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9" r:id="rId1"/>
  </p:sldMasterIdLst>
  <p:notesMasterIdLst>
    <p:notesMasterId r:id="rId48"/>
  </p:notesMasterIdLst>
  <p:sldIdLst>
    <p:sldId id="306" r:id="rId2"/>
    <p:sldId id="258" r:id="rId3"/>
    <p:sldId id="307" r:id="rId4"/>
    <p:sldId id="265" r:id="rId5"/>
    <p:sldId id="390" r:id="rId6"/>
    <p:sldId id="361" r:id="rId7"/>
    <p:sldId id="362" r:id="rId8"/>
    <p:sldId id="364" r:id="rId9"/>
    <p:sldId id="391" r:id="rId10"/>
    <p:sldId id="392" r:id="rId11"/>
    <p:sldId id="393" r:id="rId12"/>
    <p:sldId id="394" r:id="rId13"/>
    <p:sldId id="395" r:id="rId14"/>
    <p:sldId id="396" r:id="rId15"/>
    <p:sldId id="397" r:id="rId16"/>
    <p:sldId id="402" r:id="rId17"/>
    <p:sldId id="403" r:id="rId18"/>
    <p:sldId id="404" r:id="rId19"/>
    <p:sldId id="405" r:id="rId20"/>
    <p:sldId id="406" r:id="rId21"/>
    <p:sldId id="407" r:id="rId22"/>
    <p:sldId id="408" r:id="rId23"/>
    <p:sldId id="372" r:id="rId24"/>
    <p:sldId id="352" r:id="rId25"/>
    <p:sldId id="409" r:id="rId26"/>
    <p:sldId id="398" r:id="rId27"/>
    <p:sldId id="410" r:id="rId28"/>
    <p:sldId id="411" r:id="rId29"/>
    <p:sldId id="412" r:id="rId30"/>
    <p:sldId id="413" r:id="rId31"/>
    <p:sldId id="415" r:id="rId32"/>
    <p:sldId id="414" r:id="rId33"/>
    <p:sldId id="416" r:id="rId34"/>
    <p:sldId id="417" r:id="rId35"/>
    <p:sldId id="418" r:id="rId36"/>
    <p:sldId id="419" r:id="rId37"/>
    <p:sldId id="420" r:id="rId38"/>
    <p:sldId id="421" r:id="rId39"/>
    <p:sldId id="422" r:id="rId40"/>
    <p:sldId id="423" r:id="rId41"/>
    <p:sldId id="424" r:id="rId42"/>
    <p:sldId id="376" r:id="rId43"/>
    <p:sldId id="363" r:id="rId44"/>
    <p:sldId id="425" r:id="rId45"/>
    <p:sldId id="360" r:id="rId46"/>
    <p:sldId id="305" r:id="rId47"/>
  </p:sldIdLst>
  <p:sldSz cx="24384000" cy="13716000"/>
  <p:notesSz cx="6858000" cy="9144000"/>
  <p:defaultTextStyle>
    <a:defPPr>
      <a:defRPr lang="en-US"/>
    </a:defPPr>
    <a:lvl1pPr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1pPr>
    <a:lvl2pPr marL="457200" indent="-2286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2pPr>
    <a:lvl3pPr marL="914400" indent="-4572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3pPr>
    <a:lvl4pPr marL="1371600" indent="-6858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4pPr>
    <a:lvl5pPr marL="1828800" indent="-9144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5pPr>
    <a:lvl6pPr marL="22860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6pPr>
    <a:lvl7pPr marL="27432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7pPr>
    <a:lvl8pPr marL="32004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8pPr>
    <a:lvl9pPr marL="36576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9pPr>
  </p:defaultTextStyle>
  <p:extLst>
    <p:ext uri="{EFAFB233-063F-42B5-8137-9DF3F51BA10A}">
      <p15:sldGuideLst xmlns:p15="http://schemas.microsoft.com/office/powerpoint/2012/main">
        <p15:guide id="1" orient="horz" pos="4320">
          <p15:clr>
            <a:srgbClr val="A4A3A4"/>
          </p15:clr>
        </p15:guide>
        <p15:guide id="2" pos="76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A4E"/>
    <a:srgbClr val="A7AAAA"/>
    <a:srgbClr val="757675"/>
    <a:srgbClr val="F0F0F0"/>
    <a:srgbClr val="01B49C"/>
    <a:srgbClr val="605E60"/>
    <a:srgbClr val="00867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346"/>
    <p:restoredTop sz="94629"/>
  </p:normalViewPr>
  <p:slideViewPr>
    <p:cSldViewPr>
      <p:cViewPr varScale="1">
        <p:scale>
          <a:sx n="31" d="100"/>
          <a:sy n="31" d="100"/>
        </p:scale>
        <p:origin x="880" y="68"/>
      </p:cViewPr>
      <p:guideLst>
        <p:guide orient="horz" pos="4320"/>
        <p:guide pos="76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Rectangle 1"/>
          <p:cNvSpPr>
            <a:spLocks noGrp="1" noRot="1" noChangeAspect="1"/>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sp>
      <p:sp>
        <p:nvSpPr>
          <p:cNvPr id="3074" name="Rectangle 2"/>
          <p:cNvSpPr>
            <a:spLocks noGrp="1"/>
          </p:cNvSpPr>
          <p:nvPr>
            <p:ph type="body" sz="quarter" idx="1"/>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p>
            <a:pPr lvl="0"/>
            <a:r>
              <a:rPr lang="en-US" altLang="en-US" noProof="0">
                <a:sym typeface="Helvetica Neue" charset="0"/>
              </a:rPr>
              <a:t>Click to edit Master text styles</a:t>
            </a:r>
          </a:p>
          <a:p>
            <a:pPr lvl="1"/>
            <a:r>
              <a:rPr lang="en-US" altLang="en-US" noProof="0">
                <a:sym typeface="Helvetica Neue" charset="0"/>
              </a:rPr>
              <a:t>Second level</a:t>
            </a:r>
          </a:p>
          <a:p>
            <a:pPr lvl="2"/>
            <a:r>
              <a:rPr lang="en-US" altLang="en-US" noProof="0">
                <a:sym typeface="Helvetica Neue" charset="0"/>
              </a:rPr>
              <a:t>Third level</a:t>
            </a:r>
          </a:p>
          <a:p>
            <a:pPr lvl="3"/>
            <a:r>
              <a:rPr lang="en-US" altLang="en-US" noProof="0">
                <a:sym typeface="Helvetica Neue" charset="0"/>
              </a:rPr>
              <a:t>Fourth level</a:t>
            </a:r>
          </a:p>
          <a:p>
            <a:pPr lvl="4"/>
            <a:r>
              <a:rPr lang="en-US" altLang="en-US" noProof="0">
                <a:sym typeface="Helvetica Neue" charset="0"/>
              </a:rPr>
              <a:t>Fifth level</a:t>
            </a:r>
          </a:p>
        </p:txBody>
      </p:sp>
    </p:spTree>
    <p:extLst>
      <p:ext uri="{BB962C8B-B14F-4D97-AF65-F5344CB8AC3E}">
        <p14:creationId xmlns:p14="http://schemas.microsoft.com/office/powerpoint/2010/main" val="3697304634"/>
      </p:ext>
    </p:extLst>
  </p:cSld>
  <p:clrMap bg1="lt1" tx1="dk1" bg2="lt2" tx2="dk2" accent1="accent1" accent2="accent2" accent3="accent3" accent4="accent4" accent5="accent5" accent6="accent6" hlink="hlink" folHlink="folHlink"/>
  <p:notesStyle>
    <a:lvl1pPr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1pPr>
    <a:lvl2pPr indent="2286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2pPr>
    <a:lvl3pPr indent="4572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3pPr>
    <a:lvl4pPr indent="6858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4pPr>
    <a:lvl5pPr indent="9144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33945768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89100" y="952500"/>
            <a:ext cx="21005800" cy="2286000"/>
          </a:xfrm>
          <a:prstGeom prst="rect">
            <a:avLst/>
          </a:prstGeom>
        </p:spPr>
        <p:txBody>
          <a:bodyPr anchor="t"/>
          <a:lstStyle>
            <a:lvl1pPr>
              <a:lnSpc>
                <a:spcPct val="100000"/>
              </a:lnSpc>
              <a:defRPr/>
            </a:lvl1pPr>
          </a:lstStyle>
          <a:p>
            <a:r>
              <a:rPr lang="en-US"/>
              <a:t>Click to edit Master title style</a:t>
            </a:r>
          </a:p>
        </p:txBody>
      </p:sp>
      <p:sp>
        <p:nvSpPr>
          <p:cNvPr id="3" name="Content Placeholder 2"/>
          <p:cNvSpPr>
            <a:spLocks noGrp="1"/>
          </p:cNvSpPr>
          <p:nvPr>
            <p:ph idx="1"/>
          </p:nvPr>
        </p:nvSpPr>
        <p:spPr>
          <a:xfrm>
            <a:off x="2254896" y="3761656"/>
            <a:ext cx="20162240" cy="7632848"/>
          </a:xfrm>
          <a:prstGeom prst="rect">
            <a:avLst/>
          </a:prstGeom>
        </p:spPr>
        <p:txBody>
          <a:bodyPr/>
          <a:lstStyle>
            <a:lvl1pPr>
              <a:lnSpc>
                <a:spcPct val="100000"/>
              </a:lnSpc>
              <a:defRPr sz="3000"/>
            </a:lvl1pPr>
            <a:lvl2pPr>
              <a:lnSpc>
                <a:spcPct val="100000"/>
              </a:lnSpc>
              <a:defRPr sz="3000"/>
            </a:lvl2pPr>
            <a:lvl3pPr>
              <a:lnSpc>
                <a:spcPct val="100000"/>
              </a:lnSpc>
              <a:defRPr sz="3000"/>
            </a:lvl3pPr>
            <a:lvl4pPr>
              <a:lnSpc>
                <a:spcPct val="100000"/>
              </a:lnSpc>
              <a:defRPr sz="3000"/>
            </a:lvl4pPr>
            <a:lvl5pPr>
              <a:lnSpc>
                <a:spcPct val="100000"/>
              </a:lnSpc>
              <a:defRPr sz="3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p:cNvSpPr>
          <p:nvPr>
            <p:ph type="sldNum" sz="quarter" idx="10"/>
          </p:nvPr>
        </p:nvSpPr>
        <p:spPr>
          <a:ln/>
        </p:spPr>
        <p:txBody>
          <a:bodyPr/>
          <a:lstStyle>
            <a:lvl1pPr>
              <a:defRPr/>
            </a:lvl1pPr>
          </a:lstStyle>
          <a:p>
            <a:pPr>
              <a:defRPr/>
            </a:pPr>
            <a:fld id="{8B14D14A-F9DA-497E-97DD-90AE9398A118}" type="slidenum">
              <a:rPr lang="en-US" altLang="en-US"/>
              <a:pPr>
                <a:defRPr/>
              </a:pPr>
              <a:t>‹#›</a:t>
            </a:fld>
            <a:endParaRPr lang="en-US" altLang="en-US"/>
          </a:p>
        </p:txBody>
      </p:sp>
    </p:spTree>
    <p:extLst>
      <p:ext uri="{BB962C8B-B14F-4D97-AF65-F5344CB8AC3E}">
        <p14:creationId xmlns:p14="http://schemas.microsoft.com/office/powerpoint/2010/main" val="78341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000" y="2244725"/>
            <a:ext cx="18288000" cy="1588939"/>
          </a:xfrm>
          <a:prstGeom prst="rect">
            <a:avLst/>
          </a:prstGeom>
        </p:spPr>
        <p:txBody>
          <a:bodyPr anchor="t"/>
          <a:lstStyle>
            <a:lvl1pPr algn="ctr">
              <a:lnSpc>
                <a:spcPct val="100000"/>
              </a:lnSpc>
              <a:defRPr sz="6000"/>
            </a:lvl1pPr>
          </a:lstStyle>
          <a:p>
            <a:r>
              <a:rPr lang="en-US"/>
              <a:t>Click to edit Master title style</a:t>
            </a:r>
          </a:p>
        </p:txBody>
      </p:sp>
      <p:sp>
        <p:nvSpPr>
          <p:cNvPr id="3" name="Subtitle 2"/>
          <p:cNvSpPr>
            <a:spLocks noGrp="1"/>
          </p:cNvSpPr>
          <p:nvPr>
            <p:ph type="subTitle" idx="1"/>
          </p:nvPr>
        </p:nvSpPr>
        <p:spPr>
          <a:xfrm>
            <a:off x="2326904" y="4265712"/>
            <a:ext cx="19802200" cy="6249888"/>
          </a:xfrm>
          <a:prstGeom prst="rect">
            <a:avLst/>
          </a:prstGeom>
        </p:spPr>
        <p:txBody>
          <a:bodyPr/>
          <a:lstStyle>
            <a:lvl1pPr marL="0" indent="0" algn="ctr">
              <a:lnSpc>
                <a:spcPct val="100000"/>
              </a:lnSpc>
              <a:buNone/>
              <a:defRPr sz="3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5"/>
          <p:cNvSpPr>
            <a:spLocks noGrp="1"/>
          </p:cNvSpPr>
          <p:nvPr>
            <p:ph type="sldNum" sz="quarter" idx="10"/>
          </p:nvPr>
        </p:nvSpPr>
        <p:spPr>
          <a:ln/>
        </p:spPr>
        <p:txBody>
          <a:bodyPr/>
          <a:lstStyle>
            <a:lvl1pPr>
              <a:defRPr/>
            </a:lvl1pPr>
          </a:lstStyle>
          <a:p>
            <a:pPr>
              <a:defRPr/>
            </a:pPr>
            <a:fld id="{04AFCB1C-8535-4885-A58D-16127372D344}" type="slidenum">
              <a:rPr lang="en-US" altLang="en-US"/>
              <a:pPr>
                <a:defRPr/>
              </a:pPr>
              <a:t>‹#›</a:t>
            </a:fld>
            <a:endParaRPr lang="en-US" altLang="en-US"/>
          </a:p>
        </p:txBody>
      </p:sp>
    </p:spTree>
    <p:extLst>
      <p:ext uri="{BB962C8B-B14F-4D97-AF65-F5344CB8AC3E}">
        <p14:creationId xmlns:p14="http://schemas.microsoft.com/office/powerpoint/2010/main" val="3261621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photo form">
    <p:spTree>
      <p:nvGrpSpPr>
        <p:cNvPr id="1" name=""/>
        <p:cNvGrpSpPr/>
        <p:nvPr/>
      </p:nvGrpSpPr>
      <p:grpSpPr>
        <a:xfrm>
          <a:off x="0" y="0"/>
          <a:ext cx="0" cy="0"/>
          <a:chOff x="0" y="0"/>
          <a:chExt cx="0" cy="0"/>
        </a:xfrm>
      </p:grpSpPr>
      <p:sp>
        <p:nvSpPr>
          <p:cNvPr id="6" name="Picture Placeholder 5"/>
          <p:cNvSpPr>
            <a:spLocks noGrp="1"/>
          </p:cNvSpPr>
          <p:nvPr>
            <p:ph type="pic" sz="quarter" idx="11"/>
          </p:nvPr>
        </p:nvSpPr>
        <p:spPr>
          <a:xfrm>
            <a:off x="2830224" y="2609528"/>
            <a:ext cx="3600450" cy="3600450"/>
          </a:xfrm>
          <a:prstGeom prst="rect">
            <a:avLst/>
          </a:prstGeom>
        </p:spPr>
        <p:txBody>
          <a:bodyPr/>
          <a:lstStyle/>
          <a:p>
            <a:pPr lvl="0"/>
            <a:endParaRPr lang="en-US" noProof="0">
              <a:sym typeface="Open Sans" charset="0"/>
            </a:endParaRPr>
          </a:p>
        </p:txBody>
      </p:sp>
      <p:sp>
        <p:nvSpPr>
          <p:cNvPr id="7" name="Picture Placeholder 5"/>
          <p:cNvSpPr>
            <a:spLocks noGrp="1"/>
          </p:cNvSpPr>
          <p:nvPr>
            <p:ph type="pic" sz="quarter" idx="12"/>
          </p:nvPr>
        </p:nvSpPr>
        <p:spPr>
          <a:xfrm>
            <a:off x="6646832" y="2609528"/>
            <a:ext cx="3600450" cy="3600450"/>
          </a:xfrm>
          <a:prstGeom prst="rect">
            <a:avLst/>
          </a:prstGeom>
        </p:spPr>
        <p:txBody>
          <a:bodyPr/>
          <a:lstStyle/>
          <a:p>
            <a:pPr lvl="0"/>
            <a:endParaRPr lang="en-US" noProof="0">
              <a:sym typeface="Open Sans" charset="0"/>
            </a:endParaRPr>
          </a:p>
        </p:txBody>
      </p:sp>
      <p:sp>
        <p:nvSpPr>
          <p:cNvPr id="8" name="Picture Placeholder 5"/>
          <p:cNvSpPr>
            <a:spLocks noGrp="1"/>
          </p:cNvSpPr>
          <p:nvPr>
            <p:ph type="pic" sz="quarter" idx="13"/>
          </p:nvPr>
        </p:nvSpPr>
        <p:spPr>
          <a:xfrm>
            <a:off x="10463440" y="2609528"/>
            <a:ext cx="3600450" cy="3600450"/>
          </a:xfrm>
          <a:prstGeom prst="rect">
            <a:avLst/>
          </a:prstGeom>
        </p:spPr>
        <p:txBody>
          <a:bodyPr/>
          <a:lstStyle/>
          <a:p>
            <a:pPr lvl="0"/>
            <a:endParaRPr lang="en-US" noProof="0">
              <a:sym typeface="Open Sans" charset="0"/>
            </a:endParaRPr>
          </a:p>
        </p:txBody>
      </p:sp>
      <p:sp>
        <p:nvSpPr>
          <p:cNvPr id="9" name="Picture Placeholder 5"/>
          <p:cNvSpPr>
            <a:spLocks noGrp="1"/>
          </p:cNvSpPr>
          <p:nvPr>
            <p:ph type="pic" sz="quarter" idx="14"/>
          </p:nvPr>
        </p:nvSpPr>
        <p:spPr>
          <a:xfrm>
            <a:off x="14280048" y="2609528"/>
            <a:ext cx="3600450" cy="3600450"/>
          </a:xfrm>
          <a:prstGeom prst="rect">
            <a:avLst/>
          </a:prstGeom>
        </p:spPr>
        <p:txBody>
          <a:bodyPr/>
          <a:lstStyle/>
          <a:p>
            <a:pPr lvl="0"/>
            <a:endParaRPr lang="en-US" noProof="0">
              <a:sym typeface="Open Sans" charset="0"/>
            </a:endParaRPr>
          </a:p>
        </p:txBody>
      </p:sp>
      <p:sp>
        <p:nvSpPr>
          <p:cNvPr id="10" name="Picture Placeholder 5"/>
          <p:cNvSpPr>
            <a:spLocks noGrp="1"/>
          </p:cNvSpPr>
          <p:nvPr>
            <p:ph type="pic" sz="quarter" idx="15"/>
          </p:nvPr>
        </p:nvSpPr>
        <p:spPr>
          <a:xfrm>
            <a:off x="18096656" y="2609528"/>
            <a:ext cx="3600450" cy="3600450"/>
          </a:xfrm>
          <a:prstGeom prst="rect">
            <a:avLst/>
          </a:prstGeom>
        </p:spPr>
        <p:txBody>
          <a:bodyPr/>
          <a:lstStyle/>
          <a:p>
            <a:pPr lvl="0"/>
            <a:endParaRPr lang="en-US" noProof="0">
              <a:sym typeface="Open Sans" charset="0"/>
            </a:endParaRPr>
          </a:p>
        </p:txBody>
      </p:sp>
      <p:sp>
        <p:nvSpPr>
          <p:cNvPr id="11" name="Picture Placeholder 5"/>
          <p:cNvSpPr>
            <a:spLocks noGrp="1"/>
          </p:cNvSpPr>
          <p:nvPr>
            <p:ph type="pic" sz="quarter" idx="16"/>
          </p:nvPr>
        </p:nvSpPr>
        <p:spPr>
          <a:xfrm>
            <a:off x="2829912" y="6425952"/>
            <a:ext cx="3600450" cy="3600450"/>
          </a:xfrm>
          <a:prstGeom prst="rect">
            <a:avLst/>
          </a:prstGeom>
        </p:spPr>
        <p:txBody>
          <a:bodyPr/>
          <a:lstStyle/>
          <a:p>
            <a:pPr lvl="0"/>
            <a:endParaRPr lang="en-US" noProof="0">
              <a:sym typeface="Open Sans" charset="0"/>
            </a:endParaRPr>
          </a:p>
        </p:txBody>
      </p:sp>
      <p:sp>
        <p:nvSpPr>
          <p:cNvPr id="12" name="Picture Placeholder 5"/>
          <p:cNvSpPr>
            <a:spLocks noGrp="1"/>
          </p:cNvSpPr>
          <p:nvPr>
            <p:ph type="pic" sz="quarter" idx="17"/>
          </p:nvPr>
        </p:nvSpPr>
        <p:spPr>
          <a:xfrm>
            <a:off x="6646520" y="6425952"/>
            <a:ext cx="3600450" cy="3600450"/>
          </a:xfrm>
          <a:prstGeom prst="rect">
            <a:avLst/>
          </a:prstGeom>
        </p:spPr>
        <p:txBody>
          <a:bodyPr/>
          <a:lstStyle/>
          <a:p>
            <a:pPr lvl="0"/>
            <a:endParaRPr lang="en-US" noProof="0">
              <a:sym typeface="Open Sans" charset="0"/>
            </a:endParaRPr>
          </a:p>
        </p:txBody>
      </p:sp>
      <p:sp>
        <p:nvSpPr>
          <p:cNvPr id="13" name="Picture Placeholder 5"/>
          <p:cNvSpPr>
            <a:spLocks noGrp="1"/>
          </p:cNvSpPr>
          <p:nvPr>
            <p:ph type="pic" sz="quarter" idx="18"/>
          </p:nvPr>
        </p:nvSpPr>
        <p:spPr>
          <a:xfrm>
            <a:off x="10463128" y="6425952"/>
            <a:ext cx="3600450" cy="3600450"/>
          </a:xfrm>
          <a:prstGeom prst="rect">
            <a:avLst/>
          </a:prstGeom>
        </p:spPr>
        <p:txBody>
          <a:bodyPr/>
          <a:lstStyle/>
          <a:p>
            <a:pPr lvl="0"/>
            <a:endParaRPr lang="en-US" noProof="0">
              <a:sym typeface="Open Sans" charset="0"/>
            </a:endParaRPr>
          </a:p>
        </p:txBody>
      </p:sp>
      <p:sp>
        <p:nvSpPr>
          <p:cNvPr id="14" name="Picture Placeholder 5"/>
          <p:cNvSpPr>
            <a:spLocks noGrp="1"/>
          </p:cNvSpPr>
          <p:nvPr>
            <p:ph type="pic" sz="quarter" idx="19"/>
          </p:nvPr>
        </p:nvSpPr>
        <p:spPr>
          <a:xfrm>
            <a:off x="14279736" y="6425952"/>
            <a:ext cx="3600450" cy="3600450"/>
          </a:xfrm>
          <a:prstGeom prst="rect">
            <a:avLst/>
          </a:prstGeom>
        </p:spPr>
        <p:txBody>
          <a:bodyPr/>
          <a:lstStyle/>
          <a:p>
            <a:pPr lvl="0"/>
            <a:endParaRPr lang="en-US" noProof="0">
              <a:sym typeface="Open Sans" charset="0"/>
            </a:endParaRPr>
          </a:p>
        </p:txBody>
      </p:sp>
      <p:sp>
        <p:nvSpPr>
          <p:cNvPr id="15" name="Picture Placeholder 5"/>
          <p:cNvSpPr>
            <a:spLocks noGrp="1"/>
          </p:cNvSpPr>
          <p:nvPr>
            <p:ph type="pic" sz="quarter" idx="20"/>
          </p:nvPr>
        </p:nvSpPr>
        <p:spPr>
          <a:xfrm>
            <a:off x="18096344" y="6425952"/>
            <a:ext cx="3600450" cy="3600450"/>
          </a:xfrm>
          <a:prstGeom prst="rect">
            <a:avLst/>
          </a:prstGeom>
        </p:spPr>
        <p:txBody>
          <a:bodyPr/>
          <a:lstStyle/>
          <a:p>
            <a:pPr lvl="0"/>
            <a:endParaRPr lang="en-US" noProof="0">
              <a:sym typeface="Open Sans" charset="0"/>
            </a:endParaRPr>
          </a:p>
        </p:txBody>
      </p:sp>
      <p:sp>
        <p:nvSpPr>
          <p:cNvPr id="16" name="Rectangle 5"/>
          <p:cNvSpPr>
            <a:spLocks noGrp="1"/>
          </p:cNvSpPr>
          <p:nvPr>
            <p:ph type="sldNum" sz="quarter" idx="21"/>
          </p:nvPr>
        </p:nvSpPr>
        <p:spPr>
          <a:ln/>
        </p:spPr>
        <p:txBody>
          <a:bodyPr/>
          <a:lstStyle>
            <a:lvl1pPr>
              <a:defRPr/>
            </a:lvl1pPr>
          </a:lstStyle>
          <a:p>
            <a:pPr>
              <a:defRPr/>
            </a:pPr>
            <a:fld id="{FBF579D5-3F1D-4BC9-BA7F-AFE438F885FC}" type="slidenum">
              <a:rPr lang="en-US" altLang="en-US"/>
              <a:pPr>
                <a:defRPr/>
              </a:pPr>
              <a:t>‹#›</a:t>
            </a:fld>
            <a:endParaRPr lang="en-US" altLang="en-US"/>
          </a:p>
        </p:txBody>
      </p:sp>
    </p:spTree>
    <p:extLst>
      <p:ext uri="{BB962C8B-B14F-4D97-AF65-F5344CB8AC3E}">
        <p14:creationId xmlns:p14="http://schemas.microsoft.com/office/powerpoint/2010/main" val="3349874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lide with photo form_no logo">
    <p:spTree>
      <p:nvGrpSpPr>
        <p:cNvPr id="1" name=""/>
        <p:cNvGrpSpPr/>
        <p:nvPr/>
      </p:nvGrpSpPr>
      <p:grpSpPr>
        <a:xfrm>
          <a:off x="0" y="0"/>
          <a:ext cx="0" cy="0"/>
          <a:chOff x="0" y="0"/>
          <a:chExt cx="0" cy="0"/>
        </a:xfrm>
      </p:grpSpPr>
      <p:sp>
        <p:nvSpPr>
          <p:cNvPr id="16" name="Rectangle 6"/>
          <p:cNvSpPr>
            <a:spLocks noChangeArrowheads="1"/>
          </p:cNvSpPr>
          <p:nvPr userDrawn="1"/>
        </p:nvSpPr>
        <p:spPr bwMode="auto">
          <a:xfrm>
            <a:off x="742950" y="11179175"/>
            <a:ext cx="7848600" cy="1800225"/>
          </a:xfrm>
          <a:prstGeom prst="rect">
            <a:avLst/>
          </a:prstGeom>
          <a:solidFill>
            <a:srgbClr val="F0F0F0"/>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
        <p:nvSpPr>
          <p:cNvPr id="6" name="Picture Placeholder 5"/>
          <p:cNvSpPr>
            <a:spLocks noGrp="1"/>
          </p:cNvSpPr>
          <p:nvPr>
            <p:ph type="pic" sz="quarter" idx="11"/>
          </p:nvPr>
        </p:nvSpPr>
        <p:spPr>
          <a:xfrm>
            <a:off x="2830224" y="2609528"/>
            <a:ext cx="3600450" cy="3600450"/>
          </a:xfrm>
          <a:prstGeom prst="rect">
            <a:avLst/>
          </a:prstGeom>
        </p:spPr>
        <p:txBody>
          <a:bodyPr/>
          <a:lstStyle/>
          <a:p>
            <a:pPr lvl="0"/>
            <a:endParaRPr lang="en-US" noProof="0">
              <a:sym typeface="Open Sans" charset="0"/>
            </a:endParaRPr>
          </a:p>
        </p:txBody>
      </p:sp>
      <p:sp>
        <p:nvSpPr>
          <p:cNvPr id="7" name="Picture Placeholder 5"/>
          <p:cNvSpPr>
            <a:spLocks noGrp="1"/>
          </p:cNvSpPr>
          <p:nvPr>
            <p:ph type="pic" sz="quarter" idx="12"/>
          </p:nvPr>
        </p:nvSpPr>
        <p:spPr>
          <a:xfrm>
            <a:off x="6646832" y="2609528"/>
            <a:ext cx="3600450" cy="3600450"/>
          </a:xfrm>
          <a:prstGeom prst="rect">
            <a:avLst/>
          </a:prstGeom>
        </p:spPr>
        <p:txBody>
          <a:bodyPr/>
          <a:lstStyle/>
          <a:p>
            <a:pPr lvl="0"/>
            <a:endParaRPr lang="en-US" noProof="0">
              <a:sym typeface="Open Sans" charset="0"/>
            </a:endParaRPr>
          </a:p>
        </p:txBody>
      </p:sp>
      <p:sp>
        <p:nvSpPr>
          <p:cNvPr id="8" name="Picture Placeholder 5"/>
          <p:cNvSpPr>
            <a:spLocks noGrp="1"/>
          </p:cNvSpPr>
          <p:nvPr>
            <p:ph type="pic" sz="quarter" idx="13"/>
          </p:nvPr>
        </p:nvSpPr>
        <p:spPr>
          <a:xfrm>
            <a:off x="10463440" y="2609528"/>
            <a:ext cx="3600450" cy="3600450"/>
          </a:xfrm>
          <a:prstGeom prst="rect">
            <a:avLst/>
          </a:prstGeom>
        </p:spPr>
        <p:txBody>
          <a:bodyPr/>
          <a:lstStyle/>
          <a:p>
            <a:pPr lvl="0"/>
            <a:endParaRPr lang="en-US" noProof="0">
              <a:sym typeface="Open Sans" charset="0"/>
            </a:endParaRPr>
          </a:p>
        </p:txBody>
      </p:sp>
      <p:sp>
        <p:nvSpPr>
          <p:cNvPr id="9" name="Picture Placeholder 5"/>
          <p:cNvSpPr>
            <a:spLocks noGrp="1"/>
          </p:cNvSpPr>
          <p:nvPr>
            <p:ph type="pic" sz="quarter" idx="14"/>
          </p:nvPr>
        </p:nvSpPr>
        <p:spPr>
          <a:xfrm>
            <a:off x="14280048" y="2609528"/>
            <a:ext cx="3600450" cy="3600450"/>
          </a:xfrm>
          <a:prstGeom prst="rect">
            <a:avLst/>
          </a:prstGeom>
        </p:spPr>
        <p:txBody>
          <a:bodyPr/>
          <a:lstStyle/>
          <a:p>
            <a:pPr lvl="0"/>
            <a:endParaRPr lang="en-US" noProof="0">
              <a:sym typeface="Open Sans" charset="0"/>
            </a:endParaRPr>
          </a:p>
        </p:txBody>
      </p:sp>
      <p:sp>
        <p:nvSpPr>
          <p:cNvPr id="10" name="Picture Placeholder 5"/>
          <p:cNvSpPr>
            <a:spLocks noGrp="1"/>
          </p:cNvSpPr>
          <p:nvPr>
            <p:ph type="pic" sz="quarter" idx="15"/>
          </p:nvPr>
        </p:nvSpPr>
        <p:spPr>
          <a:xfrm>
            <a:off x="18096656" y="2609528"/>
            <a:ext cx="3600450" cy="3600450"/>
          </a:xfrm>
          <a:prstGeom prst="rect">
            <a:avLst/>
          </a:prstGeom>
        </p:spPr>
        <p:txBody>
          <a:bodyPr/>
          <a:lstStyle/>
          <a:p>
            <a:pPr lvl="0"/>
            <a:endParaRPr lang="en-US" noProof="0">
              <a:sym typeface="Open Sans" charset="0"/>
            </a:endParaRPr>
          </a:p>
        </p:txBody>
      </p:sp>
      <p:sp>
        <p:nvSpPr>
          <p:cNvPr id="11" name="Picture Placeholder 5"/>
          <p:cNvSpPr>
            <a:spLocks noGrp="1"/>
          </p:cNvSpPr>
          <p:nvPr>
            <p:ph type="pic" sz="quarter" idx="16"/>
          </p:nvPr>
        </p:nvSpPr>
        <p:spPr>
          <a:xfrm>
            <a:off x="2829912" y="6425952"/>
            <a:ext cx="3600450" cy="3600450"/>
          </a:xfrm>
          <a:prstGeom prst="rect">
            <a:avLst/>
          </a:prstGeom>
        </p:spPr>
        <p:txBody>
          <a:bodyPr/>
          <a:lstStyle/>
          <a:p>
            <a:pPr lvl="0"/>
            <a:endParaRPr lang="en-US" noProof="0">
              <a:sym typeface="Open Sans" charset="0"/>
            </a:endParaRPr>
          </a:p>
        </p:txBody>
      </p:sp>
      <p:sp>
        <p:nvSpPr>
          <p:cNvPr id="12" name="Picture Placeholder 5"/>
          <p:cNvSpPr>
            <a:spLocks noGrp="1"/>
          </p:cNvSpPr>
          <p:nvPr>
            <p:ph type="pic" sz="quarter" idx="17"/>
          </p:nvPr>
        </p:nvSpPr>
        <p:spPr>
          <a:xfrm>
            <a:off x="6646520" y="6425952"/>
            <a:ext cx="3600450" cy="3600450"/>
          </a:xfrm>
          <a:prstGeom prst="rect">
            <a:avLst/>
          </a:prstGeom>
        </p:spPr>
        <p:txBody>
          <a:bodyPr/>
          <a:lstStyle/>
          <a:p>
            <a:pPr lvl="0"/>
            <a:endParaRPr lang="en-US" noProof="0">
              <a:sym typeface="Open Sans" charset="0"/>
            </a:endParaRPr>
          </a:p>
        </p:txBody>
      </p:sp>
      <p:sp>
        <p:nvSpPr>
          <p:cNvPr id="13" name="Picture Placeholder 5"/>
          <p:cNvSpPr>
            <a:spLocks noGrp="1"/>
          </p:cNvSpPr>
          <p:nvPr>
            <p:ph type="pic" sz="quarter" idx="18"/>
          </p:nvPr>
        </p:nvSpPr>
        <p:spPr>
          <a:xfrm>
            <a:off x="10463128" y="6425952"/>
            <a:ext cx="3600450" cy="3600450"/>
          </a:xfrm>
          <a:prstGeom prst="rect">
            <a:avLst/>
          </a:prstGeom>
        </p:spPr>
        <p:txBody>
          <a:bodyPr/>
          <a:lstStyle/>
          <a:p>
            <a:pPr lvl="0"/>
            <a:endParaRPr lang="en-US" noProof="0">
              <a:sym typeface="Open Sans" charset="0"/>
            </a:endParaRPr>
          </a:p>
        </p:txBody>
      </p:sp>
      <p:sp>
        <p:nvSpPr>
          <p:cNvPr id="14" name="Picture Placeholder 5"/>
          <p:cNvSpPr>
            <a:spLocks noGrp="1"/>
          </p:cNvSpPr>
          <p:nvPr>
            <p:ph type="pic" sz="quarter" idx="19"/>
          </p:nvPr>
        </p:nvSpPr>
        <p:spPr>
          <a:xfrm>
            <a:off x="14279736" y="6425952"/>
            <a:ext cx="3600450" cy="3600450"/>
          </a:xfrm>
          <a:prstGeom prst="rect">
            <a:avLst/>
          </a:prstGeom>
        </p:spPr>
        <p:txBody>
          <a:bodyPr/>
          <a:lstStyle/>
          <a:p>
            <a:pPr lvl="0"/>
            <a:endParaRPr lang="en-US" noProof="0">
              <a:sym typeface="Open Sans" charset="0"/>
            </a:endParaRPr>
          </a:p>
        </p:txBody>
      </p:sp>
      <p:sp>
        <p:nvSpPr>
          <p:cNvPr id="15" name="Picture Placeholder 5"/>
          <p:cNvSpPr>
            <a:spLocks noGrp="1"/>
          </p:cNvSpPr>
          <p:nvPr>
            <p:ph type="pic" sz="quarter" idx="20"/>
          </p:nvPr>
        </p:nvSpPr>
        <p:spPr>
          <a:xfrm>
            <a:off x="18096344" y="6425952"/>
            <a:ext cx="3600450" cy="3600450"/>
          </a:xfrm>
          <a:prstGeom prst="rect">
            <a:avLst/>
          </a:prstGeom>
        </p:spPr>
        <p:txBody>
          <a:bodyPr/>
          <a:lstStyle/>
          <a:p>
            <a:pPr lvl="0"/>
            <a:endParaRPr lang="en-US" noProof="0">
              <a:sym typeface="Open Sans" charset="0"/>
            </a:endParaRPr>
          </a:p>
        </p:txBody>
      </p:sp>
    </p:spTree>
    <p:extLst>
      <p:ext uri="{BB962C8B-B14F-4D97-AF65-F5344CB8AC3E}">
        <p14:creationId xmlns:p14="http://schemas.microsoft.com/office/powerpoint/2010/main" val="773826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no logo">
    <p:spTree>
      <p:nvGrpSpPr>
        <p:cNvPr id="1" name=""/>
        <p:cNvGrpSpPr/>
        <p:nvPr/>
      </p:nvGrpSpPr>
      <p:grpSpPr>
        <a:xfrm>
          <a:off x="0" y="0"/>
          <a:ext cx="0" cy="0"/>
          <a:chOff x="0" y="0"/>
          <a:chExt cx="0" cy="0"/>
        </a:xfrm>
      </p:grpSpPr>
      <p:sp>
        <p:nvSpPr>
          <p:cNvPr id="2" name="Rectangle 6"/>
          <p:cNvSpPr>
            <a:spLocks noChangeArrowheads="1"/>
          </p:cNvSpPr>
          <p:nvPr userDrawn="1"/>
        </p:nvSpPr>
        <p:spPr bwMode="auto">
          <a:xfrm>
            <a:off x="742950" y="11179175"/>
            <a:ext cx="7848600" cy="1800225"/>
          </a:xfrm>
          <a:prstGeom prst="rect">
            <a:avLst/>
          </a:prstGeom>
          <a:solidFill>
            <a:srgbClr val="F0F0F0"/>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Tree>
    <p:extLst>
      <p:ext uri="{BB962C8B-B14F-4D97-AF65-F5344CB8AC3E}">
        <p14:creationId xmlns:p14="http://schemas.microsoft.com/office/powerpoint/2010/main" val="8270936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0F0F0"/>
        </a:solidFill>
        <a:effectLst/>
      </p:bgPr>
    </p:bg>
    <p:spTree>
      <p:nvGrpSpPr>
        <p:cNvPr id="1" name=""/>
        <p:cNvGrpSpPr/>
        <p:nvPr/>
      </p:nvGrpSpPr>
      <p:grpSpPr>
        <a:xfrm>
          <a:off x="0" y="0"/>
          <a:ext cx="0" cy="0"/>
          <a:chOff x="0" y="0"/>
          <a:chExt cx="0" cy="0"/>
        </a:xfrm>
      </p:grpSpPr>
      <p:grpSp>
        <p:nvGrpSpPr>
          <p:cNvPr id="1026" name="Group 1"/>
          <p:cNvGrpSpPr>
            <a:grpSpLocks/>
          </p:cNvGrpSpPr>
          <p:nvPr userDrawn="1"/>
        </p:nvGrpSpPr>
        <p:grpSpPr bwMode="auto">
          <a:xfrm>
            <a:off x="1147763" y="11744325"/>
            <a:ext cx="6634162" cy="1106488"/>
            <a:chOff x="-1" y="38634"/>
            <a:chExt cx="6635042" cy="1105221"/>
          </a:xfrm>
        </p:grpSpPr>
        <p:sp>
          <p:nvSpPr>
            <p:cNvPr id="2" name="AutoShape 2"/>
            <p:cNvSpPr>
              <a:spLocks/>
            </p:cNvSpPr>
            <p:nvPr/>
          </p:nvSpPr>
          <p:spPr bwMode="auto">
            <a:xfrm>
              <a:off x="-1" y="83033"/>
              <a:ext cx="863715" cy="862611"/>
            </a:xfrm>
            <a:custGeom>
              <a:avLst/>
              <a:gdLst>
                <a:gd name="T0" fmla="*/ 431837 w 21015"/>
                <a:gd name="T1" fmla="*/ 441240 h 21012"/>
                <a:gd name="T2" fmla="*/ 431837 w 21015"/>
                <a:gd name="T3" fmla="*/ 441240 h 21012"/>
                <a:gd name="T4" fmla="*/ 431837 w 21015"/>
                <a:gd name="T5" fmla="*/ 441240 h 21012"/>
                <a:gd name="T6" fmla="*/ 431837 w 21015"/>
                <a:gd name="T7" fmla="*/ 441240 h 2101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015" h="21012">
                  <a:moveTo>
                    <a:pt x="13959" y="588"/>
                  </a:moveTo>
                  <a:cubicBezTo>
                    <a:pt x="11586" y="-242"/>
                    <a:pt x="8994" y="-191"/>
                    <a:pt x="6655" y="731"/>
                  </a:cubicBezTo>
                  <a:cubicBezTo>
                    <a:pt x="3644" y="1918"/>
                    <a:pt x="1334" y="4417"/>
                    <a:pt x="419" y="7525"/>
                  </a:cubicBezTo>
                  <a:cubicBezTo>
                    <a:pt x="-304" y="9983"/>
                    <a:pt x="-82" y="12619"/>
                    <a:pt x="1008" y="14937"/>
                  </a:cubicBezTo>
                  <a:cubicBezTo>
                    <a:pt x="1921" y="16880"/>
                    <a:pt x="3401" y="18500"/>
                    <a:pt x="5252" y="19585"/>
                  </a:cubicBezTo>
                  <a:cubicBezTo>
                    <a:pt x="7482" y="18171"/>
                    <a:pt x="8696" y="15596"/>
                    <a:pt x="8370" y="12974"/>
                  </a:cubicBezTo>
                  <a:cubicBezTo>
                    <a:pt x="8036" y="10289"/>
                    <a:pt x="6079" y="7911"/>
                    <a:pt x="6487" y="5212"/>
                  </a:cubicBezTo>
                  <a:cubicBezTo>
                    <a:pt x="6682" y="3922"/>
                    <a:pt x="7413" y="2776"/>
                    <a:pt x="8499" y="2056"/>
                  </a:cubicBezTo>
                  <a:cubicBezTo>
                    <a:pt x="7825" y="3157"/>
                    <a:pt x="7525" y="4448"/>
                    <a:pt x="7642" y="5734"/>
                  </a:cubicBezTo>
                  <a:cubicBezTo>
                    <a:pt x="7877" y="8323"/>
                    <a:pt x="9682" y="10377"/>
                    <a:pt x="10990" y="12609"/>
                  </a:cubicBezTo>
                  <a:cubicBezTo>
                    <a:pt x="11909" y="14178"/>
                    <a:pt x="12562" y="16019"/>
                    <a:pt x="11772" y="17628"/>
                  </a:cubicBezTo>
                  <a:cubicBezTo>
                    <a:pt x="11351" y="18486"/>
                    <a:pt x="10601" y="19078"/>
                    <a:pt x="9811" y="19527"/>
                  </a:cubicBezTo>
                  <a:cubicBezTo>
                    <a:pt x="9035" y="19969"/>
                    <a:pt x="8181" y="20298"/>
                    <a:pt x="7268" y="20486"/>
                  </a:cubicBezTo>
                  <a:cubicBezTo>
                    <a:pt x="9916" y="21358"/>
                    <a:pt x="12802" y="21141"/>
                    <a:pt x="15290" y="19883"/>
                  </a:cubicBezTo>
                  <a:cubicBezTo>
                    <a:pt x="18050" y="18487"/>
                    <a:pt x="20063" y="15948"/>
                    <a:pt x="20755" y="12931"/>
                  </a:cubicBezTo>
                  <a:cubicBezTo>
                    <a:pt x="21296" y="10574"/>
                    <a:pt x="20978" y="8107"/>
                    <a:pt x="19921" y="5933"/>
                  </a:cubicBezTo>
                  <a:cubicBezTo>
                    <a:pt x="19032" y="4105"/>
                    <a:pt x="17656" y="2559"/>
                    <a:pt x="15945" y="1465"/>
                  </a:cubicBezTo>
                  <a:cubicBezTo>
                    <a:pt x="13539" y="2661"/>
                    <a:pt x="12155" y="5251"/>
                    <a:pt x="12492" y="7919"/>
                  </a:cubicBezTo>
                  <a:cubicBezTo>
                    <a:pt x="12873" y="10935"/>
                    <a:pt x="15555" y="13666"/>
                    <a:pt x="14483" y="16697"/>
                  </a:cubicBezTo>
                  <a:cubicBezTo>
                    <a:pt x="14158" y="17617"/>
                    <a:pt x="13487" y="18374"/>
                    <a:pt x="12614" y="18806"/>
                  </a:cubicBezTo>
                  <a:cubicBezTo>
                    <a:pt x="13238" y="17579"/>
                    <a:pt x="13447" y="16182"/>
                    <a:pt x="13209" y="14826"/>
                  </a:cubicBezTo>
                  <a:cubicBezTo>
                    <a:pt x="12931" y="13246"/>
                    <a:pt x="12078" y="11857"/>
                    <a:pt x="11220" y="10506"/>
                  </a:cubicBezTo>
                  <a:cubicBezTo>
                    <a:pt x="10425" y="9257"/>
                    <a:pt x="9651" y="8040"/>
                    <a:pt x="9235" y="6698"/>
                  </a:cubicBezTo>
                  <a:cubicBezTo>
                    <a:pt x="8858" y="5483"/>
                    <a:pt x="8762" y="4115"/>
                    <a:pt x="9443" y="2947"/>
                  </a:cubicBezTo>
                  <a:cubicBezTo>
                    <a:pt x="9911" y="2147"/>
                    <a:pt x="10669" y="1613"/>
                    <a:pt x="11471" y="1239"/>
                  </a:cubicBezTo>
                  <a:cubicBezTo>
                    <a:pt x="12239" y="881"/>
                    <a:pt x="13079" y="654"/>
                    <a:pt x="13959" y="588"/>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50800" tIns="50800" rIns="50800" bIns="50800" anchor="ctr"/>
            <a:lstStyle/>
            <a:p>
              <a:pPr>
                <a:defRPr/>
              </a:pPr>
              <a:endParaRPr lang="uk-UA"/>
            </a:p>
          </p:txBody>
        </p:sp>
        <p:sp>
          <p:nvSpPr>
            <p:cNvPr id="2051" name="Rectangle 3"/>
            <p:cNvSpPr>
              <a:spLocks/>
            </p:cNvSpPr>
            <p:nvPr/>
          </p:nvSpPr>
          <p:spPr bwMode="auto">
            <a:xfrm>
              <a:off x="1047888" y="38634"/>
              <a:ext cx="5279137" cy="6723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eaLnBrk="1">
                <a:defRPr/>
              </a:pPr>
              <a:r>
                <a:rPr lang="en-US" altLang="en-US" sz="3700" b="1" baseline="0" dirty="0">
                  <a:solidFill>
                    <a:srgbClr val="1A2224"/>
                  </a:solidFill>
                </a:rPr>
                <a:t>BUSINESS </a:t>
              </a:r>
              <a:r>
                <a:rPr lang="en-US" altLang="en-US" sz="3700" b="1" baseline="0" dirty="0">
                  <a:solidFill>
                    <a:schemeClr val="accent1"/>
                  </a:solidFill>
                </a:rPr>
                <a:t>PROPOSAL</a:t>
              </a:r>
            </a:p>
          </p:txBody>
        </p:sp>
        <p:sp>
          <p:nvSpPr>
            <p:cNvPr id="2052" name="Rectangle 4"/>
            <p:cNvSpPr>
              <a:spLocks/>
            </p:cNvSpPr>
            <p:nvPr/>
          </p:nvSpPr>
          <p:spPr bwMode="auto">
            <a:xfrm>
              <a:off x="1059001" y="560324"/>
              <a:ext cx="5576040" cy="5835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defRPr/>
              </a:pPr>
              <a:r>
                <a:rPr lang="en-US" altLang="en-US" sz="1900" baseline="63000">
                  <a:solidFill>
                    <a:srgbClr val="9D9D9D"/>
                  </a:solidFill>
                  <a:latin typeface="Open Sans Semibold" charset="0"/>
                  <a:ea typeface="Open Sans Semibold" charset="0"/>
                  <a:cs typeface="Open Sans Semibold" charset="0"/>
                  <a:sym typeface="Open Sans Semibold" charset="0"/>
                </a:rPr>
                <a:t>FREE POWERPOINT &amp; KEYNOTE TEMPLATES</a:t>
              </a:r>
            </a:p>
          </p:txBody>
        </p:sp>
      </p:grpSp>
      <p:sp>
        <p:nvSpPr>
          <p:cNvPr id="2053" name="Rectangle 5"/>
          <p:cNvSpPr>
            <a:spLocks noGrp="1"/>
          </p:cNvSpPr>
          <p:nvPr>
            <p:ph type="sldNum" sz="quarter" idx="2"/>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50800" tIns="50800" rIns="50800" bIns="50800" numCol="1" anchor="t" anchorCtr="0" compatLnSpc="1">
            <a:prstTxWarp prst="textNoShape">
              <a:avLst/>
            </a:prstTxWarp>
          </a:bodyPr>
          <a:lstStyle>
            <a:lvl1pPr algn="ctr" eaLnBrk="1">
              <a:defRPr sz="2100" baseline="0" smtClean="0">
                <a:solidFill>
                  <a:srgbClr val="1B2223"/>
                </a:solidFill>
                <a:latin typeface="Open Sans Semibold" charset="0"/>
                <a:ea typeface="Open Sans Semibold" charset="0"/>
                <a:cs typeface="Open Sans Semibold" charset="0"/>
                <a:sym typeface="Open Sans Semibold" charset="0"/>
              </a:defRPr>
            </a:lvl1pPr>
          </a:lstStyle>
          <a:p>
            <a:pPr>
              <a:defRPr/>
            </a:pPr>
            <a:fld id="{368BF818-96A2-4643-A267-74F86F328A6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Lst>
  <p:txStyles>
    <p:titleStyle>
      <a:lvl1pPr algn="ctr" defTabSz="825500" rtl="0" eaLnBrk="0" fontAlgn="base" hangingPunct="0">
        <a:lnSpc>
          <a:spcPct val="10000"/>
        </a:lnSpc>
        <a:spcBef>
          <a:spcPct val="0"/>
        </a:spcBef>
        <a:spcAft>
          <a:spcPct val="0"/>
        </a:spcAft>
        <a:defRPr sz="11000" kern="1200">
          <a:solidFill>
            <a:srgbClr val="1A2224"/>
          </a:solidFill>
          <a:latin typeface="+mj-lt"/>
          <a:ea typeface="+mj-ea"/>
          <a:cs typeface="+mj-cs"/>
          <a:sym typeface="Open Sans Extrabold" charset="0"/>
        </a:defRPr>
      </a:lvl1pPr>
      <a:lvl2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2pPr>
      <a:lvl3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3pPr>
      <a:lvl4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4pPr>
      <a:lvl5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5pPr>
      <a:lvl6pPr marL="4572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6pPr>
      <a:lvl7pPr marL="9144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7pPr>
      <a:lvl8pPr marL="13716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8pPr>
      <a:lvl9pPr marL="18288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9pPr>
    </p:titleStyle>
    <p:bodyStyle>
      <a:lvl1pPr marL="26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1pPr>
      <a:lvl2pPr marL="903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2pPr>
      <a:lvl3pPr marL="153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3pPr>
      <a:lvl4pPr marL="2173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4pPr>
      <a:lvl5pPr marL="280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hyperlink" Target="http://www.site2max.pro"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742728" y="4603111"/>
            <a:ext cx="22826536" cy="547637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lnSpc>
                <a:spcPct val="90000"/>
              </a:lnSpc>
            </a:pPr>
            <a:r>
              <a:rPr lang="en-US" altLang="en-US" sz="9700" b="1" baseline="0" dirty="0">
                <a:solidFill>
                  <a:srgbClr val="1A2224"/>
                </a:solidFill>
                <a:latin typeface="Open Sans Extrabold" charset="0"/>
                <a:ea typeface="Open Sans Extrabold" charset="0"/>
                <a:cs typeface="Open Sans Extrabold" charset="0"/>
                <a:sym typeface="Open Sans Extrabold" charset="0"/>
              </a:rPr>
              <a:t> </a:t>
            </a:r>
            <a:endParaRPr lang="uk-UA" altLang="en-US" sz="9700" b="1" baseline="0" dirty="0">
              <a:solidFill>
                <a:srgbClr val="1A2224"/>
              </a:solidFill>
              <a:latin typeface="Open Sans Extrabold" charset="0"/>
              <a:ea typeface="Open Sans Extrabold" charset="0"/>
              <a:cs typeface="Open Sans Extrabold" charset="0"/>
              <a:sym typeface="Open Sans Extrabold" charset="0"/>
            </a:endParaRPr>
          </a:p>
          <a:p>
            <a:pPr algn="ctr" eaLnBrk="1">
              <a:lnSpc>
                <a:spcPct val="90000"/>
              </a:lnSpc>
            </a:pPr>
            <a:r>
              <a:rPr lang="en-US" altLang="en-US" sz="9700" b="1" baseline="0" dirty="0">
                <a:solidFill>
                  <a:schemeClr val="accent1"/>
                </a:solidFill>
                <a:latin typeface="Open Sans Extrabold" charset="0"/>
                <a:ea typeface="Open Sans Extrabold" charset="0"/>
                <a:cs typeface="Open Sans Extrabold" charset="0"/>
                <a:sym typeface="Open Sans Extrabold" charset="0"/>
              </a:rPr>
              <a:t>Chapter </a:t>
            </a:r>
            <a:r>
              <a:rPr lang="uk-UA" altLang="en-US" sz="9700" b="1" baseline="0" dirty="0">
                <a:solidFill>
                  <a:schemeClr val="accent1"/>
                </a:solidFill>
                <a:latin typeface="Open Sans Extrabold" charset="0"/>
                <a:ea typeface="Open Sans Extrabold" charset="0"/>
                <a:cs typeface="Open Sans Extrabold" charset="0"/>
                <a:sym typeface="Open Sans Extrabold" charset="0"/>
              </a:rPr>
              <a:t>7</a:t>
            </a:r>
            <a:endParaRPr lang="en-US" altLang="en-US" sz="9700" b="1" baseline="0" dirty="0">
              <a:solidFill>
                <a:schemeClr val="accent1"/>
              </a:solidFill>
              <a:latin typeface="Open Sans Extrabold" charset="0"/>
              <a:ea typeface="Open Sans Extrabold" charset="0"/>
              <a:cs typeface="Open Sans Extrabold" charset="0"/>
              <a:sym typeface="Open Sans Extrabold" charset="0"/>
            </a:endParaRPr>
          </a:p>
          <a:p>
            <a:pPr algn="ctr" eaLnBrk="1">
              <a:lnSpc>
                <a:spcPct val="90000"/>
              </a:lnSpc>
            </a:pPr>
            <a:r>
              <a:rPr lang="en-US" altLang="en-US" sz="9700" b="1" baseline="0" dirty="0">
                <a:solidFill>
                  <a:schemeClr val="accent1"/>
                </a:solidFill>
                <a:latin typeface="Open Sans Extrabold" charset="0"/>
                <a:ea typeface="Open Sans Extrabold" charset="0"/>
                <a:cs typeface="Open Sans Extrabold" charset="0"/>
                <a:sym typeface="Open Sans Extrabold" charset="0"/>
              </a:rPr>
              <a:t>Fuzzy numbers, fuzzy mappings, and fuzzy functions, linguistic variables</a:t>
            </a:r>
          </a:p>
        </p:txBody>
      </p:sp>
      <p:sp>
        <p:nvSpPr>
          <p:cNvPr id="5" name="TextShape 3">
            <a:extLst>
              <a:ext uri="{FF2B5EF4-FFF2-40B4-BE49-F238E27FC236}">
                <a16:creationId xmlns:a16="http://schemas.microsoft.com/office/drawing/2014/main" id="{1C6832DD-8A31-4A77-A6F7-36985ABE23EC}"/>
              </a:ext>
            </a:extLst>
          </p:cNvPr>
          <p:cNvSpPr txBox="1"/>
          <p:nvPr/>
        </p:nvSpPr>
        <p:spPr>
          <a:xfrm>
            <a:off x="1318792" y="1321659"/>
            <a:ext cx="21193248" cy="2581082"/>
          </a:xfrm>
          <a:prstGeom prst="rect">
            <a:avLst/>
          </a:prstGeom>
          <a:noFill/>
          <a:ln>
            <a:noFill/>
          </a:ln>
        </p:spPr>
        <p:txBody>
          <a:bodyPr wrap="square" lIns="36000" tIns="36000" rIns="36000" bIns="36000" anchor="ctr">
            <a:spAutoFit/>
          </a:bodyPr>
          <a:lstStyle/>
          <a:p>
            <a:pPr algn="ctr" defTabSz="914400" eaLnBrk="1" fontAlgn="auto" hangingPunct="1">
              <a:spcBef>
                <a:spcPts val="0"/>
              </a:spcBef>
              <a:spcAft>
                <a:spcPts val="0"/>
              </a:spcAft>
            </a:pPr>
            <a:endParaRPr lang="en-US" sz="4800" spc="-1" baseline="0" dirty="0">
              <a:solidFill>
                <a:schemeClr val="accent1">
                  <a:lumMod val="75000"/>
                </a:schemeClr>
              </a:solidFill>
              <a:latin typeface="Source Sans Pro"/>
            </a:endParaRPr>
          </a:p>
          <a:p>
            <a:pPr algn="ctr" defTabSz="914400" eaLnBrk="1" fontAlgn="auto" hangingPunct="1">
              <a:spcBef>
                <a:spcPts val="0"/>
              </a:spcBef>
              <a:spcAft>
                <a:spcPts val="0"/>
              </a:spcAft>
            </a:pPr>
            <a:r>
              <a:rPr lang="en-US" sz="11500" b="1" spc="-1" baseline="0" dirty="0">
                <a:solidFill>
                  <a:schemeClr val="accent1">
                    <a:lumMod val="75000"/>
                  </a:schemeClr>
                </a:solidFill>
                <a:latin typeface="Source Sans Pro"/>
              </a:rPr>
              <a:t>Evaluation of start-up projects</a:t>
            </a:r>
          </a:p>
        </p:txBody>
      </p:sp>
      <p:sp>
        <p:nvSpPr>
          <p:cNvPr id="7" name="TextShape 2">
            <a:extLst>
              <a:ext uri="{FF2B5EF4-FFF2-40B4-BE49-F238E27FC236}">
                <a16:creationId xmlns:a16="http://schemas.microsoft.com/office/drawing/2014/main" id="{B1609051-8F03-47CC-B816-B70911356429}"/>
              </a:ext>
            </a:extLst>
          </p:cNvPr>
          <p:cNvSpPr txBox="1"/>
          <p:nvPr/>
        </p:nvSpPr>
        <p:spPr>
          <a:xfrm>
            <a:off x="11644964" y="12055787"/>
            <a:ext cx="11236128" cy="677108"/>
          </a:xfrm>
          <a:prstGeom prst="rect">
            <a:avLst/>
          </a:prstGeom>
          <a:noFill/>
          <a:ln>
            <a:noFill/>
          </a:ln>
        </p:spPr>
        <p:txBody>
          <a:bodyPr wrap="square" lIns="0" tIns="0" rIns="0" bIns="0">
            <a:spAutoFit/>
          </a:bodyPr>
          <a:lstStyle/>
          <a:p>
            <a:pPr algn="r"/>
            <a:r>
              <a:rPr lang="en-US" sz="6600" b="1" strike="noStrike" kern="0" spc="-1" dirty="0">
                <a:solidFill>
                  <a:schemeClr val="accent1">
                    <a:lumMod val="75000"/>
                  </a:schemeClr>
                </a:solidFill>
                <a:latin typeface="Source Sans Pro"/>
              </a:rPr>
              <a:t>Lecturer</a:t>
            </a:r>
            <a:r>
              <a:rPr lang="x-none" sz="6600" b="1" strike="noStrike" kern="0" spc="-1" dirty="0">
                <a:solidFill>
                  <a:schemeClr val="accent1">
                    <a:lumMod val="75000"/>
                  </a:schemeClr>
                </a:solidFill>
                <a:latin typeface="Source Sans Pro"/>
              </a:rPr>
              <a:t>: </a:t>
            </a:r>
            <a:r>
              <a:rPr lang="en-US" sz="6600" b="1" strike="noStrike" kern="0" spc="-1" dirty="0">
                <a:solidFill>
                  <a:schemeClr val="accent1">
                    <a:lumMod val="75000"/>
                  </a:schemeClr>
                </a:solidFill>
                <a:latin typeface="Source Sans Pro"/>
              </a:rPr>
              <a:t>doc</a:t>
            </a:r>
            <a:r>
              <a:rPr lang="x-none" sz="6600" b="1" strike="noStrike" kern="0" spc="-1" dirty="0">
                <a:solidFill>
                  <a:schemeClr val="accent1">
                    <a:lumMod val="75000"/>
                  </a:schemeClr>
                </a:solidFill>
                <a:latin typeface="Source Sans Pro"/>
              </a:rPr>
              <a:t>. </a:t>
            </a:r>
            <a:r>
              <a:rPr lang="en-US" sz="6600" b="1" strike="noStrike" kern="0" spc="-1" dirty="0" err="1">
                <a:solidFill>
                  <a:schemeClr val="accent1">
                    <a:lumMod val="75000"/>
                  </a:schemeClr>
                </a:solidFill>
                <a:latin typeface="Source Sans Pro"/>
              </a:rPr>
              <a:t>Polishchuk</a:t>
            </a:r>
            <a:r>
              <a:rPr lang="en-US" sz="6600" b="1" strike="noStrike" kern="0" spc="-1" dirty="0">
                <a:solidFill>
                  <a:schemeClr val="accent1">
                    <a:lumMod val="75000"/>
                  </a:schemeClr>
                </a:solidFill>
                <a:latin typeface="Source Sans Pro"/>
              </a:rPr>
              <a:t> Volodymyr, PhD</a:t>
            </a:r>
            <a:r>
              <a:rPr lang="x-none" sz="6600" b="1" strike="noStrike" kern="0" spc="-1" dirty="0">
                <a:solidFill>
                  <a:schemeClr val="accent1">
                    <a:lumMod val="75000"/>
                  </a:schemeClr>
                </a:solidFill>
                <a:latin typeface="Source Sans Pro"/>
              </a:rPr>
              <a:t>.</a:t>
            </a:r>
            <a:endParaRPr lang="en-US" sz="6600" b="1" strike="noStrike" kern="0" spc="-1" dirty="0">
              <a:solidFill>
                <a:schemeClr val="accent1">
                  <a:lumMod val="75000"/>
                </a:schemeClr>
              </a:solidFill>
              <a:latin typeface="Source Sans Pro"/>
            </a:endParaRP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bwMode="auto">
      <p:bgPr>
        <a:solidFill>
          <a:schemeClr val="accent1"/>
        </a:solidFill>
        <a:effectLst/>
      </p:bgPr>
    </p:bg>
    <p:spTree>
      <p:nvGrpSpPr>
        <p:cNvPr id="1" name=""/>
        <p:cNvGrpSpPr/>
        <p:nvPr/>
      </p:nvGrpSpPr>
      <p:grpSpPr>
        <a:xfrm>
          <a:off x="0" y="0"/>
          <a:ext cx="0" cy="0"/>
          <a:chOff x="0" y="0"/>
          <a:chExt cx="0" cy="0"/>
        </a:xfrm>
      </p:grpSpPr>
      <p:sp>
        <p:nvSpPr>
          <p:cNvPr id="6145" name="Rectangle 1"/>
          <p:cNvSpPr>
            <a:spLocks/>
          </p:cNvSpPr>
          <p:nvPr/>
        </p:nvSpPr>
        <p:spPr bwMode="auto">
          <a:xfrm>
            <a:off x="3843338" y="3144838"/>
            <a:ext cx="8312150" cy="33035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r" eaLnBrk="1">
              <a:lnSpc>
                <a:spcPct val="80000"/>
              </a:lnSpc>
            </a:pPr>
            <a:r>
              <a:rPr lang="en-US" altLang="en-US" sz="13000" b="1" baseline="0" dirty="0">
                <a:solidFill>
                  <a:srgbClr val="F0F0F0"/>
                </a:solidFill>
              </a:rPr>
              <a:t>Lecture content </a:t>
            </a:r>
          </a:p>
        </p:txBody>
      </p:sp>
      <p:sp>
        <p:nvSpPr>
          <p:cNvPr id="6146" name="Line 2"/>
          <p:cNvSpPr>
            <a:spLocks noChangeShapeType="1"/>
          </p:cNvSpPr>
          <p:nvPr/>
        </p:nvSpPr>
        <p:spPr bwMode="auto">
          <a:xfrm flipV="1">
            <a:off x="13920192" y="1157286"/>
            <a:ext cx="0" cy="11822113"/>
          </a:xfrm>
          <a:prstGeom prst="line">
            <a:avLst/>
          </a:prstGeom>
          <a:noFill/>
          <a:ln w="76200" cap="flat" cmpd="sng">
            <a:solidFill>
              <a:srgbClr val="F0F0F0"/>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6148" name="Rectangle 4"/>
          <p:cNvSpPr>
            <a:spLocks/>
          </p:cNvSpPr>
          <p:nvPr/>
        </p:nvSpPr>
        <p:spPr bwMode="auto">
          <a:xfrm>
            <a:off x="14607580" y="1111128"/>
            <a:ext cx="6700838" cy="7797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4400" b="1" baseline="0" dirty="0">
                <a:solidFill>
                  <a:schemeClr val="bg2">
                    <a:lumMod val="10000"/>
                  </a:schemeClr>
                </a:solidFill>
              </a:rPr>
              <a:t>Fuzzy numbers</a:t>
            </a:r>
          </a:p>
        </p:txBody>
      </p:sp>
      <p:sp>
        <p:nvSpPr>
          <p:cNvPr id="6157" name="Oval 13"/>
          <p:cNvSpPr>
            <a:spLocks/>
          </p:cNvSpPr>
          <p:nvPr/>
        </p:nvSpPr>
        <p:spPr bwMode="auto">
          <a:xfrm>
            <a:off x="13576498" y="1157286"/>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0" name="Oval 14"/>
          <p:cNvSpPr>
            <a:spLocks/>
          </p:cNvSpPr>
          <p:nvPr/>
        </p:nvSpPr>
        <p:spPr bwMode="auto">
          <a:xfrm>
            <a:off x="14605000" y="3201988"/>
            <a:ext cx="325438" cy="32543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60" name="Oval 16"/>
          <p:cNvSpPr>
            <a:spLocks/>
          </p:cNvSpPr>
          <p:nvPr/>
        </p:nvSpPr>
        <p:spPr bwMode="auto">
          <a:xfrm>
            <a:off x="13570177" y="4026290"/>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2" name="Oval 17"/>
          <p:cNvSpPr>
            <a:spLocks/>
          </p:cNvSpPr>
          <p:nvPr/>
        </p:nvSpPr>
        <p:spPr bwMode="auto">
          <a:xfrm>
            <a:off x="14605000" y="6246813"/>
            <a:ext cx="325438" cy="32543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4" name="Oval 20"/>
          <p:cNvSpPr>
            <a:spLocks/>
          </p:cNvSpPr>
          <p:nvPr/>
        </p:nvSpPr>
        <p:spPr bwMode="auto">
          <a:xfrm>
            <a:off x="14605000" y="9255125"/>
            <a:ext cx="325438" cy="32385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23" name="Rectangle 4"/>
          <p:cNvSpPr>
            <a:spLocks/>
          </p:cNvSpPr>
          <p:nvPr/>
        </p:nvSpPr>
        <p:spPr bwMode="auto">
          <a:xfrm>
            <a:off x="14660032" y="3641578"/>
            <a:ext cx="637540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Fuzzy statements and fuzzy functions</a:t>
            </a:r>
          </a:p>
        </p:txBody>
      </p:sp>
      <p:sp>
        <p:nvSpPr>
          <p:cNvPr id="2" name="Rectangle 1"/>
          <p:cNvSpPr>
            <a:spLocks noChangeArrowheads="1"/>
          </p:cNvSpPr>
          <p:nvPr/>
        </p:nvSpPr>
        <p:spPr bwMode="auto">
          <a:xfrm>
            <a:off x="1462088" y="11322050"/>
            <a:ext cx="7561262" cy="1657350"/>
          </a:xfrm>
          <a:prstGeom prst="rect">
            <a:avLst/>
          </a:prstGeom>
          <a:solidFill>
            <a:schemeClr val="accent1"/>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
        <p:nvSpPr>
          <p:cNvPr id="12" name="Oval 13"/>
          <p:cNvSpPr>
            <a:spLocks/>
          </p:cNvSpPr>
          <p:nvPr/>
        </p:nvSpPr>
        <p:spPr bwMode="auto">
          <a:xfrm>
            <a:off x="13572105" y="6895295"/>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15" name="Rectangle 4"/>
          <p:cNvSpPr>
            <a:spLocks/>
          </p:cNvSpPr>
          <p:nvPr/>
        </p:nvSpPr>
        <p:spPr bwMode="auto">
          <a:xfrm>
            <a:off x="14660032" y="6849137"/>
            <a:ext cx="6375400" cy="7797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Linguistic variables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145"/>
                                        </p:tgtEl>
                                        <p:attrNameLst>
                                          <p:attrName>style.visibility</p:attrName>
                                        </p:attrNameLst>
                                      </p:cBhvr>
                                      <p:to>
                                        <p:strVal val="visible"/>
                                      </p:to>
                                    </p:set>
                                    <p:animEffect transition="in" filter="fade">
                                      <p:cBhvr>
                                        <p:cTn id="7" dur="500"/>
                                        <p:tgtEl>
                                          <p:spTgt spid="614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additive="base">
                                        <p:cTn id="11" dur="500" fill="hold"/>
                                        <p:tgtEl>
                                          <p:spTgt spid="6146"/>
                                        </p:tgtEl>
                                        <p:attrNameLst>
                                          <p:attrName>ppt_x</p:attrName>
                                        </p:attrNameLst>
                                      </p:cBhvr>
                                      <p:tavLst>
                                        <p:tav tm="0">
                                          <p:val>
                                            <p:strVal val="#ppt_x"/>
                                          </p:val>
                                        </p:tav>
                                        <p:tav tm="100000">
                                          <p:val>
                                            <p:strVal val="#ppt_x"/>
                                          </p:val>
                                        </p:tav>
                                      </p:tavLst>
                                    </p:anim>
                                    <p:anim calcmode="lin" valueType="num">
                                      <p:cBhvr additive="base">
                                        <p:cTn id="12" dur="500" fill="hold"/>
                                        <p:tgtEl>
                                          <p:spTgt spid="6146"/>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grpId="0" nodeType="afterEffect">
                                  <p:stCondLst>
                                    <p:cond delay="0"/>
                                  </p:stCondLst>
                                  <p:childTnLst>
                                    <p:set>
                                      <p:cBhvr>
                                        <p:cTn id="15" dur="1" fill="hold">
                                          <p:stCondLst>
                                            <p:cond delay="0"/>
                                          </p:stCondLst>
                                        </p:cTn>
                                        <p:tgtEl>
                                          <p:spTgt spid="6157"/>
                                        </p:tgtEl>
                                        <p:attrNameLst>
                                          <p:attrName>style.visibility</p:attrName>
                                        </p:attrNameLst>
                                      </p:cBhvr>
                                      <p:to>
                                        <p:strVal val="visible"/>
                                      </p:to>
                                    </p:set>
                                    <p:anim calcmode="lin" valueType="num">
                                      <p:cBhvr additive="base">
                                        <p:cTn id="16" dur="500" fill="hold"/>
                                        <p:tgtEl>
                                          <p:spTgt spid="6157"/>
                                        </p:tgtEl>
                                        <p:attrNameLst>
                                          <p:attrName>ppt_x</p:attrName>
                                        </p:attrNameLst>
                                      </p:cBhvr>
                                      <p:tavLst>
                                        <p:tav tm="0">
                                          <p:val>
                                            <p:strVal val="#ppt_x"/>
                                          </p:val>
                                        </p:tav>
                                        <p:tav tm="100000">
                                          <p:val>
                                            <p:strVal val="#ppt_x"/>
                                          </p:val>
                                        </p:tav>
                                      </p:tavLst>
                                    </p:anim>
                                    <p:anim calcmode="lin" valueType="num">
                                      <p:cBhvr additive="base">
                                        <p:cTn id="17" dur="500" fill="hold"/>
                                        <p:tgtEl>
                                          <p:spTgt spid="6157"/>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6148"/>
                                        </p:tgtEl>
                                        <p:attrNameLst>
                                          <p:attrName>style.visibility</p:attrName>
                                        </p:attrNameLst>
                                      </p:cBhvr>
                                      <p:to>
                                        <p:strVal val="visible"/>
                                      </p:to>
                                    </p:set>
                                    <p:animEffect transition="in" filter="fade">
                                      <p:cBhvr>
                                        <p:cTn id="21" dur="500"/>
                                        <p:tgtEl>
                                          <p:spTgt spid="6148"/>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6160"/>
                                        </p:tgtEl>
                                        <p:attrNameLst>
                                          <p:attrName>style.visibility</p:attrName>
                                        </p:attrNameLst>
                                      </p:cBhvr>
                                      <p:to>
                                        <p:strVal val="visible"/>
                                      </p:to>
                                    </p:set>
                                    <p:animEffect transition="in" filter="fade">
                                      <p:cBhvr>
                                        <p:cTn id="25" dur="500"/>
                                        <p:tgtEl>
                                          <p:spTgt spid="6160"/>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3000"/>
                            </p:stCondLst>
                            <p:childTnLst>
                              <p:par>
                                <p:cTn id="31" presetID="2" presetClass="entr" presetSubtype="1"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0-#ppt_h/2"/>
                                          </p:val>
                                        </p:tav>
                                        <p:tav tm="100000">
                                          <p:val>
                                            <p:strVal val="#ppt_y"/>
                                          </p:val>
                                        </p:tav>
                                      </p:tavLst>
                                    </p:anim>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5" grpId="0"/>
      <p:bldP spid="6146" grpId="0" animBg="1"/>
      <p:bldP spid="6148" grpId="0"/>
      <p:bldP spid="6157" grpId="0" animBg="1"/>
      <p:bldP spid="6160" grpId="0" animBg="1"/>
      <p:bldP spid="23" grpId="0"/>
      <p:bldP spid="12" grpId="0" animBg="1"/>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4535832"/>
            <a:ext cx="10224715" cy="15799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Fuzzy numbers</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486275"/>
            <a:ext cx="1550987" cy="1625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a:solidFill>
                  <a:srgbClr val="F0F0F0"/>
                </a:solidFill>
              </a:rPr>
              <a:t>01</a:t>
            </a:r>
          </a:p>
        </p:txBody>
      </p:sp>
      <p:pic>
        <p:nvPicPr>
          <p:cNvPr id="7" name="Рисунок 6">
            <a:extLst>
              <a:ext uri="{FF2B5EF4-FFF2-40B4-BE49-F238E27FC236}">
                <a16:creationId xmlns:a16="http://schemas.microsoft.com/office/drawing/2014/main" id="{3CA4AD06-AC94-45EF-B411-A04FE9B565B1}"/>
              </a:ext>
            </a:extLst>
          </p:cNvPr>
          <p:cNvPicPr>
            <a:picLocks noChangeAspect="1"/>
          </p:cNvPicPr>
          <p:nvPr/>
        </p:nvPicPr>
        <p:blipFill>
          <a:blip r:embed="rId2"/>
          <a:stretch>
            <a:fillRect/>
          </a:stretch>
        </p:blipFill>
        <p:spPr>
          <a:xfrm>
            <a:off x="14280232" y="3887211"/>
            <a:ext cx="9610435" cy="4659605"/>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38672" y="4409728"/>
            <a:ext cx="23855332" cy="43808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7800" baseline="0" dirty="0">
                <a:solidFill>
                  <a:srgbClr val="002060"/>
                </a:solidFill>
              </a:rPr>
              <a:t>	</a:t>
            </a:r>
            <a:r>
              <a:rPr lang="en-US" sz="7800" baseline="0" dirty="0">
                <a:solidFill>
                  <a:srgbClr val="002060"/>
                </a:solidFill>
              </a:rPr>
              <a:t>Fuzzy numbers are widely used in everyday life. When we say "about three", "about twenty-five", etc., we thus assume the use of a fuzzy number.</a:t>
            </a:r>
            <a:endParaRPr lang="en-US" altLang="en-US" sz="78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Fuzzy numbers</a:t>
            </a: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382688" y="3833664"/>
                <a:ext cx="23432292" cy="5256584"/>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solidFill>
                      <a:srgbClr val="002060"/>
                    </a:solidFill>
                  </a:rPr>
                  <a:t>	</a:t>
                </a:r>
                <a:r>
                  <a:rPr lang="en-US" sz="6600" baseline="0" dirty="0">
                    <a:solidFill>
                      <a:srgbClr val="002060"/>
                    </a:solidFill>
                  </a:rPr>
                  <a:t>Formally, the definition of a fuzzy number is built similarly to the definition of a fuzzy variable. Indeed, if we assume that the universal set is a set of real numbers, then the fuzzy subset X∈U, determined by the membership function </a:t>
                </a:r>
                <a14:m>
                  <m:oMath xmlns:m="http://schemas.openxmlformats.org/officeDocument/2006/math">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𝑋</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)∈[0,1]</m:t>
                    </m:r>
                  </m:oMath>
                </a14:m>
                <a:r>
                  <a:rPr lang="en-US" sz="6600" baseline="0" dirty="0">
                    <a:solidFill>
                      <a:srgbClr val="002060"/>
                    </a:solidFill>
                  </a:rPr>
                  <a:t>, can be considered as a fuzzy number.</a:t>
                </a:r>
                <a:endParaRPr lang="en-US" altLang="en-US" sz="66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382688" y="3833664"/>
                <a:ext cx="23432292" cy="5256584"/>
              </a:xfrm>
              <a:prstGeom prst="rect">
                <a:avLst/>
              </a:prstGeom>
              <a:blipFill>
                <a:blip r:embed="rId2"/>
                <a:stretch>
                  <a:fillRect l="-1951" t="-4060" r="-1951" b="-6381"/>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Fuzzy numbers</a:t>
            </a:r>
          </a:p>
        </p:txBody>
      </p:sp>
    </p:spTree>
    <p:extLst>
      <p:ext uri="{BB962C8B-B14F-4D97-AF65-F5344CB8AC3E}">
        <p14:creationId xmlns:p14="http://schemas.microsoft.com/office/powerpoint/2010/main" val="73583995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310680" y="4438938"/>
                <a:ext cx="23773956" cy="264193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rPr>
                  <a:t>	</a:t>
                </a:r>
                <a:r>
                  <a:rPr lang="en-US" sz="6000" baseline="0" dirty="0">
                    <a:solidFill>
                      <a:srgbClr val="002060"/>
                    </a:solidFill>
                  </a:rPr>
                  <a:t>A fuzzy number </a:t>
                </a:r>
                <a14:m>
                  <m:oMath xmlns:m="http://schemas.openxmlformats.org/officeDocument/2006/math">
                    <m:acc>
                      <m:accPr>
                        <m:chr m:val="̃"/>
                        <m:ctrlPr>
                          <a:rPr lang="ru-RU" sz="6000" i="1" baseline="0">
                            <a:solidFill>
                              <a:srgbClr val="002060"/>
                            </a:solidFill>
                            <a:latin typeface="Cambria Math" panose="02040503050406030204" pitchFamily="18" charset="0"/>
                          </a:rPr>
                        </m:ctrlPr>
                      </m:accPr>
                      <m:e>
                        <m:r>
                          <a:rPr lang="en-US" sz="6000" i="1" baseline="0">
                            <a:solidFill>
                              <a:srgbClr val="002060"/>
                            </a:solidFill>
                            <a:latin typeface="Cambria Math" panose="02040503050406030204" pitchFamily="18" charset="0"/>
                          </a:rPr>
                          <m:t>𝑋</m:t>
                        </m:r>
                      </m:e>
                    </m:acc>
                  </m:oMath>
                </a14:m>
                <a:r>
                  <a:rPr lang="en-US" sz="6000" baseline="0" dirty="0">
                    <a:solidFill>
                      <a:srgbClr val="002060"/>
                    </a:solidFill>
                  </a:rPr>
                  <a:t> on a real line is convex if for any numbers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𝑥</m:t>
                        </m:r>
                      </m:e>
                      <m:sub>
                        <m:r>
                          <a:rPr lang="en-US" sz="6000" i="1" baseline="0">
                            <a:solidFill>
                              <a:srgbClr val="002060"/>
                            </a:solidFill>
                            <a:latin typeface="Cambria Math" panose="02040503050406030204" pitchFamily="18" charset="0"/>
                          </a:rPr>
                          <m:t>𝑖</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𝑥</m:t>
                        </m:r>
                      </m:e>
                      <m:sub>
                        <m:r>
                          <a:rPr lang="en-US" sz="6000" i="1" baseline="0">
                            <a:solidFill>
                              <a:srgbClr val="002060"/>
                            </a:solidFill>
                            <a:latin typeface="Cambria Math" panose="02040503050406030204" pitchFamily="18" charset="0"/>
                          </a:rPr>
                          <m:t>𝑗</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𝑥</m:t>
                        </m:r>
                      </m:e>
                      <m:sub>
                        <m:r>
                          <a:rPr lang="en-US" sz="6000" i="1" baseline="0">
                            <a:solidFill>
                              <a:srgbClr val="002060"/>
                            </a:solidFill>
                            <a:latin typeface="Cambria Math" panose="02040503050406030204" pitchFamily="18" charset="0"/>
                          </a:rPr>
                          <m:t>𝑘</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𝑥</m:t>
                        </m:r>
                      </m:e>
                      <m:sub>
                        <m:r>
                          <a:rPr lang="en-US" sz="6000" i="1" baseline="0">
                            <a:solidFill>
                              <a:srgbClr val="002060"/>
                            </a:solidFill>
                            <a:latin typeface="Cambria Math" panose="02040503050406030204" pitchFamily="18" charset="0"/>
                          </a:rPr>
                          <m:t>𝑖</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𝑥</m:t>
                        </m:r>
                      </m:e>
                      <m:sub>
                        <m:r>
                          <a:rPr lang="en-US" sz="6000" i="1" baseline="0">
                            <a:solidFill>
                              <a:srgbClr val="002060"/>
                            </a:solidFill>
                            <a:latin typeface="Cambria Math" panose="02040503050406030204" pitchFamily="18" charset="0"/>
                          </a:rPr>
                          <m:t>𝑗</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𝑥</m:t>
                        </m:r>
                      </m:e>
                      <m:sub>
                        <m:r>
                          <a:rPr lang="en-US" sz="6000" i="1" baseline="0">
                            <a:solidFill>
                              <a:srgbClr val="002060"/>
                            </a:solidFill>
                            <a:latin typeface="Cambria Math" panose="02040503050406030204" pitchFamily="18" charset="0"/>
                          </a:rPr>
                          <m:t>𝑘</m:t>
                        </m:r>
                      </m:sub>
                    </m:sSub>
                    <m:r>
                      <a:rPr lang="en-US" sz="6000" i="1" baseline="0">
                        <a:solidFill>
                          <a:srgbClr val="002060"/>
                        </a:solidFill>
                        <a:latin typeface="Cambria Math" panose="02040503050406030204" pitchFamily="18" charset="0"/>
                      </a:rPr>
                      <m:t>,</m:t>
                    </m:r>
                  </m:oMath>
                </a14:m>
                <a:r>
                  <a:rPr lang="en-US" sz="6000" baseline="0" dirty="0">
                    <a:solidFill>
                      <a:srgbClr val="002060"/>
                    </a:solidFill>
                  </a:rPr>
                  <a:t>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acc>
                          <m:accPr>
                            <m:chr m:val="̃"/>
                            <m:ctrlPr>
                              <a:rPr lang="ru-RU" sz="6000" i="1" baseline="0">
                                <a:solidFill>
                                  <a:srgbClr val="002060"/>
                                </a:solidFill>
                                <a:latin typeface="Cambria Math" panose="02040503050406030204" pitchFamily="18" charset="0"/>
                              </a:rPr>
                            </m:ctrlPr>
                          </m:accPr>
                          <m:e>
                            <m:r>
                              <a:rPr lang="en-US" sz="6000" i="1" baseline="0">
                                <a:solidFill>
                                  <a:srgbClr val="002060"/>
                                </a:solidFill>
                                <a:latin typeface="Cambria Math" panose="02040503050406030204" pitchFamily="18" charset="0"/>
                              </a:rPr>
                              <m:t>𝑋</m:t>
                            </m:r>
                          </m:e>
                        </m:acc>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𝑥</m:t>
                        </m:r>
                      </m:e>
                      <m:sub>
                        <m:r>
                          <a:rPr lang="en-US" sz="6000" i="1" baseline="0">
                            <a:solidFill>
                              <a:srgbClr val="002060"/>
                            </a:solidFill>
                            <a:latin typeface="Cambria Math" panose="02040503050406030204" pitchFamily="18" charset="0"/>
                          </a:rPr>
                          <m:t>𝑖</m:t>
                        </m:r>
                      </m:sub>
                    </m:sSub>
                    <m:r>
                      <a:rPr lang="en-US" sz="6000" i="1" baseline="0">
                        <a:solidFill>
                          <a:srgbClr val="002060"/>
                        </a:solidFill>
                        <a:latin typeface="Cambria Math" panose="02040503050406030204" pitchFamily="18" charset="0"/>
                      </a:rPr>
                      <m:t>)≥</m:t>
                    </m:r>
                    <m:func>
                      <m:funcPr>
                        <m:ctrlPr>
                          <a:rPr lang="ru-RU" sz="6000" i="1" baseline="0">
                            <a:solidFill>
                              <a:srgbClr val="002060"/>
                            </a:solidFill>
                            <a:latin typeface="Cambria Math" panose="02040503050406030204" pitchFamily="18" charset="0"/>
                          </a:rPr>
                        </m:ctrlPr>
                      </m:funcPr>
                      <m:fName>
                        <m:r>
                          <a:rPr lang="en-US" sz="6000" i="1" baseline="0">
                            <a:solidFill>
                              <a:srgbClr val="002060"/>
                            </a:solidFill>
                            <a:latin typeface="Cambria Math" panose="02040503050406030204" pitchFamily="18" charset="0"/>
                          </a:rPr>
                          <m:t>𝑚𝑖𝑛</m:t>
                        </m:r>
                      </m:fName>
                      <m:e>
                        <m:r>
                          <a:rPr lang="en-US" sz="6000" i="1" baseline="0">
                            <a:solidFill>
                              <a:srgbClr val="002060"/>
                            </a:solidFill>
                            <a:latin typeface="Cambria Math" panose="02040503050406030204" pitchFamily="18" charset="0"/>
                          </a:rPr>
                          <m:t>(</m:t>
                        </m:r>
                      </m:e>
                    </m:func>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acc>
                          <m:accPr>
                            <m:chr m:val="̃"/>
                            <m:ctrlPr>
                              <a:rPr lang="ru-RU" sz="6000" i="1" baseline="0">
                                <a:solidFill>
                                  <a:srgbClr val="002060"/>
                                </a:solidFill>
                                <a:latin typeface="Cambria Math" panose="02040503050406030204" pitchFamily="18" charset="0"/>
                              </a:rPr>
                            </m:ctrlPr>
                          </m:accPr>
                          <m:e>
                            <m:r>
                              <a:rPr lang="en-US" sz="6000" i="1" baseline="0">
                                <a:solidFill>
                                  <a:srgbClr val="002060"/>
                                </a:solidFill>
                                <a:latin typeface="Cambria Math" panose="02040503050406030204" pitchFamily="18" charset="0"/>
                              </a:rPr>
                              <m:t>𝑋</m:t>
                            </m:r>
                          </m:e>
                        </m:acc>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𝑥</m:t>
                        </m:r>
                      </m:e>
                      <m:sub>
                        <m:r>
                          <a:rPr lang="en-US" sz="6000" i="1" baseline="0">
                            <a:solidFill>
                              <a:srgbClr val="002060"/>
                            </a:solidFill>
                            <a:latin typeface="Cambria Math" panose="02040503050406030204" pitchFamily="18" charset="0"/>
                          </a:rPr>
                          <m:t>𝑗</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acc>
                          <m:accPr>
                            <m:chr m:val="̃"/>
                            <m:ctrlPr>
                              <a:rPr lang="ru-RU" sz="6000" i="1" baseline="0">
                                <a:solidFill>
                                  <a:srgbClr val="002060"/>
                                </a:solidFill>
                                <a:latin typeface="Cambria Math" panose="02040503050406030204" pitchFamily="18" charset="0"/>
                              </a:rPr>
                            </m:ctrlPr>
                          </m:accPr>
                          <m:e>
                            <m:r>
                              <a:rPr lang="en-US" sz="6000" i="1" baseline="0">
                                <a:solidFill>
                                  <a:srgbClr val="002060"/>
                                </a:solidFill>
                                <a:latin typeface="Cambria Math" panose="02040503050406030204" pitchFamily="18" charset="0"/>
                              </a:rPr>
                              <m:t>𝑋</m:t>
                            </m:r>
                          </m:e>
                        </m:acc>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𝑥</m:t>
                        </m:r>
                      </m:e>
                      <m:sub>
                        <m:r>
                          <a:rPr lang="en-US" sz="6000" i="1" baseline="0">
                            <a:solidFill>
                              <a:srgbClr val="002060"/>
                            </a:solidFill>
                            <a:latin typeface="Cambria Math" panose="02040503050406030204" pitchFamily="18" charset="0"/>
                          </a:rPr>
                          <m:t>𝑘</m:t>
                        </m:r>
                      </m:sub>
                    </m:sSub>
                    <m:r>
                      <a:rPr lang="en-US" sz="6000" i="1" baseline="0">
                        <a:solidFill>
                          <a:srgbClr val="002060"/>
                        </a:solidFill>
                        <a:latin typeface="Cambria Math" panose="02040503050406030204" pitchFamily="18" charset="0"/>
                      </a:rPr>
                      <m:t>)).</m:t>
                    </m:r>
                  </m:oMath>
                </a14:m>
                <a:r>
                  <a:rPr lang="en-US" sz="6000" baseline="0" dirty="0">
                    <a:solidFill>
                      <a:srgbClr val="002060"/>
                    </a:solidFill>
                  </a:rPr>
                  <a:t> </a:t>
                </a:r>
                <a:endParaRPr lang="ru-RU" sz="60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310680" y="4438938"/>
                <a:ext cx="23773956" cy="2641930"/>
              </a:xfrm>
              <a:prstGeom prst="rect">
                <a:avLst/>
              </a:prstGeom>
              <a:blipFill>
                <a:blip r:embed="rId2"/>
                <a:stretch>
                  <a:fillRect t="-6221" r="-1718"/>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9"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Fuzzy numbers</a:t>
            </a:r>
          </a:p>
        </p:txBody>
      </p:sp>
      <mc:AlternateContent xmlns:mc="http://schemas.openxmlformats.org/markup-compatibility/2006" xmlns:a14="http://schemas.microsoft.com/office/drawing/2010/main">
        <mc:Choice Requires="a14">
          <p:sp>
            <p:nvSpPr>
              <p:cNvPr id="10" name="Rectangle 3"/>
              <p:cNvSpPr>
                <a:spLocks/>
              </p:cNvSpPr>
              <p:nvPr/>
            </p:nvSpPr>
            <p:spPr bwMode="auto">
              <a:xfrm>
                <a:off x="310680" y="8009539"/>
                <a:ext cx="23402601" cy="1278775"/>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rPr>
                  <a:t>	</a:t>
                </a:r>
                <a:r>
                  <a:rPr lang="en-US" sz="6000" baseline="0" dirty="0">
                    <a:solidFill>
                      <a:srgbClr val="002060"/>
                    </a:solidFill>
                  </a:rPr>
                  <a:t>A fuzzy number </a:t>
                </a:r>
                <a14:m>
                  <m:oMath xmlns:m="http://schemas.openxmlformats.org/officeDocument/2006/math">
                    <m:acc>
                      <m:accPr>
                        <m:chr m:val="̃"/>
                        <m:ctrlPr>
                          <a:rPr lang="ru-RU" sz="6000" i="1" baseline="0">
                            <a:solidFill>
                              <a:srgbClr val="002060"/>
                            </a:solidFill>
                            <a:latin typeface="Cambria Math" panose="02040503050406030204" pitchFamily="18" charset="0"/>
                          </a:rPr>
                        </m:ctrlPr>
                      </m:accPr>
                      <m:e>
                        <m:r>
                          <a:rPr lang="en-US" sz="6000" i="1" baseline="0">
                            <a:solidFill>
                              <a:srgbClr val="002060"/>
                            </a:solidFill>
                            <a:latin typeface="Cambria Math" panose="02040503050406030204" pitchFamily="18" charset="0"/>
                          </a:rPr>
                          <m:t>𝑋</m:t>
                        </m:r>
                      </m:e>
                    </m:acc>
                  </m:oMath>
                </a14:m>
                <a:r>
                  <a:rPr lang="en-US" sz="6000" baseline="0" dirty="0">
                    <a:solidFill>
                      <a:srgbClr val="002060"/>
                    </a:solidFill>
                  </a:rPr>
                  <a:t> on a real line is called normal if</a:t>
                </a:r>
                <a:r>
                  <a:rPr lang="uk-UA" sz="6000" baseline="0" dirty="0">
                    <a:solidFill>
                      <a:srgbClr val="002060"/>
                    </a:solidFill>
                  </a:rPr>
                  <a:t> </a:t>
                </a:r>
                <a14:m>
                  <m:oMath xmlns:m="http://schemas.openxmlformats.org/officeDocument/2006/math">
                    <m:func>
                      <m:funcPr>
                        <m:ctrlPr>
                          <a:rPr lang="ru-RU" sz="6000" i="1" baseline="0">
                            <a:solidFill>
                              <a:srgbClr val="002060"/>
                            </a:solidFill>
                            <a:latin typeface="Cambria Math" panose="02040503050406030204" pitchFamily="18" charset="0"/>
                          </a:rPr>
                        </m:ctrlPr>
                      </m:funcPr>
                      <m:fName>
                        <m:r>
                          <a:rPr lang="en-US" sz="6000" i="1" baseline="0">
                            <a:solidFill>
                              <a:srgbClr val="002060"/>
                            </a:solidFill>
                            <a:latin typeface="Cambria Math" panose="02040503050406030204" pitchFamily="18" charset="0"/>
                          </a:rPr>
                          <m:t>𝑚𝑎𝑥</m:t>
                        </m:r>
                      </m:fName>
                      <m:e>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acc>
                              <m:accPr>
                                <m:chr m:val="̃"/>
                                <m:ctrlPr>
                                  <a:rPr lang="ru-RU" sz="6000" i="1" baseline="0">
                                    <a:solidFill>
                                      <a:srgbClr val="002060"/>
                                    </a:solidFill>
                                    <a:latin typeface="Cambria Math" panose="02040503050406030204" pitchFamily="18" charset="0"/>
                                  </a:rPr>
                                </m:ctrlPr>
                              </m:accPr>
                              <m:e>
                                <m:r>
                                  <a:rPr lang="en-US" sz="6000" i="1" baseline="0">
                                    <a:solidFill>
                                      <a:srgbClr val="002060"/>
                                    </a:solidFill>
                                    <a:latin typeface="Cambria Math" panose="02040503050406030204" pitchFamily="18" charset="0"/>
                                  </a:rPr>
                                  <m:t>𝑋</m:t>
                                </m:r>
                              </m:e>
                            </m:acc>
                          </m:sub>
                        </m:sSub>
                      </m:e>
                    </m:func>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)=1</m:t>
                    </m:r>
                  </m:oMath>
                </a14:m>
                <a:r>
                  <a:rPr lang="en-US" sz="6000" baseline="0" dirty="0">
                    <a:solidFill>
                      <a:srgbClr val="002060"/>
                    </a:solidFill>
                  </a:rPr>
                  <a:t>.</a:t>
                </a:r>
                <a:endParaRPr lang="ru-RU" sz="6000" baseline="0" dirty="0">
                  <a:solidFill>
                    <a:srgbClr val="002060"/>
                  </a:solidFill>
                </a:endParaRPr>
              </a:p>
              <a:p>
                <a:r>
                  <a:rPr lang="en-US" sz="6600" baseline="0" dirty="0">
                    <a:solidFill>
                      <a:srgbClr val="002060"/>
                    </a:solidFill>
                  </a:rPr>
                  <a:t> </a:t>
                </a:r>
                <a:endParaRPr lang="ru-RU" sz="6600" baseline="0" dirty="0">
                  <a:solidFill>
                    <a:srgbClr val="002060"/>
                  </a:solidFill>
                </a:endParaRPr>
              </a:p>
            </p:txBody>
          </p:sp>
        </mc:Choice>
        <mc:Fallback xmlns="">
          <p:sp>
            <p:nvSpPr>
              <p:cNvPr id="10" name="Rectangle 3"/>
              <p:cNvSpPr>
                <a:spLocks noRot="1" noChangeAspect="1" noMove="1" noResize="1" noEditPoints="1" noAdjustHandles="1" noChangeArrowheads="1" noChangeShapeType="1" noTextEdit="1"/>
              </p:cNvSpPr>
              <p:nvPr/>
            </p:nvSpPr>
            <p:spPr bwMode="auto">
              <a:xfrm>
                <a:off x="310680" y="8009539"/>
                <a:ext cx="23402601" cy="1278775"/>
              </a:xfrm>
              <a:prstGeom prst="rect">
                <a:avLst/>
              </a:prstGeom>
              <a:blipFill>
                <a:blip r:embed="rId3"/>
                <a:stretch>
                  <a:fillRect t="-13333" r="-313" b="-12381"/>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259301227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60007" y="4049688"/>
            <a:ext cx="22682520" cy="53285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Introducing the concept of fuzzy number (fuzzy numbers), we, of course, must define some, at least the simplest, mathematical operations on these numbers. It should be noted at once that this is not a trivial task, which, moreover, in some respects has not yet been solved.</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Fuzzy numbers</a:t>
            </a:r>
          </a:p>
        </p:txBody>
      </p:sp>
    </p:spTree>
    <p:extLst>
      <p:ext uri="{BB962C8B-B14F-4D97-AF65-F5344CB8AC3E}">
        <p14:creationId xmlns:p14="http://schemas.microsoft.com/office/powerpoint/2010/main" val="62513530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243244" y="2753544"/>
            <a:ext cx="22308906" cy="33843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aseline="0" dirty="0">
                <a:solidFill>
                  <a:srgbClr val="002060"/>
                </a:solidFill>
              </a:rPr>
              <a:t>		</a:t>
            </a:r>
            <a:r>
              <a:rPr lang="en-US" sz="6600" baseline="0" dirty="0">
                <a:solidFill>
                  <a:srgbClr val="002060"/>
                </a:solidFill>
              </a:rPr>
              <a:t>Mathematical operations introduced for fuzzy numbers, however, as for fuzzy ones, must solve at least two problems:</a:t>
            </a:r>
            <a:endParaRPr lang="ru-RU" sz="6600" baseline="0" dirty="0">
              <a:solidFill>
                <a:srgbClr val="002060"/>
              </a:solidFill>
              <a:effectLst/>
            </a:endParaRPr>
          </a:p>
          <a:p>
            <a:r>
              <a:rPr lang="uk-UA" sz="6600" baseline="0" dirty="0">
                <a:solidFill>
                  <a:srgbClr val="002060"/>
                </a:solidFill>
              </a:rPr>
              <a:t>		</a:t>
            </a:r>
            <a:endParaRPr lang="en-US" altLang="en-US"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Fuzzy numbers</a:t>
            </a:r>
          </a:p>
        </p:txBody>
      </p:sp>
      <mc:AlternateContent xmlns:mc="http://schemas.openxmlformats.org/markup-compatibility/2006" xmlns:a14="http://schemas.microsoft.com/office/drawing/2010/main">
        <mc:Choice Requires="a14">
          <p:sp>
            <p:nvSpPr>
              <p:cNvPr id="8" name="Rectangle 3"/>
              <p:cNvSpPr>
                <a:spLocks/>
              </p:cNvSpPr>
              <p:nvPr/>
            </p:nvSpPr>
            <p:spPr bwMode="auto">
              <a:xfrm>
                <a:off x="1243244" y="6339297"/>
                <a:ext cx="22308906" cy="5897153"/>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marL="857250" indent="-857250" algn="just">
                  <a:buFont typeface="Arial" panose="020B0604020202020204" pitchFamily="34" charset="0"/>
                  <a:buChar char="•"/>
                </a:pPr>
                <a:r>
                  <a:rPr lang="en-US" sz="6600" baseline="0" dirty="0">
                    <a:solidFill>
                      <a:srgbClr val="002060"/>
                    </a:solidFill>
                  </a:rPr>
                  <a:t>the first is to find the result of applying some combination of mathematical operations to a predetermined set of numbers, that is to find the value of the relation </a:t>
                </a:r>
                <a14:m>
                  <m:oMath xmlns:m="http://schemas.openxmlformats.org/officeDocument/2006/math">
                    <m:r>
                      <a:rPr lang="en-US" sz="6600" i="1" baseline="0">
                        <a:solidFill>
                          <a:srgbClr val="002060"/>
                        </a:solidFill>
                        <a:latin typeface="Cambria Math" panose="02040503050406030204" pitchFamily="18" charset="0"/>
                      </a:rPr>
                      <m:t>𝑦</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𝜙</m:t>
                    </m:r>
                    <m:r>
                      <a:rPr lang="en-US" sz="6600" i="1" baseline="0">
                        <a:solidFill>
                          <a:srgbClr val="002060"/>
                        </a:solidFill>
                        <a:latin typeface="Cambria Math" panose="02040503050406030204" pitchFamily="18" charset="0"/>
                      </a:rPr>
                      <m:t>(</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𝑥</m:t>
                        </m:r>
                      </m:e>
                      <m:sub>
                        <m:r>
                          <a:rPr lang="en-US" sz="6600" i="1" baseline="0">
                            <a:solidFill>
                              <a:srgbClr val="002060"/>
                            </a:solidFill>
                            <a:latin typeface="Cambria Math" panose="02040503050406030204" pitchFamily="18" charset="0"/>
                          </a:rPr>
                          <m:t>1</m:t>
                        </m:r>
                      </m:sub>
                    </m:sSub>
                    <m:r>
                      <a:rPr lang="en-US" sz="6600" i="1" baseline="0">
                        <a:solidFill>
                          <a:srgbClr val="002060"/>
                        </a:solidFill>
                        <a:latin typeface="Cambria Math" panose="02040503050406030204" pitchFamily="18" charset="0"/>
                      </a:rPr>
                      <m:t>,</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𝑥</m:t>
                        </m:r>
                      </m:e>
                      <m:sub>
                        <m:r>
                          <a:rPr lang="en-US" sz="6600" i="1" baseline="0">
                            <a:solidFill>
                              <a:srgbClr val="002060"/>
                            </a:solidFill>
                            <a:latin typeface="Cambria Math" panose="02040503050406030204" pitchFamily="18" charset="0"/>
                          </a:rPr>
                          <m:t>2</m:t>
                        </m:r>
                      </m:sub>
                    </m:sSub>
                    <m:r>
                      <a:rPr lang="en-US" sz="6600" i="1" baseline="0">
                        <a:solidFill>
                          <a:srgbClr val="002060"/>
                        </a:solidFill>
                        <a:latin typeface="Cambria Math" panose="02040503050406030204" pitchFamily="18" charset="0"/>
                      </a:rPr>
                      <m:t>,...,</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𝑥</m:t>
                        </m:r>
                      </m:e>
                      <m:sub>
                        <m:r>
                          <a:rPr lang="en-US" sz="6600" i="1" baseline="0">
                            <a:solidFill>
                              <a:srgbClr val="002060"/>
                            </a:solidFill>
                            <a:latin typeface="Cambria Math" panose="02040503050406030204" pitchFamily="18" charset="0"/>
                          </a:rPr>
                          <m:t>𝑛</m:t>
                        </m:r>
                      </m:sub>
                    </m:sSub>
                    <m:r>
                      <a:rPr lang="en-US" sz="6600" i="1" baseline="0">
                        <a:solidFill>
                          <a:srgbClr val="002060"/>
                        </a:solidFill>
                        <a:latin typeface="Cambria Math" panose="02040503050406030204" pitchFamily="18" charset="0"/>
                      </a:rPr>
                      <m:t>)</m:t>
                    </m:r>
                  </m:oMath>
                </a14:m>
                <a:r>
                  <a:rPr lang="en-US" sz="6600" baseline="0" dirty="0">
                    <a:solidFill>
                      <a:srgbClr val="002060"/>
                    </a:solidFill>
                  </a:rPr>
                  <a:t>, where </a:t>
                </a:r>
                <a14:m>
                  <m:oMath xmlns:m="http://schemas.openxmlformats.org/officeDocument/2006/math">
                    <m:r>
                      <a:rPr lang="en-US" sz="6600" i="1" baseline="0">
                        <a:solidFill>
                          <a:srgbClr val="002060"/>
                        </a:solidFill>
                        <a:latin typeface="Cambria Math" panose="02040503050406030204" pitchFamily="18" charset="0"/>
                      </a:rPr>
                      <m:t>𝜙</m:t>
                    </m:r>
                  </m:oMath>
                </a14:m>
                <a:r>
                  <a:rPr lang="en-US" sz="6600" baseline="0" dirty="0">
                    <a:solidFill>
                      <a:srgbClr val="002060"/>
                    </a:solidFill>
                  </a:rPr>
                  <a:t> is some functional;</a:t>
                </a:r>
                <a:endParaRPr lang="en-US" altLang="en-US" sz="6600" baseline="0" dirty="0">
                  <a:solidFill>
                    <a:srgbClr val="002060"/>
                  </a:solidFill>
                </a:endParaRPr>
              </a:p>
              <a:p>
                <a:pPr algn="just"/>
                <a:r>
                  <a:rPr lang="uk-UA" sz="6600" baseline="0" dirty="0">
                    <a:solidFill>
                      <a:srgbClr val="002060"/>
                    </a:solidFill>
                  </a:rPr>
                  <a:t>		</a:t>
                </a:r>
                <a:endParaRPr lang="en-US" altLang="en-US" sz="6600" baseline="0" dirty="0">
                  <a:solidFill>
                    <a:srgbClr val="002060"/>
                  </a:solidFill>
                </a:endParaRPr>
              </a:p>
            </p:txBody>
          </p:sp>
        </mc:Choice>
        <mc:Fallback xmlns="">
          <p:sp>
            <p:nvSpPr>
              <p:cNvPr id="8" name="Rectangle 3"/>
              <p:cNvSpPr>
                <a:spLocks noRot="1" noChangeAspect="1" noMove="1" noResize="1" noEditPoints="1" noAdjustHandles="1" noChangeArrowheads="1" noChangeShapeType="1" noTextEdit="1"/>
              </p:cNvSpPr>
              <p:nvPr/>
            </p:nvSpPr>
            <p:spPr bwMode="auto">
              <a:xfrm>
                <a:off x="1243244" y="6339297"/>
                <a:ext cx="22308906" cy="5897153"/>
              </a:xfrm>
              <a:prstGeom prst="rect">
                <a:avLst/>
              </a:prstGeom>
              <a:blipFill>
                <a:blip r:embed="rId2"/>
                <a:stretch>
                  <a:fillRect l="-1885" t="-3619" r="-2049"/>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45939401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42950" y="3833664"/>
                <a:ext cx="22521390" cy="553145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marL="857250" lvl="0" indent="-857250" algn="just">
                  <a:buFont typeface="Arial" panose="020B0604020202020204" pitchFamily="34" charset="0"/>
                  <a:buChar char="•"/>
                </a:pPr>
                <a:r>
                  <a:rPr lang="en-US" sz="6600" baseline="0" dirty="0">
                    <a:solidFill>
                      <a:srgbClr val="002060"/>
                    </a:solidFill>
                  </a:rPr>
                  <a:t>the second is to find the value of some variable by the known values of others, that is the solution of various equations, for example, for the simplest case </a:t>
                </a:r>
                <a14:m>
                  <m:oMath xmlns:m="http://schemas.openxmlformats.org/officeDocument/2006/math">
                    <m:r>
                      <a:rPr lang="en-US" sz="6600" i="1" baseline="0">
                        <a:solidFill>
                          <a:srgbClr val="002060"/>
                        </a:solidFill>
                        <a:latin typeface="Cambria Math" panose="02040503050406030204" pitchFamily="18" charset="0"/>
                      </a:rPr>
                      <m:t>𝐴</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𝑋</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𝐵</m:t>
                    </m:r>
                  </m:oMath>
                </a14:m>
                <a:r>
                  <a:rPr lang="en-US" sz="6600" baseline="0" dirty="0">
                    <a:solidFill>
                      <a:srgbClr val="002060"/>
                    </a:solidFill>
                  </a:rPr>
                  <a:t> or </a:t>
                </a:r>
                <a14:m>
                  <m:oMath xmlns:m="http://schemas.openxmlformats.org/officeDocument/2006/math">
                    <m:r>
                      <a:rPr lang="en-US" sz="6600" i="1" baseline="0">
                        <a:solidFill>
                          <a:srgbClr val="002060"/>
                        </a:solidFill>
                        <a:latin typeface="Cambria Math" panose="02040503050406030204" pitchFamily="18" charset="0"/>
                      </a:rPr>
                      <m:t>𝐴</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𝑋</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𝐵</m:t>
                    </m:r>
                  </m:oMath>
                </a14:m>
                <a:r>
                  <a:rPr lang="en-US" sz="6600" baseline="0" dirty="0">
                    <a:solidFill>
                      <a:srgbClr val="002060"/>
                    </a:solidFill>
                  </a:rPr>
                  <a:t>, where </a:t>
                </a:r>
                <a:r>
                  <a:rPr lang="en-US" sz="6600" i="1" baseline="0" dirty="0">
                    <a:solidFill>
                      <a:srgbClr val="002060"/>
                    </a:solidFill>
                  </a:rPr>
                  <a:t>А, В</a:t>
                </a:r>
                <a:r>
                  <a:rPr lang="en-US" sz="6600" baseline="0" dirty="0">
                    <a:solidFill>
                      <a:srgbClr val="002060"/>
                    </a:solidFill>
                  </a:rPr>
                  <a:t> are known values; X is an unknown variable. </a:t>
                </a:r>
                <a:endParaRPr lang="ru-RU" sz="6600" baseline="0" dirty="0">
                  <a:solidFill>
                    <a:srgbClr val="002060"/>
                  </a:solidFill>
                  <a:effectLst/>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42950" y="3833664"/>
                <a:ext cx="22521390" cy="5531450"/>
              </a:xfrm>
              <a:prstGeom prst="rect">
                <a:avLst/>
              </a:prstGeom>
              <a:blipFill>
                <a:blip r:embed="rId2"/>
                <a:stretch>
                  <a:fillRect l="-1868" t="-3859" r="-2057" b="-1103"/>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Fuzzy numbers</a:t>
            </a:r>
          </a:p>
        </p:txBody>
      </p:sp>
    </p:spTree>
    <p:extLst>
      <p:ext uri="{BB962C8B-B14F-4D97-AF65-F5344CB8AC3E}">
        <p14:creationId xmlns:p14="http://schemas.microsoft.com/office/powerpoint/2010/main" val="196082368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78655" y="4553744"/>
            <a:ext cx="22466274" cy="44644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It is obvious that the condition must be met, if Х=А-В or X =АВ, then: </a:t>
            </a:r>
            <a:endParaRPr lang="ru-RU" sz="6600" baseline="0" dirty="0">
              <a:solidFill>
                <a:srgbClr val="002060"/>
              </a:solidFill>
            </a:endParaRPr>
          </a:p>
          <a:p>
            <a:pPr algn="ctr"/>
            <a:r>
              <a:rPr lang="ru-RU" sz="6600" baseline="0" dirty="0">
                <a:solidFill>
                  <a:srgbClr val="002060"/>
                </a:solidFill>
              </a:rPr>
              <a:t>А=(А-В)+В=А, А=(АВ)/В=А. 			</a:t>
            </a:r>
            <a:r>
              <a:rPr lang="en-US" sz="6600" baseline="0" dirty="0">
                <a:solidFill>
                  <a:srgbClr val="002060"/>
                </a:solidFill>
              </a:rPr>
              <a:t>(1)</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Fuzzy numbers</a:t>
            </a:r>
          </a:p>
        </p:txBody>
      </p:sp>
    </p:spTree>
    <p:extLst>
      <p:ext uri="{BB962C8B-B14F-4D97-AF65-F5344CB8AC3E}">
        <p14:creationId xmlns:p14="http://schemas.microsoft.com/office/powerpoint/2010/main" val="36031830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598712" y="3257600"/>
                <a:ext cx="23094100" cy="7558466"/>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rPr>
                  <a:t>		</a:t>
                </a:r>
                <a:r>
                  <a:rPr lang="en-US" sz="6000" baseline="0" dirty="0">
                    <a:solidFill>
                      <a:srgbClr val="002060"/>
                    </a:solidFill>
                  </a:rPr>
                  <a:t>For clear numbers, the fulfillment of condition (1) and, accordingly, the solution of these equations is not a problem. In addition, these two tasks in this case seem to be combined. To some extent this can be explained by the fact that for clear numbers the opposite number </a:t>
                </a:r>
                <a14:m>
                  <m:oMath xmlns:m="http://schemas.openxmlformats.org/officeDocument/2006/math">
                    <m:bar>
                      <m:barPr>
                        <m:pos m:val="top"/>
                        <m:ctrlPr>
                          <a:rPr lang="ru-RU" sz="6000" i="1" baseline="0">
                            <a:solidFill>
                              <a:srgbClr val="002060"/>
                            </a:solidFill>
                            <a:latin typeface="Cambria Math" panose="02040503050406030204" pitchFamily="18" charset="0"/>
                          </a:rPr>
                        </m:ctrlPr>
                      </m:barPr>
                      <m:e>
                        <m:r>
                          <a:rPr lang="en-US" sz="6000" i="1" baseline="0">
                            <a:solidFill>
                              <a:srgbClr val="002060"/>
                            </a:solidFill>
                            <a:latin typeface="Cambria Math" panose="02040503050406030204" pitchFamily="18" charset="0"/>
                          </a:rPr>
                          <m:t>𝐴</m:t>
                        </m:r>
                      </m:e>
                    </m:bar>
                  </m:oMath>
                </a14:m>
                <a:r>
                  <a:rPr lang="en-US" sz="6000" baseline="0" dirty="0">
                    <a:solidFill>
                      <a:srgbClr val="002060"/>
                    </a:solidFill>
                  </a:rPr>
                  <a:t>, is defined, such that  </a:t>
                </a:r>
                <a14:m>
                  <m:oMath xmlns:m="http://schemas.openxmlformats.org/officeDocument/2006/math">
                    <m:r>
                      <a:rPr lang="en-US" sz="6000" i="1" baseline="0">
                        <a:solidFill>
                          <a:srgbClr val="002060"/>
                        </a:solidFill>
                        <a:latin typeface="Cambria Math" panose="02040503050406030204" pitchFamily="18" charset="0"/>
                      </a:rPr>
                      <m:t>𝐴</m:t>
                    </m:r>
                    <m:r>
                      <a:rPr lang="en-US" sz="6000" i="1" baseline="0">
                        <a:solidFill>
                          <a:srgbClr val="002060"/>
                        </a:solidFill>
                        <a:latin typeface="Cambria Math" panose="02040503050406030204" pitchFamily="18" charset="0"/>
                      </a:rPr>
                      <m:t>+</m:t>
                    </m:r>
                    <m:bar>
                      <m:barPr>
                        <m:pos m:val="top"/>
                        <m:ctrlPr>
                          <a:rPr lang="ru-RU" sz="6000" i="1" baseline="0">
                            <a:solidFill>
                              <a:srgbClr val="002060"/>
                            </a:solidFill>
                            <a:latin typeface="Cambria Math" panose="02040503050406030204" pitchFamily="18" charset="0"/>
                          </a:rPr>
                        </m:ctrlPr>
                      </m:barPr>
                      <m:e>
                        <m:r>
                          <a:rPr lang="en-US" sz="6000" i="1" baseline="0">
                            <a:solidFill>
                              <a:srgbClr val="002060"/>
                            </a:solidFill>
                            <a:latin typeface="Cambria Math" panose="02040503050406030204" pitchFamily="18" charset="0"/>
                          </a:rPr>
                          <m:t>𝐴</m:t>
                        </m:r>
                      </m:e>
                    </m:bar>
                    <m:r>
                      <a:rPr lang="en-US" sz="6000" i="1" baseline="0">
                        <a:solidFill>
                          <a:srgbClr val="002060"/>
                        </a:solidFill>
                        <a:latin typeface="Cambria Math" panose="02040503050406030204" pitchFamily="18" charset="0"/>
                      </a:rPr>
                      <m:t>=0</m:t>
                    </m:r>
                  </m:oMath>
                </a14:m>
                <a:r>
                  <a:rPr lang="en-US" sz="6000" baseline="0" dirty="0">
                    <a:solidFill>
                      <a:srgbClr val="002060"/>
                    </a:solidFill>
                  </a:rPr>
                  <a:t> and the inverse number </a:t>
                </a:r>
                <a14:m>
                  <m:oMath xmlns:m="http://schemas.openxmlformats.org/officeDocument/2006/math">
                    <m:sSup>
                      <m:sSupPr>
                        <m:ctrlPr>
                          <a:rPr lang="ru-RU" sz="6000" i="1" baseline="0">
                            <a:solidFill>
                              <a:srgbClr val="002060"/>
                            </a:solidFill>
                            <a:latin typeface="Cambria Math" panose="02040503050406030204" pitchFamily="18" charset="0"/>
                          </a:rPr>
                        </m:ctrlPr>
                      </m:sSupPr>
                      <m:e>
                        <m:r>
                          <a:rPr lang="en-US" sz="6000" i="1" baseline="0">
                            <a:solidFill>
                              <a:srgbClr val="002060"/>
                            </a:solidFill>
                            <a:latin typeface="Cambria Math" panose="02040503050406030204" pitchFamily="18" charset="0"/>
                          </a:rPr>
                          <m:t>𝐴</m:t>
                        </m:r>
                      </m:e>
                      <m:sup>
                        <m:r>
                          <a:rPr lang="en-US" sz="6000" i="1" baseline="0">
                            <a:solidFill>
                              <a:srgbClr val="002060"/>
                            </a:solidFill>
                            <a:latin typeface="Cambria Math" panose="02040503050406030204" pitchFamily="18" charset="0"/>
                          </a:rPr>
                          <m:t>∗</m:t>
                        </m:r>
                      </m:sup>
                    </m:sSup>
                  </m:oMath>
                </a14:m>
                <a:r>
                  <a:rPr lang="en-US" sz="6000" baseline="0" dirty="0">
                    <a:solidFill>
                      <a:srgbClr val="002060"/>
                    </a:solidFill>
                  </a:rPr>
                  <a:t>, </a:t>
                </a:r>
                <a14:m>
                  <m:oMath xmlns:m="http://schemas.openxmlformats.org/officeDocument/2006/math">
                    <m:r>
                      <a:rPr lang="en-US" sz="6000" i="1" baseline="0">
                        <a:solidFill>
                          <a:srgbClr val="002060"/>
                        </a:solidFill>
                        <a:latin typeface="Cambria Math" panose="02040503050406030204" pitchFamily="18" charset="0"/>
                      </a:rPr>
                      <m:t>𝐴</m:t>
                    </m:r>
                    <m:sSup>
                      <m:sSupPr>
                        <m:ctrlPr>
                          <a:rPr lang="ru-RU" sz="6000" i="1" baseline="0">
                            <a:solidFill>
                              <a:srgbClr val="002060"/>
                            </a:solidFill>
                            <a:latin typeface="Cambria Math" panose="02040503050406030204" pitchFamily="18" charset="0"/>
                          </a:rPr>
                        </m:ctrlPr>
                      </m:sSupPr>
                      <m:e>
                        <m:r>
                          <a:rPr lang="en-US" sz="6000" i="1" baseline="0">
                            <a:solidFill>
                              <a:srgbClr val="002060"/>
                            </a:solidFill>
                            <a:latin typeface="Cambria Math" panose="02040503050406030204" pitchFamily="18" charset="0"/>
                          </a:rPr>
                          <m:t>𝐴</m:t>
                        </m:r>
                      </m:e>
                      <m:sup>
                        <m:r>
                          <a:rPr lang="en-US" sz="6000" i="1" baseline="0">
                            <a:solidFill>
                              <a:srgbClr val="002060"/>
                            </a:solidFill>
                            <a:latin typeface="Cambria Math" panose="02040503050406030204" pitchFamily="18" charset="0"/>
                          </a:rPr>
                          <m:t>∗</m:t>
                        </m:r>
                      </m:sup>
                    </m:sSup>
                    <m:r>
                      <a:rPr lang="en-US" sz="6000" i="1" baseline="0">
                        <a:solidFill>
                          <a:srgbClr val="002060"/>
                        </a:solidFill>
                        <a:latin typeface="Cambria Math" panose="02040503050406030204" pitchFamily="18" charset="0"/>
                      </a:rPr>
                      <m:t>=1,</m:t>
                    </m:r>
                    <m:sSup>
                      <m:sSupPr>
                        <m:ctrlPr>
                          <a:rPr lang="ru-RU" sz="6000" i="1" baseline="0">
                            <a:solidFill>
                              <a:srgbClr val="002060"/>
                            </a:solidFill>
                            <a:latin typeface="Cambria Math" panose="02040503050406030204" pitchFamily="18" charset="0"/>
                          </a:rPr>
                        </m:ctrlPr>
                      </m:sSupPr>
                      <m:e>
                        <m:r>
                          <a:rPr lang="en-US" sz="6000" i="1" baseline="0">
                            <a:solidFill>
                              <a:srgbClr val="002060"/>
                            </a:solidFill>
                            <a:latin typeface="Cambria Math" panose="02040503050406030204" pitchFamily="18" charset="0"/>
                          </a:rPr>
                          <m:t>𝐴</m:t>
                        </m:r>
                      </m:e>
                      <m:sup>
                        <m:r>
                          <a:rPr lang="en-US" sz="6000" i="1" baseline="0">
                            <a:solidFill>
                              <a:srgbClr val="002060"/>
                            </a:solidFill>
                            <a:latin typeface="Cambria Math" panose="02040503050406030204" pitchFamily="18" charset="0"/>
                          </a:rPr>
                          <m:t>∗</m:t>
                        </m:r>
                      </m:sup>
                    </m:sSup>
                    <m:r>
                      <a:rPr lang="en-US" sz="6000" i="1" baseline="0">
                        <a:solidFill>
                          <a:srgbClr val="002060"/>
                        </a:solidFill>
                        <a:latin typeface="Cambria Math" panose="02040503050406030204" pitchFamily="18" charset="0"/>
                      </a:rPr>
                      <m:t>=</m:t>
                    </m:r>
                    <m:f>
                      <m:fPr>
                        <m:ctrlPr>
                          <a:rPr lang="ru-RU" sz="6000" i="1" baseline="0">
                            <a:solidFill>
                              <a:srgbClr val="002060"/>
                            </a:solidFill>
                            <a:latin typeface="Cambria Math" panose="02040503050406030204" pitchFamily="18" charset="0"/>
                          </a:rPr>
                        </m:ctrlPr>
                      </m:fPr>
                      <m:num>
                        <m:r>
                          <a:rPr lang="en-US" sz="6000" i="1" baseline="0">
                            <a:solidFill>
                              <a:srgbClr val="002060"/>
                            </a:solidFill>
                            <a:latin typeface="Cambria Math" panose="02040503050406030204" pitchFamily="18" charset="0"/>
                          </a:rPr>
                          <m:t>1</m:t>
                        </m:r>
                      </m:num>
                      <m:den>
                        <m:r>
                          <a:rPr lang="en-US" sz="6000" i="1" baseline="0">
                            <a:solidFill>
                              <a:srgbClr val="002060"/>
                            </a:solidFill>
                            <a:latin typeface="Cambria Math" panose="02040503050406030204" pitchFamily="18" charset="0"/>
                          </a:rPr>
                          <m:t>𝐴</m:t>
                        </m:r>
                      </m:den>
                    </m:f>
                  </m:oMath>
                </a14:m>
                <a:r>
                  <a:rPr lang="en-US" sz="6000" baseline="0" dirty="0">
                    <a:solidFill>
                      <a:srgbClr val="002060"/>
                    </a:solidFill>
                  </a:rPr>
                  <a:t> i.e. these numbers can be calculated using standard subtraction and division operations.</a:t>
                </a:r>
                <a:endParaRPr lang="ru-RU" sz="60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598712" y="3257600"/>
                <a:ext cx="23094100" cy="7558466"/>
              </a:xfrm>
              <a:prstGeom prst="rect">
                <a:avLst/>
              </a:prstGeom>
              <a:blipFill>
                <a:blip r:embed="rId2"/>
                <a:stretch>
                  <a:fillRect l="-1768" t="-2339" r="-1768"/>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Fuzzy numbers</a:t>
            </a:r>
          </a:p>
        </p:txBody>
      </p:sp>
    </p:spTree>
    <p:extLst>
      <p:ext uri="{BB962C8B-B14F-4D97-AF65-F5344CB8AC3E}">
        <p14:creationId xmlns:p14="http://schemas.microsoft.com/office/powerpoint/2010/main" val="150494222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mc:Choice xmlns:a14="http://schemas.microsoft.com/office/drawing/2010/main" Requires="a14">
          <p:sp>
            <p:nvSpPr>
              <p:cNvPr id="13315" name="Rectangle 3"/>
              <p:cNvSpPr>
                <a:spLocks/>
              </p:cNvSpPr>
              <p:nvPr/>
            </p:nvSpPr>
            <p:spPr bwMode="auto">
              <a:xfrm>
                <a:off x="526704" y="4337720"/>
                <a:ext cx="23207306" cy="5544616"/>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400" baseline="0" dirty="0">
                    <a:solidFill>
                      <a:srgbClr val="002060"/>
                    </a:solidFill>
                  </a:rPr>
                  <a:t>		</a:t>
                </a:r>
                <a:r>
                  <a:rPr lang="en-US" sz="6400" baseline="0" dirty="0">
                    <a:solidFill>
                      <a:srgbClr val="002060"/>
                    </a:solidFill>
                  </a:rPr>
                  <a:t>For fuzzy numbers, everything is much more complicated. Immediately note that a fuzzy number has no opposite and inverse numbers, and arithmetic operations of multiplication and addition for fuzzy numbers are commutative:</a:t>
                </a:r>
                <a:endParaRPr lang="ru-RU" sz="6400" baseline="0" dirty="0">
                  <a:solidFill>
                    <a:srgbClr val="002060"/>
                  </a:solidFill>
                </a:endParaRPr>
              </a:p>
              <a:p>
                <a:pPr algn="just"/>
                <a14:m>
                  <m:oMathPara xmlns:m="http://schemas.openxmlformats.org/officeDocument/2006/math">
                    <m:oMathParaPr>
                      <m:jc m:val="centerGroup"/>
                    </m:oMathParaPr>
                    <m:oMath xmlns:m="http://schemas.openxmlformats.org/officeDocument/2006/math">
                      <m:acc>
                        <m:accPr>
                          <m:chr m:val="̃"/>
                          <m:ctrlPr>
                            <a:rPr lang="ru-RU" sz="6400" i="1" baseline="0">
                              <a:solidFill>
                                <a:srgbClr val="002060"/>
                              </a:solidFill>
                              <a:latin typeface="Cambria Math" panose="02040503050406030204" pitchFamily="18" charset="0"/>
                            </a:rPr>
                          </m:ctrlPr>
                        </m:accPr>
                        <m:e>
                          <m:r>
                            <a:rPr lang="en-US" sz="6400" i="1" baseline="0">
                              <a:solidFill>
                                <a:srgbClr val="002060"/>
                              </a:solidFill>
                              <a:latin typeface="Cambria Math" panose="02040503050406030204" pitchFamily="18" charset="0"/>
                            </a:rPr>
                            <m:t>𝐴</m:t>
                          </m:r>
                        </m:e>
                      </m:acc>
                      <m:r>
                        <a:rPr lang="en-US" sz="6400" i="1" baseline="0">
                          <a:solidFill>
                            <a:srgbClr val="002060"/>
                          </a:solidFill>
                          <a:latin typeface="Cambria Math" panose="02040503050406030204" pitchFamily="18" charset="0"/>
                        </a:rPr>
                        <m:t>×</m:t>
                      </m:r>
                      <m:acc>
                        <m:accPr>
                          <m:chr m:val="̃"/>
                          <m:ctrlPr>
                            <a:rPr lang="ru-RU" sz="6400" i="1" baseline="0">
                              <a:solidFill>
                                <a:srgbClr val="002060"/>
                              </a:solidFill>
                              <a:latin typeface="Cambria Math" panose="02040503050406030204" pitchFamily="18" charset="0"/>
                            </a:rPr>
                          </m:ctrlPr>
                        </m:accPr>
                        <m:e>
                          <m:r>
                            <a:rPr lang="en-US" sz="6400" i="1" baseline="0">
                              <a:solidFill>
                                <a:srgbClr val="002060"/>
                              </a:solidFill>
                              <a:latin typeface="Cambria Math" panose="02040503050406030204" pitchFamily="18" charset="0"/>
                            </a:rPr>
                            <m:t>𝐵</m:t>
                          </m:r>
                        </m:e>
                      </m:acc>
                      <m:r>
                        <a:rPr lang="en-US" sz="6400" i="1" baseline="0">
                          <a:solidFill>
                            <a:srgbClr val="002060"/>
                          </a:solidFill>
                          <a:latin typeface="Cambria Math" panose="02040503050406030204" pitchFamily="18" charset="0"/>
                        </a:rPr>
                        <m:t>=</m:t>
                      </m:r>
                      <m:acc>
                        <m:accPr>
                          <m:chr m:val="̃"/>
                          <m:ctrlPr>
                            <a:rPr lang="ru-RU" sz="6400" i="1" baseline="0">
                              <a:solidFill>
                                <a:srgbClr val="002060"/>
                              </a:solidFill>
                              <a:latin typeface="Cambria Math" panose="02040503050406030204" pitchFamily="18" charset="0"/>
                            </a:rPr>
                          </m:ctrlPr>
                        </m:accPr>
                        <m:e>
                          <m:r>
                            <a:rPr lang="en-US" sz="6400" i="1" baseline="0">
                              <a:solidFill>
                                <a:srgbClr val="002060"/>
                              </a:solidFill>
                              <a:latin typeface="Cambria Math" panose="02040503050406030204" pitchFamily="18" charset="0"/>
                            </a:rPr>
                            <m:t>𝐵</m:t>
                          </m:r>
                        </m:e>
                      </m:acc>
                      <m:r>
                        <a:rPr lang="en-US" sz="6400" i="1" baseline="0">
                          <a:solidFill>
                            <a:srgbClr val="002060"/>
                          </a:solidFill>
                          <a:latin typeface="Cambria Math" panose="02040503050406030204" pitchFamily="18" charset="0"/>
                        </a:rPr>
                        <m:t>×</m:t>
                      </m:r>
                      <m:acc>
                        <m:accPr>
                          <m:chr m:val="̃"/>
                          <m:ctrlPr>
                            <a:rPr lang="ru-RU" sz="6400" i="1" baseline="0">
                              <a:solidFill>
                                <a:srgbClr val="002060"/>
                              </a:solidFill>
                              <a:latin typeface="Cambria Math" panose="02040503050406030204" pitchFamily="18" charset="0"/>
                            </a:rPr>
                          </m:ctrlPr>
                        </m:accPr>
                        <m:e>
                          <m:r>
                            <a:rPr lang="en-US" sz="6400" i="1" baseline="0">
                              <a:solidFill>
                                <a:srgbClr val="002060"/>
                              </a:solidFill>
                              <a:latin typeface="Cambria Math" panose="02040503050406030204" pitchFamily="18" charset="0"/>
                            </a:rPr>
                            <m:t>𝐴</m:t>
                          </m:r>
                        </m:e>
                      </m:acc>
                      <m:r>
                        <a:rPr lang="en-US" sz="6400" i="1" baseline="0">
                          <a:solidFill>
                            <a:srgbClr val="002060"/>
                          </a:solidFill>
                          <a:latin typeface="Cambria Math" panose="02040503050406030204" pitchFamily="18" charset="0"/>
                        </a:rPr>
                        <m:t>,</m:t>
                      </m:r>
                      <m:m>
                        <m:mPr>
                          <m:mcs>
                            <m:mc>
                              <m:mcPr>
                                <m:count m:val="2"/>
                                <m:mcJc m:val="center"/>
                              </m:mcPr>
                            </m:mc>
                          </m:mcs>
                          <m:ctrlPr>
                            <a:rPr lang="ru-RU" sz="6400" i="1" baseline="0">
                              <a:solidFill>
                                <a:srgbClr val="002060"/>
                              </a:solidFill>
                              <a:latin typeface="Cambria Math" panose="02040503050406030204" pitchFamily="18" charset="0"/>
                            </a:rPr>
                          </m:ctrlPr>
                        </m:mPr>
                        <m:mr>
                          <m:e/>
                          <m:e>
                            <m:acc>
                              <m:accPr>
                                <m:chr m:val="̃"/>
                                <m:ctrlPr>
                                  <a:rPr lang="ru-RU" sz="6400" i="1" baseline="0">
                                    <a:solidFill>
                                      <a:srgbClr val="002060"/>
                                    </a:solidFill>
                                    <a:latin typeface="Cambria Math" panose="02040503050406030204" pitchFamily="18" charset="0"/>
                                  </a:rPr>
                                </m:ctrlPr>
                              </m:accPr>
                              <m:e>
                                <m:r>
                                  <a:rPr lang="en-US" sz="6400" i="1" baseline="0">
                                    <a:solidFill>
                                      <a:srgbClr val="002060"/>
                                    </a:solidFill>
                                    <a:latin typeface="Cambria Math" panose="02040503050406030204" pitchFamily="18" charset="0"/>
                                  </a:rPr>
                                  <m:t>𝐴</m:t>
                                </m:r>
                              </m:e>
                            </m:acc>
                            <m:r>
                              <a:rPr lang="en-US" sz="6400" i="1" baseline="0">
                                <a:solidFill>
                                  <a:srgbClr val="002060"/>
                                </a:solidFill>
                                <a:latin typeface="Cambria Math" panose="02040503050406030204" pitchFamily="18" charset="0"/>
                              </a:rPr>
                              <m:t>+</m:t>
                            </m:r>
                            <m:acc>
                              <m:accPr>
                                <m:chr m:val="̃"/>
                                <m:ctrlPr>
                                  <a:rPr lang="ru-RU" sz="6400" i="1" baseline="0">
                                    <a:solidFill>
                                      <a:srgbClr val="002060"/>
                                    </a:solidFill>
                                    <a:latin typeface="Cambria Math" panose="02040503050406030204" pitchFamily="18" charset="0"/>
                                  </a:rPr>
                                </m:ctrlPr>
                              </m:accPr>
                              <m:e>
                                <m:r>
                                  <a:rPr lang="en-US" sz="6400" i="1" baseline="0">
                                    <a:solidFill>
                                      <a:srgbClr val="002060"/>
                                    </a:solidFill>
                                    <a:latin typeface="Cambria Math" panose="02040503050406030204" pitchFamily="18" charset="0"/>
                                  </a:rPr>
                                  <m:t>𝐵</m:t>
                                </m:r>
                              </m:e>
                            </m:acc>
                            <m:r>
                              <a:rPr lang="en-US" sz="6400" i="1" baseline="0">
                                <a:solidFill>
                                  <a:srgbClr val="002060"/>
                                </a:solidFill>
                                <a:latin typeface="Cambria Math" panose="02040503050406030204" pitchFamily="18" charset="0"/>
                              </a:rPr>
                              <m:t>=</m:t>
                            </m:r>
                            <m:acc>
                              <m:accPr>
                                <m:chr m:val="̃"/>
                                <m:ctrlPr>
                                  <a:rPr lang="ru-RU" sz="6400" i="1" baseline="0">
                                    <a:solidFill>
                                      <a:srgbClr val="002060"/>
                                    </a:solidFill>
                                    <a:latin typeface="Cambria Math" panose="02040503050406030204" pitchFamily="18" charset="0"/>
                                  </a:rPr>
                                </m:ctrlPr>
                              </m:accPr>
                              <m:e>
                                <m:r>
                                  <a:rPr lang="en-US" sz="6400" i="1" baseline="0">
                                    <a:solidFill>
                                      <a:srgbClr val="002060"/>
                                    </a:solidFill>
                                    <a:latin typeface="Cambria Math" panose="02040503050406030204" pitchFamily="18" charset="0"/>
                                  </a:rPr>
                                  <m:t>𝐵</m:t>
                                </m:r>
                              </m:e>
                            </m:acc>
                            <m:r>
                              <a:rPr lang="en-US" sz="6400" i="1" baseline="0">
                                <a:solidFill>
                                  <a:srgbClr val="002060"/>
                                </a:solidFill>
                                <a:latin typeface="Cambria Math" panose="02040503050406030204" pitchFamily="18" charset="0"/>
                              </a:rPr>
                              <m:t>+</m:t>
                            </m:r>
                            <m:acc>
                              <m:accPr>
                                <m:chr m:val="̃"/>
                                <m:ctrlPr>
                                  <a:rPr lang="ru-RU" sz="6400" i="1" baseline="0">
                                    <a:solidFill>
                                      <a:srgbClr val="002060"/>
                                    </a:solidFill>
                                    <a:latin typeface="Cambria Math" panose="02040503050406030204" pitchFamily="18" charset="0"/>
                                  </a:rPr>
                                </m:ctrlPr>
                              </m:accPr>
                              <m:e>
                                <m:r>
                                  <a:rPr lang="en-US" sz="6400" i="1" baseline="0">
                                    <a:solidFill>
                                      <a:srgbClr val="002060"/>
                                    </a:solidFill>
                                    <a:latin typeface="Cambria Math" panose="02040503050406030204" pitchFamily="18" charset="0"/>
                                  </a:rPr>
                                  <m:t>𝐴</m:t>
                                </m:r>
                              </m:e>
                            </m:acc>
                          </m:e>
                        </m:mr>
                      </m:m>
                      <m:r>
                        <a:rPr lang="en-US" sz="6400" i="1" baseline="0">
                          <a:solidFill>
                            <a:srgbClr val="002060"/>
                          </a:solidFill>
                          <a:latin typeface="Cambria Math" panose="02040503050406030204" pitchFamily="18" charset="0"/>
                        </a:rPr>
                        <m:t>,</m:t>
                      </m:r>
                    </m:oMath>
                  </m:oMathPara>
                </a14:m>
                <a:endParaRPr lang="ru-RU" sz="6400" baseline="0" dirty="0">
                  <a:solidFill>
                    <a:srgbClr val="002060"/>
                  </a:solidFill>
                </a:endParaRPr>
              </a:p>
            </p:txBody>
          </p:sp>
        </mc:Choice>
        <mc:Fallback>
          <p:sp>
            <p:nvSpPr>
              <p:cNvPr id="13315" name="Rectangle 3"/>
              <p:cNvSpPr>
                <a:spLocks noRot="1" noChangeAspect="1" noMove="1" noResize="1" noEditPoints="1" noAdjustHandles="1" noChangeArrowheads="1" noChangeShapeType="1" noTextEdit="1"/>
              </p:cNvSpPr>
              <p:nvPr/>
            </p:nvSpPr>
            <p:spPr bwMode="auto">
              <a:xfrm>
                <a:off x="526704" y="4337720"/>
                <a:ext cx="23207306" cy="5544616"/>
              </a:xfrm>
              <a:prstGeom prst="rect">
                <a:avLst/>
              </a:prstGeom>
              <a:blipFill>
                <a:blip r:embed="rId2"/>
                <a:stretch>
                  <a:fillRect l="-1891" t="-3630" r="-1891"/>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Fuzzy numbers</a:t>
            </a:r>
          </a:p>
        </p:txBody>
      </p:sp>
    </p:spTree>
    <p:extLst>
      <p:ext uri="{BB962C8B-B14F-4D97-AF65-F5344CB8AC3E}">
        <p14:creationId xmlns:p14="http://schemas.microsoft.com/office/powerpoint/2010/main" val="424905582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526704" y="3617640"/>
                <a:ext cx="23207306" cy="6111791"/>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aseline="0" dirty="0">
                    <a:solidFill>
                      <a:srgbClr val="002060"/>
                    </a:solidFill>
                  </a:rPr>
                  <a:t>		</a:t>
                </a:r>
                <a:r>
                  <a:rPr lang="en-US" sz="6600" baseline="0" dirty="0">
                    <a:solidFill>
                      <a:srgbClr val="002060"/>
                    </a:solidFill>
                  </a:rPr>
                  <a:t>associative:</a:t>
                </a:r>
                <a:endParaRPr lang="ru-RU" sz="6600" baseline="0" dirty="0">
                  <a:solidFill>
                    <a:srgbClr val="002060"/>
                  </a:solidFill>
                </a:endParaRPr>
              </a:p>
              <a:p>
                <a:pPr/>
                <a14:m>
                  <m:oMathPara xmlns:m="http://schemas.openxmlformats.org/officeDocument/2006/math">
                    <m:oMathParaPr>
                      <m:jc m:val="center"/>
                    </m:oMathParaPr>
                    <m:oMath xmlns:m="http://schemas.openxmlformats.org/officeDocument/2006/math">
                      <m:acc>
                        <m:accPr>
                          <m:chr m:val="̃"/>
                          <m:ctrlPr>
                            <a:rPr lang="ru-RU" sz="6600" i="1" baseline="0">
                              <a:solidFill>
                                <a:srgbClr val="002060"/>
                              </a:solidFill>
                              <a:latin typeface="Cambria Math" panose="02040503050406030204" pitchFamily="18" charset="0"/>
                            </a:rPr>
                          </m:ctrlPr>
                        </m:accPr>
                        <m:e>
                          <m:r>
                            <a:rPr lang="en-US" sz="6600" i="1" baseline="0">
                              <a:solidFill>
                                <a:srgbClr val="002060"/>
                              </a:solidFill>
                              <a:latin typeface="Cambria Math" panose="02040503050406030204" pitchFamily="18" charset="0"/>
                            </a:rPr>
                            <m:t>𝐴</m:t>
                          </m:r>
                        </m:e>
                      </m:acc>
                      <m:r>
                        <a:rPr lang="en-US" sz="6600" i="1" baseline="0">
                          <a:solidFill>
                            <a:srgbClr val="002060"/>
                          </a:solidFill>
                          <a:latin typeface="Cambria Math" panose="02040503050406030204" pitchFamily="18" charset="0"/>
                        </a:rPr>
                        <m:t>×(</m:t>
                      </m:r>
                      <m:acc>
                        <m:accPr>
                          <m:chr m:val="̃"/>
                          <m:ctrlPr>
                            <a:rPr lang="ru-RU" sz="6600" i="1" baseline="0">
                              <a:solidFill>
                                <a:srgbClr val="002060"/>
                              </a:solidFill>
                              <a:latin typeface="Cambria Math" panose="02040503050406030204" pitchFamily="18" charset="0"/>
                            </a:rPr>
                          </m:ctrlPr>
                        </m:accPr>
                        <m:e>
                          <m:r>
                            <a:rPr lang="en-US" sz="6600" i="1" baseline="0">
                              <a:solidFill>
                                <a:srgbClr val="002060"/>
                              </a:solidFill>
                              <a:latin typeface="Cambria Math" panose="02040503050406030204" pitchFamily="18" charset="0"/>
                            </a:rPr>
                            <m:t>𝐵</m:t>
                          </m:r>
                        </m:e>
                      </m:acc>
                      <m:r>
                        <a:rPr lang="en-US" sz="6600" i="1" baseline="0">
                          <a:solidFill>
                            <a:srgbClr val="002060"/>
                          </a:solidFill>
                          <a:latin typeface="Cambria Math" panose="02040503050406030204" pitchFamily="18" charset="0"/>
                        </a:rPr>
                        <m:t>×</m:t>
                      </m:r>
                      <m:acc>
                        <m:accPr>
                          <m:chr m:val="̃"/>
                          <m:ctrlPr>
                            <a:rPr lang="ru-RU" sz="6600" i="1" baseline="0">
                              <a:solidFill>
                                <a:srgbClr val="002060"/>
                              </a:solidFill>
                              <a:latin typeface="Cambria Math" panose="02040503050406030204" pitchFamily="18" charset="0"/>
                            </a:rPr>
                          </m:ctrlPr>
                        </m:accPr>
                        <m:e>
                          <m:r>
                            <a:rPr lang="en-US" sz="6600" i="1" baseline="0">
                              <a:solidFill>
                                <a:srgbClr val="002060"/>
                              </a:solidFill>
                              <a:latin typeface="Cambria Math" panose="02040503050406030204" pitchFamily="18" charset="0"/>
                            </a:rPr>
                            <m:t>𝐶</m:t>
                          </m:r>
                        </m:e>
                      </m:acc>
                      <m:r>
                        <a:rPr lang="en-US" sz="6600" i="1" baseline="0">
                          <a:solidFill>
                            <a:srgbClr val="002060"/>
                          </a:solidFill>
                          <a:latin typeface="Cambria Math" panose="02040503050406030204" pitchFamily="18" charset="0"/>
                        </a:rPr>
                        <m:t>)=(</m:t>
                      </m:r>
                      <m:acc>
                        <m:accPr>
                          <m:chr m:val="̃"/>
                          <m:ctrlPr>
                            <a:rPr lang="ru-RU" sz="6600" i="1" baseline="0">
                              <a:solidFill>
                                <a:srgbClr val="002060"/>
                              </a:solidFill>
                              <a:latin typeface="Cambria Math" panose="02040503050406030204" pitchFamily="18" charset="0"/>
                            </a:rPr>
                          </m:ctrlPr>
                        </m:accPr>
                        <m:e>
                          <m:r>
                            <a:rPr lang="en-US" sz="6600" i="1" baseline="0">
                              <a:solidFill>
                                <a:srgbClr val="002060"/>
                              </a:solidFill>
                              <a:latin typeface="Cambria Math" panose="02040503050406030204" pitchFamily="18" charset="0"/>
                            </a:rPr>
                            <m:t>𝐴</m:t>
                          </m:r>
                        </m:e>
                      </m:acc>
                      <m:r>
                        <a:rPr lang="en-US" sz="6600" i="1" baseline="0">
                          <a:solidFill>
                            <a:srgbClr val="002060"/>
                          </a:solidFill>
                          <a:latin typeface="Cambria Math" panose="02040503050406030204" pitchFamily="18" charset="0"/>
                        </a:rPr>
                        <m:t>×</m:t>
                      </m:r>
                      <m:acc>
                        <m:accPr>
                          <m:chr m:val="̃"/>
                          <m:ctrlPr>
                            <a:rPr lang="ru-RU" sz="6600" i="1" baseline="0">
                              <a:solidFill>
                                <a:srgbClr val="002060"/>
                              </a:solidFill>
                              <a:latin typeface="Cambria Math" panose="02040503050406030204" pitchFamily="18" charset="0"/>
                            </a:rPr>
                          </m:ctrlPr>
                        </m:accPr>
                        <m:e>
                          <m:r>
                            <a:rPr lang="en-US" sz="6600" i="1" baseline="0">
                              <a:solidFill>
                                <a:srgbClr val="002060"/>
                              </a:solidFill>
                              <a:latin typeface="Cambria Math" panose="02040503050406030204" pitchFamily="18" charset="0"/>
                            </a:rPr>
                            <m:t>𝐵</m:t>
                          </m:r>
                        </m:e>
                      </m:acc>
                      <m:r>
                        <a:rPr lang="en-US" sz="6600" i="1" baseline="0">
                          <a:solidFill>
                            <a:srgbClr val="002060"/>
                          </a:solidFill>
                          <a:latin typeface="Cambria Math" panose="02040503050406030204" pitchFamily="18" charset="0"/>
                        </a:rPr>
                        <m:t>)×</m:t>
                      </m:r>
                      <m:acc>
                        <m:accPr>
                          <m:chr m:val="̃"/>
                          <m:ctrlPr>
                            <a:rPr lang="ru-RU" sz="6600" i="1" baseline="0">
                              <a:solidFill>
                                <a:srgbClr val="002060"/>
                              </a:solidFill>
                              <a:latin typeface="Cambria Math" panose="02040503050406030204" pitchFamily="18" charset="0"/>
                            </a:rPr>
                          </m:ctrlPr>
                        </m:accPr>
                        <m:e>
                          <m:r>
                            <a:rPr lang="en-US" sz="6600" i="1" baseline="0">
                              <a:solidFill>
                                <a:srgbClr val="002060"/>
                              </a:solidFill>
                              <a:latin typeface="Cambria Math" panose="02040503050406030204" pitchFamily="18" charset="0"/>
                            </a:rPr>
                            <m:t>𝐶</m:t>
                          </m:r>
                        </m:e>
                      </m:acc>
                      <m:r>
                        <a:rPr lang="en-US" sz="6600" i="1" baseline="0">
                          <a:solidFill>
                            <a:srgbClr val="002060"/>
                          </a:solidFill>
                          <a:latin typeface="Cambria Math" panose="02040503050406030204" pitchFamily="18" charset="0"/>
                        </a:rPr>
                        <m:t>,</m:t>
                      </m:r>
                      <m:m>
                        <m:mPr>
                          <m:mcs>
                            <m:mc>
                              <m:mcPr>
                                <m:count m:val="2"/>
                                <m:mcJc m:val="center"/>
                              </m:mcPr>
                            </m:mc>
                          </m:mcs>
                          <m:ctrlPr>
                            <a:rPr lang="ru-RU" sz="6600" i="1" baseline="0">
                              <a:solidFill>
                                <a:srgbClr val="002060"/>
                              </a:solidFill>
                              <a:latin typeface="Cambria Math" panose="02040503050406030204" pitchFamily="18" charset="0"/>
                            </a:rPr>
                          </m:ctrlPr>
                        </m:mPr>
                        <m:mr>
                          <m:e/>
                          <m:e>
                            <m:acc>
                              <m:accPr>
                                <m:chr m:val="̃"/>
                                <m:ctrlPr>
                                  <a:rPr lang="ru-RU" sz="6600" i="1" baseline="0">
                                    <a:solidFill>
                                      <a:srgbClr val="002060"/>
                                    </a:solidFill>
                                    <a:latin typeface="Cambria Math" panose="02040503050406030204" pitchFamily="18" charset="0"/>
                                  </a:rPr>
                                </m:ctrlPr>
                              </m:accPr>
                              <m:e>
                                <m:r>
                                  <a:rPr lang="en-US" sz="6600" i="1" baseline="0">
                                    <a:solidFill>
                                      <a:srgbClr val="002060"/>
                                    </a:solidFill>
                                    <a:latin typeface="Cambria Math" panose="02040503050406030204" pitchFamily="18" charset="0"/>
                                  </a:rPr>
                                  <m:t>𝐴</m:t>
                                </m:r>
                              </m:e>
                            </m:acc>
                            <m:r>
                              <a:rPr lang="en-US" sz="6600" i="1" baseline="0">
                                <a:solidFill>
                                  <a:srgbClr val="002060"/>
                                </a:solidFill>
                                <a:latin typeface="Cambria Math" panose="02040503050406030204" pitchFamily="18" charset="0"/>
                              </a:rPr>
                              <m:t>+(</m:t>
                            </m:r>
                            <m:acc>
                              <m:accPr>
                                <m:chr m:val="̃"/>
                                <m:ctrlPr>
                                  <a:rPr lang="ru-RU" sz="6600" i="1" baseline="0">
                                    <a:solidFill>
                                      <a:srgbClr val="002060"/>
                                    </a:solidFill>
                                    <a:latin typeface="Cambria Math" panose="02040503050406030204" pitchFamily="18" charset="0"/>
                                  </a:rPr>
                                </m:ctrlPr>
                              </m:accPr>
                              <m:e>
                                <m:r>
                                  <a:rPr lang="en-US" sz="6600" i="1" baseline="0">
                                    <a:solidFill>
                                      <a:srgbClr val="002060"/>
                                    </a:solidFill>
                                    <a:latin typeface="Cambria Math" panose="02040503050406030204" pitchFamily="18" charset="0"/>
                                  </a:rPr>
                                  <m:t>𝐵</m:t>
                                </m:r>
                              </m:e>
                            </m:acc>
                            <m:r>
                              <a:rPr lang="en-US" sz="6600" i="1" baseline="0">
                                <a:solidFill>
                                  <a:srgbClr val="002060"/>
                                </a:solidFill>
                                <a:latin typeface="Cambria Math" panose="02040503050406030204" pitchFamily="18" charset="0"/>
                              </a:rPr>
                              <m:t>+</m:t>
                            </m:r>
                            <m:acc>
                              <m:accPr>
                                <m:chr m:val="̃"/>
                                <m:ctrlPr>
                                  <a:rPr lang="ru-RU" sz="6600" i="1" baseline="0">
                                    <a:solidFill>
                                      <a:srgbClr val="002060"/>
                                    </a:solidFill>
                                    <a:latin typeface="Cambria Math" panose="02040503050406030204" pitchFamily="18" charset="0"/>
                                  </a:rPr>
                                </m:ctrlPr>
                              </m:accPr>
                              <m:e>
                                <m:r>
                                  <a:rPr lang="en-US" sz="6600" i="1" baseline="0">
                                    <a:solidFill>
                                      <a:srgbClr val="002060"/>
                                    </a:solidFill>
                                    <a:latin typeface="Cambria Math" panose="02040503050406030204" pitchFamily="18" charset="0"/>
                                  </a:rPr>
                                  <m:t>𝐶</m:t>
                                </m:r>
                              </m:e>
                            </m:acc>
                            <m:r>
                              <a:rPr lang="en-US" sz="6600" i="1" baseline="0">
                                <a:solidFill>
                                  <a:srgbClr val="002060"/>
                                </a:solidFill>
                                <a:latin typeface="Cambria Math" panose="02040503050406030204" pitchFamily="18" charset="0"/>
                              </a:rPr>
                              <m:t>)=(</m:t>
                            </m:r>
                            <m:acc>
                              <m:accPr>
                                <m:chr m:val="̃"/>
                                <m:ctrlPr>
                                  <a:rPr lang="ru-RU" sz="6600" i="1" baseline="0">
                                    <a:solidFill>
                                      <a:srgbClr val="002060"/>
                                    </a:solidFill>
                                    <a:latin typeface="Cambria Math" panose="02040503050406030204" pitchFamily="18" charset="0"/>
                                  </a:rPr>
                                </m:ctrlPr>
                              </m:accPr>
                              <m:e>
                                <m:r>
                                  <a:rPr lang="en-US" sz="6600" i="1" baseline="0">
                                    <a:solidFill>
                                      <a:srgbClr val="002060"/>
                                    </a:solidFill>
                                    <a:latin typeface="Cambria Math" panose="02040503050406030204" pitchFamily="18" charset="0"/>
                                  </a:rPr>
                                  <m:t>𝐴</m:t>
                                </m:r>
                              </m:e>
                            </m:acc>
                            <m:r>
                              <a:rPr lang="en-US" sz="6600" i="1" baseline="0">
                                <a:solidFill>
                                  <a:srgbClr val="002060"/>
                                </a:solidFill>
                                <a:latin typeface="Cambria Math" panose="02040503050406030204" pitchFamily="18" charset="0"/>
                              </a:rPr>
                              <m:t>+</m:t>
                            </m:r>
                            <m:acc>
                              <m:accPr>
                                <m:chr m:val="̃"/>
                                <m:ctrlPr>
                                  <a:rPr lang="ru-RU" sz="6600" i="1" baseline="0">
                                    <a:solidFill>
                                      <a:srgbClr val="002060"/>
                                    </a:solidFill>
                                    <a:latin typeface="Cambria Math" panose="02040503050406030204" pitchFamily="18" charset="0"/>
                                  </a:rPr>
                                </m:ctrlPr>
                              </m:accPr>
                              <m:e>
                                <m:r>
                                  <a:rPr lang="en-US" sz="6600" i="1" baseline="0">
                                    <a:solidFill>
                                      <a:srgbClr val="002060"/>
                                    </a:solidFill>
                                    <a:latin typeface="Cambria Math" panose="02040503050406030204" pitchFamily="18" charset="0"/>
                                  </a:rPr>
                                  <m:t>𝐵</m:t>
                                </m:r>
                              </m:e>
                            </m:acc>
                            <m:r>
                              <a:rPr lang="en-US" sz="6600" i="1" baseline="0">
                                <a:solidFill>
                                  <a:srgbClr val="002060"/>
                                </a:solidFill>
                                <a:latin typeface="Cambria Math" panose="02040503050406030204" pitchFamily="18" charset="0"/>
                              </a:rPr>
                              <m:t>)+</m:t>
                            </m:r>
                            <m:acc>
                              <m:accPr>
                                <m:chr m:val="̃"/>
                                <m:ctrlPr>
                                  <a:rPr lang="ru-RU" sz="6600" i="1" baseline="0">
                                    <a:solidFill>
                                      <a:srgbClr val="002060"/>
                                    </a:solidFill>
                                    <a:latin typeface="Cambria Math" panose="02040503050406030204" pitchFamily="18" charset="0"/>
                                  </a:rPr>
                                </m:ctrlPr>
                              </m:accPr>
                              <m:e>
                                <m:r>
                                  <a:rPr lang="en-US" sz="6600" i="1" baseline="0">
                                    <a:solidFill>
                                      <a:srgbClr val="002060"/>
                                    </a:solidFill>
                                    <a:latin typeface="Cambria Math" panose="02040503050406030204" pitchFamily="18" charset="0"/>
                                  </a:rPr>
                                  <m:t>𝐶</m:t>
                                </m:r>
                              </m:e>
                            </m:acc>
                          </m:e>
                        </m:mr>
                      </m:m>
                      <m:r>
                        <a:rPr lang="en-US" sz="6600" i="1" baseline="0">
                          <a:solidFill>
                            <a:srgbClr val="002060"/>
                          </a:solidFill>
                          <a:latin typeface="Cambria Math" panose="02040503050406030204" pitchFamily="18" charset="0"/>
                        </a:rPr>
                        <m:t>,</m:t>
                      </m:r>
                    </m:oMath>
                  </m:oMathPara>
                </a14:m>
                <a:endParaRPr lang="ru-RU" sz="6600" baseline="0" dirty="0">
                  <a:solidFill>
                    <a:srgbClr val="002060"/>
                  </a:solidFill>
                </a:endParaRPr>
              </a:p>
              <a:p>
                <a:endParaRPr lang="ru-RU" sz="6600" baseline="0" dirty="0">
                  <a:solidFill>
                    <a:srgbClr val="002060"/>
                  </a:solidFill>
                </a:endParaRPr>
              </a:p>
              <a:p>
                <a:r>
                  <a:rPr lang="uk-UA" sz="6600" baseline="0" dirty="0">
                    <a:solidFill>
                      <a:srgbClr val="002060"/>
                    </a:solidFill>
                  </a:rPr>
                  <a:t>		</a:t>
                </a:r>
                <a:r>
                  <a:rPr lang="en-US" sz="6600" baseline="0" dirty="0">
                    <a:solidFill>
                      <a:srgbClr val="002060"/>
                    </a:solidFill>
                  </a:rPr>
                  <a:t>in general, non-distributive: </a:t>
                </a:r>
                <a:endParaRPr lang="ru-RU" sz="6600" baseline="0" dirty="0">
                  <a:solidFill>
                    <a:srgbClr val="002060"/>
                  </a:solidFill>
                </a:endParaRPr>
              </a:p>
              <a:p>
                <a:pPr/>
                <a14:m>
                  <m:oMathPara xmlns:m="http://schemas.openxmlformats.org/officeDocument/2006/math">
                    <m:oMathParaPr>
                      <m:jc m:val="center"/>
                    </m:oMathParaPr>
                    <m:oMath xmlns:m="http://schemas.openxmlformats.org/officeDocument/2006/math">
                      <m:acc>
                        <m:accPr>
                          <m:chr m:val="̃"/>
                          <m:ctrlPr>
                            <a:rPr lang="ru-RU" sz="6600" i="1" baseline="0">
                              <a:solidFill>
                                <a:srgbClr val="002060"/>
                              </a:solidFill>
                              <a:latin typeface="Cambria Math" panose="02040503050406030204" pitchFamily="18" charset="0"/>
                            </a:rPr>
                          </m:ctrlPr>
                        </m:accPr>
                        <m:e>
                          <m:r>
                            <a:rPr lang="en-US" sz="6600" i="1" baseline="0">
                              <a:solidFill>
                                <a:srgbClr val="002060"/>
                              </a:solidFill>
                              <a:latin typeface="Cambria Math" panose="02040503050406030204" pitchFamily="18" charset="0"/>
                            </a:rPr>
                            <m:t>𝐴</m:t>
                          </m:r>
                        </m:e>
                      </m:acc>
                      <m:r>
                        <a:rPr lang="en-US" sz="6600" i="1" baseline="0">
                          <a:solidFill>
                            <a:srgbClr val="002060"/>
                          </a:solidFill>
                          <a:latin typeface="Cambria Math" panose="02040503050406030204" pitchFamily="18" charset="0"/>
                        </a:rPr>
                        <m:t>×(</m:t>
                      </m:r>
                      <m:acc>
                        <m:accPr>
                          <m:chr m:val="̃"/>
                          <m:ctrlPr>
                            <a:rPr lang="ru-RU" sz="6600" i="1" baseline="0">
                              <a:solidFill>
                                <a:srgbClr val="002060"/>
                              </a:solidFill>
                              <a:latin typeface="Cambria Math" panose="02040503050406030204" pitchFamily="18" charset="0"/>
                            </a:rPr>
                          </m:ctrlPr>
                        </m:accPr>
                        <m:e>
                          <m:r>
                            <a:rPr lang="en-US" sz="6600" i="1" baseline="0">
                              <a:solidFill>
                                <a:srgbClr val="002060"/>
                              </a:solidFill>
                              <a:latin typeface="Cambria Math" panose="02040503050406030204" pitchFamily="18" charset="0"/>
                            </a:rPr>
                            <m:t>𝐵</m:t>
                          </m:r>
                        </m:e>
                      </m:acc>
                      <m:r>
                        <a:rPr lang="en-US" sz="6600" i="1" baseline="0">
                          <a:solidFill>
                            <a:srgbClr val="002060"/>
                          </a:solidFill>
                          <a:latin typeface="Cambria Math" panose="02040503050406030204" pitchFamily="18" charset="0"/>
                        </a:rPr>
                        <m:t>+</m:t>
                      </m:r>
                      <m:acc>
                        <m:accPr>
                          <m:chr m:val="̃"/>
                          <m:ctrlPr>
                            <a:rPr lang="ru-RU" sz="6600" i="1" baseline="0">
                              <a:solidFill>
                                <a:srgbClr val="002060"/>
                              </a:solidFill>
                              <a:latin typeface="Cambria Math" panose="02040503050406030204" pitchFamily="18" charset="0"/>
                            </a:rPr>
                          </m:ctrlPr>
                        </m:accPr>
                        <m:e>
                          <m:r>
                            <a:rPr lang="en-US" sz="6600" i="1" baseline="0">
                              <a:solidFill>
                                <a:srgbClr val="002060"/>
                              </a:solidFill>
                              <a:latin typeface="Cambria Math" panose="02040503050406030204" pitchFamily="18" charset="0"/>
                            </a:rPr>
                            <m:t>𝐶</m:t>
                          </m:r>
                        </m:e>
                      </m:acc>
                      <m:r>
                        <a:rPr lang="en-US" sz="6600" i="1" baseline="0">
                          <a:solidFill>
                            <a:srgbClr val="002060"/>
                          </a:solidFill>
                          <a:latin typeface="Cambria Math" panose="02040503050406030204" pitchFamily="18" charset="0"/>
                        </a:rPr>
                        <m:t>)≠</m:t>
                      </m:r>
                      <m:acc>
                        <m:accPr>
                          <m:chr m:val="̃"/>
                          <m:ctrlPr>
                            <a:rPr lang="ru-RU" sz="6600" i="1" baseline="0">
                              <a:solidFill>
                                <a:srgbClr val="002060"/>
                              </a:solidFill>
                              <a:latin typeface="Cambria Math" panose="02040503050406030204" pitchFamily="18" charset="0"/>
                            </a:rPr>
                          </m:ctrlPr>
                        </m:accPr>
                        <m:e>
                          <m:r>
                            <a:rPr lang="en-US" sz="6600" i="1" baseline="0">
                              <a:solidFill>
                                <a:srgbClr val="002060"/>
                              </a:solidFill>
                              <a:latin typeface="Cambria Math" panose="02040503050406030204" pitchFamily="18" charset="0"/>
                            </a:rPr>
                            <m:t>𝐴</m:t>
                          </m:r>
                        </m:e>
                      </m:acc>
                      <m:r>
                        <a:rPr lang="en-US" sz="6600" i="1" baseline="0">
                          <a:solidFill>
                            <a:srgbClr val="002060"/>
                          </a:solidFill>
                          <a:latin typeface="Cambria Math" panose="02040503050406030204" pitchFamily="18" charset="0"/>
                        </a:rPr>
                        <m:t>×</m:t>
                      </m:r>
                      <m:acc>
                        <m:accPr>
                          <m:chr m:val="̃"/>
                          <m:ctrlPr>
                            <a:rPr lang="ru-RU" sz="6600" i="1" baseline="0">
                              <a:solidFill>
                                <a:srgbClr val="002060"/>
                              </a:solidFill>
                              <a:latin typeface="Cambria Math" panose="02040503050406030204" pitchFamily="18" charset="0"/>
                            </a:rPr>
                          </m:ctrlPr>
                        </m:accPr>
                        <m:e>
                          <m:r>
                            <a:rPr lang="en-US" sz="6600" i="1" baseline="0">
                              <a:solidFill>
                                <a:srgbClr val="002060"/>
                              </a:solidFill>
                              <a:latin typeface="Cambria Math" panose="02040503050406030204" pitchFamily="18" charset="0"/>
                            </a:rPr>
                            <m:t>𝐵</m:t>
                          </m:r>
                        </m:e>
                      </m:acc>
                      <m:r>
                        <a:rPr lang="en-US" sz="6600" i="1" baseline="0">
                          <a:solidFill>
                            <a:srgbClr val="002060"/>
                          </a:solidFill>
                          <a:latin typeface="Cambria Math" panose="02040503050406030204" pitchFamily="18" charset="0"/>
                        </a:rPr>
                        <m:t>+</m:t>
                      </m:r>
                      <m:acc>
                        <m:accPr>
                          <m:chr m:val="̃"/>
                          <m:ctrlPr>
                            <a:rPr lang="ru-RU" sz="6600" i="1" baseline="0">
                              <a:solidFill>
                                <a:srgbClr val="002060"/>
                              </a:solidFill>
                              <a:latin typeface="Cambria Math" panose="02040503050406030204" pitchFamily="18" charset="0"/>
                            </a:rPr>
                          </m:ctrlPr>
                        </m:accPr>
                        <m:e>
                          <m:r>
                            <a:rPr lang="en-US" sz="6600" i="1" baseline="0">
                              <a:solidFill>
                                <a:srgbClr val="002060"/>
                              </a:solidFill>
                              <a:latin typeface="Cambria Math" panose="02040503050406030204" pitchFamily="18" charset="0"/>
                            </a:rPr>
                            <m:t>𝐴</m:t>
                          </m:r>
                        </m:e>
                      </m:acc>
                      <m:r>
                        <a:rPr lang="en-US" sz="6600" i="1" baseline="0">
                          <a:solidFill>
                            <a:srgbClr val="002060"/>
                          </a:solidFill>
                          <a:latin typeface="Cambria Math" panose="02040503050406030204" pitchFamily="18" charset="0"/>
                        </a:rPr>
                        <m:t>×</m:t>
                      </m:r>
                      <m:acc>
                        <m:accPr>
                          <m:chr m:val="̃"/>
                          <m:ctrlPr>
                            <a:rPr lang="ru-RU" sz="6600" i="1" baseline="0">
                              <a:solidFill>
                                <a:srgbClr val="002060"/>
                              </a:solidFill>
                              <a:latin typeface="Cambria Math" panose="02040503050406030204" pitchFamily="18" charset="0"/>
                            </a:rPr>
                          </m:ctrlPr>
                        </m:accPr>
                        <m:e>
                          <m:r>
                            <a:rPr lang="en-US" sz="6600" i="1" baseline="0">
                              <a:solidFill>
                                <a:srgbClr val="002060"/>
                              </a:solidFill>
                              <a:latin typeface="Cambria Math" panose="02040503050406030204" pitchFamily="18" charset="0"/>
                            </a:rPr>
                            <m:t>𝐶</m:t>
                          </m:r>
                        </m:e>
                      </m:acc>
                      <m:r>
                        <a:rPr lang="en-US" sz="6600" i="1" baseline="0">
                          <a:solidFill>
                            <a:srgbClr val="002060"/>
                          </a:solidFill>
                          <a:latin typeface="Cambria Math" panose="02040503050406030204" pitchFamily="18" charset="0"/>
                        </a:rPr>
                        <m:t>.</m:t>
                      </m:r>
                    </m:oMath>
                  </m:oMathPara>
                </a14:m>
                <a:endParaRPr lang="ru-RU" sz="66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526704" y="3617640"/>
                <a:ext cx="23207306" cy="6111791"/>
              </a:xfrm>
              <a:prstGeom prst="rect">
                <a:avLst/>
              </a:prstGeom>
              <a:blipFill>
                <a:blip r:embed="rId2"/>
                <a:stretch>
                  <a:fillRect t="-3390"/>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Fuzzy numbers</a:t>
            </a:r>
          </a:p>
        </p:txBody>
      </p:sp>
    </p:spTree>
    <p:extLst>
      <p:ext uri="{BB962C8B-B14F-4D97-AF65-F5344CB8AC3E}">
        <p14:creationId xmlns:p14="http://schemas.microsoft.com/office/powerpoint/2010/main" val="32797794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360484" y="4049688"/>
            <a:ext cx="23207306" cy="64801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In this regard, the first and second problems for fuzzy numbers become somewhat incoherent. The problem is that the methods relating to the first problem do not give an exact solution to the second, while the methods used in solving the second problem can be applied to the first with very significant limitations.</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Fuzzy numbers</a:t>
            </a:r>
          </a:p>
        </p:txBody>
      </p:sp>
    </p:spTree>
    <p:extLst>
      <p:ext uri="{BB962C8B-B14F-4D97-AF65-F5344CB8AC3E}">
        <p14:creationId xmlns:p14="http://schemas.microsoft.com/office/powerpoint/2010/main" val="218522957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38672" y="4697760"/>
            <a:ext cx="23605396" cy="33843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 To solve the first problem, we need to define algorithms for performing arithmetic operations on fuzzy numbers, to solve the second - algorithms for solving fuzzy equations.</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Fuzzy numbers</a:t>
            </a:r>
          </a:p>
        </p:txBody>
      </p:sp>
    </p:spTree>
    <p:extLst>
      <p:ext uri="{BB962C8B-B14F-4D97-AF65-F5344CB8AC3E}">
        <p14:creationId xmlns:p14="http://schemas.microsoft.com/office/powerpoint/2010/main" val="195331849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17470" y="4113281"/>
            <a:ext cx="22322480" cy="57606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 The ultimate goal of any algorithm for performing arithmetic operations on fuzzy numbers is to calculate the membership function for any point of the carrier of the result of performing a given arithmetic operation on the original fuzzy numbers.</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Fuzzy numbers</a:t>
            </a:r>
          </a:p>
        </p:txBody>
      </p:sp>
    </p:spTree>
    <p:extLst>
      <p:ext uri="{BB962C8B-B14F-4D97-AF65-F5344CB8AC3E}">
        <p14:creationId xmlns:p14="http://schemas.microsoft.com/office/powerpoint/2010/main" val="58670886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454696" y="3142239"/>
                <a:ext cx="23618624" cy="8361343"/>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400" baseline="0" dirty="0">
                    <a:solidFill>
                      <a:srgbClr val="002060"/>
                    </a:solidFill>
                  </a:rPr>
                  <a:t>		</a:t>
                </a:r>
                <a:r>
                  <a:rPr lang="en-US" sz="6400" baseline="0" dirty="0">
                    <a:solidFill>
                      <a:srgbClr val="002060"/>
                    </a:solidFill>
                  </a:rPr>
                  <a:t> If  </a:t>
                </a:r>
                <a14:m>
                  <m:oMath xmlns:m="http://schemas.openxmlformats.org/officeDocument/2006/math">
                    <m:acc>
                      <m:accPr>
                        <m:chr m:val="̃"/>
                        <m:ctrlPr>
                          <a:rPr lang="ru-RU" sz="6400" i="1" baseline="0">
                            <a:solidFill>
                              <a:srgbClr val="002060"/>
                            </a:solidFill>
                            <a:latin typeface="Cambria Math" panose="02040503050406030204" pitchFamily="18" charset="0"/>
                          </a:rPr>
                        </m:ctrlPr>
                      </m:accPr>
                      <m:e>
                        <m:r>
                          <a:rPr lang="en-US" sz="6400" i="1" baseline="0">
                            <a:solidFill>
                              <a:srgbClr val="002060"/>
                            </a:solidFill>
                            <a:latin typeface="Cambria Math" panose="02040503050406030204" pitchFamily="18" charset="0"/>
                          </a:rPr>
                          <m:t>𝐴</m:t>
                        </m:r>
                      </m:e>
                    </m:acc>
                  </m:oMath>
                </a14:m>
                <a:r>
                  <a:rPr lang="en-US" sz="6400" baseline="0" dirty="0">
                    <a:solidFill>
                      <a:srgbClr val="002060"/>
                    </a:solidFill>
                  </a:rPr>
                  <a:t> and  </a:t>
                </a:r>
                <a14:m>
                  <m:oMath xmlns:m="http://schemas.openxmlformats.org/officeDocument/2006/math">
                    <m:acc>
                      <m:accPr>
                        <m:chr m:val="̃"/>
                        <m:ctrlPr>
                          <a:rPr lang="ru-RU" sz="6400" i="1" baseline="0">
                            <a:solidFill>
                              <a:srgbClr val="002060"/>
                            </a:solidFill>
                            <a:latin typeface="Cambria Math" panose="02040503050406030204" pitchFamily="18" charset="0"/>
                          </a:rPr>
                        </m:ctrlPr>
                      </m:accPr>
                      <m:e>
                        <m:r>
                          <a:rPr lang="en-US" sz="6400" i="1" baseline="0">
                            <a:solidFill>
                              <a:srgbClr val="002060"/>
                            </a:solidFill>
                            <a:latin typeface="Cambria Math" panose="02040503050406030204" pitchFamily="18" charset="0"/>
                          </a:rPr>
                          <m:t>𝐵</m:t>
                        </m:r>
                      </m:e>
                    </m:acc>
                  </m:oMath>
                </a14:m>
                <a:r>
                  <a:rPr lang="en-US" sz="6400" baseline="0" dirty="0">
                    <a:solidFill>
                      <a:srgbClr val="002060"/>
                    </a:solidFill>
                  </a:rPr>
                  <a:t> fuzzy numbers with a domain in the form of a real axis interval and their carriers are respectively defined as</a:t>
                </a:r>
              </a:p>
              <a:p>
                <a:pPr algn="ctr"/>
                <a:r>
                  <a:rPr lang="en-US" sz="6400" baseline="0" dirty="0">
                    <a:solidFill>
                      <a:srgbClr val="002060"/>
                    </a:solidFill>
                  </a:rPr>
                  <a:t> </a:t>
                </a:r>
                <a14:m>
                  <m:oMath xmlns:m="http://schemas.openxmlformats.org/officeDocument/2006/math">
                    <m:sSub>
                      <m:sSubPr>
                        <m:ctrlPr>
                          <a:rPr lang="ru-RU" sz="6400" i="1" baseline="0">
                            <a:solidFill>
                              <a:srgbClr val="002060"/>
                            </a:solidFill>
                            <a:latin typeface="Cambria Math" panose="02040503050406030204" pitchFamily="18" charset="0"/>
                          </a:rPr>
                        </m:ctrlPr>
                      </m:sSubPr>
                      <m:e>
                        <m:r>
                          <a:rPr lang="en-US" sz="6400" i="1" baseline="0">
                            <a:solidFill>
                              <a:srgbClr val="002060"/>
                            </a:solidFill>
                            <a:latin typeface="Cambria Math" panose="02040503050406030204" pitchFamily="18" charset="0"/>
                          </a:rPr>
                          <m:t>𝑆</m:t>
                        </m:r>
                      </m:e>
                      <m:sub>
                        <m:r>
                          <a:rPr lang="en-US" sz="6400" i="1" baseline="0">
                            <a:solidFill>
                              <a:srgbClr val="002060"/>
                            </a:solidFill>
                            <a:latin typeface="Cambria Math" panose="02040503050406030204" pitchFamily="18" charset="0"/>
                          </a:rPr>
                          <m:t>𝐴</m:t>
                        </m:r>
                      </m:sub>
                    </m:sSub>
                    <m:r>
                      <a:rPr lang="en-US" sz="6400" i="1" baseline="0">
                        <a:solidFill>
                          <a:srgbClr val="002060"/>
                        </a:solidFill>
                        <a:latin typeface="Cambria Math" panose="02040503050406030204" pitchFamily="18" charset="0"/>
                      </a:rPr>
                      <m:t>=(</m:t>
                    </m:r>
                    <m:sSub>
                      <m:sSubPr>
                        <m:ctrlPr>
                          <a:rPr lang="ru-RU" sz="6400" i="1" baseline="0">
                            <a:solidFill>
                              <a:srgbClr val="002060"/>
                            </a:solidFill>
                            <a:latin typeface="Cambria Math" panose="02040503050406030204" pitchFamily="18" charset="0"/>
                          </a:rPr>
                        </m:ctrlPr>
                      </m:sSubPr>
                      <m:e>
                        <m:r>
                          <a:rPr lang="en-US" sz="6400" i="1" baseline="0">
                            <a:solidFill>
                              <a:srgbClr val="002060"/>
                            </a:solidFill>
                            <a:latin typeface="Cambria Math" panose="02040503050406030204" pitchFamily="18" charset="0"/>
                          </a:rPr>
                          <m:t>𝑎</m:t>
                        </m:r>
                      </m:e>
                      <m:sub>
                        <m:r>
                          <a:rPr lang="en-US" sz="6400" i="1" baseline="0">
                            <a:solidFill>
                              <a:srgbClr val="002060"/>
                            </a:solidFill>
                            <a:latin typeface="Cambria Math" panose="02040503050406030204" pitchFamily="18" charset="0"/>
                          </a:rPr>
                          <m:t>2</m:t>
                        </m:r>
                      </m:sub>
                    </m:sSub>
                    <m:r>
                      <a:rPr lang="en-US" sz="6400" i="1" baseline="0">
                        <a:solidFill>
                          <a:srgbClr val="002060"/>
                        </a:solidFill>
                        <a:latin typeface="Cambria Math" panose="02040503050406030204" pitchFamily="18" charset="0"/>
                      </a:rPr>
                      <m:t>,</m:t>
                    </m:r>
                    <m:sSub>
                      <m:sSubPr>
                        <m:ctrlPr>
                          <a:rPr lang="ru-RU" sz="6400" i="1" baseline="0">
                            <a:solidFill>
                              <a:srgbClr val="002060"/>
                            </a:solidFill>
                            <a:latin typeface="Cambria Math" panose="02040503050406030204" pitchFamily="18" charset="0"/>
                          </a:rPr>
                        </m:ctrlPr>
                      </m:sSubPr>
                      <m:e>
                        <m:r>
                          <a:rPr lang="en-US" sz="6400" i="1" baseline="0">
                            <a:solidFill>
                              <a:srgbClr val="002060"/>
                            </a:solidFill>
                            <a:latin typeface="Cambria Math" panose="02040503050406030204" pitchFamily="18" charset="0"/>
                          </a:rPr>
                          <m:t>𝑎</m:t>
                        </m:r>
                      </m:e>
                      <m:sub>
                        <m:r>
                          <a:rPr lang="en-US" sz="6400" i="1" baseline="0">
                            <a:solidFill>
                              <a:srgbClr val="002060"/>
                            </a:solidFill>
                            <a:latin typeface="Cambria Math" panose="02040503050406030204" pitchFamily="18" charset="0"/>
                          </a:rPr>
                          <m:t>1</m:t>
                        </m:r>
                      </m:sub>
                    </m:sSub>
                    <m:r>
                      <a:rPr lang="en-US" sz="6400" i="1" baseline="0">
                        <a:solidFill>
                          <a:srgbClr val="002060"/>
                        </a:solidFill>
                        <a:latin typeface="Cambria Math" panose="02040503050406030204" pitchFamily="18" charset="0"/>
                      </a:rPr>
                      <m:t>),</m:t>
                    </m:r>
                    <m:sSub>
                      <m:sSubPr>
                        <m:ctrlPr>
                          <a:rPr lang="ru-RU" sz="6400" i="1" baseline="0">
                            <a:solidFill>
                              <a:srgbClr val="002060"/>
                            </a:solidFill>
                            <a:latin typeface="Cambria Math" panose="02040503050406030204" pitchFamily="18" charset="0"/>
                          </a:rPr>
                        </m:ctrlPr>
                      </m:sSubPr>
                      <m:e>
                        <m:r>
                          <a:rPr lang="en-US" sz="6400" i="1" baseline="0">
                            <a:solidFill>
                              <a:srgbClr val="002060"/>
                            </a:solidFill>
                            <a:latin typeface="Cambria Math" panose="02040503050406030204" pitchFamily="18" charset="0"/>
                          </a:rPr>
                          <m:t>𝑆</m:t>
                        </m:r>
                      </m:e>
                      <m:sub>
                        <m:r>
                          <a:rPr lang="en-US" sz="6400" i="1" baseline="0">
                            <a:solidFill>
                              <a:srgbClr val="002060"/>
                            </a:solidFill>
                            <a:latin typeface="Cambria Math" panose="02040503050406030204" pitchFamily="18" charset="0"/>
                          </a:rPr>
                          <m:t>𝐵</m:t>
                        </m:r>
                      </m:sub>
                    </m:sSub>
                    <m:r>
                      <a:rPr lang="en-US" sz="6400" i="1" baseline="0">
                        <a:solidFill>
                          <a:srgbClr val="002060"/>
                        </a:solidFill>
                        <a:latin typeface="Cambria Math" panose="02040503050406030204" pitchFamily="18" charset="0"/>
                      </a:rPr>
                      <m:t>=(</m:t>
                    </m:r>
                    <m:sSub>
                      <m:sSubPr>
                        <m:ctrlPr>
                          <a:rPr lang="ru-RU" sz="6400" i="1" baseline="0">
                            <a:solidFill>
                              <a:srgbClr val="002060"/>
                            </a:solidFill>
                            <a:latin typeface="Cambria Math" panose="02040503050406030204" pitchFamily="18" charset="0"/>
                          </a:rPr>
                        </m:ctrlPr>
                      </m:sSubPr>
                      <m:e>
                        <m:r>
                          <a:rPr lang="en-US" sz="6400" i="1" baseline="0">
                            <a:solidFill>
                              <a:srgbClr val="002060"/>
                            </a:solidFill>
                            <a:latin typeface="Cambria Math" panose="02040503050406030204" pitchFamily="18" charset="0"/>
                          </a:rPr>
                          <m:t>𝑏</m:t>
                        </m:r>
                      </m:e>
                      <m:sub>
                        <m:r>
                          <a:rPr lang="en-US" sz="6400" i="1" baseline="0">
                            <a:solidFill>
                              <a:srgbClr val="002060"/>
                            </a:solidFill>
                            <a:latin typeface="Cambria Math" panose="02040503050406030204" pitchFamily="18" charset="0"/>
                          </a:rPr>
                          <m:t>2</m:t>
                        </m:r>
                      </m:sub>
                    </m:sSub>
                    <m:r>
                      <a:rPr lang="en-US" sz="6400" i="1" baseline="0">
                        <a:solidFill>
                          <a:srgbClr val="002060"/>
                        </a:solidFill>
                        <a:latin typeface="Cambria Math" panose="02040503050406030204" pitchFamily="18" charset="0"/>
                      </a:rPr>
                      <m:t>,</m:t>
                    </m:r>
                    <m:sSub>
                      <m:sSubPr>
                        <m:ctrlPr>
                          <a:rPr lang="ru-RU" sz="6400" i="1" baseline="0">
                            <a:solidFill>
                              <a:srgbClr val="002060"/>
                            </a:solidFill>
                            <a:latin typeface="Cambria Math" panose="02040503050406030204" pitchFamily="18" charset="0"/>
                          </a:rPr>
                        </m:ctrlPr>
                      </m:sSubPr>
                      <m:e>
                        <m:r>
                          <a:rPr lang="en-US" sz="6400" i="1" baseline="0">
                            <a:solidFill>
                              <a:srgbClr val="002060"/>
                            </a:solidFill>
                            <a:latin typeface="Cambria Math" panose="02040503050406030204" pitchFamily="18" charset="0"/>
                          </a:rPr>
                          <m:t>𝑏</m:t>
                        </m:r>
                      </m:e>
                      <m:sub>
                        <m:r>
                          <a:rPr lang="en-US" sz="6400" i="1" baseline="0">
                            <a:solidFill>
                              <a:srgbClr val="002060"/>
                            </a:solidFill>
                            <a:latin typeface="Cambria Math" panose="02040503050406030204" pitchFamily="18" charset="0"/>
                          </a:rPr>
                          <m:t>1</m:t>
                        </m:r>
                      </m:sub>
                    </m:sSub>
                    <m:r>
                      <a:rPr lang="en-US" sz="6400" i="1" baseline="0">
                        <a:solidFill>
                          <a:srgbClr val="002060"/>
                        </a:solidFill>
                        <a:latin typeface="Cambria Math" panose="02040503050406030204" pitchFamily="18" charset="0"/>
                      </a:rPr>
                      <m:t>),</m:t>
                    </m:r>
                    <m:sSub>
                      <m:sSubPr>
                        <m:ctrlPr>
                          <a:rPr lang="ru-RU" sz="6400" i="1" baseline="0">
                            <a:solidFill>
                              <a:srgbClr val="002060"/>
                            </a:solidFill>
                            <a:latin typeface="Cambria Math" panose="02040503050406030204" pitchFamily="18" charset="0"/>
                          </a:rPr>
                        </m:ctrlPr>
                      </m:sSubPr>
                      <m:e>
                        <m:r>
                          <a:rPr lang="en-US" sz="6400" i="1" baseline="0">
                            <a:solidFill>
                              <a:srgbClr val="002060"/>
                            </a:solidFill>
                            <a:latin typeface="Cambria Math" panose="02040503050406030204" pitchFamily="18" charset="0"/>
                          </a:rPr>
                          <m:t>𝑎</m:t>
                        </m:r>
                      </m:e>
                      <m:sub>
                        <m:r>
                          <a:rPr lang="en-US" sz="6400" i="1" baseline="0">
                            <a:solidFill>
                              <a:srgbClr val="002060"/>
                            </a:solidFill>
                            <a:latin typeface="Cambria Math" panose="02040503050406030204" pitchFamily="18" charset="0"/>
                          </a:rPr>
                          <m:t>2</m:t>
                        </m:r>
                      </m:sub>
                    </m:sSub>
                    <m:r>
                      <a:rPr lang="en-US" sz="6400" i="1" baseline="0">
                        <a:solidFill>
                          <a:srgbClr val="002060"/>
                        </a:solidFill>
                        <a:latin typeface="Cambria Math" panose="02040503050406030204" pitchFamily="18" charset="0"/>
                      </a:rPr>
                      <m:t>&gt;</m:t>
                    </m:r>
                    <m:sSub>
                      <m:sSubPr>
                        <m:ctrlPr>
                          <a:rPr lang="ru-RU" sz="6400" i="1" baseline="0">
                            <a:solidFill>
                              <a:srgbClr val="002060"/>
                            </a:solidFill>
                            <a:latin typeface="Cambria Math" panose="02040503050406030204" pitchFamily="18" charset="0"/>
                          </a:rPr>
                        </m:ctrlPr>
                      </m:sSubPr>
                      <m:e>
                        <m:r>
                          <a:rPr lang="en-US" sz="6400" i="1" baseline="0">
                            <a:solidFill>
                              <a:srgbClr val="002060"/>
                            </a:solidFill>
                            <a:latin typeface="Cambria Math" panose="02040503050406030204" pitchFamily="18" charset="0"/>
                          </a:rPr>
                          <m:t>𝑎</m:t>
                        </m:r>
                      </m:e>
                      <m:sub>
                        <m:r>
                          <a:rPr lang="en-US" sz="6400" i="1" baseline="0">
                            <a:solidFill>
                              <a:srgbClr val="002060"/>
                            </a:solidFill>
                            <a:latin typeface="Cambria Math" panose="02040503050406030204" pitchFamily="18" charset="0"/>
                          </a:rPr>
                          <m:t>1</m:t>
                        </m:r>
                      </m:sub>
                    </m:sSub>
                    <m:r>
                      <a:rPr lang="en-US" sz="6400" i="1" baseline="0">
                        <a:solidFill>
                          <a:srgbClr val="002060"/>
                        </a:solidFill>
                        <a:latin typeface="Cambria Math" panose="02040503050406030204" pitchFamily="18" charset="0"/>
                      </a:rPr>
                      <m:t>,</m:t>
                    </m:r>
                    <m:sSub>
                      <m:sSubPr>
                        <m:ctrlPr>
                          <a:rPr lang="ru-RU" sz="6400" i="1" baseline="0">
                            <a:solidFill>
                              <a:srgbClr val="002060"/>
                            </a:solidFill>
                            <a:latin typeface="Cambria Math" panose="02040503050406030204" pitchFamily="18" charset="0"/>
                          </a:rPr>
                        </m:ctrlPr>
                      </m:sSubPr>
                      <m:e>
                        <m:r>
                          <a:rPr lang="en-US" sz="6400" i="1" baseline="0">
                            <a:solidFill>
                              <a:srgbClr val="002060"/>
                            </a:solidFill>
                            <a:latin typeface="Cambria Math" panose="02040503050406030204" pitchFamily="18" charset="0"/>
                          </a:rPr>
                          <m:t>𝑏</m:t>
                        </m:r>
                      </m:e>
                      <m:sub>
                        <m:r>
                          <a:rPr lang="en-US" sz="6400" i="1" baseline="0">
                            <a:solidFill>
                              <a:srgbClr val="002060"/>
                            </a:solidFill>
                            <a:latin typeface="Cambria Math" panose="02040503050406030204" pitchFamily="18" charset="0"/>
                          </a:rPr>
                          <m:t>2</m:t>
                        </m:r>
                      </m:sub>
                    </m:sSub>
                    <m:r>
                      <a:rPr lang="en-US" sz="6400" i="1" baseline="0">
                        <a:solidFill>
                          <a:srgbClr val="002060"/>
                        </a:solidFill>
                        <a:latin typeface="Cambria Math" panose="02040503050406030204" pitchFamily="18" charset="0"/>
                      </a:rPr>
                      <m:t>&gt;</m:t>
                    </m:r>
                    <m:sSub>
                      <m:sSubPr>
                        <m:ctrlPr>
                          <a:rPr lang="ru-RU" sz="6400" i="1" baseline="0">
                            <a:solidFill>
                              <a:srgbClr val="002060"/>
                            </a:solidFill>
                            <a:latin typeface="Cambria Math" panose="02040503050406030204" pitchFamily="18" charset="0"/>
                          </a:rPr>
                        </m:ctrlPr>
                      </m:sSubPr>
                      <m:e>
                        <m:r>
                          <a:rPr lang="en-US" sz="6400" i="1" baseline="0">
                            <a:solidFill>
                              <a:srgbClr val="002060"/>
                            </a:solidFill>
                            <a:latin typeface="Cambria Math" panose="02040503050406030204" pitchFamily="18" charset="0"/>
                          </a:rPr>
                          <m:t>𝑏</m:t>
                        </m:r>
                      </m:e>
                      <m:sub>
                        <m:r>
                          <a:rPr lang="en-US" sz="6400" i="1" baseline="0">
                            <a:solidFill>
                              <a:srgbClr val="002060"/>
                            </a:solidFill>
                            <a:latin typeface="Cambria Math" panose="02040503050406030204" pitchFamily="18" charset="0"/>
                          </a:rPr>
                          <m:t>1</m:t>
                        </m:r>
                      </m:sub>
                    </m:sSub>
                  </m:oMath>
                </a14:m>
                <a:r>
                  <a:rPr lang="en-US" sz="6400" baseline="0" dirty="0">
                    <a:solidFill>
                      <a:srgbClr val="002060"/>
                    </a:solidFill>
                  </a:rPr>
                  <a:t> and </a:t>
                </a:r>
                <a14:m>
                  <m:oMath xmlns:m="http://schemas.openxmlformats.org/officeDocument/2006/math">
                    <m:r>
                      <a:rPr lang="en-US" sz="6400" i="1" baseline="0">
                        <a:solidFill>
                          <a:srgbClr val="002060"/>
                        </a:solidFill>
                        <a:latin typeface="Cambria Math" panose="02040503050406030204" pitchFamily="18" charset="0"/>
                      </a:rPr>
                      <m:t>𝑔</m:t>
                    </m:r>
                    <m:d>
                      <m:dPr>
                        <m:ctrlPr>
                          <a:rPr lang="en-US" sz="6400" i="1" baseline="0">
                            <a:solidFill>
                              <a:srgbClr val="002060"/>
                            </a:solidFill>
                            <a:latin typeface="Cambria Math" panose="02040503050406030204" pitchFamily="18" charset="0"/>
                          </a:rPr>
                        </m:ctrlPr>
                      </m:dPr>
                      <m:e>
                        <m:r>
                          <a:rPr lang="en-US" sz="6400" i="1" baseline="0">
                            <a:solidFill>
                              <a:srgbClr val="002060"/>
                            </a:solidFill>
                            <a:latin typeface="Cambria Math" panose="02040503050406030204" pitchFamily="18" charset="0"/>
                          </a:rPr>
                          <m:t>𝑎</m:t>
                        </m:r>
                        <m:r>
                          <a:rPr lang="en-US" sz="6400" i="1" baseline="0">
                            <a:solidFill>
                              <a:srgbClr val="002060"/>
                            </a:solidFill>
                            <a:latin typeface="Cambria Math" panose="02040503050406030204" pitchFamily="18" charset="0"/>
                          </a:rPr>
                          <m:t>,</m:t>
                        </m:r>
                        <m:r>
                          <a:rPr lang="en-US" sz="6400" i="1" baseline="0">
                            <a:solidFill>
                              <a:srgbClr val="002060"/>
                            </a:solidFill>
                            <a:latin typeface="Cambria Math" panose="02040503050406030204" pitchFamily="18" charset="0"/>
                          </a:rPr>
                          <m:t>𝑏</m:t>
                        </m:r>
                      </m:e>
                    </m:d>
                  </m:oMath>
                </a14:m>
                <a:endParaRPr lang="en-US" sz="6400" baseline="0" dirty="0">
                  <a:solidFill>
                    <a:srgbClr val="002060"/>
                  </a:solidFill>
                </a:endParaRPr>
              </a:p>
              <a:p>
                <a:pPr algn="just"/>
                <a:r>
                  <a:rPr lang="en-US" sz="6400" baseline="0" dirty="0">
                    <a:solidFill>
                      <a:srgbClr val="002060"/>
                    </a:solidFill>
                  </a:rPr>
                  <a:t>some function that defines one of the four arithmetic operations «+», «-», «:», «х», then in general a fair ratio:</a:t>
                </a:r>
              </a:p>
              <a:p>
                <a:pPr algn="just"/>
                <a:endParaRPr lang="ru-RU" sz="6400" baseline="0" dirty="0">
                  <a:solidFill>
                    <a:srgbClr val="002060"/>
                  </a:solidFill>
                </a:endParaRPr>
              </a:p>
              <a:p>
                <a:pPr algn="ctr"/>
                <a14:m>
                  <m:oMathPara xmlns:m="http://schemas.openxmlformats.org/officeDocument/2006/math">
                    <m:oMathParaPr>
                      <m:jc m:val="centerGroup"/>
                    </m:oMathParaPr>
                    <m:oMath xmlns:m="http://schemas.openxmlformats.org/officeDocument/2006/math">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𝐷</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func>
                        <m:funcPr>
                          <m:ctrlPr>
                            <a:rPr lang="ru-RU" sz="6600" i="1" baseline="0">
                              <a:solidFill>
                                <a:srgbClr val="002060"/>
                              </a:solidFill>
                              <a:latin typeface="Cambria Math" panose="02040503050406030204" pitchFamily="18" charset="0"/>
                            </a:rPr>
                          </m:ctrlPr>
                        </m:funcPr>
                        <m:fName>
                          <m:r>
                            <a:rPr lang="en-US" sz="6600" i="1" baseline="0">
                              <a:solidFill>
                                <a:srgbClr val="002060"/>
                              </a:solidFill>
                              <a:latin typeface="Cambria Math" panose="02040503050406030204" pitchFamily="18" charset="0"/>
                            </a:rPr>
                            <m:t>𝑠𝑢𝑝𝑚𝑖𝑛</m:t>
                          </m:r>
                        </m:fName>
                        <m:e>
                          <m:r>
                            <a:rPr lang="en-US" sz="6600" i="1" baseline="0">
                              <a:solidFill>
                                <a:srgbClr val="002060"/>
                              </a:solidFill>
                              <a:latin typeface="Cambria Math" panose="02040503050406030204" pitchFamily="18" charset="0"/>
                            </a:rPr>
                            <m:t>{</m:t>
                          </m:r>
                        </m:e>
                      </m:func>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𝐴</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𝐵</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𝑔</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m>
                        <m:mPr>
                          <m:mcs>
                            <m:mc>
                              <m:mcPr>
                                <m:count m:val="3"/>
                                <m:mcJc m:val="center"/>
                              </m:mcPr>
                            </m:mc>
                          </m:mcs>
                          <m:ctrlPr>
                            <a:rPr lang="ru-RU" sz="6600" i="1" baseline="0">
                              <a:solidFill>
                                <a:srgbClr val="002060"/>
                              </a:solidFill>
                              <a:latin typeface="Cambria Math" panose="02040503050406030204" pitchFamily="18" charset="0"/>
                            </a:rPr>
                          </m:ctrlPr>
                        </m:mPr>
                        <m:mr>
                          <m:e/>
                          <m:e>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𝑆</m:t>
                                </m:r>
                              </m:e>
                              <m:sub>
                                <m:r>
                                  <a:rPr lang="en-US" sz="6600" i="1" baseline="0">
                                    <a:solidFill>
                                      <a:srgbClr val="002060"/>
                                    </a:solidFill>
                                    <a:latin typeface="Cambria Math" panose="02040503050406030204" pitchFamily="18" charset="0"/>
                                  </a:rPr>
                                  <m:t>𝐴</m:t>
                                </m:r>
                              </m:sub>
                            </m:sSub>
                            <m:r>
                              <a:rPr lang="en-US" sz="6600" i="1" baseline="0">
                                <a:solidFill>
                                  <a:srgbClr val="002060"/>
                                </a:solidFill>
                                <a:latin typeface="Cambria Math" panose="02040503050406030204" pitchFamily="18" charset="0"/>
                              </a:rPr>
                              <m:t>,</m:t>
                            </m:r>
                          </m:e>
                          <m:e>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𝑆</m:t>
                                </m:r>
                              </m:e>
                              <m:sub>
                                <m:r>
                                  <a:rPr lang="en-US" sz="6600" i="1" baseline="0">
                                    <a:solidFill>
                                      <a:srgbClr val="002060"/>
                                    </a:solidFill>
                                    <a:latin typeface="Cambria Math" panose="02040503050406030204" pitchFamily="18" charset="0"/>
                                  </a:rPr>
                                  <m:t>𝐵</m:t>
                                </m:r>
                              </m:sub>
                            </m:sSub>
                            <m:r>
                              <a:rPr lang="en-US" sz="6600" i="1" baseline="0">
                                <a:solidFill>
                                  <a:srgbClr val="002060"/>
                                </a:solidFill>
                                <a:latin typeface="Cambria Math" panose="02040503050406030204" pitchFamily="18" charset="0"/>
                              </a:rPr>
                              <m:t>,</m:t>
                            </m:r>
                          </m:e>
                        </m:mr>
                      </m:m>
                    </m:oMath>
                  </m:oMathPara>
                </a14:m>
                <a:endParaRPr lang="en-US" sz="6600" baseline="0" dirty="0">
                  <a:solidFill>
                    <a:srgbClr val="002060"/>
                  </a:solidFill>
                </a:endParaRPr>
              </a:p>
              <a:p>
                <a:pPr algn="r"/>
                <a:r>
                  <a:rPr lang="en-US" sz="6400" baseline="0" dirty="0">
                    <a:solidFill>
                      <a:srgbClr val="002060"/>
                    </a:solidFill>
                  </a:rPr>
                  <a:t>			(2)</a:t>
                </a:r>
                <a:endParaRPr lang="ru-RU" sz="64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454696" y="3142239"/>
                <a:ext cx="23618624" cy="8361343"/>
              </a:xfrm>
              <a:prstGeom prst="rect">
                <a:avLst/>
              </a:prstGeom>
              <a:blipFill>
                <a:blip r:embed="rId2"/>
                <a:stretch>
                  <a:fillRect l="-1884" t="-2114" r="-1859" b="-364"/>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Fuzzy numbers</a:t>
            </a:r>
          </a:p>
        </p:txBody>
      </p:sp>
    </p:spTree>
    <p:extLst>
      <p:ext uri="{BB962C8B-B14F-4D97-AF65-F5344CB8AC3E}">
        <p14:creationId xmlns:p14="http://schemas.microsoft.com/office/powerpoint/2010/main" val="247174537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454696" y="4415641"/>
            <a:ext cx="23618624" cy="51559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 </a:t>
            </a:r>
            <a:r>
              <a:rPr lang="en-US" sz="6400" baseline="0" dirty="0">
                <a:solidFill>
                  <a:srgbClr val="002060"/>
                </a:solidFill>
              </a:rPr>
              <a:t>which reflect the principle of generalization, first formulated by L. </a:t>
            </a:r>
            <a:r>
              <a:rPr lang="en-US" sz="6400" baseline="0" dirty="0" err="1">
                <a:solidFill>
                  <a:srgbClr val="002060"/>
                </a:solidFill>
              </a:rPr>
              <a:t>Zade</a:t>
            </a:r>
            <a:r>
              <a:rPr lang="en-US" sz="6400" baseline="0" dirty="0">
                <a:solidFill>
                  <a:srgbClr val="002060"/>
                </a:solidFill>
              </a:rPr>
              <a:t>. If the function g is a function of a larger number of arguments, then the principle of generalization is written similarly.</a:t>
            </a:r>
            <a:endParaRPr lang="ru-RU" sz="64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Fuzzy numbers</a:t>
            </a:r>
          </a:p>
        </p:txBody>
      </p:sp>
    </p:spTree>
    <p:extLst>
      <p:ext uri="{BB962C8B-B14F-4D97-AF65-F5344CB8AC3E}">
        <p14:creationId xmlns:p14="http://schemas.microsoft.com/office/powerpoint/2010/main" val="245080045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310680" y="4193704"/>
            <a:ext cx="23618624" cy="66188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400" baseline="0" dirty="0">
                <a:solidFill>
                  <a:srgbClr val="002060"/>
                </a:solidFill>
              </a:rPr>
              <a:t>		</a:t>
            </a:r>
            <a:r>
              <a:rPr lang="en-US" sz="6400" baseline="0" dirty="0">
                <a:solidFill>
                  <a:srgbClr val="002060"/>
                </a:solidFill>
              </a:rPr>
              <a:t> Relation (2) is to some extent the basis of various arithmetic algorithms for fuzzy numbers. A significant number of them can be explained by the different accuracy of the calculation of the membership function and computational costs. Below are some of the simplest, but at the same time have the most practical application of algorithms.</a:t>
            </a:r>
            <a:endParaRPr lang="ru-RU" sz="64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Fuzzy numbers</a:t>
            </a:r>
          </a:p>
        </p:txBody>
      </p:sp>
    </p:spTree>
    <p:extLst>
      <p:ext uri="{BB962C8B-B14F-4D97-AF65-F5344CB8AC3E}">
        <p14:creationId xmlns:p14="http://schemas.microsoft.com/office/powerpoint/2010/main" val="212121552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382688" y="2393504"/>
                <a:ext cx="23618624" cy="6618823"/>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rPr>
                  <a:t>		</a:t>
                </a:r>
                <a:r>
                  <a:rPr lang="en-US" sz="6000" baseline="0" dirty="0">
                    <a:solidFill>
                      <a:srgbClr val="002060"/>
                    </a:solidFill>
                  </a:rPr>
                  <a:t> One of the options for representing fuzzy numbers is the so-called (L-R) approximation, in which the fuzzy number </a:t>
                </a:r>
                <a14:m>
                  <m:oMath xmlns:m="http://schemas.openxmlformats.org/officeDocument/2006/math">
                    <m:acc>
                      <m:accPr>
                        <m:chr m:val="̃"/>
                        <m:ctrlPr>
                          <a:rPr lang="ru-RU" sz="6000" i="1" baseline="0">
                            <a:solidFill>
                              <a:srgbClr val="002060"/>
                            </a:solidFill>
                            <a:latin typeface="Cambria Math" panose="02040503050406030204" pitchFamily="18" charset="0"/>
                          </a:rPr>
                        </m:ctrlPr>
                      </m:accPr>
                      <m:e>
                        <m:r>
                          <a:rPr lang="en-US" sz="6000" i="1" baseline="0">
                            <a:solidFill>
                              <a:srgbClr val="002060"/>
                            </a:solidFill>
                            <a:latin typeface="Cambria Math" panose="02040503050406030204" pitchFamily="18" charset="0"/>
                          </a:rPr>
                          <m:t>𝑋</m:t>
                        </m:r>
                      </m:e>
                    </m:acc>
                  </m:oMath>
                </a14:m>
                <a:r>
                  <a:rPr lang="en-US" sz="6000" baseline="0" dirty="0">
                    <a:solidFill>
                      <a:srgbClr val="002060"/>
                    </a:solidFill>
                  </a:rPr>
                  <a:t> is determined by its left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𝑥</m:t>
                        </m:r>
                      </m:e>
                      <m:sub>
                        <m:r>
                          <a:rPr lang="en-US" sz="6000" i="1" baseline="0">
                            <a:solidFill>
                              <a:srgbClr val="002060"/>
                            </a:solidFill>
                            <a:latin typeface="Cambria Math" panose="02040503050406030204" pitchFamily="18" charset="0"/>
                          </a:rPr>
                          <m:t>𝐿</m:t>
                        </m:r>
                      </m:sub>
                    </m:sSub>
                  </m:oMath>
                </a14:m>
                <a:r>
                  <a:rPr lang="en-US" sz="6000" baseline="0" dirty="0">
                    <a:solidFill>
                      <a:srgbClr val="002060"/>
                    </a:solidFill>
                  </a:rPr>
                  <a:t> and right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𝑥</m:t>
                        </m:r>
                      </m:e>
                      <m:sub>
                        <m:r>
                          <a:rPr lang="en-US" sz="6000" i="1" baseline="0">
                            <a:solidFill>
                              <a:srgbClr val="002060"/>
                            </a:solidFill>
                            <a:latin typeface="Cambria Math" panose="02040503050406030204" pitchFamily="18" charset="0"/>
                          </a:rPr>
                          <m:t>𝑅</m:t>
                        </m:r>
                      </m:sub>
                    </m:sSub>
                  </m:oMath>
                </a14:m>
                <a:r>
                  <a:rPr lang="en-US" sz="6000" baseline="0" dirty="0">
                    <a:solidFill>
                      <a:srgbClr val="002060"/>
                    </a:solidFill>
                  </a:rPr>
                  <a:t> boundaries, as well as the central value of </a:t>
                </a:r>
                <a14:m>
                  <m:oMath xmlns:m="http://schemas.openxmlformats.org/officeDocument/2006/math">
                    <m:sSup>
                      <m:sSupPr>
                        <m:ctrlPr>
                          <a:rPr lang="ru-RU" sz="6000" i="1" baseline="0">
                            <a:solidFill>
                              <a:srgbClr val="002060"/>
                            </a:solidFill>
                            <a:latin typeface="Cambria Math" panose="02040503050406030204" pitchFamily="18" charset="0"/>
                          </a:rPr>
                        </m:ctrlPr>
                      </m:sSupPr>
                      <m:e>
                        <m:r>
                          <a:rPr lang="en-US" sz="6000" i="1" baseline="0">
                            <a:solidFill>
                              <a:srgbClr val="002060"/>
                            </a:solidFill>
                            <a:latin typeface="Cambria Math" panose="02040503050406030204" pitchFamily="18" charset="0"/>
                          </a:rPr>
                          <m:t>𝑥</m:t>
                        </m:r>
                      </m:e>
                      <m:sup>
                        <m:r>
                          <a:rPr lang="en-US" sz="6000" i="1" baseline="0">
                            <a:solidFill>
                              <a:srgbClr val="002060"/>
                            </a:solidFill>
                            <a:latin typeface="Cambria Math" panose="02040503050406030204" pitchFamily="18" charset="0"/>
                          </a:rPr>
                          <m:t>∗</m:t>
                        </m:r>
                      </m:sup>
                    </m:sSup>
                  </m:oMath>
                </a14:m>
                <a:r>
                  <a:rPr lang="en-US" sz="6000" baseline="0" dirty="0">
                    <a:solidFill>
                      <a:srgbClr val="002060"/>
                    </a:solidFill>
                  </a:rPr>
                  <a:t>. The simplest  (L-R) approximation is performed for fuzzy numbers, the membership functions of which outside the carrier are identically equal to zero, for example, triangular, trapezoidal.</a:t>
                </a:r>
                <a:endParaRPr lang="ru-RU" sz="60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382688" y="2393504"/>
                <a:ext cx="23618624" cy="6618823"/>
              </a:xfrm>
              <a:prstGeom prst="rect">
                <a:avLst/>
              </a:prstGeom>
              <a:blipFill>
                <a:blip r:embed="rId2"/>
                <a:stretch>
                  <a:fillRect l="-1729" t="-2765" r="-1755" b="-4608"/>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Fuzzy numbers</a:t>
            </a:r>
          </a:p>
        </p:txBody>
      </p:sp>
      <p:pic>
        <p:nvPicPr>
          <p:cNvPr id="6" name="Рисунок 5"/>
          <p:cNvPicPr/>
          <p:nvPr/>
        </p:nvPicPr>
        <p:blipFill>
          <a:blip r:embed="rId3" cstate="print">
            <a:lum bright="7000" contrast="21000"/>
          </a:blip>
          <a:srcRect/>
          <a:stretch>
            <a:fillRect/>
          </a:stretch>
        </p:blipFill>
        <p:spPr bwMode="auto">
          <a:xfrm>
            <a:off x="8519592" y="8370168"/>
            <a:ext cx="7344816" cy="5033266"/>
          </a:xfrm>
          <a:prstGeom prst="rect">
            <a:avLst/>
          </a:prstGeom>
          <a:noFill/>
          <a:ln w="9525">
            <a:noFill/>
            <a:miter lim="800000"/>
            <a:headEnd/>
            <a:tailEnd/>
          </a:ln>
        </p:spPr>
      </p:pic>
    </p:spTree>
    <p:extLst>
      <p:ext uri="{BB962C8B-B14F-4D97-AF65-F5344CB8AC3E}">
        <p14:creationId xmlns:p14="http://schemas.microsoft.com/office/powerpoint/2010/main" val="182339412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382688" y="2634112"/>
                <a:ext cx="23618624" cy="468052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aseline="0" dirty="0">
                    <a:solidFill>
                      <a:srgbClr val="002060"/>
                    </a:solidFill>
                  </a:rPr>
                  <a:t>		</a:t>
                </a:r>
                <a:r>
                  <a:rPr lang="en-US" sz="6600" baseline="0" dirty="0">
                    <a:solidFill>
                      <a:srgbClr val="002060"/>
                    </a:solidFill>
                  </a:rPr>
                  <a:t>For a triangular membership function, the fuzzy number </a:t>
                </a:r>
                <a14:m>
                  <m:oMath xmlns:m="http://schemas.openxmlformats.org/officeDocument/2006/math">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sSup>
                      <m:sSupPr>
                        <m:ctrlPr>
                          <a:rPr lang="ru-RU" sz="6600" i="1" baseline="0">
                            <a:solidFill>
                              <a:srgbClr val="002060"/>
                            </a:solidFill>
                            <a:latin typeface="Cambria Math" panose="02040503050406030204" pitchFamily="18" charset="0"/>
                          </a:rPr>
                        </m:ctrlPr>
                      </m:sSupPr>
                      <m:e>
                        <m:r>
                          <a:rPr lang="en-US" sz="6600" i="1" baseline="0">
                            <a:solidFill>
                              <a:srgbClr val="002060"/>
                            </a:solidFill>
                            <a:latin typeface="Cambria Math" panose="02040503050406030204" pitchFamily="18" charset="0"/>
                          </a:rPr>
                          <m:t>𝑥</m:t>
                        </m:r>
                      </m:e>
                      <m:sup>
                        <m:r>
                          <a:rPr lang="en-US" sz="6600" i="1" baseline="0">
                            <a:solidFill>
                              <a:srgbClr val="002060"/>
                            </a:solidFill>
                            <a:latin typeface="Cambria Math" panose="02040503050406030204" pitchFamily="18" charset="0"/>
                          </a:rPr>
                          <m:t>∗</m:t>
                        </m:r>
                      </m:sup>
                    </m:sSup>
                  </m:oMath>
                </a14:m>
                <a:r>
                  <a:rPr lang="en-US" sz="6600" baseline="0" dirty="0">
                    <a:solidFill>
                      <a:srgbClr val="002060"/>
                    </a:solidFill>
                  </a:rPr>
                  <a:t> is represented by the following relation: </a:t>
                </a:r>
                <a:endParaRPr lang="ru-RU" sz="6600" baseline="0" dirty="0">
                  <a:solidFill>
                    <a:srgbClr val="002060"/>
                  </a:solidFill>
                </a:endParaRPr>
              </a:p>
              <a:p>
                <a:pPr/>
                <a14:m>
                  <m:oMathPara xmlns:m="http://schemas.openxmlformats.org/officeDocument/2006/math">
                    <m:oMathParaPr>
                      <m:jc m:val="centerGroup"/>
                    </m:oMathParaPr>
                    <m:oMath xmlns:m="http://schemas.openxmlformats.org/officeDocument/2006/math">
                      <m:sSup>
                        <m:sSupPr>
                          <m:ctrlPr>
                            <a:rPr lang="ru-RU" sz="6600" i="1" baseline="0">
                              <a:solidFill>
                                <a:srgbClr val="002060"/>
                              </a:solidFill>
                              <a:latin typeface="Cambria Math" panose="02040503050406030204" pitchFamily="18" charset="0"/>
                            </a:rPr>
                          </m:ctrlPr>
                        </m:sSupPr>
                        <m:e>
                          <m:acc>
                            <m:accPr>
                              <m:chr m:val="̃"/>
                              <m:ctrlPr>
                                <a:rPr lang="ru-RU" sz="6600" i="1" baseline="0">
                                  <a:solidFill>
                                    <a:srgbClr val="002060"/>
                                  </a:solidFill>
                                  <a:latin typeface="Cambria Math" panose="02040503050406030204" pitchFamily="18" charset="0"/>
                                </a:rPr>
                              </m:ctrlPr>
                            </m:accPr>
                            <m:e>
                              <m:r>
                                <a:rPr lang="en-US" sz="6600" i="1" baseline="0">
                                  <a:solidFill>
                                    <a:srgbClr val="002060"/>
                                  </a:solidFill>
                                  <a:latin typeface="Cambria Math" panose="02040503050406030204" pitchFamily="18" charset="0"/>
                                </a:rPr>
                                <m:t>𝑥</m:t>
                              </m:r>
                            </m:e>
                          </m:acc>
                        </m:e>
                        <m:sup>
                          <m:r>
                            <a:rPr lang="en-US" sz="6600" i="1" baseline="0">
                              <a:solidFill>
                                <a:srgbClr val="002060"/>
                              </a:solidFill>
                              <a:latin typeface="Cambria Math" panose="02040503050406030204" pitchFamily="18" charset="0"/>
                            </a:rPr>
                            <m:t>∗</m:t>
                          </m:r>
                        </m:sup>
                      </m:sSup>
                      <m:r>
                        <a:rPr lang="en-US" sz="6600" i="1" baseline="0">
                          <a:solidFill>
                            <a:srgbClr val="002060"/>
                          </a:solidFill>
                          <a:latin typeface="Cambria Math" panose="02040503050406030204" pitchFamily="18" charset="0"/>
                        </a:rPr>
                        <m:t>=</m:t>
                      </m:r>
                      <m:nary>
                        <m:naryPr>
                          <m:ctrlPr>
                            <a:rPr lang="ru-RU" sz="6600" i="1" baseline="0">
                              <a:solidFill>
                                <a:srgbClr val="002060"/>
                              </a:solidFill>
                              <a:latin typeface="Cambria Math" panose="02040503050406030204" pitchFamily="18" charset="0"/>
                            </a:rPr>
                          </m:ctrlPr>
                        </m:naryPr>
                        <m:sub>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𝑥</m:t>
                              </m:r>
                            </m:e>
                            <m:sub>
                              <m:r>
                                <a:rPr lang="en-US" sz="6600" i="1" baseline="0">
                                  <a:solidFill>
                                    <a:srgbClr val="002060"/>
                                  </a:solidFill>
                                  <a:latin typeface="Cambria Math" panose="02040503050406030204" pitchFamily="18" charset="0"/>
                                </a:rPr>
                                <m:t>𝐿</m:t>
                              </m:r>
                            </m:sub>
                          </m:sSub>
                        </m:sub>
                        <m:sup>
                          <m:sSup>
                            <m:sSupPr>
                              <m:ctrlPr>
                                <a:rPr lang="ru-RU" sz="6600" i="1" baseline="0">
                                  <a:solidFill>
                                    <a:srgbClr val="002060"/>
                                  </a:solidFill>
                                  <a:latin typeface="Cambria Math" panose="02040503050406030204" pitchFamily="18" charset="0"/>
                                </a:rPr>
                              </m:ctrlPr>
                            </m:sSupPr>
                            <m:e>
                              <m:r>
                                <a:rPr lang="en-US" sz="6600" i="1" baseline="0">
                                  <a:solidFill>
                                    <a:srgbClr val="002060"/>
                                  </a:solidFill>
                                  <a:latin typeface="Cambria Math" panose="02040503050406030204" pitchFamily="18" charset="0"/>
                                </a:rPr>
                                <m:t>𝑥</m:t>
                              </m:r>
                            </m:e>
                            <m:sup>
                              <m:r>
                                <a:rPr lang="en-US" sz="6600" i="1" baseline="0">
                                  <a:solidFill>
                                    <a:srgbClr val="002060"/>
                                  </a:solidFill>
                                  <a:latin typeface="Cambria Math" panose="02040503050406030204" pitchFamily="18" charset="0"/>
                                </a:rPr>
                                <m:t>∗</m:t>
                              </m:r>
                            </m:sup>
                          </m:sSup>
                        </m:sup>
                        <m:e>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𝑥</m:t>
                              </m:r>
                            </m:e>
                            <m:sub>
                              <m:r>
                                <a:rPr lang="en-US" sz="6600" i="1" baseline="0">
                                  <a:solidFill>
                                    <a:srgbClr val="002060"/>
                                  </a:solidFill>
                                  <a:latin typeface="Cambria Math" panose="02040503050406030204" pitchFamily="18" charset="0"/>
                                </a:rPr>
                                <m:t>𝐿</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e>
                      </m:nary>
                      <m:nary>
                        <m:naryPr>
                          <m:ctrlPr>
                            <a:rPr lang="ru-RU" sz="6600" i="1" baseline="0">
                              <a:solidFill>
                                <a:srgbClr val="002060"/>
                              </a:solidFill>
                              <a:latin typeface="Cambria Math" panose="02040503050406030204" pitchFamily="18" charset="0"/>
                            </a:rPr>
                          </m:ctrlPr>
                        </m:naryPr>
                        <m:sub>
                          <m:sSup>
                            <m:sSupPr>
                              <m:ctrlPr>
                                <a:rPr lang="ru-RU" sz="6600" i="1" baseline="0">
                                  <a:solidFill>
                                    <a:srgbClr val="002060"/>
                                  </a:solidFill>
                                  <a:latin typeface="Cambria Math" panose="02040503050406030204" pitchFamily="18" charset="0"/>
                                </a:rPr>
                              </m:ctrlPr>
                            </m:sSupPr>
                            <m:e>
                              <m:r>
                                <a:rPr lang="en-US" sz="6600" i="1" baseline="0">
                                  <a:solidFill>
                                    <a:srgbClr val="002060"/>
                                  </a:solidFill>
                                  <a:latin typeface="Cambria Math" panose="02040503050406030204" pitchFamily="18" charset="0"/>
                                </a:rPr>
                                <m:t>𝑥</m:t>
                              </m:r>
                            </m:e>
                            <m:sup>
                              <m:r>
                                <a:rPr lang="en-US" sz="6600" i="1" baseline="0">
                                  <a:solidFill>
                                    <a:srgbClr val="002060"/>
                                  </a:solidFill>
                                  <a:latin typeface="Cambria Math" panose="02040503050406030204" pitchFamily="18" charset="0"/>
                                </a:rPr>
                                <m:t>∗</m:t>
                              </m:r>
                            </m:sup>
                          </m:sSup>
                        </m:sub>
                        <m:sup>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𝑥</m:t>
                              </m:r>
                            </m:e>
                            <m:sub>
                              <m:r>
                                <a:rPr lang="en-US" sz="6600" i="1" baseline="0">
                                  <a:solidFill>
                                    <a:srgbClr val="002060"/>
                                  </a:solidFill>
                                  <a:latin typeface="Cambria Math" panose="02040503050406030204" pitchFamily="18" charset="0"/>
                                </a:rPr>
                                <m:t>𝑅</m:t>
                              </m:r>
                            </m:sub>
                          </m:sSub>
                        </m:sup>
                        <m:e>
                          <m:r>
                            <a:rPr lang="en-US" sz="6600" i="1" baseline="0">
                              <a:solidFill>
                                <a:srgbClr val="002060"/>
                              </a:solidFill>
                              <a:latin typeface="Cambria Math" panose="02040503050406030204" pitchFamily="18" charset="0"/>
                            </a:rPr>
                            <m:t>(</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𝑥</m:t>
                              </m:r>
                            </m:e>
                            <m:sub>
                              <m:r>
                                <a:rPr lang="en-US" sz="6600" i="1" baseline="0">
                                  <a:solidFill>
                                    <a:srgbClr val="002060"/>
                                  </a:solidFill>
                                  <a:latin typeface="Cambria Math" panose="02040503050406030204" pitchFamily="18" charset="0"/>
                                </a:rPr>
                                <m:t>𝑅</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e>
                      </m:nary>
                    </m:oMath>
                  </m:oMathPara>
                </a14:m>
                <a:endParaRPr lang="ru-RU" sz="66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382688" y="2634112"/>
                <a:ext cx="23618624" cy="4680520"/>
              </a:xfrm>
              <a:prstGeom prst="rect">
                <a:avLst/>
              </a:prstGeom>
              <a:blipFill>
                <a:blip r:embed="rId2"/>
                <a:stretch>
                  <a:fillRect t="-4557"/>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Fuzzy numbers</a:t>
            </a:r>
          </a:p>
        </p:txBody>
      </p:sp>
      <mc:AlternateContent xmlns:mc="http://schemas.openxmlformats.org/markup-compatibility/2006" xmlns:a14="http://schemas.microsoft.com/office/drawing/2010/main">
        <mc:Choice Requires="a14">
          <p:sp>
            <p:nvSpPr>
              <p:cNvPr id="22" name="Rectangle 19"/>
              <p:cNvSpPr>
                <a:spLocks noChangeArrowheads="1"/>
              </p:cNvSpPr>
              <p:nvPr/>
            </p:nvSpPr>
            <p:spPr bwMode="auto">
              <a:xfrm>
                <a:off x="382688" y="8197991"/>
                <a:ext cx="23447124" cy="1107996"/>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algn="just" defTabSz="914400"/>
                <a:r>
                  <a:rPr kumimoji="0" lang="en-US" altLang="ru-RU" sz="6600" b="0" u="none" strike="noStrike" cap="none" normalizeH="0" baseline="0" dirty="0">
                    <a:ln>
                      <a:noFill/>
                    </a:ln>
                    <a:solidFill>
                      <a:srgbClr val="002060"/>
                    </a:solidFill>
                    <a:effectLst/>
                    <a:latin typeface="Open Sans  "/>
                    <a:ea typeface="Calibri" panose="020F0502020204030204" pitchFamily="34" charset="0"/>
                    <a:cs typeface="Times New Roman" panose="02020603050405020304" pitchFamily="18" charset="0"/>
                  </a:rPr>
                  <a:t>means the union of all </a:t>
                </a:r>
                <a14:m>
                  <m:oMath xmlns:m="http://schemas.openxmlformats.org/officeDocument/2006/math">
                    <m:r>
                      <a:rPr lang="en-US" sz="6600" i="1" baseline="0" smtClean="0">
                        <a:solidFill>
                          <a:srgbClr val="002060"/>
                        </a:solidFill>
                        <a:latin typeface="Cambria Math" panose="02040503050406030204" pitchFamily="18" charset="0"/>
                      </a:rPr>
                      <m:t>𝑥</m:t>
                    </m:r>
                    <m:r>
                      <a:rPr lang="en-US" sz="6600" i="1" baseline="0" smtClean="0">
                        <a:solidFill>
                          <a:srgbClr val="002060"/>
                        </a:solidFill>
                        <a:latin typeface="Cambria Math" panose="02040503050406030204" pitchFamily="18" charset="0"/>
                      </a:rPr>
                      <m:t>∈[</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𝑥</m:t>
                        </m:r>
                      </m:e>
                      <m:sub>
                        <m:r>
                          <a:rPr lang="en-US" sz="6600" i="1" baseline="0">
                            <a:solidFill>
                              <a:srgbClr val="002060"/>
                            </a:solidFill>
                            <a:latin typeface="Cambria Math" panose="02040503050406030204" pitchFamily="18" charset="0"/>
                          </a:rPr>
                          <m:t>𝐿</m:t>
                        </m:r>
                      </m:sub>
                    </m:sSub>
                    <m:r>
                      <a:rPr lang="en-US" sz="6600" i="1" baseline="0">
                        <a:solidFill>
                          <a:srgbClr val="002060"/>
                        </a:solidFill>
                        <a:latin typeface="Cambria Math" panose="02040503050406030204" pitchFamily="18" charset="0"/>
                      </a:rPr>
                      <m:t>,</m:t>
                    </m:r>
                    <m:sSup>
                      <m:sSupPr>
                        <m:ctrlPr>
                          <a:rPr lang="ru-RU" sz="6600" i="1" baseline="0">
                            <a:solidFill>
                              <a:srgbClr val="002060"/>
                            </a:solidFill>
                            <a:latin typeface="Cambria Math" panose="02040503050406030204" pitchFamily="18" charset="0"/>
                          </a:rPr>
                        </m:ctrlPr>
                      </m:sSupPr>
                      <m:e>
                        <m:r>
                          <a:rPr lang="en-US" sz="6600" i="1" baseline="0">
                            <a:solidFill>
                              <a:srgbClr val="002060"/>
                            </a:solidFill>
                            <a:latin typeface="Cambria Math" panose="02040503050406030204" pitchFamily="18" charset="0"/>
                          </a:rPr>
                          <m:t>𝑥</m:t>
                        </m:r>
                      </m:e>
                      <m:sup>
                        <m:r>
                          <a:rPr lang="en-US" sz="6600" i="1" baseline="0">
                            <a:solidFill>
                              <a:srgbClr val="002060"/>
                            </a:solidFill>
                            <a:latin typeface="Cambria Math" panose="02040503050406030204" pitchFamily="18" charset="0"/>
                          </a:rPr>
                          <m:t>∗</m:t>
                        </m:r>
                      </m:sup>
                    </m:sSup>
                    <m:r>
                      <a:rPr lang="en-US" sz="6600" i="1" baseline="0">
                        <a:solidFill>
                          <a:srgbClr val="002060"/>
                        </a:solidFill>
                        <a:latin typeface="Cambria Math" panose="02040503050406030204" pitchFamily="18" charset="0"/>
                      </a:rPr>
                      <m:t>]</m:t>
                    </m:r>
                  </m:oMath>
                </a14:m>
                <a:r>
                  <a:rPr lang="en-US" baseline="0" dirty="0"/>
                  <a:t> </a:t>
                </a:r>
                <a:r>
                  <a:rPr kumimoji="0" lang="en-US" altLang="ru-RU" sz="6600" b="0" u="none" strike="noStrike" cap="none" normalizeH="0" baseline="0" dirty="0">
                    <a:ln>
                      <a:noFill/>
                    </a:ln>
                    <a:solidFill>
                      <a:srgbClr val="002060"/>
                    </a:solidFill>
                    <a:effectLst/>
                    <a:latin typeface="Open Sans  "/>
                    <a:ea typeface="Calibri" panose="020F0502020204030204" pitchFamily="34" charset="0"/>
                    <a:cs typeface="Times New Roman" panose="02020603050405020304" pitchFamily="18" charset="0"/>
                  </a:rPr>
                  <a:t>and </a:t>
                </a:r>
                <a14:m>
                  <m:oMath xmlns:m="http://schemas.openxmlformats.org/officeDocument/2006/math">
                    <m:r>
                      <a:rPr lang="en-US" sz="6600" i="1" baseline="0" smtClean="0">
                        <a:solidFill>
                          <a:srgbClr val="002060"/>
                        </a:solidFill>
                        <a:latin typeface="Cambria Math" panose="02040503050406030204" pitchFamily="18" charset="0"/>
                      </a:rPr>
                      <m:t>𝑥</m:t>
                    </m:r>
                    <m:r>
                      <a:rPr lang="en-US" sz="6600" i="1" baseline="0" smtClean="0">
                        <a:solidFill>
                          <a:srgbClr val="002060"/>
                        </a:solidFill>
                        <a:latin typeface="Cambria Math" panose="02040503050406030204" pitchFamily="18" charset="0"/>
                      </a:rPr>
                      <m:t>∈[</m:t>
                    </m:r>
                    <m:sSup>
                      <m:sSupPr>
                        <m:ctrlPr>
                          <a:rPr lang="ru-RU" sz="6600" i="1" baseline="0">
                            <a:solidFill>
                              <a:srgbClr val="002060"/>
                            </a:solidFill>
                            <a:latin typeface="Cambria Math" panose="02040503050406030204" pitchFamily="18" charset="0"/>
                          </a:rPr>
                        </m:ctrlPr>
                      </m:sSupPr>
                      <m:e>
                        <m:r>
                          <a:rPr lang="en-US" sz="6600" i="1" baseline="0">
                            <a:solidFill>
                              <a:srgbClr val="002060"/>
                            </a:solidFill>
                            <a:latin typeface="Cambria Math" panose="02040503050406030204" pitchFamily="18" charset="0"/>
                          </a:rPr>
                          <m:t>𝑥</m:t>
                        </m:r>
                      </m:e>
                      <m:sup>
                        <m:r>
                          <a:rPr lang="en-US" sz="6600" i="1" baseline="0">
                            <a:solidFill>
                              <a:srgbClr val="002060"/>
                            </a:solidFill>
                            <a:latin typeface="Cambria Math" panose="02040503050406030204" pitchFamily="18" charset="0"/>
                          </a:rPr>
                          <m:t>∗</m:t>
                        </m:r>
                      </m:sup>
                    </m:sSup>
                    <m:r>
                      <a:rPr lang="en-US" sz="6600" i="1" baseline="0">
                        <a:solidFill>
                          <a:srgbClr val="002060"/>
                        </a:solidFill>
                        <a:latin typeface="Cambria Math" panose="02040503050406030204" pitchFamily="18" charset="0"/>
                      </a:rPr>
                      <m:t>,</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𝑥</m:t>
                        </m:r>
                      </m:e>
                      <m:sub>
                        <m:r>
                          <a:rPr lang="en-US" sz="6600" i="1" baseline="0">
                            <a:solidFill>
                              <a:srgbClr val="002060"/>
                            </a:solidFill>
                            <a:latin typeface="Cambria Math" panose="02040503050406030204" pitchFamily="18" charset="0"/>
                          </a:rPr>
                          <m:t>𝑅</m:t>
                        </m:r>
                      </m:sub>
                    </m:sSub>
                    <m:r>
                      <a:rPr lang="en-US" sz="6600" i="1" baseline="0">
                        <a:solidFill>
                          <a:srgbClr val="002060"/>
                        </a:solidFill>
                        <a:latin typeface="Cambria Math" panose="02040503050406030204" pitchFamily="18" charset="0"/>
                      </a:rPr>
                      <m:t>]</m:t>
                    </m:r>
                  </m:oMath>
                </a14:m>
                <a:r>
                  <a:rPr kumimoji="0" lang="en-US" altLang="ru-RU" sz="6600" b="0" u="none" strike="noStrike" cap="none" normalizeH="0" baseline="0" dirty="0">
                    <a:ln>
                      <a:noFill/>
                    </a:ln>
                    <a:solidFill>
                      <a:srgbClr val="002060"/>
                    </a:solidFill>
                    <a:effectLst/>
                    <a:latin typeface="Open Sans  "/>
                    <a:ea typeface="Calibri" panose="020F0502020204030204" pitchFamily="34" charset="0"/>
                    <a:cs typeface="Times New Roman" panose="02020603050405020304" pitchFamily="18" charset="0"/>
                  </a:rPr>
                  <a:t>respectively.</a:t>
                </a:r>
                <a:r>
                  <a:rPr kumimoji="0" lang="ru-RU" altLang="ru-RU" sz="6600" b="0" u="none" strike="noStrike" cap="none" normalizeH="0" baseline="0" dirty="0">
                    <a:ln>
                      <a:noFill/>
                    </a:ln>
                    <a:solidFill>
                      <a:srgbClr val="002060"/>
                    </a:solidFill>
                    <a:effectLst/>
                    <a:latin typeface="Open Sans  "/>
                  </a:rPr>
                  <a:t> </a:t>
                </a:r>
              </a:p>
            </p:txBody>
          </p:sp>
        </mc:Choice>
        <mc:Fallback xmlns="">
          <p:sp>
            <p:nvSpPr>
              <p:cNvPr id="22" name="Rectangle 19"/>
              <p:cNvSpPr>
                <a:spLocks noRot="1" noChangeAspect="1" noMove="1" noResize="1" noEditPoints="1" noAdjustHandles="1" noChangeArrowheads="1" noChangeShapeType="1" noTextEdit="1"/>
              </p:cNvSpPr>
              <p:nvPr/>
            </p:nvSpPr>
            <p:spPr bwMode="auto">
              <a:xfrm>
                <a:off x="382688" y="8197991"/>
                <a:ext cx="23447124" cy="1107996"/>
              </a:xfrm>
              <a:prstGeom prst="rect">
                <a:avLst/>
              </a:prstGeom>
              <a:blipFill>
                <a:blip r:embed="rId3"/>
                <a:stretch>
                  <a:fillRect l="-1794" t="-19231" b="-41209"/>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54584003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382688" y="2817137"/>
                <a:ext cx="23618624" cy="8352928"/>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400" baseline="0" dirty="0">
                    <a:solidFill>
                      <a:srgbClr val="002060"/>
                    </a:solidFill>
                  </a:rPr>
                  <a:t>		</a:t>
                </a:r>
                <a:r>
                  <a:rPr lang="en-US" sz="6400" baseline="0" dirty="0">
                    <a:solidFill>
                      <a:srgbClr val="002060"/>
                    </a:solidFill>
                  </a:rPr>
                  <a:t> </a:t>
                </a:r>
                <a:r>
                  <a:rPr lang="en-US" sz="6000" b="1" i="1" baseline="0" dirty="0">
                    <a:solidFill>
                      <a:srgbClr val="002060"/>
                    </a:solidFill>
                  </a:rPr>
                  <a:t>A fuzzy number</a:t>
                </a:r>
                <a:r>
                  <a:rPr lang="en-US" sz="6000" i="1" cap="all" baseline="0" dirty="0">
                    <a:solidFill>
                      <a:srgbClr val="002060"/>
                    </a:solidFill>
                  </a:rPr>
                  <a:t> </a:t>
                </a:r>
                <a:r>
                  <a:rPr lang="en-US" sz="6000" b="1" i="1" baseline="0" dirty="0">
                    <a:solidFill>
                      <a:srgbClr val="002060"/>
                    </a:solidFill>
                  </a:rPr>
                  <a:t>(L-R) </a:t>
                </a:r>
                <a:r>
                  <a:rPr lang="en-US" sz="6000" b="1" baseline="0" dirty="0">
                    <a:solidFill>
                      <a:srgbClr val="002060"/>
                    </a:solidFill>
                  </a:rPr>
                  <a:t>of type</a:t>
                </a:r>
                <a:r>
                  <a:rPr lang="en-US" sz="6000" baseline="0" dirty="0">
                    <a:solidFill>
                      <a:srgbClr val="002060"/>
                    </a:solidFill>
                  </a:rPr>
                  <a:t> is a fuzzy value</a:t>
                </a:r>
                <a:r>
                  <a:rPr lang="en-US" sz="6000" i="1" baseline="0" dirty="0">
                    <a:solidFill>
                      <a:srgbClr val="002060"/>
                    </a:solidFill>
                  </a:rPr>
                  <a:t> </a:t>
                </a:r>
                <a14:m>
                  <m:oMath xmlns:m="http://schemas.openxmlformats.org/officeDocument/2006/math">
                    <m:r>
                      <a:rPr lang="en-US" sz="6000" i="1" baseline="0">
                        <a:solidFill>
                          <a:srgbClr val="002060"/>
                        </a:solidFill>
                        <a:latin typeface="Cambria Math" panose="02040503050406030204" pitchFamily="18" charset="0"/>
                      </a:rPr>
                      <m:t>𝐴</m:t>
                    </m:r>
                    <m:r>
                      <a:rPr lang="en-US" sz="6000" i="1" baseline="0">
                        <a:solidFill>
                          <a:srgbClr val="002060"/>
                        </a:solidFill>
                        <a:latin typeface="Cambria Math" panose="02040503050406030204" pitchFamily="18" charset="0"/>
                      </a:rPr>
                      <m:t>=</m:t>
                    </m:r>
                    <m:d>
                      <m:dPr>
                        <m:begChr m:val="{"/>
                        <m:endChr m:val="}"/>
                        <m:ctrlPr>
                          <a:rPr lang="ru-RU" sz="6000" i="1" baseline="0">
                            <a:solidFill>
                              <a:srgbClr val="002060"/>
                            </a:solidFill>
                            <a:latin typeface="Cambria Math" panose="02040503050406030204" pitchFamily="18" charset="0"/>
                          </a:rPr>
                        </m:ctrlPr>
                      </m:dPr>
                      <m:e>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e>
                    </m:d>
                  </m:oMath>
                </a14:m>
                <a:r>
                  <a:rPr lang="en-US" sz="6000" baseline="0" dirty="0">
                    <a:solidFill>
                      <a:srgbClr val="002060"/>
                    </a:solidFill>
                  </a:rPr>
                  <a:t> with a membership function in the form of a composition of the L-R mapping function:</a:t>
                </a:r>
                <a:endParaRPr lang="ru-RU" sz="6000" baseline="0" dirty="0">
                  <a:solidFill>
                    <a:srgbClr val="002060"/>
                  </a:solidFill>
                </a:endParaRPr>
              </a:p>
              <a:p>
                <a:pPr algn="ct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d>
                      <m:dPr>
                        <m:begChr m:val="{"/>
                        <m:endChr m:val=""/>
                        <m:ctrlPr>
                          <a:rPr lang="ru-RU" sz="6000" i="1" baseline="0">
                            <a:solidFill>
                              <a:srgbClr val="002060"/>
                            </a:solidFill>
                            <a:latin typeface="Cambria Math" panose="02040503050406030204" pitchFamily="18" charset="0"/>
                          </a:rPr>
                        </m:ctrlPr>
                      </m:dPr>
                      <m:e>
                        <m:m>
                          <m:mPr>
                            <m:mcs>
                              <m:mc>
                                <m:mcPr>
                                  <m:count m:val="2"/>
                                  <m:mcJc m:val="center"/>
                                </m:mcPr>
                              </m:mc>
                            </m:mcs>
                            <m:ctrlPr>
                              <a:rPr lang="ru-RU" sz="6000" i="1" baseline="0">
                                <a:solidFill>
                                  <a:srgbClr val="002060"/>
                                </a:solidFill>
                                <a:latin typeface="Cambria Math" panose="02040503050406030204" pitchFamily="18" charset="0"/>
                              </a:rPr>
                            </m:ctrlPr>
                          </m:mPr>
                          <m:mr>
                            <m:e>
                              <m:r>
                                <a:rPr lang="en-US" sz="6000" i="1" baseline="0">
                                  <a:solidFill>
                                    <a:srgbClr val="002060"/>
                                  </a:solidFill>
                                  <a:latin typeface="Cambria Math" panose="02040503050406030204" pitchFamily="18" charset="0"/>
                                </a:rPr>
                                <m:t>𝐿</m:t>
                              </m:r>
                              <m:d>
                                <m:dPr>
                                  <m:ctrlPr>
                                    <a:rPr lang="ru-RU" sz="6000" i="1" baseline="0">
                                      <a:solidFill>
                                        <a:srgbClr val="002060"/>
                                      </a:solidFill>
                                      <a:latin typeface="Cambria Math" panose="02040503050406030204" pitchFamily="18" charset="0"/>
                                    </a:rPr>
                                  </m:ctrlPr>
                                </m:dPr>
                                <m:e>
                                  <m:f>
                                    <m:fPr>
                                      <m:ctrlPr>
                                        <a:rPr lang="ru-RU" sz="6000" i="1" baseline="0">
                                          <a:solidFill>
                                            <a:srgbClr val="002060"/>
                                          </a:solidFill>
                                          <a:latin typeface="Cambria Math" panose="02040503050406030204" pitchFamily="18" charset="0"/>
                                        </a:rPr>
                                      </m:ctrlPr>
                                    </m:fPr>
                                    <m:num>
                                      <m:r>
                                        <a:rPr lang="en-US" sz="6000" i="1" baseline="0">
                                          <a:solidFill>
                                            <a:srgbClr val="002060"/>
                                          </a:solidFill>
                                          <a:latin typeface="Cambria Math" panose="02040503050406030204" pitchFamily="18" charset="0"/>
                                        </a:rPr>
                                        <m:t>𝑎</m:t>
                                      </m:r>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num>
                                    <m:den>
                                      <m:r>
                                        <a:rPr lang="en-US" sz="6000" i="1" baseline="0">
                                          <a:solidFill>
                                            <a:srgbClr val="002060"/>
                                          </a:solidFill>
                                          <a:latin typeface="Cambria Math" panose="02040503050406030204" pitchFamily="18" charset="0"/>
                                        </a:rPr>
                                        <m:t>𝛼</m:t>
                                      </m:r>
                                    </m:den>
                                  </m:f>
                                </m:e>
                              </m:d>
                              <m:r>
                                <a:rPr lang="en-US" sz="6000" i="1" baseline="0">
                                  <a:solidFill>
                                    <a:srgbClr val="002060"/>
                                  </a:solidFill>
                                  <a:latin typeface="Cambria Math" panose="02040503050406030204" pitchFamily="18" charset="0"/>
                                </a:rPr>
                                <m:t>,</m:t>
                              </m:r>
                            </m:e>
                            <m:e>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𝑎</m:t>
                              </m:r>
                              <m:r>
                                <a:rPr lang="en-US" sz="6000" i="1" baseline="0">
                                  <a:solidFill>
                                    <a:srgbClr val="002060"/>
                                  </a:solidFill>
                                  <a:latin typeface="Cambria Math" panose="02040503050406030204" pitchFamily="18" charset="0"/>
                                </a:rPr>
                                <m:t>;</m:t>
                              </m:r>
                            </m:e>
                          </m:mr>
                          <m:mr>
                            <m:e>
                              <m:r>
                                <a:rPr lang="en-US" sz="6000" i="1" baseline="0">
                                  <a:solidFill>
                                    <a:srgbClr val="002060"/>
                                  </a:solidFill>
                                  <a:latin typeface="Cambria Math" panose="02040503050406030204" pitchFamily="18" charset="0"/>
                                </a:rPr>
                                <m:t>𝑅</m:t>
                              </m:r>
                              <m:d>
                                <m:dPr>
                                  <m:ctrlPr>
                                    <a:rPr lang="ru-RU" sz="6000" i="1" baseline="0">
                                      <a:solidFill>
                                        <a:srgbClr val="002060"/>
                                      </a:solidFill>
                                      <a:latin typeface="Cambria Math" panose="02040503050406030204" pitchFamily="18" charset="0"/>
                                    </a:rPr>
                                  </m:ctrlPr>
                                </m:dPr>
                                <m:e>
                                  <m:f>
                                    <m:fPr>
                                      <m:ctrlPr>
                                        <a:rPr lang="ru-RU" sz="6000" i="1" baseline="0">
                                          <a:solidFill>
                                            <a:srgbClr val="002060"/>
                                          </a:solidFill>
                                          <a:latin typeface="Cambria Math" panose="02040503050406030204" pitchFamily="18" charset="0"/>
                                        </a:rPr>
                                      </m:ctrlPr>
                                    </m:fPr>
                                    <m:num>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𝑎</m:t>
                                      </m:r>
                                    </m:num>
                                    <m:den>
                                      <m:r>
                                        <a:rPr lang="en-US" sz="6000" i="1" baseline="0">
                                          <a:solidFill>
                                            <a:srgbClr val="002060"/>
                                          </a:solidFill>
                                          <a:latin typeface="Cambria Math" panose="02040503050406030204" pitchFamily="18" charset="0"/>
                                        </a:rPr>
                                        <m:t>𝛽</m:t>
                                      </m:r>
                                    </m:den>
                                  </m:f>
                                </m:e>
                              </m:d>
                              <m:r>
                                <a:rPr lang="en-US" sz="6000" i="1" baseline="0">
                                  <a:solidFill>
                                    <a:srgbClr val="002060"/>
                                  </a:solidFill>
                                  <a:latin typeface="Cambria Math" panose="02040503050406030204" pitchFamily="18" charset="0"/>
                                </a:rPr>
                                <m:t>,</m:t>
                              </m:r>
                            </m:e>
                            <m:e>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𝑎</m:t>
                              </m:r>
                              <m:r>
                                <a:rPr lang="en-US" sz="6000" i="1" baseline="0">
                                  <a:solidFill>
                                    <a:srgbClr val="002060"/>
                                  </a:solidFill>
                                  <a:latin typeface="Cambria Math" panose="02040503050406030204" pitchFamily="18" charset="0"/>
                                </a:rPr>
                                <m:t>;</m:t>
                              </m:r>
                            </m:e>
                          </m:mr>
                        </m:m>
                      </m:e>
                    </m:d>
                  </m:oMath>
                </a14:m>
                <a:r>
                  <a:rPr lang="en-US" sz="6000" baseline="0" dirty="0">
                    <a:solidFill>
                      <a:srgbClr val="002060"/>
                    </a:solidFill>
                  </a:rPr>
                  <a:t>				</a:t>
                </a:r>
                <a:endParaRPr lang="ru-RU" sz="6000" baseline="0" dirty="0">
                  <a:solidFill>
                    <a:srgbClr val="002060"/>
                  </a:solidFill>
                </a:endParaRPr>
              </a:p>
              <a:p>
                <a:r>
                  <a:rPr lang="en-US" sz="6000" baseline="0" dirty="0">
                    <a:solidFill>
                      <a:srgbClr val="002060"/>
                    </a:solidFill>
                  </a:rPr>
                  <a:t>where α&gt;0, β&gt;0.</a:t>
                </a:r>
                <a:endParaRPr lang="ru-RU" sz="60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382688" y="2817137"/>
                <a:ext cx="23618624" cy="8352928"/>
              </a:xfrm>
              <a:prstGeom prst="rect">
                <a:avLst/>
              </a:prstGeom>
              <a:blipFill>
                <a:blip r:embed="rId2"/>
                <a:stretch>
                  <a:fillRect l="-1729" t="-1606" r="-1755"/>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Fuzzy numbers</a:t>
            </a:r>
          </a:p>
        </p:txBody>
      </p:sp>
    </p:spTree>
    <p:extLst>
      <p:ext uri="{BB962C8B-B14F-4D97-AF65-F5344CB8AC3E}">
        <p14:creationId xmlns:p14="http://schemas.microsoft.com/office/powerpoint/2010/main" val="14370406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3031787"/>
            <a:ext cx="9937104" cy="4534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Fuzzy statements and fuzzy functions</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a:t>
            </a:r>
            <a:r>
              <a:rPr lang="uk-UA" altLang="en-US" sz="8800" b="1" baseline="0" dirty="0">
                <a:solidFill>
                  <a:srgbClr val="F0F0F0"/>
                </a:solidFill>
              </a:rPr>
              <a:t>2</a:t>
            </a:r>
            <a:endParaRPr lang="en-US" altLang="en-US" sz="8800" b="1" baseline="0" dirty="0">
              <a:solidFill>
                <a:srgbClr val="F0F0F0"/>
              </a:solidFill>
            </a:endParaRPr>
          </a:p>
        </p:txBody>
      </p:sp>
      <p:pic>
        <p:nvPicPr>
          <p:cNvPr id="6" name="Picture 2" descr="Что такое стартап простыми словами – терминология, признаки и особенности -  Бизнес-журнал B-MAG">
            <a:extLst>
              <a:ext uri="{FF2B5EF4-FFF2-40B4-BE49-F238E27FC236}">
                <a16:creationId xmlns:a16="http://schemas.microsoft.com/office/drawing/2014/main" id="{95D9FBF3-652F-41C1-9EF4-EB213AA54F7C}"/>
              </a:ext>
            </a:extLst>
          </p:cNvPr>
          <p:cNvPicPr>
            <a:picLocks noChangeAspect="1" noChangeArrowheads="1"/>
          </p:cNvPicPr>
          <p:nvPr/>
        </p:nvPicPr>
        <p:blipFill>
          <a:blip r:embed="rId2">
            <a:biLevel thresh="75000"/>
            <a:extLst>
              <a:ext uri="{28A0092B-C50C-407E-A947-70E740481C1C}">
                <a14:useLocalDpi xmlns:a14="http://schemas.microsoft.com/office/drawing/2010/main" val="0"/>
              </a:ext>
            </a:extLst>
          </a:blip>
          <a:srcRect/>
          <a:stretch>
            <a:fillRect/>
          </a:stretch>
        </p:blipFill>
        <p:spPr bwMode="auto">
          <a:xfrm>
            <a:off x="14496256" y="3612454"/>
            <a:ext cx="9489690" cy="5693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76380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98887" y="3259245"/>
            <a:ext cx="22043196" cy="746871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solidFill>
                  <a:srgbClr val="002060"/>
                </a:solidFill>
              </a:rPr>
              <a:t>		</a:t>
            </a:r>
            <a:r>
              <a:rPr lang="en-US" altLang="en-US" sz="6600" baseline="0" dirty="0">
                <a:solidFill>
                  <a:srgbClr val="002060"/>
                </a:solidFill>
              </a:rPr>
              <a:t> </a:t>
            </a:r>
            <a:r>
              <a:rPr lang="en-US" sz="6600" baseline="0" dirty="0">
                <a:solidFill>
                  <a:srgbClr val="002060"/>
                </a:solidFill>
              </a:rPr>
              <a:t>A vague statement is a sentence in relation to which one can judge the degree of its truth or complexity at present. The degree of truth or the degree of complexity of each fuzzy statement takes values ​​from a closed interval [0,1], and 0 and 1 are the limit values ​​of the degree of truth and coincide with the concepts of "false" and "true" for clear statements. </a:t>
            </a:r>
            <a:endParaRPr lang="en-US" altLang="en-US"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Fuzzy statements and fuzzy functions</a:t>
            </a:r>
          </a:p>
        </p:txBody>
      </p:sp>
    </p:spTree>
    <p:extLst>
      <p:ext uri="{BB962C8B-B14F-4D97-AF65-F5344CB8AC3E}">
        <p14:creationId xmlns:p14="http://schemas.microsoft.com/office/powerpoint/2010/main" val="42435052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Fuzzy statements and fuzzy functions</a:t>
            </a:r>
          </a:p>
        </p:txBody>
      </p:sp>
      <p:sp>
        <p:nvSpPr>
          <p:cNvPr id="8" name="Rectangle 3"/>
          <p:cNvSpPr>
            <a:spLocks/>
          </p:cNvSpPr>
          <p:nvPr/>
        </p:nvSpPr>
        <p:spPr bwMode="auto">
          <a:xfrm>
            <a:off x="958752" y="4265712"/>
            <a:ext cx="22043196" cy="54493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solidFill>
                  <a:srgbClr val="002060"/>
                </a:solidFill>
              </a:rPr>
              <a:t>		</a:t>
            </a:r>
            <a:r>
              <a:rPr lang="en-US" altLang="en-US" sz="6600" baseline="0" dirty="0">
                <a:solidFill>
                  <a:srgbClr val="002060"/>
                </a:solidFill>
              </a:rPr>
              <a:t> </a:t>
            </a:r>
            <a:r>
              <a:rPr lang="en-US" sz="6600" baseline="0" dirty="0">
                <a:solidFill>
                  <a:srgbClr val="002060"/>
                </a:solidFill>
              </a:rPr>
              <a:t>The truth of a vague statement, in general, is a subjective characteristic and depends on many factors, including the use of a vague statement. In the theory of fuzzy sets, fuzzy conditional statements and rules of fuzzy inference have become widespread. </a:t>
            </a:r>
            <a:endParaRPr lang="en-US" altLang="en-US" sz="6600" baseline="0" dirty="0">
              <a:solidFill>
                <a:srgbClr val="002060"/>
              </a:solidFill>
            </a:endParaRPr>
          </a:p>
        </p:txBody>
      </p:sp>
    </p:spTree>
    <p:extLst>
      <p:ext uri="{BB962C8B-B14F-4D97-AF65-F5344CB8AC3E}">
        <p14:creationId xmlns:p14="http://schemas.microsoft.com/office/powerpoint/2010/main" val="361172404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Fuzzy statements and fuzzy functions</a:t>
            </a:r>
          </a:p>
        </p:txBody>
      </p:sp>
      <p:sp>
        <p:nvSpPr>
          <p:cNvPr id="8" name="Rectangle 3"/>
          <p:cNvSpPr>
            <a:spLocks/>
          </p:cNvSpPr>
          <p:nvPr/>
        </p:nvSpPr>
        <p:spPr bwMode="auto">
          <a:xfrm>
            <a:off x="1077154" y="3257600"/>
            <a:ext cx="22043196" cy="840171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solidFill>
                  <a:srgbClr val="002060"/>
                </a:solidFill>
              </a:rPr>
              <a:t>		</a:t>
            </a:r>
            <a:r>
              <a:rPr lang="en-US" altLang="en-US" sz="6600" baseline="0" dirty="0">
                <a:solidFill>
                  <a:srgbClr val="002060"/>
                </a:solidFill>
              </a:rPr>
              <a:t> </a:t>
            </a:r>
            <a:r>
              <a:rPr lang="en-US" sz="6600" baseline="0" dirty="0">
                <a:solidFill>
                  <a:srgbClr val="002060"/>
                </a:solidFill>
              </a:rPr>
              <a:t>This circumstance is due to the fact that in the semantics of ordinary language there is a certain number of fuzzy concepts and conditional rules in which the causes of the investigation include such concepts. Practice shows that the formalization of rules for fuzzy conditional conclusions can be extremely diverse and should be based on the use of multivalued logic circuits.</a:t>
            </a:r>
            <a:endParaRPr lang="en-US" altLang="en-US" sz="6600" baseline="0" dirty="0">
              <a:solidFill>
                <a:srgbClr val="002060"/>
              </a:solidFill>
            </a:endParaRPr>
          </a:p>
        </p:txBody>
      </p:sp>
    </p:spTree>
    <p:extLst>
      <p:ext uri="{BB962C8B-B14F-4D97-AF65-F5344CB8AC3E}">
        <p14:creationId xmlns:p14="http://schemas.microsoft.com/office/powerpoint/2010/main" val="333110070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Fuzzy statements and fuzzy functions</a:t>
            </a:r>
          </a:p>
        </p:txBody>
      </p:sp>
      <p:sp>
        <p:nvSpPr>
          <p:cNvPr id="8" name="Rectangle 3"/>
          <p:cNvSpPr>
            <a:spLocks/>
          </p:cNvSpPr>
          <p:nvPr/>
        </p:nvSpPr>
        <p:spPr bwMode="auto">
          <a:xfrm>
            <a:off x="778655" y="4193704"/>
            <a:ext cx="22474996" cy="5400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aseline="0" dirty="0">
                <a:solidFill>
                  <a:srgbClr val="002060"/>
                </a:solidFill>
              </a:rPr>
              <a:t>		</a:t>
            </a:r>
            <a:r>
              <a:rPr lang="en-US" altLang="en-US" sz="6600" baseline="0" dirty="0">
                <a:solidFill>
                  <a:srgbClr val="002060"/>
                </a:solidFill>
              </a:rPr>
              <a:t> </a:t>
            </a:r>
            <a:r>
              <a:rPr lang="en-US" sz="6600" baseline="0" dirty="0">
                <a:solidFill>
                  <a:srgbClr val="002060"/>
                </a:solidFill>
              </a:rPr>
              <a:t>The study of the rules of conditional inference covers mainly three types of conditional sentences:</a:t>
            </a:r>
            <a:endParaRPr lang="ru-RU" sz="6600" baseline="0" dirty="0">
              <a:solidFill>
                <a:srgbClr val="002060"/>
              </a:solidFill>
            </a:endParaRPr>
          </a:p>
          <a:p>
            <a:r>
              <a:rPr lang="en-US" sz="6600" baseline="0" dirty="0">
                <a:solidFill>
                  <a:srgbClr val="002060"/>
                </a:solidFill>
              </a:rPr>
              <a:t>		</a:t>
            </a:r>
            <a:r>
              <a:rPr lang="ru-RU" sz="6600" baseline="0" dirty="0">
                <a:solidFill>
                  <a:srgbClr val="002060"/>
                </a:solidFill>
              </a:rPr>
              <a:t>Р1: </a:t>
            </a:r>
            <a:r>
              <a:rPr lang="en-US" sz="6600" baseline="0" dirty="0">
                <a:solidFill>
                  <a:srgbClr val="002060"/>
                </a:solidFill>
              </a:rPr>
              <a:t>if </a:t>
            </a:r>
            <a:r>
              <a:rPr lang="ru-RU" sz="6600" i="1" baseline="0" dirty="0">
                <a:solidFill>
                  <a:srgbClr val="002060"/>
                </a:solidFill>
              </a:rPr>
              <a:t>х</a:t>
            </a:r>
            <a:r>
              <a:rPr lang="ru-RU" sz="6600" baseline="0" dirty="0">
                <a:solidFill>
                  <a:srgbClr val="002060"/>
                </a:solidFill>
              </a:rPr>
              <a:t> </a:t>
            </a:r>
            <a:r>
              <a:rPr lang="en-US" sz="6600" baseline="0" dirty="0">
                <a:solidFill>
                  <a:srgbClr val="002060"/>
                </a:solidFill>
              </a:rPr>
              <a:t>is </a:t>
            </a:r>
            <a:r>
              <a:rPr lang="ru-RU" sz="6600" i="1" baseline="0" dirty="0">
                <a:solidFill>
                  <a:srgbClr val="002060"/>
                </a:solidFill>
              </a:rPr>
              <a:t>А</a:t>
            </a:r>
            <a:r>
              <a:rPr lang="ru-RU" sz="6600" baseline="0" dirty="0">
                <a:solidFill>
                  <a:srgbClr val="002060"/>
                </a:solidFill>
              </a:rPr>
              <a:t>, </a:t>
            </a:r>
            <a:r>
              <a:rPr lang="en-US" sz="6600" baseline="0" dirty="0">
                <a:solidFill>
                  <a:srgbClr val="002060"/>
                </a:solidFill>
              </a:rPr>
              <a:t>then </a:t>
            </a:r>
            <a:r>
              <a:rPr lang="ru-RU" sz="6600" i="1" baseline="0" dirty="0">
                <a:solidFill>
                  <a:srgbClr val="002060"/>
                </a:solidFill>
              </a:rPr>
              <a:t>у</a:t>
            </a:r>
            <a:r>
              <a:rPr lang="ru-RU" sz="6600" baseline="0" dirty="0">
                <a:solidFill>
                  <a:srgbClr val="002060"/>
                </a:solidFill>
              </a:rPr>
              <a:t> </a:t>
            </a:r>
            <a:r>
              <a:rPr lang="en-US" sz="6600" baseline="0" dirty="0">
                <a:solidFill>
                  <a:srgbClr val="002060"/>
                </a:solidFill>
              </a:rPr>
              <a:t>is </a:t>
            </a:r>
            <a:r>
              <a:rPr lang="ru-RU" sz="6600" i="1" baseline="0" dirty="0">
                <a:solidFill>
                  <a:srgbClr val="002060"/>
                </a:solidFill>
              </a:rPr>
              <a:t>В</a:t>
            </a:r>
            <a:r>
              <a:rPr lang="ru-RU" sz="6600" baseline="0" dirty="0">
                <a:solidFill>
                  <a:srgbClr val="002060"/>
                </a:solidFill>
              </a:rPr>
              <a:t>;</a:t>
            </a:r>
          </a:p>
          <a:p>
            <a:r>
              <a:rPr lang="en-US" sz="6600" baseline="0" dirty="0">
                <a:solidFill>
                  <a:srgbClr val="002060"/>
                </a:solidFill>
              </a:rPr>
              <a:t>		</a:t>
            </a:r>
            <a:r>
              <a:rPr lang="ru-RU" sz="6600" baseline="0" dirty="0">
                <a:solidFill>
                  <a:srgbClr val="002060"/>
                </a:solidFill>
              </a:rPr>
              <a:t>Р2: </a:t>
            </a:r>
            <a:r>
              <a:rPr lang="en-US" sz="6600" baseline="0" dirty="0">
                <a:solidFill>
                  <a:srgbClr val="002060"/>
                </a:solidFill>
              </a:rPr>
              <a:t>if </a:t>
            </a:r>
            <a:r>
              <a:rPr lang="ru-RU" sz="6600" i="1" baseline="0" dirty="0">
                <a:solidFill>
                  <a:srgbClr val="002060"/>
                </a:solidFill>
              </a:rPr>
              <a:t>х</a:t>
            </a:r>
            <a:r>
              <a:rPr lang="ru-RU" sz="6600" baseline="0" dirty="0">
                <a:solidFill>
                  <a:srgbClr val="002060"/>
                </a:solidFill>
              </a:rPr>
              <a:t> </a:t>
            </a:r>
            <a:r>
              <a:rPr lang="en-US" sz="6600" baseline="0" dirty="0">
                <a:solidFill>
                  <a:srgbClr val="002060"/>
                </a:solidFill>
              </a:rPr>
              <a:t>is </a:t>
            </a:r>
            <a:r>
              <a:rPr lang="ru-RU" sz="6600" i="1" baseline="0" dirty="0">
                <a:solidFill>
                  <a:srgbClr val="002060"/>
                </a:solidFill>
              </a:rPr>
              <a:t>А</a:t>
            </a:r>
            <a:r>
              <a:rPr lang="ru-RU" sz="6600" baseline="0" dirty="0">
                <a:solidFill>
                  <a:srgbClr val="002060"/>
                </a:solidFill>
              </a:rPr>
              <a:t>, </a:t>
            </a:r>
            <a:r>
              <a:rPr lang="en-US" sz="6600" baseline="0" dirty="0">
                <a:solidFill>
                  <a:srgbClr val="002060"/>
                </a:solidFill>
              </a:rPr>
              <a:t>then </a:t>
            </a:r>
            <a:r>
              <a:rPr lang="ru-RU" sz="6600" i="1" baseline="0" dirty="0">
                <a:solidFill>
                  <a:srgbClr val="002060"/>
                </a:solidFill>
              </a:rPr>
              <a:t>у</a:t>
            </a:r>
            <a:r>
              <a:rPr lang="ru-RU" sz="6600" baseline="0" dirty="0">
                <a:solidFill>
                  <a:srgbClr val="002060"/>
                </a:solidFill>
              </a:rPr>
              <a:t> </a:t>
            </a:r>
            <a:r>
              <a:rPr lang="en-US" sz="6600" baseline="0" dirty="0">
                <a:solidFill>
                  <a:srgbClr val="002060"/>
                </a:solidFill>
              </a:rPr>
              <a:t>is </a:t>
            </a:r>
            <a:r>
              <a:rPr lang="ru-RU" sz="6600" i="1" baseline="0" dirty="0">
                <a:solidFill>
                  <a:srgbClr val="002060"/>
                </a:solidFill>
              </a:rPr>
              <a:t>В</a:t>
            </a:r>
            <a:r>
              <a:rPr lang="ru-RU" sz="6600" baseline="0" dirty="0">
                <a:solidFill>
                  <a:srgbClr val="002060"/>
                </a:solidFill>
              </a:rPr>
              <a:t>, </a:t>
            </a:r>
            <a:r>
              <a:rPr lang="en-US" sz="6600" baseline="0" dirty="0">
                <a:solidFill>
                  <a:srgbClr val="002060"/>
                </a:solidFill>
              </a:rPr>
              <a:t>else </a:t>
            </a:r>
            <a:r>
              <a:rPr lang="ru-RU" sz="6600" i="1" baseline="0" dirty="0">
                <a:solidFill>
                  <a:srgbClr val="002060"/>
                </a:solidFill>
              </a:rPr>
              <a:t>у</a:t>
            </a:r>
            <a:r>
              <a:rPr lang="ru-RU" sz="6600" baseline="0" dirty="0">
                <a:solidFill>
                  <a:srgbClr val="002060"/>
                </a:solidFill>
              </a:rPr>
              <a:t> є </a:t>
            </a:r>
            <a:r>
              <a:rPr lang="ru-RU" sz="6600" i="1" baseline="0" dirty="0">
                <a:solidFill>
                  <a:srgbClr val="002060"/>
                </a:solidFill>
              </a:rPr>
              <a:t>С</a:t>
            </a:r>
            <a:r>
              <a:rPr lang="ru-RU" sz="6600" baseline="0" dirty="0">
                <a:solidFill>
                  <a:srgbClr val="002060"/>
                </a:solidFill>
              </a:rPr>
              <a:t>;</a:t>
            </a:r>
          </a:p>
          <a:p>
            <a:r>
              <a:rPr lang="en-US" sz="6600" baseline="0" dirty="0">
                <a:solidFill>
                  <a:srgbClr val="002060"/>
                </a:solidFill>
              </a:rPr>
              <a:t>		Р3: if </a:t>
            </a:r>
            <a:r>
              <a:rPr lang="en-US" sz="6600" i="1" baseline="0" dirty="0">
                <a:solidFill>
                  <a:srgbClr val="002060"/>
                </a:solidFill>
              </a:rPr>
              <a:t>х1</a:t>
            </a:r>
            <a:r>
              <a:rPr lang="en-US" sz="6600" baseline="0" dirty="0">
                <a:solidFill>
                  <a:srgbClr val="002060"/>
                </a:solidFill>
              </a:rPr>
              <a:t> is </a:t>
            </a:r>
            <a:r>
              <a:rPr lang="en-US" sz="6600" i="1" baseline="0" dirty="0">
                <a:solidFill>
                  <a:srgbClr val="002060"/>
                </a:solidFill>
              </a:rPr>
              <a:t>А</a:t>
            </a:r>
            <a:r>
              <a:rPr lang="en-US" sz="6600" baseline="0" dirty="0">
                <a:solidFill>
                  <a:srgbClr val="002060"/>
                </a:solidFill>
              </a:rPr>
              <a:t>1 and </a:t>
            </a:r>
            <a:r>
              <a:rPr lang="en-US" sz="6600" i="1" baseline="0" dirty="0">
                <a:solidFill>
                  <a:srgbClr val="002060"/>
                </a:solidFill>
              </a:rPr>
              <a:t>х2</a:t>
            </a:r>
            <a:r>
              <a:rPr lang="en-US" sz="6600" baseline="0" dirty="0">
                <a:solidFill>
                  <a:srgbClr val="002060"/>
                </a:solidFill>
              </a:rPr>
              <a:t> is </a:t>
            </a:r>
            <a:r>
              <a:rPr lang="en-US" sz="6600" i="1" baseline="0" dirty="0">
                <a:solidFill>
                  <a:srgbClr val="002060"/>
                </a:solidFill>
              </a:rPr>
              <a:t>А</a:t>
            </a:r>
            <a:r>
              <a:rPr lang="en-US" sz="6600" baseline="0" dirty="0">
                <a:solidFill>
                  <a:srgbClr val="002060"/>
                </a:solidFill>
              </a:rPr>
              <a:t>2, and ... </a:t>
            </a:r>
            <a:r>
              <a:rPr lang="en-US" sz="6600" i="1" baseline="0" dirty="0" err="1">
                <a:solidFill>
                  <a:srgbClr val="002060"/>
                </a:solidFill>
              </a:rPr>
              <a:t>хn</a:t>
            </a:r>
            <a:r>
              <a:rPr lang="en-US" sz="6600" baseline="0" dirty="0">
                <a:solidFill>
                  <a:srgbClr val="002060"/>
                </a:solidFill>
              </a:rPr>
              <a:t> is </a:t>
            </a:r>
            <a:r>
              <a:rPr lang="en-US" sz="6600" i="1" baseline="0" dirty="0" err="1">
                <a:solidFill>
                  <a:srgbClr val="002060"/>
                </a:solidFill>
              </a:rPr>
              <a:t>А</a:t>
            </a:r>
            <a:r>
              <a:rPr lang="en-US" sz="6600" baseline="0" dirty="0" err="1">
                <a:solidFill>
                  <a:srgbClr val="002060"/>
                </a:solidFill>
              </a:rPr>
              <a:t>n</a:t>
            </a:r>
            <a:r>
              <a:rPr lang="en-US" sz="6600" baseline="0" dirty="0">
                <a:solidFill>
                  <a:srgbClr val="002060"/>
                </a:solidFill>
              </a:rPr>
              <a:t>, then </a:t>
            </a:r>
            <a:r>
              <a:rPr lang="en-US" sz="6600" i="1" baseline="0" dirty="0">
                <a:solidFill>
                  <a:srgbClr val="002060"/>
                </a:solidFill>
              </a:rPr>
              <a:t>у</a:t>
            </a:r>
            <a:r>
              <a:rPr lang="en-US" sz="6600" baseline="0" dirty="0">
                <a:solidFill>
                  <a:srgbClr val="002060"/>
                </a:solidFill>
              </a:rPr>
              <a:t> є </a:t>
            </a:r>
            <a:r>
              <a:rPr lang="en-US" sz="6600" i="1" baseline="0" dirty="0">
                <a:solidFill>
                  <a:srgbClr val="002060"/>
                </a:solidFill>
              </a:rPr>
              <a:t>В</a:t>
            </a:r>
            <a:r>
              <a:rPr lang="en-US" sz="6600" baseline="0" dirty="0">
                <a:solidFill>
                  <a:srgbClr val="002060"/>
                </a:solidFill>
              </a:rPr>
              <a:t>.</a:t>
            </a:r>
            <a:endParaRPr lang="en-US" altLang="en-US" sz="6600" baseline="0" dirty="0">
              <a:solidFill>
                <a:srgbClr val="002060"/>
              </a:solidFill>
            </a:endParaRPr>
          </a:p>
        </p:txBody>
      </p:sp>
    </p:spTree>
    <p:extLst>
      <p:ext uri="{BB962C8B-B14F-4D97-AF65-F5344CB8AC3E}">
        <p14:creationId xmlns:p14="http://schemas.microsoft.com/office/powerpoint/2010/main" val="95370190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Fuzzy statements and fuzzy functions</a:t>
            </a:r>
          </a:p>
        </p:txBody>
      </p:sp>
      <mc:AlternateContent xmlns:mc="http://schemas.openxmlformats.org/markup-compatibility/2006" xmlns:a14="http://schemas.microsoft.com/office/drawing/2010/main">
        <mc:Choice Requires="a14">
          <p:sp>
            <p:nvSpPr>
              <p:cNvPr id="8" name="Rectangle 3"/>
              <p:cNvSpPr>
                <a:spLocks/>
              </p:cNvSpPr>
              <p:nvPr/>
            </p:nvSpPr>
            <p:spPr bwMode="auto">
              <a:xfrm>
                <a:off x="1077154" y="4769768"/>
                <a:ext cx="22474996" cy="432048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aseline="0" dirty="0">
                    <a:solidFill>
                      <a:srgbClr val="002060"/>
                    </a:solidFill>
                  </a:rPr>
                  <a:t>		</a:t>
                </a:r>
                <a:r>
                  <a:rPr lang="en-US" altLang="en-US" sz="6600" baseline="0" dirty="0">
                    <a:solidFill>
                      <a:srgbClr val="002060"/>
                    </a:solidFill>
                  </a:rPr>
                  <a:t> </a:t>
                </a:r>
                <a:r>
                  <a:rPr lang="en-US" sz="6000" baseline="0" dirty="0">
                    <a:solidFill>
                      <a:srgbClr val="002060"/>
                    </a:solidFill>
                  </a:rPr>
                  <a:t>The conceptual basis for the formalization of the rules of conditional inference is the rule of separation (modus = ponens), which states:</a:t>
                </a:r>
                <a:endParaRPr lang="ru-RU" sz="6000" baseline="0" dirty="0">
                  <a:solidFill>
                    <a:srgbClr val="002060"/>
                  </a:solidFill>
                </a:endParaRPr>
              </a:p>
              <a:p>
                <a:pPr algn="ctr"/>
                <a:r>
                  <a:rPr lang="en-US" sz="6000" baseline="0" dirty="0">
                    <a:solidFill>
                      <a:srgbClr val="002060"/>
                    </a:solidFill>
                  </a:rPr>
                  <a:t>If (</a:t>
                </a:r>
                <a14:m>
                  <m:oMath xmlns:m="http://schemas.openxmlformats.org/officeDocument/2006/math">
                    <m:r>
                      <a:rPr lang="en-US" sz="6000" i="1" baseline="0">
                        <a:solidFill>
                          <a:srgbClr val="002060"/>
                        </a:solidFill>
                        <a:latin typeface="Cambria Math" panose="02040503050406030204" pitchFamily="18" charset="0"/>
                      </a:rPr>
                      <m:t>𝛼</m:t>
                    </m:r>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𝛽</m:t>
                    </m:r>
                  </m:oMath>
                </a14:m>
                <a:r>
                  <a:rPr lang="en-US" sz="6000" baseline="0" dirty="0">
                    <a:solidFill>
                      <a:srgbClr val="002060"/>
                    </a:solidFill>
                  </a:rPr>
                  <a:t>) is true and α is true, then β is true.</a:t>
                </a:r>
                <a:endParaRPr lang="ru-RU" sz="6000" baseline="0" dirty="0">
                  <a:solidFill>
                    <a:srgbClr val="002060"/>
                  </a:solidFill>
                </a:endParaRPr>
              </a:p>
            </p:txBody>
          </p:sp>
        </mc:Choice>
        <mc:Fallback xmlns="">
          <p:sp>
            <p:nvSpPr>
              <p:cNvPr id="8" name="Rectangle 3"/>
              <p:cNvSpPr>
                <a:spLocks noRot="1" noChangeAspect="1" noMove="1" noResize="1" noEditPoints="1" noAdjustHandles="1" noChangeArrowheads="1" noChangeShapeType="1" noTextEdit="1"/>
              </p:cNvSpPr>
              <p:nvPr/>
            </p:nvSpPr>
            <p:spPr bwMode="auto">
              <a:xfrm>
                <a:off x="1077154" y="4769768"/>
                <a:ext cx="22474996" cy="4320480"/>
              </a:xfrm>
              <a:prstGeom prst="rect">
                <a:avLst/>
              </a:prstGeom>
              <a:blipFill>
                <a:blip r:embed="rId2"/>
                <a:stretch>
                  <a:fillRect l="-1817" t="-2398"/>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42489650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Fuzzy statements and fuzzy functions</a:t>
            </a:r>
          </a:p>
        </p:txBody>
      </p:sp>
      <p:sp>
        <p:nvSpPr>
          <p:cNvPr id="8" name="Rectangle 3"/>
          <p:cNvSpPr>
            <a:spLocks/>
          </p:cNvSpPr>
          <p:nvPr/>
        </p:nvSpPr>
        <p:spPr bwMode="auto">
          <a:xfrm>
            <a:off x="732278" y="4265712"/>
            <a:ext cx="22474996" cy="54726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altLang="en-US" sz="6600" baseline="0" dirty="0">
                <a:solidFill>
                  <a:srgbClr val="002060"/>
                </a:solidFill>
              </a:rPr>
              <a:t> </a:t>
            </a:r>
            <a:r>
              <a:rPr lang="en-US" sz="6600" baseline="0" dirty="0">
                <a:solidFill>
                  <a:srgbClr val="002060"/>
                </a:solidFill>
              </a:rPr>
              <a:t>In turn, the methodological basis of such formalization is the compositional rule proposed by L. </a:t>
            </a:r>
            <a:r>
              <a:rPr lang="en-US" sz="6600" baseline="0" dirty="0" err="1">
                <a:solidFill>
                  <a:srgbClr val="002060"/>
                </a:solidFill>
              </a:rPr>
              <a:t>Zade</a:t>
            </a:r>
            <a:r>
              <a:rPr lang="en-US" sz="6600" baseline="0" dirty="0">
                <a:solidFill>
                  <a:srgbClr val="002060"/>
                </a:solidFill>
              </a:rPr>
              <a:t>. Using this rule, he formulated some rules of inference, in which the logical reasons for the investigation are conditional sentences that include a vague concept.</a:t>
            </a:r>
            <a:endParaRPr lang="ru-RU" sz="6600" baseline="0" dirty="0">
              <a:solidFill>
                <a:srgbClr val="002060"/>
              </a:solidFill>
            </a:endParaRPr>
          </a:p>
        </p:txBody>
      </p:sp>
    </p:spTree>
    <p:extLst>
      <p:ext uri="{BB962C8B-B14F-4D97-AF65-F5344CB8AC3E}">
        <p14:creationId xmlns:p14="http://schemas.microsoft.com/office/powerpoint/2010/main" val="260533753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Fuzzy statements and fuzzy functions</a:t>
            </a:r>
          </a:p>
        </p:txBody>
      </p:sp>
      <mc:AlternateContent xmlns:mc="http://schemas.openxmlformats.org/markup-compatibility/2006" xmlns:a14="http://schemas.microsoft.com/office/drawing/2010/main">
        <mc:Choice Requires="a14">
          <p:sp>
            <p:nvSpPr>
              <p:cNvPr id="8" name="Rectangle 3"/>
              <p:cNvSpPr>
                <a:spLocks/>
              </p:cNvSpPr>
              <p:nvPr/>
            </p:nvSpPr>
            <p:spPr bwMode="auto">
              <a:xfrm>
                <a:off x="886744" y="2585740"/>
                <a:ext cx="22474996" cy="9450288"/>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400" baseline="0" dirty="0">
                    <a:solidFill>
                      <a:srgbClr val="002060"/>
                    </a:solidFill>
                  </a:rPr>
                  <a:t>		</a:t>
                </a:r>
                <a:r>
                  <a:rPr lang="en-US" altLang="en-US" sz="6400" baseline="0" dirty="0">
                    <a:solidFill>
                      <a:srgbClr val="002060"/>
                    </a:solidFill>
                  </a:rPr>
                  <a:t> </a:t>
                </a:r>
                <a:r>
                  <a:rPr lang="en-US" sz="6400" baseline="0" dirty="0">
                    <a:solidFill>
                      <a:srgbClr val="002060"/>
                    </a:solidFill>
                  </a:rPr>
                  <a:t>Later, E. </a:t>
                </a:r>
                <a:r>
                  <a:rPr lang="en-US" sz="6400" baseline="0" dirty="0" err="1">
                    <a:solidFill>
                      <a:srgbClr val="002060"/>
                    </a:solidFill>
                  </a:rPr>
                  <a:t>Mamandi</a:t>
                </a:r>
                <a:r>
                  <a:rPr lang="en-US" sz="6400" baseline="0" dirty="0">
                    <a:solidFill>
                      <a:srgbClr val="002060"/>
                    </a:solidFill>
                  </a:rPr>
                  <a:t> proposed his rule of inference, which, like L. </a:t>
                </a:r>
                <a:r>
                  <a:rPr lang="en-US" sz="6400" baseline="0" dirty="0" err="1">
                    <a:solidFill>
                      <a:srgbClr val="002060"/>
                    </a:solidFill>
                  </a:rPr>
                  <a:t>Zade's</a:t>
                </a:r>
                <a:r>
                  <a:rPr lang="en-US" sz="6400" baseline="0" dirty="0">
                    <a:solidFill>
                      <a:srgbClr val="002060"/>
                    </a:solidFill>
                  </a:rPr>
                  <a:t> rule, was developed for a logical sentence of the form Р1, for the processing of which the following transformations were most common in practice:</a:t>
                </a:r>
                <a:endParaRPr lang="ru-RU" sz="6400" baseline="0" dirty="0">
                  <a:solidFill>
                    <a:srgbClr val="002060"/>
                  </a:solidFill>
                </a:endParaRPr>
              </a:p>
              <a:p>
                <a:pPr algn="just"/>
                <a14:m>
                  <m:oMathPara xmlns:m="http://schemas.openxmlformats.org/officeDocument/2006/math">
                    <m:oMathParaPr>
                      <m:jc m:val="centerGroup"/>
                    </m:oMathParaPr>
                    <m:oMath xmlns:m="http://schemas.openxmlformats.org/officeDocument/2006/math">
                      <m:m>
                        <m:mPr>
                          <m:mcs>
                            <m:mc>
                              <m:mcPr>
                                <m:count m:val="2"/>
                                <m:mcJc m:val="center"/>
                              </m:mcPr>
                            </m:mc>
                          </m:mcs>
                          <m:ctrlPr>
                            <a:rPr lang="ru-RU" sz="6400" i="1" baseline="0">
                              <a:solidFill>
                                <a:srgbClr val="002060"/>
                              </a:solidFill>
                              <a:latin typeface="Cambria Math" panose="02040503050406030204" pitchFamily="18" charset="0"/>
                            </a:rPr>
                          </m:ctrlPr>
                        </m:mPr>
                        <m:mr>
                          <m:e>
                            <m:r>
                              <a:rPr lang="en-US" sz="6400" i="1" baseline="0">
                                <a:solidFill>
                                  <a:srgbClr val="002060"/>
                                </a:solidFill>
                                <a:latin typeface="Cambria Math" panose="02040503050406030204" pitchFamily="18" charset="0"/>
                              </a:rPr>
                              <m:t>1)</m:t>
                            </m:r>
                          </m:e>
                          <m:e>
                            <m:r>
                              <a:rPr lang="en-US" sz="6400" i="1" baseline="0">
                                <a:solidFill>
                                  <a:srgbClr val="002060"/>
                                </a:solidFill>
                                <a:latin typeface="Cambria Math" panose="02040503050406030204" pitchFamily="18" charset="0"/>
                              </a:rPr>
                              <m:t>𝜇</m:t>
                            </m:r>
                            <m:r>
                              <a:rPr lang="en-US" sz="6400" i="1" baseline="0">
                                <a:solidFill>
                                  <a:srgbClr val="002060"/>
                                </a:solidFill>
                                <a:latin typeface="Cambria Math" panose="02040503050406030204" pitchFamily="18" charset="0"/>
                              </a:rPr>
                              <m:t>(</m:t>
                            </m:r>
                            <m:r>
                              <a:rPr lang="en-US" sz="6400" i="1" baseline="0">
                                <a:solidFill>
                                  <a:srgbClr val="002060"/>
                                </a:solidFill>
                                <a:latin typeface="Cambria Math" panose="02040503050406030204" pitchFamily="18" charset="0"/>
                              </a:rPr>
                              <m:t>𝑥</m:t>
                            </m:r>
                            <m:r>
                              <a:rPr lang="en-US" sz="6400" i="1" baseline="0">
                                <a:solidFill>
                                  <a:srgbClr val="002060"/>
                                </a:solidFill>
                                <a:latin typeface="Cambria Math" panose="02040503050406030204" pitchFamily="18" charset="0"/>
                              </a:rPr>
                              <m:t>,</m:t>
                            </m:r>
                            <m:r>
                              <a:rPr lang="en-US" sz="6400" i="1" baseline="0">
                                <a:solidFill>
                                  <a:srgbClr val="002060"/>
                                </a:solidFill>
                                <a:latin typeface="Cambria Math" panose="02040503050406030204" pitchFamily="18" charset="0"/>
                              </a:rPr>
                              <m:t>𝑦</m:t>
                            </m:r>
                            <m:r>
                              <a:rPr lang="en-US" sz="6400" i="1" baseline="0">
                                <a:solidFill>
                                  <a:srgbClr val="002060"/>
                                </a:solidFill>
                                <a:latin typeface="Cambria Math" panose="02040503050406030204" pitchFamily="18" charset="0"/>
                              </a:rPr>
                              <m:t>)=</m:t>
                            </m:r>
                            <m:func>
                              <m:funcPr>
                                <m:ctrlPr>
                                  <a:rPr lang="ru-RU" sz="6400" i="1" baseline="0">
                                    <a:solidFill>
                                      <a:srgbClr val="002060"/>
                                    </a:solidFill>
                                    <a:latin typeface="Cambria Math" panose="02040503050406030204" pitchFamily="18" charset="0"/>
                                  </a:rPr>
                                </m:ctrlPr>
                              </m:funcPr>
                              <m:fName>
                                <m:r>
                                  <a:rPr lang="en-US" sz="6400" i="1" baseline="0">
                                    <a:solidFill>
                                      <a:srgbClr val="002060"/>
                                    </a:solidFill>
                                    <a:latin typeface="Cambria Math" panose="02040503050406030204" pitchFamily="18" charset="0"/>
                                  </a:rPr>
                                  <m:t>𝑚𝑖𝑛</m:t>
                                </m:r>
                              </m:fName>
                              <m:e>
                                <m:r>
                                  <a:rPr lang="en-US" sz="6400" i="1" baseline="0">
                                    <a:solidFill>
                                      <a:srgbClr val="002060"/>
                                    </a:solidFill>
                                    <a:latin typeface="Cambria Math" panose="02040503050406030204" pitchFamily="18" charset="0"/>
                                  </a:rPr>
                                  <m:t>[</m:t>
                                </m:r>
                              </m:e>
                            </m:func>
                            <m:sSub>
                              <m:sSubPr>
                                <m:ctrlPr>
                                  <a:rPr lang="ru-RU" sz="6400" i="1" baseline="0">
                                    <a:solidFill>
                                      <a:srgbClr val="002060"/>
                                    </a:solidFill>
                                    <a:latin typeface="Cambria Math" panose="02040503050406030204" pitchFamily="18" charset="0"/>
                                  </a:rPr>
                                </m:ctrlPr>
                              </m:sSubPr>
                              <m:e>
                                <m:r>
                                  <a:rPr lang="en-US" sz="6400" i="1" baseline="0">
                                    <a:solidFill>
                                      <a:srgbClr val="002060"/>
                                    </a:solidFill>
                                    <a:latin typeface="Cambria Math" panose="02040503050406030204" pitchFamily="18" charset="0"/>
                                  </a:rPr>
                                  <m:t>𝜇</m:t>
                                </m:r>
                              </m:e>
                              <m:sub>
                                <m:r>
                                  <a:rPr lang="en-US" sz="6400" i="1" baseline="0">
                                    <a:solidFill>
                                      <a:srgbClr val="002060"/>
                                    </a:solidFill>
                                    <a:latin typeface="Cambria Math" panose="02040503050406030204" pitchFamily="18" charset="0"/>
                                  </a:rPr>
                                  <m:t>𝐴</m:t>
                                </m:r>
                              </m:sub>
                            </m:sSub>
                            <m:r>
                              <a:rPr lang="en-US" sz="6400" i="1" baseline="0">
                                <a:solidFill>
                                  <a:srgbClr val="002060"/>
                                </a:solidFill>
                                <a:latin typeface="Cambria Math" panose="02040503050406030204" pitchFamily="18" charset="0"/>
                              </a:rPr>
                              <m:t>(</m:t>
                            </m:r>
                            <m:r>
                              <a:rPr lang="en-US" sz="6400" i="1" baseline="0">
                                <a:solidFill>
                                  <a:srgbClr val="002060"/>
                                </a:solidFill>
                                <a:latin typeface="Cambria Math" panose="02040503050406030204" pitchFamily="18" charset="0"/>
                              </a:rPr>
                              <m:t>𝑥</m:t>
                            </m:r>
                            <m:r>
                              <a:rPr lang="en-US" sz="6400" i="1" baseline="0">
                                <a:solidFill>
                                  <a:srgbClr val="002060"/>
                                </a:solidFill>
                                <a:latin typeface="Cambria Math" panose="02040503050406030204" pitchFamily="18" charset="0"/>
                              </a:rPr>
                              <m:t>),</m:t>
                            </m:r>
                            <m:sSub>
                              <m:sSubPr>
                                <m:ctrlPr>
                                  <a:rPr lang="ru-RU" sz="6400" i="1" baseline="0">
                                    <a:solidFill>
                                      <a:srgbClr val="002060"/>
                                    </a:solidFill>
                                    <a:latin typeface="Cambria Math" panose="02040503050406030204" pitchFamily="18" charset="0"/>
                                  </a:rPr>
                                </m:ctrlPr>
                              </m:sSubPr>
                              <m:e>
                                <m:r>
                                  <a:rPr lang="en-US" sz="6400" i="1" baseline="0">
                                    <a:solidFill>
                                      <a:srgbClr val="002060"/>
                                    </a:solidFill>
                                    <a:latin typeface="Cambria Math" panose="02040503050406030204" pitchFamily="18" charset="0"/>
                                  </a:rPr>
                                  <m:t>𝜇</m:t>
                                </m:r>
                              </m:e>
                              <m:sub>
                                <m:r>
                                  <a:rPr lang="en-US" sz="6400" i="1" baseline="0">
                                    <a:solidFill>
                                      <a:srgbClr val="002060"/>
                                    </a:solidFill>
                                    <a:latin typeface="Cambria Math" panose="02040503050406030204" pitchFamily="18" charset="0"/>
                                  </a:rPr>
                                  <m:t>𝐵</m:t>
                                </m:r>
                              </m:sub>
                            </m:sSub>
                            <m:r>
                              <a:rPr lang="en-US" sz="6400" i="1" baseline="0">
                                <a:solidFill>
                                  <a:srgbClr val="002060"/>
                                </a:solidFill>
                                <a:latin typeface="Cambria Math" panose="02040503050406030204" pitchFamily="18" charset="0"/>
                              </a:rPr>
                              <m:t>(</m:t>
                            </m:r>
                            <m:r>
                              <a:rPr lang="en-US" sz="6400" i="1" baseline="0">
                                <a:solidFill>
                                  <a:srgbClr val="002060"/>
                                </a:solidFill>
                                <a:latin typeface="Cambria Math" panose="02040503050406030204" pitchFamily="18" charset="0"/>
                              </a:rPr>
                              <m:t>𝑦</m:t>
                            </m:r>
                            <m:r>
                              <a:rPr lang="en-US" sz="6400" i="1" baseline="0">
                                <a:solidFill>
                                  <a:srgbClr val="002060"/>
                                </a:solidFill>
                                <a:latin typeface="Cambria Math" panose="02040503050406030204" pitchFamily="18" charset="0"/>
                              </a:rPr>
                              <m:t>)]</m:t>
                            </m:r>
                          </m:e>
                        </m:mr>
                      </m:m>
                      <m:r>
                        <a:rPr lang="en-US" sz="6400" i="1" baseline="0">
                          <a:solidFill>
                            <a:srgbClr val="002060"/>
                          </a:solidFill>
                          <a:latin typeface="Cambria Math" panose="02040503050406030204" pitchFamily="18" charset="0"/>
                        </a:rPr>
                        <m:t>=</m:t>
                      </m:r>
                      <m:sSub>
                        <m:sSubPr>
                          <m:ctrlPr>
                            <a:rPr lang="ru-RU" sz="6400" i="1" baseline="0">
                              <a:solidFill>
                                <a:srgbClr val="002060"/>
                              </a:solidFill>
                              <a:latin typeface="Cambria Math" panose="02040503050406030204" pitchFamily="18" charset="0"/>
                            </a:rPr>
                          </m:ctrlPr>
                        </m:sSubPr>
                        <m:e>
                          <m:r>
                            <a:rPr lang="en-US" sz="6400" i="1" baseline="0">
                              <a:solidFill>
                                <a:srgbClr val="002060"/>
                              </a:solidFill>
                              <a:latin typeface="Cambria Math" panose="02040503050406030204" pitchFamily="18" charset="0"/>
                            </a:rPr>
                            <m:t>𝜇</m:t>
                          </m:r>
                        </m:e>
                        <m:sub>
                          <m:r>
                            <a:rPr lang="en-US" sz="6400" i="1" baseline="0">
                              <a:solidFill>
                                <a:srgbClr val="002060"/>
                              </a:solidFill>
                              <a:latin typeface="Cambria Math" panose="02040503050406030204" pitchFamily="18" charset="0"/>
                            </a:rPr>
                            <m:t>𝐴</m:t>
                          </m:r>
                        </m:sub>
                      </m:sSub>
                      <m:r>
                        <a:rPr lang="en-US" sz="6400" i="1" baseline="0">
                          <a:solidFill>
                            <a:srgbClr val="002060"/>
                          </a:solidFill>
                          <a:latin typeface="Cambria Math" panose="02040503050406030204" pitchFamily="18" charset="0"/>
                        </a:rPr>
                        <m:t>(</m:t>
                      </m:r>
                      <m:r>
                        <a:rPr lang="en-US" sz="6400" i="1" baseline="0">
                          <a:solidFill>
                            <a:srgbClr val="002060"/>
                          </a:solidFill>
                          <a:latin typeface="Cambria Math" panose="02040503050406030204" pitchFamily="18" charset="0"/>
                        </a:rPr>
                        <m:t>𝑥</m:t>
                      </m:r>
                      <m:r>
                        <a:rPr lang="en-US" sz="6400" i="1" baseline="0">
                          <a:solidFill>
                            <a:srgbClr val="002060"/>
                          </a:solidFill>
                          <a:latin typeface="Cambria Math" panose="02040503050406030204" pitchFamily="18" charset="0"/>
                        </a:rPr>
                        <m:t>)∩</m:t>
                      </m:r>
                      <m:sSub>
                        <m:sSubPr>
                          <m:ctrlPr>
                            <a:rPr lang="ru-RU" sz="6400" i="1" baseline="0">
                              <a:solidFill>
                                <a:srgbClr val="002060"/>
                              </a:solidFill>
                              <a:latin typeface="Cambria Math" panose="02040503050406030204" pitchFamily="18" charset="0"/>
                            </a:rPr>
                          </m:ctrlPr>
                        </m:sSubPr>
                        <m:e>
                          <m:r>
                            <a:rPr lang="en-US" sz="6400" i="1" baseline="0">
                              <a:solidFill>
                                <a:srgbClr val="002060"/>
                              </a:solidFill>
                              <a:latin typeface="Cambria Math" panose="02040503050406030204" pitchFamily="18" charset="0"/>
                            </a:rPr>
                            <m:t>𝜇</m:t>
                          </m:r>
                        </m:e>
                        <m:sub>
                          <m:r>
                            <a:rPr lang="en-US" sz="6400" i="1" baseline="0">
                              <a:solidFill>
                                <a:srgbClr val="002060"/>
                              </a:solidFill>
                              <a:latin typeface="Cambria Math" panose="02040503050406030204" pitchFamily="18" charset="0"/>
                            </a:rPr>
                            <m:t>𝐵</m:t>
                          </m:r>
                        </m:sub>
                      </m:sSub>
                      <m:r>
                        <a:rPr lang="en-US" sz="6400" i="1" baseline="0">
                          <a:solidFill>
                            <a:srgbClr val="002060"/>
                          </a:solidFill>
                          <a:latin typeface="Cambria Math" panose="02040503050406030204" pitchFamily="18" charset="0"/>
                        </a:rPr>
                        <m:t>(</m:t>
                      </m:r>
                      <m:r>
                        <a:rPr lang="en-US" sz="6400" i="1" baseline="0">
                          <a:solidFill>
                            <a:srgbClr val="002060"/>
                          </a:solidFill>
                          <a:latin typeface="Cambria Math" panose="02040503050406030204" pitchFamily="18" charset="0"/>
                        </a:rPr>
                        <m:t>𝑦</m:t>
                      </m:r>
                      <m:r>
                        <a:rPr lang="en-US" sz="6400" i="1" baseline="0">
                          <a:solidFill>
                            <a:srgbClr val="002060"/>
                          </a:solidFill>
                          <a:latin typeface="Cambria Math" panose="02040503050406030204" pitchFamily="18" charset="0"/>
                        </a:rPr>
                        <m:t>);</m:t>
                      </m:r>
                    </m:oMath>
                    <m:oMath xmlns:m="http://schemas.openxmlformats.org/officeDocument/2006/math">
                      <m:m>
                        <m:mPr>
                          <m:mcs>
                            <m:mc>
                              <m:mcPr>
                                <m:count m:val="2"/>
                                <m:mcJc m:val="center"/>
                              </m:mcPr>
                            </m:mc>
                          </m:mcs>
                          <m:ctrlPr>
                            <a:rPr lang="ru-RU" sz="6400" i="1" baseline="0">
                              <a:solidFill>
                                <a:srgbClr val="002060"/>
                              </a:solidFill>
                              <a:latin typeface="Cambria Math" panose="02040503050406030204" pitchFamily="18" charset="0"/>
                            </a:rPr>
                          </m:ctrlPr>
                        </m:mPr>
                        <m:mr>
                          <m:e>
                            <m:r>
                              <a:rPr lang="en-US" sz="6400" i="1" baseline="0">
                                <a:solidFill>
                                  <a:srgbClr val="002060"/>
                                </a:solidFill>
                                <a:latin typeface="Cambria Math" panose="02040503050406030204" pitchFamily="18" charset="0"/>
                              </a:rPr>
                              <m:t>2)</m:t>
                            </m:r>
                          </m:e>
                          <m:e>
                            <m:r>
                              <a:rPr lang="en-US" sz="6400" i="1" baseline="0">
                                <a:solidFill>
                                  <a:srgbClr val="002060"/>
                                </a:solidFill>
                                <a:latin typeface="Cambria Math" panose="02040503050406030204" pitchFamily="18" charset="0"/>
                              </a:rPr>
                              <m:t>𝜇</m:t>
                            </m:r>
                            <m:r>
                              <a:rPr lang="en-US" sz="6400" i="1" baseline="0">
                                <a:solidFill>
                                  <a:srgbClr val="002060"/>
                                </a:solidFill>
                                <a:latin typeface="Cambria Math" panose="02040503050406030204" pitchFamily="18" charset="0"/>
                              </a:rPr>
                              <m:t>(</m:t>
                            </m:r>
                            <m:r>
                              <a:rPr lang="en-US" sz="6400" i="1" baseline="0">
                                <a:solidFill>
                                  <a:srgbClr val="002060"/>
                                </a:solidFill>
                                <a:latin typeface="Cambria Math" panose="02040503050406030204" pitchFamily="18" charset="0"/>
                              </a:rPr>
                              <m:t>𝑥</m:t>
                            </m:r>
                            <m:r>
                              <a:rPr lang="en-US" sz="6400" i="1" baseline="0">
                                <a:solidFill>
                                  <a:srgbClr val="002060"/>
                                </a:solidFill>
                                <a:latin typeface="Cambria Math" panose="02040503050406030204" pitchFamily="18" charset="0"/>
                              </a:rPr>
                              <m:t>,</m:t>
                            </m:r>
                            <m:r>
                              <a:rPr lang="en-US" sz="6400" i="1" baseline="0">
                                <a:solidFill>
                                  <a:srgbClr val="002060"/>
                                </a:solidFill>
                                <a:latin typeface="Cambria Math" panose="02040503050406030204" pitchFamily="18" charset="0"/>
                              </a:rPr>
                              <m:t>𝑦</m:t>
                            </m:r>
                            <m:r>
                              <a:rPr lang="en-US" sz="6400" i="1" baseline="0">
                                <a:solidFill>
                                  <a:srgbClr val="002060"/>
                                </a:solidFill>
                                <a:latin typeface="Cambria Math" panose="02040503050406030204" pitchFamily="18" charset="0"/>
                              </a:rPr>
                              <m:t>)=</m:t>
                            </m:r>
                            <m:func>
                              <m:funcPr>
                                <m:ctrlPr>
                                  <a:rPr lang="ru-RU" sz="6400" i="1" baseline="0">
                                    <a:solidFill>
                                      <a:srgbClr val="002060"/>
                                    </a:solidFill>
                                    <a:latin typeface="Cambria Math" panose="02040503050406030204" pitchFamily="18" charset="0"/>
                                  </a:rPr>
                                </m:ctrlPr>
                              </m:funcPr>
                              <m:fName>
                                <m:r>
                                  <a:rPr lang="en-US" sz="6400" i="1" baseline="0">
                                    <a:solidFill>
                                      <a:srgbClr val="002060"/>
                                    </a:solidFill>
                                    <a:latin typeface="Cambria Math" panose="02040503050406030204" pitchFamily="18" charset="0"/>
                                  </a:rPr>
                                  <m:t>𝑚𝑖𝑛</m:t>
                                </m:r>
                              </m:fName>
                              <m:e>
                                <m:r>
                                  <a:rPr lang="en-US" sz="6400" i="1" baseline="0">
                                    <a:solidFill>
                                      <a:srgbClr val="002060"/>
                                    </a:solidFill>
                                    <a:latin typeface="Cambria Math" panose="02040503050406030204" pitchFamily="18" charset="0"/>
                                  </a:rPr>
                                  <m:t>[</m:t>
                                </m:r>
                              </m:e>
                            </m:func>
                            <m:sSub>
                              <m:sSubPr>
                                <m:ctrlPr>
                                  <a:rPr lang="ru-RU" sz="6400" i="1" baseline="0">
                                    <a:solidFill>
                                      <a:srgbClr val="002060"/>
                                    </a:solidFill>
                                    <a:latin typeface="Cambria Math" panose="02040503050406030204" pitchFamily="18" charset="0"/>
                                  </a:rPr>
                                </m:ctrlPr>
                              </m:sSubPr>
                              <m:e>
                                <m:r>
                                  <a:rPr lang="en-US" sz="6400" i="1" baseline="0">
                                    <a:solidFill>
                                      <a:srgbClr val="002060"/>
                                    </a:solidFill>
                                    <a:latin typeface="Cambria Math" panose="02040503050406030204" pitchFamily="18" charset="0"/>
                                  </a:rPr>
                                  <m:t>𝜇</m:t>
                                </m:r>
                              </m:e>
                              <m:sub>
                                <m:r>
                                  <a:rPr lang="en-US" sz="6400" i="1" baseline="0">
                                    <a:solidFill>
                                      <a:srgbClr val="002060"/>
                                    </a:solidFill>
                                    <a:latin typeface="Cambria Math" panose="02040503050406030204" pitchFamily="18" charset="0"/>
                                  </a:rPr>
                                  <m:t>𝐴</m:t>
                                </m:r>
                              </m:sub>
                            </m:sSub>
                            <m:r>
                              <a:rPr lang="en-US" sz="6400" i="1" baseline="0">
                                <a:solidFill>
                                  <a:srgbClr val="002060"/>
                                </a:solidFill>
                                <a:latin typeface="Cambria Math" panose="02040503050406030204" pitchFamily="18" charset="0"/>
                              </a:rPr>
                              <m:t>(</m:t>
                            </m:r>
                            <m:r>
                              <a:rPr lang="en-US" sz="6400" i="1" baseline="0">
                                <a:solidFill>
                                  <a:srgbClr val="002060"/>
                                </a:solidFill>
                                <a:latin typeface="Cambria Math" panose="02040503050406030204" pitchFamily="18" charset="0"/>
                              </a:rPr>
                              <m:t>𝑥</m:t>
                            </m:r>
                            <m:r>
                              <a:rPr lang="en-US" sz="6400" i="1" baseline="0">
                                <a:solidFill>
                                  <a:srgbClr val="002060"/>
                                </a:solidFill>
                                <a:latin typeface="Cambria Math" panose="02040503050406030204" pitchFamily="18" charset="0"/>
                              </a:rPr>
                              <m:t>),</m:t>
                            </m:r>
                            <m:sSub>
                              <m:sSubPr>
                                <m:ctrlPr>
                                  <a:rPr lang="ru-RU" sz="6400" i="1" baseline="0">
                                    <a:solidFill>
                                      <a:srgbClr val="002060"/>
                                    </a:solidFill>
                                    <a:latin typeface="Cambria Math" panose="02040503050406030204" pitchFamily="18" charset="0"/>
                                  </a:rPr>
                                </m:ctrlPr>
                              </m:sSubPr>
                              <m:e>
                                <m:r>
                                  <a:rPr lang="en-US" sz="6400" i="1" baseline="0">
                                    <a:solidFill>
                                      <a:srgbClr val="002060"/>
                                    </a:solidFill>
                                    <a:latin typeface="Cambria Math" panose="02040503050406030204" pitchFamily="18" charset="0"/>
                                  </a:rPr>
                                  <m:t>𝜇</m:t>
                                </m:r>
                              </m:e>
                              <m:sub>
                                <m:r>
                                  <a:rPr lang="en-US" sz="6400" i="1" baseline="0">
                                    <a:solidFill>
                                      <a:srgbClr val="002060"/>
                                    </a:solidFill>
                                    <a:latin typeface="Cambria Math" panose="02040503050406030204" pitchFamily="18" charset="0"/>
                                  </a:rPr>
                                  <m:t>𝐵</m:t>
                                </m:r>
                              </m:sub>
                            </m:sSub>
                            <m:r>
                              <a:rPr lang="en-US" sz="6400" i="1" baseline="0">
                                <a:solidFill>
                                  <a:srgbClr val="002060"/>
                                </a:solidFill>
                                <a:latin typeface="Cambria Math" panose="02040503050406030204" pitchFamily="18" charset="0"/>
                              </a:rPr>
                              <m:t>(</m:t>
                            </m:r>
                            <m:r>
                              <a:rPr lang="en-US" sz="6400" i="1" baseline="0">
                                <a:solidFill>
                                  <a:srgbClr val="002060"/>
                                </a:solidFill>
                                <a:latin typeface="Cambria Math" panose="02040503050406030204" pitchFamily="18" charset="0"/>
                              </a:rPr>
                              <m:t>𝑦</m:t>
                            </m:r>
                            <m:r>
                              <a:rPr lang="en-US" sz="6400" i="1" baseline="0">
                                <a:solidFill>
                                  <a:srgbClr val="002060"/>
                                </a:solidFill>
                                <a:latin typeface="Cambria Math" panose="02040503050406030204" pitchFamily="18" charset="0"/>
                              </a:rPr>
                              <m:t>)]</m:t>
                            </m:r>
                          </m:e>
                        </m:mr>
                      </m:m>
                      <m:r>
                        <a:rPr lang="en-US" sz="6400" i="1" baseline="0">
                          <a:solidFill>
                            <a:srgbClr val="002060"/>
                          </a:solidFill>
                          <a:latin typeface="Cambria Math" panose="02040503050406030204" pitchFamily="18" charset="0"/>
                        </a:rPr>
                        <m:t>∪</m:t>
                      </m:r>
                      <m:func>
                        <m:funcPr>
                          <m:ctrlPr>
                            <a:rPr lang="ru-RU" sz="6400" i="1" baseline="0">
                              <a:solidFill>
                                <a:srgbClr val="002060"/>
                              </a:solidFill>
                              <a:latin typeface="Cambria Math" panose="02040503050406030204" pitchFamily="18" charset="0"/>
                            </a:rPr>
                          </m:ctrlPr>
                        </m:funcPr>
                        <m:fName>
                          <m:r>
                            <a:rPr lang="en-US" sz="6400" i="1" baseline="0">
                              <a:solidFill>
                                <a:srgbClr val="002060"/>
                              </a:solidFill>
                              <a:latin typeface="Cambria Math" panose="02040503050406030204" pitchFamily="18" charset="0"/>
                            </a:rPr>
                            <m:t>𝑚𝑖𝑛</m:t>
                          </m:r>
                        </m:fName>
                        <m:e>
                          <m:r>
                            <a:rPr lang="en-US" sz="6400" i="1" baseline="0">
                              <a:solidFill>
                                <a:srgbClr val="002060"/>
                              </a:solidFill>
                              <a:latin typeface="Cambria Math" panose="02040503050406030204" pitchFamily="18" charset="0"/>
                            </a:rPr>
                            <m:t>(</m:t>
                          </m:r>
                        </m:e>
                      </m:func>
                      <m:r>
                        <a:rPr lang="en-US" sz="6400" i="1" baseline="0">
                          <a:solidFill>
                            <a:srgbClr val="002060"/>
                          </a:solidFill>
                          <a:latin typeface="Cambria Math" panose="02040503050406030204" pitchFamily="18" charset="0"/>
                        </a:rPr>
                        <m:t>1−</m:t>
                      </m:r>
                      <m:sSub>
                        <m:sSubPr>
                          <m:ctrlPr>
                            <a:rPr lang="ru-RU" sz="6400" i="1" baseline="0">
                              <a:solidFill>
                                <a:srgbClr val="002060"/>
                              </a:solidFill>
                              <a:latin typeface="Cambria Math" panose="02040503050406030204" pitchFamily="18" charset="0"/>
                            </a:rPr>
                          </m:ctrlPr>
                        </m:sSubPr>
                        <m:e>
                          <m:r>
                            <a:rPr lang="en-US" sz="6400" i="1" baseline="0">
                              <a:solidFill>
                                <a:srgbClr val="002060"/>
                              </a:solidFill>
                              <a:latin typeface="Cambria Math" panose="02040503050406030204" pitchFamily="18" charset="0"/>
                            </a:rPr>
                            <m:t>𝜇</m:t>
                          </m:r>
                        </m:e>
                        <m:sub>
                          <m:r>
                            <a:rPr lang="en-US" sz="6400" i="1" baseline="0">
                              <a:solidFill>
                                <a:srgbClr val="002060"/>
                              </a:solidFill>
                              <a:latin typeface="Cambria Math" panose="02040503050406030204" pitchFamily="18" charset="0"/>
                            </a:rPr>
                            <m:t>𝐴</m:t>
                          </m:r>
                        </m:sub>
                      </m:sSub>
                      <m:r>
                        <a:rPr lang="en-US" sz="6400" i="1" baseline="0">
                          <a:solidFill>
                            <a:srgbClr val="002060"/>
                          </a:solidFill>
                          <a:latin typeface="Cambria Math" panose="02040503050406030204" pitchFamily="18" charset="0"/>
                        </a:rPr>
                        <m:t>(</m:t>
                      </m:r>
                      <m:r>
                        <a:rPr lang="en-US" sz="6400" i="1" baseline="0">
                          <a:solidFill>
                            <a:srgbClr val="002060"/>
                          </a:solidFill>
                          <a:latin typeface="Cambria Math" panose="02040503050406030204" pitchFamily="18" charset="0"/>
                        </a:rPr>
                        <m:t>𝑥</m:t>
                      </m:r>
                      <m:r>
                        <a:rPr lang="en-US" sz="6400" i="1" baseline="0">
                          <a:solidFill>
                            <a:srgbClr val="002060"/>
                          </a:solidFill>
                          <a:latin typeface="Cambria Math" panose="02040503050406030204" pitchFamily="18" charset="0"/>
                        </a:rPr>
                        <m:t>),1);</m:t>
                      </m:r>
                    </m:oMath>
                    <m:oMath xmlns:m="http://schemas.openxmlformats.org/officeDocument/2006/math">
                      <m:m>
                        <m:mPr>
                          <m:mcs>
                            <m:mc>
                              <m:mcPr>
                                <m:count m:val="2"/>
                                <m:mcJc m:val="center"/>
                              </m:mcPr>
                            </m:mc>
                          </m:mcs>
                          <m:ctrlPr>
                            <a:rPr lang="ru-RU" sz="6400" i="1" baseline="0">
                              <a:solidFill>
                                <a:srgbClr val="002060"/>
                              </a:solidFill>
                              <a:latin typeface="Cambria Math" panose="02040503050406030204" pitchFamily="18" charset="0"/>
                            </a:rPr>
                          </m:ctrlPr>
                        </m:mPr>
                        <m:mr>
                          <m:e>
                            <m:r>
                              <a:rPr lang="en-US" sz="6400" i="1" baseline="0">
                                <a:solidFill>
                                  <a:srgbClr val="002060"/>
                                </a:solidFill>
                                <a:latin typeface="Cambria Math" panose="02040503050406030204" pitchFamily="18" charset="0"/>
                              </a:rPr>
                              <m:t>3)</m:t>
                            </m:r>
                          </m:e>
                          <m:e>
                            <m:r>
                              <a:rPr lang="en-US" sz="6400" i="1" baseline="0">
                                <a:solidFill>
                                  <a:srgbClr val="002060"/>
                                </a:solidFill>
                                <a:latin typeface="Cambria Math" panose="02040503050406030204" pitchFamily="18" charset="0"/>
                              </a:rPr>
                              <m:t>𝜇</m:t>
                            </m:r>
                            <m:r>
                              <a:rPr lang="en-US" sz="6400" i="1" baseline="0">
                                <a:solidFill>
                                  <a:srgbClr val="002060"/>
                                </a:solidFill>
                                <a:latin typeface="Cambria Math" panose="02040503050406030204" pitchFamily="18" charset="0"/>
                              </a:rPr>
                              <m:t>(</m:t>
                            </m:r>
                            <m:r>
                              <a:rPr lang="en-US" sz="6400" i="1" baseline="0">
                                <a:solidFill>
                                  <a:srgbClr val="002060"/>
                                </a:solidFill>
                                <a:latin typeface="Cambria Math" panose="02040503050406030204" pitchFamily="18" charset="0"/>
                              </a:rPr>
                              <m:t>𝑥</m:t>
                            </m:r>
                            <m:r>
                              <a:rPr lang="en-US" sz="6400" i="1" baseline="0">
                                <a:solidFill>
                                  <a:srgbClr val="002060"/>
                                </a:solidFill>
                                <a:latin typeface="Cambria Math" panose="02040503050406030204" pitchFamily="18" charset="0"/>
                              </a:rPr>
                              <m:t>,</m:t>
                            </m:r>
                            <m:r>
                              <a:rPr lang="en-US" sz="6400" i="1" baseline="0">
                                <a:solidFill>
                                  <a:srgbClr val="002060"/>
                                </a:solidFill>
                                <a:latin typeface="Cambria Math" panose="02040503050406030204" pitchFamily="18" charset="0"/>
                              </a:rPr>
                              <m:t>𝑦</m:t>
                            </m:r>
                            <m:r>
                              <a:rPr lang="en-US" sz="6400" i="1" baseline="0">
                                <a:solidFill>
                                  <a:srgbClr val="002060"/>
                                </a:solidFill>
                                <a:latin typeface="Cambria Math" panose="02040503050406030204" pitchFamily="18" charset="0"/>
                              </a:rPr>
                              <m:t>)=</m:t>
                            </m:r>
                            <m:func>
                              <m:funcPr>
                                <m:ctrlPr>
                                  <a:rPr lang="ru-RU" sz="6400" i="1" baseline="0">
                                    <a:solidFill>
                                      <a:srgbClr val="002060"/>
                                    </a:solidFill>
                                    <a:latin typeface="Cambria Math" panose="02040503050406030204" pitchFamily="18" charset="0"/>
                                  </a:rPr>
                                </m:ctrlPr>
                              </m:funcPr>
                              <m:fName>
                                <m:r>
                                  <a:rPr lang="en-US" sz="6400" i="1" baseline="0">
                                    <a:solidFill>
                                      <a:srgbClr val="002060"/>
                                    </a:solidFill>
                                    <a:latin typeface="Cambria Math" panose="02040503050406030204" pitchFamily="18" charset="0"/>
                                  </a:rPr>
                                  <m:t>𝑚𝑖𝑛</m:t>
                                </m:r>
                              </m:fName>
                              <m:e>
                                <m:r>
                                  <a:rPr lang="en-US" sz="6400" i="1" baseline="0">
                                    <a:solidFill>
                                      <a:srgbClr val="002060"/>
                                    </a:solidFill>
                                    <a:latin typeface="Cambria Math" panose="02040503050406030204" pitchFamily="18" charset="0"/>
                                  </a:rPr>
                                  <m:t>[</m:t>
                                </m:r>
                              </m:e>
                            </m:func>
                            <m:r>
                              <a:rPr lang="en-US" sz="6400" i="1" baseline="0">
                                <a:solidFill>
                                  <a:srgbClr val="002060"/>
                                </a:solidFill>
                                <a:latin typeface="Cambria Math" panose="02040503050406030204" pitchFamily="18" charset="0"/>
                              </a:rPr>
                              <m:t>1,(1−</m:t>
                            </m:r>
                            <m:sSub>
                              <m:sSubPr>
                                <m:ctrlPr>
                                  <a:rPr lang="ru-RU" sz="6400" i="1" baseline="0">
                                    <a:solidFill>
                                      <a:srgbClr val="002060"/>
                                    </a:solidFill>
                                    <a:latin typeface="Cambria Math" panose="02040503050406030204" pitchFamily="18" charset="0"/>
                                  </a:rPr>
                                </m:ctrlPr>
                              </m:sSubPr>
                              <m:e>
                                <m:r>
                                  <a:rPr lang="en-US" sz="6400" i="1" baseline="0">
                                    <a:solidFill>
                                      <a:srgbClr val="002060"/>
                                    </a:solidFill>
                                    <a:latin typeface="Cambria Math" panose="02040503050406030204" pitchFamily="18" charset="0"/>
                                  </a:rPr>
                                  <m:t>𝜇</m:t>
                                </m:r>
                              </m:e>
                              <m:sub>
                                <m:r>
                                  <a:rPr lang="en-US" sz="6400" i="1" baseline="0">
                                    <a:solidFill>
                                      <a:srgbClr val="002060"/>
                                    </a:solidFill>
                                    <a:latin typeface="Cambria Math" panose="02040503050406030204" pitchFamily="18" charset="0"/>
                                  </a:rPr>
                                  <m:t>𝐴</m:t>
                                </m:r>
                              </m:sub>
                            </m:sSub>
                            <m:r>
                              <a:rPr lang="en-US" sz="6400" i="1" baseline="0">
                                <a:solidFill>
                                  <a:srgbClr val="002060"/>
                                </a:solidFill>
                                <a:latin typeface="Cambria Math" panose="02040503050406030204" pitchFamily="18" charset="0"/>
                              </a:rPr>
                              <m:t>(</m:t>
                            </m:r>
                            <m:r>
                              <a:rPr lang="en-US" sz="6400" i="1" baseline="0">
                                <a:solidFill>
                                  <a:srgbClr val="002060"/>
                                </a:solidFill>
                                <a:latin typeface="Cambria Math" panose="02040503050406030204" pitchFamily="18" charset="0"/>
                              </a:rPr>
                              <m:t>𝑥</m:t>
                            </m:r>
                            <m:r>
                              <a:rPr lang="en-US" sz="6400" i="1" baseline="0">
                                <a:solidFill>
                                  <a:srgbClr val="002060"/>
                                </a:solidFill>
                                <a:latin typeface="Cambria Math" panose="02040503050406030204" pitchFamily="18" charset="0"/>
                              </a:rPr>
                              <m:t>)+</m:t>
                            </m:r>
                            <m:sSub>
                              <m:sSubPr>
                                <m:ctrlPr>
                                  <a:rPr lang="ru-RU" sz="6400" i="1" baseline="0">
                                    <a:solidFill>
                                      <a:srgbClr val="002060"/>
                                    </a:solidFill>
                                    <a:latin typeface="Cambria Math" panose="02040503050406030204" pitchFamily="18" charset="0"/>
                                  </a:rPr>
                                </m:ctrlPr>
                              </m:sSubPr>
                              <m:e>
                                <m:r>
                                  <a:rPr lang="en-US" sz="6400" i="1" baseline="0">
                                    <a:solidFill>
                                      <a:srgbClr val="002060"/>
                                    </a:solidFill>
                                    <a:latin typeface="Cambria Math" panose="02040503050406030204" pitchFamily="18" charset="0"/>
                                  </a:rPr>
                                  <m:t>𝜇</m:t>
                                </m:r>
                              </m:e>
                              <m:sub>
                                <m:r>
                                  <a:rPr lang="en-US" sz="6400" i="1" baseline="0">
                                    <a:solidFill>
                                      <a:srgbClr val="002060"/>
                                    </a:solidFill>
                                    <a:latin typeface="Cambria Math" panose="02040503050406030204" pitchFamily="18" charset="0"/>
                                  </a:rPr>
                                  <m:t>𝐵</m:t>
                                </m:r>
                              </m:sub>
                            </m:sSub>
                            <m:r>
                              <a:rPr lang="en-US" sz="6400" i="1" baseline="0">
                                <a:solidFill>
                                  <a:srgbClr val="002060"/>
                                </a:solidFill>
                                <a:latin typeface="Cambria Math" panose="02040503050406030204" pitchFamily="18" charset="0"/>
                              </a:rPr>
                              <m:t>(</m:t>
                            </m:r>
                            <m:r>
                              <a:rPr lang="en-US" sz="6400" i="1" baseline="0">
                                <a:solidFill>
                                  <a:srgbClr val="002060"/>
                                </a:solidFill>
                                <a:latin typeface="Cambria Math" panose="02040503050406030204" pitchFamily="18" charset="0"/>
                              </a:rPr>
                              <m:t>𝑦</m:t>
                            </m:r>
                            <m:r>
                              <a:rPr lang="en-US" sz="6400" i="1" baseline="0">
                                <a:solidFill>
                                  <a:srgbClr val="002060"/>
                                </a:solidFill>
                                <a:latin typeface="Cambria Math" panose="02040503050406030204" pitchFamily="18" charset="0"/>
                              </a:rPr>
                              <m:t>))]</m:t>
                            </m:r>
                          </m:e>
                        </m:mr>
                      </m:m>
                      <m:r>
                        <a:rPr lang="en-US" sz="6400" i="1" baseline="0">
                          <a:solidFill>
                            <a:srgbClr val="002060"/>
                          </a:solidFill>
                          <a:latin typeface="Cambria Math" panose="02040503050406030204" pitchFamily="18" charset="0"/>
                        </a:rPr>
                        <m:t>;</m:t>
                      </m:r>
                    </m:oMath>
                    <m:oMath xmlns:m="http://schemas.openxmlformats.org/officeDocument/2006/math">
                      <m:m>
                        <m:mPr>
                          <m:mcs>
                            <m:mc>
                              <m:mcPr>
                                <m:count m:val="2"/>
                                <m:mcJc m:val="center"/>
                              </m:mcPr>
                            </m:mc>
                          </m:mcs>
                          <m:ctrlPr>
                            <a:rPr lang="ru-RU" sz="6400" i="1" baseline="0">
                              <a:solidFill>
                                <a:srgbClr val="002060"/>
                              </a:solidFill>
                              <a:latin typeface="Cambria Math" panose="02040503050406030204" pitchFamily="18" charset="0"/>
                            </a:rPr>
                          </m:ctrlPr>
                        </m:mPr>
                        <m:mr>
                          <m:e>
                            <m:r>
                              <a:rPr lang="en-US" sz="6400" i="1" baseline="0">
                                <a:solidFill>
                                  <a:srgbClr val="002060"/>
                                </a:solidFill>
                                <a:latin typeface="Cambria Math" panose="02040503050406030204" pitchFamily="18" charset="0"/>
                              </a:rPr>
                              <m:t>4)</m:t>
                            </m:r>
                          </m:e>
                          <m:e>
                            <m:r>
                              <a:rPr lang="en-US" sz="6400" i="1" baseline="0">
                                <a:solidFill>
                                  <a:srgbClr val="002060"/>
                                </a:solidFill>
                                <a:latin typeface="Cambria Math" panose="02040503050406030204" pitchFamily="18" charset="0"/>
                              </a:rPr>
                              <m:t>𝜇</m:t>
                            </m:r>
                            <m:r>
                              <a:rPr lang="en-US" sz="6400" i="1" baseline="0">
                                <a:solidFill>
                                  <a:srgbClr val="002060"/>
                                </a:solidFill>
                                <a:latin typeface="Cambria Math" panose="02040503050406030204" pitchFamily="18" charset="0"/>
                              </a:rPr>
                              <m:t>(</m:t>
                            </m:r>
                            <m:r>
                              <a:rPr lang="en-US" sz="6400" i="1" baseline="0">
                                <a:solidFill>
                                  <a:srgbClr val="002060"/>
                                </a:solidFill>
                                <a:latin typeface="Cambria Math" panose="02040503050406030204" pitchFamily="18" charset="0"/>
                              </a:rPr>
                              <m:t>𝑥</m:t>
                            </m:r>
                            <m:r>
                              <a:rPr lang="en-US" sz="6400" i="1" baseline="0">
                                <a:solidFill>
                                  <a:srgbClr val="002060"/>
                                </a:solidFill>
                                <a:latin typeface="Cambria Math" panose="02040503050406030204" pitchFamily="18" charset="0"/>
                              </a:rPr>
                              <m:t>,</m:t>
                            </m:r>
                            <m:r>
                              <a:rPr lang="en-US" sz="6400" i="1" baseline="0">
                                <a:solidFill>
                                  <a:srgbClr val="002060"/>
                                </a:solidFill>
                                <a:latin typeface="Cambria Math" panose="02040503050406030204" pitchFamily="18" charset="0"/>
                              </a:rPr>
                              <m:t>𝑦</m:t>
                            </m:r>
                            <m:r>
                              <a:rPr lang="en-US" sz="6400" i="1" baseline="0">
                                <a:solidFill>
                                  <a:srgbClr val="002060"/>
                                </a:solidFill>
                                <a:latin typeface="Cambria Math" panose="02040503050406030204" pitchFamily="18" charset="0"/>
                              </a:rPr>
                              <m:t>)=</m:t>
                            </m:r>
                            <m:func>
                              <m:funcPr>
                                <m:ctrlPr>
                                  <a:rPr lang="ru-RU" sz="6400" i="1" baseline="0">
                                    <a:solidFill>
                                      <a:srgbClr val="002060"/>
                                    </a:solidFill>
                                    <a:latin typeface="Cambria Math" panose="02040503050406030204" pitchFamily="18" charset="0"/>
                                  </a:rPr>
                                </m:ctrlPr>
                              </m:funcPr>
                              <m:fName>
                                <m:r>
                                  <a:rPr lang="en-US" sz="6400" i="1" baseline="0">
                                    <a:solidFill>
                                      <a:srgbClr val="002060"/>
                                    </a:solidFill>
                                    <a:latin typeface="Cambria Math" panose="02040503050406030204" pitchFamily="18" charset="0"/>
                                  </a:rPr>
                                  <m:t>𝑚𝑎𝑥</m:t>
                                </m:r>
                              </m:fName>
                              <m:e>
                                <m:r>
                                  <a:rPr lang="en-US" sz="6400" i="1" baseline="0">
                                    <a:solidFill>
                                      <a:srgbClr val="002060"/>
                                    </a:solidFill>
                                    <a:latin typeface="Cambria Math" panose="02040503050406030204" pitchFamily="18" charset="0"/>
                                  </a:rPr>
                                  <m:t>[</m:t>
                                </m:r>
                              </m:e>
                            </m:func>
                            <m:r>
                              <a:rPr lang="en-US" sz="6400" i="1" baseline="0">
                                <a:solidFill>
                                  <a:srgbClr val="002060"/>
                                </a:solidFill>
                                <a:latin typeface="Cambria Math" panose="02040503050406030204" pitchFamily="18" charset="0"/>
                              </a:rPr>
                              <m:t>(1−</m:t>
                            </m:r>
                            <m:sSub>
                              <m:sSubPr>
                                <m:ctrlPr>
                                  <a:rPr lang="ru-RU" sz="6400" i="1" baseline="0">
                                    <a:solidFill>
                                      <a:srgbClr val="002060"/>
                                    </a:solidFill>
                                    <a:latin typeface="Cambria Math" panose="02040503050406030204" pitchFamily="18" charset="0"/>
                                  </a:rPr>
                                </m:ctrlPr>
                              </m:sSubPr>
                              <m:e>
                                <m:r>
                                  <a:rPr lang="en-US" sz="6400" i="1" baseline="0">
                                    <a:solidFill>
                                      <a:srgbClr val="002060"/>
                                    </a:solidFill>
                                    <a:latin typeface="Cambria Math" panose="02040503050406030204" pitchFamily="18" charset="0"/>
                                  </a:rPr>
                                  <m:t>𝜇</m:t>
                                </m:r>
                              </m:e>
                              <m:sub>
                                <m:r>
                                  <a:rPr lang="en-US" sz="6400" i="1" baseline="0">
                                    <a:solidFill>
                                      <a:srgbClr val="002060"/>
                                    </a:solidFill>
                                    <a:latin typeface="Cambria Math" panose="02040503050406030204" pitchFamily="18" charset="0"/>
                                  </a:rPr>
                                  <m:t>𝐴</m:t>
                                </m:r>
                              </m:sub>
                            </m:sSub>
                            <m:r>
                              <a:rPr lang="en-US" sz="6400" i="1" baseline="0">
                                <a:solidFill>
                                  <a:srgbClr val="002060"/>
                                </a:solidFill>
                                <a:latin typeface="Cambria Math" panose="02040503050406030204" pitchFamily="18" charset="0"/>
                              </a:rPr>
                              <m:t>(</m:t>
                            </m:r>
                            <m:r>
                              <a:rPr lang="en-US" sz="6400" i="1" baseline="0">
                                <a:solidFill>
                                  <a:srgbClr val="002060"/>
                                </a:solidFill>
                                <a:latin typeface="Cambria Math" panose="02040503050406030204" pitchFamily="18" charset="0"/>
                              </a:rPr>
                              <m:t>𝑥</m:t>
                            </m:r>
                            <m:r>
                              <a:rPr lang="en-US" sz="6400" i="1" baseline="0">
                                <a:solidFill>
                                  <a:srgbClr val="002060"/>
                                </a:solidFill>
                                <a:latin typeface="Cambria Math" panose="02040503050406030204" pitchFamily="18" charset="0"/>
                              </a:rPr>
                              <m:t>)),</m:t>
                            </m:r>
                            <m:sSub>
                              <m:sSubPr>
                                <m:ctrlPr>
                                  <a:rPr lang="ru-RU" sz="6400" i="1" baseline="0">
                                    <a:solidFill>
                                      <a:srgbClr val="002060"/>
                                    </a:solidFill>
                                    <a:latin typeface="Cambria Math" panose="02040503050406030204" pitchFamily="18" charset="0"/>
                                  </a:rPr>
                                </m:ctrlPr>
                              </m:sSubPr>
                              <m:e>
                                <m:r>
                                  <a:rPr lang="en-US" sz="6400" i="1" baseline="0">
                                    <a:solidFill>
                                      <a:srgbClr val="002060"/>
                                    </a:solidFill>
                                    <a:latin typeface="Cambria Math" panose="02040503050406030204" pitchFamily="18" charset="0"/>
                                  </a:rPr>
                                  <m:t>𝜇</m:t>
                                </m:r>
                              </m:e>
                              <m:sub>
                                <m:r>
                                  <a:rPr lang="en-US" sz="6400" i="1" baseline="0">
                                    <a:solidFill>
                                      <a:srgbClr val="002060"/>
                                    </a:solidFill>
                                    <a:latin typeface="Cambria Math" panose="02040503050406030204" pitchFamily="18" charset="0"/>
                                  </a:rPr>
                                  <m:t>𝐵</m:t>
                                </m:r>
                              </m:sub>
                            </m:sSub>
                            <m:r>
                              <a:rPr lang="en-US" sz="6400" i="1" baseline="0">
                                <a:solidFill>
                                  <a:srgbClr val="002060"/>
                                </a:solidFill>
                                <a:latin typeface="Cambria Math" panose="02040503050406030204" pitchFamily="18" charset="0"/>
                              </a:rPr>
                              <m:t>(</m:t>
                            </m:r>
                            <m:r>
                              <a:rPr lang="en-US" sz="6400" i="1" baseline="0">
                                <a:solidFill>
                                  <a:srgbClr val="002060"/>
                                </a:solidFill>
                                <a:latin typeface="Cambria Math" panose="02040503050406030204" pitchFamily="18" charset="0"/>
                              </a:rPr>
                              <m:t>𝑦</m:t>
                            </m:r>
                            <m:r>
                              <a:rPr lang="en-US" sz="6400" i="1" baseline="0">
                                <a:solidFill>
                                  <a:srgbClr val="002060"/>
                                </a:solidFill>
                                <a:latin typeface="Cambria Math" panose="02040503050406030204" pitchFamily="18" charset="0"/>
                              </a:rPr>
                              <m:t>)]</m:t>
                            </m:r>
                          </m:e>
                        </m:mr>
                      </m:m>
                      <m:r>
                        <a:rPr lang="en-US" sz="6400" i="1" baseline="0">
                          <a:solidFill>
                            <a:srgbClr val="002060"/>
                          </a:solidFill>
                          <a:latin typeface="Cambria Math" panose="02040503050406030204" pitchFamily="18" charset="0"/>
                        </a:rPr>
                        <m:t>.</m:t>
                      </m:r>
                    </m:oMath>
                  </m:oMathPara>
                </a14:m>
                <a:endParaRPr lang="ru-RU" sz="6400" baseline="0" dirty="0">
                  <a:solidFill>
                    <a:srgbClr val="002060"/>
                  </a:solidFill>
                </a:endParaRPr>
              </a:p>
            </p:txBody>
          </p:sp>
        </mc:Choice>
        <mc:Fallback xmlns="">
          <p:sp>
            <p:nvSpPr>
              <p:cNvPr id="8" name="Rectangle 3"/>
              <p:cNvSpPr>
                <a:spLocks noRot="1" noChangeAspect="1" noMove="1" noResize="1" noEditPoints="1" noAdjustHandles="1" noChangeArrowheads="1" noChangeShapeType="1" noTextEdit="1"/>
              </p:cNvSpPr>
              <p:nvPr/>
            </p:nvSpPr>
            <p:spPr bwMode="auto">
              <a:xfrm>
                <a:off x="886744" y="2585740"/>
                <a:ext cx="22474996" cy="9450288"/>
              </a:xfrm>
              <a:prstGeom prst="rect">
                <a:avLst/>
              </a:prstGeom>
              <a:blipFill>
                <a:blip r:embed="rId2"/>
                <a:stretch>
                  <a:fillRect l="-1953" t="-2065" r="-1953"/>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317912800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Fuzzy statements and fuzzy functions</a:t>
            </a:r>
          </a:p>
        </p:txBody>
      </p:sp>
      <p:sp>
        <p:nvSpPr>
          <p:cNvPr id="8" name="Rectangle 3"/>
          <p:cNvSpPr>
            <a:spLocks/>
          </p:cNvSpPr>
          <p:nvPr/>
        </p:nvSpPr>
        <p:spPr bwMode="auto">
          <a:xfrm>
            <a:off x="718582" y="4625752"/>
            <a:ext cx="22474996" cy="44162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altLang="en-US" sz="6600" baseline="0" dirty="0">
                <a:solidFill>
                  <a:srgbClr val="002060"/>
                </a:solidFill>
              </a:rPr>
              <a:t> </a:t>
            </a:r>
            <a:r>
              <a:rPr lang="en-US" sz="6600" baseline="0" dirty="0">
                <a:solidFill>
                  <a:srgbClr val="002060"/>
                </a:solidFill>
              </a:rPr>
              <a:t>The first formula is convenient because it preserves the width of the values ​​of membership functions and allows you to select each rule and the process of changing it, even from the information in tabular form.</a:t>
            </a:r>
            <a:endParaRPr lang="ru-RU" sz="6600" baseline="0" dirty="0">
              <a:solidFill>
                <a:srgbClr val="002060"/>
              </a:solidFill>
            </a:endParaRPr>
          </a:p>
        </p:txBody>
      </p:sp>
    </p:spTree>
    <p:extLst>
      <p:ext uri="{BB962C8B-B14F-4D97-AF65-F5344CB8AC3E}">
        <p14:creationId xmlns:p14="http://schemas.microsoft.com/office/powerpoint/2010/main" val="227706591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Fuzzy statements and fuzzy functions</a:t>
            </a:r>
          </a:p>
        </p:txBody>
      </p:sp>
      <p:sp>
        <p:nvSpPr>
          <p:cNvPr id="8" name="Rectangle 3"/>
          <p:cNvSpPr>
            <a:spLocks/>
          </p:cNvSpPr>
          <p:nvPr/>
        </p:nvSpPr>
        <p:spPr bwMode="auto">
          <a:xfrm>
            <a:off x="524173" y="3644126"/>
            <a:ext cx="22996713" cy="60004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rPr>
              <a:t>		</a:t>
            </a:r>
            <a:r>
              <a:rPr lang="en-US" altLang="en-US" sz="6000" baseline="0" dirty="0">
                <a:solidFill>
                  <a:srgbClr val="002060"/>
                </a:solidFill>
              </a:rPr>
              <a:t> </a:t>
            </a:r>
            <a:r>
              <a:rPr lang="en-US" sz="6000" baseline="0" dirty="0">
                <a:solidFill>
                  <a:srgbClr val="002060"/>
                </a:solidFill>
              </a:rPr>
              <a:t>Among the disadvantages of this formula are commutativity, lack of difference between expressions of type (A∩B) → C and A → (B → C) and the inability to use the connection OR instead of I to interpret the connection OTHER to obtain a protocol for applying the rules:</a:t>
            </a:r>
            <a:endParaRPr lang="ru-RU" sz="6000" baseline="0" dirty="0">
              <a:solidFill>
                <a:srgbClr val="002060"/>
              </a:solidFill>
            </a:endParaRPr>
          </a:p>
          <a:p>
            <a:pPr algn="ctr"/>
            <a:r>
              <a:rPr lang="en-US" sz="6000" baseline="0" dirty="0">
                <a:solidFill>
                  <a:srgbClr val="002060"/>
                </a:solidFill>
              </a:rPr>
              <a:t>RULE 1, OTHERWISE RULE 2, OTHERWISE ....</a:t>
            </a:r>
            <a:endParaRPr lang="ru-RU" sz="6000" baseline="0" dirty="0">
              <a:solidFill>
                <a:srgbClr val="002060"/>
              </a:solidFill>
            </a:endParaRPr>
          </a:p>
        </p:txBody>
      </p:sp>
    </p:spTree>
    <p:extLst>
      <p:ext uri="{BB962C8B-B14F-4D97-AF65-F5344CB8AC3E}">
        <p14:creationId xmlns:p14="http://schemas.microsoft.com/office/powerpoint/2010/main" val="427078804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Fuzzy statements and fuzzy functions</a:t>
            </a:r>
          </a:p>
        </p:txBody>
      </p:sp>
      <p:sp>
        <p:nvSpPr>
          <p:cNvPr id="8" name="Rectangle 3"/>
          <p:cNvSpPr>
            <a:spLocks/>
          </p:cNvSpPr>
          <p:nvPr/>
        </p:nvSpPr>
        <p:spPr bwMode="auto">
          <a:xfrm>
            <a:off x="520773" y="3761656"/>
            <a:ext cx="22996713" cy="63822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altLang="en-US" sz="6600" baseline="0" dirty="0">
                <a:solidFill>
                  <a:srgbClr val="002060"/>
                </a:solidFill>
              </a:rPr>
              <a:t> </a:t>
            </a:r>
            <a:r>
              <a:rPr lang="en-US" sz="6600" baseline="0" dirty="0">
                <a:solidFill>
                  <a:srgbClr val="002060"/>
                </a:solidFill>
              </a:rPr>
              <a:t>Other ratios are devoid of this drawback due to the fact that each rule can not compare its area of ​​influence. For example, the arithmetic relationships in the third formula lead to new values ​​of membership functions and require some approximation. Note that this relation corresponds to the operation of implication for </a:t>
            </a:r>
            <a:r>
              <a:rPr lang="en-US" sz="6600" baseline="0" dirty="0" err="1">
                <a:solidFill>
                  <a:srgbClr val="002060"/>
                </a:solidFill>
              </a:rPr>
              <a:t>Lukasevich's</a:t>
            </a:r>
            <a:r>
              <a:rPr lang="en-US" sz="6600" baseline="0" dirty="0">
                <a:solidFill>
                  <a:srgbClr val="002060"/>
                </a:solidFill>
              </a:rPr>
              <a:t> multivalued logic. </a:t>
            </a:r>
            <a:endParaRPr lang="ru-RU" sz="6600" baseline="0" dirty="0">
              <a:solidFill>
                <a:srgbClr val="002060"/>
              </a:solidFill>
            </a:endParaRPr>
          </a:p>
        </p:txBody>
      </p:sp>
    </p:spTree>
    <p:extLst>
      <p:ext uri="{BB962C8B-B14F-4D97-AF65-F5344CB8AC3E}">
        <p14:creationId xmlns:p14="http://schemas.microsoft.com/office/powerpoint/2010/main" val="62314024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Fuzzy statements and fuzzy functions</a:t>
            </a:r>
          </a:p>
        </p:txBody>
      </p:sp>
      <p:sp>
        <p:nvSpPr>
          <p:cNvPr id="8" name="Rectangle 3"/>
          <p:cNvSpPr>
            <a:spLocks/>
          </p:cNvSpPr>
          <p:nvPr/>
        </p:nvSpPr>
        <p:spPr bwMode="auto">
          <a:xfrm>
            <a:off x="555437" y="2753544"/>
            <a:ext cx="22996713" cy="514150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rPr>
              <a:t>		</a:t>
            </a:r>
            <a:r>
              <a:rPr lang="en-US" altLang="en-US" sz="6000" baseline="0" dirty="0">
                <a:solidFill>
                  <a:srgbClr val="002060"/>
                </a:solidFill>
              </a:rPr>
              <a:t> </a:t>
            </a:r>
            <a:r>
              <a:rPr lang="en-US" sz="6000" baseline="0" dirty="0">
                <a:solidFill>
                  <a:srgbClr val="002060"/>
                </a:solidFill>
              </a:rPr>
              <a:t>Formula four is devoid of all these shortcomings and is the most "human" in nature, because if condition A gives consequence B, then condition A ', close to A, gives consequence B', close to B. This property is especially important for systems involving "Human factor", where not all situations can be specified using a set of rules.</a:t>
            </a:r>
            <a:endParaRPr lang="ru-RU" sz="6000" baseline="0" dirty="0">
              <a:solidFill>
                <a:srgbClr val="002060"/>
              </a:solidFill>
            </a:endParaRPr>
          </a:p>
        </p:txBody>
      </p:sp>
      <mc:AlternateContent xmlns:mc="http://schemas.openxmlformats.org/markup-compatibility/2006" xmlns:a14="http://schemas.microsoft.com/office/drawing/2010/main">
        <mc:Choice Requires="a14">
          <p:sp>
            <p:nvSpPr>
              <p:cNvPr id="7" name="Rectangle 3"/>
              <p:cNvSpPr>
                <a:spLocks/>
              </p:cNvSpPr>
              <p:nvPr/>
            </p:nvSpPr>
            <p:spPr bwMode="auto">
              <a:xfrm>
                <a:off x="742950" y="7915607"/>
                <a:ext cx="22996713" cy="5141503"/>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en-US" sz="6000" baseline="0" dirty="0">
                    <a:solidFill>
                      <a:srgbClr val="002060"/>
                    </a:solidFill>
                  </a:rPr>
                  <a:t>		Conditional sentence Р2 specifies the relationship:</a:t>
                </a:r>
                <a:endParaRPr lang="ru-RU" sz="6000" baseline="0" dirty="0">
                  <a:solidFill>
                    <a:srgbClr val="002060"/>
                  </a:solidFill>
                </a:endParaRPr>
              </a:p>
              <a:p>
                <a:pPr algn="ctr"/>
                <a14:m>
                  <m:oMath xmlns:m="http://schemas.openxmlformats.org/officeDocument/2006/math">
                    <m:r>
                      <a:rPr lang="en-US" sz="6000" i="1" baseline="0">
                        <a:solidFill>
                          <a:srgbClr val="002060"/>
                        </a:solidFill>
                        <a:latin typeface="Cambria Math" panose="02040503050406030204" pitchFamily="18" charset="0"/>
                      </a:rPr>
                      <m:t>𝑅</m:t>
                    </m:r>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𝐴</m:t>
                    </m:r>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𝐵</m:t>
                    </m:r>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𝐵</m:t>
                    </m:r>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𝐶</m:t>
                    </m:r>
                    <m:r>
                      <a:rPr lang="en-US" sz="6000" i="1" baseline="0">
                        <a:solidFill>
                          <a:srgbClr val="002060"/>
                        </a:solidFill>
                        <a:latin typeface="Cambria Math" panose="02040503050406030204" pitchFamily="18" charset="0"/>
                      </a:rPr>
                      <m:t>)</m:t>
                    </m:r>
                  </m:oMath>
                </a14:m>
                <a:r>
                  <a:rPr lang="en-US" sz="6000" baseline="0" dirty="0">
                    <a:solidFill>
                      <a:srgbClr val="002060"/>
                    </a:solidFill>
                  </a:rPr>
                  <a:t> or </a:t>
                </a:r>
                <a14:m>
                  <m:oMath xmlns:m="http://schemas.openxmlformats.org/officeDocument/2006/math">
                    <m:r>
                      <a:rPr lang="en-US" sz="6000" i="1" baseline="0">
                        <a:solidFill>
                          <a:srgbClr val="002060"/>
                        </a:solidFill>
                        <a:latin typeface="Cambria Math" panose="02040503050406030204" pitchFamily="18" charset="0"/>
                      </a:rPr>
                      <m:t>𝜇</m:t>
                    </m:r>
                    <m:r>
                      <a:rPr lang="en-US" sz="6000" i="1" baseline="0">
                        <a:solidFill>
                          <a:srgbClr val="002060"/>
                        </a:solidFill>
                        <a:latin typeface="Cambria Math" panose="02040503050406030204" pitchFamily="18" charset="0"/>
                      </a:rPr>
                      <m:t>=</m:t>
                    </m:r>
                    <m:func>
                      <m:funcPr>
                        <m:ctrlPr>
                          <a:rPr lang="ru-RU" sz="6000" i="1" baseline="0">
                            <a:solidFill>
                              <a:srgbClr val="002060"/>
                            </a:solidFill>
                            <a:latin typeface="Cambria Math" panose="02040503050406030204" pitchFamily="18" charset="0"/>
                          </a:rPr>
                        </m:ctrlPr>
                      </m:funcPr>
                      <m:fName>
                        <m:r>
                          <a:rPr lang="en-US" sz="6000" i="1" baseline="0">
                            <a:solidFill>
                              <a:srgbClr val="002060"/>
                            </a:solidFill>
                            <a:latin typeface="Cambria Math" panose="02040503050406030204" pitchFamily="18" charset="0"/>
                          </a:rPr>
                          <m:t>𝑚𝑎𝑥</m:t>
                        </m:r>
                      </m:fName>
                      <m:e>
                        <m:r>
                          <a:rPr lang="en-US" sz="6000" i="1" baseline="0">
                            <a:solidFill>
                              <a:srgbClr val="002060"/>
                            </a:solidFill>
                            <a:latin typeface="Cambria Math" panose="02040503050406030204" pitchFamily="18" charset="0"/>
                          </a:rPr>
                          <m:t>{</m:t>
                        </m:r>
                      </m:e>
                    </m:func>
                    <m:func>
                      <m:funcPr>
                        <m:ctrlPr>
                          <a:rPr lang="ru-RU" sz="6000" i="1" baseline="0">
                            <a:solidFill>
                              <a:srgbClr val="002060"/>
                            </a:solidFill>
                            <a:latin typeface="Cambria Math" panose="02040503050406030204" pitchFamily="18" charset="0"/>
                          </a:rPr>
                        </m:ctrlPr>
                      </m:funcPr>
                      <m:fName>
                        <m:r>
                          <a:rPr lang="en-US" sz="6000" i="1" baseline="0">
                            <a:solidFill>
                              <a:srgbClr val="002060"/>
                            </a:solidFill>
                            <a:latin typeface="Cambria Math" panose="02040503050406030204" pitchFamily="18" charset="0"/>
                          </a:rPr>
                          <m:t>𝑚𝑖𝑛</m:t>
                        </m:r>
                      </m:fName>
                      <m:e>
                        <m:r>
                          <a:rPr lang="en-US" sz="6000" i="1" baseline="0">
                            <a:solidFill>
                              <a:srgbClr val="002060"/>
                            </a:solidFill>
                            <a:latin typeface="Cambria Math" panose="02040503050406030204" pitchFamily="18" charset="0"/>
                          </a:rPr>
                          <m:t>(</m:t>
                        </m:r>
                      </m:e>
                    </m:func>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𝐵</m:t>
                        </m:r>
                      </m:sub>
                    </m:sSub>
                    <m:r>
                      <a:rPr lang="en-US" sz="6000" i="1" baseline="0">
                        <a:solidFill>
                          <a:srgbClr val="002060"/>
                        </a:solidFill>
                        <a:latin typeface="Cambria Math" panose="02040503050406030204" pitchFamily="18" charset="0"/>
                      </a:rPr>
                      <m:t>),[1−</m:t>
                    </m:r>
                    <m:func>
                      <m:funcPr>
                        <m:ctrlPr>
                          <a:rPr lang="ru-RU" sz="6000" i="1" baseline="0">
                            <a:solidFill>
                              <a:srgbClr val="002060"/>
                            </a:solidFill>
                            <a:latin typeface="Cambria Math" panose="02040503050406030204" pitchFamily="18" charset="0"/>
                          </a:rPr>
                        </m:ctrlPr>
                      </m:funcPr>
                      <m:fName>
                        <m:r>
                          <a:rPr lang="en-US" sz="6000" i="1" baseline="0">
                            <a:solidFill>
                              <a:srgbClr val="002060"/>
                            </a:solidFill>
                            <a:latin typeface="Cambria Math" panose="02040503050406030204" pitchFamily="18" charset="0"/>
                          </a:rPr>
                          <m:t>𝑚𝑖𝑛</m:t>
                        </m:r>
                      </m:fName>
                      <m:e>
                        <m:r>
                          <a:rPr lang="en-US" sz="6000" i="1" baseline="0">
                            <a:solidFill>
                              <a:srgbClr val="002060"/>
                            </a:solidFill>
                            <a:latin typeface="Cambria Math" panose="02040503050406030204" pitchFamily="18" charset="0"/>
                          </a:rPr>
                          <m:t>(</m:t>
                        </m:r>
                      </m:e>
                    </m:func>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𝐵</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𝐶</m:t>
                        </m:r>
                      </m:sub>
                    </m:sSub>
                    <m:r>
                      <a:rPr lang="en-US" sz="6000" i="1" baseline="0">
                        <a:solidFill>
                          <a:srgbClr val="002060"/>
                        </a:solidFill>
                        <a:latin typeface="Cambria Math" panose="02040503050406030204" pitchFamily="18" charset="0"/>
                      </a:rPr>
                      <m:t>)]}.</m:t>
                    </m:r>
                  </m:oMath>
                </a14:m>
                <a:endParaRPr lang="ru-RU" sz="6000" baseline="0" dirty="0">
                  <a:solidFill>
                    <a:srgbClr val="002060"/>
                  </a:solidFill>
                </a:endParaRPr>
              </a:p>
              <a:p>
                <a:pPr algn="just"/>
                <a:endParaRPr lang="ru-RU" sz="6000" baseline="0" dirty="0">
                  <a:solidFill>
                    <a:srgbClr val="002060"/>
                  </a:solidFill>
                </a:endParaRPr>
              </a:p>
            </p:txBody>
          </p:sp>
        </mc:Choice>
        <mc:Fallback xmlns="">
          <p:sp>
            <p:nvSpPr>
              <p:cNvPr id="7" name="Rectangle 3"/>
              <p:cNvSpPr>
                <a:spLocks noRot="1" noChangeAspect="1" noMove="1" noResize="1" noEditPoints="1" noAdjustHandles="1" noChangeArrowheads="1" noChangeShapeType="1" noTextEdit="1"/>
              </p:cNvSpPr>
              <p:nvPr/>
            </p:nvSpPr>
            <p:spPr bwMode="auto">
              <a:xfrm>
                <a:off x="742950" y="7915607"/>
                <a:ext cx="22996713" cy="5141503"/>
              </a:xfrm>
              <a:prstGeom prst="rect">
                <a:avLst/>
              </a:prstGeom>
              <a:blipFill>
                <a:blip r:embed="rId3"/>
                <a:stretch>
                  <a:fillRect t="-3436"/>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321382925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Fuzzy statements and fuzzy functions</a:t>
            </a:r>
          </a:p>
        </p:txBody>
      </p:sp>
      <mc:AlternateContent xmlns:mc="http://schemas.openxmlformats.org/markup-compatibility/2006" xmlns:a14="http://schemas.microsoft.com/office/drawing/2010/main">
        <mc:Choice Requires="a14">
          <p:sp>
            <p:nvSpPr>
              <p:cNvPr id="8" name="Rectangle 3"/>
              <p:cNvSpPr>
                <a:spLocks/>
              </p:cNvSpPr>
              <p:nvPr/>
            </p:nvSpPr>
            <p:spPr bwMode="auto">
              <a:xfrm>
                <a:off x="555437" y="4913784"/>
                <a:ext cx="22996713" cy="3888432"/>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altLang="en-US" sz="6600" baseline="0" dirty="0">
                    <a:solidFill>
                      <a:srgbClr val="002060"/>
                    </a:solidFill>
                  </a:rPr>
                  <a:t> </a:t>
                </a:r>
                <a:r>
                  <a:rPr lang="en-US" sz="6600" baseline="0" dirty="0">
                    <a:solidFill>
                      <a:srgbClr val="002060"/>
                    </a:solidFill>
                  </a:rPr>
                  <a:t>Conditional sentence </a:t>
                </a:r>
                <a14:m>
                  <m:oMath xmlns:m="http://schemas.openxmlformats.org/officeDocument/2006/math">
                    <m:sSub>
                      <m:sSubPr>
                        <m:ctrlPr>
                          <a:rPr lang="en-US" sz="6600" i="1" baseline="0" smtClean="0">
                            <a:solidFill>
                              <a:srgbClr val="002060"/>
                            </a:solidFill>
                            <a:latin typeface="Cambria Math" panose="02040503050406030204" pitchFamily="18" charset="0"/>
                          </a:rPr>
                        </m:ctrlPr>
                      </m:sSubPr>
                      <m:e>
                        <m:r>
                          <m:rPr>
                            <m:sty m:val="p"/>
                          </m:rPr>
                          <a:rPr lang="en-US" sz="6600" b="0" i="0" baseline="0" smtClean="0">
                            <a:solidFill>
                              <a:srgbClr val="002060"/>
                            </a:solidFill>
                            <a:latin typeface="Cambria Math" panose="02040503050406030204" pitchFamily="18" charset="0"/>
                          </a:rPr>
                          <m:t>P</m:t>
                        </m:r>
                      </m:e>
                      <m:sub>
                        <m:r>
                          <a:rPr lang="en-US" sz="6600" b="0" i="0" baseline="0" smtClean="0">
                            <a:solidFill>
                              <a:srgbClr val="002060"/>
                            </a:solidFill>
                            <a:latin typeface="Cambria Math" panose="02040503050406030204" pitchFamily="18" charset="0"/>
                          </a:rPr>
                          <m:t>3</m:t>
                        </m:r>
                      </m:sub>
                    </m:sSub>
                  </m:oMath>
                </a14:m>
                <a:r>
                  <a:rPr lang="en-US" sz="6600" baseline="0" dirty="0">
                    <a:solidFill>
                      <a:srgbClr val="002060"/>
                    </a:solidFill>
                  </a:rPr>
                  <a:t> can be reduced to </a:t>
                </a:r>
                <a14:m>
                  <m:oMath xmlns:m="http://schemas.openxmlformats.org/officeDocument/2006/math">
                    <m:sSub>
                      <m:sSubPr>
                        <m:ctrlPr>
                          <a:rPr lang="en-US" sz="6600" i="1" baseline="0">
                            <a:solidFill>
                              <a:srgbClr val="002060"/>
                            </a:solidFill>
                            <a:latin typeface="Cambria Math" panose="02040503050406030204" pitchFamily="18" charset="0"/>
                          </a:rPr>
                        </m:ctrlPr>
                      </m:sSubPr>
                      <m:e>
                        <m:r>
                          <m:rPr>
                            <m:sty m:val="p"/>
                          </m:rPr>
                          <a:rPr lang="en-US" sz="6600" baseline="0">
                            <a:solidFill>
                              <a:srgbClr val="002060"/>
                            </a:solidFill>
                            <a:latin typeface="Cambria Math" panose="02040503050406030204" pitchFamily="18" charset="0"/>
                          </a:rPr>
                          <m:t>P</m:t>
                        </m:r>
                      </m:e>
                      <m:sub>
                        <m:r>
                          <a:rPr lang="en-US" sz="6600" b="0" i="0" baseline="0" smtClean="0">
                            <a:solidFill>
                              <a:srgbClr val="002060"/>
                            </a:solidFill>
                            <a:latin typeface="Cambria Math" panose="02040503050406030204" pitchFamily="18" charset="0"/>
                          </a:rPr>
                          <m:t>1</m:t>
                        </m:r>
                      </m:sub>
                    </m:sSub>
                  </m:oMath>
                </a14:m>
                <a:r>
                  <a:rPr lang="en-US" sz="6600" baseline="0" dirty="0">
                    <a:solidFill>
                      <a:srgbClr val="002060"/>
                    </a:solidFill>
                  </a:rPr>
                  <a:t>, if you perform the convolution of the conditions in the left part of the sentence </a:t>
                </a:r>
                <a14:m>
                  <m:oMath xmlns:m="http://schemas.openxmlformats.org/officeDocument/2006/math">
                    <m:sSub>
                      <m:sSubPr>
                        <m:ctrlPr>
                          <a:rPr lang="en-US" sz="6600" i="1" baseline="0">
                            <a:solidFill>
                              <a:srgbClr val="002060"/>
                            </a:solidFill>
                            <a:latin typeface="Cambria Math" panose="02040503050406030204" pitchFamily="18" charset="0"/>
                          </a:rPr>
                        </m:ctrlPr>
                      </m:sSubPr>
                      <m:e>
                        <m:r>
                          <m:rPr>
                            <m:sty m:val="p"/>
                          </m:rPr>
                          <a:rPr lang="en-US" sz="6600" baseline="0">
                            <a:solidFill>
                              <a:srgbClr val="002060"/>
                            </a:solidFill>
                            <a:latin typeface="Cambria Math" panose="02040503050406030204" pitchFamily="18" charset="0"/>
                          </a:rPr>
                          <m:t>P</m:t>
                        </m:r>
                      </m:e>
                      <m:sub>
                        <m:r>
                          <a:rPr lang="en-US" sz="6600" baseline="0">
                            <a:solidFill>
                              <a:srgbClr val="002060"/>
                            </a:solidFill>
                            <a:latin typeface="Cambria Math" panose="02040503050406030204" pitchFamily="18" charset="0"/>
                          </a:rPr>
                          <m:t>3</m:t>
                        </m:r>
                      </m:sub>
                    </m:sSub>
                  </m:oMath>
                </a14:m>
                <a:r>
                  <a:rPr lang="en-US" sz="6600" baseline="0" dirty="0">
                    <a:solidFill>
                      <a:srgbClr val="002060"/>
                    </a:solidFill>
                  </a:rPr>
                  <a:t>, using the appropriate operations on fuzzy sets. </a:t>
                </a:r>
                <a:endParaRPr lang="ru-RU" sz="6600" baseline="0" dirty="0">
                  <a:solidFill>
                    <a:srgbClr val="002060"/>
                  </a:solidFill>
                </a:endParaRPr>
              </a:p>
            </p:txBody>
          </p:sp>
        </mc:Choice>
        <mc:Fallback xmlns="">
          <p:sp>
            <p:nvSpPr>
              <p:cNvPr id="8" name="Rectangle 3"/>
              <p:cNvSpPr>
                <a:spLocks noRot="1" noChangeAspect="1" noMove="1" noResize="1" noEditPoints="1" noAdjustHandles="1" noChangeArrowheads="1" noChangeShapeType="1" noTextEdit="1"/>
              </p:cNvSpPr>
              <p:nvPr/>
            </p:nvSpPr>
            <p:spPr bwMode="auto">
              <a:xfrm>
                <a:off x="555437" y="4913784"/>
                <a:ext cx="22996713" cy="3888432"/>
              </a:xfrm>
              <a:prstGeom prst="rect">
                <a:avLst/>
              </a:prstGeom>
              <a:blipFill>
                <a:blip r:embed="rId2"/>
                <a:stretch>
                  <a:fillRect l="-1988" t="-5486" r="-1988"/>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292507353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Fuzzy statements and fuzzy functions</a:t>
            </a:r>
          </a:p>
        </p:txBody>
      </p:sp>
      <p:sp>
        <p:nvSpPr>
          <p:cNvPr id="8" name="Rectangle 3"/>
          <p:cNvSpPr>
            <a:spLocks/>
          </p:cNvSpPr>
          <p:nvPr/>
        </p:nvSpPr>
        <p:spPr bwMode="auto">
          <a:xfrm>
            <a:off x="760023" y="3833664"/>
            <a:ext cx="22996713" cy="73226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aseline="0" dirty="0">
                <a:solidFill>
                  <a:srgbClr val="002060"/>
                </a:solidFill>
              </a:rPr>
              <a:t>		</a:t>
            </a:r>
            <a:r>
              <a:rPr lang="en-US" altLang="en-US" sz="6600" baseline="0" dirty="0">
                <a:solidFill>
                  <a:srgbClr val="002060"/>
                </a:solidFill>
              </a:rPr>
              <a:t> </a:t>
            </a:r>
            <a:r>
              <a:rPr lang="en-US" sz="6600" baseline="0" dirty="0">
                <a:solidFill>
                  <a:srgbClr val="002060"/>
                </a:solidFill>
              </a:rPr>
              <a:t>In systems based on the processing of fuzzy conditional sentences, there are usually three stages:</a:t>
            </a:r>
            <a:endParaRPr lang="ru-RU" sz="6600" baseline="0" dirty="0">
              <a:solidFill>
                <a:srgbClr val="002060"/>
              </a:solidFill>
            </a:endParaRPr>
          </a:p>
          <a:p>
            <a:pPr marL="857250" indent="-857250">
              <a:buFont typeface="Arial" panose="020B0604020202020204" pitchFamily="34" charset="0"/>
              <a:buChar char="•"/>
            </a:pPr>
            <a:r>
              <a:rPr lang="en-US" sz="6600" baseline="0" dirty="0">
                <a:solidFill>
                  <a:srgbClr val="002060"/>
                </a:solidFill>
              </a:rPr>
              <a:t> </a:t>
            </a:r>
            <a:r>
              <a:rPr lang="en-US" sz="6600" baseline="0" dirty="0" err="1">
                <a:solidFill>
                  <a:srgbClr val="002060"/>
                </a:solidFill>
              </a:rPr>
              <a:t>fuzzyfication</a:t>
            </a:r>
            <a:r>
              <a:rPr lang="en-US" sz="6600" baseline="0" dirty="0">
                <a:solidFill>
                  <a:srgbClr val="002060"/>
                </a:solidFill>
              </a:rPr>
              <a:t>;</a:t>
            </a:r>
            <a:endParaRPr lang="ru-RU" sz="6600" baseline="0" dirty="0">
              <a:solidFill>
                <a:srgbClr val="002060"/>
              </a:solidFill>
            </a:endParaRPr>
          </a:p>
          <a:p>
            <a:pPr marL="857250" indent="-857250">
              <a:buFont typeface="Arial" panose="020B0604020202020204" pitchFamily="34" charset="0"/>
              <a:buChar char="•"/>
            </a:pPr>
            <a:r>
              <a:rPr lang="en-US" sz="6600" baseline="0" dirty="0">
                <a:solidFill>
                  <a:srgbClr val="002060"/>
                </a:solidFill>
              </a:rPr>
              <a:t> search for the appropriate conditional sentence and its processing;</a:t>
            </a:r>
            <a:endParaRPr lang="ru-RU" sz="6600" baseline="0" dirty="0">
              <a:solidFill>
                <a:srgbClr val="002060"/>
              </a:solidFill>
            </a:endParaRPr>
          </a:p>
          <a:p>
            <a:pPr marL="857250" indent="-857250">
              <a:buFont typeface="Arial" panose="020B0604020202020204" pitchFamily="34" charset="0"/>
              <a:buChar char="•"/>
            </a:pPr>
            <a:r>
              <a:rPr lang="en-US" sz="6600" baseline="0" dirty="0">
                <a:solidFill>
                  <a:srgbClr val="002060"/>
                </a:solidFill>
              </a:rPr>
              <a:t> making final decisions - </a:t>
            </a:r>
            <a:r>
              <a:rPr lang="en-US" sz="6600" baseline="0" dirty="0" err="1">
                <a:solidFill>
                  <a:srgbClr val="002060"/>
                </a:solidFill>
              </a:rPr>
              <a:t>defuzzyfication</a:t>
            </a:r>
            <a:r>
              <a:rPr lang="en-US" sz="6600" baseline="0" dirty="0">
                <a:solidFill>
                  <a:srgbClr val="002060"/>
                </a:solidFill>
              </a:rPr>
              <a:t> </a:t>
            </a:r>
            <a:endParaRPr lang="ru-RU" sz="6600" baseline="0" dirty="0">
              <a:solidFill>
                <a:srgbClr val="002060"/>
              </a:solidFill>
            </a:endParaRPr>
          </a:p>
        </p:txBody>
      </p:sp>
    </p:spTree>
    <p:extLst>
      <p:ext uri="{BB962C8B-B14F-4D97-AF65-F5344CB8AC3E}">
        <p14:creationId xmlns:p14="http://schemas.microsoft.com/office/powerpoint/2010/main" val="149658168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Fuzzy statements and fuzzy functions</a:t>
            </a:r>
          </a:p>
        </p:txBody>
      </p:sp>
      <p:sp>
        <p:nvSpPr>
          <p:cNvPr id="8" name="Rectangle 3"/>
          <p:cNvSpPr>
            <a:spLocks/>
          </p:cNvSpPr>
          <p:nvPr/>
        </p:nvSpPr>
        <p:spPr bwMode="auto">
          <a:xfrm>
            <a:off x="555437" y="4625752"/>
            <a:ext cx="22996713" cy="50405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rPr>
              <a:t>		</a:t>
            </a:r>
            <a:r>
              <a:rPr lang="en-US" altLang="en-US" sz="6000" baseline="0" dirty="0">
                <a:solidFill>
                  <a:srgbClr val="002060"/>
                </a:solidFill>
              </a:rPr>
              <a:t> </a:t>
            </a:r>
            <a:r>
              <a:rPr lang="en-US" sz="6000" baseline="0" dirty="0">
                <a:solidFill>
                  <a:srgbClr val="002060"/>
                </a:solidFill>
              </a:rPr>
              <a:t>At the stage of </a:t>
            </a:r>
            <a:r>
              <a:rPr lang="en-US" sz="6000" baseline="0" dirty="0" err="1">
                <a:solidFill>
                  <a:srgbClr val="002060"/>
                </a:solidFill>
              </a:rPr>
              <a:t>fuzzyfication</a:t>
            </a:r>
            <a:r>
              <a:rPr lang="en-US" sz="6000" baseline="0" dirty="0">
                <a:solidFill>
                  <a:srgbClr val="002060"/>
                </a:solidFill>
              </a:rPr>
              <a:t>, the linguistic meanings of process variables are determined. In this case, depending on the nature of the problem, linguistic values ​​can be determined by an expert (experts) or by comparing a specific value of the variable with possible linguistic.  </a:t>
            </a:r>
            <a:endParaRPr lang="ru-RU" sz="6000" baseline="0" dirty="0">
              <a:solidFill>
                <a:srgbClr val="002060"/>
              </a:solidFill>
            </a:endParaRPr>
          </a:p>
        </p:txBody>
      </p:sp>
    </p:spTree>
    <p:extLst>
      <p:ext uri="{BB962C8B-B14F-4D97-AF65-F5344CB8AC3E}">
        <p14:creationId xmlns:p14="http://schemas.microsoft.com/office/powerpoint/2010/main" val="420591768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Fuzzy statements and fuzzy functions</a:t>
            </a:r>
          </a:p>
        </p:txBody>
      </p:sp>
      <p:sp>
        <p:nvSpPr>
          <p:cNvPr id="8" name="Rectangle 3"/>
          <p:cNvSpPr>
            <a:spLocks/>
          </p:cNvSpPr>
          <p:nvPr/>
        </p:nvSpPr>
        <p:spPr bwMode="auto">
          <a:xfrm>
            <a:off x="555437" y="2249488"/>
            <a:ext cx="22996713" cy="69121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rPr>
              <a:t>		</a:t>
            </a:r>
            <a:r>
              <a:rPr lang="en-US" altLang="en-US" sz="6000" baseline="0" dirty="0">
                <a:solidFill>
                  <a:srgbClr val="002060"/>
                </a:solidFill>
              </a:rPr>
              <a:t> </a:t>
            </a:r>
            <a:r>
              <a:rPr lang="en-US" sz="6000" baseline="0" dirty="0">
                <a:solidFill>
                  <a:srgbClr val="002060"/>
                </a:solidFill>
              </a:rPr>
              <a:t>In the second stage, a suitable rule is either formed by an expert, or according to the linguistic meaning obtained during </a:t>
            </a:r>
            <a:r>
              <a:rPr lang="en-US" sz="6000" baseline="0" dirty="0" err="1">
                <a:solidFill>
                  <a:srgbClr val="002060"/>
                </a:solidFill>
              </a:rPr>
              <a:t>fasification</a:t>
            </a:r>
            <a:r>
              <a:rPr lang="en-US" sz="6000" baseline="0" dirty="0">
                <a:solidFill>
                  <a:srgbClr val="002060"/>
                </a:solidFill>
              </a:rPr>
              <a:t>, it is extracted from the knowledge base, which contains different variants of conditional sentences. The selection of a suitable proposal is performed according to the content of the conditional part of the fuzzy proposal. </a:t>
            </a:r>
            <a:endParaRPr lang="ru-RU" sz="6000" baseline="0" dirty="0">
              <a:solidFill>
                <a:srgbClr val="002060"/>
              </a:solidFill>
            </a:endParaRPr>
          </a:p>
        </p:txBody>
      </p:sp>
      <p:pic>
        <p:nvPicPr>
          <p:cNvPr id="7" name="Рисунок 6"/>
          <p:cNvPicPr/>
          <p:nvPr/>
        </p:nvPicPr>
        <p:blipFill>
          <a:blip r:embed="rId2" cstate="print">
            <a:lum bright="4000" contrast="15000"/>
          </a:blip>
          <a:srcRect/>
          <a:stretch>
            <a:fillRect/>
          </a:stretch>
        </p:blipFill>
        <p:spPr bwMode="auto">
          <a:xfrm>
            <a:off x="8303568" y="8514184"/>
            <a:ext cx="7176748" cy="4538362"/>
          </a:xfrm>
          <a:prstGeom prst="rect">
            <a:avLst/>
          </a:prstGeom>
          <a:noFill/>
          <a:ln w="9525">
            <a:noFill/>
            <a:miter lim="800000"/>
            <a:headEnd/>
            <a:tailEnd/>
          </a:ln>
        </p:spPr>
      </p:pic>
    </p:spTree>
    <p:extLst>
      <p:ext uri="{BB962C8B-B14F-4D97-AF65-F5344CB8AC3E}">
        <p14:creationId xmlns:p14="http://schemas.microsoft.com/office/powerpoint/2010/main" val="29878584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Fuzzy statements and fuzzy functions</a:t>
            </a:r>
          </a:p>
        </p:txBody>
      </p:sp>
      <p:sp>
        <p:nvSpPr>
          <p:cNvPr id="8" name="Rectangle 3"/>
          <p:cNvSpPr>
            <a:spLocks/>
          </p:cNvSpPr>
          <p:nvPr/>
        </p:nvSpPr>
        <p:spPr bwMode="auto">
          <a:xfrm>
            <a:off x="166664" y="4893914"/>
            <a:ext cx="23906656" cy="41764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altLang="en-US" sz="6600" baseline="0" dirty="0">
                <a:solidFill>
                  <a:srgbClr val="002060"/>
                </a:solidFill>
              </a:rPr>
              <a:t> </a:t>
            </a:r>
            <a:r>
              <a:rPr lang="en-US" sz="6600" baseline="0" dirty="0">
                <a:solidFill>
                  <a:srgbClr val="002060"/>
                </a:solidFill>
              </a:rPr>
              <a:t>At the same time, it may be necessary to take into account the second linguistic significance. </a:t>
            </a:r>
            <a:r>
              <a:rPr lang="en-US" sz="6600" baseline="0" dirty="0" err="1">
                <a:solidFill>
                  <a:srgbClr val="002060"/>
                </a:solidFill>
              </a:rPr>
              <a:t>Fuzzyfication</a:t>
            </a:r>
            <a:r>
              <a:rPr lang="en-US" sz="6600" baseline="0" dirty="0">
                <a:solidFill>
                  <a:srgbClr val="002060"/>
                </a:solidFill>
              </a:rPr>
              <a:t> is performed for all process variables involved in the conditional part of fuzzy sentences. </a:t>
            </a:r>
            <a:endParaRPr lang="ru-RU" sz="6600" baseline="0" dirty="0">
              <a:solidFill>
                <a:srgbClr val="002060"/>
              </a:solidFill>
            </a:endParaRPr>
          </a:p>
        </p:txBody>
      </p:sp>
    </p:spTree>
    <p:extLst>
      <p:ext uri="{BB962C8B-B14F-4D97-AF65-F5344CB8AC3E}">
        <p14:creationId xmlns:p14="http://schemas.microsoft.com/office/powerpoint/2010/main" val="357660079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Fuzzy statements and fuzzy functions</a:t>
            </a:r>
          </a:p>
        </p:txBody>
      </p:sp>
      <p:sp>
        <p:nvSpPr>
          <p:cNvPr id="8" name="Rectangle 3"/>
          <p:cNvSpPr>
            <a:spLocks/>
          </p:cNvSpPr>
          <p:nvPr/>
        </p:nvSpPr>
        <p:spPr bwMode="auto">
          <a:xfrm>
            <a:off x="558509" y="3977680"/>
            <a:ext cx="22996713" cy="60486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rPr>
              <a:t>		</a:t>
            </a:r>
            <a:r>
              <a:rPr lang="en-US" altLang="en-US" sz="6000" baseline="0" dirty="0">
                <a:solidFill>
                  <a:srgbClr val="002060"/>
                </a:solidFill>
              </a:rPr>
              <a:t> </a:t>
            </a:r>
            <a:r>
              <a:rPr lang="en-US" sz="6000" baseline="0" dirty="0">
                <a:solidFill>
                  <a:srgbClr val="002060"/>
                </a:solidFill>
              </a:rPr>
              <a:t>In the second stage, a suitable rule is either formed by an expert, or according to the linguistic meaning obtained during </a:t>
            </a:r>
            <a:r>
              <a:rPr lang="en-US" sz="6000" baseline="0" dirty="0" err="1">
                <a:solidFill>
                  <a:srgbClr val="002060"/>
                </a:solidFill>
              </a:rPr>
              <a:t>fuzzyfication</a:t>
            </a:r>
            <a:r>
              <a:rPr lang="en-US" sz="6000" baseline="0" dirty="0">
                <a:solidFill>
                  <a:srgbClr val="002060"/>
                </a:solidFill>
              </a:rPr>
              <a:t>, it is extracted from the knowledge base, which contains different variants of conditional sentences. The selection of a suitable proposal is performed according to the content of the conditional part of the fuzzy proposal.</a:t>
            </a:r>
            <a:endParaRPr lang="ru-RU" sz="6000" baseline="0" dirty="0">
              <a:solidFill>
                <a:srgbClr val="002060"/>
              </a:solidFill>
            </a:endParaRPr>
          </a:p>
        </p:txBody>
      </p:sp>
    </p:spTree>
    <p:extLst>
      <p:ext uri="{BB962C8B-B14F-4D97-AF65-F5344CB8AC3E}">
        <p14:creationId xmlns:p14="http://schemas.microsoft.com/office/powerpoint/2010/main" val="208566331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Fuzzy statements and fuzzy functions</a:t>
            </a:r>
          </a:p>
        </p:txBody>
      </p:sp>
      <p:sp>
        <p:nvSpPr>
          <p:cNvPr id="8" name="Rectangle 3"/>
          <p:cNvSpPr>
            <a:spLocks/>
          </p:cNvSpPr>
          <p:nvPr/>
        </p:nvSpPr>
        <p:spPr bwMode="auto">
          <a:xfrm>
            <a:off x="558509" y="3977680"/>
            <a:ext cx="22996713" cy="60486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rPr>
              <a:t>		</a:t>
            </a:r>
            <a:r>
              <a:rPr lang="en-US" altLang="en-US" sz="6000" baseline="0" dirty="0">
                <a:solidFill>
                  <a:srgbClr val="002060"/>
                </a:solidFill>
              </a:rPr>
              <a:t> </a:t>
            </a:r>
            <a:r>
              <a:rPr lang="en-US" sz="6000" baseline="0" dirty="0">
                <a:solidFill>
                  <a:srgbClr val="002060"/>
                </a:solidFill>
              </a:rPr>
              <a:t>If a decision is made on the need to take into account both linguistic meanings, then at least two relevant conditional sentences may appear in the knowledge base. In more complex situations, the number of such proposals may be greater. When taking into account several relevant rules can be used algorithms </a:t>
            </a:r>
            <a:r>
              <a:rPr lang="en-US" sz="6000" baseline="0" dirty="0" err="1">
                <a:solidFill>
                  <a:srgbClr val="002060"/>
                </a:solidFill>
              </a:rPr>
              <a:t>Mamandi</a:t>
            </a:r>
            <a:r>
              <a:rPr lang="en-US" sz="6000" baseline="0" dirty="0">
                <a:solidFill>
                  <a:srgbClr val="002060"/>
                </a:solidFill>
              </a:rPr>
              <a:t>, </a:t>
            </a:r>
            <a:r>
              <a:rPr lang="en-US" sz="6000" baseline="0" dirty="0" err="1">
                <a:solidFill>
                  <a:srgbClr val="002060"/>
                </a:solidFill>
              </a:rPr>
              <a:t>Sukamoto</a:t>
            </a:r>
            <a:r>
              <a:rPr lang="en-US" sz="6000" baseline="0" dirty="0">
                <a:solidFill>
                  <a:srgbClr val="002060"/>
                </a:solidFill>
              </a:rPr>
              <a:t>, Larsen, etc. </a:t>
            </a:r>
            <a:endParaRPr lang="ru-RU" sz="6000" baseline="0" dirty="0">
              <a:solidFill>
                <a:srgbClr val="002060"/>
              </a:solidFill>
            </a:endParaRPr>
          </a:p>
        </p:txBody>
      </p:sp>
    </p:spTree>
    <p:extLst>
      <p:ext uri="{BB962C8B-B14F-4D97-AF65-F5344CB8AC3E}">
        <p14:creationId xmlns:p14="http://schemas.microsoft.com/office/powerpoint/2010/main" val="102562850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3770451"/>
            <a:ext cx="9937104" cy="305724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Linguistic variables</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a:t>
            </a:r>
            <a:r>
              <a:rPr lang="uk-UA" altLang="en-US" sz="8800" b="1" baseline="0" dirty="0">
                <a:solidFill>
                  <a:srgbClr val="F0F0F0"/>
                </a:solidFill>
              </a:rPr>
              <a:t>3</a:t>
            </a:r>
            <a:endParaRPr lang="en-US" altLang="en-US" sz="8800" b="1" baseline="0" dirty="0">
              <a:solidFill>
                <a:srgbClr val="F0F0F0"/>
              </a:solidFill>
            </a:endParaRPr>
          </a:p>
        </p:txBody>
      </p:sp>
      <p:pic>
        <p:nvPicPr>
          <p:cNvPr id="4" name="Picture 2" descr="Complete guide to startup your small business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52240" y="3375949"/>
            <a:ext cx="9436050" cy="5303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0383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958752" y="2465081"/>
            <a:ext cx="22826784" cy="901827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000" baseline="0" dirty="0">
                <a:solidFill>
                  <a:srgbClr val="002060"/>
                </a:solidFill>
              </a:rPr>
              <a:t>	</a:t>
            </a:r>
            <a:r>
              <a:rPr lang="en-US" sz="6000" baseline="0" dirty="0">
                <a:solidFill>
                  <a:srgbClr val="002060"/>
                </a:solidFill>
              </a:rPr>
              <a:t>Linguistic variable is defined as &lt;B, T, X, G, M&gt;, where B is the name of the variable, T is the set of its values ​​(basic term set), consisting of the names of fuzzy variables, the domain of each of which is the set X; G - syntactic procedure (grammar), which allows you to operate on the elements of the term set T, in particular - to generate new meaningful terms; T= T ∪ G (T) specifies an extended term set (∪ is a union sign); M is a semantic procedure that allows assigning fuzzy semantics to each new value of a linguistic variable by forming a new fuzzy set.</a:t>
            </a:r>
            <a:endParaRPr lang="en-US" altLang="en-US" sz="60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5"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Linguistic variables</a:t>
            </a:r>
          </a:p>
        </p:txBody>
      </p:sp>
    </p:spTree>
    <p:extLst>
      <p:ext uri="{BB962C8B-B14F-4D97-AF65-F5344CB8AC3E}">
        <p14:creationId xmlns:p14="http://schemas.microsoft.com/office/powerpoint/2010/main" val="378015273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85159" y="3113584"/>
            <a:ext cx="22826784" cy="80653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rPr>
              <a:t>	</a:t>
            </a:r>
            <a:r>
              <a:rPr lang="en-US" sz="6000" b="1" baseline="0" dirty="0">
                <a:solidFill>
                  <a:srgbClr val="002060"/>
                </a:solidFill>
              </a:rPr>
              <a:t>A linguistic variable</a:t>
            </a:r>
            <a:r>
              <a:rPr lang="en-US" sz="6000" baseline="0" dirty="0">
                <a:solidFill>
                  <a:srgbClr val="002060"/>
                </a:solidFill>
              </a:rPr>
              <a:t> is a set of fuzzy variables, it is used to give a verbal description of some fuzzy number obtained as a result of some operations.</a:t>
            </a:r>
            <a:endParaRPr lang="ru-RU" sz="6000" baseline="0" dirty="0">
              <a:solidFill>
                <a:srgbClr val="002060"/>
              </a:solidFill>
            </a:endParaRPr>
          </a:p>
          <a:p>
            <a:pPr algn="just"/>
            <a:r>
              <a:rPr lang="en-US" sz="6000" b="1" baseline="0" dirty="0">
                <a:solidFill>
                  <a:srgbClr val="002060"/>
                </a:solidFill>
              </a:rPr>
              <a:t>	A term set</a:t>
            </a:r>
            <a:r>
              <a:rPr lang="en-US" sz="6000" baseline="0" dirty="0">
                <a:solidFill>
                  <a:srgbClr val="002060"/>
                </a:solidFill>
              </a:rPr>
              <a:t> is a set of all possible values ​​of a linguistic variable.</a:t>
            </a:r>
            <a:endParaRPr lang="ru-RU" sz="6000" baseline="0" dirty="0">
              <a:solidFill>
                <a:srgbClr val="002060"/>
              </a:solidFill>
            </a:endParaRPr>
          </a:p>
          <a:p>
            <a:pPr algn="just"/>
            <a:r>
              <a:rPr lang="en-US" sz="6000" b="1" baseline="0" dirty="0">
                <a:solidFill>
                  <a:srgbClr val="002060"/>
                </a:solidFill>
              </a:rPr>
              <a:t>	A term</a:t>
            </a:r>
            <a:r>
              <a:rPr lang="en-US" sz="6000" baseline="0" dirty="0">
                <a:solidFill>
                  <a:srgbClr val="002060"/>
                </a:solidFill>
              </a:rPr>
              <a:t> is any element of a term set. In fuzzy set theory, a term is formalized by a fuzzy set using the membership function.</a:t>
            </a:r>
            <a:endParaRPr lang="ru-RU" sz="6000" baseline="0" dirty="0">
              <a:solidFill>
                <a:srgbClr val="002060"/>
              </a:solidFill>
            </a:endParaRPr>
          </a:p>
          <a:p>
            <a:pPr algn="just"/>
            <a:r>
              <a:rPr lang="en-US" sz="6000" b="1" baseline="0" dirty="0">
                <a:solidFill>
                  <a:srgbClr val="002060"/>
                </a:solidFill>
              </a:rPr>
              <a:t>	A fuzzy term</a:t>
            </a:r>
            <a:r>
              <a:rPr lang="en-US" sz="6000" baseline="0" dirty="0">
                <a:solidFill>
                  <a:srgbClr val="002060"/>
                </a:solidFill>
              </a:rPr>
              <a:t> is a fuzzy set that has a property that corresponds to a certain concept.</a:t>
            </a:r>
            <a:endParaRPr lang="en-US" altLang="en-US" sz="60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5"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Linguistic variables</a:t>
            </a:r>
          </a:p>
        </p:txBody>
      </p:sp>
    </p:spTree>
    <p:extLst>
      <p:ext uri="{BB962C8B-B14F-4D97-AF65-F5344CB8AC3E}">
        <p14:creationId xmlns:p14="http://schemas.microsoft.com/office/powerpoint/2010/main" val="297408015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4" name="Rectangle 2"/>
          <p:cNvSpPr>
            <a:spLocks/>
          </p:cNvSpPr>
          <p:nvPr/>
        </p:nvSpPr>
        <p:spPr bwMode="auto">
          <a:xfrm>
            <a:off x="310680" y="1022350"/>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sk-SK" altLang="en-US" sz="8800" b="1" baseline="0" dirty="0">
                <a:solidFill>
                  <a:srgbClr val="005A4E"/>
                </a:solidFill>
              </a:rPr>
              <a:t>R</a:t>
            </a:r>
            <a:r>
              <a:rPr lang="en-US" altLang="en-US" sz="8800" b="1" baseline="0" dirty="0" err="1">
                <a:solidFill>
                  <a:srgbClr val="005A4E"/>
                </a:solidFill>
              </a:rPr>
              <a:t>eferences</a:t>
            </a:r>
            <a:endParaRPr lang="en-US" altLang="en-US" sz="8800" b="1" baseline="0" dirty="0">
              <a:solidFill>
                <a:srgbClr val="005A4E"/>
              </a:solidFill>
            </a:endParaRPr>
          </a:p>
        </p:txBody>
      </p:sp>
      <p:sp>
        <p:nvSpPr>
          <p:cNvPr id="13315" name="Rectangle 3"/>
          <p:cNvSpPr>
            <a:spLocks/>
          </p:cNvSpPr>
          <p:nvPr/>
        </p:nvSpPr>
        <p:spPr bwMode="auto">
          <a:xfrm>
            <a:off x="1822848" y="1750754"/>
            <a:ext cx="19916891" cy="101495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endParaRPr lang="en-US" altLang="en-US" sz="6600" baseline="0" dirty="0"/>
          </a:p>
          <a:p>
            <a:pPr marL="1143000" indent="-1143000" eaLnBrk="1">
              <a:lnSpc>
                <a:spcPct val="150000"/>
              </a:lnSpc>
              <a:buFont typeface="+mj-lt"/>
              <a:buAutoNum type="arabicPeriod"/>
            </a:pPr>
            <a:r>
              <a:rPr lang="en-US" altLang="en-US" sz="4400" baseline="0" dirty="0" err="1">
                <a:solidFill>
                  <a:srgbClr val="002060"/>
                </a:solidFill>
                <a:latin typeface="Times New Roman" panose="02020603050405020304" pitchFamily="18" charset="0"/>
                <a:cs typeface="Times New Roman" panose="02020603050405020304" pitchFamily="18" charset="0"/>
              </a:rPr>
              <a:t>Polishchuk</a:t>
            </a:r>
            <a:r>
              <a:rPr lang="en-US" altLang="en-US" sz="4400" baseline="0" dirty="0">
                <a:solidFill>
                  <a:srgbClr val="002060"/>
                </a:solidFill>
                <a:latin typeface="Times New Roman" panose="02020603050405020304" pitchFamily="18" charset="0"/>
                <a:cs typeface="Times New Roman" panose="02020603050405020304" pitchFamily="18" charset="0"/>
              </a:rPr>
              <a:t>, V. (2021). </a:t>
            </a:r>
            <a:r>
              <a:rPr lang="en-US" altLang="en-US" sz="4400" i="1" baseline="0" dirty="0">
                <a:solidFill>
                  <a:srgbClr val="002060"/>
                </a:solidFill>
                <a:latin typeface="Times New Roman" panose="02020603050405020304" pitchFamily="18" charset="0"/>
                <a:cs typeface="Times New Roman" panose="02020603050405020304" pitchFamily="18" charset="0"/>
              </a:rPr>
              <a:t>Evaluation of start-up projects in conditions of risk and uncertainty</a:t>
            </a:r>
            <a:r>
              <a:rPr lang="en-US" altLang="en-US" sz="4400" baseline="0" dirty="0">
                <a:solidFill>
                  <a:srgbClr val="002060"/>
                </a:solidFill>
                <a:latin typeface="Times New Roman" panose="02020603050405020304" pitchFamily="18" charset="0"/>
                <a:cs typeface="Times New Roman" panose="02020603050405020304" pitchFamily="18" charset="0"/>
              </a:rPr>
              <a:t>. FOP </a:t>
            </a:r>
            <a:r>
              <a:rPr lang="en-US" altLang="en-US" sz="4400" baseline="0" dirty="0" err="1">
                <a:solidFill>
                  <a:srgbClr val="002060"/>
                </a:solidFill>
                <a:latin typeface="Times New Roman" panose="02020603050405020304" pitchFamily="18" charset="0"/>
                <a:cs typeface="Times New Roman" panose="02020603050405020304" pitchFamily="18" charset="0"/>
              </a:rPr>
              <a:t>Sabov</a:t>
            </a:r>
            <a:r>
              <a:rPr lang="en-US" altLang="en-US" sz="4400" baseline="0" dirty="0">
                <a:solidFill>
                  <a:srgbClr val="002060"/>
                </a:solidFill>
                <a:latin typeface="Times New Roman" panose="02020603050405020304" pitchFamily="18" charset="0"/>
                <a:cs typeface="Times New Roman" panose="02020603050405020304" pitchFamily="18" charset="0"/>
              </a:rPr>
              <a:t> AM.</a:t>
            </a:r>
          </a:p>
          <a:p>
            <a:pPr marL="1143000" indent="-1143000" eaLnBrk="1">
              <a:lnSpc>
                <a:spcPct val="150000"/>
              </a:lnSpc>
              <a:buFont typeface="+mj-lt"/>
              <a:buAutoNum type="arabicPeriod"/>
            </a:pPr>
            <a:r>
              <a:rPr lang="en-US" altLang="en-US" sz="4400" baseline="0" dirty="0" err="1">
                <a:solidFill>
                  <a:srgbClr val="002060"/>
                </a:solidFill>
                <a:latin typeface="Times New Roman" panose="02020603050405020304" pitchFamily="18" charset="0"/>
                <a:cs typeface="Times New Roman" panose="02020603050405020304" pitchFamily="18" charset="0"/>
              </a:rPr>
              <a:t>Zaychenko</a:t>
            </a:r>
            <a:r>
              <a:rPr lang="en-US" altLang="en-US" sz="4400" baseline="0" dirty="0">
                <a:solidFill>
                  <a:srgbClr val="002060"/>
                </a:solidFill>
                <a:latin typeface="Times New Roman" panose="02020603050405020304" pitchFamily="18" charset="0"/>
                <a:cs typeface="Times New Roman" panose="02020603050405020304" pitchFamily="18" charset="0"/>
              </a:rPr>
              <a:t>, Y. (2008). </a:t>
            </a:r>
            <a:r>
              <a:rPr lang="en-US" altLang="en-US" sz="4400" i="1" baseline="0" dirty="0" err="1">
                <a:solidFill>
                  <a:srgbClr val="002060"/>
                </a:solidFill>
                <a:latin typeface="Times New Roman" panose="02020603050405020304" pitchFamily="18" charset="0"/>
                <a:cs typeface="Times New Roman" panose="02020603050405020304" pitchFamily="18" charset="0"/>
              </a:rPr>
              <a:t>Nechitki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modeli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metody</a:t>
            </a:r>
            <a:r>
              <a:rPr lang="en-US" altLang="en-US" sz="4400" i="1" baseline="0" dirty="0">
                <a:solidFill>
                  <a:srgbClr val="002060"/>
                </a:solidFill>
                <a:latin typeface="Times New Roman" panose="02020603050405020304" pitchFamily="18" charset="0"/>
                <a:cs typeface="Times New Roman" panose="02020603050405020304" pitchFamily="18" charset="0"/>
              </a:rPr>
              <a:t> v </a:t>
            </a:r>
            <a:r>
              <a:rPr lang="en-US" altLang="en-US" sz="4400" i="1" baseline="0" dirty="0" err="1">
                <a:solidFill>
                  <a:srgbClr val="002060"/>
                </a:solidFill>
                <a:latin typeface="Times New Roman" panose="02020603050405020304" pitchFamily="18" charset="0"/>
                <a:cs typeface="Times New Roman" panose="02020603050405020304" pitchFamily="18" charset="0"/>
              </a:rPr>
              <a:t>intelektualʹnykh</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systemakh</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Navchalʹnyy</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posibnyk</a:t>
            </a:r>
            <a:r>
              <a:rPr lang="en-US" altLang="en-US" sz="4400" baseline="0" dirty="0">
                <a:solidFill>
                  <a:srgbClr val="002060"/>
                </a:solidFill>
                <a:latin typeface="Times New Roman" panose="02020603050405020304" pitchFamily="18" charset="0"/>
                <a:cs typeface="Times New Roman" panose="02020603050405020304" pitchFamily="18" charset="0"/>
              </a:rPr>
              <a:t>. </a:t>
            </a:r>
            <a:r>
              <a:rPr lang="en-US" altLang="en-US" sz="4400" baseline="0" dirty="0" err="1">
                <a:solidFill>
                  <a:srgbClr val="002060"/>
                </a:solidFill>
                <a:latin typeface="Times New Roman" panose="02020603050405020304" pitchFamily="18" charset="0"/>
                <a:cs typeface="Times New Roman" panose="02020603050405020304" pitchFamily="18" charset="0"/>
              </a:rPr>
              <a:t>Slovo</a:t>
            </a:r>
            <a:r>
              <a:rPr lang="en-US" altLang="en-US" sz="4400" baseline="0" dirty="0">
                <a:solidFill>
                  <a:srgbClr val="002060"/>
                </a:solidFill>
                <a:latin typeface="Times New Roman" panose="02020603050405020304" pitchFamily="18" charset="0"/>
                <a:cs typeface="Times New Roman" panose="02020603050405020304" pitchFamily="18" charset="0"/>
              </a:rPr>
              <a:t>.</a:t>
            </a:r>
          </a:p>
          <a:p>
            <a:pPr marL="1143000" indent="-1143000" eaLnBrk="1">
              <a:lnSpc>
                <a:spcPct val="150000"/>
              </a:lnSpc>
              <a:buFont typeface="+mj-lt"/>
              <a:buAutoNum type="arabicPeriod"/>
            </a:pPr>
            <a:r>
              <a:rPr lang="en-US" altLang="en-US" sz="4400" baseline="0" dirty="0" err="1">
                <a:solidFill>
                  <a:srgbClr val="002060"/>
                </a:solidFill>
                <a:latin typeface="Times New Roman" panose="02020603050405020304" pitchFamily="18" charset="0"/>
                <a:cs typeface="Times New Roman" panose="02020603050405020304" pitchFamily="18" charset="0"/>
              </a:rPr>
              <a:t>Rotshteyn</a:t>
            </a:r>
            <a:r>
              <a:rPr lang="en-US" altLang="en-US" sz="4400" baseline="0" dirty="0">
                <a:solidFill>
                  <a:srgbClr val="002060"/>
                </a:solidFill>
                <a:latin typeface="Times New Roman" panose="02020603050405020304" pitchFamily="18" charset="0"/>
                <a:cs typeface="Times New Roman" panose="02020603050405020304" pitchFamily="18" charset="0"/>
              </a:rPr>
              <a:t>, O. (1999). </a:t>
            </a:r>
            <a:r>
              <a:rPr lang="en-US" altLang="en-US" sz="4400" i="1" baseline="0" dirty="0" err="1">
                <a:solidFill>
                  <a:srgbClr val="002060"/>
                </a:solidFill>
                <a:latin typeface="Times New Roman" panose="02020603050405020304" pitchFamily="18" charset="0"/>
                <a:cs typeface="Times New Roman" panose="02020603050405020304" pitchFamily="18" charset="0"/>
              </a:rPr>
              <a:t>Intelektualʹni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tekhnolohiyi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identyfikatsiyi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Nechitki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mnozhyny</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henetychni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alhorytmy</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neyronni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merezhi</a:t>
            </a:r>
            <a:r>
              <a:rPr lang="en-US" altLang="en-US" sz="4400" baseline="0" dirty="0">
                <a:solidFill>
                  <a:srgbClr val="002060"/>
                </a:solidFill>
                <a:latin typeface="Times New Roman" panose="02020603050405020304" pitchFamily="18" charset="0"/>
                <a:cs typeface="Times New Roman" panose="02020603050405020304" pitchFamily="18" charset="0"/>
              </a:rPr>
              <a:t>. UNIVERSUM-</a:t>
            </a:r>
            <a:r>
              <a:rPr lang="en-US" altLang="en-US" sz="4400" baseline="0" dirty="0" err="1">
                <a:solidFill>
                  <a:srgbClr val="002060"/>
                </a:solidFill>
                <a:latin typeface="Times New Roman" panose="02020603050405020304" pitchFamily="18" charset="0"/>
                <a:cs typeface="Times New Roman" panose="02020603050405020304" pitchFamily="18" charset="0"/>
              </a:rPr>
              <a:t>Vinnytsy</a:t>
            </a:r>
            <a:r>
              <a:rPr lang="en-US" altLang="en-US" sz="4000" baseline="0" dirty="0">
                <a:solidFill>
                  <a:srgbClr val="002060"/>
                </a:solidFill>
              </a:rPr>
              <a:t>.</a:t>
            </a:r>
          </a:p>
          <a:p>
            <a:pPr marL="1143000" indent="-1143000" eaLnBrk="1">
              <a:lnSpc>
                <a:spcPct val="150000"/>
              </a:lnSpc>
              <a:buFont typeface="+mj-lt"/>
              <a:buAutoNum type="arabicPeriod"/>
            </a:pPr>
            <a:r>
              <a:rPr lang="en-US" altLang="en-US" sz="4000" baseline="0" dirty="0" err="1">
                <a:solidFill>
                  <a:srgbClr val="002060"/>
                </a:solidFill>
              </a:rPr>
              <a:t>Osnovnyye</a:t>
            </a:r>
            <a:r>
              <a:rPr lang="en-US" altLang="en-US" sz="4000" baseline="0" dirty="0">
                <a:solidFill>
                  <a:srgbClr val="002060"/>
                </a:solidFill>
              </a:rPr>
              <a:t> </a:t>
            </a:r>
            <a:r>
              <a:rPr lang="en-US" altLang="en-US" sz="4000" baseline="0" dirty="0" err="1">
                <a:solidFill>
                  <a:srgbClr val="002060"/>
                </a:solidFill>
              </a:rPr>
              <a:t>printsipy</a:t>
            </a:r>
            <a:r>
              <a:rPr lang="en-US" altLang="en-US" sz="4000" baseline="0" dirty="0">
                <a:solidFill>
                  <a:srgbClr val="002060"/>
                </a:solidFill>
              </a:rPr>
              <a:t> </a:t>
            </a:r>
            <a:r>
              <a:rPr lang="en-US" altLang="en-US" sz="4000" baseline="0" dirty="0" err="1">
                <a:solidFill>
                  <a:srgbClr val="002060"/>
                </a:solidFill>
              </a:rPr>
              <a:t>postroyeniya</a:t>
            </a:r>
            <a:r>
              <a:rPr lang="en-US" altLang="en-US" sz="4000" baseline="0" dirty="0">
                <a:solidFill>
                  <a:srgbClr val="002060"/>
                </a:solidFill>
              </a:rPr>
              <a:t> </a:t>
            </a:r>
            <a:r>
              <a:rPr lang="en-US" altLang="en-US" sz="4000" baseline="0" dirty="0" err="1">
                <a:solidFill>
                  <a:srgbClr val="002060"/>
                </a:solidFill>
              </a:rPr>
              <a:t>intellektual'nykh</a:t>
            </a:r>
            <a:r>
              <a:rPr lang="en-US" altLang="en-US" sz="4000" baseline="0" dirty="0">
                <a:solidFill>
                  <a:srgbClr val="002060"/>
                </a:solidFill>
              </a:rPr>
              <a:t> SAU. http://nrsu.bstu.ru/contents.html</a:t>
            </a: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12751876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13315"/>
                                        </p:tgtEl>
                                        <p:attrNameLst>
                                          <p:attrName>style.visibility</p:attrName>
                                        </p:attrNameLst>
                                      </p:cBhvr>
                                      <p:to>
                                        <p:strVal val="visible"/>
                                      </p:to>
                                    </p:set>
                                    <p:animEffect transition="in" filter="fade">
                                      <p:cBhvr>
                                        <p:cTn id="11"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Lst>
  </p:timing>
</p:sld>
</file>

<file path=ppt/slides/slide46.xml><?xml version="1.0" encoding="utf-8"?>
<p:sld xmlns:a="http://schemas.openxmlformats.org/drawingml/2006/main" xmlns:r="http://schemas.openxmlformats.org/officeDocument/2006/relationships" xmlns:p="http://schemas.openxmlformats.org/presentationml/2006/main">
  <p:cSld>
    <p:bg bwMode="auto">
      <p:bgPr>
        <a:solidFill>
          <a:srgbClr val="01B49C"/>
        </a:solidFill>
        <a:effectLst/>
      </p:bgPr>
    </p:bg>
    <p:spTree>
      <p:nvGrpSpPr>
        <p:cNvPr id="1" name=""/>
        <p:cNvGrpSpPr/>
        <p:nvPr/>
      </p:nvGrpSpPr>
      <p:grpSpPr>
        <a:xfrm>
          <a:off x="0" y="0"/>
          <a:ext cx="0" cy="0"/>
          <a:chOff x="0" y="0"/>
          <a:chExt cx="0" cy="0"/>
        </a:xfrm>
      </p:grpSpPr>
      <p:sp>
        <p:nvSpPr>
          <p:cNvPr id="46082" name="Picture Placeholder 6"/>
          <p:cNvSpPr>
            <a:spLocks noGrp="1"/>
          </p:cNvSpPr>
          <p:nvPr>
            <p:ph type="pic" sz="quarter" idx="16"/>
          </p:nvPr>
        </p:nvSpPr>
        <p:spPr bwMode="auto">
          <a:xfrm>
            <a:off x="0" y="-93663"/>
            <a:ext cx="24384000" cy="13716001"/>
          </a:xfrm>
          <a:solidFill>
            <a:srgbClr val="A7AAAA"/>
          </a:solidFill>
          <a:extLst>
            <a:ext uri="{91240B29-F687-4F45-9708-019B960494DF}">
              <a14:hiddenLine xmlns:a14="http://schemas.microsoft.com/office/drawing/2010/main" w="9525">
                <a:solidFill>
                  <a:srgbClr val="000000"/>
                </a:solidFill>
                <a:miter lim="800000"/>
                <a:headEnd/>
                <a:tailEnd/>
              </a14:hiddenLine>
            </a:ext>
          </a:extLst>
        </p:spPr>
      </p:sp>
      <p:sp>
        <p:nvSpPr>
          <p:cNvPr id="46083" name="Rectangle 2"/>
          <p:cNvSpPr>
            <a:spLocks/>
          </p:cNvSpPr>
          <p:nvPr/>
        </p:nvSpPr>
        <p:spPr bwMode="auto">
          <a:xfrm>
            <a:off x="6669088" y="-93663"/>
            <a:ext cx="11044237" cy="10736263"/>
          </a:xfrm>
          <a:prstGeom prst="rect">
            <a:avLst/>
          </a:prstGeom>
          <a:solidFill>
            <a:schemeClr val="accent1">
              <a:alpha val="94901"/>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4800" baseline="0">
              <a:solidFill>
                <a:srgbClr val="FFFFFF"/>
              </a:solidFill>
              <a:latin typeface="Helvetica Light" charset="0"/>
              <a:ea typeface="Helvetica Light" charset="0"/>
              <a:cs typeface="Helvetica Light" charset="0"/>
              <a:sym typeface="Helvetica Light" charset="0"/>
            </a:endParaRPr>
          </a:p>
        </p:txBody>
      </p:sp>
      <p:sp>
        <p:nvSpPr>
          <p:cNvPr id="54275" name="Rectangle 3"/>
          <p:cNvSpPr>
            <a:spLocks/>
          </p:cNvSpPr>
          <p:nvPr/>
        </p:nvSpPr>
        <p:spPr bwMode="auto">
          <a:xfrm>
            <a:off x="8034338" y="3652838"/>
            <a:ext cx="8313737" cy="41481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lnSpc>
                <a:spcPct val="80000"/>
              </a:lnSpc>
              <a:defRPr/>
            </a:pPr>
            <a:r>
              <a:rPr lang="en-US" altLang="en-US" sz="13000" b="1" baseline="0" dirty="0">
                <a:solidFill>
                  <a:srgbClr val="F0F0F0"/>
                </a:solidFill>
              </a:rPr>
              <a:t>Thank you!</a:t>
            </a:r>
          </a:p>
        </p:txBody>
      </p:sp>
      <p:sp>
        <p:nvSpPr>
          <p:cNvPr id="54277" name="Rectangle 5"/>
          <p:cNvSpPr>
            <a:spLocks/>
          </p:cNvSpPr>
          <p:nvPr/>
        </p:nvSpPr>
        <p:spPr bwMode="auto">
          <a:xfrm>
            <a:off x="10874375" y="13122275"/>
            <a:ext cx="2633663" cy="187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lnSpc>
                <a:spcPct val="10000"/>
              </a:lnSpc>
              <a:defRPr/>
            </a:pPr>
            <a:r>
              <a:rPr lang="en-US" altLang="en-US" sz="1900" b="1" u="sng" baseline="0">
                <a:solidFill>
                  <a:schemeClr val="accent1"/>
                </a:solidFill>
                <a:hlinkClick r:id="rId2"/>
              </a:rPr>
              <a:t>WWW.SITE2MAX.PRO</a:t>
            </a:r>
            <a:endParaRPr lang="en-US" altLang="en-US" sz="1900" b="1" baseline="0">
              <a:solidFill>
                <a:schemeClr val="accent1"/>
              </a:solidFill>
            </a:endParaRPr>
          </a:p>
        </p:txBody>
      </p:sp>
      <p:sp>
        <p:nvSpPr>
          <p:cNvPr id="54278" name="Line 6"/>
          <p:cNvSpPr>
            <a:spLocks noChangeShapeType="1"/>
          </p:cNvSpPr>
          <p:nvPr/>
        </p:nvSpPr>
        <p:spPr bwMode="auto">
          <a:xfrm flipV="1">
            <a:off x="12192000" y="-63500"/>
            <a:ext cx="0" cy="3287713"/>
          </a:xfrm>
          <a:prstGeom prst="line">
            <a:avLst/>
          </a:prstGeom>
          <a:noFill/>
          <a:ln w="50800" cap="flat" cmpd="sng">
            <a:solidFill>
              <a:srgbClr val="F0F0F0"/>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3" name="Прямоугольник 2"/>
          <p:cNvSpPr/>
          <p:nvPr/>
        </p:nvSpPr>
        <p:spPr bwMode="auto">
          <a:xfrm>
            <a:off x="10463213" y="12715875"/>
            <a:ext cx="3600450" cy="838200"/>
          </a:xfrm>
          <a:prstGeom prst="rect">
            <a:avLst/>
          </a:prstGeom>
          <a:solidFill>
            <a:srgbClr val="A7AAAA"/>
          </a:solidFill>
          <a:ln>
            <a:noFill/>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White - Standart page">
  <a:themeElements>
    <a:clrScheme name="Business_Proposal (emerald)">
      <a:dk1>
        <a:srgbClr val="EFF0EF"/>
      </a:dk1>
      <a:lt1>
        <a:srgbClr val="FFFFFF"/>
      </a:lt1>
      <a:dk2>
        <a:srgbClr val="53585F"/>
      </a:dk2>
      <a:lt2>
        <a:srgbClr val="DCDEE0"/>
      </a:lt2>
      <a:accent1>
        <a:srgbClr val="00B39C"/>
      </a:accent1>
      <a:accent2>
        <a:srgbClr val="5F5D5F"/>
      </a:accent2>
      <a:accent3>
        <a:srgbClr val="5F5D5F"/>
      </a:accent3>
      <a:accent4>
        <a:srgbClr val="7A7B7A"/>
      </a:accent4>
      <a:accent5>
        <a:srgbClr val="9C9D9C"/>
      </a:accent5>
      <a:accent6>
        <a:srgbClr val="A3A4A3"/>
      </a:accent6>
      <a:hlink>
        <a:srgbClr val="00B39C"/>
      </a:hlink>
      <a:folHlink>
        <a:srgbClr val="5F5D5F"/>
      </a:folHlink>
    </a:clrScheme>
    <a:fontScheme name="White - Standart page">
      <a:majorFont>
        <a:latin typeface="Open Sans Extrabold"/>
        <a:ea typeface="Open Sans Extrabold"/>
        <a:cs typeface="Open Sans Extrabold"/>
      </a:majorFont>
      <a:minorFont>
        <a:latin typeface="Open Sans"/>
        <a:ea typeface="Open Sans"/>
        <a:cs typeface="Open Sans"/>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miter lim="400000"/>
          <a:headEnd type="none" w="med" len="med"/>
          <a:tailEnd type="none" w="med" len="med"/>
        </a:ln>
        <a:effectLst>
          <a:outerShdw blurRad="38100" dist="25400" dir="5400000" algn="ctr" rotWithShape="0">
            <a:srgbClr val="000000">
              <a:alpha val="50000"/>
            </a:srgbClr>
          </a:outerShdw>
        </a:effectLst>
      </a:spPr>
      <a:bodyPr vert="horz" wrap="square" lIns="50800" tIns="50800" rIns="50800" bIns="50800" numCol="1" anchor="ctr" anchorCtr="0" compatLnSpc="1">
        <a:prstTxWarp prst="textNoShape">
          <a:avLst/>
        </a:prstTxWarp>
        <a:spAutoFit/>
      </a:bodyPr>
      <a:lstStyle>
        <a:defPPr marL="0" marR="0" indent="0" algn="l" defTabSz="825500" rtl="0" eaLnBrk="1" fontAlgn="base" latinLnBrk="0" hangingPunct="0">
          <a:lnSpc>
            <a:spcPct val="100000"/>
          </a:lnSpc>
          <a:spcBef>
            <a:spcPct val="0"/>
          </a:spcBef>
          <a:spcAft>
            <a:spcPct val="0"/>
          </a:spcAft>
          <a:buClrTx/>
          <a:buSzTx/>
          <a:buFontTx/>
          <a:buNone/>
          <a:tabLst/>
          <a:defRPr kumimoji="0" lang="en-US" altLang="en-US" sz="2200" b="0" i="0" u="none" strike="noStrike" cap="none" normalizeH="0" baseline="55000">
            <a:ln>
              <a:noFill/>
            </a:ln>
            <a:solidFill>
              <a:srgbClr val="7B7B7B"/>
            </a:solidFill>
            <a:effectLst/>
            <a:latin typeface="Open Sans" charset="0"/>
            <a:ea typeface="Open Sans" charset="0"/>
            <a:cs typeface="Open Sans" charset="0"/>
            <a:sym typeface="Open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miter lim="400000"/>
          <a:headEnd type="none" w="med" len="med"/>
          <a:tailEnd type="none" w="med" len="med"/>
        </a:ln>
        <a:effectLst>
          <a:outerShdw blurRad="38100" dist="25400" dir="5400000" algn="ctr" rotWithShape="0">
            <a:srgbClr val="000000">
              <a:alpha val="50000"/>
            </a:srgbClr>
          </a:outerShdw>
        </a:effectLst>
      </a:spPr>
      <a:bodyPr vert="horz" wrap="square" lIns="50800" tIns="50800" rIns="50800" bIns="50800" numCol="1" anchor="ctr" anchorCtr="0" compatLnSpc="1">
        <a:prstTxWarp prst="textNoShape">
          <a:avLst/>
        </a:prstTxWarp>
        <a:spAutoFit/>
      </a:bodyPr>
      <a:lstStyle>
        <a:defPPr marL="0" marR="0" indent="0" algn="l" defTabSz="825500" rtl="0" eaLnBrk="1" fontAlgn="base" latinLnBrk="0" hangingPunct="0">
          <a:lnSpc>
            <a:spcPct val="100000"/>
          </a:lnSpc>
          <a:spcBef>
            <a:spcPct val="0"/>
          </a:spcBef>
          <a:spcAft>
            <a:spcPct val="0"/>
          </a:spcAft>
          <a:buClrTx/>
          <a:buSzTx/>
          <a:buFontTx/>
          <a:buNone/>
          <a:tabLst/>
          <a:defRPr kumimoji="0" lang="en-US" altLang="en-US" sz="2200" b="0" i="0" u="none" strike="noStrike" cap="none" normalizeH="0" baseline="55000">
            <a:ln>
              <a:noFill/>
            </a:ln>
            <a:solidFill>
              <a:srgbClr val="7B7B7B"/>
            </a:solidFill>
            <a:effectLst/>
            <a:latin typeface="Open Sans" charset="0"/>
            <a:ea typeface="Open Sans" charset="0"/>
            <a:cs typeface="Open Sans" charset="0"/>
            <a:sym typeface="Open Sans"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53585F"/>
      </a:dk2>
      <a:lt2>
        <a:srgbClr val="DCDEE0"/>
      </a:lt2>
      <a:accent1>
        <a:srgbClr val="0365C0"/>
      </a:accent1>
      <a:accent2>
        <a:srgbClr val="00882B"/>
      </a:accent2>
      <a:accent3>
        <a:srgbClr val="FFFFFF"/>
      </a:accent3>
      <a:accent4>
        <a:srgbClr val="000000"/>
      </a:accent4>
      <a:accent5>
        <a:srgbClr val="AAB8DC"/>
      </a:accent5>
      <a:accent6>
        <a:srgbClr val="007B26"/>
      </a:accent6>
      <a:hlink>
        <a:srgbClr val="0000FF"/>
      </a:hlink>
      <a:folHlink>
        <a:srgbClr val="FF00FF"/>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1376</TotalTime>
  <Words>2759</Words>
  <Application>Microsoft Office PowerPoint</Application>
  <PresentationFormat>Произвольный</PresentationFormat>
  <Paragraphs>176</Paragraphs>
  <Slides>46</Slides>
  <Notes>1</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46</vt:i4>
      </vt:variant>
    </vt:vector>
  </HeadingPairs>
  <TitlesOfParts>
    <vt:vector size="57" baseType="lpstr">
      <vt:lpstr>Arial</vt:lpstr>
      <vt:lpstr>Cambria Math</vt:lpstr>
      <vt:lpstr>Helvetica Light</vt:lpstr>
      <vt:lpstr>Helvetica Neue</vt:lpstr>
      <vt:lpstr>Open Sans</vt:lpstr>
      <vt:lpstr>Open Sans  </vt:lpstr>
      <vt:lpstr>Open Sans Extrabold</vt:lpstr>
      <vt:lpstr>Open Sans Semibold</vt:lpstr>
      <vt:lpstr>Source Sans Pro</vt:lpstr>
      <vt:lpstr>Times New Roman</vt:lpstr>
      <vt:lpstr>White - Standart page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asa</dc:creator>
  <cp:lastModifiedBy>Володимир</cp:lastModifiedBy>
  <cp:revision>205</cp:revision>
  <dcterms:modified xsi:type="dcterms:W3CDTF">2021-09-30T13:48:42Z</dcterms:modified>
</cp:coreProperties>
</file>