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autoCompressPictures="0">
  <p:sldMasterIdLst>
    <p:sldMasterId id="2147483649" r:id="rId1"/>
  </p:sldMasterIdLst>
  <p:notesMasterIdLst>
    <p:notesMasterId r:id="rId45"/>
  </p:notesMasterIdLst>
  <p:sldIdLst>
    <p:sldId id="306" r:id="rId2"/>
    <p:sldId id="258" r:id="rId3"/>
    <p:sldId id="307" r:id="rId4"/>
    <p:sldId id="265" r:id="rId5"/>
    <p:sldId id="390" r:id="rId6"/>
    <p:sldId id="426" r:id="rId7"/>
    <p:sldId id="361" r:id="rId8"/>
    <p:sldId id="372" r:id="rId9"/>
    <p:sldId id="364" r:id="rId10"/>
    <p:sldId id="427" r:id="rId11"/>
    <p:sldId id="428" r:id="rId12"/>
    <p:sldId id="391" r:id="rId13"/>
    <p:sldId id="376" r:id="rId14"/>
    <p:sldId id="392" r:id="rId15"/>
    <p:sldId id="393" r:id="rId16"/>
    <p:sldId id="429" r:id="rId17"/>
    <p:sldId id="394" r:id="rId18"/>
    <p:sldId id="430" r:id="rId19"/>
    <p:sldId id="431" r:id="rId20"/>
    <p:sldId id="432" r:id="rId21"/>
    <p:sldId id="433" r:id="rId22"/>
    <p:sldId id="434" r:id="rId23"/>
    <p:sldId id="395" r:id="rId24"/>
    <p:sldId id="396" r:id="rId25"/>
    <p:sldId id="435" r:id="rId26"/>
    <p:sldId id="397" r:id="rId27"/>
    <p:sldId id="402" r:id="rId28"/>
    <p:sldId id="403" r:id="rId29"/>
    <p:sldId id="436" r:id="rId30"/>
    <p:sldId id="437" r:id="rId31"/>
    <p:sldId id="438" r:id="rId32"/>
    <p:sldId id="439" r:id="rId33"/>
    <p:sldId id="440" r:id="rId34"/>
    <p:sldId id="441" r:id="rId35"/>
    <p:sldId id="404" r:id="rId36"/>
    <p:sldId id="405" r:id="rId37"/>
    <p:sldId id="406" r:id="rId38"/>
    <p:sldId id="407" r:id="rId39"/>
    <p:sldId id="408" r:id="rId40"/>
    <p:sldId id="352" r:id="rId41"/>
    <p:sldId id="409" r:id="rId42"/>
    <p:sldId id="360" r:id="rId43"/>
    <p:sldId id="305" r:id="rId44"/>
  </p:sldIdLst>
  <p:sldSz cx="24384000" cy="13716000"/>
  <p:notesSz cx="6858000" cy="9144000"/>
  <p:defaultTextStyle>
    <a:defPPr>
      <a:defRPr lang="en-US"/>
    </a:defPPr>
    <a:lvl1pPr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1pPr>
    <a:lvl2pPr marL="457200" indent="-2286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2pPr>
    <a:lvl3pPr marL="914400" indent="-4572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3pPr>
    <a:lvl4pPr marL="1371600" indent="-6858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4pPr>
    <a:lvl5pPr marL="1828800" indent="-9144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5pPr>
    <a:lvl6pPr marL="22860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6pPr>
    <a:lvl7pPr marL="27432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7pPr>
    <a:lvl8pPr marL="32004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8pPr>
    <a:lvl9pPr marL="36576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9pPr>
  </p:defaultTextStyle>
  <p:extLst>
    <p:ext uri="{EFAFB233-063F-42B5-8137-9DF3F51BA10A}">
      <p15:sldGuideLst xmlns:p15="http://schemas.microsoft.com/office/powerpoint/2012/main">
        <p15:guide id="1" orient="horz" pos="4320">
          <p15:clr>
            <a:srgbClr val="A4A3A4"/>
          </p15:clr>
        </p15:guide>
        <p15:guide id="2" pos="76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A4E"/>
    <a:srgbClr val="A7AAAA"/>
    <a:srgbClr val="757675"/>
    <a:srgbClr val="F0F0F0"/>
    <a:srgbClr val="01B49C"/>
    <a:srgbClr val="605E60"/>
    <a:srgbClr val="00867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346"/>
    <p:restoredTop sz="94629"/>
  </p:normalViewPr>
  <p:slideViewPr>
    <p:cSldViewPr>
      <p:cViewPr varScale="1">
        <p:scale>
          <a:sx n="31" d="100"/>
          <a:sy n="31" d="100"/>
        </p:scale>
        <p:origin x="880" y="68"/>
      </p:cViewPr>
      <p:guideLst>
        <p:guide orient="horz" pos="4320"/>
        <p:guide pos="76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3" name="Rectangle 1"/>
          <p:cNvSpPr>
            <a:spLocks noGrp="1" noRot="1" noChangeAspect="1"/>
          </p:cNvSpPr>
          <p:nvPr>
            <p:ph type="sldImg"/>
          </p:nvPr>
        </p:nvSpPr>
        <p:spPr bwMode="auto">
          <a:xfrm>
            <a:off x="1143000" y="685800"/>
            <a:ext cx="45720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sp>
      <p:sp>
        <p:nvSpPr>
          <p:cNvPr id="3074" name="Rectangle 2"/>
          <p:cNvSpPr>
            <a:spLocks noGrp="1"/>
          </p:cNvSpPr>
          <p:nvPr>
            <p:ph type="body" sz="quarter" idx="1"/>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txBody>
          <a:bodyPr vert="horz" wrap="square" lIns="91440" tIns="45720" rIns="91440" bIns="45720" numCol="1" anchor="t" anchorCtr="0" compatLnSpc="1">
            <a:prstTxWarp prst="textNoShape">
              <a:avLst/>
            </a:prstTxWarp>
          </a:bodyPr>
          <a:lstStyle/>
          <a:p>
            <a:pPr lvl="0"/>
            <a:r>
              <a:rPr lang="en-US" altLang="en-US" noProof="0">
                <a:sym typeface="Helvetica Neue" charset="0"/>
              </a:rPr>
              <a:t>Click to edit Master text styles</a:t>
            </a:r>
          </a:p>
          <a:p>
            <a:pPr lvl="1"/>
            <a:r>
              <a:rPr lang="en-US" altLang="en-US" noProof="0">
                <a:sym typeface="Helvetica Neue" charset="0"/>
              </a:rPr>
              <a:t>Second level</a:t>
            </a:r>
          </a:p>
          <a:p>
            <a:pPr lvl="2"/>
            <a:r>
              <a:rPr lang="en-US" altLang="en-US" noProof="0">
                <a:sym typeface="Helvetica Neue" charset="0"/>
              </a:rPr>
              <a:t>Third level</a:t>
            </a:r>
          </a:p>
          <a:p>
            <a:pPr lvl="3"/>
            <a:r>
              <a:rPr lang="en-US" altLang="en-US" noProof="0">
                <a:sym typeface="Helvetica Neue" charset="0"/>
              </a:rPr>
              <a:t>Fourth level</a:t>
            </a:r>
          </a:p>
          <a:p>
            <a:pPr lvl="4"/>
            <a:r>
              <a:rPr lang="en-US" altLang="en-US" noProof="0">
                <a:sym typeface="Helvetica Neue" charset="0"/>
              </a:rPr>
              <a:t>Fifth level</a:t>
            </a:r>
          </a:p>
        </p:txBody>
      </p:sp>
    </p:spTree>
    <p:extLst>
      <p:ext uri="{BB962C8B-B14F-4D97-AF65-F5344CB8AC3E}">
        <p14:creationId xmlns:p14="http://schemas.microsoft.com/office/powerpoint/2010/main" val="3697304634"/>
      </p:ext>
    </p:extLst>
  </p:cSld>
  <p:clrMap bg1="lt1" tx1="dk1" bg2="lt2" tx2="dk2" accent1="accent1" accent2="accent2" accent3="accent3" accent4="accent4" accent5="accent5" accent6="accent6" hlink="hlink" folHlink="folHlink"/>
  <p:notesStyle>
    <a:lvl1pPr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1pPr>
    <a:lvl2pPr indent="2286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2pPr>
    <a:lvl3pPr indent="4572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3pPr>
    <a:lvl4pPr indent="6858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4pPr>
    <a:lvl5pPr indent="9144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689100" y="952500"/>
            <a:ext cx="21005800" cy="2286000"/>
          </a:xfrm>
          <a:prstGeom prst="rect">
            <a:avLst/>
          </a:prstGeom>
        </p:spPr>
        <p:txBody>
          <a:bodyPr anchor="t"/>
          <a:lstStyle>
            <a:lvl1pPr>
              <a:lnSpc>
                <a:spcPct val="100000"/>
              </a:lnSpc>
              <a:defRPr/>
            </a:lvl1pPr>
          </a:lstStyle>
          <a:p>
            <a:r>
              <a:rPr lang="en-US"/>
              <a:t>Click to edit Master title style</a:t>
            </a:r>
          </a:p>
        </p:txBody>
      </p:sp>
      <p:sp>
        <p:nvSpPr>
          <p:cNvPr id="3" name="Content Placeholder 2"/>
          <p:cNvSpPr>
            <a:spLocks noGrp="1"/>
          </p:cNvSpPr>
          <p:nvPr>
            <p:ph idx="1"/>
          </p:nvPr>
        </p:nvSpPr>
        <p:spPr>
          <a:xfrm>
            <a:off x="2254896" y="3761656"/>
            <a:ext cx="20162240" cy="7632848"/>
          </a:xfrm>
          <a:prstGeom prst="rect">
            <a:avLst/>
          </a:prstGeom>
        </p:spPr>
        <p:txBody>
          <a:bodyPr/>
          <a:lstStyle>
            <a:lvl1pPr>
              <a:lnSpc>
                <a:spcPct val="100000"/>
              </a:lnSpc>
              <a:defRPr sz="3000"/>
            </a:lvl1pPr>
            <a:lvl2pPr>
              <a:lnSpc>
                <a:spcPct val="100000"/>
              </a:lnSpc>
              <a:defRPr sz="3000"/>
            </a:lvl2pPr>
            <a:lvl3pPr>
              <a:lnSpc>
                <a:spcPct val="100000"/>
              </a:lnSpc>
              <a:defRPr sz="3000"/>
            </a:lvl3pPr>
            <a:lvl4pPr>
              <a:lnSpc>
                <a:spcPct val="100000"/>
              </a:lnSpc>
              <a:defRPr sz="3000"/>
            </a:lvl4pPr>
            <a:lvl5pPr>
              <a:lnSpc>
                <a:spcPct val="100000"/>
              </a:lnSpc>
              <a:defRPr sz="3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p:cNvSpPr>
            <a:spLocks noGrp="1"/>
          </p:cNvSpPr>
          <p:nvPr>
            <p:ph type="sldNum" sz="quarter" idx="10"/>
          </p:nvPr>
        </p:nvSpPr>
        <p:spPr>
          <a:ln/>
        </p:spPr>
        <p:txBody>
          <a:bodyPr/>
          <a:lstStyle>
            <a:lvl1pPr>
              <a:defRPr/>
            </a:lvl1pPr>
          </a:lstStyle>
          <a:p>
            <a:pPr>
              <a:defRPr/>
            </a:pPr>
            <a:fld id="{8B14D14A-F9DA-497E-97DD-90AE9398A118}" type="slidenum">
              <a:rPr lang="en-US" altLang="en-US"/>
              <a:pPr>
                <a:defRPr/>
              </a:pPr>
              <a:t>‹#›</a:t>
            </a:fld>
            <a:endParaRPr lang="en-US" altLang="en-US"/>
          </a:p>
        </p:txBody>
      </p:sp>
    </p:spTree>
    <p:extLst>
      <p:ext uri="{BB962C8B-B14F-4D97-AF65-F5344CB8AC3E}">
        <p14:creationId xmlns:p14="http://schemas.microsoft.com/office/powerpoint/2010/main" val="783415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48000" y="2244725"/>
            <a:ext cx="18288000" cy="1588939"/>
          </a:xfrm>
          <a:prstGeom prst="rect">
            <a:avLst/>
          </a:prstGeom>
        </p:spPr>
        <p:txBody>
          <a:bodyPr anchor="t"/>
          <a:lstStyle>
            <a:lvl1pPr algn="ctr">
              <a:lnSpc>
                <a:spcPct val="100000"/>
              </a:lnSpc>
              <a:defRPr sz="6000"/>
            </a:lvl1pPr>
          </a:lstStyle>
          <a:p>
            <a:r>
              <a:rPr lang="en-US"/>
              <a:t>Click to edit Master title style</a:t>
            </a:r>
          </a:p>
        </p:txBody>
      </p:sp>
      <p:sp>
        <p:nvSpPr>
          <p:cNvPr id="3" name="Subtitle 2"/>
          <p:cNvSpPr>
            <a:spLocks noGrp="1"/>
          </p:cNvSpPr>
          <p:nvPr>
            <p:ph type="subTitle" idx="1"/>
          </p:nvPr>
        </p:nvSpPr>
        <p:spPr>
          <a:xfrm>
            <a:off x="2326904" y="4265712"/>
            <a:ext cx="19802200" cy="6249888"/>
          </a:xfrm>
          <a:prstGeom prst="rect">
            <a:avLst/>
          </a:prstGeom>
        </p:spPr>
        <p:txBody>
          <a:bodyPr/>
          <a:lstStyle>
            <a:lvl1pPr marL="0" indent="0" algn="ctr">
              <a:lnSpc>
                <a:spcPct val="100000"/>
              </a:lnSpc>
              <a:buNone/>
              <a:defRPr sz="3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Rectangle 5"/>
          <p:cNvSpPr>
            <a:spLocks noGrp="1"/>
          </p:cNvSpPr>
          <p:nvPr>
            <p:ph type="sldNum" sz="quarter" idx="10"/>
          </p:nvPr>
        </p:nvSpPr>
        <p:spPr>
          <a:ln/>
        </p:spPr>
        <p:txBody>
          <a:bodyPr/>
          <a:lstStyle>
            <a:lvl1pPr>
              <a:defRPr/>
            </a:lvl1pPr>
          </a:lstStyle>
          <a:p>
            <a:pPr>
              <a:defRPr/>
            </a:pPr>
            <a:fld id="{04AFCB1C-8535-4885-A58D-16127372D344}" type="slidenum">
              <a:rPr lang="en-US" altLang="en-US"/>
              <a:pPr>
                <a:defRPr/>
              </a:pPr>
              <a:t>‹#›</a:t>
            </a:fld>
            <a:endParaRPr lang="en-US" altLang="en-US"/>
          </a:p>
        </p:txBody>
      </p:sp>
    </p:spTree>
    <p:extLst>
      <p:ext uri="{BB962C8B-B14F-4D97-AF65-F5344CB8AC3E}">
        <p14:creationId xmlns:p14="http://schemas.microsoft.com/office/powerpoint/2010/main" val="32616216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photo form">
    <p:spTree>
      <p:nvGrpSpPr>
        <p:cNvPr id="1" name=""/>
        <p:cNvGrpSpPr/>
        <p:nvPr/>
      </p:nvGrpSpPr>
      <p:grpSpPr>
        <a:xfrm>
          <a:off x="0" y="0"/>
          <a:ext cx="0" cy="0"/>
          <a:chOff x="0" y="0"/>
          <a:chExt cx="0" cy="0"/>
        </a:xfrm>
      </p:grpSpPr>
      <p:sp>
        <p:nvSpPr>
          <p:cNvPr id="6" name="Picture Placeholder 5"/>
          <p:cNvSpPr>
            <a:spLocks noGrp="1"/>
          </p:cNvSpPr>
          <p:nvPr>
            <p:ph type="pic" sz="quarter" idx="11"/>
          </p:nvPr>
        </p:nvSpPr>
        <p:spPr>
          <a:xfrm>
            <a:off x="2830224" y="2609528"/>
            <a:ext cx="3600450" cy="3600450"/>
          </a:xfrm>
          <a:prstGeom prst="rect">
            <a:avLst/>
          </a:prstGeom>
        </p:spPr>
        <p:txBody>
          <a:bodyPr/>
          <a:lstStyle/>
          <a:p>
            <a:pPr lvl="0"/>
            <a:endParaRPr lang="en-US" noProof="0">
              <a:sym typeface="Open Sans" charset="0"/>
            </a:endParaRPr>
          </a:p>
        </p:txBody>
      </p:sp>
      <p:sp>
        <p:nvSpPr>
          <p:cNvPr id="7" name="Picture Placeholder 5"/>
          <p:cNvSpPr>
            <a:spLocks noGrp="1"/>
          </p:cNvSpPr>
          <p:nvPr>
            <p:ph type="pic" sz="quarter" idx="12"/>
          </p:nvPr>
        </p:nvSpPr>
        <p:spPr>
          <a:xfrm>
            <a:off x="6646832" y="2609528"/>
            <a:ext cx="3600450" cy="3600450"/>
          </a:xfrm>
          <a:prstGeom prst="rect">
            <a:avLst/>
          </a:prstGeom>
        </p:spPr>
        <p:txBody>
          <a:bodyPr/>
          <a:lstStyle/>
          <a:p>
            <a:pPr lvl="0"/>
            <a:endParaRPr lang="en-US" noProof="0">
              <a:sym typeface="Open Sans" charset="0"/>
            </a:endParaRPr>
          </a:p>
        </p:txBody>
      </p:sp>
      <p:sp>
        <p:nvSpPr>
          <p:cNvPr id="8" name="Picture Placeholder 5"/>
          <p:cNvSpPr>
            <a:spLocks noGrp="1"/>
          </p:cNvSpPr>
          <p:nvPr>
            <p:ph type="pic" sz="quarter" idx="13"/>
          </p:nvPr>
        </p:nvSpPr>
        <p:spPr>
          <a:xfrm>
            <a:off x="10463440" y="2609528"/>
            <a:ext cx="3600450" cy="3600450"/>
          </a:xfrm>
          <a:prstGeom prst="rect">
            <a:avLst/>
          </a:prstGeom>
        </p:spPr>
        <p:txBody>
          <a:bodyPr/>
          <a:lstStyle/>
          <a:p>
            <a:pPr lvl="0"/>
            <a:endParaRPr lang="en-US" noProof="0">
              <a:sym typeface="Open Sans" charset="0"/>
            </a:endParaRPr>
          </a:p>
        </p:txBody>
      </p:sp>
      <p:sp>
        <p:nvSpPr>
          <p:cNvPr id="9" name="Picture Placeholder 5"/>
          <p:cNvSpPr>
            <a:spLocks noGrp="1"/>
          </p:cNvSpPr>
          <p:nvPr>
            <p:ph type="pic" sz="quarter" idx="14"/>
          </p:nvPr>
        </p:nvSpPr>
        <p:spPr>
          <a:xfrm>
            <a:off x="14280048" y="2609528"/>
            <a:ext cx="3600450" cy="3600450"/>
          </a:xfrm>
          <a:prstGeom prst="rect">
            <a:avLst/>
          </a:prstGeom>
        </p:spPr>
        <p:txBody>
          <a:bodyPr/>
          <a:lstStyle/>
          <a:p>
            <a:pPr lvl="0"/>
            <a:endParaRPr lang="en-US" noProof="0">
              <a:sym typeface="Open Sans" charset="0"/>
            </a:endParaRPr>
          </a:p>
        </p:txBody>
      </p:sp>
      <p:sp>
        <p:nvSpPr>
          <p:cNvPr id="10" name="Picture Placeholder 5"/>
          <p:cNvSpPr>
            <a:spLocks noGrp="1"/>
          </p:cNvSpPr>
          <p:nvPr>
            <p:ph type="pic" sz="quarter" idx="15"/>
          </p:nvPr>
        </p:nvSpPr>
        <p:spPr>
          <a:xfrm>
            <a:off x="18096656" y="2609528"/>
            <a:ext cx="3600450" cy="3600450"/>
          </a:xfrm>
          <a:prstGeom prst="rect">
            <a:avLst/>
          </a:prstGeom>
        </p:spPr>
        <p:txBody>
          <a:bodyPr/>
          <a:lstStyle/>
          <a:p>
            <a:pPr lvl="0"/>
            <a:endParaRPr lang="en-US" noProof="0">
              <a:sym typeface="Open Sans" charset="0"/>
            </a:endParaRPr>
          </a:p>
        </p:txBody>
      </p:sp>
      <p:sp>
        <p:nvSpPr>
          <p:cNvPr id="11" name="Picture Placeholder 5"/>
          <p:cNvSpPr>
            <a:spLocks noGrp="1"/>
          </p:cNvSpPr>
          <p:nvPr>
            <p:ph type="pic" sz="quarter" idx="16"/>
          </p:nvPr>
        </p:nvSpPr>
        <p:spPr>
          <a:xfrm>
            <a:off x="2829912" y="6425952"/>
            <a:ext cx="3600450" cy="3600450"/>
          </a:xfrm>
          <a:prstGeom prst="rect">
            <a:avLst/>
          </a:prstGeom>
        </p:spPr>
        <p:txBody>
          <a:bodyPr/>
          <a:lstStyle/>
          <a:p>
            <a:pPr lvl="0"/>
            <a:endParaRPr lang="en-US" noProof="0">
              <a:sym typeface="Open Sans" charset="0"/>
            </a:endParaRPr>
          </a:p>
        </p:txBody>
      </p:sp>
      <p:sp>
        <p:nvSpPr>
          <p:cNvPr id="12" name="Picture Placeholder 5"/>
          <p:cNvSpPr>
            <a:spLocks noGrp="1"/>
          </p:cNvSpPr>
          <p:nvPr>
            <p:ph type="pic" sz="quarter" idx="17"/>
          </p:nvPr>
        </p:nvSpPr>
        <p:spPr>
          <a:xfrm>
            <a:off x="6646520" y="6425952"/>
            <a:ext cx="3600450" cy="3600450"/>
          </a:xfrm>
          <a:prstGeom prst="rect">
            <a:avLst/>
          </a:prstGeom>
        </p:spPr>
        <p:txBody>
          <a:bodyPr/>
          <a:lstStyle/>
          <a:p>
            <a:pPr lvl="0"/>
            <a:endParaRPr lang="en-US" noProof="0">
              <a:sym typeface="Open Sans" charset="0"/>
            </a:endParaRPr>
          </a:p>
        </p:txBody>
      </p:sp>
      <p:sp>
        <p:nvSpPr>
          <p:cNvPr id="13" name="Picture Placeholder 5"/>
          <p:cNvSpPr>
            <a:spLocks noGrp="1"/>
          </p:cNvSpPr>
          <p:nvPr>
            <p:ph type="pic" sz="quarter" idx="18"/>
          </p:nvPr>
        </p:nvSpPr>
        <p:spPr>
          <a:xfrm>
            <a:off x="10463128" y="6425952"/>
            <a:ext cx="3600450" cy="3600450"/>
          </a:xfrm>
          <a:prstGeom prst="rect">
            <a:avLst/>
          </a:prstGeom>
        </p:spPr>
        <p:txBody>
          <a:bodyPr/>
          <a:lstStyle/>
          <a:p>
            <a:pPr lvl="0"/>
            <a:endParaRPr lang="en-US" noProof="0">
              <a:sym typeface="Open Sans" charset="0"/>
            </a:endParaRPr>
          </a:p>
        </p:txBody>
      </p:sp>
      <p:sp>
        <p:nvSpPr>
          <p:cNvPr id="14" name="Picture Placeholder 5"/>
          <p:cNvSpPr>
            <a:spLocks noGrp="1"/>
          </p:cNvSpPr>
          <p:nvPr>
            <p:ph type="pic" sz="quarter" idx="19"/>
          </p:nvPr>
        </p:nvSpPr>
        <p:spPr>
          <a:xfrm>
            <a:off x="14279736" y="6425952"/>
            <a:ext cx="3600450" cy="3600450"/>
          </a:xfrm>
          <a:prstGeom prst="rect">
            <a:avLst/>
          </a:prstGeom>
        </p:spPr>
        <p:txBody>
          <a:bodyPr/>
          <a:lstStyle/>
          <a:p>
            <a:pPr lvl="0"/>
            <a:endParaRPr lang="en-US" noProof="0">
              <a:sym typeface="Open Sans" charset="0"/>
            </a:endParaRPr>
          </a:p>
        </p:txBody>
      </p:sp>
      <p:sp>
        <p:nvSpPr>
          <p:cNvPr id="15" name="Picture Placeholder 5"/>
          <p:cNvSpPr>
            <a:spLocks noGrp="1"/>
          </p:cNvSpPr>
          <p:nvPr>
            <p:ph type="pic" sz="quarter" idx="20"/>
          </p:nvPr>
        </p:nvSpPr>
        <p:spPr>
          <a:xfrm>
            <a:off x="18096344" y="6425952"/>
            <a:ext cx="3600450" cy="3600450"/>
          </a:xfrm>
          <a:prstGeom prst="rect">
            <a:avLst/>
          </a:prstGeom>
        </p:spPr>
        <p:txBody>
          <a:bodyPr/>
          <a:lstStyle/>
          <a:p>
            <a:pPr lvl="0"/>
            <a:endParaRPr lang="en-US" noProof="0">
              <a:sym typeface="Open Sans" charset="0"/>
            </a:endParaRPr>
          </a:p>
        </p:txBody>
      </p:sp>
      <p:sp>
        <p:nvSpPr>
          <p:cNvPr id="16" name="Rectangle 5"/>
          <p:cNvSpPr>
            <a:spLocks noGrp="1"/>
          </p:cNvSpPr>
          <p:nvPr>
            <p:ph type="sldNum" sz="quarter" idx="21"/>
          </p:nvPr>
        </p:nvSpPr>
        <p:spPr>
          <a:ln/>
        </p:spPr>
        <p:txBody>
          <a:bodyPr/>
          <a:lstStyle>
            <a:lvl1pPr>
              <a:defRPr/>
            </a:lvl1pPr>
          </a:lstStyle>
          <a:p>
            <a:pPr>
              <a:defRPr/>
            </a:pPr>
            <a:fld id="{FBF579D5-3F1D-4BC9-BA7F-AFE438F885FC}" type="slidenum">
              <a:rPr lang="en-US" altLang="en-US"/>
              <a:pPr>
                <a:defRPr/>
              </a:pPr>
              <a:t>‹#›</a:t>
            </a:fld>
            <a:endParaRPr lang="en-US" altLang="en-US"/>
          </a:p>
        </p:txBody>
      </p:sp>
    </p:spTree>
    <p:extLst>
      <p:ext uri="{BB962C8B-B14F-4D97-AF65-F5344CB8AC3E}">
        <p14:creationId xmlns:p14="http://schemas.microsoft.com/office/powerpoint/2010/main" val="3349874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lide with photo form_no logo">
    <p:spTree>
      <p:nvGrpSpPr>
        <p:cNvPr id="1" name=""/>
        <p:cNvGrpSpPr/>
        <p:nvPr/>
      </p:nvGrpSpPr>
      <p:grpSpPr>
        <a:xfrm>
          <a:off x="0" y="0"/>
          <a:ext cx="0" cy="0"/>
          <a:chOff x="0" y="0"/>
          <a:chExt cx="0" cy="0"/>
        </a:xfrm>
      </p:grpSpPr>
      <p:sp>
        <p:nvSpPr>
          <p:cNvPr id="16" name="Rectangle 6"/>
          <p:cNvSpPr>
            <a:spLocks noChangeArrowheads="1"/>
          </p:cNvSpPr>
          <p:nvPr userDrawn="1"/>
        </p:nvSpPr>
        <p:spPr bwMode="auto">
          <a:xfrm>
            <a:off x="742950" y="11179175"/>
            <a:ext cx="7848600" cy="1800225"/>
          </a:xfrm>
          <a:prstGeom prst="rect">
            <a:avLst/>
          </a:prstGeom>
          <a:solidFill>
            <a:srgbClr val="F0F0F0"/>
          </a:solidFill>
          <a:ln>
            <a:noFill/>
          </a:ln>
          <a:extLst>
            <a:ext uri="{91240B29-F687-4F45-9708-019B960494DF}">
              <a14:hiddenLine xmlns:a14="http://schemas.microsoft.com/office/drawing/2010/main" w="25400">
                <a:solidFill>
                  <a:srgbClr val="000000"/>
                </a:solidFill>
                <a:miter lim="400000"/>
                <a:headEnd/>
                <a:tailEnd/>
              </a14:hiddenLine>
            </a:ext>
          </a:extLst>
        </p:spPr>
        <p:txBody>
          <a:bodyPr lIns="50800" tIns="50800" rIns="50800" bIns="50800" anchor="ctr">
            <a:spAutoFit/>
          </a:bodyPr>
          <a:lstStyle/>
          <a:p>
            <a:pPr eaLnBrk="1"/>
            <a:endParaRPr lang="en-US" altLang="en-US"/>
          </a:p>
        </p:txBody>
      </p:sp>
      <p:sp>
        <p:nvSpPr>
          <p:cNvPr id="6" name="Picture Placeholder 5"/>
          <p:cNvSpPr>
            <a:spLocks noGrp="1"/>
          </p:cNvSpPr>
          <p:nvPr>
            <p:ph type="pic" sz="quarter" idx="11"/>
          </p:nvPr>
        </p:nvSpPr>
        <p:spPr>
          <a:xfrm>
            <a:off x="2830224" y="2609528"/>
            <a:ext cx="3600450" cy="3600450"/>
          </a:xfrm>
          <a:prstGeom prst="rect">
            <a:avLst/>
          </a:prstGeom>
        </p:spPr>
        <p:txBody>
          <a:bodyPr/>
          <a:lstStyle/>
          <a:p>
            <a:pPr lvl="0"/>
            <a:endParaRPr lang="en-US" noProof="0">
              <a:sym typeface="Open Sans" charset="0"/>
            </a:endParaRPr>
          </a:p>
        </p:txBody>
      </p:sp>
      <p:sp>
        <p:nvSpPr>
          <p:cNvPr id="7" name="Picture Placeholder 5"/>
          <p:cNvSpPr>
            <a:spLocks noGrp="1"/>
          </p:cNvSpPr>
          <p:nvPr>
            <p:ph type="pic" sz="quarter" idx="12"/>
          </p:nvPr>
        </p:nvSpPr>
        <p:spPr>
          <a:xfrm>
            <a:off x="6646832" y="2609528"/>
            <a:ext cx="3600450" cy="3600450"/>
          </a:xfrm>
          <a:prstGeom prst="rect">
            <a:avLst/>
          </a:prstGeom>
        </p:spPr>
        <p:txBody>
          <a:bodyPr/>
          <a:lstStyle/>
          <a:p>
            <a:pPr lvl="0"/>
            <a:endParaRPr lang="en-US" noProof="0">
              <a:sym typeface="Open Sans" charset="0"/>
            </a:endParaRPr>
          </a:p>
        </p:txBody>
      </p:sp>
      <p:sp>
        <p:nvSpPr>
          <p:cNvPr id="8" name="Picture Placeholder 5"/>
          <p:cNvSpPr>
            <a:spLocks noGrp="1"/>
          </p:cNvSpPr>
          <p:nvPr>
            <p:ph type="pic" sz="quarter" idx="13"/>
          </p:nvPr>
        </p:nvSpPr>
        <p:spPr>
          <a:xfrm>
            <a:off x="10463440" y="2609528"/>
            <a:ext cx="3600450" cy="3600450"/>
          </a:xfrm>
          <a:prstGeom prst="rect">
            <a:avLst/>
          </a:prstGeom>
        </p:spPr>
        <p:txBody>
          <a:bodyPr/>
          <a:lstStyle/>
          <a:p>
            <a:pPr lvl="0"/>
            <a:endParaRPr lang="en-US" noProof="0">
              <a:sym typeface="Open Sans" charset="0"/>
            </a:endParaRPr>
          </a:p>
        </p:txBody>
      </p:sp>
      <p:sp>
        <p:nvSpPr>
          <p:cNvPr id="9" name="Picture Placeholder 5"/>
          <p:cNvSpPr>
            <a:spLocks noGrp="1"/>
          </p:cNvSpPr>
          <p:nvPr>
            <p:ph type="pic" sz="quarter" idx="14"/>
          </p:nvPr>
        </p:nvSpPr>
        <p:spPr>
          <a:xfrm>
            <a:off x="14280048" y="2609528"/>
            <a:ext cx="3600450" cy="3600450"/>
          </a:xfrm>
          <a:prstGeom prst="rect">
            <a:avLst/>
          </a:prstGeom>
        </p:spPr>
        <p:txBody>
          <a:bodyPr/>
          <a:lstStyle/>
          <a:p>
            <a:pPr lvl="0"/>
            <a:endParaRPr lang="en-US" noProof="0">
              <a:sym typeface="Open Sans" charset="0"/>
            </a:endParaRPr>
          </a:p>
        </p:txBody>
      </p:sp>
      <p:sp>
        <p:nvSpPr>
          <p:cNvPr id="10" name="Picture Placeholder 5"/>
          <p:cNvSpPr>
            <a:spLocks noGrp="1"/>
          </p:cNvSpPr>
          <p:nvPr>
            <p:ph type="pic" sz="quarter" idx="15"/>
          </p:nvPr>
        </p:nvSpPr>
        <p:spPr>
          <a:xfrm>
            <a:off x="18096656" y="2609528"/>
            <a:ext cx="3600450" cy="3600450"/>
          </a:xfrm>
          <a:prstGeom prst="rect">
            <a:avLst/>
          </a:prstGeom>
        </p:spPr>
        <p:txBody>
          <a:bodyPr/>
          <a:lstStyle/>
          <a:p>
            <a:pPr lvl="0"/>
            <a:endParaRPr lang="en-US" noProof="0">
              <a:sym typeface="Open Sans" charset="0"/>
            </a:endParaRPr>
          </a:p>
        </p:txBody>
      </p:sp>
      <p:sp>
        <p:nvSpPr>
          <p:cNvPr id="11" name="Picture Placeholder 5"/>
          <p:cNvSpPr>
            <a:spLocks noGrp="1"/>
          </p:cNvSpPr>
          <p:nvPr>
            <p:ph type="pic" sz="quarter" idx="16"/>
          </p:nvPr>
        </p:nvSpPr>
        <p:spPr>
          <a:xfrm>
            <a:off x="2829912" y="6425952"/>
            <a:ext cx="3600450" cy="3600450"/>
          </a:xfrm>
          <a:prstGeom prst="rect">
            <a:avLst/>
          </a:prstGeom>
        </p:spPr>
        <p:txBody>
          <a:bodyPr/>
          <a:lstStyle/>
          <a:p>
            <a:pPr lvl="0"/>
            <a:endParaRPr lang="en-US" noProof="0">
              <a:sym typeface="Open Sans" charset="0"/>
            </a:endParaRPr>
          </a:p>
        </p:txBody>
      </p:sp>
      <p:sp>
        <p:nvSpPr>
          <p:cNvPr id="12" name="Picture Placeholder 5"/>
          <p:cNvSpPr>
            <a:spLocks noGrp="1"/>
          </p:cNvSpPr>
          <p:nvPr>
            <p:ph type="pic" sz="quarter" idx="17"/>
          </p:nvPr>
        </p:nvSpPr>
        <p:spPr>
          <a:xfrm>
            <a:off x="6646520" y="6425952"/>
            <a:ext cx="3600450" cy="3600450"/>
          </a:xfrm>
          <a:prstGeom prst="rect">
            <a:avLst/>
          </a:prstGeom>
        </p:spPr>
        <p:txBody>
          <a:bodyPr/>
          <a:lstStyle/>
          <a:p>
            <a:pPr lvl="0"/>
            <a:endParaRPr lang="en-US" noProof="0">
              <a:sym typeface="Open Sans" charset="0"/>
            </a:endParaRPr>
          </a:p>
        </p:txBody>
      </p:sp>
      <p:sp>
        <p:nvSpPr>
          <p:cNvPr id="13" name="Picture Placeholder 5"/>
          <p:cNvSpPr>
            <a:spLocks noGrp="1"/>
          </p:cNvSpPr>
          <p:nvPr>
            <p:ph type="pic" sz="quarter" idx="18"/>
          </p:nvPr>
        </p:nvSpPr>
        <p:spPr>
          <a:xfrm>
            <a:off x="10463128" y="6425952"/>
            <a:ext cx="3600450" cy="3600450"/>
          </a:xfrm>
          <a:prstGeom prst="rect">
            <a:avLst/>
          </a:prstGeom>
        </p:spPr>
        <p:txBody>
          <a:bodyPr/>
          <a:lstStyle/>
          <a:p>
            <a:pPr lvl="0"/>
            <a:endParaRPr lang="en-US" noProof="0">
              <a:sym typeface="Open Sans" charset="0"/>
            </a:endParaRPr>
          </a:p>
        </p:txBody>
      </p:sp>
      <p:sp>
        <p:nvSpPr>
          <p:cNvPr id="14" name="Picture Placeholder 5"/>
          <p:cNvSpPr>
            <a:spLocks noGrp="1"/>
          </p:cNvSpPr>
          <p:nvPr>
            <p:ph type="pic" sz="quarter" idx="19"/>
          </p:nvPr>
        </p:nvSpPr>
        <p:spPr>
          <a:xfrm>
            <a:off x="14279736" y="6425952"/>
            <a:ext cx="3600450" cy="3600450"/>
          </a:xfrm>
          <a:prstGeom prst="rect">
            <a:avLst/>
          </a:prstGeom>
        </p:spPr>
        <p:txBody>
          <a:bodyPr/>
          <a:lstStyle/>
          <a:p>
            <a:pPr lvl="0"/>
            <a:endParaRPr lang="en-US" noProof="0">
              <a:sym typeface="Open Sans" charset="0"/>
            </a:endParaRPr>
          </a:p>
        </p:txBody>
      </p:sp>
      <p:sp>
        <p:nvSpPr>
          <p:cNvPr id="15" name="Picture Placeholder 5"/>
          <p:cNvSpPr>
            <a:spLocks noGrp="1"/>
          </p:cNvSpPr>
          <p:nvPr>
            <p:ph type="pic" sz="quarter" idx="20"/>
          </p:nvPr>
        </p:nvSpPr>
        <p:spPr>
          <a:xfrm>
            <a:off x="18096344" y="6425952"/>
            <a:ext cx="3600450" cy="3600450"/>
          </a:xfrm>
          <a:prstGeom prst="rect">
            <a:avLst/>
          </a:prstGeom>
        </p:spPr>
        <p:txBody>
          <a:bodyPr/>
          <a:lstStyle/>
          <a:p>
            <a:pPr lvl="0"/>
            <a:endParaRPr lang="en-US" noProof="0">
              <a:sym typeface="Open Sans" charset="0"/>
            </a:endParaRPr>
          </a:p>
        </p:txBody>
      </p:sp>
    </p:spTree>
    <p:extLst>
      <p:ext uri="{BB962C8B-B14F-4D97-AF65-F5344CB8AC3E}">
        <p14:creationId xmlns:p14="http://schemas.microsoft.com/office/powerpoint/2010/main" val="773826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no logo">
    <p:spTree>
      <p:nvGrpSpPr>
        <p:cNvPr id="1" name=""/>
        <p:cNvGrpSpPr/>
        <p:nvPr/>
      </p:nvGrpSpPr>
      <p:grpSpPr>
        <a:xfrm>
          <a:off x="0" y="0"/>
          <a:ext cx="0" cy="0"/>
          <a:chOff x="0" y="0"/>
          <a:chExt cx="0" cy="0"/>
        </a:xfrm>
      </p:grpSpPr>
      <p:sp>
        <p:nvSpPr>
          <p:cNvPr id="2" name="Rectangle 6"/>
          <p:cNvSpPr>
            <a:spLocks noChangeArrowheads="1"/>
          </p:cNvSpPr>
          <p:nvPr userDrawn="1"/>
        </p:nvSpPr>
        <p:spPr bwMode="auto">
          <a:xfrm>
            <a:off x="742950" y="11179175"/>
            <a:ext cx="7848600" cy="1800225"/>
          </a:xfrm>
          <a:prstGeom prst="rect">
            <a:avLst/>
          </a:prstGeom>
          <a:solidFill>
            <a:srgbClr val="F0F0F0"/>
          </a:solidFill>
          <a:ln>
            <a:noFill/>
          </a:ln>
          <a:extLst>
            <a:ext uri="{91240B29-F687-4F45-9708-019B960494DF}">
              <a14:hiddenLine xmlns:a14="http://schemas.microsoft.com/office/drawing/2010/main" w="25400">
                <a:solidFill>
                  <a:srgbClr val="000000"/>
                </a:solidFill>
                <a:miter lim="400000"/>
                <a:headEnd/>
                <a:tailEnd/>
              </a14:hiddenLine>
            </a:ext>
          </a:extLst>
        </p:spPr>
        <p:txBody>
          <a:bodyPr lIns="50800" tIns="50800" rIns="50800" bIns="50800" anchor="ctr">
            <a:spAutoFit/>
          </a:bodyPr>
          <a:lstStyle/>
          <a:p>
            <a:pPr eaLnBrk="1"/>
            <a:endParaRPr lang="en-US" altLang="en-US"/>
          </a:p>
        </p:txBody>
      </p:sp>
    </p:spTree>
    <p:extLst>
      <p:ext uri="{BB962C8B-B14F-4D97-AF65-F5344CB8AC3E}">
        <p14:creationId xmlns:p14="http://schemas.microsoft.com/office/powerpoint/2010/main" val="82709363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0F0F0"/>
        </a:solidFill>
        <a:effectLst/>
      </p:bgPr>
    </p:bg>
    <p:spTree>
      <p:nvGrpSpPr>
        <p:cNvPr id="1" name=""/>
        <p:cNvGrpSpPr/>
        <p:nvPr/>
      </p:nvGrpSpPr>
      <p:grpSpPr>
        <a:xfrm>
          <a:off x="0" y="0"/>
          <a:ext cx="0" cy="0"/>
          <a:chOff x="0" y="0"/>
          <a:chExt cx="0" cy="0"/>
        </a:xfrm>
      </p:grpSpPr>
      <p:grpSp>
        <p:nvGrpSpPr>
          <p:cNvPr id="1026" name="Group 1"/>
          <p:cNvGrpSpPr>
            <a:grpSpLocks/>
          </p:cNvGrpSpPr>
          <p:nvPr userDrawn="1"/>
        </p:nvGrpSpPr>
        <p:grpSpPr bwMode="auto">
          <a:xfrm>
            <a:off x="1147763" y="11744325"/>
            <a:ext cx="6634162" cy="1106488"/>
            <a:chOff x="-1" y="38634"/>
            <a:chExt cx="6635042" cy="1105221"/>
          </a:xfrm>
        </p:grpSpPr>
        <p:sp>
          <p:nvSpPr>
            <p:cNvPr id="2" name="AutoShape 2"/>
            <p:cNvSpPr>
              <a:spLocks/>
            </p:cNvSpPr>
            <p:nvPr/>
          </p:nvSpPr>
          <p:spPr bwMode="auto">
            <a:xfrm>
              <a:off x="-1" y="83033"/>
              <a:ext cx="863715" cy="862611"/>
            </a:xfrm>
            <a:custGeom>
              <a:avLst/>
              <a:gdLst>
                <a:gd name="T0" fmla="*/ 431837 w 21015"/>
                <a:gd name="T1" fmla="*/ 441240 h 21012"/>
                <a:gd name="T2" fmla="*/ 431837 w 21015"/>
                <a:gd name="T3" fmla="*/ 441240 h 21012"/>
                <a:gd name="T4" fmla="*/ 431837 w 21015"/>
                <a:gd name="T5" fmla="*/ 441240 h 21012"/>
                <a:gd name="T6" fmla="*/ 431837 w 21015"/>
                <a:gd name="T7" fmla="*/ 441240 h 2101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015" h="21012">
                  <a:moveTo>
                    <a:pt x="13959" y="588"/>
                  </a:moveTo>
                  <a:cubicBezTo>
                    <a:pt x="11586" y="-242"/>
                    <a:pt x="8994" y="-191"/>
                    <a:pt x="6655" y="731"/>
                  </a:cubicBezTo>
                  <a:cubicBezTo>
                    <a:pt x="3644" y="1918"/>
                    <a:pt x="1334" y="4417"/>
                    <a:pt x="419" y="7525"/>
                  </a:cubicBezTo>
                  <a:cubicBezTo>
                    <a:pt x="-304" y="9983"/>
                    <a:pt x="-82" y="12619"/>
                    <a:pt x="1008" y="14937"/>
                  </a:cubicBezTo>
                  <a:cubicBezTo>
                    <a:pt x="1921" y="16880"/>
                    <a:pt x="3401" y="18500"/>
                    <a:pt x="5252" y="19585"/>
                  </a:cubicBezTo>
                  <a:cubicBezTo>
                    <a:pt x="7482" y="18171"/>
                    <a:pt x="8696" y="15596"/>
                    <a:pt x="8370" y="12974"/>
                  </a:cubicBezTo>
                  <a:cubicBezTo>
                    <a:pt x="8036" y="10289"/>
                    <a:pt x="6079" y="7911"/>
                    <a:pt x="6487" y="5212"/>
                  </a:cubicBezTo>
                  <a:cubicBezTo>
                    <a:pt x="6682" y="3922"/>
                    <a:pt x="7413" y="2776"/>
                    <a:pt x="8499" y="2056"/>
                  </a:cubicBezTo>
                  <a:cubicBezTo>
                    <a:pt x="7825" y="3157"/>
                    <a:pt x="7525" y="4448"/>
                    <a:pt x="7642" y="5734"/>
                  </a:cubicBezTo>
                  <a:cubicBezTo>
                    <a:pt x="7877" y="8323"/>
                    <a:pt x="9682" y="10377"/>
                    <a:pt x="10990" y="12609"/>
                  </a:cubicBezTo>
                  <a:cubicBezTo>
                    <a:pt x="11909" y="14178"/>
                    <a:pt x="12562" y="16019"/>
                    <a:pt x="11772" y="17628"/>
                  </a:cubicBezTo>
                  <a:cubicBezTo>
                    <a:pt x="11351" y="18486"/>
                    <a:pt x="10601" y="19078"/>
                    <a:pt x="9811" y="19527"/>
                  </a:cubicBezTo>
                  <a:cubicBezTo>
                    <a:pt x="9035" y="19969"/>
                    <a:pt x="8181" y="20298"/>
                    <a:pt x="7268" y="20486"/>
                  </a:cubicBezTo>
                  <a:cubicBezTo>
                    <a:pt x="9916" y="21358"/>
                    <a:pt x="12802" y="21141"/>
                    <a:pt x="15290" y="19883"/>
                  </a:cubicBezTo>
                  <a:cubicBezTo>
                    <a:pt x="18050" y="18487"/>
                    <a:pt x="20063" y="15948"/>
                    <a:pt x="20755" y="12931"/>
                  </a:cubicBezTo>
                  <a:cubicBezTo>
                    <a:pt x="21296" y="10574"/>
                    <a:pt x="20978" y="8107"/>
                    <a:pt x="19921" y="5933"/>
                  </a:cubicBezTo>
                  <a:cubicBezTo>
                    <a:pt x="19032" y="4105"/>
                    <a:pt x="17656" y="2559"/>
                    <a:pt x="15945" y="1465"/>
                  </a:cubicBezTo>
                  <a:cubicBezTo>
                    <a:pt x="13539" y="2661"/>
                    <a:pt x="12155" y="5251"/>
                    <a:pt x="12492" y="7919"/>
                  </a:cubicBezTo>
                  <a:cubicBezTo>
                    <a:pt x="12873" y="10935"/>
                    <a:pt x="15555" y="13666"/>
                    <a:pt x="14483" y="16697"/>
                  </a:cubicBezTo>
                  <a:cubicBezTo>
                    <a:pt x="14158" y="17617"/>
                    <a:pt x="13487" y="18374"/>
                    <a:pt x="12614" y="18806"/>
                  </a:cubicBezTo>
                  <a:cubicBezTo>
                    <a:pt x="13238" y="17579"/>
                    <a:pt x="13447" y="16182"/>
                    <a:pt x="13209" y="14826"/>
                  </a:cubicBezTo>
                  <a:cubicBezTo>
                    <a:pt x="12931" y="13246"/>
                    <a:pt x="12078" y="11857"/>
                    <a:pt x="11220" y="10506"/>
                  </a:cubicBezTo>
                  <a:cubicBezTo>
                    <a:pt x="10425" y="9257"/>
                    <a:pt x="9651" y="8040"/>
                    <a:pt x="9235" y="6698"/>
                  </a:cubicBezTo>
                  <a:cubicBezTo>
                    <a:pt x="8858" y="5483"/>
                    <a:pt x="8762" y="4115"/>
                    <a:pt x="9443" y="2947"/>
                  </a:cubicBezTo>
                  <a:cubicBezTo>
                    <a:pt x="9911" y="2147"/>
                    <a:pt x="10669" y="1613"/>
                    <a:pt x="11471" y="1239"/>
                  </a:cubicBezTo>
                  <a:cubicBezTo>
                    <a:pt x="12239" y="881"/>
                    <a:pt x="13079" y="654"/>
                    <a:pt x="13959" y="588"/>
                  </a:cubicBez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50800" tIns="50800" rIns="50800" bIns="50800" anchor="ctr"/>
            <a:lstStyle/>
            <a:p>
              <a:pPr>
                <a:defRPr/>
              </a:pPr>
              <a:endParaRPr lang="uk-UA"/>
            </a:p>
          </p:txBody>
        </p:sp>
        <p:sp>
          <p:nvSpPr>
            <p:cNvPr id="2051" name="Rectangle 3"/>
            <p:cNvSpPr>
              <a:spLocks/>
            </p:cNvSpPr>
            <p:nvPr/>
          </p:nvSpPr>
          <p:spPr bwMode="auto">
            <a:xfrm>
              <a:off x="1047888" y="38634"/>
              <a:ext cx="5279137" cy="67232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eaLnBrk="1">
                <a:defRPr/>
              </a:pPr>
              <a:r>
                <a:rPr lang="en-US" altLang="en-US" sz="3700" b="1" baseline="0" dirty="0">
                  <a:solidFill>
                    <a:srgbClr val="1A2224"/>
                  </a:solidFill>
                </a:rPr>
                <a:t>BUSINESS </a:t>
              </a:r>
              <a:r>
                <a:rPr lang="en-US" altLang="en-US" sz="3700" b="1" baseline="0" dirty="0">
                  <a:solidFill>
                    <a:schemeClr val="accent1"/>
                  </a:solidFill>
                </a:rPr>
                <a:t>PROPOSAL</a:t>
              </a:r>
            </a:p>
          </p:txBody>
        </p:sp>
        <p:sp>
          <p:nvSpPr>
            <p:cNvPr id="2052" name="Rectangle 4"/>
            <p:cNvSpPr>
              <a:spLocks/>
            </p:cNvSpPr>
            <p:nvPr/>
          </p:nvSpPr>
          <p:spPr bwMode="auto">
            <a:xfrm>
              <a:off x="1059001" y="560324"/>
              <a:ext cx="5576040" cy="5835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defRPr/>
              </a:pPr>
              <a:r>
                <a:rPr lang="en-US" altLang="en-US" sz="1900" baseline="63000">
                  <a:solidFill>
                    <a:srgbClr val="9D9D9D"/>
                  </a:solidFill>
                  <a:latin typeface="Open Sans Semibold" charset="0"/>
                  <a:ea typeface="Open Sans Semibold" charset="0"/>
                  <a:cs typeface="Open Sans Semibold" charset="0"/>
                  <a:sym typeface="Open Sans Semibold" charset="0"/>
                </a:rPr>
                <a:t>FREE POWERPOINT &amp; KEYNOTE TEMPLATES</a:t>
              </a:r>
            </a:p>
          </p:txBody>
        </p:sp>
      </p:grpSp>
      <p:sp>
        <p:nvSpPr>
          <p:cNvPr id="2053" name="Rectangle 5"/>
          <p:cNvSpPr>
            <a:spLocks noGrp="1"/>
          </p:cNvSpPr>
          <p:nvPr>
            <p:ph type="sldNum" sz="quarter" idx="2"/>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txBody>
          <a:bodyPr vert="horz" wrap="square" lIns="50800" tIns="50800" rIns="50800" bIns="50800" numCol="1" anchor="t" anchorCtr="0" compatLnSpc="1">
            <a:prstTxWarp prst="textNoShape">
              <a:avLst/>
            </a:prstTxWarp>
          </a:bodyPr>
          <a:lstStyle>
            <a:lvl1pPr algn="ctr" eaLnBrk="1">
              <a:defRPr sz="2100" baseline="0" smtClean="0">
                <a:solidFill>
                  <a:srgbClr val="1B2223"/>
                </a:solidFill>
                <a:latin typeface="Open Sans Semibold" charset="0"/>
                <a:ea typeface="Open Sans Semibold" charset="0"/>
                <a:cs typeface="Open Sans Semibold" charset="0"/>
                <a:sym typeface="Open Sans Semibold" charset="0"/>
              </a:defRPr>
            </a:lvl1pPr>
          </a:lstStyle>
          <a:p>
            <a:pPr>
              <a:defRPr/>
            </a:pPr>
            <a:fld id="{368BF818-96A2-4643-A267-74F86F328A66}"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Lst>
  <p:txStyles>
    <p:titleStyle>
      <a:lvl1pPr algn="ctr" defTabSz="825500" rtl="0" eaLnBrk="0" fontAlgn="base" hangingPunct="0">
        <a:lnSpc>
          <a:spcPct val="10000"/>
        </a:lnSpc>
        <a:spcBef>
          <a:spcPct val="0"/>
        </a:spcBef>
        <a:spcAft>
          <a:spcPct val="0"/>
        </a:spcAft>
        <a:defRPr sz="11000" kern="1200">
          <a:solidFill>
            <a:srgbClr val="1A2224"/>
          </a:solidFill>
          <a:latin typeface="+mj-lt"/>
          <a:ea typeface="+mj-ea"/>
          <a:cs typeface="+mj-cs"/>
          <a:sym typeface="Open Sans Extrabold" charset="0"/>
        </a:defRPr>
      </a:lvl1pPr>
      <a:lvl2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2pPr>
      <a:lvl3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3pPr>
      <a:lvl4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4pPr>
      <a:lvl5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5pPr>
      <a:lvl6pPr marL="4572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6pPr>
      <a:lvl7pPr marL="9144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7pPr>
      <a:lvl8pPr marL="13716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8pPr>
      <a:lvl9pPr marL="18288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9pPr>
    </p:titleStyle>
    <p:bodyStyle>
      <a:lvl1pPr marL="268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1pPr>
      <a:lvl2pPr marL="903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2pPr>
      <a:lvl3pPr marL="1538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3pPr>
      <a:lvl4pPr marL="2173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4pPr>
      <a:lvl5pPr marL="2808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hyperlink" Target="http://www.site2max.pro"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742728" y="4603111"/>
            <a:ext cx="22826536" cy="547637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lnSpc>
                <a:spcPct val="90000"/>
              </a:lnSpc>
            </a:pPr>
            <a:r>
              <a:rPr lang="en-US" altLang="en-US" sz="9700" b="1" baseline="0" dirty="0">
                <a:solidFill>
                  <a:srgbClr val="1A2224"/>
                </a:solidFill>
                <a:latin typeface="Open Sans Extrabold" charset="0"/>
                <a:ea typeface="Open Sans Extrabold" charset="0"/>
                <a:cs typeface="Open Sans Extrabold" charset="0"/>
                <a:sym typeface="Open Sans Extrabold" charset="0"/>
              </a:rPr>
              <a:t> </a:t>
            </a:r>
            <a:endParaRPr lang="uk-UA" altLang="en-US" sz="9700" b="1" baseline="0" dirty="0">
              <a:solidFill>
                <a:srgbClr val="1A2224"/>
              </a:solidFill>
              <a:latin typeface="Open Sans Extrabold" charset="0"/>
              <a:ea typeface="Open Sans Extrabold" charset="0"/>
              <a:cs typeface="Open Sans Extrabold" charset="0"/>
              <a:sym typeface="Open Sans Extrabold" charset="0"/>
            </a:endParaRPr>
          </a:p>
          <a:p>
            <a:pPr algn="ctr" eaLnBrk="1">
              <a:lnSpc>
                <a:spcPct val="90000"/>
              </a:lnSpc>
            </a:pPr>
            <a:r>
              <a:rPr lang="en-US" altLang="en-US" sz="9700" b="1" baseline="0" dirty="0">
                <a:solidFill>
                  <a:schemeClr val="accent1"/>
                </a:solidFill>
                <a:latin typeface="Open Sans Extrabold" charset="0"/>
                <a:ea typeface="Open Sans Extrabold" charset="0"/>
                <a:cs typeface="Open Sans Extrabold" charset="0"/>
                <a:sym typeface="Open Sans Extrabold" charset="0"/>
              </a:rPr>
              <a:t>Chapter 8</a:t>
            </a:r>
          </a:p>
          <a:p>
            <a:pPr algn="ctr" eaLnBrk="1">
              <a:lnSpc>
                <a:spcPct val="90000"/>
              </a:lnSpc>
            </a:pPr>
            <a:r>
              <a:rPr lang="en-US" altLang="en-US" sz="9700" b="1" baseline="0" dirty="0">
                <a:solidFill>
                  <a:schemeClr val="accent1"/>
                </a:solidFill>
                <a:latin typeface="Open Sans Extrabold" charset="0"/>
                <a:ea typeface="Open Sans Extrabold" charset="0"/>
                <a:cs typeface="Open Sans Extrabold" charset="0"/>
                <a:sym typeface="Open Sans Extrabold" charset="0"/>
              </a:rPr>
              <a:t>Scoring methods for evaluating start-up projects</a:t>
            </a:r>
          </a:p>
        </p:txBody>
      </p:sp>
      <p:sp>
        <p:nvSpPr>
          <p:cNvPr id="5" name="TextShape 3">
            <a:extLst>
              <a:ext uri="{FF2B5EF4-FFF2-40B4-BE49-F238E27FC236}">
                <a16:creationId xmlns:a16="http://schemas.microsoft.com/office/drawing/2014/main" id="{1C6832DD-8A31-4A77-A6F7-36985ABE23EC}"/>
              </a:ext>
            </a:extLst>
          </p:cNvPr>
          <p:cNvSpPr txBox="1"/>
          <p:nvPr/>
        </p:nvSpPr>
        <p:spPr>
          <a:xfrm>
            <a:off x="1246784" y="1241376"/>
            <a:ext cx="21193248" cy="2581082"/>
          </a:xfrm>
          <a:prstGeom prst="rect">
            <a:avLst/>
          </a:prstGeom>
          <a:noFill/>
          <a:ln>
            <a:noFill/>
          </a:ln>
        </p:spPr>
        <p:txBody>
          <a:bodyPr wrap="square" lIns="36000" tIns="36000" rIns="36000" bIns="36000" anchor="ctr">
            <a:spAutoFit/>
          </a:bodyPr>
          <a:lstStyle/>
          <a:p>
            <a:pPr algn="ctr" defTabSz="914400" eaLnBrk="1" fontAlgn="auto" hangingPunct="1">
              <a:spcBef>
                <a:spcPts val="0"/>
              </a:spcBef>
              <a:spcAft>
                <a:spcPts val="0"/>
              </a:spcAft>
            </a:pPr>
            <a:endParaRPr lang="en-US" sz="4800" spc="-1" baseline="0" dirty="0">
              <a:solidFill>
                <a:schemeClr val="accent1">
                  <a:lumMod val="75000"/>
                </a:schemeClr>
              </a:solidFill>
              <a:latin typeface="Source Sans Pro"/>
            </a:endParaRPr>
          </a:p>
          <a:p>
            <a:pPr algn="ctr" defTabSz="914400" eaLnBrk="1" fontAlgn="auto" hangingPunct="1">
              <a:spcBef>
                <a:spcPts val="0"/>
              </a:spcBef>
              <a:spcAft>
                <a:spcPts val="0"/>
              </a:spcAft>
            </a:pPr>
            <a:r>
              <a:rPr lang="en-US" sz="11500" b="1" spc="-1" baseline="0" dirty="0">
                <a:solidFill>
                  <a:schemeClr val="accent1">
                    <a:lumMod val="75000"/>
                  </a:schemeClr>
                </a:solidFill>
                <a:latin typeface="Source Sans Pro"/>
              </a:rPr>
              <a:t>Evaluation of start-up projects</a:t>
            </a:r>
          </a:p>
        </p:txBody>
      </p:sp>
      <p:sp>
        <p:nvSpPr>
          <p:cNvPr id="7" name="TextShape 2">
            <a:extLst>
              <a:ext uri="{FF2B5EF4-FFF2-40B4-BE49-F238E27FC236}">
                <a16:creationId xmlns:a16="http://schemas.microsoft.com/office/drawing/2014/main" id="{B1609051-8F03-47CC-B816-B70911356429}"/>
              </a:ext>
            </a:extLst>
          </p:cNvPr>
          <p:cNvSpPr txBox="1"/>
          <p:nvPr/>
        </p:nvSpPr>
        <p:spPr>
          <a:xfrm>
            <a:off x="11644964" y="12055787"/>
            <a:ext cx="11236128" cy="677108"/>
          </a:xfrm>
          <a:prstGeom prst="rect">
            <a:avLst/>
          </a:prstGeom>
          <a:noFill/>
          <a:ln>
            <a:noFill/>
          </a:ln>
        </p:spPr>
        <p:txBody>
          <a:bodyPr wrap="square" lIns="0" tIns="0" rIns="0" bIns="0">
            <a:spAutoFit/>
          </a:bodyPr>
          <a:lstStyle/>
          <a:p>
            <a:pPr algn="r"/>
            <a:r>
              <a:rPr lang="en-US" sz="6600" b="1" strike="noStrike" kern="0" spc="-1" dirty="0">
                <a:solidFill>
                  <a:schemeClr val="accent1">
                    <a:lumMod val="75000"/>
                  </a:schemeClr>
                </a:solidFill>
                <a:latin typeface="Source Sans Pro"/>
              </a:rPr>
              <a:t>Lecturer</a:t>
            </a:r>
            <a:r>
              <a:rPr lang="x-none" sz="6600" b="1" strike="noStrike" kern="0" spc="-1" dirty="0">
                <a:solidFill>
                  <a:schemeClr val="accent1">
                    <a:lumMod val="75000"/>
                  </a:schemeClr>
                </a:solidFill>
                <a:latin typeface="Source Sans Pro"/>
              </a:rPr>
              <a:t>: </a:t>
            </a:r>
            <a:r>
              <a:rPr lang="en-US" sz="6600" b="1" strike="noStrike" kern="0" spc="-1" dirty="0">
                <a:solidFill>
                  <a:schemeClr val="accent1">
                    <a:lumMod val="75000"/>
                  </a:schemeClr>
                </a:solidFill>
                <a:latin typeface="Source Sans Pro"/>
              </a:rPr>
              <a:t>doc</a:t>
            </a:r>
            <a:r>
              <a:rPr lang="x-none" sz="6600" b="1" strike="noStrike" kern="0" spc="-1" dirty="0">
                <a:solidFill>
                  <a:schemeClr val="accent1">
                    <a:lumMod val="75000"/>
                  </a:schemeClr>
                </a:solidFill>
                <a:latin typeface="Source Sans Pro"/>
              </a:rPr>
              <a:t>. </a:t>
            </a:r>
            <a:r>
              <a:rPr lang="en-US" sz="6600" b="1" strike="noStrike" kern="0" spc="-1" dirty="0" err="1">
                <a:solidFill>
                  <a:schemeClr val="accent1">
                    <a:lumMod val="75000"/>
                  </a:schemeClr>
                </a:solidFill>
                <a:latin typeface="Source Sans Pro"/>
              </a:rPr>
              <a:t>Polishchuk</a:t>
            </a:r>
            <a:r>
              <a:rPr lang="en-US" sz="6600" b="1" strike="noStrike" kern="0" spc="-1" dirty="0">
                <a:solidFill>
                  <a:schemeClr val="accent1">
                    <a:lumMod val="75000"/>
                  </a:schemeClr>
                </a:solidFill>
                <a:latin typeface="Source Sans Pro"/>
              </a:rPr>
              <a:t> Volodymyr, PhD</a:t>
            </a:r>
            <a:r>
              <a:rPr lang="x-none" sz="6600" b="1" strike="noStrike" kern="0" spc="-1" dirty="0">
                <a:solidFill>
                  <a:schemeClr val="accent1">
                    <a:lumMod val="75000"/>
                  </a:schemeClr>
                </a:solidFill>
                <a:latin typeface="Source Sans Pro"/>
              </a:rPr>
              <a:t>.</a:t>
            </a:r>
            <a:endParaRPr lang="en-US" sz="6600" b="1" strike="noStrike" kern="0" spc="-1" dirty="0">
              <a:solidFill>
                <a:schemeClr val="accent1">
                  <a:lumMod val="75000"/>
                </a:schemeClr>
              </a:solidFill>
              <a:latin typeface="Source Sans Pro"/>
            </a:endParaRPr>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bwMode="auto">
      <p:bgPr>
        <a:solidFill>
          <a:schemeClr val="accent1"/>
        </a:solidFill>
        <a:effectLst/>
      </p:bgPr>
    </p:bg>
    <p:spTree>
      <p:nvGrpSpPr>
        <p:cNvPr id="1" name=""/>
        <p:cNvGrpSpPr/>
        <p:nvPr/>
      </p:nvGrpSpPr>
      <p:grpSpPr>
        <a:xfrm>
          <a:off x="0" y="0"/>
          <a:ext cx="0" cy="0"/>
          <a:chOff x="0" y="0"/>
          <a:chExt cx="0" cy="0"/>
        </a:xfrm>
      </p:grpSpPr>
      <p:sp>
        <p:nvSpPr>
          <p:cNvPr id="6145" name="Rectangle 1"/>
          <p:cNvSpPr>
            <a:spLocks/>
          </p:cNvSpPr>
          <p:nvPr/>
        </p:nvSpPr>
        <p:spPr bwMode="auto">
          <a:xfrm>
            <a:off x="3843338" y="3144838"/>
            <a:ext cx="8312150" cy="33035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r" eaLnBrk="1">
              <a:lnSpc>
                <a:spcPct val="80000"/>
              </a:lnSpc>
            </a:pPr>
            <a:r>
              <a:rPr lang="en-US" altLang="en-US" sz="13000" b="1" baseline="0" dirty="0">
                <a:solidFill>
                  <a:srgbClr val="F0F0F0"/>
                </a:solidFill>
              </a:rPr>
              <a:t>Lecture content </a:t>
            </a:r>
          </a:p>
        </p:txBody>
      </p:sp>
      <p:sp>
        <p:nvSpPr>
          <p:cNvPr id="6146" name="Line 2"/>
          <p:cNvSpPr>
            <a:spLocks noChangeShapeType="1"/>
          </p:cNvSpPr>
          <p:nvPr/>
        </p:nvSpPr>
        <p:spPr bwMode="auto">
          <a:xfrm flipV="1">
            <a:off x="13920192" y="449288"/>
            <a:ext cx="0" cy="13266711"/>
          </a:xfrm>
          <a:prstGeom prst="line">
            <a:avLst/>
          </a:prstGeom>
          <a:noFill/>
          <a:ln w="76200" cap="flat" cmpd="sng">
            <a:solidFill>
              <a:srgbClr val="F0F0F0"/>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6148" name="Rectangle 4"/>
          <p:cNvSpPr>
            <a:spLocks/>
          </p:cNvSpPr>
          <p:nvPr/>
        </p:nvSpPr>
        <p:spPr bwMode="auto">
          <a:xfrm>
            <a:off x="14595412" y="339182"/>
            <a:ext cx="6700838" cy="7797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4400" b="1" baseline="0" dirty="0">
                <a:solidFill>
                  <a:schemeClr val="bg2">
                    <a:lumMod val="10000"/>
                  </a:schemeClr>
                </a:solidFill>
              </a:rPr>
              <a:t>Cost method</a:t>
            </a:r>
          </a:p>
        </p:txBody>
      </p:sp>
      <p:sp>
        <p:nvSpPr>
          <p:cNvPr id="6157" name="Oval 13"/>
          <p:cNvSpPr>
            <a:spLocks/>
          </p:cNvSpPr>
          <p:nvPr/>
        </p:nvSpPr>
        <p:spPr bwMode="auto">
          <a:xfrm>
            <a:off x="13588501" y="339182"/>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50" name="Oval 14"/>
          <p:cNvSpPr>
            <a:spLocks/>
          </p:cNvSpPr>
          <p:nvPr/>
        </p:nvSpPr>
        <p:spPr bwMode="auto">
          <a:xfrm>
            <a:off x="14605000" y="3201988"/>
            <a:ext cx="325438" cy="32543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60" name="Oval 16"/>
          <p:cNvSpPr>
            <a:spLocks/>
          </p:cNvSpPr>
          <p:nvPr/>
        </p:nvSpPr>
        <p:spPr bwMode="auto">
          <a:xfrm>
            <a:off x="13580891" y="1378505"/>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52" name="Oval 17"/>
          <p:cNvSpPr>
            <a:spLocks/>
          </p:cNvSpPr>
          <p:nvPr/>
        </p:nvSpPr>
        <p:spPr bwMode="auto">
          <a:xfrm>
            <a:off x="14605000" y="6246813"/>
            <a:ext cx="325438" cy="32543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54" name="Oval 20"/>
          <p:cNvSpPr>
            <a:spLocks/>
          </p:cNvSpPr>
          <p:nvPr/>
        </p:nvSpPr>
        <p:spPr bwMode="auto">
          <a:xfrm>
            <a:off x="14605000" y="9255125"/>
            <a:ext cx="325438" cy="323850"/>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23" name="Rectangle 4"/>
          <p:cNvSpPr>
            <a:spLocks/>
          </p:cNvSpPr>
          <p:nvPr/>
        </p:nvSpPr>
        <p:spPr bwMode="auto">
          <a:xfrm>
            <a:off x="14611973" y="1332347"/>
            <a:ext cx="6375400" cy="7797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4400" b="1" baseline="0" dirty="0" err="1">
                <a:solidFill>
                  <a:schemeClr val="bg2">
                    <a:lumMod val="10000"/>
                  </a:schemeClr>
                </a:solidFill>
              </a:rPr>
              <a:t>Bercus</a:t>
            </a:r>
            <a:r>
              <a:rPr lang="en-US" altLang="en-US" sz="4400" b="1" baseline="0" dirty="0">
                <a:solidFill>
                  <a:schemeClr val="bg2">
                    <a:lumMod val="10000"/>
                  </a:schemeClr>
                </a:solidFill>
              </a:rPr>
              <a:t> method</a:t>
            </a:r>
          </a:p>
        </p:txBody>
      </p:sp>
      <p:sp>
        <p:nvSpPr>
          <p:cNvPr id="2" name="Rectangle 1"/>
          <p:cNvSpPr>
            <a:spLocks noChangeArrowheads="1"/>
          </p:cNvSpPr>
          <p:nvPr/>
        </p:nvSpPr>
        <p:spPr bwMode="auto">
          <a:xfrm>
            <a:off x="1462088" y="11322050"/>
            <a:ext cx="7561262" cy="1657350"/>
          </a:xfrm>
          <a:prstGeom prst="rect">
            <a:avLst/>
          </a:prstGeom>
          <a:solidFill>
            <a:schemeClr val="accent1"/>
          </a:solidFill>
          <a:ln>
            <a:noFill/>
          </a:ln>
          <a:extLst>
            <a:ext uri="{91240B29-F687-4F45-9708-019B960494DF}">
              <a14:hiddenLine xmlns:a14="http://schemas.microsoft.com/office/drawing/2010/main" w="25400">
                <a:solidFill>
                  <a:srgbClr val="000000"/>
                </a:solidFill>
                <a:miter lim="400000"/>
                <a:headEnd/>
                <a:tailEnd/>
              </a14:hiddenLine>
            </a:ext>
          </a:extLst>
        </p:spPr>
        <p:txBody>
          <a:bodyPr lIns="50800" tIns="50800" rIns="50800" bIns="50800" anchor="ctr">
            <a:spAutoFit/>
          </a:bodyPr>
          <a:lstStyle/>
          <a:p>
            <a:pPr eaLnBrk="1"/>
            <a:endParaRPr lang="en-US" altLang="en-US"/>
          </a:p>
        </p:txBody>
      </p:sp>
      <p:sp>
        <p:nvSpPr>
          <p:cNvPr id="12" name="Oval 13"/>
          <p:cNvSpPr>
            <a:spLocks/>
          </p:cNvSpPr>
          <p:nvPr/>
        </p:nvSpPr>
        <p:spPr bwMode="auto">
          <a:xfrm>
            <a:off x="13575975" y="2532139"/>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15" name="Rectangle 4"/>
          <p:cNvSpPr>
            <a:spLocks/>
          </p:cNvSpPr>
          <p:nvPr/>
        </p:nvSpPr>
        <p:spPr bwMode="auto">
          <a:xfrm>
            <a:off x="14604198" y="2475725"/>
            <a:ext cx="6375400" cy="7797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4400" b="1" baseline="0" dirty="0">
                <a:solidFill>
                  <a:schemeClr val="bg2">
                    <a:lumMod val="10000"/>
                  </a:schemeClr>
                </a:solidFill>
              </a:rPr>
              <a:t>Profit rate method</a:t>
            </a:r>
          </a:p>
        </p:txBody>
      </p:sp>
      <p:sp>
        <p:nvSpPr>
          <p:cNvPr id="17" name="Rectangle 4"/>
          <p:cNvSpPr>
            <a:spLocks/>
          </p:cNvSpPr>
          <p:nvPr/>
        </p:nvSpPr>
        <p:spPr bwMode="auto">
          <a:xfrm>
            <a:off x="14595412" y="3435787"/>
            <a:ext cx="637540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4400" b="1" baseline="0" dirty="0">
                <a:solidFill>
                  <a:schemeClr val="bg2">
                    <a:lumMod val="10000"/>
                  </a:schemeClr>
                </a:solidFill>
              </a:rPr>
              <a:t>The method of assessing the potential audience at the cost of the client</a:t>
            </a:r>
          </a:p>
        </p:txBody>
      </p:sp>
      <p:sp>
        <p:nvSpPr>
          <p:cNvPr id="18" name="Oval 13"/>
          <p:cNvSpPr>
            <a:spLocks/>
          </p:cNvSpPr>
          <p:nvPr/>
        </p:nvSpPr>
        <p:spPr bwMode="auto">
          <a:xfrm>
            <a:off x="13588501" y="4364388"/>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19" name="Oval 13"/>
          <p:cNvSpPr>
            <a:spLocks/>
          </p:cNvSpPr>
          <p:nvPr/>
        </p:nvSpPr>
        <p:spPr bwMode="auto">
          <a:xfrm>
            <a:off x="13576498" y="7156207"/>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20" name="Rectangle 4"/>
          <p:cNvSpPr>
            <a:spLocks/>
          </p:cNvSpPr>
          <p:nvPr/>
        </p:nvSpPr>
        <p:spPr bwMode="auto">
          <a:xfrm>
            <a:off x="14611973" y="6416377"/>
            <a:ext cx="637540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4400" b="1" baseline="0" dirty="0">
                <a:solidFill>
                  <a:schemeClr val="bg2">
                    <a:lumMod val="10000"/>
                  </a:schemeClr>
                </a:solidFill>
              </a:rPr>
              <a:t>The method of assessing the potential audience for customer profitability</a:t>
            </a:r>
          </a:p>
        </p:txBody>
      </p:sp>
      <p:sp>
        <p:nvSpPr>
          <p:cNvPr id="21" name="Rectangle 4"/>
          <p:cNvSpPr>
            <a:spLocks/>
          </p:cNvSpPr>
          <p:nvPr/>
        </p:nvSpPr>
        <p:spPr bwMode="auto">
          <a:xfrm>
            <a:off x="14591556" y="9618073"/>
            <a:ext cx="6375400" cy="213391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4400" b="1" baseline="0" dirty="0">
                <a:solidFill>
                  <a:schemeClr val="bg2">
                    <a:lumMod val="10000"/>
                  </a:schemeClr>
                </a:solidFill>
              </a:rPr>
              <a:t>Method of calculation according to the Ave Maria model</a:t>
            </a:r>
          </a:p>
        </p:txBody>
      </p:sp>
      <p:sp>
        <p:nvSpPr>
          <p:cNvPr id="22" name="Oval 13"/>
          <p:cNvSpPr>
            <a:spLocks/>
          </p:cNvSpPr>
          <p:nvPr/>
        </p:nvSpPr>
        <p:spPr bwMode="auto">
          <a:xfrm>
            <a:off x="13568487" y="10092409"/>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24" name="Rectangle 4"/>
          <p:cNvSpPr>
            <a:spLocks/>
          </p:cNvSpPr>
          <p:nvPr/>
        </p:nvSpPr>
        <p:spPr bwMode="auto">
          <a:xfrm>
            <a:off x="14569569" y="12087339"/>
            <a:ext cx="6375400" cy="7797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4400" b="1" baseline="0" dirty="0">
                <a:solidFill>
                  <a:schemeClr val="bg2">
                    <a:lumMod val="10000"/>
                  </a:schemeClr>
                </a:solidFill>
              </a:rPr>
              <a:t>Scoring method</a:t>
            </a:r>
          </a:p>
        </p:txBody>
      </p:sp>
      <p:sp>
        <p:nvSpPr>
          <p:cNvPr id="25" name="Oval 13"/>
          <p:cNvSpPr>
            <a:spLocks/>
          </p:cNvSpPr>
          <p:nvPr/>
        </p:nvSpPr>
        <p:spPr bwMode="auto">
          <a:xfrm>
            <a:off x="13568487" y="12133497"/>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145"/>
                                        </p:tgtEl>
                                        <p:attrNameLst>
                                          <p:attrName>style.visibility</p:attrName>
                                        </p:attrNameLst>
                                      </p:cBhvr>
                                      <p:to>
                                        <p:strVal val="visible"/>
                                      </p:to>
                                    </p:set>
                                    <p:animEffect transition="in" filter="fade">
                                      <p:cBhvr>
                                        <p:cTn id="7" dur="500"/>
                                        <p:tgtEl>
                                          <p:spTgt spid="6145"/>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6146"/>
                                        </p:tgtEl>
                                        <p:attrNameLst>
                                          <p:attrName>style.visibility</p:attrName>
                                        </p:attrNameLst>
                                      </p:cBhvr>
                                      <p:to>
                                        <p:strVal val="visible"/>
                                      </p:to>
                                    </p:set>
                                    <p:anim calcmode="lin" valueType="num">
                                      <p:cBhvr additive="base">
                                        <p:cTn id="11" dur="500" fill="hold"/>
                                        <p:tgtEl>
                                          <p:spTgt spid="6146"/>
                                        </p:tgtEl>
                                        <p:attrNameLst>
                                          <p:attrName>ppt_x</p:attrName>
                                        </p:attrNameLst>
                                      </p:cBhvr>
                                      <p:tavLst>
                                        <p:tav tm="0">
                                          <p:val>
                                            <p:strVal val="#ppt_x"/>
                                          </p:val>
                                        </p:tav>
                                        <p:tav tm="100000">
                                          <p:val>
                                            <p:strVal val="#ppt_x"/>
                                          </p:val>
                                        </p:tav>
                                      </p:tavLst>
                                    </p:anim>
                                    <p:anim calcmode="lin" valueType="num">
                                      <p:cBhvr additive="base">
                                        <p:cTn id="12" dur="500" fill="hold"/>
                                        <p:tgtEl>
                                          <p:spTgt spid="6146"/>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1" fill="hold" grpId="0" nodeType="afterEffect">
                                  <p:stCondLst>
                                    <p:cond delay="0"/>
                                  </p:stCondLst>
                                  <p:childTnLst>
                                    <p:set>
                                      <p:cBhvr>
                                        <p:cTn id="15" dur="1" fill="hold">
                                          <p:stCondLst>
                                            <p:cond delay="0"/>
                                          </p:stCondLst>
                                        </p:cTn>
                                        <p:tgtEl>
                                          <p:spTgt spid="6157"/>
                                        </p:tgtEl>
                                        <p:attrNameLst>
                                          <p:attrName>style.visibility</p:attrName>
                                        </p:attrNameLst>
                                      </p:cBhvr>
                                      <p:to>
                                        <p:strVal val="visible"/>
                                      </p:to>
                                    </p:set>
                                    <p:anim calcmode="lin" valueType="num">
                                      <p:cBhvr additive="base">
                                        <p:cTn id="16" dur="500" fill="hold"/>
                                        <p:tgtEl>
                                          <p:spTgt spid="6157"/>
                                        </p:tgtEl>
                                        <p:attrNameLst>
                                          <p:attrName>ppt_x</p:attrName>
                                        </p:attrNameLst>
                                      </p:cBhvr>
                                      <p:tavLst>
                                        <p:tav tm="0">
                                          <p:val>
                                            <p:strVal val="#ppt_x"/>
                                          </p:val>
                                        </p:tav>
                                        <p:tav tm="100000">
                                          <p:val>
                                            <p:strVal val="#ppt_x"/>
                                          </p:val>
                                        </p:tav>
                                      </p:tavLst>
                                    </p:anim>
                                    <p:anim calcmode="lin" valueType="num">
                                      <p:cBhvr additive="base">
                                        <p:cTn id="17" dur="500" fill="hold"/>
                                        <p:tgtEl>
                                          <p:spTgt spid="6157"/>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6148"/>
                                        </p:tgtEl>
                                        <p:attrNameLst>
                                          <p:attrName>style.visibility</p:attrName>
                                        </p:attrNameLst>
                                      </p:cBhvr>
                                      <p:to>
                                        <p:strVal val="visible"/>
                                      </p:to>
                                    </p:set>
                                    <p:animEffect transition="in" filter="fade">
                                      <p:cBhvr>
                                        <p:cTn id="21" dur="500"/>
                                        <p:tgtEl>
                                          <p:spTgt spid="6148"/>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6160"/>
                                        </p:tgtEl>
                                        <p:attrNameLst>
                                          <p:attrName>style.visibility</p:attrName>
                                        </p:attrNameLst>
                                      </p:cBhvr>
                                      <p:to>
                                        <p:strVal val="visible"/>
                                      </p:to>
                                    </p:set>
                                    <p:animEffect transition="in" filter="fade">
                                      <p:cBhvr>
                                        <p:cTn id="25" dur="500"/>
                                        <p:tgtEl>
                                          <p:spTgt spid="6160"/>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par>
                          <p:cTn id="30" fill="hold">
                            <p:stCondLst>
                              <p:cond delay="3000"/>
                            </p:stCondLst>
                            <p:childTnLst>
                              <p:par>
                                <p:cTn id="31" presetID="2" presetClass="entr" presetSubtype="1"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fill="hold"/>
                                        <p:tgtEl>
                                          <p:spTgt spid="12"/>
                                        </p:tgtEl>
                                        <p:attrNameLst>
                                          <p:attrName>ppt_x</p:attrName>
                                        </p:attrNameLst>
                                      </p:cBhvr>
                                      <p:tavLst>
                                        <p:tav tm="0">
                                          <p:val>
                                            <p:strVal val="#ppt_x"/>
                                          </p:val>
                                        </p:tav>
                                        <p:tav tm="100000">
                                          <p:val>
                                            <p:strVal val="#ppt_x"/>
                                          </p:val>
                                        </p:tav>
                                      </p:tavLst>
                                    </p:anim>
                                    <p:anim calcmode="lin" valueType="num">
                                      <p:cBhvr additive="base">
                                        <p:cTn id="34" dur="500" fill="hold"/>
                                        <p:tgtEl>
                                          <p:spTgt spid="12"/>
                                        </p:tgtEl>
                                        <p:attrNameLst>
                                          <p:attrName>ppt_y</p:attrName>
                                        </p:attrNameLst>
                                      </p:cBhvr>
                                      <p:tavLst>
                                        <p:tav tm="0">
                                          <p:val>
                                            <p:strVal val="0-#ppt_h/2"/>
                                          </p:val>
                                        </p:tav>
                                        <p:tav tm="100000">
                                          <p:val>
                                            <p:strVal val="#ppt_y"/>
                                          </p:val>
                                        </p:tav>
                                      </p:tavLst>
                                    </p:anim>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childTnLst>
                          </p:cTn>
                        </p:par>
                        <p:par>
                          <p:cTn id="39" fill="hold">
                            <p:stCondLst>
                              <p:cond delay="4000"/>
                            </p:stCondLst>
                            <p:childTnLst>
                              <p:par>
                                <p:cTn id="40" presetID="10" presetClass="entr" presetSubtype="0"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childTnLst>
                          </p:cTn>
                        </p:par>
                        <p:par>
                          <p:cTn id="43" fill="hold">
                            <p:stCondLst>
                              <p:cond delay="4500"/>
                            </p:stCondLst>
                            <p:childTnLst>
                              <p:par>
                                <p:cTn id="44" presetID="2" presetClass="entr" presetSubtype="1"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500" fill="hold"/>
                                        <p:tgtEl>
                                          <p:spTgt spid="18"/>
                                        </p:tgtEl>
                                        <p:attrNameLst>
                                          <p:attrName>ppt_x</p:attrName>
                                        </p:attrNameLst>
                                      </p:cBhvr>
                                      <p:tavLst>
                                        <p:tav tm="0">
                                          <p:val>
                                            <p:strVal val="#ppt_x"/>
                                          </p:val>
                                        </p:tav>
                                        <p:tav tm="100000">
                                          <p:val>
                                            <p:strVal val="#ppt_x"/>
                                          </p:val>
                                        </p:tav>
                                      </p:tavLst>
                                    </p:anim>
                                    <p:anim calcmode="lin" valueType="num">
                                      <p:cBhvr additive="base">
                                        <p:cTn id="47" dur="500" fill="hold"/>
                                        <p:tgtEl>
                                          <p:spTgt spid="18"/>
                                        </p:tgtEl>
                                        <p:attrNameLst>
                                          <p:attrName>ppt_y</p:attrName>
                                        </p:attrNameLst>
                                      </p:cBhvr>
                                      <p:tavLst>
                                        <p:tav tm="0">
                                          <p:val>
                                            <p:strVal val="0-#ppt_h/2"/>
                                          </p:val>
                                        </p:tav>
                                        <p:tav tm="100000">
                                          <p:val>
                                            <p:strVal val="#ppt_y"/>
                                          </p:val>
                                        </p:tav>
                                      </p:tavLst>
                                    </p:anim>
                                  </p:childTnLst>
                                </p:cTn>
                              </p:par>
                            </p:childTnLst>
                          </p:cTn>
                        </p:par>
                        <p:par>
                          <p:cTn id="48" fill="hold">
                            <p:stCondLst>
                              <p:cond delay="5000"/>
                            </p:stCondLst>
                            <p:childTnLst>
                              <p:par>
                                <p:cTn id="49" presetID="2" presetClass="entr" presetSubtype="1"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ppt_x"/>
                                          </p:val>
                                        </p:tav>
                                        <p:tav tm="100000">
                                          <p:val>
                                            <p:strVal val="#ppt_x"/>
                                          </p:val>
                                        </p:tav>
                                      </p:tavLst>
                                    </p:anim>
                                    <p:anim calcmode="lin" valueType="num">
                                      <p:cBhvr additive="base">
                                        <p:cTn id="52" dur="500" fill="hold"/>
                                        <p:tgtEl>
                                          <p:spTgt spid="19"/>
                                        </p:tgtEl>
                                        <p:attrNameLst>
                                          <p:attrName>ppt_y</p:attrName>
                                        </p:attrNameLst>
                                      </p:cBhvr>
                                      <p:tavLst>
                                        <p:tav tm="0">
                                          <p:val>
                                            <p:strVal val="0-#ppt_h/2"/>
                                          </p:val>
                                        </p:tav>
                                        <p:tav tm="100000">
                                          <p:val>
                                            <p:strVal val="#ppt_y"/>
                                          </p:val>
                                        </p:tav>
                                      </p:tavLst>
                                    </p:anim>
                                  </p:childTnLst>
                                </p:cTn>
                              </p:par>
                            </p:childTnLst>
                          </p:cTn>
                        </p:par>
                        <p:par>
                          <p:cTn id="53" fill="hold">
                            <p:stCondLst>
                              <p:cond delay="5500"/>
                            </p:stCondLst>
                            <p:childTnLst>
                              <p:par>
                                <p:cTn id="54" presetID="10" presetClass="entr" presetSubtype="0" fill="hold" grpId="0" nodeType="after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fade">
                                      <p:cBhvr>
                                        <p:cTn id="56" dur="500"/>
                                        <p:tgtEl>
                                          <p:spTgt spid="20"/>
                                        </p:tgtEl>
                                      </p:cBhvr>
                                    </p:animEffect>
                                  </p:childTnLst>
                                </p:cTn>
                              </p:par>
                            </p:childTnLst>
                          </p:cTn>
                        </p:par>
                        <p:par>
                          <p:cTn id="57" fill="hold">
                            <p:stCondLst>
                              <p:cond delay="6000"/>
                            </p:stCondLst>
                            <p:childTnLst>
                              <p:par>
                                <p:cTn id="58" presetID="10" presetClass="entr" presetSubtype="0" fill="hold" grpId="0" nodeType="after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fade">
                                      <p:cBhvr>
                                        <p:cTn id="60" dur="500"/>
                                        <p:tgtEl>
                                          <p:spTgt spid="21"/>
                                        </p:tgtEl>
                                      </p:cBhvr>
                                    </p:animEffect>
                                  </p:childTnLst>
                                </p:cTn>
                              </p:par>
                            </p:childTnLst>
                          </p:cTn>
                        </p:par>
                        <p:par>
                          <p:cTn id="61" fill="hold">
                            <p:stCondLst>
                              <p:cond delay="6500"/>
                            </p:stCondLst>
                            <p:childTnLst>
                              <p:par>
                                <p:cTn id="62" presetID="2" presetClass="entr" presetSubtype="1" fill="hold" grpId="0" nodeType="afterEffect">
                                  <p:stCondLst>
                                    <p:cond delay="0"/>
                                  </p:stCondLst>
                                  <p:childTnLst>
                                    <p:set>
                                      <p:cBhvr>
                                        <p:cTn id="63" dur="1" fill="hold">
                                          <p:stCondLst>
                                            <p:cond delay="0"/>
                                          </p:stCondLst>
                                        </p:cTn>
                                        <p:tgtEl>
                                          <p:spTgt spid="22"/>
                                        </p:tgtEl>
                                        <p:attrNameLst>
                                          <p:attrName>style.visibility</p:attrName>
                                        </p:attrNameLst>
                                      </p:cBhvr>
                                      <p:to>
                                        <p:strVal val="visible"/>
                                      </p:to>
                                    </p:set>
                                    <p:anim calcmode="lin" valueType="num">
                                      <p:cBhvr additive="base">
                                        <p:cTn id="64" dur="500" fill="hold"/>
                                        <p:tgtEl>
                                          <p:spTgt spid="22"/>
                                        </p:tgtEl>
                                        <p:attrNameLst>
                                          <p:attrName>ppt_x</p:attrName>
                                        </p:attrNameLst>
                                      </p:cBhvr>
                                      <p:tavLst>
                                        <p:tav tm="0">
                                          <p:val>
                                            <p:strVal val="#ppt_x"/>
                                          </p:val>
                                        </p:tav>
                                        <p:tav tm="100000">
                                          <p:val>
                                            <p:strVal val="#ppt_x"/>
                                          </p:val>
                                        </p:tav>
                                      </p:tavLst>
                                    </p:anim>
                                    <p:anim calcmode="lin" valueType="num">
                                      <p:cBhvr additive="base">
                                        <p:cTn id="65" dur="500" fill="hold"/>
                                        <p:tgtEl>
                                          <p:spTgt spid="22"/>
                                        </p:tgtEl>
                                        <p:attrNameLst>
                                          <p:attrName>ppt_y</p:attrName>
                                        </p:attrNameLst>
                                      </p:cBhvr>
                                      <p:tavLst>
                                        <p:tav tm="0">
                                          <p:val>
                                            <p:strVal val="0-#ppt_h/2"/>
                                          </p:val>
                                        </p:tav>
                                        <p:tav tm="100000">
                                          <p:val>
                                            <p:strVal val="#ppt_y"/>
                                          </p:val>
                                        </p:tav>
                                      </p:tavLst>
                                    </p:anim>
                                  </p:childTnLst>
                                </p:cTn>
                              </p:par>
                            </p:childTnLst>
                          </p:cTn>
                        </p:par>
                        <p:par>
                          <p:cTn id="66" fill="hold">
                            <p:stCondLst>
                              <p:cond delay="7000"/>
                            </p:stCondLst>
                            <p:childTnLst>
                              <p:par>
                                <p:cTn id="67" presetID="10" presetClass="entr" presetSubtype="0" fill="hold" grpId="0" nodeType="afterEffect">
                                  <p:stCondLst>
                                    <p:cond delay="0"/>
                                  </p:stCondLst>
                                  <p:childTnLst>
                                    <p:set>
                                      <p:cBhvr>
                                        <p:cTn id="68" dur="1" fill="hold">
                                          <p:stCondLst>
                                            <p:cond delay="0"/>
                                          </p:stCondLst>
                                        </p:cTn>
                                        <p:tgtEl>
                                          <p:spTgt spid="24"/>
                                        </p:tgtEl>
                                        <p:attrNameLst>
                                          <p:attrName>style.visibility</p:attrName>
                                        </p:attrNameLst>
                                      </p:cBhvr>
                                      <p:to>
                                        <p:strVal val="visible"/>
                                      </p:to>
                                    </p:set>
                                    <p:animEffect transition="in" filter="fade">
                                      <p:cBhvr>
                                        <p:cTn id="69" dur="500"/>
                                        <p:tgtEl>
                                          <p:spTgt spid="24"/>
                                        </p:tgtEl>
                                      </p:cBhvr>
                                    </p:animEffect>
                                  </p:childTnLst>
                                </p:cTn>
                              </p:par>
                            </p:childTnLst>
                          </p:cTn>
                        </p:par>
                        <p:par>
                          <p:cTn id="70" fill="hold">
                            <p:stCondLst>
                              <p:cond delay="7500"/>
                            </p:stCondLst>
                            <p:childTnLst>
                              <p:par>
                                <p:cTn id="71" presetID="2" presetClass="entr" presetSubtype="1" fill="hold" grpId="0" nodeType="after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additive="base">
                                        <p:cTn id="73" dur="500" fill="hold"/>
                                        <p:tgtEl>
                                          <p:spTgt spid="25"/>
                                        </p:tgtEl>
                                        <p:attrNameLst>
                                          <p:attrName>ppt_x</p:attrName>
                                        </p:attrNameLst>
                                      </p:cBhvr>
                                      <p:tavLst>
                                        <p:tav tm="0">
                                          <p:val>
                                            <p:strVal val="#ppt_x"/>
                                          </p:val>
                                        </p:tav>
                                        <p:tav tm="100000">
                                          <p:val>
                                            <p:strVal val="#ppt_x"/>
                                          </p:val>
                                        </p:tav>
                                      </p:tavLst>
                                    </p:anim>
                                    <p:anim calcmode="lin" valueType="num">
                                      <p:cBhvr additive="base">
                                        <p:cTn id="74" dur="500" fill="hold"/>
                                        <p:tgtEl>
                                          <p:spTgt spid="2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5" grpId="0"/>
      <p:bldP spid="6146" grpId="0" animBg="1"/>
      <p:bldP spid="6148" grpId="0"/>
      <p:bldP spid="6157" grpId="0" animBg="1"/>
      <p:bldP spid="6160" grpId="0" animBg="1"/>
      <p:bldP spid="23" grpId="0"/>
      <p:bldP spid="12" grpId="0" animBg="1"/>
      <p:bldP spid="15" grpId="0"/>
      <p:bldP spid="17" grpId="0"/>
      <p:bldP spid="18" grpId="0" animBg="1"/>
      <p:bldP spid="19" grpId="0" animBg="1"/>
      <p:bldP spid="20" grpId="0"/>
      <p:bldP spid="21" grpId="0"/>
      <p:bldP spid="22" grpId="0" animBg="1"/>
      <p:bldP spid="24" grpId="0"/>
      <p:bldP spid="2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623048" y="4535832"/>
            <a:ext cx="10224715" cy="15799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9600" b="1" baseline="0" dirty="0">
                <a:solidFill>
                  <a:schemeClr val="bg2">
                    <a:lumMod val="10000"/>
                  </a:schemeClr>
                </a:solidFill>
              </a:rPr>
              <a:t>Cost method</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486275"/>
            <a:ext cx="1550987" cy="1625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a:solidFill>
                  <a:srgbClr val="F0F0F0"/>
                </a:solidFill>
              </a:rPr>
              <a:t>01</a:t>
            </a:r>
          </a:p>
        </p:txBody>
      </p:sp>
      <p:pic>
        <p:nvPicPr>
          <p:cNvPr id="7" name="Рисунок 6">
            <a:extLst>
              <a:ext uri="{FF2B5EF4-FFF2-40B4-BE49-F238E27FC236}">
                <a16:creationId xmlns:a16="http://schemas.microsoft.com/office/drawing/2014/main" id="{3CA4AD06-AC94-45EF-B411-A04FE9B565B1}"/>
              </a:ext>
            </a:extLst>
          </p:cNvPr>
          <p:cNvPicPr>
            <a:picLocks noChangeAspect="1"/>
          </p:cNvPicPr>
          <p:nvPr/>
        </p:nvPicPr>
        <p:blipFill>
          <a:blip r:embed="rId2"/>
          <a:stretch>
            <a:fillRect/>
          </a:stretch>
        </p:blipFill>
        <p:spPr>
          <a:xfrm>
            <a:off x="14280232" y="3887211"/>
            <a:ext cx="9610435" cy="4659605"/>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78655" y="3977680"/>
            <a:ext cx="22521886" cy="62646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sz="6900" baseline="0" dirty="0">
                <a:solidFill>
                  <a:srgbClr val="002060"/>
                </a:solidFill>
              </a:rPr>
              <a:t>Consider the evaluation technologies that work and the product is already in place. At this stage, the possibility of building a profitable business is assessed. Very often projects do not reach technologists. Consider the most popular evaluation methods.</a:t>
            </a:r>
            <a:endParaRPr lang="ru-RU" sz="69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Cost method</a:t>
            </a: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526704" y="2939401"/>
            <a:ext cx="23432292" cy="80648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sz="6000" baseline="0" dirty="0">
                <a:solidFill>
                  <a:srgbClr val="002060"/>
                </a:solidFill>
              </a:rPr>
              <a:t>A method that allows you to estimate the real financial costs of creating a similar project, based on:</a:t>
            </a:r>
          </a:p>
          <a:p>
            <a:pPr algn="just"/>
            <a:endParaRPr lang="ru-RU" sz="6000" baseline="0" dirty="0">
              <a:solidFill>
                <a:srgbClr val="002060"/>
              </a:solidFill>
            </a:endParaRPr>
          </a:p>
          <a:p>
            <a:pPr marL="857250" indent="-857250" algn="just">
              <a:buFontTx/>
              <a:buChar char="-"/>
            </a:pPr>
            <a:r>
              <a:rPr lang="en-US" sz="6000" baseline="0" dirty="0">
                <a:solidFill>
                  <a:srgbClr val="002060"/>
                </a:solidFill>
              </a:rPr>
              <a:t>the current market value of the specialists working on the project;</a:t>
            </a:r>
          </a:p>
          <a:p>
            <a:pPr marL="857250" indent="-857250" algn="just">
              <a:buFontTx/>
              <a:buChar char="-"/>
            </a:pPr>
            <a:endParaRPr lang="ru-RU" sz="6000" baseline="0" dirty="0">
              <a:solidFill>
                <a:srgbClr val="002060"/>
              </a:solidFill>
            </a:endParaRPr>
          </a:p>
          <a:p>
            <a:pPr marL="857250" indent="-857250" algn="just">
              <a:buFontTx/>
              <a:buChar char="-"/>
            </a:pPr>
            <a:r>
              <a:rPr lang="en-US" sz="6000" baseline="0" dirty="0">
                <a:solidFill>
                  <a:srgbClr val="002060"/>
                </a:solidFill>
              </a:rPr>
              <a:t>costs of legal and official formalities, licensing, patenting, etc.</a:t>
            </a:r>
          </a:p>
          <a:p>
            <a:pPr marL="857250" indent="-857250" algn="just">
              <a:buFontTx/>
              <a:buChar char="-"/>
            </a:pPr>
            <a:endParaRPr lang="ru-RU" sz="6000" baseline="0" dirty="0">
              <a:solidFill>
                <a:srgbClr val="002060"/>
              </a:solidFill>
            </a:endParaRPr>
          </a:p>
          <a:p>
            <a:pPr algn="just"/>
            <a:r>
              <a:rPr lang="en-US" sz="6000" baseline="0" dirty="0">
                <a:solidFill>
                  <a:srgbClr val="002060"/>
                </a:solidFill>
              </a:rPr>
              <a:t>- available on the project assets, fixed assets, etc.</a:t>
            </a:r>
            <a:endParaRPr lang="ru-RU" sz="60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9"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Cost method</a:t>
            </a:r>
          </a:p>
        </p:txBody>
      </p:sp>
    </p:spTree>
    <p:extLst>
      <p:ext uri="{BB962C8B-B14F-4D97-AF65-F5344CB8AC3E}">
        <p14:creationId xmlns:p14="http://schemas.microsoft.com/office/powerpoint/2010/main" val="73583995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526704" y="2939401"/>
            <a:ext cx="23432292" cy="80648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marL="857250" indent="-857250">
              <a:buFontTx/>
              <a:buChar char="-"/>
            </a:pPr>
            <a:r>
              <a:rPr lang="en-US" sz="6000" baseline="0" dirty="0">
                <a:solidFill>
                  <a:srgbClr val="002060"/>
                </a:solidFill>
              </a:rPr>
              <a:t>costs of repurchase of shares from investors of the previous stage of financing;</a:t>
            </a:r>
          </a:p>
          <a:p>
            <a:pPr marL="857250" indent="-857250">
              <a:buFontTx/>
              <a:buChar char="-"/>
            </a:pPr>
            <a:endParaRPr lang="ru-RU" sz="6000" baseline="0" dirty="0">
              <a:solidFill>
                <a:srgbClr val="002060"/>
              </a:solidFill>
            </a:endParaRPr>
          </a:p>
          <a:p>
            <a:pPr marL="857250" indent="-857250">
              <a:buFontTx/>
              <a:buChar char="-"/>
            </a:pPr>
            <a:r>
              <a:rPr lang="en-US" sz="6000" baseline="0" dirty="0">
                <a:solidFill>
                  <a:srgbClr val="002060"/>
                </a:solidFill>
              </a:rPr>
              <a:t>costs of third party services related to the project (commissioned marketing research);</a:t>
            </a:r>
          </a:p>
          <a:p>
            <a:pPr marL="857250" indent="-857250">
              <a:buFontTx/>
              <a:buChar char="-"/>
            </a:pPr>
            <a:endParaRPr lang="ru-RU" sz="6000" baseline="0" dirty="0">
              <a:solidFill>
                <a:srgbClr val="002060"/>
              </a:solidFill>
            </a:endParaRPr>
          </a:p>
          <a:p>
            <a:pPr marL="857250" indent="-857250">
              <a:buFontTx/>
              <a:buChar char="-"/>
            </a:pPr>
            <a:r>
              <a:rPr lang="en-US" sz="6000" baseline="0" dirty="0">
                <a:solidFill>
                  <a:srgbClr val="002060"/>
                </a:solidFill>
              </a:rPr>
              <a:t>current costs for advertising, promotion, recruitment of the project </a:t>
            </a:r>
          </a:p>
          <a:p>
            <a:r>
              <a:rPr lang="en-US" sz="6000" baseline="0" dirty="0">
                <a:solidFill>
                  <a:srgbClr val="002060"/>
                </a:solidFill>
              </a:rPr>
              <a:t>	audience.</a:t>
            </a:r>
            <a:endParaRPr lang="ru-RU" sz="60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9"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Cost method</a:t>
            </a:r>
          </a:p>
        </p:txBody>
      </p:sp>
    </p:spTree>
    <p:extLst>
      <p:ext uri="{BB962C8B-B14F-4D97-AF65-F5344CB8AC3E}">
        <p14:creationId xmlns:p14="http://schemas.microsoft.com/office/powerpoint/2010/main" val="157063630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25002" y="4242791"/>
            <a:ext cx="23773956" cy="225516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rPr>
              <a:t>	</a:t>
            </a:r>
            <a:r>
              <a:rPr lang="en-US" sz="6000" baseline="0" dirty="0">
                <a:solidFill>
                  <a:srgbClr val="002060"/>
                </a:solidFill>
              </a:rPr>
              <a:t>This method is good because it allows you to assess the efficiency of spending money by the start-up team. </a:t>
            </a:r>
            <a:endParaRPr lang="ru-RU" sz="60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10" name="Rectangle 3"/>
          <p:cNvSpPr>
            <a:spLocks/>
          </p:cNvSpPr>
          <p:nvPr/>
        </p:nvSpPr>
        <p:spPr bwMode="auto">
          <a:xfrm>
            <a:off x="310680" y="7218040"/>
            <a:ext cx="23402601" cy="331295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rPr>
              <a:t>	</a:t>
            </a:r>
            <a:r>
              <a:rPr lang="en-US" sz="6000" baseline="0" dirty="0">
                <a:solidFill>
                  <a:srgbClr val="002060"/>
                </a:solidFill>
              </a:rPr>
              <a:t>The disadvantages of this method are that it does not take into account the value of intellectual property, assessment of personal initiative of the start-up and so on.</a:t>
            </a:r>
            <a:endParaRPr lang="ru-RU" sz="6000" baseline="0" dirty="0">
              <a:solidFill>
                <a:srgbClr val="002060"/>
              </a:solidFill>
            </a:endParaRPr>
          </a:p>
          <a:p>
            <a:r>
              <a:rPr lang="en-US" sz="6600" baseline="0" dirty="0">
                <a:solidFill>
                  <a:srgbClr val="002060"/>
                </a:solidFill>
              </a:rPr>
              <a:t> </a:t>
            </a:r>
            <a:endParaRPr lang="ru-RU" sz="6600" baseline="0" dirty="0">
              <a:solidFill>
                <a:srgbClr val="002060"/>
              </a:solidFill>
            </a:endParaRPr>
          </a:p>
        </p:txBody>
      </p:sp>
      <p:sp>
        <p:nvSpPr>
          <p:cNvPr id="11"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Cost method</a:t>
            </a:r>
          </a:p>
        </p:txBody>
      </p:sp>
    </p:spTree>
    <p:extLst>
      <p:ext uri="{BB962C8B-B14F-4D97-AF65-F5344CB8AC3E}">
        <p14:creationId xmlns:p14="http://schemas.microsoft.com/office/powerpoint/2010/main" val="259301227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50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10"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623048" y="3031787"/>
            <a:ext cx="9937104" cy="45345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9600" b="1" baseline="0" dirty="0">
                <a:solidFill>
                  <a:schemeClr val="bg2">
                    <a:lumMod val="10000"/>
                  </a:schemeClr>
                </a:solidFill>
              </a:rPr>
              <a:t>Fuzzy statements and fuzzy functions</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570670"/>
            <a:ext cx="155098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dirty="0">
                <a:solidFill>
                  <a:srgbClr val="F0F0F0"/>
                </a:solidFill>
              </a:rPr>
              <a:t>0</a:t>
            </a:r>
            <a:r>
              <a:rPr lang="uk-UA" altLang="en-US" sz="8800" b="1" baseline="0" dirty="0">
                <a:solidFill>
                  <a:srgbClr val="F0F0F0"/>
                </a:solidFill>
              </a:rPr>
              <a:t>2</a:t>
            </a:r>
            <a:endParaRPr lang="en-US" altLang="en-US" sz="8800" b="1" baseline="0" dirty="0">
              <a:solidFill>
                <a:srgbClr val="F0F0F0"/>
              </a:solidFill>
            </a:endParaRPr>
          </a:p>
        </p:txBody>
      </p:sp>
      <p:pic>
        <p:nvPicPr>
          <p:cNvPr id="6" name="Picture 2" descr="Что такое стартап простыми словами – терминология, признаки и особенности -  Бизнес-журнал B-MAG">
            <a:extLst>
              <a:ext uri="{FF2B5EF4-FFF2-40B4-BE49-F238E27FC236}">
                <a16:creationId xmlns:a16="http://schemas.microsoft.com/office/drawing/2014/main" id="{95D9FBF3-652F-41C1-9EF4-EB213AA54F7C}"/>
              </a:ext>
            </a:extLst>
          </p:cNvPr>
          <p:cNvPicPr>
            <a:picLocks noChangeAspect="1" noChangeArrowheads="1"/>
          </p:cNvPicPr>
          <p:nvPr/>
        </p:nvPicPr>
        <p:blipFill>
          <a:blip r:embed="rId2">
            <a:biLevel thresh="75000"/>
            <a:extLst>
              <a:ext uri="{28A0092B-C50C-407E-A947-70E740481C1C}">
                <a14:useLocalDpi xmlns:a14="http://schemas.microsoft.com/office/drawing/2010/main" val="0"/>
              </a:ext>
            </a:extLst>
          </a:blip>
          <a:srcRect/>
          <a:stretch>
            <a:fillRect/>
          </a:stretch>
        </p:blipFill>
        <p:spPr bwMode="auto">
          <a:xfrm>
            <a:off x="14496256" y="3612454"/>
            <a:ext cx="9489690" cy="56938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76380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802287" y="3977680"/>
            <a:ext cx="22308906" cy="58326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sz="6600" baseline="0" dirty="0">
                <a:solidFill>
                  <a:srgbClr val="002060"/>
                </a:solidFill>
              </a:rPr>
              <a:t>It was first published in 2001 in the book "Winning Angels by Harvard's Amis and Stevenson". The main idea behind the </a:t>
            </a:r>
            <a:r>
              <a:rPr lang="en-US" sz="6600" baseline="0" dirty="0" err="1">
                <a:solidFill>
                  <a:srgbClr val="002060"/>
                </a:solidFill>
              </a:rPr>
              <a:t>Bercus</a:t>
            </a:r>
            <a:r>
              <a:rPr lang="en-US" sz="6600" baseline="0" dirty="0">
                <a:solidFill>
                  <a:srgbClr val="002060"/>
                </a:solidFill>
              </a:rPr>
              <a:t> method is to take into account the potential of a start-up using some empirical coefficients to the cost method.</a:t>
            </a:r>
            <a:r>
              <a:rPr lang="uk-UA" sz="6600" baseline="0" dirty="0">
                <a:solidFill>
                  <a:srgbClr val="002060"/>
                </a:solidFill>
              </a:rPr>
              <a:t>		</a:t>
            </a:r>
            <a:endParaRPr lang="en-US" altLang="en-US"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a:t>
            </a:r>
            <a:r>
              <a:rPr lang="en-US" altLang="en-US" sz="8800" b="1" baseline="0" dirty="0" err="1">
                <a:solidFill>
                  <a:schemeClr val="accent1">
                    <a:lumMod val="50000"/>
                  </a:schemeClr>
                </a:solidFill>
              </a:rPr>
              <a:t>Bercus</a:t>
            </a:r>
            <a:r>
              <a:rPr lang="en-US" altLang="en-US" sz="8800" b="1" baseline="0" dirty="0">
                <a:solidFill>
                  <a:schemeClr val="accent1">
                    <a:lumMod val="50000"/>
                  </a:schemeClr>
                </a:solidFill>
              </a:rPr>
              <a:t> method</a:t>
            </a:r>
          </a:p>
        </p:txBody>
      </p:sp>
    </p:spTree>
    <p:extLst>
      <p:ext uri="{BB962C8B-B14F-4D97-AF65-F5344CB8AC3E}">
        <p14:creationId xmlns:p14="http://schemas.microsoft.com/office/powerpoint/2010/main" val="45939401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10</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11734" y="3617640"/>
            <a:ext cx="22262921" cy="71287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rPr>
              <a:t>		</a:t>
            </a:r>
            <a:r>
              <a:rPr lang="en-US" sz="6000" baseline="0" dirty="0">
                <a:solidFill>
                  <a:srgbClr val="002060"/>
                </a:solidFill>
              </a:rPr>
              <a:t>The coefficients are as follows:</a:t>
            </a:r>
          </a:p>
          <a:p>
            <a:pPr algn="just"/>
            <a:endParaRPr lang="ru-RU" sz="6000" baseline="0" dirty="0">
              <a:solidFill>
                <a:srgbClr val="002060"/>
              </a:solidFill>
            </a:endParaRPr>
          </a:p>
          <a:p>
            <a:pPr algn="just"/>
            <a:r>
              <a:rPr lang="en-US" sz="6000" baseline="0" dirty="0">
                <a:solidFill>
                  <a:srgbClr val="002060"/>
                </a:solidFill>
              </a:rPr>
              <a:t>• allowance for an attractive idea - 20% - 40%;</a:t>
            </a:r>
            <a:endParaRPr lang="ru-RU" sz="6000" baseline="0" dirty="0">
              <a:solidFill>
                <a:srgbClr val="002060"/>
              </a:solidFill>
            </a:endParaRPr>
          </a:p>
          <a:p>
            <a:pPr algn="just"/>
            <a:r>
              <a:rPr lang="en-US" sz="6000" baseline="0" dirty="0">
                <a:solidFill>
                  <a:srgbClr val="002060"/>
                </a:solidFill>
              </a:rPr>
              <a:t>• allowance for competent and professional project management - 20% - 80%;</a:t>
            </a:r>
            <a:endParaRPr lang="ru-RU" sz="6000" baseline="0" dirty="0">
              <a:solidFill>
                <a:srgbClr val="002060"/>
              </a:solidFill>
            </a:endParaRPr>
          </a:p>
          <a:p>
            <a:pPr algn="just"/>
            <a:r>
              <a:rPr lang="en-US" sz="6000" baseline="0" dirty="0">
                <a:solidFill>
                  <a:srgbClr val="002060"/>
                </a:solidFill>
              </a:rPr>
              <a:t>• professional board of directors, highly qualified project mentor - 10% - 40%;</a:t>
            </a:r>
            <a:endParaRPr lang="ru-RU" sz="6000" baseline="0" dirty="0">
              <a:solidFill>
                <a:srgbClr val="002060"/>
              </a:solidFill>
            </a:endParaRPr>
          </a:p>
          <a:p>
            <a:pPr algn="just"/>
            <a:r>
              <a:rPr lang="uk-UA" sz="6000" baseline="0" dirty="0">
                <a:solidFill>
                  <a:srgbClr val="002060"/>
                </a:solidFill>
              </a:rPr>
              <a:t>	</a:t>
            </a:r>
            <a:endParaRPr lang="en-US" altLang="en-US" sz="60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a:t>
            </a:r>
            <a:r>
              <a:rPr lang="en-US" altLang="en-US" sz="8800" b="1" baseline="0" dirty="0" err="1">
                <a:solidFill>
                  <a:schemeClr val="accent1">
                    <a:lumMod val="50000"/>
                  </a:schemeClr>
                </a:solidFill>
              </a:rPr>
              <a:t>Bercus</a:t>
            </a:r>
            <a:r>
              <a:rPr lang="en-US" altLang="en-US" sz="8800" b="1" baseline="0" dirty="0">
                <a:solidFill>
                  <a:schemeClr val="accent1">
                    <a:lumMod val="50000"/>
                  </a:schemeClr>
                </a:solidFill>
              </a:rPr>
              <a:t> method</a:t>
            </a:r>
          </a:p>
        </p:txBody>
      </p:sp>
    </p:spTree>
    <p:extLst>
      <p:ext uri="{BB962C8B-B14F-4D97-AF65-F5344CB8AC3E}">
        <p14:creationId xmlns:p14="http://schemas.microsoft.com/office/powerpoint/2010/main" val="358219411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40302" y="3617640"/>
            <a:ext cx="22262921" cy="655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en-US" sz="6600" baseline="0" dirty="0">
                <a:solidFill>
                  <a:srgbClr val="002060"/>
                </a:solidFill>
              </a:rPr>
              <a:t>• allowance for the uniqueness of the market position (participation of government agencies, a large strategic partner, a high threshold of entry into the market of competitors, etc.) - 10% - 20%;</a:t>
            </a:r>
            <a:endParaRPr lang="ru-RU" sz="6600" baseline="0" dirty="0">
              <a:solidFill>
                <a:srgbClr val="002060"/>
              </a:solidFill>
            </a:endParaRPr>
          </a:p>
          <a:p>
            <a:pPr algn="just"/>
            <a:r>
              <a:rPr lang="en-US" sz="6600" baseline="0" dirty="0">
                <a:solidFill>
                  <a:srgbClr val="002060"/>
                </a:solidFill>
              </a:rPr>
              <a:t>• implemented prototype - 20% - 40%;</a:t>
            </a:r>
            <a:endParaRPr lang="ru-RU" sz="6600" baseline="0" dirty="0">
              <a:solidFill>
                <a:srgbClr val="002060"/>
              </a:solidFill>
            </a:endParaRPr>
          </a:p>
          <a:p>
            <a:pPr algn="just"/>
            <a:r>
              <a:rPr lang="en-US" sz="6600" baseline="0" dirty="0">
                <a:solidFill>
                  <a:srgbClr val="002060"/>
                </a:solidFill>
              </a:rPr>
              <a:t>• </a:t>
            </a:r>
            <a:r>
              <a:rPr lang="en-US" sz="6600" baseline="0" dirty="0" err="1">
                <a:solidFill>
                  <a:srgbClr val="002060"/>
                </a:solidFill>
              </a:rPr>
              <a:t>CashFlow</a:t>
            </a:r>
            <a:r>
              <a:rPr lang="en-US" sz="6600" baseline="0" dirty="0">
                <a:solidFill>
                  <a:srgbClr val="002060"/>
                </a:solidFill>
              </a:rPr>
              <a:t> - 20% - 40%.</a:t>
            </a:r>
            <a:endParaRPr lang="ru-RU"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a:t>
            </a:r>
            <a:r>
              <a:rPr lang="en-US" altLang="en-US" sz="8800" b="1" baseline="0" dirty="0" err="1">
                <a:solidFill>
                  <a:schemeClr val="accent1">
                    <a:lumMod val="50000"/>
                  </a:schemeClr>
                </a:solidFill>
              </a:rPr>
              <a:t>Bercus</a:t>
            </a:r>
            <a:r>
              <a:rPr lang="en-US" altLang="en-US" sz="8800" b="1" baseline="0" dirty="0">
                <a:solidFill>
                  <a:schemeClr val="accent1">
                    <a:lumMod val="50000"/>
                  </a:schemeClr>
                </a:solidFill>
              </a:rPr>
              <a:t> method</a:t>
            </a:r>
          </a:p>
        </p:txBody>
      </p:sp>
    </p:spTree>
    <p:extLst>
      <p:ext uri="{BB962C8B-B14F-4D97-AF65-F5344CB8AC3E}">
        <p14:creationId xmlns:p14="http://schemas.microsoft.com/office/powerpoint/2010/main" val="279533358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12</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8"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a:t>
            </a:r>
            <a:r>
              <a:rPr lang="en-US" altLang="en-US" sz="8800" b="1" baseline="0" dirty="0" err="1">
                <a:solidFill>
                  <a:schemeClr val="accent1">
                    <a:lumMod val="50000"/>
                  </a:schemeClr>
                </a:solidFill>
              </a:rPr>
              <a:t>Bercus</a:t>
            </a:r>
            <a:r>
              <a:rPr lang="en-US" altLang="en-US" sz="8800" b="1" baseline="0" dirty="0">
                <a:solidFill>
                  <a:schemeClr val="accent1">
                    <a:lumMod val="50000"/>
                  </a:schemeClr>
                </a:solidFill>
              </a:rPr>
              <a:t> method</a:t>
            </a:r>
          </a:p>
        </p:txBody>
      </p:sp>
      <p:sp>
        <p:nvSpPr>
          <p:cNvPr id="9" name="Rectangle 3"/>
          <p:cNvSpPr>
            <a:spLocks/>
          </p:cNvSpPr>
          <p:nvPr/>
        </p:nvSpPr>
        <p:spPr bwMode="auto">
          <a:xfrm>
            <a:off x="742950" y="4121696"/>
            <a:ext cx="22308906" cy="59046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sz="6600" baseline="0" dirty="0">
                <a:solidFill>
                  <a:srgbClr val="002060"/>
                </a:solidFill>
              </a:rPr>
              <a:t>The author himself repeatedly revised the coefficients, entered them as a percentage, then changed to absolute values ​​and returned again to the percentage. Like any empirical assessment, the method suffers from bias and an attempt to adapt to the current market moment.</a:t>
            </a:r>
            <a:r>
              <a:rPr lang="uk-UA" sz="6600" baseline="0" dirty="0">
                <a:solidFill>
                  <a:srgbClr val="002060"/>
                </a:solidFill>
              </a:rPr>
              <a:t>		</a:t>
            </a:r>
            <a:endParaRPr lang="en-US" altLang="en-US" sz="6600" baseline="0" dirty="0">
              <a:solidFill>
                <a:srgbClr val="002060"/>
              </a:solidFill>
            </a:endParaRPr>
          </a:p>
        </p:txBody>
      </p:sp>
    </p:spTree>
    <p:extLst>
      <p:ext uri="{BB962C8B-B14F-4D97-AF65-F5344CB8AC3E}">
        <p14:creationId xmlns:p14="http://schemas.microsoft.com/office/powerpoint/2010/main" val="196082368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623048" y="3770451"/>
            <a:ext cx="9937104" cy="305724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9600" b="1" baseline="0" dirty="0">
                <a:solidFill>
                  <a:schemeClr val="bg2">
                    <a:lumMod val="10000"/>
                  </a:schemeClr>
                </a:solidFill>
              </a:rPr>
              <a:t>Profit rate method</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570670"/>
            <a:ext cx="155098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dirty="0">
                <a:solidFill>
                  <a:srgbClr val="F0F0F0"/>
                </a:solidFill>
              </a:rPr>
              <a:t>0</a:t>
            </a:r>
            <a:r>
              <a:rPr lang="uk-UA" altLang="en-US" sz="8800" b="1" baseline="0" dirty="0">
                <a:solidFill>
                  <a:srgbClr val="F0F0F0"/>
                </a:solidFill>
              </a:rPr>
              <a:t>3</a:t>
            </a:r>
            <a:endParaRPr lang="en-US" altLang="en-US" sz="8800" b="1" baseline="0" dirty="0">
              <a:solidFill>
                <a:srgbClr val="F0F0F0"/>
              </a:solidFill>
            </a:endParaRPr>
          </a:p>
        </p:txBody>
      </p:sp>
      <p:pic>
        <p:nvPicPr>
          <p:cNvPr id="4" name="Picture 2" descr="Complete guide to startup your small business 20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52240" y="3375949"/>
            <a:ext cx="9436050" cy="53030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0383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802351" y="2609528"/>
            <a:ext cx="22466274" cy="87129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rPr>
              <a:t>		</a:t>
            </a:r>
            <a:r>
              <a:rPr lang="en-US" sz="6000" baseline="0" dirty="0">
                <a:solidFill>
                  <a:srgbClr val="002060"/>
                </a:solidFill>
              </a:rPr>
              <a:t>Calculation of the future value (forward value) of the planned investment according to the formula:</a:t>
            </a:r>
            <a:endParaRPr lang="ru-RU" sz="6000" baseline="0" dirty="0">
              <a:solidFill>
                <a:srgbClr val="002060"/>
              </a:solidFill>
            </a:endParaRPr>
          </a:p>
          <a:p>
            <a:pPr algn="just"/>
            <a:r>
              <a:rPr lang="en-US" sz="6000" baseline="0" dirty="0">
                <a:solidFill>
                  <a:srgbClr val="002060"/>
                </a:solidFill>
              </a:rPr>
              <a:t>FV = PV (1 + r) N,</a:t>
            </a:r>
            <a:endParaRPr lang="ru-RU" sz="6000" baseline="0" dirty="0">
              <a:solidFill>
                <a:srgbClr val="002060"/>
              </a:solidFill>
            </a:endParaRPr>
          </a:p>
          <a:p>
            <a:pPr algn="just"/>
            <a:r>
              <a:rPr lang="en-US" sz="6000" baseline="0" dirty="0">
                <a:solidFill>
                  <a:srgbClr val="002060"/>
                </a:solidFill>
              </a:rPr>
              <a:t>where FV - forward value, future value of investments (in 5 years);</a:t>
            </a:r>
            <a:endParaRPr lang="ru-RU" sz="6000" baseline="0" dirty="0">
              <a:solidFill>
                <a:srgbClr val="002060"/>
              </a:solidFill>
            </a:endParaRPr>
          </a:p>
          <a:p>
            <a:pPr algn="just"/>
            <a:r>
              <a:rPr lang="en-US" sz="6000" baseline="0" dirty="0">
                <a:solidFill>
                  <a:srgbClr val="002060"/>
                </a:solidFill>
              </a:rPr>
              <a:t>PV - present value, the cost of investment at the moment;</a:t>
            </a:r>
            <a:endParaRPr lang="ru-RU" sz="6000" baseline="0" dirty="0">
              <a:solidFill>
                <a:srgbClr val="002060"/>
              </a:solidFill>
            </a:endParaRPr>
          </a:p>
          <a:p>
            <a:pPr algn="just"/>
            <a:r>
              <a:rPr lang="en-US" sz="6000" baseline="0" dirty="0">
                <a:solidFill>
                  <a:srgbClr val="002060"/>
                </a:solidFill>
              </a:rPr>
              <a:t>r is the target rate of return (IRR);</a:t>
            </a:r>
          </a:p>
          <a:p>
            <a:pPr algn="just"/>
            <a:r>
              <a:rPr lang="en-US" sz="6000" baseline="0" dirty="0">
                <a:solidFill>
                  <a:srgbClr val="002060"/>
                </a:solidFill>
              </a:rPr>
              <a:t>N - the period during which the investor's money works in the project (the number of years before the investor leaves the start-up).</a:t>
            </a:r>
            <a:endParaRPr lang="ru-RU" sz="60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Profit rate method</a:t>
            </a:r>
          </a:p>
        </p:txBody>
      </p:sp>
    </p:spTree>
    <p:extLst>
      <p:ext uri="{BB962C8B-B14F-4D97-AF65-F5344CB8AC3E}">
        <p14:creationId xmlns:p14="http://schemas.microsoft.com/office/powerpoint/2010/main" val="36031830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469114" y="5201816"/>
            <a:ext cx="23094100" cy="34563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r>
              <a:rPr lang="uk-UA" altLang="en-US" sz="6600" baseline="0" dirty="0">
                <a:solidFill>
                  <a:srgbClr val="002060"/>
                </a:solidFill>
              </a:rPr>
              <a:t>		</a:t>
            </a:r>
            <a:r>
              <a:rPr lang="en-US" sz="6600" baseline="0" dirty="0">
                <a:solidFill>
                  <a:srgbClr val="002060"/>
                </a:solidFill>
              </a:rPr>
              <a:t>Example: with 50% annual IRR and an investment period of 3 years, the future value of the $ 100,000 investment is FV = $ 100,000 * (1 + 0.50) * 3 = $ 450,000</a:t>
            </a:r>
            <a:endParaRPr lang="ru-RU"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8"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Profit rate method</a:t>
            </a:r>
          </a:p>
        </p:txBody>
      </p:sp>
    </p:spTree>
    <p:extLst>
      <p:ext uri="{BB962C8B-B14F-4D97-AF65-F5344CB8AC3E}">
        <p14:creationId xmlns:p14="http://schemas.microsoft.com/office/powerpoint/2010/main" val="150494222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452014" y="2105472"/>
            <a:ext cx="9937104" cy="74892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9600" b="1" baseline="0" dirty="0">
                <a:solidFill>
                  <a:schemeClr val="bg2">
                    <a:lumMod val="10000"/>
                  </a:schemeClr>
                </a:solidFill>
              </a:rPr>
              <a:t>The method of assessing the potential audience at the cost of the client</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570670"/>
            <a:ext cx="155098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dirty="0">
                <a:solidFill>
                  <a:srgbClr val="F0F0F0"/>
                </a:solidFill>
              </a:rPr>
              <a:t>04</a:t>
            </a:r>
          </a:p>
        </p:txBody>
      </p:sp>
      <p:pic>
        <p:nvPicPr>
          <p:cNvPr id="2050" name="Picture 2" descr="What is a Startup? - Blockchain for connecting peop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04761" y="3205417"/>
            <a:ext cx="9406871" cy="5644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8207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344844" y="5633864"/>
            <a:ext cx="23207306" cy="34563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sz="6600" baseline="0" dirty="0">
                <a:solidFill>
                  <a:srgbClr val="002060"/>
                </a:solidFill>
              </a:rPr>
              <a:t>This method can be used to assess the future value of a start-up, the success of which is closely linked to the gained audience of customers.</a:t>
            </a:r>
            <a:endParaRPr lang="ru-RU"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52902" y="349637"/>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The method of assessing the potential audience at the cost of the client</a:t>
            </a:r>
          </a:p>
        </p:txBody>
      </p:sp>
    </p:spTree>
    <p:extLst>
      <p:ext uri="{BB962C8B-B14F-4D97-AF65-F5344CB8AC3E}">
        <p14:creationId xmlns:p14="http://schemas.microsoft.com/office/powerpoint/2010/main" val="424905582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344844" y="4337720"/>
            <a:ext cx="23207306" cy="6408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sz="6600" baseline="0" dirty="0">
                <a:solidFill>
                  <a:srgbClr val="002060"/>
                </a:solidFill>
              </a:rPr>
              <a:t>It is important that the "price" of an individual client does not have a big difference between companies operating in this business sector. This method of evaluation is similar to the method of analogies, but has more objective results, because with the right approach you can average overestimated and underestimated projects.</a:t>
            </a:r>
            <a:endParaRPr lang="ru-RU"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52902" y="349637"/>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The method of assessing the potential audience at the cost of the client</a:t>
            </a:r>
          </a:p>
        </p:txBody>
      </p:sp>
    </p:spTree>
    <p:extLst>
      <p:ext uri="{BB962C8B-B14F-4D97-AF65-F5344CB8AC3E}">
        <p14:creationId xmlns:p14="http://schemas.microsoft.com/office/powerpoint/2010/main" val="108808749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355908" y="4769768"/>
            <a:ext cx="23207306" cy="53285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sz="6600" baseline="0" dirty="0">
                <a:solidFill>
                  <a:srgbClr val="002060"/>
                </a:solidFill>
              </a:rPr>
              <a:t>Example: for a start-up that focuses on providing mobile services, the calculation of the customer base is the most adequate estimate. The cost of one customer from different companies - mobile operators does not differ much. This option is available in open sources.</a:t>
            </a:r>
            <a:endParaRPr lang="ru-RU"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52902" y="349637"/>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The method of assessing the potential audience at the cost of the client</a:t>
            </a:r>
          </a:p>
        </p:txBody>
      </p:sp>
    </p:spTree>
    <p:extLst>
      <p:ext uri="{BB962C8B-B14F-4D97-AF65-F5344CB8AC3E}">
        <p14:creationId xmlns:p14="http://schemas.microsoft.com/office/powerpoint/2010/main" val="260916508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20</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377628" y="5705872"/>
            <a:ext cx="23207306" cy="45365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sz="6600" baseline="0" dirty="0">
                <a:solidFill>
                  <a:srgbClr val="002060"/>
                </a:solidFill>
              </a:rPr>
              <a:t>By estimating the expected number of clients of the project in the future and multiplying them by the current value of the client, you can get the estimated cost of the start-up at the time of achieving the planned indicators.</a:t>
            </a:r>
            <a:endParaRPr lang="ru-RU"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52902" y="349637"/>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The method of assessing the potential audience at the cost of the client</a:t>
            </a:r>
          </a:p>
        </p:txBody>
      </p:sp>
    </p:spTree>
    <p:extLst>
      <p:ext uri="{BB962C8B-B14F-4D97-AF65-F5344CB8AC3E}">
        <p14:creationId xmlns:p14="http://schemas.microsoft.com/office/powerpoint/2010/main" val="232310056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377628" y="5705872"/>
            <a:ext cx="23207306" cy="45365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sz="6600" baseline="0" dirty="0">
                <a:solidFill>
                  <a:srgbClr val="002060"/>
                </a:solidFill>
              </a:rPr>
              <a:t>When calculating the current value or the future value of the start-up, it is necessary to take into account the risks (from 90% at the Pre-seed stage, to 30% at the growth stage), the cost of money, discounting, etc.</a:t>
            </a:r>
            <a:endParaRPr lang="ru-RU"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52902" y="349637"/>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The method of assessing the potential audience at the cost of the client</a:t>
            </a:r>
          </a:p>
        </p:txBody>
      </p:sp>
    </p:spTree>
    <p:extLst>
      <p:ext uri="{BB962C8B-B14F-4D97-AF65-F5344CB8AC3E}">
        <p14:creationId xmlns:p14="http://schemas.microsoft.com/office/powerpoint/2010/main" val="80379073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470598" y="1544200"/>
            <a:ext cx="9937104" cy="896655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9600" b="1" baseline="0">
                <a:solidFill>
                  <a:schemeClr val="bg2">
                    <a:lumMod val="10000"/>
                  </a:schemeClr>
                </a:solidFill>
              </a:rPr>
              <a:t>The method of assessing the potential audience for customer profitability</a:t>
            </a:r>
            <a:endParaRPr lang="en-US" altLang="en-US" sz="9600" b="1" baseline="0" dirty="0">
              <a:solidFill>
                <a:schemeClr val="bg2">
                  <a:lumMod val="10000"/>
                </a:schemeClr>
              </a:solidFill>
            </a:endParaRP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570670"/>
            <a:ext cx="155098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dirty="0">
                <a:solidFill>
                  <a:srgbClr val="F0F0F0"/>
                </a:solidFill>
              </a:rPr>
              <a:t>05</a:t>
            </a:r>
          </a:p>
        </p:txBody>
      </p:sp>
      <p:pic>
        <p:nvPicPr>
          <p:cNvPr id="3074" name="Picture 2" descr="What is a Startup? - Blockchain for connecting peop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08224" y="3207838"/>
            <a:ext cx="9734600" cy="52844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6862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23</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20870" y="3528376"/>
            <a:ext cx="23207306" cy="77048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rPr>
              <a:t>		</a:t>
            </a:r>
            <a:r>
              <a:rPr lang="en-US" sz="6000" baseline="0" dirty="0">
                <a:solidFill>
                  <a:srgbClr val="002060"/>
                </a:solidFill>
              </a:rPr>
              <a:t>This method is probably the most accurate economic method of calculating the future cost of the project. It is based on the standard method of measuring business by income. Based on:</a:t>
            </a:r>
            <a:endParaRPr lang="ru-RU" sz="6000" baseline="0" dirty="0">
              <a:solidFill>
                <a:srgbClr val="002060"/>
              </a:solidFill>
            </a:endParaRPr>
          </a:p>
          <a:p>
            <a:pPr algn="just"/>
            <a:r>
              <a:rPr lang="en-US" sz="6000" baseline="0" dirty="0">
                <a:solidFill>
                  <a:srgbClr val="002060"/>
                </a:solidFill>
              </a:rPr>
              <a:t>• current profitability of one client, averaged over the business area of ​​the start-up;</a:t>
            </a:r>
            <a:endParaRPr lang="ru-RU" sz="6000" baseline="0" dirty="0">
              <a:solidFill>
                <a:srgbClr val="002060"/>
              </a:solidFill>
            </a:endParaRPr>
          </a:p>
          <a:p>
            <a:pPr algn="just"/>
            <a:r>
              <a:rPr lang="en-US" sz="6000" baseline="0" dirty="0">
                <a:solidFill>
                  <a:srgbClr val="002060"/>
                </a:solidFill>
              </a:rPr>
              <a:t>• expert assessment, or forecast calculation of the number of clients at a certain stage of project development, you can calculate its future value.</a:t>
            </a:r>
            <a:endParaRPr lang="ru-RU" sz="60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42950" y="403608"/>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The method of assessing the potential audience for customer profitability</a:t>
            </a:r>
          </a:p>
        </p:txBody>
      </p:sp>
    </p:spTree>
    <p:extLst>
      <p:ext uri="{BB962C8B-B14F-4D97-AF65-F5344CB8AC3E}">
        <p14:creationId xmlns:p14="http://schemas.microsoft.com/office/powerpoint/2010/main" val="327977948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526704" y="3786967"/>
            <a:ext cx="23207306" cy="64801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rPr>
              <a:t>		</a:t>
            </a:r>
            <a:r>
              <a:rPr lang="en-US" sz="6000" baseline="0" dirty="0">
                <a:solidFill>
                  <a:srgbClr val="002060"/>
                </a:solidFill>
              </a:rPr>
              <a:t>Example: The average income from one client of a gaming application to a social network is $ 10 / year. The cost of attracting one subscriber to the game program is $ 5. With an advertising budget of $ 50,000, you can expect 10,000 subscribers. Accordingly, the annual income of such a program is $ 100,000 / year. The cost of such a project in 1 year is $ 300,000 (3 times the annual income). Exactly the same calculation can be made through the rate of return per 1 customer</a:t>
            </a:r>
            <a:endParaRPr lang="ru-RU" sz="60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8" name="Rectangle 2"/>
          <p:cNvSpPr>
            <a:spLocks/>
          </p:cNvSpPr>
          <p:nvPr/>
        </p:nvSpPr>
        <p:spPr bwMode="auto">
          <a:xfrm>
            <a:off x="742950" y="403608"/>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The method of assessing the potential audience for customer profitability</a:t>
            </a:r>
          </a:p>
        </p:txBody>
      </p:sp>
    </p:spTree>
    <p:extLst>
      <p:ext uri="{BB962C8B-B14F-4D97-AF65-F5344CB8AC3E}">
        <p14:creationId xmlns:p14="http://schemas.microsoft.com/office/powerpoint/2010/main" val="218522957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390998" y="2480434"/>
            <a:ext cx="9937104" cy="601190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9600" b="1" baseline="0" dirty="0">
                <a:solidFill>
                  <a:schemeClr val="bg2">
                    <a:lumMod val="10000"/>
                  </a:schemeClr>
                </a:solidFill>
              </a:rPr>
              <a:t>Method of calculation according to the Ave Maria model</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570670"/>
            <a:ext cx="155098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dirty="0">
                <a:solidFill>
                  <a:srgbClr val="F0F0F0"/>
                </a:solidFill>
              </a:rPr>
              <a:t>06</a:t>
            </a:r>
          </a:p>
        </p:txBody>
      </p:sp>
      <p:pic>
        <p:nvPicPr>
          <p:cNvPr id="4098" name="Picture 2" descr="В Краснодаре в рамках проекта Startup Tour выберут лучшие инновационные  стартап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83161" y="3401616"/>
            <a:ext cx="9144000" cy="571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46509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966864" y="4841776"/>
            <a:ext cx="19946216" cy="46085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sz="6600" baseline="0" dirty="0">
                <a:solidFill>
                  <a:srgbClr val="002060"/>
                </a:solidFill>
              </a:rPr>
              <a:t> </a:t>
            </a:r>
            <a:r>
              <a:rPr lang="en-US" sz="7000" baseline="0" dirty="0">
                <a:solidFill>
                  <a:srgbClr val="002060"/>
                </a:solidFill>
              </a:rPr>
              <a:t>Model Ave Maria (short for Acquisition, Value, Engagement, Monetization, Retention, Intellectual Property). The author of the model is Maxim </a:t>
            </a:r>
            <a:r>
              <a:rPr lang="en-US" sz="7000" baseline="0" dirty="0" err="1">
                <a:solidFill>
                  <a:srgbClr val="002060"/>
                </a:solidFill>
              </a:rPr>
              <a:t>Kraynov</a:t>
            </a:r>
            <a:r>
              <a:rPr lang="en-US" sz="7000" baseline="0" dirty="0">
                <a:solidFill>
                  <a:srgbClr val="002060"/>
                </a:solidFill>
              </a:rPr>
              <a:t> (</a:t>
            </a:r>
            <a:r>
              <a:rPr lang="en-US" sz="7000" baseline="0" dirty="0" err="1">
                <a:solidFill>
                  <a:srgbClr val="002060"/>
                </a:solidFill>
              </a:rPr>
              <a:t>Kraynov</a:t>
            </a:r>
            <a:r>
              <a:rPr lang="en-US" sz="7000" baseline="0" dirty="0">
                <a:solidFill>
                  <a:srgbClr val="002060"/>
                </a:solidFill>
              </a:rPr>
              <a:t> Investments).</a:t>
            </a:r>
            <a:endParaRPr lang="ru-RU" sz="70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526704" y="543446"/>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Method of calculation according to the Ave Maria model</a:t>
            </a:r>
          </a:p>
        </p:txBody>
      </p:sp>
    </p:spTree>
    <p:extLst>
      <p:ext uri="{BB962C8B-B14F-4D97-AF65-F5344CB8AC3E}">
        <p14:creationId xmlns:p14="http://schemas.microsoft.com/office/powerpoint/2010/main" val="195331849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78655" y="3761656"/>
            <a:ext cx="22322480" cy="67051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sz="6600" baseline="0" dirty="0">
                <a:solidFill>
                  <a:srgbClr val="002060"/>
                </a:solidFill>
              </a:rPr>
              <a:t> </a:t>
            </a:r>
            <a:r>
              <a:rPr lang="en-US" sz="7000" baseline="0" dirty="0">
                <a:solidFill>
                  <a:srgbClr val="002060"/>
                </a:solidFill>
              </a:rPr>
              <a:t>• Acquisition (Receiving new customers or users). What is the audience of the project, what is its size, how can it be described and characterized? What channels and partners can be used to attract the described audience, how many people can be involved as users (clients) as a result?</a:t>
            </a:r>
            <a:endParaRPr lang="ru-RU" sz="70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543446"/>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Method of calculation according to the Ave Maria model</a:t>
            </a:r>
          </a:p>
        </p:txBody>
      </p:sp>
    </p:spTree>
    <p:extLst>
      <p:ext uri="{BB962C8B-B14F-4D97-AF65-F5344CB8AC3E}">
        <p14:creationId xmlns:p14="http://schemas.microsoft.com/office/powerpoint/2010/main" val="58670886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543446"/>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Method of calculation according to the Ave Maria model</a:t>
            </a:r>
          </a:p>
        </p:txBody>
      </p:sp>
      <p:sp>
        <p:nvSpPr>
          <p:cNvPr id="8" name="Rectangle 3"/>
          <p:cNvSpPr>
            <a:spLocks/>
          </p:cNvSpPr>
          <p:nvPr/>
        </p:nvSpPr>
        <p:spPr bwMode="auto">
          <a:xfrm>
            <a:off x="742950" y="4625752"/>
            <a:ext cx="22502577" cy="64747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sz="6600" baseline="0" dirty="0">
                <a:solidFill>
                  <a:srgbClr val="002060"/>
                </a:solidFill>
              </a:rPr>
              <a:t> • Value (value - the author admits that the term is unfortunate, it would be more correct Cost - costs). How much does a visitor cost, how much does a user (client) cost? What is the cost of attracting a user (client) in different channels? What affects the cost of involvement? What is the marginal cost of involvement?</a:t>
            </a:r>
            <a:endParaRPr lang="ru-RU" sz="6600" baseline="0" dirty="0">
              <a:solidFill>
                <a:srgbClr val="002060"/>
              </a:solidFill>
            </a:endParaRPr>
          </a:p>
        </p:txBody>
      </p:sp>
    </p:spTree>
    <p:extLst>
      <p:ext uri="{BB962C8B-B14F-4D97-AF65-F5344CB8AC3E}">
        <p14:creationId xmlns:p14="http://schemas.microsoft.com/office/powerpoint/2010/main" val="247174537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543446"/>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Method of calculation according to the Ave Maria model</a:t>
            </a:r>
          </a:p>
        </p:txBody>
      </p:sp>
      <p:sp>
        <p:nvSpPr>
          <p:cNvPr id="8" name="Rectangle 3"/>
          <p:cNvSpPr>
            <a:spLocks/>
          </p:cNvSpPr>
          <p:nvPr/>
        </p:nvSpPr>
        <p:spPr bwMode="auto">
          <a:xfrm>
            <a:off x="1040061" y="5489848"/>
            <a:ext cx="22502577" cy="432048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sz="6600" baseline="0" dirty="0">
                <a:solidFill>
                  <a:srgbClr val="002060"/>
                </a:solidFill>
              </a:rPr>
              <a:t> • Engagement. Description of desired actions for active and passive users, as well as secondary, side effects. This also includes the interaction of users (customers) with each other.</a:t>
            </a:r>
            <a:endParaRPr lang="ru-RU" sz="6600" baseline="0" dirty="0">
              <a:solidFill>
                <a:srgbClr val="002060"/>
              </a:solidFill>
            </a:endParaRPr>
          </a:p>
        </p:txBody>
      </p:sp>
    </p:spTree>
    <p:extLst>
      <p:ext uri="{BB962C8B-B14F-4D97-AF65-F5344CB8AC3E}">
        <p14:creationId xmlns:p14="http://schemas.microsoft.com/office/powerpoint/2010/main" val="399642226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30</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543446"/>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Method of calculation according to the Ave Maria model</a:t>
            </a:r>
          </a:p>
        </p:txBody>
      </p:sp>
      <p:sp>
        <p:nvSpPr>
          <p:cNvPr id="8" name="Rectangle 3"/>
          <p:cNvSpPr>
            <a:spLocks/>
          </p:cNvSpPr>
          <p:nvPr/>
        </p:nvSpPr>
        <p:spPr bwMode="auto">
          <a:xfrm>
            <a:off x="1102768" y="4985792"/>
            <a:ext cx="21233059" cy="6408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sz="6600" baseline="0" dirty="0">
                <a:solidFill>
                  <a:srgbClr val="002060"/>
                </a:solidFill>
              </a:rPr>
              <a:t> • Monetization (Project monetization). How will the number and activity of users be converted into project revenue? Additionally, you can describe different ways of monetizing for different segments of users. At what point will the user pay for himself?</a:t>
            </a:r>
            <a:endParaRPr lang="ru-RU" sz="6600" baseline="0" dirty="0">
              <a:solidFill>
                <a:srgbClr val="002060"/>
              </a:solidFill>
            </a:endParaRPr>
          </a:p>
        </p:txBody>
      </p:sp>
    </p:spTree>
    <p:extLst>
      <p:ext uri="{BB962C8B-B14F-4D97-AF65-F5344CB8AC3E}">
        <p14:creationId xmlns:p14="http://schemas.microsoft.com/office/powerpoint/2010/main" val="206777663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543446"/>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Method of calculation according to the Ave Maria model</a:t>
            </a:r>
          </a:p>
        </p:txBody>
      </p:sp>
      <p:sp>
        <p:nvSpPr>
          <p:cNvPr id="8" name="Rectangle 3"/>
          <p:cNvSpPr>
            <a:spLocks/>
          </p:cNvSpPr>
          <p:nvPr/>
        </p:nvSpPr>
        <p:spPr bwMode="auto">
          <a:xfrm>
            <a:off x="1455491" y="3690864"/>
            <a:ext cx="21233059" cy="78470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rPr>
              <a:t>		</a:t>
            </a:r>
            <a:r>
              <a:rPr lang="en-US" sz="6000" baseline="0" dirty="0">
                <a:solidFill>
                  <a:srgbClr val="002060"/>
                </a:solidFill>
              </a:rPr>
              <a:t> • Retention. Description of how to force a client to return, turn him into a regular user, convince him to pay for membership (status)? All this relates to the topic of customer retention. How will the budget be divided between attracting new customers and retaining old ones? Comparison of LCV (Lifetime Customer Value - the amount of money brought by the client to your business), the cost of attracting the client and the cost of retention.</a:t>
            </a:r>
            <a:endParaRPr lang="ru-RU" sz="6000" baseline="0" dirty="0">
              <a:solidFill>
                <a:srgbClr val="002060"/>
              </a:solidFill>
            </a:endParaRPr>
          </a:p>
        </p:txBody>
      </p:sp>
    </p:spTree>
    <p:extLst>
      <p:ext uri="{BB962C8B-B14F-4D97-AF65-F5344CB8AC3E}">
        <p14:creationId xmlns:p14="http://schemas.microsoft.com/office/powerpoint/2010/main" val="37158014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32</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543446"/>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Method of calculation according to the Ave Maria model</a:t>
            </a:r>
          </a:p>
        </p:txBody>
      </p:sp>
      <p:sp>
        <p:nvSpPr>
          <p:cNvPr id="8" name="Rectangle 3"/>
          <p:cNvSpPr>
            <a:spLocks/>
          </p:cNvSpPr>
          <p:nvPr/>
        </p:nvSpPr>
        <p:spPr bwMode="auto">
          <a:xfrm>
            <a:off x="1455491" y="4553744"/>
            <a:ext cx="21233059" cy="56154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sz="6600" baseline="0" dirty="0">
                <a:solidFill>
                  <a:srgbClr val="002060"/>
                </a:solidFill>
              </a:rPr>
              <a:t> • Intellectual Property. How does a company protect itself from the machinations of competitors and from the fact that a dissatisfied employee goes and opens a competing company? How can a company protect itself from copying the implementation of a working idea?</a:t>
            </a:r>
            <a:endParaRPr lang="ru-RU" sz="6600" baseline="0" dirty="0">
              <a:solidFill>
                <a:srgbClr val="002060"/>
              </a:solidFill>
            </a:endParaRPr>
          </a:p>
        </p:txBody>
      </p:sp>
    </p:spTree>
    <p:extLst>
      <p:ext uri="{BB962C8B-B14F-4D97-AF65-F5344CB8AC3E}">
        <p14:creationId xmlns:p14="http://schemas.microsoft.com/office/powerpoint/2010/main" val="51776566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33</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543446"/>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 Method of calculation according to the Ave Maria model</a:t>
            </a:r>
          </a:p>
        </p:txBody>
      </p:sp>
      <p:sp>
        <p:nvSpPr>
          <p:cNvPr id="8" name="Rectangle 3"/>
          <p:cNvSpPr>
            <a:spLocks/>
          </p:cNvSpPr>
          <p:nvPr/>
        </p:nvSpPr>
        <p:spPr bwMode="auto">
          <a:xfrm>
            <a:off x="742950" y="5777880"/>
            <a:ext cx="22928509" cy="403048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sz="6600" baseline="0" dirty="0">
                <a:solidFill>
                  <a:srgbClr val="002060"/>
                </a:solidFill>
              </a:rPr>
              <a:t> This method does not give the estimated characteristics of the project, but it is convenient to compare different projects, when choosing the priority direction of investment.</a:t>
            </a:r>
            <a:endParaRPr lang="ru-RU" sz="6600" baseline="0" dirty="0">
              <a:solidFill>
                <a:srgbClr val="002060"/>
              </a:solidFill>
            </a:endParaRPr>
          </a:p>
        </p:txBody>
      </p:sp>
    </p:spTree>
    <p:extLst>
      <p:ext uri="{BB962C8B-B14F-4D97-AF65-F5344CB8AC3E}">
        <p14:creationId xmlns:p14="http://schemas.microsoft.com/office/powerpoint/2010/main" val="412379309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390998" y="4696425"/>
            <a:ext cx="9937104" cy="15799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9600" b="1" baseline="0" dirty="0">
                <a:solidFill>
                  <a:schemeClr val="bg2">
                    <a:lumMod val="10000"/>
                  </a:schemeClr>
                </a:solidFill>
              </a:rPr>
              <a:t>Scoring method</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570670"/>
            <a:ext cx="155098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dirty="0">
                <a:solidFill>
                  <a:srgbClr val="F0F0F0"/>
                </a:solidFill>
              </a:rPr>
              <a:t>07</a:t>
            </a:r>
          </a:p>
        </p:txBody>
      </p:sp>
      <p:pic>
        <p:nvPicPr>
          <p:cNvPr id="5122" name="Picture 2" descr="Startup Week 2019 — более 4000 человек посетило мероприятия фестиваля —  BUSINESS-M — Информационно-деловой Портал"/>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01273" y="3545632"/>
            <a:ext cx="9384062" cy="46920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35917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38672" y="5129808"/>
            <a:ext cx="23618624" cy="402653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lnSpc>
                <a:spcPct val="150000"/>
              </a:lnSpc>
            </a:pPr>
            <a:r>
              <a:rPr lang="uk-UA" altLang="en-US" sz="6600" baseline="0" dirty="0">
                <a:solidFill>
                  <a:srgbClr val="002060"/>
                </a:solidFill>
              </a:rPr>
              <a:t>		</a:t>
            </a:r>
            <a:r>
              <a:rPr lang="en-US" sz="6600" baseline="0" dirty="0">
                <a:solidFill>
                  <a:srgbClr val="002060"/>
                </a:solidFill>
              </a:rPr>
              <a:t> The author is investment angel Bill Payne. The method is also known as the Bill Payne Method or the Benchmark Method.</a:t>
            </a:r>
            <a:endParaRPr lang="ru-RU"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Scoring method</a:t>
            </a:r>
          </a:p>
        </p:txBody>
      </p:sp>
    </p:spTree>
    <p:extLst>
      <p:ext uri="{BB962C8B-B14F-4D97-AF65-F5344CB8AC3E}">
        <p14:creationId xmlns:p14="http://schemas.microsoft.com/office/powerpoint/2010/main" val="245080045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38672" y="3334940"/>
            <a:ext cx="23618624" cy="72674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sz="6600" baseline="0" dirty="0">
                <a:solidFill>
                  <a:srgbClr val="002060"/>
                </a:solidFill>
              </a:rPr>
              <a:t> This method compares the acquired company with other typical start-ups and adjusts the average rating of newly funded start-ups in the region to obtain a start-up rating before the first earnings. Such comparisons can only be made for companies in the same stage of development, i.e., before the start of income. The methodology is similar to the Brooks method, but is tied to specific local conditions.</a:t>
            </a:r>
            <a:endParaRPr lang="ru-RU"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8"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Scoring method</a:t>
            </a:r>
          </a:p>
        </p:txBody>
      </p:sp>
    </p:spTree>
    <p:extLst>
      <p:ext uri="{BB962C8B-B14F-4D97-AF65-F5344CB8AC3E}">
        <p14:creationId xmlns:p14="http://schemas.microsoft.com/office/powerpoint/2010/main" val="212121552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310680" y="3041576"/>
            <a:ext cx="23618624" cy="81369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rPr>
              <a:t>		</a:t>
            </a:r>
            <a:r>
              <a:rPr lang="en-US" sz="6000" baseline="0" dirty="0">
                <a:solidFill>
                  <a:srgbClr val="002060"/>
                </a:solidFill>
              </a:rPr>
              <a:t> 1. The first step in using the method should determine the average rating of the company in this region and in this sector of the economy. The average score may vary from region to region, depending on the state of the economy and the competitive environment for start-ups. In most regions, this estimate does not change significantly depending on the sector of the economy (data are not widely available, but nevertheless, they are already collected and analyzed).</a:t>
            </a:r>
            <a:endParaRPr lang="ru-RU" sz="60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8" name="Rectangle 2"/>
          <p:cNvSpPr>
            <a:spLocks/>
          </p:cNvSpPr>
          <p:nvPr/>
        </p:nvSpPr>
        <p:spPr bwMode="auto">
          <a:xfrm>
            <a:off x="778655" y="293944"/>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Scoring method</a:t>
            </a:r>
          </a:p>
        </p:txBody>
      </p:sp>
    </p:spTree>
    <p:extLst>
      <p:ext uri="{BB962C8B-B14F-4D97-AF65-F5344CB8AC3E}">
        <p14:creationId xmlns:p14="http://schemas.microsoft.com/office/powerpoint/2010/main" val="182339412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360608" y="2773140"/>
            <a:ext cx="23618624" cy="90730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r>
              <a:rPr lang="uk-UA" altLang="en-US" sz="6000" baseline="0" dirty="0">
                <a:solidFill>
                  <a:srgbClr val="002060"/>
                </a:solidFill>
              </a:rPr>
              <a:t>		</a:t>
            </a:r>
            <a:r>
              <a:rPr lang="en-US" sz="6000" baseline="0" dirty="0">
                <a:solidFill>
                  <a:srgbClr val="002060"/>
                </a:solidFill>
              </a:rPr>
              <a:t>2. The second step in determining a start-up's valuation before earning revenue is to use the scoring method to compare the acquired company with your data on similar transactions, considering the following factors and coefficients that affect the valuation value:</a:t>
            </a:r>
          </a:p>
          <a:p>
            <a:endParaRPr lang="ru-RU" sz="6000" baseline="0" dirty="0">
              <a:solidFill>
                <a:srgbClr val="002060"/>
              </a:solidFill>
            </a:endParaRPr>
          </a:p>
          <a:p>
            <a:r>
              <a:rPr lang="en-US" sz="6000" baseline="0" dirty="0">
                <a:solidFill>
                  <a:srgbClr val="002060"/>
                </a:solidFill>
              </a:rPr>
              <a:t>		• the presence of a strong management team: 0-30%;</a:t>
            </a:r>
            <a:endParaRPr lang="ru-RU" sz="6000" baseline="0" dirty="0">
              <a:solidFill>
                <a:srgbClr val="002060"/>
              </a:solidFill>
            </a:endParaRPr>
          </a:p>
          <a:p>
            <a:r>
              <a:rPr lang="en-US" sz="6000" baseline="0" dirty="0">
                <a:solidFill>
                  <a:srgbClr val="002060"/>
                </a:solidFill>
              </a:rPr>
              <a:t>		• market size: 0-25%;</a:t>
            </a:r>
          </a:p>
          <a:p>
            <a:r>
              <a:rPr lang="en-US" sz="6000" baseline="0" dirty="0">
                <a:solidFill>
                  <a:srgbClr val="002060"/>
                </a:solidFill>
              </a:rPr>
              <a:t>		• novelty of product and technology: 0-15%;</a:t>
            </a:r>
            <a:endParaRPr lang="ru-RU" sz="6000" baseline="0" dirty="0">
              <a:solidFill>
                <a:srgbClr val="002060"/>
              </a:solidFill>
            </a:endParaRPr>
          </a:p>
          <a:p>
            <a:endParaRPr lang="en-US" sz="6000" baseline="0" dirty="0">
              <a:solidFill>
                <a:srgbClr val="002060"/>
              </a:solidFill>
            </a:endParaRPr>
          </a:p>
          <a:p>
            <a:endParaRPr lang="en-US" sz="6000" baseline="0" dirty="0">
              <a:solidFill>
                <a:srgbClr val="002060"/>
              </a:solidFill>
            </a:endParaRPr>
          </a:p>
          <a:p>
            <a:endParaRPr lang="ru-RU" sz="6000" baseline="0" dirty="0">
              <a:solidFill>
                <a:srgbClr val="002060"/>
              </a:solidFill>
            </a:endParaRPr>
          </a:p>
          <a:p>
            <a:endParaRPr lang="ru-RU" sz="60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25" name="Rectangle 2"/>
          <p:cNvSpPr>
            <a:spLocks/>
          </p:cNvSpPr>
          <p:nvPr/>
        </p:nvSpPr>
        <p:spPr bwMode="auto">
          <a:xfrm>
            <a:off x="778655" y="293944"/>
            <a:ext cx="2322265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Scoring method</a:t>
            </a:r>
          </a:p>
        </p:txBody>
      </p:sp>
    </p:spTree>
    <p:extLst>
      <p:ext uri="{BB962C8B-B14F-4D97-AF65-F5344CB8AC3E}">
        <p14:creationId xmlns:p14="http://schemas.microsoft.com/office/powerpoint/2010/main" val="54584003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fade">
                                      <p:cBhvr>
                                        <p:cTn id="1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2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42950" y="3689648"/>
            <a:ext cx="23618624" cy="432889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r>
              <a:rPr lang="en-US" sz="6600" baseline="0" dirty="0">
                <a:solidFill>
                  <a:srgbClr val="002060"/>
                </a:solidFill>
              </a:rPr>
              <a:t>• competitive environment: 0-10%;</a:t>
            </a:r>
            <a:endParaRPr lang="ru-RU" sz="6600" baseline="0" dirty="0">
              <a:solidFill>
                <a:srgbClr val="002060"/>
              </a:solidFill>
            </a:endParaRPr>
          </a:p>
          <a:p>
            <a:r>
              <a:rPr lang="en-US" sz="6600" baseline="0" dirty="0">
                <a:solidFill>
                  <a:srgbClr val="002060"/>
                </a:solidFill>
              </a:rPr>
              <a:t>• marketing, sales channels, partnership: 0-10%;</a:t>
            </a:r>
            <a:endParaRPr lang="ru-RU" sz="6600" baseline="0" dirty="0">
              <a:solidFill>
                <a:srgbClr val="002060"/>
              </a:solidFill>
            </a:endParaRPr>
          </a:p>
          <a:p>
            <a:r>
              <a:rPr lang="en-US" sz="6600" baseline="0" dirty="0">
                <a:solidFill>
                  <a:srgbClr val="002060"/>
                </a:solidFill>
              </a:rPr>
              <a:t>• need for additional investments: 0-5%;</a:t>
            </a:r>
            <a:endParaRPr lang="ru-RU" sz="6600" baseline="0" dirty="0">
              <a:solidFill>
                <a:srgbClr val="002060"/>
              </a:solidFill>
            </a:endParaRPr>
          </a:p>
          <a:p>
            <a:r>
              <a:rPr lang="en-US" sz="6600" baseline="0" dirty="0">
                <a:solidFill>
                  <a:srgbClr val="002060"/>
                </a:solidFill>
              </a:rPr>
              <a:t>• other factors: 0-5%.</a:t>
            </a:r>
            <a:endParaRPr lang="ru-RU"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4"/>
            <a:ext cx="2322265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Scoring method</a:t>
            </a:r>
          </a:p>
        </p:txBody>
      </p:sp>
    </p:spTree>
    <p:extLst>
      <p:ext uri="{BB962C8B-B14F-4D97-AF65-F5344CB8AC3E}">
        <p14:creationId xmlns:p14="http://schemas.microsoft.com/office/powerpoint/2010/main" val="14370406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40</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77151" y="3905672"/>
            <a:ext cx="22043196" cy="640706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solidFill>
                  <a:srgbClr val="002060"/>
                </a:solidFill>
              </a:rPr>
              <a:t>		</a:t>
            </a:r>
            <a:r>
              <a:rPr lang="en-US" altLang="en-US" sz="6600" baseline="0" dirty="0">
                <a:solidFill>
                  <a:srgbClr val="002060"/>
                </a:solidFill>
              </a:rPr>
              <a:t> </a:t>
            </a:r>
            <a:r>
              <a:rPr lang="en-US" sz="6600" baseline="0" dirty="0">
                <a:solidFill>
                  <a:srgbClr val="002060"/>
                </a:solidFill>
              </a:rPr>
              <a:t>Subjective ranking of factors is typical for investor evaluation of start-ups. Some may be surprised that the importance of product and technology is lower than the importance of management team and market size. In building a business, the quality of the team is the key to success.</a:t>
            </a:r>
            <a:endParaRPr lang="en-US" altLang="en-US"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4"/>
            <a:ext cx="2322265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Scoring method</a:t>
            </a:r>
          </a:p>
        </p:txBody>
      </p:sp>
    </p:spTree>
    <p:extLst>
      <p:ext uri="{BB962C8B-B14F-4D97-AF65-F5344CB8AC3E}">
        <p14:creationId xmlns:p14="http://schemas.microsoft.com/office/powerpoint/2010/main" val="42435052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41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8" name="Rectangle 3"/>
          <p:cNvSpPr>
            <a:spLocks/>
          </p:cNvSpPr>
          <p:nvPr/>
        </p:nvSpPr>
        <p:spPr bwMode="auto">
          <a:xfrm>
            <a:off x="778655" y="2321496"/>
            <a:ext cx="22043196" cy="95050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000" baseline="0" dirty="0">
                <a:solidFill>
                  <a:srgbClr val="002060"/>
                </a:solidFill>
              </a:rPr>
              <a:t>		</a:t>
            </a:r>
            <a:r>
              <a:rPr lang="en-US" altLang="en-US" sz="6000" baseline="0" dirty="0">
                <a:solidFill>
                  <a:srgbClr val="002060"/>
                </a:solidFill>
              </a:rPr>
              <a:t> </a:t>
            </a:r>
            <a:r>
              <a:rPr lang="en-US" sz="6000" baseline="0" dirty="0">
                <a:solidFill>
                  <a:srgbClr val="002060"/>
                </a:solidFill>
              </a:rPr>
              <a:t>A good team will be able to identify product flaws at an early stage and correct them, and opportunities to increase sales and business scalability are important for the investor's future income. Good product and intellectual property are important, but team quality is key. A key point in the scoring method is to understand the average valuation of companies before earning income in your area. With this data, the scoring method gives investors subjective methods to adjust the valuation of the company being purchased for the seed and initial rounds of investment.</a:t>
            </a:r>
            <a:endParaRPr lang="en-US" altLang="en-US" sz="6000" baseline="0" dirty="0">
              <a:solidFill>
                <a:srgbClr val="002060"/>
              </a:solidFill>
            </a:endParaRPr>
          </a:p>
        </p:txBody>
      </p:sp>
      <p:sp>
        <p:nvSpPr>
          <p:cNvPr id="7" name="Rectangle 2"/>
          <p:cNvSpPr>
            <a:spLocks/>
          </p:cNvSpPr>
          <p:nvPr/>
        </p:nvSpPr>
        <p:spPr bwMode="auto">
          <a:xfrm>
            <a:off x="778655" y="293944"/>
            <a:ext cx="2322265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Scoring method</a:t>
            </a:r>
          </a:p>
        </p:txBody>
      </p:sp>
    </p:spTree>
    <p:extLst>
      <p:ext uri="{BB962C8B-B14F-4D97-AF65-F5344CB8AC3E}">
        <p14:creationId xmlns:p14="http://schemas.microsoft.com/office/powerpoint/2010/main" val="361172404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42</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4" name="Rectangle 2"/>
          <p:cNvSpPr>
            <a:spLocks/>
          </p:cNvSpPr>
          <p:nvPr/>
        </p:nvSpPr>
        <p:spPr bwMode="auto">
          <a:xfrm>
            <a:off x="310680" y="1022350"/>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sk-SK" altLang="en-US" sz="8800" b="1" baseline="0" dirty="0">
                <a:solidFill>
                  <a:srgbClr val="005A4E"/>
                </a:solidFill>
              </a:rPr>
              <a:t>R</a:t>
            </a:r>
            <a:r>
              <a:rPr lang="en-US" altLang="en-US" sz="8800" b="1" baseline="0" dirty="0" err="1">
                <a:solidFill>
                  <a:srgbClr val="005A4E"/>
                </a:solidFill>
              </a:rPr>
              <a:t>eferences</a:t>
            </a:r>
            <a:endParaRPr lang="en-US" altLang="en-US" sz="8800" b="1" baseline="0" dirty="0">
              <a:solidFill>
                <a:srgbClr val="005A4E"/>
              </a:solidFill>
            </a:endParaRPr>
          </a:p>
        </p:txBody>
      </p:sp>
      <p:sp>
        <p:nvSpPr>
          <p:cNvPr id="13315" name="Rectangle 3"/>
          <p:cNvSpPr>
            <a:spLocks/>
          </p:cNvSpPr>
          <p:nvPr/>
        </p:nvSpPr>
        <p:spPr bwMode="auto">
          <a:xfrm>
            <a:off x="1822848" y="1750754"/>
            <a:ext cx="19916891" cy="1014955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endParaRPr lang="en-US" altLang="en-US" sz="6600" baseline="0" dirty="0"/>
          </a:p>
          <a:p>
            <a:pPr marL="1143000" indent="-1143000" eaLnBrk="1">
              <a:buFont typeface="+mj-lt"/>
              <a:buAutoNum type="arabicPeriod"/>
            </a:pPr>
            <a:r>
              <a:rPr lang="en-US" altLang="en-US" sz="4400" baseline="0" dirty="0" err="1">
                <a:solidFill>
                  <a:srgbClr val="002060"/>
                </a:solidFill>
              </a:rPr>
              <a:t>Polishchuk</a:t>
            </a:r>
            <a:r>
              <a:rPr lang="en-US" altLang="en-US" sz="4400" baseline="0" dirty="0">
                <a:solidFill>
                  <a:srgbClr val="002060"/>
                </a:solidFill>
              </a:rPr>
              <a:t> V. Evaluation of start-up projects in conditions of risk and uncertainty. –  </a:t>
            </a:r>
            <a:r>
              <a:rPr lang="en-US" altLang="en-US" sz="4400" baseline="0" dirty="0" err="1">
                <a:solidFill>
                  <a:srgbClr val="002060"/>
                </a:solidFill>
              </a:rPr>
              <a:t>Uzhhorod</a:t>
            </a:r>
            <a:r>
              <a:rPr lang="en-US" altLang="en-US" sz="4400" baseline="0" dirty="0">
                <a:solidFill>
                  <a:srgbClr val="002060"/>
                </a:solidFill>
              </a:rPr>
              <a:t>: Publishing house "FOP </a:t>
            </a:r>
            <a:r>
              <a:rPr lang="en-US" altLang="en-US" sz="4400" baseline="0" dirty="0" err="1">
                <a:solidFill>
                  <a:srgbClr val="002060"/>
                </a:solidFill>
              </a:rPr>
              <a:t>Sabov</a:t>
            </a:r>
            <a:r>
              <a:rPr lang="en-US" altLang="en-US" sz="4400" baseline="0" dirty="0">
                <a:solidFill>
                  <a:srgbClr val="002060"/>
                </a:solidFill>
              </a:rPr>
              <a:t> AM", 2021. – 120 p. ISBN 978-617-7798-49-0.</a:t>
            </a:r>
            <a:endParaRPr lang="sk-SK" altLang="en-US" sz="4400" baseline="0" dirty="0">
              <a:solidFill>
                <a:srgbClr val="002060"/>
              </a:solidFill>
            </a:endParaRPr>
          </a:p>
          <a:p>
            <a:pPr marL="1143000" indent="-1143000" eaLnBrk="1">
              <a:buFont typeface="+mj-lt"/>
              <a:buAutoNum type="arabicPeriod"/>
            </a:pPr>
            <a:r>
              <a:rPr lang="en-US" altLang="en-US" sz="4400" baseline="0" dirty="0" err="1">
                <a:solidFill>
                  <a:srgbClr val="002060"/>
                </a:solidFill>
              </a:rPr>
              <a:t>Polishchuk</a:t>
            </a:r>
            <a:r>
              <a:rPr lang="en-US" altLang="en-US" sz="4400" baseline="0" dirty="0">
                <a:solidFill>
                  <a:srgbClr val="002060"/>
                </a:solidFill>
              </a:rPr>
              <a:t>, V.; Kelemen, M.; </a:t>
            </a:r>
            <a:r>
              <a:rPr lang="en-US" altLang="en-US" sz="4400" baseline="0" dirty="0" err="1">
                <a:solidFill>
                  <a:srgbClr val="002060"/>
                </a:solidFill>
              </a:rPr>
              <a:t>Gavurová</a:t>
            </a:r>
            <a:r>
              <a:rPr lang="en-US" altLang="en-US" sz="4400" baseline="0" dirty="0">
                <a:solidFill>
                  <a:srgbClr val="002060"/>
                </a:solidFill>
              </a:rPr>
              <a:t>, B.; </a:t>
            </a:r>
            <a:r>
              <a:rPr lang="en-US" altLang="en-US" sz="4400" baseline="0" dirty="0" err="1">
                <a:solidFill>
                  <a:srgbClr val="002060"/>
                </a:solidFill>
              </a:rPr>
              <a:t>Varotsos</a:t>
            </a:r>
            <a:r>
              <a:rPr lang="en-US" altLang="en-US" sz="4400" baseline="0" dirty="0">
                <a:solidFill>
                  <a:srgbClr val="002060"/>
                </a:solidFill>
              </a:rPr>
              <a:t>, C.; </a:t>
            </a:r>
            <a:r>
              <a:rPr lang="en-US" altLang="en-US" sz="4400" baseline="0" dirty="0" err="1">
                <a:solidFill>
                  <a:srgbClr val="002060"/>
                </a:solidFill>
              </a:rPr>
              <a:t>Andoga</a:t>
            </a:r>
            <a:r>
              <a:rPr lang="en-US" altLang="en-US" sz="4400" baseline="0" dirty="0">
                <a:solidFill>
                  <a:srgbClr val="002060"/>
                </a:solidFill>
              </a:rPr>
              <a:t>, R.; Gera, M.; </a:t>
            </a:r>
            <a:r>
              <a:rPr lang="en-US" altLang="en-US" sz="4400" baseline="0" dirty="0" err="1">
                <a:solidFill>
                  <a:srgbClr val="002060"/>
                </a:solidFill>
              </a:rPr>
              <a:t>Christodoulakis</a:t>
            </a:r>
            <a:r>
              <a:rPr lang="en-US" altLang="en-US" sz="4400" baseline="0" dirty="0">
                <a:solidFill>
                  <a:srgbClr val="002060"/>
                </a:solidFill>
              </a:rPr>
              <a:t>, J.; </a:t>
            </a:r>
            <a:r>
              <a:rPr lang="en-US" altLang="en-US" sz="4400" baseline="0" dirty="0" err="1">
                <a:solidFill>
                  <a:srgbClr val="002060"/>
                </a:solidFill>
              </a:rPr>
              <a:t>Soušek</a:t>
            </a:r>
            <a:r>
              <a:rPr lang="en-US" altLang="en-US" sz="4400" baseline="0" dirty="0">
                <a:solidFill>
                  <a:srgbClr val="002060"/>
                </a:solidFill>
              </a:rPr>
              <a:t>, R.; </a:t>
            </a:r>
            <a:r>
              <a:rPr lang="en-US" altLang="en-US" sz="4400" baseline="0" dirty="0" err="1">
                <a:solidFill>
                  <a:srgbClr val="002060"/>
                </a:solidFill>
              </a:rPr>
              <a:t>Kozuba</a:t>
            </a:r>
            <a:r>
              <a:rPr lang="en-US" altLang="en-US" sz="4400" baseline="0" dirty="0">
                <a:solidFill>
                  <a:srgbClr val="002060"/>
                </a:solidFill>
              </a:rPr>
              <a:t>, J.; </a:t>
            </a:r>
            <a:r>
              <a:rPr lang="en-US" altLang="en-US" sz="4400" baseline="0" dirty="0" err="1">
                <a:solidFill>
                  <a:srgbClr val="002060"/>
                </a:solidFill>
              </a:rPr>
              <a:t>Blišťan</a:t>
            </a:r>
            <a:r>
              <a:rPr lang="en-US" altLang="en-US" sz="4400" baseline="0" dirty="0">
                <a:solidFill>
                  <a:srgbClr val="002060"/>
                </a:solidFill>
              </a:rPr>
              <a:t>, P.; Szabo Jr., S. A Fuzzy Model of Risk Assessment for Environmental Start-up Projects in the Air Transport Sector. Int. J. Environ. Res. Public Health 2019, 16, 3573. https://doi.org/10.3390/ijerph16193573 </a:t>
            </a:r>
            <a:endParaRPr lang="sk-SK" altLang="en-US" sz="4400" baseline="0" dirty="0">
              <a:solidFill>
                <a:srgbClr val="002060"/>
              </a:solidFill>
            </a:endParaRPr>
          </a:p>
          <a:p>
            <a:pPr marL="1143000" indent="-1143000" eaLnBrk="1">
              <a:buFont typeface="+mj-lt"/>
              <a:buAutoNum type="arabicPeriod"/>
            </a:pPr>
            <a:r>
              <a:rPr lang="en-US" altLang="en-US" sz="4400" baseline="0" dirty="0">
                <a:solidFill>
                  <a:srgbClr val="002060"/>
                </a:solidFill>
              </a:rPr>
              <a:t>Kelemen, M.; </a:t>
            </a:r>
            <a:r>
              <a:rPr lang="en-US" altLang="en-US" sz="4400" baseline="0" dirty="0" err="1">
                <a:solidFill>
                  <a:srgbClr val="002060"/>
                </a:solidFill>
              </a:rPr>
              <a:t>Polishchuk</a:t>
            </a:r>
            <a:r>
              <a:rPr lang="en-US" altLang="en-US" sz="4400" baseline="0" dirty="0">
                <a:solidFill>
                  <a:srgbClr val="002060"/>
                </a:solidFill>
              </a:rPr>
              <a:t>, V.; </a:t>
            </a:r>
            <a:r>
              <a:rPr lang="en-US" altLang="en-US" sz="4400" baseline="0" dirty="0" err="1">
                <a:solidFill>
                  <a:srgbClr val="002060"/>
                </a:solidFill>
              </a:rPr>
              <a:t>Gavurová</a:t>
            </a:r>
            <a:r>
              <a:rPr lang="en-US" altLang="en-US" sz="4400" baseline="0" dirty="0">
                <a:solidFill>
                  <a:srgbClr val="002060"/>
                </a:solidFill>
              </a:rPr>
              <a:t>, B.; Szabo, S.; </a:t>
            </a:r>
            <a:r>
              <a:rPr lang="en-US" altLang="en-US" sz="4400" baseline="0" dirty="0" err="1">
                <a:solidFill>
                  <a:srgbClr val="002060"/>
                </a:solidFill>
              </a:rPr>
              <a:t>Rozenberg</a:t>
            </a:r>
            <a:r>
              <a:rPr lang="en-US" altLang="en-US" sz="4400" baseline="0" dirty="0">
                <a:solidFill>
                  <a:srgbClr val="002060"/>
                </a:solidFill>
              </a:rPr>
              <a:t>, R.; Gera, M.; </a:t>
            </a:r>
            <a:r>
              <a:rPr lang="en-US" altLang="en-US" sz="4400" baseline="0" dirty="0" err="1">
                <a:solidFill>
                  <a:srgbClr val="002060"/>
                </a:solidFill>
              </a:rPr>
              <a:t>Kozuba</a:t>
            </a:r>
            <a:r>
              <a:rPr lang="en-US" altLang="en-US" sz="4400" baseline="0" dirty="0">
                <a:solidFill>
                  <a:srgbClr val="002060"/>
                </a:solidFill>
              </a:rPr>
              <a:t>, J.; </a:t>
            </a:r>
            <a:r>
              <a:rPr lang="en-US" altLang="en-US" sz="4400" baseline="0" dirty="0" err="1">
                <a:solidFill>
                  <a:srgbClr val="002060"/>
                </a:solidFill>
              </a:rPr>
              <a:t>Andoga</a:t>
            </a:r>
            <a:r>
              <a:rPr lang="en-US" altLang="en-US" sz="4400" baseline="0" dirty="0">
                <a:solidFill>
                  <a:srgbClr val="002060"/>
                </a:solidFill>
              </a:rPr>
              <a:t>, R.; </a:t>
            </a:r>
            <a:r>
              <a:rPr lang="en-US" altLang="en-US" sz="4400" baseline="0" dirty="0" err="1">
                <a:solidFill>
                  <a:srgbClr val="002060"/>
                </a:solidFill>
              </a:rPr>
              <a:t>Divoková</a:t>
            </a:r>
            <a:r>
              <a:rPr lang="en-US" altLang="en-US" sz="4400" baseline="0" dirty="0">
                <a:solidFill>
                  <a:srgbClr val="002060"/>
                </a:solidFill>
              </a:rPr>
              <a:t>, A.; </a:t>
            </a:r>
            <a:r>
              <a:rPr lang="en-US" altLang="en-US" sz="4400" baseline="0" dirty="0" err="1">
                <a:solidFill>
                  <a:srgbClr val="002060"/>
                </a:solidFill>
              </a:rPr>
              <a:t>Bliš’an</a:t>
            </a:r>
            <a:r>
              <a:rPr lang="en-US" altLang="en-US" sz="4400" baseline="0" dirty="0">
                <a:solidFill>
                  <a:srgbClr val="002060"/>
                </a:solidFill>
              </a:rPr>
              <a:t>, P. Fuzzy Model for Quantitative Assessment of Environmental Start-up Projects in Air Transport. Int. J. Environ. Res. Public Health 2019, 16, 3585.</a:t>
            </a:r>
            <a:r>
              <a:rPr lang="sk-SK" altLang="en-US" sz="4400" baseline="0" dirty="0">
                <a:solidFill>
                  <a:srgbClr val="002060"/>
                </a:solidFill>
              </a:rPr>
              <a:t> </a:t>
            </a:r>
            <a:r>
              <a:rPr lang="en-US" altLang="en-US" sz="4400" baseline="0" dirty="0">
                <a:solidFill>
                  <a:srgbClr val="002060"/>
                </a:solidFill>
              </a:rPr>
              <a:t>https://doi.org/10.3390/ijerph16193585 </a:t>
            </a: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112751876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500"/>
                                        <p:tgtEl>
                                          <p:spTgt spid="13314"/>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13315"/>
                                        </p:tgtEl>
                                        <p:attrNameLst>
                                          <p:attrName>style.visibility</p:attrName>
                                        </p:attrNameLst>
                                      </p:cBhvr>
                                      <p:to>
                                        <p:strVal val="visible"/>
                                      </p:to>
                                    </p:set>
                                    <p:animEffect transition="in" filter="fade">
                                      <p:cBhvr>
                                        <p:cTn id="11"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5" grpId="0"/>
    </p:bldLst>
  </p:timing>
</p:sld>
</file>

<file path=ppt/slides/slide43.xml><?xml version="1.0" encoding="utf-8"?>
<p:sld xmlns:a="http://schemas.openxmlformats.org/drawingml/2006/main" xmlns:r="http://schemas.openxmlformats.org/officeDocument/2006/relationships" xmlns:p="http://schemas.openxmlformats.org/presentationml/2006/main">
  <p:cSld>
    <p:bg bwMode="auto">
      <p:bgPr>
        <a:solidFill>
          <a:srgbClr val="01B49C"/>
        </a:solidFill>
        <a:effectLst/>
      </p:bgPr>
    </p:bg>
    <p:spTree>
      <p:nvGrpSpPr>
        <p:cNvPr id="1" name=""/>
        <p:cNvGrpSpPr/>
        <p:nvPr/>
      </p:nvGrpSpPr>
      <p:grpSpPr>
        <a:xfrm>
          <a:off x="0" y="0"/>
          <a:ext cx="0" cy="0"/>
          <a:chOff x="0" y="0"/>
          <a:chExt cx="0" cy="0"/>
        </a:xfrm>
      </p:grpSpPr>
      <p:sp>
        <p:nvSpPr>
          <p:cNvPr id="46082" name="Picture Placeholder 6"/>
          <p:cNvSpPr>
            <a:spLocks noGrp="1"/>
          </p:cNvSpPr>
          <p:nvPr>
            <p:ph type="pic" sz="quarter" idx="16"/>
          </p:nvPr>
        </p:nvSpPr>
        <p:spPr bwMode="auto">
          <a:xfrm>
            <a:off x="0" y="-93663"/>
            <a:ext cx="24384000" cy="13716001"/>
          </a:xfrm>
          <a:solidFill>
            <a:srgbClr val="A7AAAA"/>
          </a:solidFill>
          <a:extLst>
            <a:ext uri="{91240B29-F687-4F45-9708-019B960494DF}">
              <a14:hiddenLine xmlns:a14="http://schemas.microsoft.com/office/drawing/2010/main" w="9525">
                <a:solidFill>
                  <a:srgbClr val="000000"/>
                </a:solidFill>
                <a:miter lim="800000"/>
                <a:headEnd/>
                <a:tailEnd/>
              </a14:hiddenLine>
            </a:ext>
          </a:extLst>
        </p:spPr>
      </p:sp>
      <p:sp>
        <p:nvSpPr>
          <p:cNvPr id="46083" name="Rectangle 2"/>
          <p:cNvSpPr>
            <a:spLocks/>
          </p:cNvSpPr>
          <p:nvPr/>
        </p:nvSpPr>
        <p:spPr bwMode="auto">
          <a:xfrm>
            <a:off x="6669088" y="-93663"/>
            <a:ext cx="11044237" cy="10736263"/>
          </a:xfrm>
          <a:prstGeom prst="rect">
            <a:avLst/>
          </a:prstGeom>
          <a:solidFill>
            <a:schemeClr val="accent1">
              <a:alpha val="94901"/>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4800" baseline="0">
              <a:solidFill>
                <a:srgbClr val="FFFFFF"/>
              </a:solidFill>
              <a:latin typeface="Helvetica Light" charset="0"/>
              <a:ea typeface="Helvetica Light" charset="0"/>
              <a:cs typeface="Helvetica Light" charset="0"/>
              <a:sym typeface="Helvetica Light" charset="0"/>
            </a:endParaRPr>
          </a:p>
        </p:txBody>
      </p:sp>
      <p:sp>
        <p:nvSpPr>
          <p:cNvPr id="54275" name="Rectangle 3"/>
          <p:cNvSpPr>
            <a:spLocks/>
          </p:cNvSpPr>
          <p:nvPr/>
        </p:nvSpPr>
        <p:spPr bwMode="auto">
          <a:xfrm>
            <a:off x="8034338" y="3652838"/>
            <a:ext cx="8313737" cy="41481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lnSpc>
                <a:spcPct val="80000"/>
              </a:lnSpc>
              <a:defRPr/>
            </a:pPr>
            <a:r>
              <a:rPr lang="en-US" altLang="en-US" sz="13000" b="1" baseline="0" dirty="0">
                <a:solidFill>
                  <a:srgbClr val="F0F0F0"/>
                </a:solidFill>
              </a:rPr>
              <a:t>Thank you!</a:t>
            </a:r>
          </a:p>
        </p:txBody>
      </p:sp>
      <p:sp>
        <p:nvSpPr>
          <p:cNvPr id="54277" name="Rectangle 5"/>
          <p:cNvSpPr>
            <a:spLocks/>
          </p:cNvSpPr>
          <p:nvPr/>
        </p:nvSpPr>
        <p:spPr bwMode="auto">
          <a:xfrm>
            <a:off x="10874375" y="13122275"/>
            <a:ext cx="2633663" cy="187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lIns="50800" tIns="50800" rIns="50800" bIns="50800" anchor="ctr">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lnSpc>
                <a:spcPct val="10000"/>
              </a:lnSpc>
              <a:defRPr/>
            </a:pPr>
            <a:r>
              <a:rPr lang="en-US" altLang="en-US" sz="1900" b="1" u="sng" baseline="0">
                <a:solidFill>
                  <a:schemeClr val="accent1"/>
                </a:solidFill>
                <a:hlinkClick r:id="rId2"/>
              </a:rPr>
              <a:t>WWW.SITE2MAX.PRO</a:t>
            </a:r>
            <a:endParaRPr lang="en-US" altLang="en-US" sz="1900" b="1" baseline="0">
              <a:solidFill>
                <a:schemeClr val="accent1"/>
              </a:solidFill>
            </a:endParaRPr>
          </a:p>
        </p:txBody>
      </p:sp>
      <p:sp>
        <p:nvSpPr>
          <p:cNvPr id="54278" name="Line 6"/>
          <p:cNvSpPr>
            <a:spLocks noChangeShapeType="1"/>
          </p:cNvSpPr>
          <p:nvPr/>
        </p:nvSpPr>
        <p:spPr bwMode="auto">
          <a:xfrm flipV="1">
            <a:off x="12192000" y="-63500"/>
            <a:ext cx="0" cy="3287713"/>
          </a:xfrm>
          <a:prstGeom prst="line">
            <a:avLst/>
          </a:prstGeom>
          <a:noFill/>
          <a:ln w="50800" cap="flat" cmpd="sng">
            <a:solidFill>
              <a:srgbClr val="F0F0F0"/>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3" name="Прямоугольник 2"/>
          <p:cNvSpPr/>
          <p:nvPr/>
        </p:nvSpPr>
        <p:spPr bwMode="auto">
          <a:xfrm>
            <a:off x="10463213" y="12715875"/>
            <a:ext cx="3600450" cy="838200"/>
          </a:xfrm>
          <a:prstGeom prst="rect">
            <a:avLst/>
          </a:prstGeom>
          <a:solidFill>
            <a:srgbClr val="A7AAAA"/>
          </a:solidFill>
          <a:ln>
            <a:noFill/>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White - Standart page">
  <a:themeElements>
    <a:clrScheme name="Business_Proposal (emerald)">
      <a:dk1>
        <a:srgbClr val="EFF0EF"/>
      </a:dk1>
      <a:lt1>
        <a:srgbClr val="FFFFFF"/>
      </a:lt1>
      <a:dk2>
        <a:srgbClr val="53585F"/>
      </a:dk2>
      <a:lt2>
        <a:srgbClr val="DCDEE0"/>
      </a:lt2>
      <a:accent1>
        <a:srgbClr val="00B39C"/>
      </a:accent1>
      <a:accent2>
        <a:srgbClr val="5F5D5F"/>
      </a:accent2>
      <a:accent3>
        <a:srgbClr val="5F5D5F"/>
      </a:accent3>
      <a:accent4>
        <a:srgbClr val="7A7B7A"/>
      </a:accent4>
      <a:accent5>
        <a:srgbClr val="9C9D9C"/>
      </a:accent5>
      <a:accent6>
        <a:srgbClr val="A3A4A3"/>
      </a:accent6>
      <a:hlink>
        <a:srgbClr val="00B39C"/>
      </a:hlink>
      <a:folHlink>
        <a:srgbClr val="5F5D5F"/>
      </a:folHlink>
    </a:clrScheme>
    <a:fontScheme name="White - Standart page">
      <a:majorFont>
        <a:latin typeface="Open Sans Extrabold"/>
        <a:ea typeface="Open Sans Extrabold"/>
        <a:cs typeface="Open Sans Extrabold"/>
      </a:majorFont>
      <a:minorFont>
        <a:latin typeface="Open Sans"/>
        <a:ea typeface="Open Sans"/>
        <a:cs typeface="Open Sans"/>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miter lim="400000"/>
          <a:headEnd type="none" w="med" len="med"/>
          <a:tailEnd type="none" w="med" len="med"/>
        </a:ln>
        <a:effectLst>
          <a:outerShdw blurRad="38100" dist="25400" dir="5400000" algn="ctr" rotWithShape="0">
            <a:srgbClr val="000000">
              <a:alpha val="50000"/>
            </a:srgbClr>
          </a:outerShdw>
        </a:effectLst>
      </a:spPr>
      <a:bodyPr vert="horz" wrap="square" lIns="50800" tIns="50800" rIns="50800" bIns="50800" numCol="1" anchor="ctr" anchorCtr="0" compatLnSpc="1">
        <a:prstTxWarp prst="textNoShape">
          <a:avLst/>
        </a:prstTxWarp>
        <a:spAutoFit/>
      </a:bodyPr>
      <a:lstStyle>
        <a:defPPr marL="0" marR="0" indent="0" algn="l" defTabSz="825500" rtl="0" eaLnBrk="1" fontAlgn="base" latinLnBrk="0" hangingPunct="0">
          <a:lnSpc>
            <a:spcPct val="100000"/>
          </a:lnSpc>
          <a:spcBef>
            <a:spcPct val="0"/>
          </a:spcBef>
          <a:spcAft>
            <a:spcPct val="0"/>
          </a:spcAft>
          <a:buClrTx/>
          <a:buSzTx/>
          <a:buFontTx/>
          <a:buNone/>
          <a:tabLst/>
          <a:defRPr kumimoji="0" lang="en-US" altLang="en-US" sz="2200" b="0" i="0" u="none" strike="noStrike" cap="none" normalizeH="0" baseline="55000">
            <a:ln>
              <a:noFill/>
            </a:ln>
            <a:solidFill>
              <a:srgbClr val="7B7B7B"/>
            </a:solidFill>
            <a:effectLst/>
            <a:latin typeface="Open Sans" charset="0"/>
            <a:ea typeface="Open Sans" charset="0"/>
            <a:cs typeface="Open Sans" charset="0"/>
            <a:sym typeface="Open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miter lim="400000"/>
          <a:headEnd type="none" w="med" len="med"/>
          <a:tailEnd type="none" w="med" len="med"/>
        </a:ln>
        <a:effectLst>
          <a:outerShdw blurRad="38100" dist="25400" dir="5400000" algn="ctr" rotWithShape="0">
            <a:srgbClr val="000000">
              <a:alpha val="50000"/>
            </a:srgbClr>
          </a:outerShdw>
        </a:effectLst>
      </a:spPr>
      <a:bodyPr vert="horz" wrap="square" lIns="50800" tIns="50800" rIns="50800" bIns="50800" numCol="1" anchor="ctr" anchorCtr="0" compatLnSpc="1">
        <a:prstTxWarp prst="textNoShape">
          <a:avLst/>
        </a:prstTxWarp>
        <a:spAutoFit/>
      </a:bodyPr>
      <a:lstStyle>
        <a:defPPr marL="0" marR="0" indent="0" algn="l" defTabSz="825500" rtl="0" eaLnBrk="1" fontAlgn="base" latinLnBrk="0" hangingPunct="0">
          <a:lnSpc>
            <a:spcPct val="100000"/>
          </a:lnSpc>
          <a:spcBef>
            <a:spcPct val="0"/>
          </a:spcBef>
          <a:spcAft>
            <a:spcPct val="0"/>
          </a:spcAft>
          <a:buClrTx/>
          <a:buSzTx/>
          <a:buFontTx/>
          <a:buNone/>
          <a:tabLst/>
          <a:defRPr kumimoji="0" lang="en-US" altLang="en-US" sz="2200" b="0" i="0" u="none" strike="noStrike" cap="none" normalizeH="0" baseline="55000">
            <a:ln>
              <a:noFill/>
            </a:ln>
            <a:solidFill>
              <a:srgbClr val="7B7B7B"/>
            </a:solidFill>
            <a:effectLst/>
            <a:latin typeface="Open Sans" charset="0"/>
            <a:ea typeface="Open Sans" charset="0"/>
            <a:cs typeface="Open Sans" charset="0"/>
            <a:sym typeface="Open Sans" charset="0"/>
          </a:defRPr>
        </a:defPPr>
      </a:lst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53585F"/>
      </a:dk2>
      <a:lt2>
        <a:srgbClr val="DCDEE0"/>
      </a:lt2>
      <a:accent1>
        <a:srgbClr val="0365C0"/>
      </a:accent1>
      <a:accent2>
        <a:srgbClr val="00882B"/>
      </a:accent2>
      <a:accent3>
        <a:srgbClr val="FFFFFF"/>
      </a:accent3>
      <a:accent4>
        <a:srgbClr val="000000"/>
      </a:accent4>
      <a:accent5>
        <a:srgbClr val="AAB8DC"/>
      </a:accent5>
      <a:accent6>
        <a:srgbClr val="007B26"/>
      </a:accent6>
      <a:hlink>
        <a:srgbClr val="0000FF"/>
      </a:hlink>
      <a:folHlink>
        <a:srgbClr val="FF00FF"/>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1458</TotalTime>
  <Words>2407</Words>
  <Application>Microsoft Office PowerPoint</Application>
  <PresentationFormat>Произвольный</PresentationFormat>
  <Paragraphs>168</Paragraphs>
  <Slides>43</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43</vt:i4>
      </vt:variant>
    </vt:vector>
  </HeadingPairs>
  <TitlesOfParts>
    <vt:vector size="51" baseType="lpstr">
      <vt:lpstr>Arial</vt:lpstr>
      <vt:lpstr>Helvetica Light</vt:lpstr>
      <vt:lpstr>Helvetica Neue</vt:lpstr>
      <vt:lpstr>Open Sans</vt:lpstr>
      <vt:lpstr>Open Sans Extrabold</vt:lpstr>
      <vt:lpstr>Open Sans Semibold</vt:lpstr>
      <vt:lpstr>Source Sans Pro</vt:lpstr>
      <vt:lpstr>White - Standart page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asa</dc:creator>
  <cp:lastModifiedBy>Володимир</cp:lastModifiedBy>
  <cp:revision>214</cp:revision>
  <dcterms:modified xsi:type="dcterms:W3CDTF">2021-09-30T07:16:00Z</dcterms:modified>
</cp:coreProperties>
</file>