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9" r:id="rId1"/>
  </p:sldMasterIdLst>
  <p:notesMasterIdLst>
    <p:notesMasterId r:id="rId66"/>
  </p:notesMasterIdLst>
  <p:sldIdLst>
    <p:sldId id="306" r:id="rId2"/>
    <p:sldId id="258" r:id="rId3"/>
    <p:sldId id="307" r:id="rId4"/>
    <p:sldId id="265" r:id="rId5"/>
    <p:sldId id="390" r:id="rId6"/>
    <p:sldId id="426" r:id="rId7"/>
    <p:sldId id="372" r:id="rId8"/>
    <p:sldId id="364" r:id="rId9"/>
    <p:sldId id="442" r:id="rId10"/>
    <p:sldId id="443" r:id="rId11"/>
    <p:sldId id="444" r:id="rId12"/>
    <p:sldId id="445" r:id="rId13"/>
    <p:sldId id="446" r:id="rId14"/>
    <p:sldId id="447" r:id="rId15"/>
    <p:sldId id="448" r:id="rId16"/>
    <p:sldId id="449" r:id="rId17"/>
    <p:sldId id="450" r:id="rId18"/>
    <p:sldId id="451" r:id="rId19"/>
    <p:sldId id="452" r:id="rId20"/>
    <p:sldId id="453" r:id="rId21"/>
    <p:sldId id="454" r:id="rId22"/>
    <p:sldId id="455" r:id="rId23"/>
    <p:sldId id="456" r:id="rId24"/>
    <p:sldId id="457" r:id="rId25"/>
    <p:sldId id="458" r:id="rId26"/>
    <p:sldId id="459" r:id="rId27"/>
    <p:sldId id="460" r:id="rId28"/>
    <p:sldId id="461" r:id="rId29"/>
    <p:sldId id="462" r:id="rId30"/>
    <p:sldId id="376" r:id="rId31"/>
    <p:sldId id="392" r:id="rId32"/>
    <p:sldId id="393" r:id="rId33"/>
    <p:sldId id="463" r:id="rId34"/>
    <p:sldId id="464" r:id="rId35"/>
    <p:sldId id="465" r:id="rId36"/>
    <p:sldId id="466" r:id="rId37"/>
    <p:sldId id="467" r:id="rId38"/>
    <p:sldId id="468" r:id="rId39"/>
    <p:sldId id="469" r:id="rId40"/>
    <p:sldId id="470" r:id="rId41"/>
    <p:sldId id="429" r:id="rId42"/>
    <p:sldId id="394" r:id="rId43"/>
    <p:sldId id="471" r:id="rId44"/>
    <p:sldId id="472" r:id="rId45"/>
    <p:sldId id="473" r:id="rId46"/>
    <p:sldId id="474" r:id="rId47"/>
    <p:sldId id="475" r:id="rId48"/>
    <p:sldId id="476" r:id="rId49"/>
    <p:sldId id="477" r:id="rId50"/>
    <p:sldId id="478" r:id="rId51"/>
    <p:sldId id="479" r:id="rId52"/>
    <p:sldId id="480" r:id="rId53"/>
    <p:sldId id="481" r:id="rId54"/>
    <p:sldId id="482" r:id="rId55"/>
    <p:sldId id="484" r:id="rId56"/>
    <p:sldId id="485" r:id="rId57"/>
    <p:sldId id="486" r:id="rId58"/>
    <p:sldId id="487" r:id="rId59"/>
    <p:sldId id="488" r:id="rId60"/>
    <p:sldId id="483" r:id="rId61"/>
    <p:sldId id="489" r:id="rId62"/>
    <p:sldId id="490" r:id="rId63"/>
    <p:sldId id="360" r:id="rId64"/>
    <p:sldId id="305" r:id="rId65"/>
  </p:sldIdLst>
  <p:sldSz cx="24384000" cy="13716000"/>
  <p:notesSz cx="6858000" cy="9144000"/>
  <p:defaultTextStyle>
    <a:defPPr>
      <a:defRPr lang="en-US"/>
    </a:defPPr>
    <a:lvl1pPr algn="l" defTabSz="825500" rtl="0" eaLnBrk="0" fontAlgn="base" hangingPunct="0">
      <a:spcBef>
        <a:spcPct val="0"/>
      </a:spcBef>
      <a:spcAft>
        <a:spcPct val="0"/>
      </a:spcAft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1pPr>
    <a:lvl2pPr marL="457200" indent="-228600" algn="l" defTabSz="825500" rtl="0" eaLnBrk="0" fontAlgn="base" hangingPunct="0">
      <a:spcBef>
        <a:spcPct val="0"/>
      </a:spcBef>
      <a:spcAft>
        <a:spcPct val="0"/>
      </a:spcAft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2pPr>
    <a:lvl3pPr marL="914400" indent="-457200" algn="l" defTabSz="825500" rtl="0" eaLnBrk="0" fontAlgn="base" hangingPunct="0">
      <a:spcBef>
        <a:spcPct val="0"/>
      </a:spcBef>
      <a:spcAft>
        <a:spcPct val="0"/>
      </a:spcAft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3pPr>
    <a:lvl4pPr marL="1371600" indent="-685800" algn="l" defTabSz="825500" rtl="0" eaLnBrk="0" fontAlgn="base" hangingPunct="0">
      <a:spcBef>
        <a:spcPct val="0"/>
      </a:spcBef>
      <a:spcAft>
        <a:spcPct val="0"/>
      </a:spcAft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4pPr>
    <a:lvl5pPr marL="1828800" indent="-914400" algn="l" defTabSz="825500" rtl="0" eaLnBrk="0" fontAlgn="base" hangingPunct="0">
      <a:spcBef>
        <a:spcPct val="0"/>
      </a:spcBef>
      <a:spcAft>
        <a:spcPct val="0"/>
      </a:spcAft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5pPr>
    <a:lvl6pPr marL="2286000" algn="l" defTabSz="914400" rtl="0" eaLnBrk="1" latinLnBrk="0" hangingPunct="1"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6pPr>
    <a:lvl7pPr marL="2743200" algn="l" defTabSz="914400" rtl="0" eaLnBrk="1" latinLnBrk="0" hangingPunct="1"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7pPr>
    <a:lvl8pPr marL="3200400" algn="l" defTabSz="914400" rtl="0" eaLnBrk="1" latinLnBrk="0" hangingPunct="1"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8pPr>
    <a:lvl9pPr marL="3657600" algn="l" defTabSz="914400" rtl="0" eaLnBrk="1" latinLnBrk="0" hangingPunct="1">
      <a:defRPr sz="2200" kern="1200" baseline="55000">
        <a:solidFill>
          <a:srgbClr val="7B7B7B"/>
        </a:solidFill>
        <a:latin typeface="Open Sans" charset="0"/>
        <a:ea typeface="Open Sans" charset="0"/>
        <a:cs typeface="Open Sans" charset="0"/>
        <a:sym typeface="Open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B49C"/>
    <a:srgbClr val="005A4E"/>
    <a:srgbClr val="A7AAAA"/>
    <a:srgbClr val="757675"/>
    <a:srgbClr val="F0F0F0"/>
    <a:srgbClr val="605E60"/>
    <a:srgbClr val="0086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46"/>
    <p:restoredTop sz="94629"/>
  </p:normalViewPr>
  <p:slideViewPr>
    <p:cSldViewPr>
      <p:cViewPr varScale="1">
        <p:scale>
          <a:sx n="31" d="100"/>
          <a:sy n="31" d="100"/>
        </p:scale>
        <p:origin x="880" y="6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/>
          </a:extLst>
        </p:spPr>
      </p:sp>
      <p:sp>
        <p:nvSpPr>
          <p:cNvPr id="3074" name="Rectangle 2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Helvetica Neue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Helvetica Neue" charset="0"/>
              </a:rPr>
              <a:t>Second level</a:t>
            </a:r>
          </a:p>
          <a:p>
            <a:pPr lvl="2"/>
            <a:r>
              <a:rPr lang="en-US" altLang="en-US" noProof="0">
                <a:sym typeface="Helvetica Neue" charset="0"/>
              </a:rPr>
              <a:t>Third level</a:t>
            </a:r>
          </a:p>
          <a:p>
            <a:pPr lvl="3"/>
            <a:r>
              <a:rPr lang="en-US" altLang="en-US" noProof="0">
                <a:sym typeface="Helvetica Neue" charset="0"/>
              </a:rPr>
              <a:t>Fourth level</a:t>
            </a:r>
          </a:p>
          <a:p>
            <a:pPr lvl="4"/>
            <a:r>
              <a:rPr lang="en-US" altLang="en-US" noProof="0">
                <a:sym typeface="Helvetica Neue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73046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7000"/>
      </a:lnSpc>
      <a:spcBef>
        <a:spcPct val="0"/>
      </a:spcBef>
      <a:spcAft>
        <a:spcPct val="0"/>
      </a:spcAft>
      <a:defRPr sz="2200" kern="1200">
        <a:solidFill>
          <a:srgbClr val="000000"/>
        </a:solidFill>
        <a:latin typeface="Helvetica Neue" charset="0"/>
        <a:ea typeface="Helvetica Neue" charset="0"/>
        <a:cs typeface="Helvetica Neue" charset="0"/>
        <a:sym typeface="Helvetica Neue" charset="0"/>
      </a:defRPr>
    </a:lvl1pPr>
    <a:lvl2pPr indent="228600" algn="l" defTabSz="457200" rtl="0" eaLnBrk="0" fontAlgn="base" hangingPunct="0">
      <a:lnSpc>
        <a:spcPct val="117000"/>
      </a:lnSpc>
      <a:spcBef>
        <a:spcPct val="0"/>
      </a:spcBef>
      <a:spcAft>
        <a:spcPct val="0"/>
      </a:spcAft>
      <a:defRPr sz="2200" kern="1200">
        <a:solidFill>
          <a:srgbClr val="000000"/>
        </a:solidFill>
        <a:latin typeface="Helvetica Neue" charset="0"/>
        <a:ea typeface="Helvetica Neue" charset="0"/>
        <a:cs typeface="Helvetica Neue" charset="0"/>
        <a:sym typeface="Helvetica Neue" charset="0"/>
      </a:defRPr>
    </a:lvl2pPr>
    <a:lvl3pPr indent="457200" algn="l" defTabSz="457200" rtl="0" eaLnBrk="0" fontAlgn="base" hangingPunct="0">
      <a:lnSpc>
        <a:spcPct val="117000"/>
      </a:lnSpc>
      <a:spcBef>
        <a:spcPct val="0"/>
      </a:spcBef>
      <a:spcAft>
        <a:spcPct val="0"/>
      </a:spcAft>
      <a:defRPr sz="2200" kern="1200">
        <a:solidFill>
          <a:srgbClr val="000000"/>
        </a:solidFill>
        <a:latin typeface="Helvetica Neue" charset="0"/>
        <a:ea typeface="Helvetica Neue" charset="0"/>
        <a:cs typeface="Helvetica Neue" charset="0"/>
        <a:sym typeface="Helvetica Neue" charset="0"/>
      </a:defRPr>
    </a:lvl3pPr>
    <a:lvl4pPr indent="685800" algn="l" defTabSz="457200" rtl="0" eaLnBrk="0" fontAlgn="base" hangingPunct="0">
      <a:lnSpc>
        <a:spcPct val="117000"/>
      </a:lnSpc>
      <a:spcBef>
        <a:spcPct val="0"/>
      </a:spcBef>
      <a:spcAft>
        <a:spcPct val="0"/>
      </a:spcAft>
      <a:defRPr sz="2200" kern="1200">
        <a:solidFill>
          <a:srgbClr val="000000"/>
        </a:solidFill>
        <a:latin typeface="Helvetica Neue" charset="0"/>
        <a:ea typeface="Helvetica Neue" charset="0"/>
        <a:cs typeface="Helvetica Neue" charset="0"/>
        <a:sym typeface="Helvetica Neue" charset="0"/>
      </a:defRPr>
    </a:lvl4pPr>
    <a:lvl5pPr indent="914400" algn="l" defTabSz="457200" rtl="0" eaLnBrk="0" fontAlgn="base" hangingPunct="0">
      <a:lnSpc>
        <a:spcPct val="117000"/>
      </a:lnSpc>
      <a:spcBef>
        <a:spcPct val="0"/>
      </a:spcBef>
      <a:spcAft>
        <a:spcPct val="0"/>
      </a:spcAft>
      <a:defRPr sz="2200" kern="1200">
        <a:solidFill>
          <a:srgbClr val="000000"/>
        </a:solidFill>
        <a:latin typeface="Helvetica Neue" charset="0"/>
        <a:ea typeface="Helvetica Neue" charset="0"/>
        <a:cs typeface="Helvetica Neue" charset="0"/>
        <a:sym typeface="Helvetica Neue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</p:spPr>
        <p:txBody>
          <a:bodyPr anchor="t"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896" y="3761656"/>
            <a:ext cx="20162240" cy="7632848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3000"/>
            </a:lvl1pPr>
            <a:lvl2pPr>
              <a:lnSpc>
                <a:spcPct val="100000"/>
              </a:lnSpc>
              <a:defRPr sz="3000"/>
            </a:lvl2pPr>
            <a:lvl3pPr>
              <a:lnSpc>
                <a:spcPct val="100000"/>
              </a:lnSpc>
              <a:defRPr sz="3000"/>
            </a:lvl3pPr>
            <a:lvl4pPr>
              <a:lnSpc>
                <a:spcPct val="100000"/>
              </a:lnSpc>
              <a:defRPr sz="3000"/>
            </a:lvl4pPr>
            <a:lvl5pPr>
              <a:lnSpc>
                <a:spcPct val="100000"/>
              </a:lnSpc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4D14A-F9DA-497E-97DD-90AE9398A1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3415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244725"/>
            <a:ext cx="18288000" cy="1588939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26904" y="4265712"/>
            <a:ext cx="19802200" cy="6249888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3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FCB1C-8535-4885-A58D-16127372D3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1621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hoto fo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30224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6646832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10463440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4280048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18096656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2829912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6646520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10463128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14279736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18096344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6" name="Rectangle 5"/>
          <p:cNvSpPr>
            <a:spLocks noGrp="1"/>
          </p:cNvSpPr>
          <p:nvPr>
            <p:ph type="sldNum" sz="quarter" idx="2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579D5-3F1D-4BC9-BA7F-AFE438F885F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9874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photo form_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6"/>
          <p:cNvSpPr>
            <a:spLocks noChangeArrowheads="1"/>
          </p:cNvSpPr>
          <p:nvPr userDrawn="1"/>
        </p:nvSpPr>
        <p:spPr bwMode="auto">
          <a:xfrm>
            <a:off x="742950" y="11179175"/>
            <a:ext cx="7848600" cy="1800225"/>
          </a:xfrm>
          <a:prstGeom prst="rect">
            <a:avLst/>
          </a:pr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endParaRPr lang="en-US" alt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2830224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6646832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10463440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14280048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18096656" y="2609528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2829912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7"/>
          </p:nvPr>
        </p:nvSpPr>
        <p:spPr>
          <a:xfrm>
            <a:off x="6646520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10463128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14279736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20"/>
          </p:nvPr>
        </p:nvSpPr>
        <p:spPr>
          <a:xfrm>
            <a:off x="18096344" y="6425952"/>
            <a:ext cx="3600450" cy="360045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>
              <a:sym typeface="Open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2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 userDrawn="1"/>
        </p:nvSpPr>
        <p:spPr bwMode="auto">
          <a:xfrm>
            <a:off x="742950" y="11179175"/>
            <a:ext cx="7848600" cy="1800225"/>
          </a:xfrm>
          <a:prstGeom prst="rect">
            <a:avLst/>
          </a:prstGeom>
          <a:solidFill>
            <a:srgbClr val="F0F0F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709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"/>
          <p:cNvGrpSpPr>
            <a:grpSpLocks/>
          </p:cNvGrpSpPr>
          <p:nvPr userDrawn="1"/>
        </p:nvGrpSpPr>
        <p:grpSpPr bwMode="auto">
          <a:xfrm>
            <a:off x="1147763" y="11744325"/>
            <a:ext cx="6634162" cy="1106488"/>
            <a:chOff x="-1" y="38634"/>
            <a:chExt cx="6635042" cy="1105221"/>
          </a:xfrm>
        </p:grpSpPr>
        <p:sp>
          <p:nvSpPr>
            <p:cNvPr id="2" name="AutoShape 2"/>
            <p:cNvSpPr>
              <a:spLocks/>
            </p:cNvSpPr>
            <p:nvPr/>
          </p:nvSpPr>
          <p:spPr bwMode="auto">
            <a:xfrm>
              <a:off x="-1" y="83033"/>
              <a:ext cx="863715" cy="862611"/>
            </a:xfrm>
            <a:custGeom>
              <a:avLst/>
              <a:gdLst>
                <a:gd name="T0" fmla="*/ 431837 w 21015"/>
                <a:gd name="T1" fmla="*/ 441240 h 21012"/>
                <a:gd name="T2" fmla="*/ 431837 w 21015"/>
                <a:gd name="T3" fmla="*/ 441240 h 21012"/>
                <a:gd name="T4" fmla="*/ 431837 w 21015"/>
                <a:gd name="T5" fmla="*/ 441240 h 21012"/>
                <a:gd name="T6" fmla="*/ 431837 w 21015"/>
                <a:gd name="T7" fmla="*/ 441240 h 210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12">
                  <a:moveTo>
                    <a:pt x="13959" y="588"/>
                  </a:moveTo>
                  <a:cubicBezTo>
                    <a:pt x="11586" y="-242"/>
                    <a:pt x="8994" y="-191"/>
                    <a:pt x="6655" y="731"/>
                  </a:cubicBezTo>
                  <a:cubicBezTo>
                    <a:pt x="3644" y="1918"/>
                    <a:pt x="1334" y="4417"/>
                    <a:pt x="419" y="7525"/>
                  </a:cubicBezTo>
                  <a:cubicBezTo>
                    <a:pt x="-304" y="9983"/>
                    <a:pt x="-82" y="12619"/>
                    <a:pt x="1008" y="14937"/>
                  </a:cubicBezTo>
                  <a:cubicBezTo>
                    <a:pt x="1921" y="16880"/>
                    <a:pt x="3401" y="18500"/>
                    <a:pt x="5252" y="19585"/>
                  </a:cubicBezTo>
                  <a:cubicBezTo>
                    <a:pt x="7482" y="18171"/>
                    <a:pt x="8696" y="15596"/>
                    <a:pt x="8370" y="12974"/>
                  </a:cubicBezTo>
                  <a:cubicBezTo>
                    <a:pt x="8036" y="10289"/>
                    <a:pt x="6079" y="7911"/>
                    <a:pt x="6487" y="5212"/>
                  </a:cubicBezTo>
                  <a:cubicBezTo>
                    <a:pt x="6682" y="3922"/>
                    <a:pt x="7413" y="2776"/>
                    <a:pt x="8499" y="2056"/>
                  </a:cubicBezTo>
                  <a:cubicBezTo>
                    <a:pt x="7825" y="3157"/>
                    <a:pt x="7525" y="4448"/>
                    <a:pt x="7642" y="5734"/>
                  </a:cubicBezTo>
                  <a:cubicBezTo>
                    <a:pt x="7877" y="8323"/>
                    <a:pt x="9682" y="10377"/>
                    <a:pt x="10990" y="12609"/>
                  </a:cubicBezTo>
                  <a:cubicBezTo>
                    <a:pt x="11909" y="14178"/>
                    <a:pt x="12562" y="16019"/>
                    <a:pt x="11772" y="17628"/>
                  </a:cubicBezTo>
                  <a:cubicBezTo>
                    <a:pt x="11351" y="18486"/>
                    <a:pt x="10601" y="19078"/>
                    <a:pt x="9811" y="19527"/>
                  </a:cubicBezTo>
                  <a:cubicBezTo>
                    <a:pt x="9035" y="19969"/>
                    <a:pt x="8181" y="20298"/>
                    <a:pt x="7268" y="20486"/>
                  </a:cubicBezTo>
                  <a:cubicBezTo>
                    <a:pt x="9916" y="21358"/>
                    <a:pt x="12802" y="21141"/>
                    <a:pt x="15290" y="19883"/>
                  </a:cubicBezTo>
                  <a:cubicBezTo>
                    <a:pt x="18050" y="18487"/>
                    <a:pt x="20063" y="15948"/>
                    <a:pt x="20755" y="12931"/>
                  </a:cubicBezTo>
                  <a:cubicBezTo>
                    <a:pt x="21296" y="10574"/>
                    <a:pt x="20978" y="8107"/>
                    <a:pt x="19921" y="5933"/>
                  </a:cubicBezTo>
                  <a:cubicBezTo>
                    <a:pt x="19032" y="4105"/>
                    <a:pt x="17656" y="2559"/>
                    <a:pt x="15945" y="1465"/>
                  </a:cubicBezTo>
                  <a:cubicBezTo>
                    <a:pt x="13539" y="2661"/>
                    <a:pt x="12155" y="5251"/>
                    <a:pt x="12492" y="7919"/>
                  </a:cubicBezTo>
                  <a:cubicBezTo>
                    <a:pt x="12873" y="10935"/>
                    <a:pt x="15555" y="13666"/>
                    <a:pt x="14483" y="16697"/>
                  </a:cubicBezTo>
                  <a:cubicBezTo>
                    <a:pt x="14158" y="17617"/>
                    <a:pt x="13487" y="18374"/>
                    <a:pt x="12614" y="18806"/>
                  </a:cubicBezTo>
                  <a:cubicBezTo>
                    <a:pt x="13238" y="17579"/>
                    <a:pt x="13447" y="16182"/>
                    <a:pt x="13209" y="14826"/>
                  </a:cubicBezTo>
                  <a:cubicBezTo>
                    <a:pt x="12931" y="13246"/>
                    <a:pt x="12078" y="11857"/>
                    <a:pt x="11220" y="10506"/>
                  </a:cubicBezTo>
                  <a:cubicBezTo>
                    <a:pt x="10425" y="9257"/>
                    <a:pt x="9651" y="8040"/>
                    <a:pt x="9235" y="6698"/>
                  </a:cubicBezTo>
                  <a:cubicBezTo>
                    <a:pt x="8858" y="5483"/>
                    <a:pt x="8762" y="4115"/>
                    <a:pt x="9443" y="2947"/>
                  </a:cubicBezTo>
                  <a:cubicBezTo>
                    <a:pt x="9911" y="2147"/>
                    <a:pt x="10669" y="1613"/>
                    <a:pt x="11471" y="1239"/>
                  </a:cubicBezTo>
                  <a:cubicBezTo>
                    <a:pt x="12239" y="881"/>
                    <a:pt x="13079" y="654"/>
                    <a:pt x="13959" y="5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2051" name="Rectangle 3"/>
            <p:cNvSpPr>
              <a:spLocks/>
            </p:cNvSpPr>
            <p:nvPr/>
          </p:nvSpPr>
          <p:spPr bwMode="auto">
            <a:xfrm>
              <a:off x="1047888" y="38634"/>
              <a:ext cx="5279137" cy="672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pAutoFit/>
            </a:bodyPr>
            <a:lstStyle>
              <a:lvl1pPr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1pPr>
              <a:lvl2pPr marL="742950" indent="-285750"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2pPr>
              <a:lvl3pPr marL="1143000" indent="-228600"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3pPr>
              <a:lvl4pPr marL="1600200" indent="-228600"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4pPr>
              <a:lvl5pPr marL="2057400" indent="-228600"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5pPr>
              <a:lvl6pPr marL="2514600" indent="-228600" defTabSz="825500" eaLnBrk="0" fontAlgn="base" hangingPunct="0">
                <a:spcBef>
                  <a:spcPct val="0"/>
                </a:spcBef>
                <a:spcAft>
                  <a:spcPct val="0"/>
                </a:spcAft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6pPr>
              <a:lvl7pPr marL="2971800" indent="-228600" defTabSz="825500" eaLnBrk="0" fontAlgn="base" hangingPunct="0">
                <a:spcBef>
                  <a:spcPct val="0"/>
                </a:spcBef>
                <a:spcAft>
                  <a:spcPct val="0"/>
                </a:spcAft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7pPr>
              <a:lvl8pPr marL="3429000" indent="-228600" defTabSz="825500" eaLnBrk="0" fontAlgn="base" hangingPunct="0">
                <a:spcBef>
                  <a:spcPct val="0"/>
                </a:spcBef>
                <a:spcAft>
                  <a:spcPct val="0"/>
                </a:spcAft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8pPr>
              <a:lvl9pPr marL="3886200" indent="-228600" defTabSz="825500" eaLnBrk="0" fontAlgn="base" hangingPunct="0">
                <a:spcBef>
                  <a:spcPct val="0"/>
                </a:spcBef>
                <a:spcAft>
                  <a:spcPct val="0"/>
                </a:spcAft>
                <a:defRPr sz="2200" baseline="55000">
                  <a:solidFill>
                    <a:srgbClr val="7B7B7B"/>
                  </a:solidFill>
                  <a:latin typeface="Open Sans" charset="0"/>
                  <a:ea typeface="Open Sans" charset="0"/>
                  <a:cs typeface="Open Sans" charset="0"/>
                  <a:sym typeface="Open Sans" charset="0"/>
                </a:defRPr>
              </a:lvl9pPr>
            </a:lstStyle>
            <a:p>
              <a:pPr eaLnBrk="1">
                <a:defRPr/>
              </a:pPr>
              <a:r>
                <a:rPr lang="en-US" altLang="en-US" sz="3700" b="1" baseline="0" dirty="0">
                  <a:solidFill>
                    <a:srgbClr val="1A2224"/>
                  </a:solidFill>
                </a:rPr>
                <a:t>BUSINESS </a:t>
              </a:r>
              <a:r>
                <a:rPr lang="en-US" altLang="en-US" sz="3700" b="1" baseline="0" dirty="0">
                  <a:solidFill>
                    <a:schemeClr val="accent1"/>
                  </a:solidFill>
                </a:rPr>
                <a:t>PROPOSAL</a:t>
              </a:r>
            </a:p>
          </p:txBody>
        </p:sp>
        <p:sp>
          <p:nvSpPr>
            <p:cNvPr id="2052" name="Rectangle 4"/>
            <p:cNvSpPr>
              <a:spLocks/>
            </p:cNvSpPr>
            <p:nvPr/>
          </p:nvSpPr>
          <p:spPr bwMode="auto">
            <a:xfrm>
              <a:off x="1059001" y="560324"/>
              <a:ext cx="5576040" cy="5835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pAutoFit/>
            </a:bodyPr>
            <a:lstStyle/>
            <a:p>
              <a:pPr eaLnBrk="1">
                <a:defRPr/>
              </a:pPr>
              <a:r>
                <a:rPr lang="en-US" altLang="en-US" sz="1900" baseline="63000">
                  <a:solidFill>
                    <a:srgbClr val="9D9D9D"/>
                  </a:solidFill>
                  <a:latin typeface="Open Sans Semibold" charset="0"/>
                  <a:ea typeface="Open Sans Semibold" charset="0"/>
                  <a:cs typeface="Open Sans Semibold" charset="0"/>
                  <a:sym typeface="Open Sans Semibold" charset="0"/>
                </a:rPr>
                <a:t>FREE POWERPOINT &amp; KEYNOTE TEMPLATES</a:t>
              </a:r>
            </a:p>
          </p:txBody>
        </p:sp>
      </p:grpSp>
      <p:sp>
        <p:nvSpPr>
          <p:cNvPr id="2053" name="Rectangle 5"/>
          <p:cNvSpPr>
            <a:spLocks noGrp="1"/>
          </p:cNvSpPr>
          <p:nvPr>
            <p:ph type="sldNum" sz="quarter" idx="2"/>
          </p:nvPr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>
            <a:lvl1pPr algn="ctr" eaLnBrk="1">
              <a:defRPr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defRPr>
            </a:lvl1pPr>
          </a:lstStyle>
          <a:p>
            <a:pPr>
              <a:defRPr/>
            </a:pPr>
            <a:fld id="{368BF818-96A2-4643-A267-74F86F328A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</p:sldLayoutIdLst>
  <p:txStyles>
    <p:titleStyle>
      <a:lvl1pPr algn="ctr" defTabSz="825500" rtl="0" eaLnBrk="0" fontAlgn="base" hangingPunct="0">
        <a:lnSpc>
          <a:spcPct val="10000"/>
        </a:lnSpc>
        <a:spcBef>
          <a:spcPct val="0"/>
        </a:spcBef>
        <a:spcAft>
          <a:spcPct val="0"/>
        </a:spcAft>
        <a:defRPr sz="11000" kern="1200">
          <a:solidFill>
            <a:srgbClr val="1A2224"/>
          </a:solidFill>
          <a:latin typeface="+mj-lt"/>
          <a:ea typeface="+mj-ea"/>
          <a:cs typeface="+mj-cs"/>
          <a:sym typeface="Open Sans Extrabold" charset="0"/>
        </a:defRPr>
      </a:lvl1pPr>
      <a:lvl2pPr algn="ctr" defTabSz="825500" rtl="0" eaLnBrk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2pPr>
      <a:lvl3pPr algn="ctr" defTabSz="825500" rtl="0" eaLnBrk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3pPr>
      <a:lvl4pPr algn="ctr" defTabSz="825500" rtl="0" eaLnBrk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4pPr>
      <a:lvl5pPr algn="ctr" defTabSz="825500" rtl="0" eaLnBrk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5pPr>
      <a:lvl6pPr marL="457200" algn="ctr" defTabSz="825500" rtl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6pPr>
      <a:lvl7pPr marL="914400" algn="ctr" defTabSz="825500" rtl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7pPr>
      <a:lvl8pPr marL="1371600" algn="ctr" defTabSz="825500" rtl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8pPr>
      <a:lvl9pPr marL="1828800" algn="ctr" defTabSz="825500" rtl="0" fontAlgn="base" hangingPunct="0">
        <a:lnSpc>
          <a:spcPct val="10000"/>
        </a:lnSpc>
        <a:spcBef>
          <a:spcPct val="0"/>
        </a:spcBef>
        <a:spcAft>
          <a:spcPct val="0"/>
        </a:spcAft>
        <a:defRPr sz="11000">
          <a:solidFill>
            <a:srgbClr val="1A2224"/>
          </a:solidFill>
          <a:latin typeface="Open Sans Extrabold" charset="0"/>
          <a:ea typeface="Open Sans Extrabold" charset="0"/>
          <a:cs typeface="Open Sans Extrabold" charset="0"/>
          <a:sym typeface="Open Sans Extrabold" charset="0"/>
        </a:defRPr>
      </a:lvl9pPr>
    </p:titleStyle>
    <p:bodyStyle>
      <a:lvl1pPr marL="268288" indent="-268288" algn="l" defTabSz="825500" rtl="0" eaLnBrk="0" fontAlgn="base" hangingPunct="0">
        <a:spcBef>
          <a:spcPts val="5200"/>
        </a:spcBef>
        <a:spcAft>
          <a:spcPct val="0"/>
        </a:spcAft>
        <a:buSzPct val="75000"/>
        <a:buChar char="•"/>
        <a:defRPr sz="2200" kern="1200" baseline="55000">
          <a:solidFill>
            <a:srgbClr val="7B7B7B"/>
          </a:solidFill>
          <a:latin typeface="+mn-lt"/>
          <a:ea typeface="+mn-ea"/>
          <a:cs typeface="+mn-cs"/>
          <a:sym typeface="Open Sans" charset="0"/>
        </a:defRPr>
      </a:lvl1pPr>
      <a:lvl2pPr marL="903288" indent="-268288" algn="l" defTabSz="825500" rtl="0" eaLnBrk="0" fontAlgn="base" hangingPunct="0">
        <a:spcBef>
          <a:spcPts val="5200"/>
        </a:spcBef>
        <a:spcAft>
          <a:spcPct val="0"/>
        </a:spcAft>
        <a:buSzPct val="75000"/>
        <a:buChar char="•"/>
        <a:defRPr sz="2200" kern="1200" baseline="55000">
          <a:solidFill>
            <a:srgbClr val="7B7B7B"/>
          </a:solidFill>
          <a:latin typeface="+mn-lt"/>
          <a:ea typeface="+mn-ea"/>
          <a:cs typeface="+mn-cs"/>
          <a:sym typeface="Open Sans" charset="0"/>
        </a:defRPr>
      </a:lvl2pPr>
      <a:lvl3pPr marL="1538288" indent="-268288" algn="l" defTabSz="825500" rtl="0" eaLnBrk="0" fontAlgn="base" hangingPunct="0">
        <a:spcBef>
          <a:spcPts val="5200"/>
        </a:spcBef>
        <a:spcAft>
          <a:spcPct val="0"/>
        </a:spcAft>
        <a:buSzPct val="75000"/>
        <a:buChar char="•"/>
        <a:defRPr sz="2200" kern="1200" baseline="55000">
          <a:solidFill>
            <a:srgbClr val="7B7B7B"/>
          </a:solidFill>
          <a:latin typeface="+mn-lt"/>
          <a:ea typeface="+mn-ea"/>
          <a:cs typeface="+mn-cs"/>
          <a:sym typeface="Open Sans" charset="0"/>
        </a:defRPr>
      </a:lvl3pPr>
      <a:lvl4pPr marL="2173288" indent="-268288" algn="l" defTabSz="825500" rtl="0" eaLnBrk="0" fontAlgn="base" hangingPunct="0">
        <a:spcBef>
          <a:spcPts val="5200"/>
        </a:spcBef>
        <a:spcAft>
          <a:spcPct val="0"/>
        </a:spcAft>
        <a:buSzPct val="75000"/>
        <a:buChar char="•"/>
        <a:defRPr sz="2200" kern="1200" baseline="55000">
          <a:solidFill>
            <a:srgbClr val="7B7B7B"/>
          </a:solidFill>
          <a:latin typeface="+mn-lt"/>
          <a:ea typeface="+mn-ea"/>
          <a:cs typeface="+mn-cs"/>
          <a:sym typeface="Open Sans" charset="0"/>
        </a:defRPr>
      </a:lvl4pPr>
      <a:lvl5pPr marL="2808288" indent="-268288" algn="l" defTabSz="825500" rtl="0" eaLnBrk="0" fontAlgn="base" hangingPunct="0">
        <a:spcBef>
          <a:spcPts val="5200"/>
        </a:spcBef>
        <a:spcAft>
          <a:spcPct val="0"/>
        </a:spcAft>
        <a:buSzPct val="75000"/>
        <a:buChar char="•"/>
        <a:defRPr sz="2200" kern="1200" baseline="55000">
          <a:solidFill>
            <a:srgbClr val="7B7B7B"/>
          </a:solidFill>
          <a:latin typeface="+mn-lt"/>
          <a:ea typeface="+mn-ea"/>
          <a:cs typeface="+mn-cs"/>
          <a:sym typeface="Open Sans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ite2max.pro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742728" y="4603111"/>
            <a:ext cx="22826536" cy="5476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altLang="en-US" sz="9700" b="1" baseline="0" dirty="0">
                <a:solidFill>
                  <a:srgbClr val="1A2224"/>
                </a:solidFill>
                <a:latin typeface="Open Sans Extrabold" charset="0"/>
                <a:ea typeface="Open Sans Extrabold" charset="0"/>
                <a:cs typeface="Open Sans Extrabold" charset="0"/>
                <a:sym typeface="Open Sans Extrabold" charset="0"/>
              </a:rPr>
              <a:t> </a:t>
            </a:r>
            <a:endParaRPr lang="uk-UA" altLang="en-US" sz="9700" b="1" baseline="0" dirty="0">
              <a:solidFill>
                <a:srgbClr val="1A2224"/>
              </a:solidFill>
              <a:latin typeface="Open Sans Extrabold" charset="0"/>
              <a:ea typeface="Open Sans Extrabold" charset="0"/>
              <a:cs typeface="Open Sans Extrabold" charset="0"/>
              <a:sym typeface="Open Sans Extrabold" charset="0"/>
            </a:endParaRPr>
          </a:p>
          <a:p>
            <a:pPr algn="ctr" eaLnBrk="1">
              <a:lnSpc>
                <a:spcPct val="90000"/>
              </a:lnSpc>
            </a:pPr>
            <a:r>
              <a:rPr lang="en-US" altLang="en-US" sz="9700" b="1" baseline="0" dirty="0">
                <a:solidFill>
                  <a:schemeClr val="accent1"/>
                </a:solidFill>
                <a:latin typeface="Open Sans Extrabold" charset="0"/>
                <a:ea typeface="Open Sans Extrabold" charset="0"/>
                <a:cs typeface="Open Sans Extrabold" charset="0"/>
                <a:sym typeface="Open Sans Extrabold" charset="0"/>
              </a:rPr>
              <a:t>Chapter </a:t>
            </a:r>
            <a:r>
              <a:rPr lang="uk-UA" altLang="en-US" sz="9700" b="1" baseline="0" dirty="0">
                <a:solidFill>
                  <a:schemeClr val="accent1"/>
                </a:solidFill>
                <a:latin typeface="Open Sans Extrabold" charset="0"/>
                <a:ea typeface="Open Sans Extrabold" charset="0"/>
                <a:cs typeface="Open Sans Extrabold" charset="0"/>
                <a:sym typeface="Open Sans Extrabold" charset="0"/>
              </a:rPr>
              <a:t>9</a:t>
            </a:r>
            <a:endParaRPr lang="en-US" altLang="en-US" sz="9700" b="1" baseline="0" dirty="0">
              <a:solidFill>
                <a:schemeClr val="accent1"/>
              </a:solidFill>
              <a:latin typeface="Open Sans Extrabold" charset="0"/>
              <a:ea typeface="Open Sans Extrabold" charset="0"/>
              <a:cs typeface="Open Sans Extrabold" charset="0"/>
              <a:sym typeface="Open Sans Extrabold" charset="0"/>
            </a:endParaRPr>
          </a:p>
          <a:p>
            <a:pPr algn="ctr" eaLnBrk="1">
              <a:lnSpc>
                <a:spcPct val="90000"/>
              </a:lnSpc>
            </a:pPr>
            <a:r>
              <a:rPr lang="en-US" altLang="en-US" sz="9700" b="1" baseline="0" dirty="0">
                <a:solidFill>
                  <a:schemeClr val="accent1"/>
                </a:solidFill>
                <a:latin typeface="Open Sans Extrabold" charset="0"/>
                <a:ea typeface="Open Sans Extrabold" charset="0"/>
                <a:cs typeface="Open Sans Extrabold" charset="0"/>
                <a:sym typeface="Open Sans Extrabold" charset="0"/>
              </a:rPr>
              <a:t>Fuzzy evaluation model of start-up projects</a:t>
            </a:r>
          </a:p>
        </p:txBody>
      </p:sp>
      <p:sp>
        <p:nvSpPr>
          <p:cNvPr id="5" name="TextShape 3">
            <a:extLst>
              <a:ext uri="{FF2B5EF4-FFF2-40B4-BE49-F238E27FC236}">
                <a16:creationId xmlns:a16="http://schemas.microsoft.com/office/drawing/2014/main" id="{1C6832DD-8A31-4A77-A6F7-36985ABE23EC}"/>
              </a:ext>
            </a:extLst>
          </p:cNvPr>
          <p:cNvSpPr txBox="1"/>
          <p:nvPr/>
        </p:nvSpPr>
        <p:spPr>
          <a:xfrm>
            <a:off x="1246784" y="1241376"/>
            <a:ext cx="21193248" cy="2581082"/>
          </a:xfrm>
          <a:prstGeom prst="rect">
            <a:avLst/>
          </a:prstGeom>
          <a:noFill/>
          <a:ln>
            <a:noFill/>
          </a:ln>
        </p:spPr>
        <p:txBody>
          <a:bodyPr wrap="square" lIns="36000" tIns="36000" rIns="36000" bIns="36000" anchor="ctr">
            <a:sp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4800" spc="-1" baseline="0" dirty="0">
              <a:solidFill>
                <a:schemeClr val="accent1">
                  <a:lumMod val="75000"/>
                </a:schemeClr>
              </a:solidFill>
              <a:latin typeface="Source Sans Pro"/>
            </a:endParaRPr>
          </a:p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500" b="1" spc="-1" baseline="0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Evaluation of start-up projects</a:t>
            </a:r>
          </a:p>
        </p:txBody>
      </p:sp>
      <p:sp>
        <p:nvSpPr>
          <p:cNvPr id="7" name="TextShape 2">
            <a:extLst>
              <a:ext uri="{FF2B5EF4-FFF2-40B4-BE49-F238E27FC236}">
                <a16:creationId xmlns:a16="http://schemas.microsoft.com/office/drawing/2014/main" id="{B1609051-8F03-47CC-B816-B70911356429}"/>
              </a:ext>
            </a:extLst>
          </p:cNvPr>
          <p:cNvSpPr txBox="1"/>
          <p:nvPr/>
        </p:nvSpPr>
        <p:spPr>
          <a:xfrm>
            <a:off x="11644964" y="12055787"/>
            <a:ext cx="11236128" cy="6771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Lecturer</a:t>
            </a:r>
            <a:r>
              <a:rPr lang="x-none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: </a:t>
            </a:r>
            <a:r>
              <a:rPr lang="en-US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doc</a:t>
            </a:r>
            <a:r>
              <a:rPr lang="x-none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. </a:t>
            </a:r>
            <a:r>
              <a:rPr lang="en-US" sz="6600" b="1" strike="noStrike" kern="0" spc="-1" dirty="0" err="1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Polishchuk</a:t>
            </a:r>
            <a:r>
              <a:rPr lang="en-US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 Volodymyr, PhD</a:t>
            </a:r>
            <a:r>
              <a:rPr lang="x-none" sz="6600" b="1" strike="noStrike" kern="0" spc="-1" dirty="0">
                <a:solidFill>
                  <a:schemeClr val="accent1">
                    <a:lumMod val="75000"/>
                  </a:schemeClr>
                </a:solidFill>
                <a:latin typeface="Source Sans Pro"/>
              </a:rPr>
              <a:t>.</a:t>
            </a:r>
            <a:endParaRPr lang="en-US" sz="6600" b="1" strike="noStrike" kern="0" spc="-1" dirty="0">
              <a:solidFill>
                <a:schemeClr val="accent1">
                  <a:lumMod val="75000"/>
                </a:schemeClr>
              </a:solidFill>
              <a:latin typeface="Source Sans Pr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/>
          </p:cNvSpPr>
          <p:nvPr/>
        </p:nvSpPr>
        <p:spPr bwMode="auto">
          <a:xfrm>
            <a:off x="3843338" y="3144838"/>
            <a:ext cx="8312150" cy="330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r" eaLnBrk="1">
              <a:lnSpc>
                <a:spcPct val="80000"/>
              </a:lnSpc>
            </a:pPr>
            <a:r>
              <a:rPr lang="en-US" altLang="en-US" sz="13000" b="1" baseline="0" dirty="0">
                <a:solidFill>
                  <a:srgbClr val="F0F0F0"/>
                </a:solidFill>
              </a:rPr>
              <a:t>Lecture content </a:t>
            </a:r>
          </a:p>
        </p:txBody>
      </p:sp>
      <p:sp>
        <p:nvSpPr>
          <p:cNvPr id="6146" name="Line 2"/>
          <p:cNvSpPr>
            <a:spLocks noChangeShapeType="1"/>
          </p:cNvSpPr>
          <p:nvPr/>
        </p:nvSpPr>
        <p:spPr bwMode="auto">
          <a:xfrm flipV="1">
            <a:off x="13920192" y="449288"/>
            <a:ext cx="0" cy="13266711"/>
          </a:xfrm>
          <a:prstGeom prst="line">
            <a:avLst/>
          </a:prstGeom>
          <a:noFill/>
          <a:ln w="76200" cap="flat" cmpd="sng">
            <a:solidFill>
              <a:srgbClr val="F0F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148" name="Rectangle 4"/>
          <p:cNvSpPr>
            <a:spLocks/>
          </p:cNvSpPr>
          <p:nvPr/>
        </p:nvSpPr>
        <p:spPr bwMode="auto">
          <a:xfrm>
            <a:off x="14603187" y="1514415"/>
            <a:ext cx="6700838" cy="77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4400" b="1" baseline="0" dirty="0">
                <a:solidFill>
                  <a:schemeClr val="bg2">
                    <a:lumMod val="10000"/>
                  </a:schemeClr>
                </a:solidFill>
              </a:rPr>
              <a:t>Information model</a:t>
            </a:r>
          </a:p>
        </p:txBody>
      </p:sp>
      <p:sp>
        <p:nvSpPr>
          <p:cNvPr id="6157" name="Oval 13"/>
          <p:cNvSpPr>
            <a:spLocks/>
          </p:cNvSpPr>
          <p:nvPr/>
        </p:nvSpPr>
        <p:spPr bwMode="auto">
          <a:xfrm>
            <a:off x="13596276" y="1514415"/>
            <a:ext cx="687388" cy="687387"/>
          </a:xfrm>
          <a:prstGeom prst="ellipse">
            <a:avLst/>
          </a:prstGeom>
          <a:solidFill>
            <a:srgbClr val="F0F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150" name="Oval 14"/>
          <p:cNvSpPr>
            <a:spLocks/>
          </p:cNvSpPr>
          <p:nvPr/>
        </p:nvSpPr>
        <p:spPr bwMode="auto">
          <a:xfrm>
            <a:off x="14605000" y="3201988"/>
            <a:ext cx="325438" cy="32543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160" name="Oval 16"/>
          <p:cNvSpPr>
            <a:spLocks/>
          </p:cNvSpPr>
          <p:nvPr/>
        </p:nvSpPr>
        <p:spPr bwMode="auto">
          <a:xfrm>
            <a:off x="13609944" y="3366375"/>
            <a:ext cx="687388" cy="687387"/>
          </a:xfrm>
          <a:prstGeom prst="ellipse">
            <a:avLst/>
          </a:prstGeom>
          <a:solidFill>
            <a:srgbClr val="F0F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152" name="Oval 17"/>
          <p:cNvSpPr>
            <a:spLocks/>
          </p:cNvSpPr>
          <p:nvPr/>
        </p:nvSpPr>
        <p:spPr bwMode="auto">
          <a:xfrm>
            <a:off x="14605000" y="6246813"/>
            <a:ext cx="325438" cy="32543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154" name="Oval 20"/>
          <p:cNvSpPr>
            <a:spLocks/>
          </p:cNvSpPr>
          <p:nvPr/>
        </p:nvSpPr>
        <p:spPr bwMode="auto">
          <a:xfrm>
            <a:off x="14605000" y="9255125"/>
            <a:ext cx="325438" cy="323850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23" name="Rectangle 4"/>
          <p:cNvSpPr>
            <a:spLocks/>
          </p:cNvSpPr>
          <p:nvPr/>
        </p:nvSpPr>
        <p:spPr bwMode="auto">
          <a:xfrm>
            <a:off x="14641026" y="3320217"/>
            <a:ext cx="6375400" cy="77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r>
              <a:rPr lang="en-US" altLang="en-US" sz="4400" b="1" baseline="0" dirty="0">
                <a:solidFill>
                  <a:schemeClr val="bg2">
                    <a:lumMod val="10000"/>
                  </a:schemeClr>
                </a:solidFill>
              </a:rPr>
              <a:t>Mathematical model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62088" y="11322050"/>
            <a:ext cx="7561262" cy="16573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endParaRPr lang="en-US" altLang="en-US"/>
          </a:p>
        </p:txBody>
      </p:sp>
      <p:sp>
        <p:nvSpPr>
          <p:cNvPr id="12" name="Oval 13"/>
          <p:cNvSpPr>
            <a:spLocks/>
          </p:cNvSpPr>
          <p:nvPr/>
        </p:nvSpPr>
        <p:spPr bwMode="auto">
          <a:xfrm>
            <a:off x="13590200" y="5340883"/>
            <a:ext cx="687388" cy="687387"/>
          </a:xfrm>
          <a:prstGeom prst="ellipse">
            <a:avLst/>
          </a:prstGeom>
          <a:solidFill>
            <a:srgbClr val="F0F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15" name="Rectangle 4"/>
          <p:cNvSpPr>
            <a:spLocks/>
          </p:cNvSpPr>
          <p:nvPr/>
        </p:nvSpPr>
        <p:spPr bwMode="auto">
          <a:xfrm>
            <a:off x="14618423" y="5284469"/>
            <a:ext cx="6375400" cy="77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r>
              <a:rPr lang="en-US" altLang="en-US" sz="4400" b="1" baseline="0" dirty="0">
                <a:solidFill>
                  <a:schemeClr val="bg2">
                    <a:lumMod val="10000"/>
                  </a:schemeClr>
                </a:solidFill>
              </a:rPr>
              <a:t>Example</a:t>
            </a:r>
          </a:p>
        </p:txBody>
      </p:sp>
      <p:sp>
        <p:nvSpPr>
          <p:cNvPr id="17" name="Rectangle 4"/>
          <p:cNvSpPr>
            <a:spLocks/>
          </p:cNvSpPr>
          <p:nvPr/>
        </p:nvSpPr>
        <p:spPr bwMode="auto">
          <a:xfrm>
            <a:off x="14618423" y="6813363"/>
            <a:ext cx="6375400" cy="213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eaLnBrk="1"/>
            <a:r>
              <a:rPr lang="en-US" altLang="en-US" sz="4400" b="1" baseline="0" dirty="0">
                <a:solidFill>
                  <a:schemeClr val="bg2">
                    <a:lumMod val="10000"/>
                  </a:schemeClr>
                </a:solidFill>
              </a:rPr>
              <a:t>Questionnaire-evaluation of startup projects</a:t>
            </a:r>
          </a:p>
        </p:txBody>
      </p:sp>
      <p:sp>
        <p:nvSpPr>
          <p:cNvPr id="18" name="Oval 13"/>
          <p:cNvSpPr>
            <a:spLocks/>
          </p:cNvSpPr>
          <p:nvPr/>
        </p:nvSpPr>
        <p:spPr bwMode="auto">
          <a:xfrm>
            <a:off x="13611512" y="7536629"/>
            <a:ext cx="687388" cy="687387"/>
          </a:xfrm>
          <a:prstGeom prst="ellipse">
            <a:avLst/>
          </a:prstGeom>
          <a:solidFill>
            <a:srgbClr val="F0F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  <p:bldP spid="6146" grpId="0" animBg="1"/>
      <p:bldP spid="6148" grpId="0"/>
      <p:bldP spid="6157" grpId="0" animBg="1"/>
      <p:bldP spid="6160" grpId="0" animBg="1"/>
      <p:bldP spid="23" grpId="0"/>
      <p:bldP spid="12" grpId="0" animBg="1"/>
      <p:bldP spid="15" grpId="0"/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3623048" y="3797169"/>
            <a:ext cx="10441160" cy="305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9600" b="1" baseline="0" dirty="0">
                <a:solidFill>
                  <a:schemeClr val="bg2">
                    <a:lumMod val="10000"/>
                  </a:schemeClr>
                </a:solidFill>
              </a:rPr>
              <a:t>Information model</a:t>
            </a:r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H="1">
            <a:off x="13847763" y="3754438"/>
            <a:ext cx="0" cy="10040937"/>
          </a:xfrm>
          <a:prstGeom prst="line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7172" name="Rectangle 3"/>
          <p:cNvSpPr>
            <a:spLocks/>
          </p:cNvSpPr>
          <p:nvPr/>
        </p:nvSpPr>
        <p:spPr bwMode="auto">
          <a:xfrm>
            <a:off x="0" y="3784600"/>
            <a:ext cx="3030538" cy="30305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776288" y="4486275"/>
            <a:ext cx="1550987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eaLnBrk="1">
              <a:defRPr/>
            </a:pPr>
            <a:r>
              <a:rPr lang="en-US" altLang="en-US" sz="8800" b="1" baseline="0">
                <a:solidFill>
                  <a:srgbClr val="F0F0F0"/>
                </a:solidFill>
              </a:rPr>
              <a:t>01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A4AD06-AC94-45EF-B411-A04FE9B56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0232" y="3887211"/>
            <a:ext cx="9610435" cy="4659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617525" y="4542383"/>
                <a:ext cx="22934625" cy="42290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Suppose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you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projects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 = {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...,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7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ru-RU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},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must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evaluated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many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indicators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organized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according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certain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7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rule</a:t>
                </a:r>
                <a:r>
                  <a:rPr lang="uk-UA" sz="7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7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17525" y="4542383"/>
                <a:ext cx="22934625" cy="4229040"/>
              </a:xfrm>
              <a:prstGeom prst="rect">
                <a:avLst/>
              </a:prstGeom>
              <a:blipFill>
                <a:blip r:embed="rId2"/>
                <a:stretch>
                  <a:fillRect l="-2099" t="-5043" r="-212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Information model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454696" y="3977680"/>
                <a:ext cx="23432292" cy="47106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offer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general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classify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essence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authors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comparative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characteristics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commercial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significance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uk-UA" sz="66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expected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results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4696" y="3977680"/>
                <a:ext cx="23432292" cy="4710687"/>
              </a:xfrm>
              <a:prstGeom prst="rect">
                <a:avLst/>
              </a:prstGeom>
              <a:blipFill>
                <a:blip r:embed="rId2"/>
                <a:stretch>
                  <a:fillRect l="-1978" t="-4404" r="-195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Information model</a:t>
            </a:r>
          </a:p>
        </p:txBody>
      </p:sp>
    </p:spTree>
    <p:extLst>
      <p:ext uri="{BB962C8B-B14F-4D97-AF65-F5344CB8AC3E}">
        <p14:creationId xmlns:p14="http://schemas.microsoft.com/office/powerpoint/2010/main" val="73583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6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Information model</a:t>
            </a: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454696" y="4697760"/>
            <a:ext cx="2343229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necessary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truth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63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3623048" y="3770451"/>
            <a:ext cx="9937104" cy="305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9600" b="1" baseline="0" dirty="0">
                <a:solidFill>
                  <a:schemeClr val="bg2">
                    <a:lumMod val="10000"/>
                  </a:schemeClr>
                </a:solidFill>
              </a:rPr>
              <a:t>Mathematical model</a:t>
            </a:r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H="1">
            <a:off x="13847763" y="3754438"/>
            <a:ext cx="0" cy="10040937"/>
          </a:xfrm>
          <a:prstGeom prst="line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7172" name="Rectangle 3"/>
          <p:cNvSpPr>
            <a:spLocks/>
          </p:cNvSpPr>
          <p:nvPr/>
        </p:nvSpPr>
        <p:spPr bwMode="auto">
          <a:xfrm>
            <a:off x="0" y="3784600"/>
            <a:ext cx="3030538" cy="30305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776288" y="4570670"/>
            <a:ext cx="1550987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eaLnBrk="1">
              <a:defRPr/>
            </a:pPr>
            <a:r>
              <a:rPr lang="en-US" altLang="en-US" sz="8800" b="1" baseline="0" dirty="0">
                <a:solidFill>
                  <a:srgbClr val="F0F0F0"/>
                </a:solidFill>
              </a:rPr>
              <a:t>0</a:t>
            </a:r>
            <a:r>
              <a:rPr lang="uk-UA" altLang="en-US" sz="8800" b="1" baseline="0" dirty="0">
                <a:solidFill>
                  <a:srgbClr val="F0F0F0"/>
                </a:solidFill>
              </a:rPr>
              <a:t>2</a:t>
            </a:r>
            <a:endParaRPr lang="en-US" altLang="en-US" sz="8800" b="1" baseline="0" dirty="0">
              <a:solidFill>
                <a:srgbClr val="F0F0F0"/>
              </a:solidFill>
            </a:endParaRPr>
          </a:p>
        </p:txBody>
      </p:sp>
      <p:pic>
        <p:nvPicPr>
          <p:cNvPr id="6" name="Picture 2" descr="Что такое стартап простыми словами – терминология, признаки и особенности -  Бизнес-журнал B-MAG">
            <a:extLst>
              <a:ext uri="{FF2B5EF4-FFF2-40B4-BE49-F238E27FC236}">
                <a16:creationId xmlns:a16="http://schemas.microsoft.com/office/drawing/2014/main" id="{95D9FBF3-652F-41C1-9EF4-EB213AA54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6256" y="3612454"/>
            <a:ext cx="9489690" cy="569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638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8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778038" y="2609528"/>
                <a:ext cx="22308906" cy="58326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According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chooses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options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assigned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appropriate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Define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gradation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scale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Thus,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numerical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respectively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take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​​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certain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numerical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endParaRPr lang="en-US" alt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78038" y="2609528"/>
                <a:ext cx="22308906" cy="5832648"/>
              </a:xfrm>
              <a:prstGeom prst="rect">
                <a:avLst/>
              </a:prstGeom>
              <a:blipFill>
                <a:blip r:embed="rId2"/>
                <a:stretch>
                  <a:fillRect l="-2077" t="-3553" r="-2050" b="-4764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</p:spTree>
    <p:extLst>
      <p:ext uri="{BB962C8B-B14F-4D97-AF65-F5344CB8AC3E}">
        <p14:creationId xmlns:p14="http://schemas.microsoft.com/office/powerpoint/2010/main" val="45939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9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790863" y="2825552"/>
                <a:ext cx="22308906" cy="85689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will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these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numerical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set-carrier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consisting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following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lower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-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lower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slightly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better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-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better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"".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90863" y="2825552"/>
                <a:ext cx="22308906" cy="8568952"/>
              </a:xfrm>
              <a:prstGeom prst="rect">
                <a:avLst/>
              </a:prstGeom>
              <a:blipFill>
                <a:blip r:embed="rId2"/>
                <a:stretch>
                  <a:fillRect l="-1831" t="-2135" r="-1858" b="-199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</p:spTree>
    <p:extLst>
      <p:ext uri="{BB962C8B-B14F-4D97-AF65-F5344CB8AC3E}">
        <p14:creationId xmlns:p14="http://schemas.microsoft.com/office/powerpoint/2010/main" val="378476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10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790863" y="2825552"/>
            <a:ext cx="2230890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conditional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convolution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startups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p:sp>
        <p:nvSpPr>
          <p:cNvPr id="6" name="Rectangle 3"/>
          <p:cNvSpPr>
            <a:spLocks/>
          </p:cNvSpPr>
          <p:nvPr/>
        </p:nvSpPr>
        <p:spPr bwMode="auto">
          <a:xfrm>
            <a:off x="841940" y="6934727"/>
            <a:ext cx="22308906" cy="2783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convolutions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similarly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07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11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454696" y="3905672"/>
                <a:ext cx="23403609" cy="66247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input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presented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questionnaire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subjective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level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necessary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reveal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uncertainty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input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level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projected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set-carrier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4696" y="3905672"/>
                <a:ext cx="23403609" cy="6624736"/>
              </a:xfrm>
              <a:prstGeom prst="rect">
                <a:avLst/>
              </a:prstGeom>
              <a:blipFill>
                <a:blip r:embed="rId2"/>
                <a:stretch>
                  <a:fillRect l="-1980" t="-3131" r="-192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</p:spTree>
    <p:extLst>
      <p:ext uri="{BB962C8B-B14F-4D97-AF65-F5344CB8AC3E}">
        <p14:creationId xmlns:p14="http://schemas.microsoft.com/office/powerpoint/2010/main" val="273039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12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382687" y="2321496"/>
            <a:ext cx="234036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="1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</a:t>
            </a:r>
            <a:r>
              <a:rPr lang="uk-UA" sz="6600" b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="1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="1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</a:t>
            </a:r>
            <a:r>
              <a:rPr lang="uk-UA" sz="6600" b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="1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uk-UA" sz="6600" b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fassification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382688" y="3617640"/>
                <a:ext cx="23403609" cy="43867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numerical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{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take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different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numerical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necessary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normalized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compare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construct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s-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shaped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2688" y="3617640"/>
                <a:ext cx="23403609" cy="4386735"/>
              </a:xfrm>
              <a:prstGeom prst="rect">
                <a:avLst/>
              </a:prstGeom>
              <a:blipFill>
                <a:blip r:embed="rId2"/>
                <a:stretch>
                  <a:fillRect l="-1954" t="-4583" r="-1954" b="-458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3"/>
              <p:cNvSpPr>
                <a:spLocks/>
              </p:cNvSpPr>
              <p:nvPr/>
            </p:nvSpPr>
            <p:spPr bwMode="auto">
              <a:xfrm>
                <a:off x="4363874" y="7362056"/>
                <a:ext cx="16902881" cy="59766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5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uk-UA" sz="5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ru-RU" sz="5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sSub>
                          <m:sSubPr>
                            <m:ctrlPr>
                              <a:rPr lang="ru-RU" sz="5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5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uk-UA" sz="5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uk-UA" sz="5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)=</m:t>
                    </m:r>
                    <m:d>
                      <m:dPr>
                        <m:begChr m:val="{"/>
                        <m:endChr m:val=""/>
                        <m:ctrlPr>
                          <a:rPr lang="ru-RU" sz="5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5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0,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ru-RU" sz="5000" i="1" baseline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ru-RU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sSub>
                                            <m:sSubPr>
                                              <m:ctrlPr>
                                                <a:rPr lang="ru-RU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uk-UA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𝑔</m:t>
                                              </m:r>
                                            </m:e>
                                            <m:sub>
                                              <m:r>
                                                <a:rPr lang="uk-UA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num>
                                        <m:den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sSub>
                                <m:sSub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f>
                                <m:f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num>
                                <m:den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1−2</m:t>
                              </m:r>
                              <m:sSup>
                                <m:sSup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ru-RU" sz="5000" i="1" baseline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ru-RU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ru-RU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uk-UA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𝑔</m:t>
                                              </m:r>
                                            </m:e>
                                            <m:sub>
                                              <m:r>
                                                <a:rPr lang="uk-UA" sz="5000" i="1" baseline="0">
                                                  <a:solidFill>
                                                    <a:srgbClr val="00206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</m:num>
                                        <m:den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uk-UA" sz="5000" i="1" baseline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num>
                                <m:den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sSub>
                                <m:sSub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1,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e>
                                <m:sub>
                                  <m:r>
                                    <a:rPr lang="uk-UA" sz="5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  <m:r>
                                <a:rPr lang="uk-UA" sz="5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5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(1)</a:t>
                </a:r>
                <a:endParaRPr lang="ru-RU" sz="5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363874" y="7362056"/>
                <a:ext cx="16902881" cy="59766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739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13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42950" y="3545632"/>
                <a:ext cx="22466496" cy="72008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 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minimum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maximum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grading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scale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according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gradation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scale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input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will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normalized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comparative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42950" y="3545632"/>
                <a:ext cx="22466496" cy="7200800"/>
              </a:xfrm>
              <a:prstGeom prst="rect">
                <a:avLst/>
              </a:prstGeom>
              <a:blipFill>
                <a:blip r:embed="rId2"/>
                <a:stretch>
                  <a:fillRect l="-2035" t="-2879" r="-206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171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14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11734" y="4121696"/>
                <a:ext cx="23114346" cy="57606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sSub>
                          <m:sSubPr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calculating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G_i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their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(4.1),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proceed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next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11734" y="4121696"/>
                <a:ext cx="23114346" cy="5760640"/>
              </a:xfrm>
              <a:prstGeom prst="rect">
                <a:avLst/>
              </a:prstGeom>
              <a:blipFill>
                <a:blip r:embed="rId2"/>
                <a:stretch>
                  <a:fillRect l="-1978" t="-3810" r="-2005" b="-105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917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15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37804" y="2897560"/>
                <a:ext cx="23114346" cy="83183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decision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maker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(DM)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own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considerations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should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sum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respectively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them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vector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𝑇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,...,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respectively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calculate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(4.1).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vector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,...,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sSub>
                          <m:sSubPr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),(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represented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according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37804" y="2897560"/>
                <a:ext cx="23114346" cy="8318350"/>
              </a:xfrm>
              <a:prstGeom prst="rect">
                <a:avLst/>
              </a:prstGeom>
              <a:blipFill>
                <a:blip r:embed="rId2"/>
                <a:stretch>
                  <a:fillRect l="-1767" t="-2125" r="-176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75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16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2117536"/>
                  </p:ext>
                </p:extLst>
              </p:nvPr>
            </p:nvGraphicFramePr>
            <p:xfrm>
              <a:off x="1657350" y="2539894"/>
              <a:ext cx="21031200" cy="820891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206240">
                      <a:extLst>
                        <a:ext uri="{9D8B030D-6E8A-4147-A177-3AD203B41FA5}">
                          <a16:colId xmlns:a16="http://schemas.microsoft.com/office/drawing/2014/main" val="2578318440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424384362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34146905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504992052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08990187"/>
                        </a:ext>
                      </a:extLst>
                    </a:gridCol>
                  </a:tblGrid>
                  <a:tr h="321063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</a:t>
                          </a:r>
                          <a:r>
                            <a:rPr lang="uk-UA" sz="4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4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criteria</a:t>
                          </a:r>
                          <a:endParaRPr lang="ru-RU" sz="4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core rating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score rating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«Desired values»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4000">
                                    <a:effectLst/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oMath>
                            </m:oMathPara>
                          </a14:m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«Desired values»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uk-UA" sz="4000">
                                  <a:effectLst/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oMath>
                          </a14:m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4793586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726386614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82691733"/>
                      </a:ext>
                    </a:extLst>
                  </a:tr>
                  <a:tr h="89815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342167012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4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uk-UA" sz="4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15378073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2117536"/>
                  </p:ext>
                </p:extLst>
              </p:nvPr>
            </p:nvGraphicFramePr>
            <p:xfrm>
              <a:off x="1657350" y="2539894"/>
              <a:ext cx="21031200" cy="820891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206240">
                      <a:extLst>
                        <a:ext uri="{9D8B030D-6E8A-4147-A177-3AD203B41FA5}">
                          <a16:colId xmlns:a16="http://schemas.microsoft.com/office/drawing/2014/main" val="2578318440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424384362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34146905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504992052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08990187"/>
                        </a:ext>
                      </a:extLst>
                    </a:gridCol>
                  </a:tblGrid>
                  <a:tr h="321063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</a:t>
                          </a:r>
                          <a:r>
                            <a:rPr lang="uk-UA" sz="4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4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4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criteria</a:t>
                          </a:r>
                          <a:endParaRPr lang="ru-RU" sz="4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core rating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score rating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300290" t="-190" r="-100725" b="-1561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400290" t="-190" r="-725" b="-1561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4793586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234667" r="-400870" b="-265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00145" t="-234667" r="-300870" b="-265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9855" t="-234667" r="-200434" b="-265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300290" t="-234667" r="-100725" b="-265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400290" t="-234667" r="-725" b="-2657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26386614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336161" r="-400870" b="-1669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00145" t="-336161" r="-300870" b="-1669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9855" t="-336161" r="-200434" b="-1669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300290" t="-336161" r="-100725" b="-1669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400290" t="-336161" r="-725" b="-1669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82691733"/>
                      </a:ext>
                    </a:extLst>
                  </a:tr>
                  <a:tr h="89815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4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342167012"/>
                      </a:ext>
                    </a:extLst>
                  </a:tr>
                  <a:tr h="136670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502232" r="-400870" b="-8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00145" t="-502232" r="-300870" b="-8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9855" t="-502232" r="-200434" b="-8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300290" t="-502232" r="-100725" b="-8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400290" t="-502232" r="-725" b="-89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5378073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74218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17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37804" y="4049688"/>
                <a:ext cx="23114346" cy="58326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level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model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results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project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carriers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will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reveal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essence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37804" y="4049688"/>
                <a:ext cx="23114346" cy="5832648"/>
              </a:xfrm>
              <a:prstGeom prst="rect">
                <a:avLst/>
              </a:prstGeom>
              <a:blipFill>
                <a:blip r:embed="rId2"/>
                <a:stretch>
                  <a:fillRect l="-1978" t="-3448" r="-197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618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18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42020" y="2033464"/>
                <a:ext cx="23114346" cy="45365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At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level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="1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model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results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project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carriers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will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reveal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essence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2020" y="2033464"/>
                <a:ext cx="23114346" cy="4536504"/>
              </a:xfrm>
              <a:prstGeom prst="rect">
                <a:avLst/>
              </a:prstGeom>
              <a:blipFill>
                <a:blip r:embed="rId2"/>
                <a:stretch>
                  <a:fillRect l="-1794" t="-4032" r="-176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49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512" y="6378059"/>
            <a:ext cx="8784976" cy="573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114544" y="12185818"/>
            <a:ext cx="651495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1.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Graph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s-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shaped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membership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function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linguistic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variable</a:t>
            </a:r>
            <a:r>
              <a:rPr kumimoji="0" lang="uk-UA" altLang="ru-RU" sz="3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endParaRPr kumimoji="0" lang="uk-UA" altLang="ru-RU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28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19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42020" y="2033464"/>
                <a:ext cx="23114346" cy="95044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construct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(2)–(6).</a:t>
                </a:r>
                <a:endParaRPr 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1,</m:t>
                              </m:r>
                            </m:e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(2)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−2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(3)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2020" y="2033464"/>
                <a:ext cx="23114346" cy="9504486"/>
              </a:xfrm>
              <a:prstGeom prst="rect">
                <a:avLst/>
              </a:prstGeom>
              <a:blipFill>
                <a:blip r:embed="rId2"/>
                <a:stretch>
                  <a:fillRect l="-2005" t="-2181" r="-197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993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20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42020" y="2033464"/>
                <a:ext cx="23114346" cy="106601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d>
                      <m:d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uk-UA" sz="55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55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(4)</a:t>
                </a:r>
                <a:endParaRPr lang="en-US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d>
                      <m:d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uk-UA" sz="55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55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(5)</a:t>
                </a:r>
                <a:endParaRPr lang="en-US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d>
                      <m:dPr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  <m:r>
                          <a:rPr lang="uk-UA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num>
                          <m:den>
                            <m:r>
                              <a:rPr lang="uk-UA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uk-UA" sz="55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55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55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−5</m:t>
                                  </m:r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</m:mr>
                          <m:mr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1,</m:t>
                              </m:r>
                            </m:e>
                            <m:e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ru-RU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uk-UA" sz="55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55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55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(6)</a:t>
                </a:r>
                <a:endParaRPr lang="ru-RU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2020" y="2033464"/>
                <a:ext cx="23114346" cy="1066018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460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21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446596" y="3545632"/>
                <a:ext cx="23114346" cy="70567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Depending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falls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choose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another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𝑈𝑖𝑗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 α.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calculate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,(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𝑗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result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assessment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reliability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6596" y="3545632"/>
                <a:ext cx="23114346" cy="7056784"/>
              </a:xfrm>
              <a:prstGeom prst="rect">
                <a:avLst/>
              </a:prstGeom>
              <a:blipFill>
                <a:blip r:embed="rId2"/>
                <a:stretch>
                  <a:fillRect l="-1978" t="-2939" r="-197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3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22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p:sp>
        <p:nvSpPr>
          <p:cNvPr id="6" name="Rectangle 3"/>
          <p:cNvSpPr>
            <a:spLocks/>
          </p:cNvSpPr>
          <p:nvPr/>
        </p:nvSpPr>
        <p:spPr bwMode="auto">
          <a:xfrm>
            <a:off x="437804" y="4769768"/>
            <a:ext cx="2311434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belongs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opportunity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scores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revealing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subjectivity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81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23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42950" y="2033464"/>
                <a:ext cx="23114346" cy="2376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views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what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should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are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/>
                      <m:sup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2.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42950" y="2033464"/>
                <a:ext cx="23114346" cy="2376264"/>
              </a:xfrm>
              <a:prstGeom prst="rect">
                <a:avLst/>
              </a:prstGeom>
              <a:blipFill>
                <a:blip r:embed="rId2"/>
                <a:stretch>
                  <a:fillRect l="-1767" t="-7712" r="-176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033291"/>
                  </p:ext>
                </p:extLst>
              </p:nvPr>
            </p:nvGraphicFramePr>
            <p:xfrm>
              <a:off x="1657350" y="5705873"/>
              <a:ext cx="21031200" cy="569585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257800">
                      <a:extLst>
                        <a:ext uri="{9D8B030D-6E8A-4147-A177-3AD203B41FA5}">
                          <a16:colId xmlns:a16="http://schemas.microsoft.com/office/drawing/2014/main" val="808390462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2317686360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1427503004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321316996"/>
                        </a:ext>
                      </a:extLst>
                    </a:gridCol>
                  </a:tblGrid>
                  <a:tr h="162699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obtained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endParaRPr lang="ru-RU" sz="3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reliability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value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membership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function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</a:t>
                          </a:r>
                          <a:endParaRPr lang="ru-RU" sz="3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"Desired values" of the term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239341380"/>
                      </a:ext>
                    </a:extLst>
                  </a:tr>
                  <a:tr h="11002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  <m:sup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112267145"/>
                      </a:ext>
                    </a:extLst>
                  </a:tr>
                  <a:tr h="110026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  <m:sup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47712866"/>
                      </a:ext>
                    </a:extLst>
                  </a:tr>
                  <a:tr h="76165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291981676"/>
                      </a:ext>
                    </a:extLst>
                  </a:tr>
                  <a:tr h="110667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𝜇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ru-RU" sz="30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  <m:sup>
                                    <m:r>
                                      <a:rPr lang="uk-UA" sz="30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88300082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3033291"/>
                  </p:ext>
                </p:extLst>
              </p:nvPr>
            </p:nvGraphicFramePr>
            <p:xfrm>
              <a:off x="1657350" y="5705873"/>
              <a:ext cx="21031200" cy="5695854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257800">
                      <a:extLst>
                        <a:ext uri="{9D8B030D-6E8A-4147-A177-3AD203B41FA5}">
                          <a16:colId xmlns:a16="http://schemas.microsoft.com/office/drawing/2014/main" val="808390462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2317686360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1427503004"/>
                        </a:ext>
                      </a:extLst>
                    </a:gridCol>
                    <a:gridCol w="5257800">
                      <a:extLst>
                        <a:ext uri="{9D8B030D-6E8A-4147-A177-3AD203B41FA5}">
                          <a16:colId xmlns:a16="http://schemas.microsoft.com/office/drawing/2014/main" val="321316996"/>
                        </a:ext>
                      </a:extLst>
                    </a:gridCol>
                  </a:tblGrid>
                  <a:tr h="162699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obtained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endParaRPr lang="ru-RU" sz="3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reliability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value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membership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0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function</a:t>
                          </a:r>
                          <a:r>
                            <a:rPr lang="uk-UA" sz="3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</a:t>
                          </a:r>
                          <a:endParaRPr lang="ru-RU" sz="3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"Desired values" of the term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239341380"/>
                      </a:ext>
                    </a:extLst>
                  </a:tr>
                  <a:tr h="110026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16" t="-148619" r="-300463" b="-27016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116" t="-148619" r="-200463" b="-27016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348" t="-148619" r="-100696" b="-27016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00000" t="-148619" r="-579" b="-27016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12267145"/>
                      </a:ext>
                    </a:extLst>
                  </a:tr>
                  <a:tr h="110026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16" t="-250000" r="-300463" b="-17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116" t="-250000" r="-200463" b="-17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348" t="-250000" r="-100696" b="-171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00000" t="-250000" r="-579" b="-17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47712866"/>
                      </a:ext>
                    </a:extLst>
                  </a:tr>
                  <a:tr h="76165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….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291981676"/>
                      </a:ext>
                    </a:extLst>
                  </a:tr>
                  <a:tr h="1106673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16" t="-414835" r="-300463" b="-10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116" t="-414835" r="-200463" b="-10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348" t="-414835" r="-100696" b="-10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00000" t="-414835" r="-579" b="-109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8300082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983119" y="4843996"/>
            <a:ext cx="1058289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obtained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according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second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level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68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24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23174" y="2321496"/>
                <a:ext cx="23114346" cy="10372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next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examines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return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received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using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following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(7):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6000" i="1" baseline="0" dirty="0">
                  <a:solidFill>
                    <a:srgbClr val="002060"/>
                  </a:solidFill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)=</m:t>
                    </m:r>
                    <m:func>
                      <m:func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𝑚𝑎𝑥</m:t>
                        </m:r>
                      </m:fName>
                      <m:e>
                        <m:d>
                          <m:dPr>
                            <m:begChr m:val="{"/>
                            <m:endChr m:val="}"/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𝜇</m:t>
                            </m:r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ru-RU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uk-UA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);</m:t>
                            </m:r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𝜇</m:t>
                            </m:r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ru-RU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uk-UA" sz="60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uk-UA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</m:e>
                    </m:func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(7)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)=</m:t>
                    </m:r>
                    <m:d>
                      <m:dPr>
                        <m:begChr m:val="{"/>
                        <m:endChr m:val="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𝑈𝑖𝑗</m:t>
                                  </m:r>
                                </m:sub>
                              </m:sSub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Sup>
                                <m:sSubSup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  <m:sup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0,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≠</m:t>
                              </m:r>
                              <m:sSubSup>
                                <m:sSubSup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  <m:sup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і 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)=</m:t>
                    </m:r>
                    <m:d>
                      <m:dPr>
                        <m:begChr m:val="{"/>
                        <m:endChr m:val="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ru-RU" sz="60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ru-RU" sz="6000" i="1" baseline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uk-UA" sz="6000" i="1" baseline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</m:e>
                                    <m:sub>
                                      <m:r>
                                        <a:rPr lang="uk-UA" sz="6000" i="1" baseline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𝑈𝑖𝑗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±1)</m:t>
                                  </m:r>
                                </m:sub>
                              </m:sSub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Sup>
                                <m:sSubSup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  <m:sup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0,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±1)</m:t>
                                  </m:r>
                                </m:sub>
                              </m:sSub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≠</m:t>
                              </m:r>
                              <m:sSubSup>
                                <m:sSubSupPr>
                                  <m:ctrlPr>
                                    <a:rPr lang="ru-RU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  <m:sup>
                                  <m:r>
                                    <a:rPr lang="uk-UA" sz="6000" i="1" baseline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uk-UA" sz="6000" i="1" baseline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shows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how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satisfies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wishes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DM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23174" y="2321496"/>
                <a:ext cx="23114346" cy="10372154"/>
              </a:xfrm>
              <a:prstGeom prst="rect">
                <a:avLst/>
              </a:prstGeom>
              <a:blipFill>
                <a:blip r:embed="rId2"/>
                <a:stretch>
                  <a:fillRect l="-1794" t="-1764" r="-176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995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25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p:sp>
        <p:nvSpPr>
          <p:cNvPr id="6" name="Rectangle 3"/>
          <p:cNvSpPr>
            <a:spLocks/>
          </p:cNvSpPr>
          <p:nvPr/>
        </p:nvSpPr>
        <p:spPr bwMode="auto">
          <a:xfrm>
            <a:off x="809103" y="3463971"/>
            <a:ext cx="2212601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abilities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(2) - (6)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several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validities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Therefore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causes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functionality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correspondence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(7)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34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26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30038" y="2033464"/>
                <a:ext cx="22126010" cy="95044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DM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know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assign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weights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efficiency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{</a:t>
                </a:r>
                <a:r>
                  <a:rPr lang="uk-UA" sz="66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sz="66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 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66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 …, p5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 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from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[1; 10].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you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determine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normalized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weights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num>
                      <m:den>
                        <m:nary>
                          <m:naryPr>
                            <m:chr m:val="∑"/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  <m:e>
                            <m:sSub>
                              <m:sSubPr>
                                <m:ctrlPr>
                                  <a:rPr lang="ru-RU" sz="66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66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uk-UA" sz="6600" i="1" baseline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den>
                    </m:f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∈[0,1];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(8)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which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  <m:e>
                        <m:sSub>
                          <m:sSubPr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30038" y="2033464"/>
                <a:ext cx="22126010" cy="9504486"/>
              </a:xfrm>
              <a:prstGeom prst="rect">
                <a:avLst/>
              </a:prstGeom>
              <a:blipFill>
                <a:blip r:embed="rId2"/>
                <a:stretch>
                  <a:fillRect l="-2067" t="-2181" r="-209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756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27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786287" y="4337720"/>
                <a:ext cx="22126010" cy="5040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constructing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aggregate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  <m:e>
                        <m:sSub>
                          <m:sSubPr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⋅</m:t>
                        </m:r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ru-RU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uk-UA" sz="6600" i="1" baseline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1,5</m:t>
                        </m:r>
                      </m:e>
                    </m:ba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			(9)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86287" y="4337720"/>
                <a:ext cx="22126010" cy="5040560"/>
              </a:xfrm>
              <a:prstGeom prst="rect">
                <a:avLst/>
              </a:prstGeom>
              <a:blipFill>
                <a:blip r:embed="rId2"/>
                <a:stretch>
                  <a:fillRect l="-2066" t="-4116" r="-206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430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28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806863" y="3394566"/>
                <a:ext cx="22126010" cy="7200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introduce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М(m)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=«оцінка ідеї».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universal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M(m)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segment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[0; 1],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i="1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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term-set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𝑀</m:t>
                    </m:r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={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},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r>
                      <a:rPr lang="uk-UA" sz="6000" b="1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ru-RU" sz="60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uk-UA" sz="6000" b="1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very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low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low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uk-UA" sz="60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average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above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average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0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"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0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high</a:t>
                </a:r>
                <a:r>
                  <a:rPr lang="uk-UA" sz="60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".</a:t>
                </a:r>
                <a:endParaRPr lang="ru-RU" sz="60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06863" y="3394566"/>
                <a:ext cx="22126010" cy="7200230"/>
              </a:xfrm>
              <a:prstGeom prst="rect">
                <a:avLst/>
              </a:prstGeom>
              <a:blipFill>
                <a:blip r:embed="rId2"/>
                <a:stretch>
                  <a:fillRect l="-1846" t="-2540" r="-184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4022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29</a:t>
            </a:fld>
            <a:endParaRPr lang="en-US" altLang="en-US" sz="2100" baseline="0" dirty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Mathematical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3"/>
              <p:cNvSpPr>
                <a:spLocks/>
              </p:cNvSpPr>
              <p:nvPr/>
            </p:nvSpPr>
            <p:spPr bwMode="auto">
              <a:xfrm>
                <a:off x="958752" y="4841776"/>
                <a:ext cx="22126010" cy="34634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rating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scale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defined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(0,67; 1]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(0,47; 0,67]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(0,36; 0,47]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(0,21; 0,36]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[0; 0,21] 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58752" y="4841776"/>
                <a:ext cx="22126010" cy="3463434"/>
              </a:xfrm>
              <a:prstGeom prst="rect">
                <a:avLst/>
              </a:prstGeom>
              <a:blipFill>
                <a:blip r:embed="rId2"/>
                <a:stretch>
                  <a:fillRect l="-2066" t="-5810" r="-2066" b="-352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327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3623048" y="4509115"/>
            <a:ext cx="9937104" cy="157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9600" b="1" baseline="0" dirty="0">
                <a:solidFill>
                  <a:schemeClr val="bg2">
                    <a:lumMod val="10000"/>
                  </a:schemeClr>
                </a:solidFill>
              </a:rPr>
              <a:t>Example</a:t>
            </a:r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H="1">
            <a:off x="13847763" y="3754438"/>
            <a:ext cx="0" cy="10040937"/>
          </a:xfrm>
          <a:prstGeom prst="line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7172" name="Rectangle 3"/>
          <p:cNvSpPr>
            <a:spLocks/>
          </p:cNvSpPr>
          <p:nvPr/>
        </p:nvSpPr>
        <p:spPr bwMode="auto">
          <a:xfrm>
            <a:off x="0" y="3784600"/>
            <a:ext cx="3030538" cy="30305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776288" y="4570670"/>
            <a:ext cx="1550987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eaLnBrk="1">
              <a:defRPr/>
            </a:pPr>
            <a:r>
              <a:rPr lang="en-US" altLang="en-US" sz="8800" b="1" baseline="0" dirty="0">
                <a:solidFill>
                  <a:srgbClr val="F0F0F0"/>
                </a:solidFill>
              </a:rPr>
              <a:t>0</a:t>
            </a:r>
            <a:r>
              <a:rPr lang="uk-UA" altLang="en-US" sz="8800" b="1" baseline="0" dirty="0">
                <a:solidFill>
                  <a:srgbClr val="F0F0F0"/>
                </a:solidFill>
              </a:rPr>
              <a:t>3</a:t>
            </a:r>
            <a:endParaRPr lang="en-US" altLang="en-US" sz="8800" b="1" baseline="0" dirty="0">
              <a:solidFill>
                <a:srgbClr val="F0F0F0"/>
              </a:solidFill>
            </a:endParaRPr>
          </a:p>
        </p:txBody>
      </p:sp>
      <p:pic>
        <p:nvPicPr>
          <p:cNvPr id="4" name="Picture 2" descr="Complete guide to startup your small business 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2240" y="3375949"/>
            <a:ext cx="9436050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3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31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778655" y="1961456"/>
                <a:ext cx="22466274" cy="2376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developed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mathematical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model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table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3.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78655" y="1961456"/>
                <a:ext cx="22466274" cy="2376264"/>
              </a:xfrm>
              <a:prstGeom prst="rect">
                <a:avLst/>
              </a:prstGeom>
              <a:blipFill>
                <a:blip r:embed="rId2"/>
                <a:stretch>
                  <a:fillRect l="-2035" t="-8718" r="-2035" b="-846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613142" y="4717575"/>
            <a:ext cx="69952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Input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startup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я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2587450"/>
                  </p:ext>
                </p:extLst>
              </p:nvPr>
            </p:nvGraphicFramePr>
            <p:xfrm>
              <a:off x="4822428" y="5390162"/>
              <a:ext cx="15985773" cy="698659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462968">
                      <a:extLst>
                        <a:ext uri="{9D8B030D-6E8A-4147-A177-3AD203B41FA5}">
                          <a16:colId xmlns:a16="http://schemas.microsoft.com/office/drawing/2014/main" val="1761789528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593014667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2472885217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669792352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168912121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078790131"/>
                        </a:ext>
                      </a:extLst>
                    </a:gridCol>
                  </a:tblGrid>
                  <a:tr h="101750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0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0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166449153"/>
                      </a:ext>
                    </a:extLst>
                  </a:tr>
                  <a:tr h="85272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Received the number of </a:t>
                          </a:r>
                          <a:r>
                            <a:rPr lang="en-US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score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673087893"/>
                      </a:ext>
                    </a:extLst>
                  </a:tr>
                  <a:tr h="25581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Convolution of the sum of the worst answers, ie the minimum scores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15446657"/>
                      </a:ext>
                    </a:extLst>
                  </a:tr>
                  <a:tr h="25581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Convolution of the sum of the worst answers, ie the m</a:t>
                          </a:r>
                          <a:r>
                            <a:rPr lang="en-US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aximum</a:t>
                          </a: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scores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225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4148143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я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2587450"/>
                  </p:ext>
                </p:extLst>
              </p:nvPr>
            </p:nvGraphicFramePr>
            <p:xfrm>
              <a:off x="4822428" y="5390162"/>
              <a:ext cx="15985773" cy="698659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462968">
                      <a:extLst>
                        <a:ext uri="{9D8B030D-6E8A-4147-A177-3AD203B41FA5}">
                          <a16:colId xmlns:a16="http://schemas.microsoft.com/office/drawing/2014/main" val="1761789528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593014667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2472885217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669792352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168912121"/>
                        </a:ext>
                      </a:extLst>
                    </a:gridCol>
                    <a:gridCol w="2104561">
                      <a:extLst>
                        <a:ext uri="{9D8B030D-6E8A-4147-A177-3AD203B41FA5}">
                          <a16:colId xmlns:a16="http://schemas.microsoft.com/office/drawing/2014/main" val="3078790131"/>
                        </a:ext>
                      </a:extLst>
                    </a:gridCol>
                  </a:tblGrid>
                  <a:tr h="101750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59249" t="-599" r="-400289" b="-5880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3"/>
                          <a:stretch>
                            <a:fillRect l="-360290" t="-599" r="-301449" b="-5880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460290" t="-599" r="-201449" b="-5880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558671" t="-599" r="-100867" b="-5880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660580" t="-599" r="-1159" b="-5880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66449153"/>
                      </a:ext>
                    </a:extLst>
                  </a:tr>
                  <a:tr h="85272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Received the number of </a:t>
                          </a:r>
                          <a:r>
                            <a:rPr lang="en-US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score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673087893"/>
                      </a:ext>
                    </a:extLst>
                  </a:tr>
                  <a:tr h="25581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Convolution of the sum of the worst answers, ie the minimum scores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15446657"/>
                      </a:ext>
                    </a:extLst>
                  </a:tr>
                  <a:tr h="25581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Convolution of the sum of the worst answers, ie the m</a:t>
                          </a:r>
                          <a:r>
                            <a:rPr lang="en-US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aximum</a:t>
                          </a:r>
                          <a:r>
                            <a:rPr lang="uk-UA" sz="3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scores</a:t>
                          </a:r>
                          <a:endParaRPr lang="ru-RU" sz="3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0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225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0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90</a:t>
                          </a:r>
                          <a:endParaRPr lang="ru-RU" sz="30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4148143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6031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32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458050" y="4328611"/>
            <a:ext cx="230941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necessary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deduce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linguistic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458050" y="8211640"/>
            <a:ext cx="23094100" cy="144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94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33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474850" y="2899935"/>
            <a:ext cx="230941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DM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preferences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denote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vector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i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Т=(80; 55; 35; 165; 50)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p:sp>
        <p:nvSpPr>
          <p:cNvPr id="8" name="Rectangle 3"/>
          <p:cNvSpPr>
            <a:spLocks/>
          </p:cNvSpPr>
          <p:nvPr/>
        </p:nvSpPr>
        <p:spPr bwMode="auto">
          <a:xfrm>
            <a:off x="742950" y="6869693"/>
            <a:ext cx="2309410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membership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(1).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4.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29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34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40599871"/>
                  </p:ext>
                </p:extLst>
              </p:nvPr>
            </p:nvGraphicFramePr>
            <p:xfrm>
              <a:off x="1657350" y="4409728"/>
              <a:ext cx="21031200" cy="7128221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206240">
                      <a:extLst>
                        <a:ext uri="{9D8B030D-6E8A-4147-A177-3AD203B41FA5}">
                          <a16:colId xmlns:a16="http://schemas.microsoft.com/office/drawing/2014/main" val="397915078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4997117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64137067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267479946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1671309164"/>
                        </a:ext>
                      </a:extLst>
                    </a:gridCol>
                  </a:tblGrid>
                  <a:tr h="277999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core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rating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score rating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«Desired values»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3600">
                                    <a:effectLst/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«Desired values»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uk-UA" sz="3600">
                                    <a:effectLst/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42534247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0,55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0,73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57113851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0,90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0,98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91043409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0,88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0,72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183893194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0,63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0,77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51294309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43820695"/>
                      </a:ext>
                    </a:extLst>
                  </a:tr>
                  <a:tr h="59647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0939826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40599871"/>
                  </p:ext>
                </p:extLst>
              </p:nvPr>
            </p:nvGraphicFramePr>
            <p:xfrm>
              <a:off x="1657350" y="4409728"/>
              <a:ext cx="21031200" cy="7128221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4206240">
                      <a:extLst>
                        <a:ext uri="{9D8B030D-6E8A-4147-A177-3AD203B41FA5}">
                          <a16:colId xmlns:a16="http://schemas.microsoft.com/office/drawing/2014/main" val="397915078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149971178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364137067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267479946"/>
                        </a:ext>
                      </a:extLst>
                    </a:gridCol>
                    <a:gridCol w="4206240">
                      <a:extLst>
                        <a:ext uri="{9D8B030D-6E8A-4147-A177-3AD203B41FA5}">
                          <a16:colId xmlns:a16="http://schemas.microsoft.com/office/drawing/2014/main" val="1671309164"/>
                        </a:ext>
                      </a:extLst>
                    </a:gridCol>
                  </a:tblGrid>
                  <a:tr h="277999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core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rating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function of belonging to the score rating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300290" t="-1096" r="-100725" b="-1570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400290" t="-1096" r="-725" b="-15701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2534247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374797" r="-400870" b="-4821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0,55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0,73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57113851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470968" r="-400870" b="-378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0,90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0,98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91043409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575610" r="-400870" b="-28130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0,88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0,72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183893194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675610" r="-400870" b="-18130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150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0,63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0,77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51294309"/>
                      </a:ext>
                    </a:extLst>
                  </a:tr>
                  <a:tr h="75035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45" t="-775610" r="-400870" b="-8130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65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0,70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43820695"/>
                      </a:ext>
                    </a:extLst>
                  </a:tr>
                  <a:tr h="59647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0939826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537798" y="3113584"/>
            <a:ext cx="131507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obtained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startup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according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first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level</a:t>
            </a:r>
            <a:endParaRPr kumimoji="0" lang="uk-UA" alt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35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709526" y="4436059"/>
            <a:ext cx="23094100" cy="1509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3"/>
              <p:cNvSpPr>
                <a:spLocks/>
              </p:cNvSpPr>
              <p:nvPr/>
            </p:nvSpPr>
            <p:spPr bwMode="auto">
              <a:xfrm>
                <a:off x="709526" y="6169143"/>
                <a:ext cx="23094100" cy="37444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reveal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subjectivity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project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carriers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6600" i="1" baseline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about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«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»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results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9526" y="6169143"/>
                <a:ext cx="23094100" cy="3744416"/>
              </a:xfrm>
              <a:prstGeom prst="rect">
                <a:avLst/>
              </a:prstGeom>
              <a:blipFill>
                <a:blip r:embed="rId2"/>
                <a:stretch>
                  <a:fillRect l="-1979" t="-5537" r="-197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676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36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459657" y="3257600"/>
                <a:ext cx="23094100" cy="49137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choose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another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membership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𝑈𝑖𝑗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according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- (6)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score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".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each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group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criteria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uk-UA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its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assessment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reliability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9657" y="3257600"/>
                <a:ext cx="23094100" cy="4913720"/>
              </a:xfrm>
              <a:prstGeom prst="rect">
                <a:avLst/>
              </a:prstGeom>
              <a:blipFill>
                <a:blip r:embed="rId2"/>
                <a:stretch>
                  <a:fillRect l="-1979" t="-4342" r="-197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p:sp>
        <p:nvSpPr>
          <p:cNvPr id="8" name="Rectangle 3"/>
          <p:cNvSpPr>
            <a:spLocks/>
          </p:cNvSpPr>
          <p:nvPr/>
        </p:nvSpPr>
        <p:spPr bwMode="auto">
          <a:xfrm>
            <a:off x="486290" y="8159466"/>
            <a:ext cx="23094100" cy="320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wishes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DM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5. 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37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37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88474714"/>
                  </p:ext>
                </p:extLst>
              </p:nvPr>
            </p:nvGraphicFramePr>
            <p:xfrm>
              <a:off x="2937261" y="4513196"/>
              <a:ext cx="18506057" cy="705678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597605">
                      <a:extLst>
                        <a:ext uri="{9D8B030D-6E8A-4147-A177-3AD203B41FA5}">
                          <a16:colId xmlns:a16="http://schemas.microsoft.com/office/drawing/2014/main" val="255254093"/>
                        </a:ext>
                      </a:extLst>
                    </a:gridCol>
                    <a:gridCol w="3198207">
                      <a:extLst>
                        <a:ext uri="{9D8B030D-6E8A-4147-A177-3AD203B41FA5}">
                          <a16:colId xmlns:a16="http://schemas.microsoft.com/office/drawing/2014/main" val="2151347541"/>
                        </a:ext>
                      </a:extLst>
                    </a:gridCol>
                    <a:gridCol w="7454975">
                      <a:extLst>
                        <a:ext uri="{9D8B030D-6E8A-4147-A177-3AD203B41FA5}">
                          <a16:colId xmlns:a16="http://schemas.microsoft.com/office/drawing/2014/main" val="1327378674"/>
                        </a:ext>
                      </a:extLst>
                    </a:gridCol>
                    <a:gridCol w="5255270">
                      <a:extLst>
                        <a:ext uri="{9D8B030D-6E8A-4147-A177-3AD203B41FA5}">
                          <a16:colId xmlns:a16="http://schemas.microsoft.com/office/drawing/2014/main" val="3049441548"/>
                        </a:ext>
                      </a:extLst>
                    </a:gridCol>
                  </a:tblGrid>
                  <a:tr h="17944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obtained term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reliability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value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membership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function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Wish the meaning of the term DM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87834552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=0,98</m:t>
                              </m:r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=0,02</m:t>
                              </m:r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80976327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23</m:t>
                                  </m:r>
                                </m:sub>
                              </m:sSub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=0,30</m:t>
                              </m:r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23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=0,70</m:t>
                              </m:r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36811223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33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34</m:t>
                                  </m:r>
                                </m:sub>
                              </m:sSub>
                            </m:oMath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33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=0,13</m:t>
                              </m:r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34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=0,87</m:t>
                              </m:r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00798130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42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43</m:t>
                                  </m:r>
                                </m:sub>
                              </m:sSub>
                            </m:oMath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42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=0,69</m:t>
                              </m:r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або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43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=0,31</m:t>
                              </m:r>
                            </m:oMath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466465354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55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360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360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3600" i="1" smtClean="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𝜇</m:t>
                                  </m:r>
                                </m:e>
                                <m:sub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  <m:r>
                                    <a:rPr lang="uk-UA" sz="3600">
                                      <a:solidFill>
                                        <a:schemeClr val="tx1">
                                          <a:lumMod val="10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55</m:t>
                                  </m:r>
                                </m:sub>
                              </m:sSub>
                              <m:r>
                                <a:rPr lang="uk-UA" sz="3600">
                                  <a:solidFill>
                                    <a:schemeClr val="tx1">
                                      <a:lumMod val="10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oMath>
                          </a14:m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 smtClean="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𝑈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solidFill>
                                          <a:schemeClr val="tx1">
                                            <a:lumMod val="10000"/>
                                          </a:schemeClr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57052352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88474714"/>
                  </p:ext>
                </p:extLst>
              </p:nvPr>
            </p:nvGraphicFramePr>
            <p:xfrm>
              <a:off x="2937261" y="4513196"/>
              <a:ext cx="18506057" cy="705678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597605">
                      <a:extLst>
                        <a:ext uri="{9D8B030D-6E8A-4147-A177-3AD203B41FA5}">
                          <a16:colId xmlns:a16="http://schemas.microsoft.com/office/drawing/2014/main" val="255254093"/>
                        </a:ext>
                      </a:extLst>
                    </a:gridCol>
                    <a:gridCol w="3198207">
                      <a:extLst>
                        <a:ext uri="{9D8B030D-6E8A-4147-A177-3AD203B41FA5}">
                          <a16:colId xmlns:a16="http://schemas.microsoft.com/office/drawing/2014/main" val="2151347541"/>
                        </a:ext>
                      </a:extLst>
                    </a:gridCol>
                    <a:gridCol w="7454975">
                      <a:extLst>
                        <a:ext uri="{9D8B030D-6E8A-4147-A177-3AD203B41FA5}">
                          <a16:colId xmlns:a16="http://schemas.microsoft.com/office/drawing/2014/main" val="1327378674"/>
                        </a:ext>
                      </a:extLst>
                    </a:gridCol>
                    <a:gridCol w="5255270">
                      <a:extLst>
                        <a:ext uri="{9D8B030D-6E8A-4147-A177-3AD203B41FA5}">
                          <a16:colId xmlns:a16="http://schemas.microsoft.com/office/drawing/2014/main" val="3049441548"/>
                        </a:ext>
                      </a:extLst>
                    </a:gridCol>
                  </a:tblGrid>
                  <a:tr h="17944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The obtained term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Term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reliability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value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of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membership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function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Wish the meaning of the term DM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87834552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35" t="-170520" r="-613850" b="-4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81333" t="-170520" r="-398095" b="-4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77778" t="-170520" r="-70752" b="-4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52436" t="-170520" r="-464" b="-4011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976327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35" t="-270520" r="-613850" b="-3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81333" t="-270520" r="-398095" b="-3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77778" t="-270520" r="-70752" b="-3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52436" t="-270520" r="-464" b="-3011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6811223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35" t="-370520" r="-613850" b="-2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81333" t="-370520" r="-398095" b="-2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77778" t="-370520" r="-70752" b="-201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52436" t="-370520" r="-464" b="-2011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00798130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35" t="-473256" r="-613850" b="-10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81333" t="-473256" r="-398095" b="-10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77778" t="-473256" r="-70752" b="-10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52436" t="-473256" r="-464" b="-1023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66465354"/>
                      </a:ext>
                    </a:extLst>
                  </a:tr>
                  <a:tr h="105247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35" t="-569942" r="-613850" b="-17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81333" t="-569942" r="-398095" b="-17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77778" t="-569942" r="-70752" b="-17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52436" t="-569942" r="-464" b="-173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052352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231560" y="3604871"/>
            <a:ext cx="1321175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5.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obtained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startup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according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second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level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77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38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458050" y="2249488"/>
            <a:ext cx="230941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obtained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(7),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6 .: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96249412"/>
                  </p:ext>
                </p:extLst>
              </p:nvPr>
            </p:nvGraphicFramePr>
            <p:xfrm>
              <a:off x="4371036" y="6522646"/>
              <a:ext cx="15268128" cy="4243007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7634064">
                      <a:extLst>
                        <a:ext uri="{9D8B030D-6E8A-4147-A177-3AD203B41FA5}">
                          <a16:colId xmlns:a16="http://schemas.microsoft.com/office/drawing/2014/main" val="934864904"/>
                        </a:ext>
                      </a:extLst>
                    </a:gridCol>
                    <a:gridCol w="7634064">
                      <a:extLst>
                        <a:ext uri="{9D8B030D-6E8A-4147-A177-3AD203B41FA5}">
                          <a16:colId xmlns:a16="http://schemas.microsoft.com/office/drawing/2014/main" val="388306583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Score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received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7095286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0,487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63109364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0,696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7334977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0,435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72032654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0,154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82915975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6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𝐺</m:t>
                                    </m:r>
                                  </m:e>
                                  <m:sub>
                                    <m:r>
                                      <a:rPr lang="uk-UA" sz="36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2624784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я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96249412"/>
                  </p:ext>
                </p:extLst>
              </p:nvPr>
            </p:nvGraphicFramePr>
            <p:xfrm>
              <a:off x="4371036" y="6522646"/>
              <a:ext cx="15268128" cy="429361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7634064">
                      <a:extLst>
                        <a:ext uri="{9D8B030D-6E8A-4147-A177-3AD203B41FA5}">
                          <a16:colId xmlns:a16="http://schemas.microsoft.com/office/drawing/2014/main" val="934864904"/>
                        </a:ext>
                      </a:extLst>
                    </a:gridCol>
                    <a:gridCol w="7634064">
                      <a:extLst>
                        <a:ext uri="{9D8B030D-6E8A-4147-A177-3AD203B41FA5}">
                          <a16:colId xmlns:a16="http://schemas.microsoft.com/office/drawing/2014/main" val="3883065832"/>
                        </a:ext>
                      </a:extLst>
                    </a:gridCol>
                  </a:tblGrid>
                  <a:tr h="63093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Groups of criteria</a:t>
                          </a:r>
                          <a:endParaRPr lang="ru-RU" sz="36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Score</a:t>
                          </a:r>
                          <a:r>
                            <a:rPr lang="uk-UA" sz="36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3600" dirty="0" err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received</a:t>
                          </a:r>
                          <a:endParaRPr lang="ru-RU" sz="36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70952861"/>
                      </a:ext>
                    </a:extLst>
                  </a:tr>
                  <a:tr h="73253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60" t="-100833" r="-100239" b="-42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0,487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631093644"/>
                      </a:ext>
                    </a:extLst>
                  </a:tr>
                  <a:tr h="73253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60" t="-199174" r="-100239" b="-3247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0,696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73349774"/>
                      </a:ext>
                    </a:extLst>
                  </a:tr>
                  <a:tr h="73253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60" t="-301667" r="-100239" b="-227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0,435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720326540"/>
                      </a:ext>
                    </a:extLst>
                  </a:tr>
                  <a:tr h="73253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60" t="-398347" r="-100239" b="-1256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0,154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829159758"/>
                      </a:ext>
                    </a:extLst>
                  </a:tr>
                  <a:tr h="732536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60" t="-502500" r="-100239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solidFill>
                                <a:schemeClr val="tx1">
                                  <a:lumMod val="10000"/>
                                </a:schemeClr>
                              </a:solidFill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0,00</a:t>
                          </a:r>
                          <a:endParaRPr lang="ru-RU" sz="3600" dirty="0">
                            <a:solidFill>
                              <a:schemeClr val="tx1">
                                <a:lumMod val="10000"/>
                              </a:schemeClr>
                            </a:solidFill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2624784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979548" y="5477792"/>
            <a:ext cx="106596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6.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Values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evaluations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groups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kumimoji="0" lang="uk-UA" altLang="ru-RU" sz="3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3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criteria</a:t>
            </a:r>
            <a:endParaRPr kumimoji="0" lang="ru-RU" altLang="ru-RU" sz="3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19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39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517962" y="2369178"/>
            <a:ext cx="23094100" cy="4913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/>
            <a:r>
              <a:rPr lang="uk-UA" altLang="en-US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DM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{</a:t>
            </a:r>
            <a:r>
              <a:rPr lang="uk-UA" sz="6600" i="1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10; 8; 6; 7; 4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}.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normalized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baseline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uk-UA" sz="6600" baseline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(8) - {0,29; 0,23; 0,17; 0,2; 0,11}.</a:t>
            </a:r>
            <a:endParaRPr lang="ru-RU" sz="6600" baseline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3"/>
              <p:cNvSpPr>
                <a:spLocks/>
              </p:cNvSpPr>
              <p:nvPr/>
            </p:nvSpPr>
            <p:spPr bwMode="auto">
              <a:xfrm>
                <a:off x="458050" y="6908516"/>
                <a:ext cx="23094100" cy="55565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Next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convolution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(9)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construct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aggregate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assessment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«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»:</a:t>
                </a:r>
                <a:endParaRPr lang="en-US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uk-UA" sz="5500" i="1" baseline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uk-UA" sz="5500" i="1" baseline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=0,487⋅0,29+0,696⋅0,23+0,435⋅0,17+0,154⋅0,2+0,0⋅0,11=0,4036.</m:t>
                      </m:r>
                    </m:oMath>
                  </m:oMathPara>
                </a14:m>
                <a:endParaRPr lang="ru-RU" sz="55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8050" y="6908516"/>
                <a:ext cx="23094100" cy="5556534"/>
              </a:xfrm>
              <a:prstGeom prst="rect">
                <a:avLst/>
              </a:prstGeom>
              <a:blipFill>
                <a:blip r:embed="rId2"/>
                <a:stretch>
                  <a:fillRect l="-1979" t="-3618" r="-197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427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40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Rectangle 3"/>
              <p:cNvSpPr>
                <a:spLocks/>
              </p:cNvSpPr>
              <p:nvPr/>
            </p:nvSpPr>
            <p:spPr bwMode="auto">
              <a:xfrm>
                <a:off x="465682" y="4913784"/>
                <a:ext cx="23094100" cy="35527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/>
              <a:lstStyle/>
              <a:p>
                <a:pPr algn="just"/>
                <a:r>
                  <a:rPr lang="uk-UA" altLang="en-US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compare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obtained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value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with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linguistic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variables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that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evaluated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startup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belongs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term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660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6600" b="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6600" b="0" i="1" baseline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"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evaluation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idea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6600" baseline="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average</a:t>
                </a:r>
                <a:r>
                  <a:rPr lang="uk-UA" sz="6600" baseline="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".</a:t>
                </a:r>
                <a:endParaRPr lang="ru-RU" sz="6600" baseline="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315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5682" y="4913784"/>
                <a:ext cx="23094100" cy="3552718"/>
              </a:xfrm>
              <a:prstGeom prst="rect">
                <a:avLst/>
              </a:prstGeom>
              <a:blipFill>
                <a:blip r:embed="rId2"/>
                <a:stretch>
                  <a:fillRect l="-1979" t="-5832" r="-1979" b="-85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6" name="Rectangle 2"/>
          <p:cNvSpPr>
            <a:spLocks/>
          </p:cNvSpPr>
          <p:nvPr/>
        </p:nvSpPr>
        <p:spPr bwMode="auto">
          <a:xfrm>
            <a:off x="778655" y="293944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 Example</a:t>
            </a:r>
          </a:p>
        </p:txBody>
      </p:sp>
    </p:spTree>
    <p:extLst>
      <p:ext uri="{BB962C8B-B14F-4D97-AF65-F5344CB8AC3E}">
        <p14:creationId xmlns:p14="http://schemas.microsoft.com/office/powerpoint/2010/main" val="319817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3452014" y="3582799"/>
            <a:ext cx="9937104" cy="453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9600" b="1" baseline="0" dirty="0">
                <a:solidFill>
                  <a:schemeClr val="bg2">
                    <a:lumMod val="10000"/>
                  </a:schemeClr>
                </a:solidFill>
              </a:rPr>
              <a:t>Questionnaire-evaluation of startup projects</a:t>
            </a:r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H="1">
            <a:off x="13847763" y="3754438"/>
            <a:ext cx="0" cy="10040937"/>
          </a:xfrm>
          <a:prstGeom prst="line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7172" name="Rectangle 3"/>
          <p:cNvSpPr>
            <a:spLocks/>
          </p:cNvSpPr>
          <p:nvPr/>
        </p:nvSpPr>
        <p:spPr bwMode="auto">
          <a:xfrm>
            <a:off x="0" y="3784600"/>
            <a:ext cx="3030538" cy="30305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32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776288" y="4570670"/>
            <a:ext cx="1550987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eaLnBrk="1">
              <a:defRPr/>
            </a:pPr>
            <a:r>
              <a:rPr lang="en-US" altLang="en-US" sz="8800" b="1" baseline="0" dirty="0">
                <a:solidFill>
                  <a:srgbClr val="F0F0F0"/>
                </a:solidFill>
              </a:rPr>
              <a:t>04</a:t>
            </a:r>
          </a:p>
        </p:txBody>
      </p:sp>
      <p:pic>
        <p:nvPicPr>
          <p:cNvPr id="2050" name="Picture 2" descr="What is a Startup? - Blockchain for connecting peo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4761" y="3205417"/>
            <a:ext cx="9406871" cy="564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20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42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408633"/>
              </p:ext>
            </p:extLst>
          </p:nvPr>
        </p:nvGraphicFramePr>
        <p:xfrm>
          <a:off x="1246784" y="3041576"/>
          <a:ext cx="22538505" cy="99371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8712">
                  <a:extLst>
                    <a:ext uri="{9D8B030D-6E8A-4147-A177-3AD203B41FA5}">
                      <a16:colId xmlns:a16="http://schemas.microsoft.com/office/drawing/2014/main" val="232389241"/>
                    </a:ext>
                  </a:extLst>
                </a:gridCol>
                <a:gridCol w="14168608">
                  <a:extLst>
                    <a:ext uri="{9D8B030D-6E8A-4147-A177-3AD203B41FA5}">
                      <a16:colId xmlns:a16="http://schemas.microsoft.com/office/drawing/2014/main" val="3857708280"/>
                    </a:ext>
                  </a:extLst>
                </a:gridCol>
                <a:gridCol w="1961185">
                  <a:extLst>
                    <a:ext uri="{9D8B030D-6E8A-4147-A177-3AD203B41FA5}">
                      <a16:colId xmlns:a16="http://schemas.microsoft.com/office/drawing/2014/main" val="3817139832"/>
                    </a:ext>
                  </a:extLst>
                </a:gridCol>
              </a:tblGrid>
              <a:tr h="1561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name of the criterion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Meaning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6480857"/>
                  </a:ext>
                </a:extLst>
              </a:tr>
              <a:tr h="78060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of criteria – « the essence of the idea »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5402391"/>
                  </a:ext>
                </a:extLst>
              </a:tr>
              <a:tr h="7806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proposed idea is a product or service?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8296569"/>
                  </a:ext>
                </a:extLst>
              </a:tr>
              <a:tr h="727917">
                <a:tc row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that came for a while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70262046"/>
                  </a:ext>
                </a:extLst>
              </a:tr>
              <a:tr h="22891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which is currently under development, with marketing research and a business plan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607808"/>
                  </a:ext>
                </a:extLst>
              </a:tr>
              <a:tr h="22891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that at the stage of the working protocol, which is tested by potential customers (25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балів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1147232"/>
                  </a:ext>
                </a:extLst>
              </a:tr>
              <a:tr h="15085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which is currently receiving income (30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676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905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43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341166"/>
              </p:ext>
            </p:extLst>
          </p:nvPr>
        </p:nvGraphicFramePr>
        <p:xfrm>
          <a:off x="1678833" y="3256499"/>
          <a:ext cx="21009717" cy="90096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92687">
                  <a:extLst>
                    <a:ext uri="{9D8B030D-6E8A-4147-A177-3AD203B41FA5}">
                      <a16:colId xmlns:a16="http://schemas.microsoft.com/office/drawing/2014/main" val="294267705"/>
                    </a:ext>
                  </a:extLst>
                </a:gridCol>
                <a:gridCol w="12988873">
                  <a:extLst>
                    <a:ext uri="{9D8B030D-6E8A-4147-A177-3AD203B41FA5}">
                      <a16:colId xmlns:a16="http://schemas.microsoft.com/office/drawing/2014/main" val="3658337847"/>
                    </a:ext>
                  </a:extLst>
                </a:gridCol>
                <a:gridCol w="1828157">
                  <a:extLst>
                    <a:ext uri="{9D8B030D-6E8A-4147-A177-3AD203B41FA5}">
                      <a16:colId xmlns:a16="http://schemas.microsoft.com/office/drawing/2014/main" val="110945604"/>
                    </a:ext>
                  </a:extLst>
                </a:gridCol>
              </a:tblGrid>
              <a:tr h="8396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which field does the developed idea belong?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1842255"/>
                  </a:ext>
                </a:extLst>
              </a:tr>
              <a:tr h="162266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the product is relevant to sales to the general public (retail, food, entertainment, etc.) 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3445986"/>
                  </a:ext>
                </a:extLst>
              </a:tr>
              <a:tr h="1622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the proposed idea is not yet recognized as an industry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653854"/>
                  </a:ext>
                </a:extLst>
              </a:tr>
              <a:tr h="1622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the product was popular with investors a few years ago (25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9153994"/>
                  </a:ext>
                </a:extLst>
              </a:tr>
              <a:tr h="33020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The product is currently popular with investors (medical devices, nanotechnology, security software, money-saving corporate software, etc.) 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109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76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91130" y="12233623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44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5530" y="11535123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5482" y="1023918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362866"/>
              </p:ext>
            </p:extLst>
          </p:nvPr>
        </p:nvGraphicFramePr>
        <p:xfrm>
          <a:off x="3335016" y="3401616"/>
          <a:ext cx="18362040" cy="72738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24536">
                  <a:extLst>
                    <a:ext uri="{9D8B030D-6E8A-4147-A177-3AD203B41FA5}">
                      <a16:colId xmlns:a16="http://schemas.microsoft.com/office/drawing/2014/main" val="596551372"/>
                    </a:ext>
                  </a:extLst>
                </a:gridCol>
                <a:gridCol w="11939734">
                  <a:extLst>
                    <a:ext uri="{9D8B030D-6E8A-4147-A177-3AD203B41FA5}">
                      <a16:colId xmlns:a16="http://schemas.microsoft.com/office/drawing/2014/main" val="1976940130"/>
                    </a:ext>
                  </a:extLst>
                </a:gridCol>
                <a:gridCol w="1597770">
                  <a:extLst>
                    <a:ext uri="{9D8B030D-6E8A-4147-A177-3AD203B41FA5}">
                      <a16:colId xmlns:a16="http://schemas.microsoft.com/office/drawing/2014/main" val="3816373417"/>
                    </a:ext>
                  </a:extLst>
                </a:gridCol>
              </a:tblGrid>
              <a:tr h="10391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social significance of the idea?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4416611"/>
                  </a:ext>
                </a:extLst>
              </a:tr>
              <a:tr h="1039123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insignificant value of novelty (5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239570"/>
                  </a:ext>
                </a:extLst>
              </a:tr>
              <a:tr h="2078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make life a little easier and more enjoyable for many people, but does not solve any fundamental problems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9100833"/>
                  </a:ext>
                </a:extLst>
              </a:tr>
              <a:tr h="10391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helps people or businesses in their work (25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411660"/>
                  </a:ext>
                </a:extLst>
              </a:tr>
              <a:tr h="2078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will help save a lot of lives and/or money (</a:t>
                      </a:r>
                      <a:r>
                        <a:rPr lang="en-US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ie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a product based on the idea urgently needed in the market) (30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93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41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45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620315"/>
              </p:ext>
            </p:extLst>
          </p:nvPr>
        </p:nvGraphicFramePr>
        <p:xfrm>
          <a:off x="1446189" y="3429124"/>
          <a:ext cx="21242361" cy="9009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56583">
                  <a:extLst>
                    <a:ext uri="{9D8B030D-6E8A-4147-A177-3AD203B41FA5}">
                      <a16:colId xmlns:a16="http://schemas.microsoft.com/office/drawing/2014/main" val="1410501693"/>
                    </a:ext>
                  </a:extLst>
                </a:gridCol>
                <a:gridCol w="14137377">
                  <a:extLst>
                    <a:ext uri="{9D8B030D-6E8A-4147-A177-3AD203B41FA5}">
                      <a16:colId xmlns:a16="http://schemas.microsoft.com/office/drawing/2014/main" val="1712911683"/>
                    </a:ext>
                  </a:extLst>
                </a:gridCol>
                <a:gridCol w="1848401">
                  <a:extLst>
                    <a:ext uri="{9D8B030D-6E8A-4147-A177-3AD203B41FA5}">
                      <a16:colId xmlns:a16="http://schemas.microsoft.com/office/drawing/2014/main" val="2016017045"/>
                    </a:ext>
                  </a:extLst>
                </a:gridCol>
              </a:tblGrid>
              <a:tr h="25030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</a:rPr>
                        <a:t>4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</a:rPr>
                        <a:t>The power of the idea (if venture companies have decided to supply their resources to competitors in this area, then tomorrow the product based on the idea will be?):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085596"/>
                  </a:ext>
                </a:extLst>
              </a:tr>
              <a:tr h="792299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1. there will be nothing from it (0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98291569"/>
                  </a:ext>
                </a:extLst>
              </a:tr>
              <a:tr h="1626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2. I understand that the market is currently won by a big player, but will have to agree to a smaller market share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834236"/>
                  </a:ext>
                </a:extLst>
              </a:tr>
              <a:tr h="1626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3. the opportunity to stay one step ahead through innovation, agility, and speed (20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3638732"/>
                  </a:ext>
                </a:extLst>
              </a:tr>
              <a:tr h="1626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4. glad to work with them for our technology as there is no way competitors can win this market (25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2270667"/>
                  </a:ext>
                </a:extLst>
              </a:tr>
              <a:tr h="83435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</a:rPr>
                        <a:t>The sum of points for 1 group of criteria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89676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648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46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379563"/>
              </p:ext>
            </p:extLst>
          </p:nvPr>
        </p:nvGraphicFramePr>
        <p:xfrm>
          <a:off x="1894857" y="4121696"/>
          <a:ext cx="21458383" cy="69127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56583">
                  <a:extLst>
                    <a:ext uri="{9D8B030D-6E8A-4147-A177-3AD203B41FA5}">
                      <a16:colId xmlns:a16="http://schemas.microsoft.com/office/drawing/2014/main" val="1272454536"/>
                    </a:ext>
                  </a:extLst>
                </a:gridCol>
                <a:gridCol w="14334603">
                  <a:extLst>
                    <a:ext uri="{9D8B030D-6E8A-4147-A177-3AD203B41FA5}">
                      <a16:colId xmlns:a16="http://schemas.microsoft.com/office/drawing/2014/main" val="1697525078"/>
                    </a:ext>
                  </a:extLst>
                </a:gridCol>
                <a:gridCol w="1867197">
                  <a:extLst>
                    <a:ext uri="{9D8B030D-6E8A-4147-A177-3AD203B41FA5}">
                      <a16:colId xmlns:a16="http://schemas.microsoft.com/office/drawing/2014/main" val="862976139"/>
                    </a:ext>
                  </a:extLst>
                </a:gridCol>
              </a:tblGrid>
              <a:tr h="71542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of criteria – « authors of the idea »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601141"/>
                  </a:ext>
                </a:extLst>
              </a:tr>
              <a:tr h="1382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level of entrepreneurial experience is achieved through: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01B49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726980"/>
                  </a:ext>
                </a:extLst>
              </a:tr>
              <a:tr h="1382553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reading books and magazines of doing business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15498697"/>
                  </a:ext>
                </a:extLst>
              </a:tr>
              <a:tr h="6671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start a successful small business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565403"/>
                  </a:ext>
                </a:extLst>
              </a:tr>
              <a:tr h="13825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working as a co-founder or employee in a successful high-tech company (20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084679"/>
                  </a:ext>
                </a:extLst>
              </a:tr>
              <a:tr h="13825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founder of several successful companies (25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029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470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47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82802"/>
              </p:ext>
            </p:extLst>
          </p:nvPr>
        </p:nvGraphicFramePr>
        <p:xfrm>
          <a:off x="3032478" y="4557884"/>
          <a:ext cx="19514168" cy="56042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24537">
                  <a:extLst>
                    <a:ext uri="{9D8B030D-6E8A-4147-A177-3AD203B41FA5}">
                      <a16:colId xmlns:a16="http://schemas.microsoft.com/office/drawing/2014/main" val="2542770984"/>
                    </a:ext>
                  </a:extLst>
                </a:gridCol>
                <a:gridCol w="12991609">
                  <a:extLst>
                    <a:ext uri="{9D8B030D-6E8A-4147-A177-3AD203B41FA5}">
                      <a16:colId xmlns:a16="http://schemas.microsoft.com/office/drawing/2014/main" val="3855462939"/>
                    </a:ext>
                  </a:extLst>
                </a:gridCol>
                <a:gridCol w="1698022">
                  <a:extLst>
                    <a:ext uri="{9D8B030D-6E8A-4147-A177-3AD203B41FA5}">
                      <a16:colId xmlns:a16="http://schemas.microsoft.com/office/drawing/2014/main" val="534755413"/>
                    </a:ext>
                  </a:extLst>
                </a:gridCol>
              </a:tblGrid>
              <a:tr h="1956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Experience of management positions in the field of the startup market: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511751"/>
                  </a:ext>
                </a:extLst>
              </a:tr>
              <a:tr h="912035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never had (0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9835928"/>
                  </a:ext>
                </a:extLst>
              </a:tr>
              <a:tr h="912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up to 2 years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07675"/>
                  </a:ext>
                </a:extLst>
              </a:tr>
              <a:tr h="912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2 - 5 years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872042"/>
                  </a:ext>
                </a:extLst>
              </a:tr>
              <a:tr h="912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o</a:t>
                      </a:r>
                      <a:r>
                        <a:rPr lang="en-US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years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(15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974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769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48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447819"/>
              </p:ext>
            </p:extLst>
          </p:nvPr>
        </p:nvGraphicFramePr>
        <p:xfrm>
          <a:off x="2636433" y="4020671"/>
          <a:ext cx="20306257" cy="60486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4417">
                  <a:extLst>
                    <a:ext uri="{9D8B030D-6E8A-4147-A177-3AD203B41FA5}">
                      <a16:colId xmlns:a16="http://schemas.microsoft.com/office/drawing/2014/main" val="83054989"/>
                    </a:ext>
                  </a:extLst>
                </a:gridCol>
                <a:gridCol w="14794895">
                  <a:extLst>
                    <a:ext uri="{9D8B030D-6E8A-4147-A177-3AD203B41FA5}">
                      <a16:colId xmlns:a16="http://schemas.microsoft.com/office/drawing/2014/main" val="528219567"/>
                    </a:ext>
                  </a:extLst>
                </a:gridCol>
                <a:gridCol w="1766945">
                  <a:extLst>
                    <a:ext uri="{9D8B030D-6E8A-4147-A177-3AD203B41FA5}">
                      <a16:colId xmlns:a16="http://schemas.microsoft.com/office/drawing/2014/main" val="3144880967"/>
                    </a:ext>
                  </a:extLst>
                </a:gridCol>
              </a:tblGrid>
              <a:tr h="17975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Several hours of own time invested in the development of the startup: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5925783"/>
                  </a:ext>
                </a:extLst>
              </a:tr>
              <a:tr h="838098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0 – 999 (10 point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5305910"/>
                  </a:ext>
                </a:extLst>
              </a:tr>
              <a:tr h="8380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1000 – 1999 (12 point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6127669"/>
                  </a:ext>
                </a:extLst>
              </a:tr>
              <a:tr h="8380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2000 – 3999 (15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9730066"/>
                  </a:ext>
                </a:extLst>
              </a:tr>
              <a:tr h="8380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4. 4000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hours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309136"/>
                  </a:ext>
                </a:extLst>
              </a:tr>
              <a:tr h="89876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sum of points for 2 groups of criteria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8414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60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49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554338"/>
              </p:ext>
            </p:extLst>
          </p:nvPr>
        </p:nvGraphicFramePr>
        <p:xfrm>
          <a:off x="1655023" y="3145281"/>
          <a:ext cx="21026335" cy="89357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6344">
                  <a:extLst>
                    <a:ext uri="{9D8B030D-6E8A-4147-A177-3AD203B41FA5}">
                      <a16:colId xmlns:a16="http://schemas.microsoft.com/office/drawing/2014/main" val="2094737243"/>
                    </a:ext>
                  </a:extLst>
                </a:gridCol>
                <a:gridCol w="16100389">
                  <a:extLst>
                    <a:ext uri="{9D8B030D-6E8A-4147-A177-3AD203B41FA5}">
                      <a16:colId xmlns:a16="http://schemas.microsoft.com/office/drawing/2014/main" val="1100396344"/>
                    </a:ext>
                  </a:extLst>
                </a:gridCol>
                <a:gridCol w="1829602">
                  <a:extLst>
                    <a:ext uri="{9D8B030D-6E8A-4147-A177-3AD203B41FA5}">
                      <a16:colId xmlns:a16="http://schemas.microsoft.com/office/drawing/2014/main" val="2309258050"/>
                    </a:ext>
                  </a:extLst>
                </a:gridCol>
              </a:tblGrid>
              <a:tr h="78148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of criteria – «comparative characteristics of the idea» 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363189"/>
                  </a:ext>
                </a:extLst>
              </a:tr>
              <a:tr h="8380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competitors (satisfaction of which requires confession):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01B49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707254"/>
                  </a:ext>
                </a:extLst>
              </a:tr>
              <a:tr h="1619534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non-existent, as customers do not spend money to meet the needs of the product (5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64328845"/>
                  </a:ext>
                </a:extLst>
              </a:tr>
              <a:tr h="24575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large companies with a large marketing budget and existing sales channels (that is the product is a mature industry dominated by large competitors) (10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2448113"/>
                  </a:ext>
                </a:extLst>
              </a:tr>
              <a:tr h="16195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other startups (that is, I am entering a new market that is currently being studied by other startups) (15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694970"/>
                  </a:ext>
                </a:extLst>
              </a:tr>
              <a:tr h="16195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replaced (proposed new product, has no direct competitor, but customers have other ways to meet these needs) (25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1049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50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88936"/>
              </p:ext>
            </p:extLst>
          </p:nvPr>
        </p:nvGraphicFramePr>
        <p:xfrm>
          <a:off x="2470920" y="4164527"/>
          <a:ext cx="19802200" cy="63361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val="706805244"/>
                    </a:ext>
                  </a:extLst>
                </a:gridCol>
                <a:gridCol w="15774860">
                  <a:extLst>
                    <a:ext uri="{9D8B030D-6E8A-4147-A177-3AD203B41FA5}">
                      <a16:colId xmlns:a16="http://schemas.microsoft.com/office/drawing/2014/main" val="1960937875"/>
                    </a:ext>
                  </a:extLst>
                </a:gridCol>
                <a:gridCol w="1723084">
                  <a:extLst>
                    <a:ext uri="{9D8B030D-6E8A-4147-A177-3AD203B41FA5}">
                      <a16:colId xmlns:a16="http://schemas.microsoft.com/office/drawing/2014/main" val="3823438709"/>
                    </a:ext>
                  </a:extLst>
                </a:gridCol>
              </a:tblGrid>
              <a:tr h="18103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Other startups in this industry at a similar stage of development received venture capital in the amount of: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5455278"/>
                  </a:ext>
                </a:extLst>
              </a:tr>
              <a:tr h="905162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under $ 1 million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09895"/>
                  </a:ext>
                </a:extLst>
              </a:tr>
              <a:tr h="9051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$ 1-2 million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049644"/>
                  </a:ext>
                </a:extLst>
              </a:tr>
              <a:tr h="9051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$ 2-5 million (15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852876"/>
                  </a:ext>
                </a:extLst>
              </a:tr>
              <a:tr h="9051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over 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$ 5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million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0795764"/>
                  </a:ext>
                </a:extLst>
              </a:tr>
              <a:tr h="90516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sum of points on 3 groups of criteria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70376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655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51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20927"/>
              </p:ext>
            </p:extLst>
          </p:nvPr>
        </p:nvGraphicFramePr>
        <p:xfrm>
          <a:off x="1196910" y="3977680"/>
          <a:ext cx="21935648" cy="71282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12562">
                  <a:extLst>
                    <a:ext uri="{9D8B030D-6E8A-4147-A177-3AD203B41FA5}">
                      <a16:colId xmlns:a16="http://schemas.microsoft.com/office/drawing/2014/main" val="1114666240"/>
                    </a:ext>
                  </a:extLst>
                </a:gridCol>
                <a:gridCol w="16614360">
                  <a:extLst>
                    <a:ext uri="{9D8B030D-6E8A-4147-A177-3AD203B41FA5}">
                      <a16:colId xmlns:a16="http://schemas.microsoft.com/office/drawing/2014/main" val="1163435951"/>
                    </a:ext>
                  </a:extLst>
                </a:gridCol>
                <a:gridCol w="1908726">
                  <a:extLst>
                    <a:ext uri="{9D8B030D-6E8A-4147-A177-3AD203B41FA5}">
                      <a16:colId xmlns:a16="http://schemas.microsoft.com/office/drawing/2014/main" val="3376566765"/>
                    </a:ext>
                  </a:extLst>
                </a:gridCol>
              </a:tblGrid>
              <a:tr h="100310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</a:rPr>
                        <a:t>Groups of criteria – « the commercial significance of the idea » </a:t>
                      </a:r>
                      <a:endParaRPr lang="ru-RU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9639594"/>
                  </a:ext>
                </a:extLst>
              </a:tr>
              <a:tr h="10563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</a:rPr>
                        <a:t>1</a:t>
                      </a:r>
                      <a:endParaRPr lang="ru-RU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Strategic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partners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: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36888"/>
                  </a:ext>
                </a:extLst>
              </a:tr>
              <a:tr h="1003104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</a:rPr>
                        <a:t> 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1. exchanged several letters with these people who met online (5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029840"/>
                  </a:ext>
                </a:extLst>
              </a:tr>
              <a:tr h="10031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2. letter of intent prepared by a potential distributor for my product (10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746768"/>
                  </a:ext>
                </a:extLst>
              </a:tr>
              <a:tr h="10031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3. several signed partnership agreements, and the rest in the work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8087398"/>
                  </a:ext>
                </a:extLst>
              </a:tr>
              <a:tr h="20594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4. partnership, licensing, supply, and sales agreements have been signed with dozens of companies (25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642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02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52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945178"/>
              </p:ext>
            </p:extLst>
          </p:nvPr>
        </p:nvGraphicFramePr>
        <p:xfrm>
          <a:off x="3025225" y="3435566"/>
          <a:ext cx="19528674" cy="78488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22159">
                  <a:extLst>
                    <a:ext uri="{9D8B030D-6E8A-4147-A177-3AD203B41FA5}">
                      <a16:colId xmlns:a16="http://schemas.microsoft.com/office/drawing/2014/main" val="2037259455"/>
                    </a:ext>
                  </a:extLst>
                </a:gridCol>
                <a:gridCol w="14207231">
                  <a:extLst>
                    <a:ext uri="{9D8B030D-6E8A-4147-A177-3AD203B41FA5}">
                      <a16:colId xmlns:a16="http://schemas.microsoft.com/office/drawing/2014/main" val="1550931096"/>
                    </a:ext>
                  </a:extLst>
                </a:gridCol>
                <a:gridCol w="1699284">
                  <a:extLst>
                    <a:ext uri="{9D8B030D-6E8A-4147-A177-3AD203B41FA5}">
                      <a16:colId xmlns:a16="http://schemas.microsoft.com/office/drawing/2014/main" val="3640136030"/>
                    </a:ext>
                  </a:extLst>
                </a:gridCol>
              </a:tblGrid>
              <a:tr h="6480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Intellectual Property: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014867"/>
                  </a:ext>
                </a:extLst>
              </a:tr>
              <a:tr h="1189903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all the developments in my head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08183739"/>
                  </a:ext>
                </a:extLst>
              </a:tr>
              <a:tr h="18001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there is a preliminary patent application prepared and filed by me (15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8990789"/>
                  </a:ext>
                </a:extLst>
              </a:tr>
              <a:tr h="11899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pending patents that have been filed for some time (25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2500276"/>
                  </a:ext>
                </a:extLst>
              </a:tr>
              <a:tr h="30207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several patents issued covering the entire value chain of the invention, along with trademarks and service marks to protect the trademark (35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036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39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53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948956"/>
              </p:ext>
            </p:extLst>
          </p:nvPr>
        </p:nvGraphicFramePr>
        <p:xfrm>
          <a:off x="1922447" y="3545632"/>
          <a:ext cx="20738303" cy="83529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32849">
                  <a:extLst>
                    <a:ext uri="{9D8B030D-6E8A-4147-A177-3AD203B41FA5}">
                      <a16:colId xmlns:a16="http://schemas.microsoft.com/office/drawing/2014/main" val="989465821"/>
                    </a:ext>
                  </a:extLst>
                </a:gridCol>
                <a:gridCol w="15000915">
                  <a:extLst>
                    <a:ext uri="{9D8B030D-6E8A-4147-A177-3AD203B41FA5}">
                      <a16:colId xmlns:a16="http://schemas.microsoft.com/office/drawing/2014/main" val="3194802447"/>
                    </a:ext>
                  </a:extLst>
                </a:gridCol>
                <a:gridCol w="1804539">
                  <a:extLst>
                    <a:ext uri="{9D8B030D-6E8A-4147-A177-3AD203B41FA5}">
                      <a16:colId xmlns:a16="http://schemas.microsoft.com/office/drawing/2014/main" val="3231281671"/>
                    </a:ext>
                  </a:extLst>
                </a:gridCol>
              </a:tblGrid>
              <a:tr h="11970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Availability of a business plan: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1536575"/>
                  </a:ext>
                </a:extLst>
              </a:tr>
              <a:tr h="1197094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not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exist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73067934"/>
                  </a:ext>
                </a:extLst>
              </a:tr>
              <a:tr h="11970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has a lot of mistakes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45301"/>
                  </a:ext>
                </a:extLst>
              </a:tr>
              <a:tr h="14365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looks perfect in my eyes (20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787634"/>
                  </a:ext>
                </a:extLst>
              </a:tr>
              <a:tr h="33251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looks perfect in the eyes of consultants, lawyers, and accountants who have seen it (30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9634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3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54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453402"/>
              </p:ext>
            </p:extLst>
          </p:nvPr>
        </p:nvGraphicFramePr>
        <p:xfrm>
          <a:off x="2032427" y="3676169"/>
          <a:ext cx="20656123" cy="82089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6925">
                  <a:extLst>
                    <a:ext uri="{9D8B030D-6E8A-4147-A177-3AD203B41FA5}">
                      <a16:colId xmlns:a16="http://schemas.microsoft.com/office/drawing/2014/main" val="1722503832"/>
                    </a:ext>
                  </a:extLst>
                </a:gridCol>
                <a:gridCol w="14531809">
                  <a:extLst>
                    <a:ext uri="{9D8B030D-6E8A-4147-A177-3AD203B41FA5}">
                      <a16:colId xmlns:a16="http://schemas.microsoft.com/office/drawing/2014/main" val="3497061225"/>
                    </a:ext>
                  </a:extLst>
                </a:gridCol>
                <a:gridCol w="1797389">
                  <a:extLst>
                    <a:ext uri="{9D8B030D-6E8A-4147-A177-3AD203B41FA5}">
                      <a16:colId xmlns:a16="http://schemas.microsoft.com/office/drawing/2014/main" val="324923908"/>
                    </a:ext>
                  </a:extLst>
                </a:gridCol>
              </a:tblGrid>
              <a:tr h="15939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Several own funds invested in the startup: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08368"/>
                  </a:ext>
                </a:extLst>
              </a:tr>
              <a:tr h="1593964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$0 - $24 999 (10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7163005"/>
                  </a:ext>
                </a:extLst>
              </a:tr>
              <a:tr h="18330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$25 000 - $99 999 (20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031011"/>
                  </a:ext>
                </a:extLst>
              </a:tr>
              <a:tr h="15939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$100 000 - $249 999 (30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795945"/>
                  </a:ext>
                </a:extLst>
              </a:tr>
              <a:tr h="15939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$250 000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(35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4744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610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55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114498"/>
              </p:ext>
            </p:extLst>
          </p:nvPr>
        </p:nvGraphicFramePr>
        <p:xfrm>
          <a:off x="2902968" y="3174658"/>
          <a:ext cx="18227057" cy="84027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89890">
                  <a:extLst>
                    <a:ext uri="{9D8B030D-6E8A-4147-A177-3AD203B41FA5}">
                      <a16:colId xmlns:a16="http://schemas.microsoft.com/office/drawing/2014/main" val="1130443336"/>
                    </a:ext>
                  </a:extLst>
                </a:gridCol>
                <a:gridCol w="13951143">
                  <a:extLst>
                    <a:ext uri="{9D8B030D-6E8A-4147-A177-3AD203B41FA5}">
                      <a16:colId xmlns:a16="http://schemas.microsoft.com/office/drawing/2014/main" val="1170244905"/>
                    </a:ext>
                  </a:extLst>
                </a:gridCol>
                <a:gridCol w="1586024">
                  <a:extLst>
                    <a:ext uri="{9D8B030D-6E8A-4147-A177-3AD203B41FA5}">
                      <a16:colId xmlns:a16="http://schemas.microsoft.com/office/drawing/2014/main" val="3049306546"/>
                    </a:ext>
                  </a:extLst>
                </a:gridCol>
              </a:tblGrid>
              <a:tr h="9755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corporate lawyer platform is: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418614"/>
                  </a:ext>
                </a:extLst>
              </a:tr>
              <a:tr h="179105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a lawyer with only legal education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4437071"/>
                  </a:ext>
                </a:extLst>
              </a:tr>
              <a:tr h="9755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small local firm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285516"/>
                  </a:ext>
                </a:extLst>
              </a:tr>
              <a:tr h="1951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a medium-sized firm operating in the investment sphere (25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962656"/>
                  </a:ext>
                </a:extLst>
              </a:tr>
              <a:tr h="27096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a nationally recognized corporate law firm with a large number of connections in the venture community (35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4503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385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56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160130"/>
              </p:ext>
            </p:extLst>
          </p:nvPr>
        </p:nvGraphicFramePr>
        <p:xfrm>
          <a:off x="2470920" y="3544128"/>
          <a:ext cx="20217630" cy="7346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3582849286"/>
                    </a:ext>
                  </a:extLst>
                </a:gridCol>
                <a:gridCol w="15434061">
                  <a:extLst>
                    <a:ext uri="{9D8B030D-6E8A-4147-A177-3AD203B41FA5}">
                      <a16:colId xmlns:a16="http://schemas.microsoft.com/office/drawing/2014/main" val="1011546866"/>
                    </a:ext>
                  </a:extLst>
                </a:gridCol>
                <a:gridCol w="1759233">
                  <a:extLst>
                    <a:ext uri="{9D8B030D-6E8A-4147-A177-3AD203B41FA5}">
                      <a16:colId xmlns:a16="http://schemas.microsoft.com/office/drawing/2014/main" val="910273364"/>
                    </a:ext>
                  </a:extLst>
                </a:gridCol>
              </a:tblGrid>
              <a:tr h="8349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Availability of an intellectual property specialist: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590022"/>
                  </a:ext>
                </a:extLst>
              </a:tr>
              <a:tr h="79287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acquaintance understood in this case (10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29027890"/>
                  </a:ext>
                </a:extLst>
              </a:tr>
              <a:tr h="16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a small local firm that claims to be a universal intellectual property (15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6487749"/>
                  </a:ext>
                </a:extLst>
              </a:tr>
              <a:tr h="16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a small or medium-sized local firm that works with a large number of startups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7495327"/>
                  </a:ext>
                </a:extLst>
              </a:tr>
              <a:tr h="24628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one of the nationally recognized intellectual property law firms, staffed by lawyers who worked in my area before going to law school (30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5221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18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57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726235"/>
              </p:ext>
            </p:extLst>
          </p:nvPr>
        </p:nvGraphicFramePr>
        <p:xfrm>
          <a:off x="2254896" y="3545632"/>
          <a:ext cx="20147734" cy="84091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69193">
                  <a:extLst>
                    <a:ext uri="{9D8B030D-6E8A-4147-A177-3AD203B41FA5}">
                      <a16:colId xmlns:a16="http://schemas.microsoft.com/office/drawing/2014/main" val="3989863586"/>
                    </a:ext>
                  </a:extLst>
                </a:gridCol>
                <a:gridCol w="14625389">
                  <a:extLst>
                    <a:ext uri="{9D8B030D-6E8A-4147-A177-3AD203B41FA5}">
                      <a16:colId xmlns:a16="http://schemas.microsoft.com/office/drawing/2014/main" val="957591955"/>
                    </a:ext>
                  </a:extLst>
                </a:gridCol>
                <a:gridCol w="1753152">
                  <a:extLst>
                    <a:ext uri="{9D8B030D-6E8A-4147-A177-3AD203B41FA5}">
                      <a16:colId xmlns:a16="http://schemas.microsoft.com/office/drawing/2014/main" val="3569378313"/>
                    </a:ext>
                  </a:extLst>
                </a:gridCol>
              </a:tblGrid>
              <a:tr h="8689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Available sales and marketing plans: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310367"/>
                  </a:ext>
                </a:extLst>
              </a:tr>
              <a:tr h="825114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if I build, they will come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91201550"/>
                  </a:ext>
                </a:extLst>
              </a:tr>
              <a:tr h="1908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if I create sites with the product and submit them to Google, they will come (20 points);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972222"/>
                  </a:ext>
                </a:extLst>
              </a:tr>
              <a:tr h="13744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I will hire sellers on commission to sell my product (25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9736398"/>
                  </a:ext>
                </a:extLst>
              </a:tr>
              <a:tr h="25629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I have a quality, well-designed marketing and sales plan that includes a combination of proven, cost-effective sales and marketing tactics (35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0988216"/>
                  </a:ext>
                </a:extLst>
              </a:tr>
              <a:tr h="86891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sum of points on 4 groups of criteria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442779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662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58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698212"/>
              </p:ext>
            </p:extLst>
          </p:nvPr>
        </p:nvGraphicFramePr>
        <p:xfrm>
          <a:off x="3335016" y="4553744"/>
          <a:ext cx="17857984" cy="60486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4281434221"/>
                    </a:ext>
                  </a:extLst>
                </a:gridCol>
                <a:gridCol w="13279738">
                  <a:extLst>
                    <a:ext uri="{9D8B030D-6E8A-4147-A177-3AD203B41FA5}">
                      <a16:colId xmlns:a16="http://schemas.microsoft.com/office/drawing/2014/main" val="2378335881"/>
                    </a:ext>
                  </a:extLst>
                </a:gridCol>
                <a:gridCol w="1553910">
                  <a:extLst>
                    <a:ext uri="{9D8B030D-6E8A-4147-A177-3AD203B41FA5}">
                      <a16:colId xmlns:a16="http://schemas.microsoft.com/office/drawing/2014/main" val="122163453"/>
                    </a:ext>
                  </a:extLst>
                </a:gridCol>
              </a:tblGrid>
              <a:tr h="88482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of criteria – « Expected results » 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616803"/>
                  </a:ext>
                </a:extLst>
              </a:tr>
              <a:tr h="16245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startup will compete with products whose annual revenues are:</a:t>
                      </a:r>
                      <a:endParaRPr lang="ru-RU" sz="3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01B49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84436"/>
                  </a:ext>
                </a:extLst>
              </a:tr>
              <a:tr h="884826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$25 000 - $99 999 (10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22302133"/>
                  </a:ext>
                </a:extLst>
              </a:tr>
              <a:tr h="884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$100 000 - $249 999 (13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376116"/>
                  </a:ext>
                </a:extLst>
              </a:tr>
              <a:tr h="884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$250 000 - $549 999 (16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329650"/>
                  </a:ext>
                </a:extLst>
              </a:tr>
              <a:tr h="884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$549 000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(20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4888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5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59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086399"/>
              </p:ext>
            </p:extLst>
          </p:nvPr>
        </p:nvGraphicFramePr>
        <p:xfrm>
          <a:off x="1589958" y="4481736"/>
          <a:ext cx="21530392" cy="64719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4232473469"/>
                    </a:ext>
                  </a:extLst>
                </a:gridCol>
                <a:gridCol w="15984520">
                  <a:extLst>
                    <a:ext uri="{9D8B030D-6E8A-4147-A177-3AD203B41FA5}">
                      <a16:colId xmlns:a16="http://schemas.microsoft.com/office/drawing/2014/main" val="3701282998"/>
                    </a:ext>
                  </a:extLst>
                </a:gridCol>
                <a:gridCol w="1873464">
                  <a:extLst>
                    <a:ext uri="{9D8B030D-6E8A-4147-A177-3AD203B41FA5}">
                      <a16:colId xmlns:a16="http://schemas.microsoft.com/office/drawing/2014/main" val="158247158"/>
                    </a:ext>
                  </a:extLst>
                </a:gridCol>
              </a:tblGrid>
              <a:tr h="17457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</a:rPr>
                        <a:t>The magnitude of the percentage growth of the market for this startup: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89123"/>
                  </a:ext>
                </a:extLst>
              </a:tr>
              <a:tr h="1422558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1. growth not more than 10%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0430476"/>
                  </a:ext>
                </a:extLst>
              </a:tr>
              <a:tr h="15577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2. growth of 10-30% per year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2081131"/>
                  </a:ext>
                </a:extLst>
              </a:tr>
              <a:tr h="17457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</a:rPr>
                        <a:t>3. growth of more than 30% per year (15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170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76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60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282167"/>
              </p:ext>
            </p:extLst>
          </p:nvPr>
        </p:nvGraphicFramePr>
        <p:xfrm>
          <a:off x="2636434" y="4706496"/>
          <a:ext cx="20306255" cy="4608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3613645259"/>
                    </a:ext>
                  </a:extLst>
                </a:gridCol>
                <a:gridCol w="15658990">
                  <a:extLst>
                    <a:ext uri="{9D8B030D-6E8A-4147-A177-3AD203B41FA5}">
                      <a16:colId xmlns:a16="http://schemas.microsoft.com/office/drawing/2014/main" val="2203848024"/>
                    </a:ext>
                  </a:extLst>
                </a:gridCol>
                <a:gridCol w="1766945">
                  <a:extLst>
                    <a:ext uri="{9D8B030D-6E8A-4147-A177-3AD203B41FA5}">
                      <a16:colId xmlns:a16="http://schemas.microsoft.com/office/drawing/2014/main" val="2771948144"/>
                    </a:ext>
                  </a:extLst>
                </a:gridCol>
              </a:tblGrid>
              <a:tr h="9743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amount of expected income for the next 12 months: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5484930"/>
                  </a:ext>
                </a:extLst>
              </a:tr>
              <a:tr h="90855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$0 - $24 999 (5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5065757"/>
                  </a:ext>
                </a:extLst>
              </a:tr>
              <a:tr h="908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$25 000 - $99 999 (10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2606356"/>
                  </a:ext>
                </a:extLst>
              </a:tr>
              <a:tr h="908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$100 000 - $249 999 (15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5810827"/>
                  </a:ext>
                </a:extLst>
              </a:tr>
              <a:tr h="908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$250 000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(20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944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2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61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462382"/>
              </p:ext>
            </p:extLst>
          </p:nvPr>
        </p:nvGraphicFramePr>
        <p:xfrm>
          <a:off x="2902968" y="4367689"/>
          <a:ext cx="19226136" cy="52861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3442963180"/>
                    </a:ext>
                  </a:extLst>
                </a:gridCol>
                <a:gridCol w="14384826">
                  <a:extLst>
                    <a:ext uri="{9D8B030D-6E8A-4147-A177-3AD203B41FA5}">
                      <a16:colId xmlns:a16="http://schemas.microsoft.com/office/drawing/2014/main" val="756875855"/>
                    </a:ext>
                  </a:extLst>
                </a:gridCol>
                <a:gridCol w="1672958">
                  <a:extLst>
                    <a:ext uri="{9D8B030D-6E8A-4147-A177-3AD203B41FA5}">
                      <a16:colId xmlns:a16="http://schemas.microsoft.com/office/drawing/2014/main" val="1441190320"/>
                    </a:ext>
                  </a:extLst>
                </a:gridCol>
              </a:tblGrid>
              <a:tr h="11175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Величина очікуваних доходів через 5 років: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3797071"/>
                  </a:ext>
                </a:extLst>
              </a:tr>
              <a:tr h="1042139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$0-$1 million (5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 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77698398"/>
                  </a:ext>
                </a:extLst>
              </a:tr>
              <a:tr h="1042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$1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million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$ 5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million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(10 </a:t>
                      </a: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406897"/>
                  </a:ext>
                </a:extLst>
              </a:tr>
              <a:tr h="1042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$ 5 million or more (15 </a:t>
                      </a: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065749"/>
                  </a:ext>
                </a:extLst>
              </a:tr>
              <a:tr h="1042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$ 10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million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(20 </a:t>
                      </a:r>
                      <a:r>
                        <a:rPr lang="ru-RU" sz="3600" dirty="0" err="1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points</a:t>
                      </a:r>
                      <a:r>
                        <a:rPr lang="ru-RU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16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81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62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  <p:sp>
        <p:nvSpPr>
          <p:cNvPr id="7" name="Rectangle 2"/>
          <p:cNvSpPr>
            <a:spLocks/>
          </p:cNvSpPr>
          <p:nvPr/>
        </p:nvSpPr>
        <p:spPr bwMode="auto">
          <a:xfrm>
            <a:off x="752902" y="1026745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en-US" altLang="en-US" sz="8800" b="1" baseline="0" dirty="0">
                <a:solidFill>
                  <a:schemeClr val="accent1">
                    <a:lumMod val="50000"/>
                  </a:schemeClr>
                </a:solidFill>
              </a:rPr>
              <a:t>Questionnaire-evaluation of startup projects</a:t>
            </a:r>
          </a:p>
        </p:txBody>
      </p:sp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512139"/>
              </p:ext>
            </p:extLst>
          </p:nvPr>
        </p:nvGraphicFramePr>
        <p:xfrm>
          <a:off x="2542928" y="4424714"/>
          <a:ext cx="19802199" cy="61777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1852900783"/>
                    </a:ext>
                  </a:extLst>
                </a:gridCol>
                <a:gridCol w="14838754">
                  <a:extLst>
                    <a:ext uri="{9D8B030D-6E8A-4147-A177-3AD203B41FA5}">
                      <a16:colId xmlns:a16="http://schemas.microsoft.com/office/drawing/2014/main" val="1822748990"/>
                    </a:ext>
                  </a:extLst>
                </a:gridCol>
                <a:gridCol w="1723085">
                  <a:extLst>
                    <a:ext uri="{9D8B030D-6E8A-4147-A177-3AD203B41FA5}">
                      <a16:colId xmlns:a16="http://schemas.microsoft.com/office/drawing/2014/main" val="998639238"/>
                    </a:ext>
                  </a:extLst>
                </a:gridCol>
              </a:tblGrid>
              <a:tr h="1029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xpected value of gross profit after the startup enters the market: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6568228"/>
                  </a:ext>
                </a:extLst>
              </a:tr>
              <a:tr h="102961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unknown (0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2929514"/>
                  </a:ext>
                </a:extLst>
              </a:tr>
              <a:tr h="10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everything will go to business service (5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96016"/>
                  </a:ext>
                </a:extLst>
              </a:tr>
              <a:tr h="10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increase gradually as a hardware business (10 points);</a:t>
                      </a:r>
                      <a:endParaRPr lang="ru-RU" sz="360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2484"/>
                  </a:ext>
                </a:extLst>
              </a:tr>
              <a:tr h="10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 dirty="0">
                          <a:solidFill>
                            <a:schemeClr val="tx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Fast growing as a business software (15 points).</a:t>
                      </a:r>
                      <a:endParaRPr lang="ru-RU" sz="3600" dirty="0">
                        <a:solidFill>
                          <a:schemeClr val="tx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378763"/>
                  </a:ext>
                </a:extLst>
              </a:tr>
              <a:tr h="102961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sum of points on the 5th group of criteria</a:t>
                      </a:r>
                      <a:endParaRPr lang="ru-RU" sz="3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847176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8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22688550" y="1223645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defRPr/>
            </a:pPr>
            <a:fld id="{C1EFD31E-0744-4EF0-8E86-1CCABA4197C8}" type="slidenum">
              <a:rPr lang="en-US" altLang="en-US" sz="2100" baseline="0" smtClean="0">
                <a:solidFill>
                  <a:srgbClr val="1B2223"/>
                </a:solidFill>
                <a:latin typeface="Open Sans Semibold" charset="0"/>
                <a:ea typeface="Open Sans Semibold" charset="0"/>
                <a:cs typeface="Open Sans Semibold" charset="0"/>
                <a:sym typeface="Open Sans Semibold" charset="0"/>
              </a:rPr>
              <a:pPr algn="ctr" eaLnBrk="1">
                <a:defRPr/>
              </a:pPr>
              <a:t>63</a:t>
            </a:fld>
            <a:endParaRPr lang="en-US" altLang="en-US" sz="2100" baseline="0">
              <a:solidFill>
                <a:srgbClr val="1B2223"/>
              </a:solidFill>
              <a:latin typeface="Open Sans Semibold" charset="0"/>
              <a:ea typeface="Open Sans Semibold" charset="0"/>
              <a:cs typeface="Open Sans Semibold" charset="0"/>
              <a:sym typeface="Open Sans Semibold" charset="0"/>
            </a:endParaRPr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310680" y="1022350"/>
            <a:ext cx="24073320" cy="14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eaLnBrk="1"/>
            <a:r>
              <a:rPr lang="sk-SK" altLang="en-US" sz="8800" b="1" baseline="0" dirty="0">
                <a:solidFill>
                  <a:srgbClr val="005A4E"/>
                </a:solidFill>
              </a:rPr>
              <a:t>R</a:t>
            </a:r>
            <a:r>
              <a:rPr lang="en-US" altLang="en-US" sz="8800" b="1" baseline="0" dirty="0" err="1">
                <a:solidFill>
                  <a:srgbClr val="005A4E"/>
                </a:solidFill>
              </a:rPr>
              <a:t>eferences</a:t>
            </a:r>
            <a:endParaRPr lang="en-US" altLang="en-US" sz="8800" b="1" baseline="0" dirty="0">
              <a:solidFill>
                <a:srgbClr val="005A4E"/>
              </a:solidFill>
            </a:endParaRPr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1822848" y="1750754"/>
            <a:ext cx="19916891" cy="10149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just" eaLnBrk="1"/>
            <a:r>
              <a:rPr lang="uk-UA" altLang="en-US" sz="6600" baseline="0" dirty="0"/>
              <a:t>	</a:t>
            </a:r>
            <a:endParaRPr lang="en-US" altLang="en-US" sz="6600" baseline="0" dirty="0"/>
          </a:p>
          <a:p>
            <a:pPr marL="1143000" indent="-1143000" algn="just" eaLnBrk="1">
              <a:buFont typeface="+mj-lt"/>
              <a:buAutoNum type="arabicPeriod"/>
            </a:pPr>
            <a:r>
              <a:rPr lang="en-US" altLang="en-US" sz="4400" baseline="0" dirty="0" err="1">
                <a:solidFill>
                  <a:srgbClr val="002060"/>
                </a:solidFill>
              </a:rPr>
              <a:t>Polishchuk</a:t>
            </a:r>
            <a:r>
              <a:rPr lang="en-US" altLang="en-US" sz="4400" baseline="0" dirty="0">
                <a:solidFill>
                  <a:srgbClr val="002060"/>
                </a:solidFill>
              </a:rPr>
              <a:t> V. Evaluation of start-up projects in conditions of risk and uncertainty. – 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Uzhhorod</a:t>
            </a:r>
            <a:r>
              <a:rPr lang="en-US" altLang="en-US" sz="4400" baseline="0" dirty="0">
                <a:solidFill>
                  <a:srgbClr val="002060"/>
                </a:solidFill>
              </a:rPr>
              <a:t>: Publishing house "FOP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Sabov</a:t>
            </a:r>
            <a:r>
              <a:rPr lang="en-US" altLang="en-US" sz="4400" baseline="0" dirty="0">
                <a:solidFill>
                  <a:srgbClr val="002060"/>
                </a:solidFill>
              </a:rPr>
              <a:t> AM", 2021. – 120 p. ISBN 978-617-7798-49-0.</a:t>
            </a:r>
            <a:endParaRPr lang="sk-SK" altLang="en-US" sz="4400" baseline="0" dirty="0">
              <a:solidFill>
                <a:srgbClr val="002060"/>
              </a:solidFill>
            </a:endParaRPr>
          </a:p>
          <a:p>
            <a:pPr marL="1143000" indent="-1143000" algn="just" eaLnBrk="1">
              <a:buFont typeface="+mj-lt"/>
              <a:buAutoNum type="arabicPeriod"/>
            </a:pPr>
            <a:r>
              <a:rPr lang="en-US" altLang="en-US" sz="4400" baseline="0" dirty="0" err="1">
                <a:solidFill>
                  <a:srgbClr val="002060"/>
                </a:solidFill>
              </a:rPr>
              <a:t>Polishchuk</a:t>
            </a:r>
            <a:r>
              <a:rPr lang="en-US" altLang="en-US" sz="4400" baseline="0" dirty="0">
                <a:solidFill>
                  <a:srgbClr val="002060"/>
                </a:solidFill>
              </a:rPr>
              <a:t>, V.; Kelemen, M.;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Gavurová</a:t>
            </a:r>
            <a:r>
              <a:rPr lang="en-US" altLang="en-US" sz="4400" baseline="0" dirty="0">
                <a:solidFill>
                  <a:srgbClr val="002060"/>
                </a:solidFill>
              </a:rPr>
              <a:t>, B.;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Varotsos</a:t>
            </a:r>
            <a:r>
              <a:rPr lang="en-US" altLang="en-US" sz="4400" baseline="0" dirty="0">
                <a:solidFill>
                  <a:srgbClr val="002060"/>
                </a:solidFill>
              </a:rPr>
              <a:t>, C.;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Andoga</a:t>
            </a:r>
            <a:r>
              <a:rPr lang="en-US" altLang="en-US" sz="4400" baseline="0" dirty="0">
                <a:solidFill>
                  <a:srgbClr val="002060"/>
                </a:solidFill>
              </a:rPr>
              <a:t>, R.; Gera, M.;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Christodoulakis</a:t>
            </a:r>
            <a:r>
              <a:rPr lang="en-US" altLang="en-US" sz="4400" baseline="0" dirty="0">
                <a:solidFill>
                  <a:srgbClr val="002060"/>
                </a:solidFill>
              </a:rPr>
              <a:t>, J.;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Soušek</a:t>
            </a:r>
            <a:r>
              <a:rPr lang="en-US" altLang="en-US" sz="4400" baseline="0" dirty="0">
                <a:solidFill>
                  <a:srgbClr val="002060"/>
                </a:solidFill>
              </a:rPr>
              <a:t>, R.;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Kozuba</a:t>
            </a:r>
            <a:r>
              <a:rPr lang="en-US" altLang="en-US" sz="4400" baseline="0" dirty="0">
                <a:solidFill>
                  <a:srgbClr val="002060"/>
                </a:solidFill>
              </a:rPr>
              <a:t>, J.;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Blišťan</a:t>
            </a:r>
            <a:r>
              <a:rPr lang="en-US" altLang="en-US" sz="4400" baseline="0" dirty="0">
                <a:solidFill>
                  <a:srgbClr val="002060"/>
                </a:solidFill>
              </a:rPr>
              <a:t>, P.; Szabo Jr., S. A Fuzzy Model of Risk Assessment for Environmental Start-up Projects in the Air Transport Sector. Int. J. Environ. Res. Public Health 2019, 16, 3573. https://doi.org/10.3390/ijerph16193573 </a:t>
            </a:r>
            <a:endParaRPr lang="sk-SK" altLang="en-US" sz="4400" baseline="0" dirty="0">
              <a:solidFill>
                <a:srgbClr val="002060"/>
              </a:solidFill>
            </a:endParaRPr>
          </a:p>
          <a:p>
            <a:pPr marL="1143000" indent="-1143000" algn="just" eaLnBrk="1">
              <a:buFont typeface="+mj-lt"/>
              <a:buAutoNum type="arabicPeriod"/>
            </a:pPr>
            <a:r>
              <a:rPr lang="en-US" altLang="en-US" sz="4400" baseline="0" dirty="0">
                <a:solidFill>
                  <a:srgbClr val="002060"/>
                </a:solidFill>
              </a:rPr>
              <a:t>Kelemen, M.;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Polishchuk</a:t>
            </a:r>
            <a:r>
              <a:rPr lang="en-US" altLang="en-US" sz="4400" baseline="0" dirty="0">
                <a:solidFill>
                  <a:srgbClr val="002060"/>
                </a:solidFill>
              </a:rPr>
              <a:t>, V.;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Gavurová</a:t>
            </a:r>
            <a:r>
              <a:rPr lang="en-US" altLang="en-US" sz="4400" baseline="0" dirty="0">
                <a:solidFill>
                  <a:srgbClr val="002060"/>
                </a:solidFill>
              </a:rPr>
              <a:t>, B.; Szabo, S.;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Rozenberg</a:t>
            </a:r>
            <a:r>
              <a:rPr lang="en-US" altLang="en-US" sz="4400" baseline="0" dirty="0">
                <a:solidFill>
                  <a:srgbClr val="002060"/>
                </a:solidFill>
              </a:rPr>
              <a:t>, R.; Gera, M.;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Kozuba</a:t>
            </a:r>
            <a:r>
              <a:rPr lang="en-US" altLang="en-US" sz="4400" baseline="0" dirty="0">
                <a:solidFill>
                  <a:srgbClr val="002060"/>
                </a:solidFill>
              </a:rPr>
              <a:t>, J.;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Andoga</a:t>
            </a:r>
            <a:r>
              <a:rPr lang="en-US" altLang="en-US" sz="4400" baseline="0" dirty="0">
                <a:solidFill>
                  <a:srgbClr val="002060"/>
                </a:solidFill>
              </a:rPr>
              <a:t>, R.;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Divoková</a:t>
            </a:r>
            <a:r>
              <a:rPr lang="en-US" altLang="en-US" sz="4400" baseline="0" dirty="0">
                <a:solidFill>
                  <a:srgbClr val="002060"/>
                </a:solidFill>
              </a:rPr>
              <a:t>, A.; </a:t>
            </a:r>
            <a:r>
              <a:rPr lang="en-US" altLang="en-US" sz="4400" baseline="0" dirty="0" err="1">
                <a:solidFill>
                  <a:srgbClr val="002060"/>
                </a:solidFill>
              </a:rPr>
              <a:t>Bliš’an</a:t>
            </a:r>
            <a:r>
              <a:rPr lang="en-US" altLang="en-US" sz="4400" baseline="0" dirty="0">
                <a:solidFill>
                  <a:srgbClr val="002060"/>
                </a:solidFill>
              </a:rPr>
              <a:t>, P. Fuzzy Model for Quantitative Assessment of Environmental Start-up Projects in Air Transport. Int. J. Environ. Res. Public Health 2019, 16, 3585.</a:t>
            </a:r>
            <a:r>
              <a:rPr lang="sk-SK" altLang="en-US" sz="4400" baseline="0" dirty="0">
                <a:solidFill>
                  <a:srgbClr val="002060"/>
                </a:solidFill>
              </a:rPr>
              <a:t> </a:t>
            </a:r>
            <a:r>
              <a:rPr lang="en-US" altLang="en-US" sz="4400" baseline="0" dirty="0">
                <a:solidFill>
                  <a:srgbClr val="002060"/>
                </a:solidFill>
              </a:rPr>
              <a:t>https://doi.org/10.3390/ijerph16193585 </a:t>
            </a:r>
          </a:p>
          <a:p>
            <a:pPr algn="just" eaLnBrk="1"/>
            <a:endParaRPr lang="en-US" altLang="en-US" sz="7200" baseline="0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 bwMode="auto">
          <a:xfrm>
            <a:off x="742950" y="11537950"/>
            <a:ext cx="6518275" cy="1155700"/>
          </a:xfrm>
          <a:prstGeom prst="rect">
            <a:avLst/>
          </a:prstGeom>
          <a:solidFill>
            <a:srgbClr val="F0F0F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1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1B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icture Placeholder 6"/>
          <p:cNvSpPr>
            <a:spLocks noGrp="1"/>
          </p:cNvSpPr>
          <p:nvPr>
            <p:ph type="pic" sz="quarter" idx="16"/>
          </p:nvPr>
        </p:nvSpPr>
        <p:spPr bwMode="auto">
          <a:xfrm>
            <a:off x="0" y="-93663"/>
            <a:ext cx="24384000" cy="13716001"/>
          </a:xfrm>
          <a:solidFill>
            <a:srgbClr val="A7AAAA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6083" name="Rectangle 2"/>
          <p:cNvSpPr>
            <a:spLocks/>
          </p:cNvSpPr>
          <p:nvPr/>
        </p:nvSpPr>
        <p:spPr bwMode="auto">
          <a:xfrm>
            <a:off x="6669088" y="-93663"/>
            <a:ext cx="11044237" cy="10736263"/>
          </a:xfrm>
          <a:prstGeom prst="rect">
            <a:avLst/>
          </a:prstGeom>
          <a:solidFill>
            <a:schemeClr val="accent1">
              <a:alpha val="9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/>
            <a:endParaRPr lang="en-US" altLang="en-US" sz="4800" baseline="0">
              <a:solidFill>
                <a:srgbClr val="FFFFFF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4275" name="Rectangle 3"/>
          <p:cNvSpPr>
            <a:spLocks/>
          </p:cNvSpPr>
          <p:nvPr/>
        </p:nvSpPr>
        <p:spPr bwMode="auto">
          <a:xfrm>
            <a:off x="8034338" y="3652838"/>
            <a:ext cx="8313737" cy="414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 eaLnBrk="1">
              <a:lnSpc>
                <a:spcPct val="80000"/>
              </a:lnSpc>
              <a:defRPr/>
            </a:pPr>
            <a:r>
              <a:rPr lang="en-US" altLang="en-US" sz="13000" b="1" baseline="0" dirty="0">
                <a:solidFill>
                  <a:srgbClr val="F0F0F0"/>
                </a:solidFill>
              </a:rPr>
              <a:t>Thank you!</a:t>
            </a:r>
          </a:p>
        </p:txBody>
      </p:sp>
      <p:sp>
        <p:nvSpPr>
          <p:cNvPr id="54277" name="Rectangle 5"/>
          <p:cNvSpPr>
            <a:spLocks/>
          </p:cNvSpPr>
          <p:nvPr/>
        </p:nvSpPr>
        <p:spPr bwMode="auto">
          <a:xfrm>
            <a:off x="10874375" y="13122275"/>
            <a:ext cx="2633663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1pPr>
            <a:lvl2pPr marL="742950" indent="-28575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2pPr>
            <a:lvl3pPr marL="11430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3pPr>
            <a:lvl4pPr marL="16002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4pPr>
            <a:lvl5pPr marL="2057400" indent="-228600"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5pPr>
            <a:lvl6pPr marL="25146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6pPr>
            <a:lvl7pPr marL="29718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7pPr>
            <a:lvl8pPr marL="34290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8pPr>
            <a:lvl9pPr marL="3886200" indent="-228600" defTabSz="825500" eaLnBrk="0" fontAlgn="base" hangingPunct="0">
              <a:spcBef>
                <a:spcPct val="0"/>
              </a:spcBef>
              <a:spcAft>
                <a:spcPct val="0"/>
              </a:spcAft>
              <a:defRPr sz="2200" baseline="55000">
                <a:solidFill>
                  <a:srgbClr val="7B7B7B"/>
                </a:solidFill>
                <a:latin typeface="Open Sans" charset="0"/>
                <a:ea typeface="Open Sans" charset="0"/>
                <a:cs typeface="Open Sans" charset="0"/>
                <a:sym typeface="Open Sans" charset="0"/>
              </a:defRPr>
            </a:lvl9pPr>
          </a:lstStyle>
          <a:p>
            <a:pPr algn="ctr" eaLnBrk="1">
              <a:lnSpc>
                <a:spcPct val="10000"/>
              </a:lnSpc>
              <a:defRPr/>
            </a:pPr>
            <a:r>
              <a:rPr lang="en-US" altLang="en-US" sz="1900" b="1" u="sng" baseline="0">
                <a:solidFill>
                  <a:schemeClr val="accent1"/>
                </a:solidFill>
                <a:hlinkClick r:id="rId2"/>
              </a:rPr>
              <a:t>WWW.SITE2MAX.PRO</a:t>
            </a:r>
            <a:endParaRPr lang="en-US" altLang="en-US" sz="1900" b="1" baseline="0">
              <a:solidFill>
                <a:schemeClr val="accent1"/>
              </a:solidFill>
            </a:endParaRPr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 flipV="1">
            <a:off x="12192000" y="-63500"/>
            <a:ext cx="0" cy="3287713"/>
          </a:xfrm>
          <a:prstGeom prst="line">
            <a:avLst/>
          </a:prstGeom>
          <a:noFill/>
          <a:ln w="50800" cap="flat" cmpd="sng">
            <a:solidFill>
              <a:srgbClr val="F0F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algn="ctr" eaLnBrk="1">
              <a:defRPr/>
            </a:pPr>
            <a:endParaRPr lang="en-US" altLang="en-US" sz="3200" baseline="0">
              <a:solidFill>
                <a:srgbClr val="000000"/>
              </a:solidFill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10463213" y="12715875"/>
            <a:ext cx="3600450" cy="838200"/>
          </a:xfrm>
          <a:prstGeom prst="rect">
            <a:avLst/>
          </a:prstGeom>
          <a:solidFill>
            <a:srgbClr val="A7AAAA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0800" tIns="50800" rIns="50800" bIns="50800" anchor="ctr">
            <a:spAutoFit/>
          </a:bodyPr>
          <a:lstStyle/>
          <a:p>
            <a:pPr eaLnBrk="1">
              <a:defRPr/>
            </a:pPr>
            <a:endParaRPr lang="uk-UA">
              <a:solidFill>
                <a:srgbClr val="7B7B7B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 - Standart page">
  <a:themeElements>
    <a:clrScheme name="Business_Proposal (emerald)">
      <a:dk1>
        <a:srgbClr val="EFF0EF"/>
      </a:dk1>
      <a:lt1>
        <a:srgbClr val="FFFFFF"/>
      </a:lt1>
      <a:dk2>
        <a:srgbClr val="53585F"/>
      </a:dk2>
      <a:lt2>
        <a:srgbClr val="DCDEE0"/>
      </a:lt2>
      <a:accent1>
        <a:srgbClr val="00B39C"/>
      </a:accent1>
      <a:accent2>
        <a:srgbClr val="5F5D5F"/>
      </a:accent2>
      <a:accent3>
        <a:srgbClr val="5F5D5F"/>
      </a:accent3>
      <a:accent4>
        <a:srgbClr val="7A7B7A"/>
      </a:accent4>
      <a:accent5>
        <a:srgbClr val="9C9D9C"/>
      </a:accent5>
      <a:accent6>
        <a:srgbClr val="A3A4A3"/>
      </a:accent6>
      <a:hlink>
        <a:srgbClr val="00B39C"/>
      </a:hlink>
      <a:folHlink>
        <a:srgbClr val="5F5D5F"/>
      </a:folHlink>
    </a:clrScheme>
    <a:fontScheme name="White - Standart page">
      <a:majorFont>
        <a:latin typeface="Open Sans Extrabold"/>
        <a:ea typeface="Open Sans Extrabold"/>
        <a:cs typeface="Open Sans Extrabold"/>
      </a:majorFont>
      <a:minorFont>
        <a:latin typeface="Open Sans"/>
        <a:ea typeface="Open Sans"/>
        <a:cs typeface="Open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miter lim="400000"/>
          <a:headEnd type="none" w="med" len="med"/>
          <a:tailEnd type="none" w="med" len="med"/>
        </a:ln>
        <a:effectLst>
          <a:outerShdw blurRad="38100" dist="25400" dir="5400000" algn="ctr" rotWithShape="0">
            <a:srgbClr val="000000">
              <a:alpha val="50000"/>
            </a:srgbClr>
          </a:outerShdw>
        </a:effectLst>
      </a:spPr>
      <a:bodyPr vert="horz" wrap="square" lIns="50800" tIns="50800" rIns="50800" bIns="50800" numCol="1" anchor="ctr" anchorCtr="0" compatLnSpc="1">
        <a:prstTxWarp prst="textNoShape">
          <a:avLst/>
        </a:prstTxWarp>
        <a:spAutoFit/>
      </a:bodyPr>
      <a:lstStyle>
        <a:defPPr marL="0" marR="0" indent="0" algn="l" defTabSz="8255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200" b="0" i="0" u="none" strike="noStrike" cap="none" normalizeH="0" baseline="55000">
            <a:ln>
              <a:noFill/>
            </a:ln>
            <a:solidFill>
              <a:srgbClr val="7B7B7B"/>
            </a:solidFill>
            <a:effectLst/>
            <a:latin typeface="Open Sans" charset="0"/>
            <a:ea typeface="Open Sans" charset="0"/>
            <a:cs typeface="Open Sans" charset="0"/>
            <a:sym typeface="Open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miter lim="400000"/>
          <a:headEnd type="none" w="med" len="med"/>
          <a:tailEnd type="none" w="med" len="med"/>
        </a:ln>
        <a:effectLst>
          <a:outerShdw blurRad="38100" dist="25400" dir="5400000" algn="ctr" rotWithShape="0">
            <a:srgbClr val="000000">
              <a:alpha val="50000"/>
            </a:srgbClr>
          </a:outerShdw>
        </a:effectLst>
      </a:spPr>
      <a:bodyPr vert="horz" wrap="square" lIns="50800" tIns="50800" rIns="50800" bIns="50800" numCol="1" anchor="ctr" anchorCtr="0" compatLnSpc="1">
        <a:prstTxWarp prst="textNoShape">
          <a:avLst/>
        </a:prstTxWarp>
        <a:spAutoFit/>
      </a:bodyPr>
      <a:lstStyle>
        <a:defPPr marL="0" marR="0" indent="0" algn="l" defTabSz="8255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200" b="0" i="0" u="none" strike="noStrike" cap="none" normalizeH="0" baseline="55000">
            <a:ln>
              <a:noFill/>
            </a:ln>
            <a:solidFill>
              <a:srgbClr val="7B7B7B"/>
            </a:solidFill>
            <a:effectLst/>
            <a:latin typeface="Open Sans" charset="0"/>
            <a:ea typeface="Open Sans" charset="0"/>
            <a:cs typeface="Open Sans" charset="0"/>
            <a:sym typeface="Open Sans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FFFFFF"/>
      </a:accent3>
      <a:accent4>
        <a:srgbClr val="000000"/>
      </a:accent4>
      <a:accent5>
        <a:srgbClr val="AAB8DC"/>
      </a:accent5>
      <a:accent6>
        <a:srgbClr val="007B26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1633</TotalTime>
  <Words>4468</Words>
  <Application>Microsoft Office PowerPoint</Application>
  <PresentationFormat>Произвольный</PresentationFormat>
  <Paragraphs>510</Paragraphs>
  <Slides>64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75" baseType="lpstr">
      <vt:lpstr>Arial</vt:lpstr>
      <vt:lpstr>Calibri</vt:lpstr>
      <vt:lpstr>Cambria Math</vt:lpstr>
      <vt:lpstr>Helvetica Light</vt:lpstr>
      <vt:lpstr>Helvetica Neue</vt:lpstr>
      <vt:lpstr>Open Sans</vt:lpstr>
      <vt:lpstr>Open Sans Extrabold</vt:lpstr>
      <vt:lpstr>Open Sans Semibold</vt:lpstr>
      <vt:lpstr>Source Sans Pro</vt:lpstr>
      <vt:lpstr>Times New Roman</vt:lpstr>
      <vt:lpstr>White - Standart page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asa</dc:creator>
  <cp:lastModifiedBy>Володимир</cp:lastModifiedBy>
  <cp:revision>229</cp:revision>
  <dcterms:modified xsi:type="dcterms:W3CDTF">2021-10-10T07:58:43Z</dcterms:modified>
</cp:coreProperties>
</file>