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64"/>
  </p:notesMasterIdLst>
  <p:sldIdLst>
    <p:sldId id="306" r:id="rId2"/>
    <p:sldId id="258" r:id="rId3"/>
    <p:sldId id="307" r:id="rId4"/>
    <p:sldId id="492" r:id="rId5"/>
    <p:sldId id="265" r:id="rId6"/>
    <p:sldId id="491" r:id="rId7"/>
    <p:sldId id="493" r:id="rId8"/>
    <p:sldId id="495" r:id="rId9"/>
    <p:sldId id="496" r:id="rId10"/>
    <p:sldId id="497" r:id="rId11"/>
    <p:sldId id="494" r:id="rId12"/>
    <p:sldId id="372" r:id="rId13"/>
    <p:sldId id="364" r:id="rId14"/>
    <p:sldId id="498" r:id="rId15"/>
    <p:sldId id="499" r:id="rId16"/>
    <p:sldId id="442" r:id="rId17"/>
    <p:sldId id="500" r:id="rId18"/>
    <p:sldId id="501" r:id="rId19"/>
    <p:sldId id="502" r:id="rId20"/>
    <p:sldId id="503" r:id="rId21"/>
    <p:sldId id="504" r:id="rId22"/>
    <p:sldId id="505" r:id="rId23"/>
    <p:sldId id="506" r:id="rId24"/>
    <p:sldId id="507" r:id="rId25"/>
    <p:sldId id="449" r:id="rId26"/>
    <p:sldId id="508" r:id="rId27"/>
    <p:sldId id="450" r:id="rId28"/>
    <p:sldId id="509" r:id="rId29"/>
    <p:sldId id="510" r:id="rId30"/>
    <p:sldId id="455" r:id="rId31"/>
    <p:sldId id="511" r:id="rId32"/>
    <p:sldId id="512" r:id="rId33"/>
    <p:sldId id="376" r:id="rId34"/>
    <p:sldId id="392" r:id="rId35"/>
    <p:sldId id="393" r:id="rId36"/>
    <p:sldId id="513" r:id="rId37"/>
    <p:sldId id="514" r:id="rId38"/>
    <p:sldId id="515" r:id="rId39"/>
    <p:sldId id="516" r:id="rId40"/>
    <p:sldId id="517" r:id="rId41"/>
    <p:sldId id="518" r:id="rId42"/>
    <p:sldId id="519" r:id="rId43"/>
    <p:sldId id="520" r:id="rId44"/>
    <p:sldId id="521" r:id="rId45"/>
    <p:sldId id="522" r:id="rId46"/>
    <p:sldId id="463" r:id="rId47"/>
    <p:sldId id="464" r:id="rId48"/>
    <p:sldId id="465" r:id="rId49"/>
    <p:sldId id="466" r:id="rId50"/>
    <p:sldId id="467" r:id="rId51"/>
    <p:sldId id="468" r:id="rId52"/>
    <p:sldId id="469" r:id="rId53"/>
    <p:sldId id="470" r:id="rId54"/>
    <p:sldId id="523" r:id="rId55"/>
    <p:sldId id="524" r:id="rId56"/>
    <p:sldId id="525" r:id="rId57"/>
    <p:sldId id="526" r:id="rId58"/>
    <p:sldId id="527" r:id="rId59"/>
    <p:sldId id="528" r:id="rId60"/>
    <p:sldId id="529" r:id="rId61"/>
    <p:sldId id="360" r:id="rId62"/>
    <p:sldId id="305" r:id="rId63"/>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F2EF"/>
    <a:srgbClr val="CBE5DE"/>
    <a:srgbClr val="01B49C"/>
    <a:srgbClr val="005A4E"/>
    <a:srgbClr val="A7AAAA"/>
    <a:srgbClr val="757675"/>
    <a:srgbClr val="F0F0F0"/>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0813550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163348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969474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271278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2756277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400681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549648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86767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1.png"/><Relationship Id="rId5" Type="http://schemas.openxmlformats.org/officeDocument/2006/relationships/image" Target="../media/image6.wmf"/><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image" Target="../media/image49.png"/><Relationship Id="rId7" Type="http://schemas.openxmlformats.org/officeDocument/2006/relationships/image" Target="../media/image32.wmf"/><Relationship Id="rId1" Type="http://schemas.openxmlformats.org/officeDocument/2006/relationships/slideLayout" Target="../slideLayouts/slideLayout2.xml"/><Relationship Id="rId6" Type="http://schemas.openxmlformats.org/officeDocument/2006/relationships/image" Target="../media/image31.wmf"/><Relationship Id="rId5" Type="http://schemas.openxmlformats.org/officeDocument/2006/relationships/image" Target="../media/image30.wmf"/><Relationship Id="rId4" Type="http://schemas.openxmlformats.org/officeDocument/2006/relationships/image" Target="../media/image29.wmf"/><Relationship Id="rId9" Type="http://schemas.openxmlformats.org/officeDocument/2006/relationships/image" Target="../media/image34.wmf"/></Relationships>
</file>

<file path=ppt/slides/_rels/slide5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image" Target="../media/image53.png"/><Relationship Id="rId7" Type="http://schemas.openxmlformats.org/officeDocument/2006/relationships/image" Target="../media/image32.wmf"/><Relationship Id="rId1" Type="http://schemas.openxmlformats.org/officeDocument/2006/relationships/slideLayout" Target="../slideLayouts/slideLayout2.xml"/><Relationship Id="rId6" Type="http://schemas.openxmlformats.org/officeDocument/2006/relationships/image" Target="../media/image31.wmf"/><Relationship Id="rId5" Type="http://schemas.openxmlformats.org/officeDocument/2006/relationships/image" Target="../media/image30.wmf"/><Relationship Id="rId4" Type="http://schemas.openxmlformats.org/officeDocument/2006/relationships/image" Target="../media/image29.wmf"/><Relationship Id="rId9" Type="http://schemas.openxmlformats.org/officeDocument/2006/relationships/image" Target="../media/image34.wmf"/></Relationships>
</file>

<file path=ppt/slides/_rels/slide5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742728" y="4603111"/>
            <a:ext cx="22826536" cy="5476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10</a:t>
            </a: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Analysis and risk assessment of start-up projects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246784" y="1241376"/>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449288"/>
            <a:ext cx="0" cy="13266711"/>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4603187" y="1175861"/>
            <a:ext cx="6700838"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Statement of the evaluation problem</a:t>
            </a:r>
          </a:p>
        </p:txBody>
      </p:sp>
      <p:sp>
        <p:nvSpPr>
          <p:cNvPr id="6157" name="Oval 13"/>
          <p:cNvSpPr>
            <a:spLocks/>
          </p:cNvSpPr>
          <p:nvPr/>
        </p:nvSpPr>
        <p:spPr bwMode="auto">
          <a:xfrm>
            <a:off x="13596276" y="1514415"/>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96276" y="3911890"/>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3" name="Rectangle 4"/>
          <p:cNvSpPr>
            <a:spLocks/>
          </p:cNvSpPr>
          <p:nvPr/>
        </p:nvSpPr>
        <p:spPr bwMode="auto">
          <a:xfrm>
            <a:off x="14627358" y="2850070"/>
            <a:ext cx="637540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Fuzzy mathematical model of risk assessment of a start-up project</a:t>
            </a: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2" name="Oval 13"/>
          <p:cNvSpPr>
            <a:spLocks/>
          </p:cNvSpPr>
          <p:nvPr/>
        </p:nvSpPr>
        <p:spPr bwMode="auto">
          <a:xfrm>
            <a:off x="13555186" y="7137501"/>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5" name="Rectangle 4"/>
          <p:cNvSpPr>
            <a:spLocks/>
          </p:cNvSpPr>
          <p:nvPr/>
        </p:nvSpPr>
        <p:spPr bwMode="auto">
          <a:xfrm>
            <a:off x="14583409" y="6065425"/>
            <a:ext cx="637540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Description of incoming risk assessments of start-up projects</a:t>
            </a:r>
          </a:p>
        </p:txBody>
      </p:sp>
      <p:sp>
        <p:nvSpPr>
          <p:cNvPr id="17" name="Rectangle 4"/>
          <p:cNvSpPr>
            <a:spLocks/>
          </p:cNvSpPr>
          <p:nvPr/>
        </p:nvSpPr>
        <p:spPr bwMode="auto">
          <a:xfrm>
            <a:off x="14603187" y="9488818"/>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Example</a:t>
            </a:r>
          </a:p>
        </p:txBody>
      </p:sp>
      <p:sp>
        <p:nvSpPr>
          <p:cNvPr id="18" name="Oval 13"/>
          <p:cNvSpPr>
            <a:spLocks/>
          </p:cNvSpPr>
          <p:nvPr/>
        </p:nvSpPr>
        <p:spPr bwMode="auto">
          <a:xfrm>
            <a:off x="13596276" y="9534976"/>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2" presetClass="entr" presetSubtype="1"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p:stCondLst>
                              <p:cond delay="4500"/>
                            </p:stCondLst>
                            <p:childTnLst>
                              <p:par>
                                <p:cTn id="44" presetID="2" presetClass="entr" presetSubtype="1"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23" grpId="0"/>
      <p:bldP spid="12" grpId="0" animBg="1"/>
      <p:bldP spid="15" grpId="0"/>
      <p:bldP spid="17" grpId="0"/>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58505"/>
            <a:ext cx="10441160"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Statement of the evaluation problem</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7" name="Рисунок 6">
            <a:extLst>
              <a:ext uri="{FF2B5EF4-FFF2-40B4-BE49-F238E27FC236}">
                <a16:creationId xmlns:a16="http://schemas.microsoft.com/office/drawing/2014/main" id="{3CA4AD06-AC94-45EF-B411-A04FE9B565B1}"/>
              </a:ext>
            </a:extLst>
          </p:cNvPr>
          <p:cNvPicPr>
            <a:picLocks noChangeAspect="1"/>
          </p:cNvPicPr>
          <p:nvPr/>
        </p:nvPicPr>
        <p:blipFill>
          <a:blip r:embed="rId2"/>
          <a:stretch>
            <a:fillRect/>
          </a:stretch>
        </p:blipFill>
        <p:spPr>
          <a:xfrm>
            <a:off x="14280232" y="3887211"/>
            <a:ext cx="9610435" cy="465960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Statement of the evaluation problem</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1225700" y="4215030"/>
                <a:ext cx="21932599" cy="600164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sz="6400" baseline="0" dirty="0">
                    <a:solidFill>
                      <a:srgbClr val="002060"/>
                    </a:solidFill>
                  </a:rPr>
                  <a:t>We formulate the evaluation problem as follows. Let's have at the entrance some commercial project</a:t>
                </a:r>
                <a:r>
                  <a:rPr kumimoji="0" lang="en-US" altLang="ru-RU" sz="6400" b="0" i="0" u="none" strike="noStrike" cap="none" normalizeH="0" baseline="0" dirty="0">
                    <a:ln>
                      <a:noFill/>
                    </a:ln>
                    <a:solidFill>
                      <a:srgbClr val="002060"/>
                    </a:solidFill>
                    <a:effectLst/>
                    <a:latin typeface="+mj-lt"/>
                    <a:ea typeface="Times New Roman" panose="02020603050405020304" pitchFamily="18" charset="0"/>
                    <a:cs typeface="Times New Roman" panose="02020603050405020304" pitchFamily="18" charset="0"/>
                  </a:rPr>
                  <a:t> </a:t>
                </a:r>
                <a14:m>
                  <m:oMath xmlns:m="http://schemas.openxmlformats.org/officeDocument/2006/math">
                    <m:sSub>
                      <m:sSubPr>
                        <m:ctrlPr>
                          <a:rPr kumimoji="0" lang="en-US" altLang="ru-RU" sz="6400" b="0" i="1" u="none" strike="noStrike" cap="none" normalizeH="0" baseline="0" smtClean="0">
                            <a:ln>
                              <a:noFill/>
                            </a:ln>
                            <a:solidFill>
                              <a:srgbClr val="002060"/>
                            </a:solidFill>
                            <a:effectLst/>
                            <a:latin typeface="Cambria Math" panose="02040503050406030204" pitchFamily="18" charset="0"/>
                            <a:cs typeface="Times New Roman" panose="02020603050405020304" pitchFamily="18" charset="0"/>
                          </a:rPr>
                        </m:ctrlPr>
                      </m:sSubPr>
                      <m:e>
                        <m:r>
                          <a:rPr kumimoji="0" lang="en-US" altLang="ru-RU" sz="6400" b="0" i="1" u="none" strike="noStrike" cap="none" normalizeH="0" baseline="0" smtClean="0">
                            <a:ln>
                              <a:noFill/>
                            </a:ln>
                            <a:solidFill>
                              <a:srgbClr val="002060"/>
                            </a:solidFill>
                            <a:effectLst/>
                            <a:latin typeface="Cambria Math" panose="02040503050406030204" pitchFamily="18" charset="0"/>
                            <a:cs typeface="Times New Roman" panose="02020603050405020304" pitchFamily="18" charset="0"/>
                          </a:rPr>
                          <m:t>𝑆</m:t>
                        </m:r>
                      </m:e>
                      <m:sub>
                        <m:r>
                          <a:rPr kumimoji="0" lang="en-US" altLang="ru-RU" sz="6400" b="0" i="1" u="none" strike="noStrike" cap="none" normalizeH="0" baseline="0" smtClean="0">
                            <a:ln>
                              <a:noFill/>
                            </a:ln>
                            <a:solidFill>
                              <a:srgbClr val="002060"/>
                            </a:solidFill>
                            <a:effectLst/>
                            <a:latin typeface="Cambria Math" panose="02040503050406030204" pitchFamily="18" charset="0"/>
                            <a:cs typeface="Times New Roman" panose="02020603050405020304" pitchFamily="18" charset="0"/>
                          </a:rPr>
                          <m:t>1</m:t>
                        </m:r>
                      </m:sub>
                    </m:sSub>
                    <m:r>
                      <a:rPr kumimoji="0" lang="en-US" altLang="ru-RU" sz="6400" b="0" i="1" u="none" strike="noStrike" cap="none" normalizeH="0" baseline="0" smtClean="0">
                        <a:ln>
                          <a:noFill/>
                        </a:ln>
                        <a:solidFill>
                          <a:srgbClr val="002060"/>
                        </a:solidFill>
                        <a:effectLst/>
                        <a:latin typeface="Cambria Math" panose="02040503050406030204" pitchFamily="18" charset="0"/>
                        <a:cs typeface="Times New Roman" panose="02020603050405020304" pitchFamily="18" charset="0"/>
                      </a:rPr>
                      <m:t>,</m:t>
                    </m:r>
                    <m:sSub>
                      <m:sSubPr>
                        <m:ctrlPr>
                          <a:rPr lang="en-US" altLang="ru-RU" sz="6400" i="1" baseline="0">
                            <a:solidFill>
                              <a:srgbClr val="002060"/>
                            </a:solidFill>
                            <a:latin typeface="Cambria Math" panose="02040503050406030204" pitchFamily="18" charset="0"/>
                            <a:cs typeface="Times New Roman" panose="02020603050405020304" pitchFamily="18" charset="0"/>
                          </a:rPr>
                        </m:ctrlPr>
                      </m:sSubPr>
                      <m:e>
                        <m:r>
                          <a:rPr lang="en-US" altLang="ru-RU" sz="6400" i="1" baseline="0">
                            <a:solidFill>
                              <a:srgbClr val="002060"/>
                            </a:solidFill>
                            <a:latin typeface="Cambria Math" panose="02040503050406030204" pitchFamily="18" charset="0"/>
                            <a:cs typeface="Times New Roman" panose="02020603050405020304" pitchFamily="18" charset="0"/>
                          </a:rPr>
                          <m:t>𝑆</m:t>
                        </m:r>
                      </m:e>
                      <m:sub>
                        <m:r>
                          <a:rPr lang="en-US" altLang="ru-RU" sz="6400" b="0" i="1" baseline="0" smtClean="0">
                            <a:solidFill>
                              <a:srgbClr val="002060"/>
                            </a:solidFill>
                            <a:latin typeface="Cambria Math" panose="02040503050406030204" pitchFamily="18" charset="0"/>
                            <a:cs typeface="Times New Roman" panose="02020603050405020304" pitchFamily="18" charset="0"/>
                          </a:rPr>
                          <m:t>2</m:t>
                        </m:r>
                      </m:sub>
                    </m:sSub>
                    <m:r>
                      <a:rPr lang="en-US" altLang="ru-RU" sz="6400" b="0" i="0" baseline="0" smtClean="0">
                        <a:solidFill>
                          <a:srgbClr val="002060"/>
                        </a:solidFill>
                        <a:latin typeface="Cambria Math" panose="02040503050406030204" pitchFamily="18" charset="0"/>
                        <a:cs typeface="Times New Roman" panose="02020603050405020304" pitchFamily="18" charset="0"/>
                      </a:rPr>
                      <m:t>,…,</m:t>
                    </m:r>
                    <m:sSub>
                      <m:sSubPr>
                        <m:ctrlPr>
                          <a:rPr lang="en-US" altLang="ru-RU" sz="6400" i="1" baseline="0">
                            <a:solidFill>
                              <a:srgbClr val="002060"/>
                            </a:solidFill>
                            <a:latin typeface="Cambria Math" panose="02040503050406030204" pitchFamily="18" charset="0"/>
                            <a:cs typeface="Times New Roman" panose="02020603050405020304" pitchFamily="18" charset="0"/>
                          </a:rPr>
                        </m:ctrlPr>
                      </m:sSubPr>
                      <m:e>
                        <m:r>
                          <a:rPr lang="en-US" altLang="ru-RU" sz="6400" i="1" baseline="0">
                            <a:solidFill>
                              <a:srgbClr val="002060"/>
                            </a:solidFill>
                            <a:latin typeface="Cambria Math" panose="02040503050406030204" pitchFamily="18" charset="0"/>
                            <a:cs typeface="Times New Roman" panose="02020603050405020304" pitchFamily="18" charset="0"/>
                          </a:rPr>
                          <m:t>𝑆</m:t>
                        </m:r>
                      </m:e>
                      <m:sub>
                        <m:r>
                          <a:rPr lang="en-US" altLang="ru-RU" sz="6400" b="0" i="1" baseline="0" smtClean="0">
                            <a:solidFill>
                              <a:srgbClr val="002060"/>
                            </a:solidFill>
                            <a:latin typeface="Cambria Math" panose="02040503050406030204" pitchFamily="18" charset="0"/>
                            <a:cs typeface="Times New Roman" panose="02020603050405020304" pitchFamily="18" charset="0"/>
                          </a:rPr>
                          <m:t>𝑛</m:t>
                        </m:r>
                      </m:sub>
                    </m:sSub>
                  </m:oMath>
                </a14:m>
                <a:r>
                  <a:rPr kumimoji="0" lang="en-US" altLang="ru-RU" sz="6400" b="0" i="0" u="none" strike="noStrike" cap="none" normalizeH="0" baseline="0" dirty="0">
                    <a:ln>
                      <a:noFill/>
                    </a:ln>
                    <a:solidFill>
                      <a:srgbClr val="002060"/>
                    </a:solidFill>
                    <a:effectLst/>
                    <a:latin typeface="+mj-lt"/>
                    <a:ea typeface="Times New Roman" panose="02020603050405020304" pitchFamily="18" charset="0"/>
                    <a:cs typeface="Times New Roman" panose="02020603050405020304" pitchFamily="18" charset="0"/>
                  </a:rPr>
                  <a:t> for which it is necessary to estimate their risk concerning the level of safety of financing. Projects can be of different prospects, nature, and security of the </a:t>
                </a:r>
                <a:r>
                  <a:rPr kumimoji="0" lang="en-US" altLang="ru-RU" sz="6400" b="0" i="0" u="none" strike="noStrike" cap="none" normalizeH="0" baseline="0" dirty="0" err="1">
                    <a:ln>
                      <a:noFill/>
                    </a:ln>
                    <a:solidFill>
                      <a:srgbClr val="002060"/>
                    </a:solidFill>
                    <a:effectLst/>
                    <a:latin typeface="+mj-lt"/>
                    <a:ea typeface="Times New Roman" panose="02020603050405020304" pitchFamily="18" charset="0"/>
                    <a:cs typeface="Times New Roman" panose="02020603050405020304" pitchFamily="18" charset="0"/>
                  </a:rPr>
                  <a:t>imple</a:t>
                </a:r>
                <a:r>
                  <a:rPr lang="en-US" altLang="ru-RU" sz="6400" baseline="0" dirty="0">
                    <a:solidFill>
                      <a:srgbClr val="002060"/>
                    </a:solidFill>
                    <a:latin typeface="+mj-lt"/>
                    <a:ea typeface="Times New Roman" panose="02020603050405020304" pitchFamily="18" charset="0"/>
                    <a:cs typeface="Times New Roman" panose="02020603050405020304" pitchFamily="18" charset="0"/>
                  </a:rPr>
                  <a:t>. </a:t>
                </a:r>
                <a:r>
                  <a:rPr lang="en-US" sz="6400" baseline="0" dirty="0">
                    <a:solidFill>
                      <a:srgbClr val="002060"/>
                    </a:solidFill>
                    <a:latin typeface="+mj-lt"/>
                  </a:rPr>
                  <a:t>We formulate the evaluation problem as follows. </a:t>
                </a:r>
                <a:endParaRPr kumimoji="0" lang="en-US" altLang="ru-RU" sz="6400" b="0" i="0" u="none" strike="noStrike" cap="none" normalizeH="0" baseline="0" dirty="0">
                  <a:ln>
                    <a:noFill/>
                  </a:ln>
                  <a:solidFill>
                    <a:srgbClr val="002060"/>
                  </a:solidFill>
                  <a:effectLst/>
                  <a:latin typeface="+mj-lt"/>
                  <a:cs typeface="Times New Roman" panose="02020603050405020304" pitchFamily="18" charset="0"/>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1225700" y="4215030"/>
                <a:ext cx="21932599" cy="6001643"/>
              </a:xfrm>
              <a:prstGeom prst="rect">
                <a:avLst/>
              </a:prstGeom>
              <a:blipFill>
                <a:blip r:embed="rId3"/>
                <a:stretch>
                  <a:fillRect l="-1807" t="-2843" r="-1834" b="-6904"/>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455061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Statement of the evaluation problem</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1455600" y="2454507"/>
            <a:ext cx="21932599"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sz="6400" baseline="0" dirty="0">
                <a:solidFill>
                  <a:srgbClr val="002060"/>
                </a:solidFill>
                <a:latin typeface="+mj-lt"/>
              </a:rPr>
              <a:t>Let's have at the entrance some commercial projects </a:t>
            </a:r>
            <a:r>
              <a:rPr kumimoji="0" lang="en-US" altLang="ru-RU" sz="6400" b="0" i="0" u="none" strike="noStrike" cap="none" normalizeH="0" baseline="0" dirty="0">
                <a:ln>
                  <a:noFill/>
                </a:ln>
                <a:solidFill>
                  <a:srgbClr val="002060"/>
                </a:solidFill>
                <a:effectLst/>
                <a:latin typeface="+mj-lt"/>
                <a:ea typeface="Times New Roman" panose="02020603050405020304" pitchFamily="18" charset="0"/>
                <a:cs typeface="Times New Roman" panose="02020603050405020304" pitchFamily="18" charset="0"/>
              </a:rPr>
              <a:t>mentation. Without diminishing the generality, in the future, we will consider one commercial project. In the case of multiple projects, they can be sorted by the obtained initial estimates. The model of the problem is represented as follows:</a:t>
            </a:r>
            <a:endParaRPr kumimoji="0" lang="en-US" altLang="ru-RU" sz="64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25" name="Об'єкт 24"/>
          <p:cNvGraphicFramePr>
            <a:graphicFrameLocks noChangeAspect="1"/>
          </p:cNvGraphicFramePr>
          <p:nvPr>
            <p:extLst>
              <p:ext uri="{D42A27DB-BD31-4B8C-83A1-F6EECF244321}">
                <p14:modId xmlns:p14="http://schemas.microsoft.com/office/powerpoint/2010/main" val="2633971417"/>
              </p:ext>
            </p:extLst>
          </p:nvPr>
        </p:nvGraphicFramePr>
        <p:xfrm>
          <a:off x="9029700" y="9063038"/>
          <a:ext cx="6324600" cy="1177925"/>
        </p:xfrm>
        <a:graphic>
          <a:graphicData uri="http://schemas.openxmlformats.org/presentationml/2006/ole">
            <mc:AlternateContent xmlns:mc="http://schemas.openxmlformats.org/markup-compatibility/2006">
              <mc:Choice xmlns:v="urn:schemas-microsoft-com:vml" Requires="v">
                <p:oleObj spid="_x0000_s1055" name="Формула" r:id="rId4" imgW="1244520" imgH="228600" progId="Equation.3">
                  <p:embed/>
                </p:oleObj>
              </mc:Choice>
              <mc:Fallback>
                <p:oleObj name="Формула" r:id="rId4" imgW="1244520" imgH="228600" progId="Equation.3">
                  <p:embed/>
                  <p:pic>
                    <p:nvPicPr>
                      <p:cNvPr id="0" name="Object 20"/>
                      <p:cNvPicPr>
                        <a:picLocks noChangeAspect="1" noChangeArrowheads="1"/>
                      </p:cNvPicPr>
                      <p:nvPr/>
                    </p:nvPicPr>
                    <p:blipFill>
                      <a:blip r:embed="rId5"/>
                      <a:srcRect/>
                      <a:stretch>
                        <a:fillRect/>
                      </a:stretch>
                    </p:blipFill>
                    <p:spPr bwMode="auto">
                      <a:xfrm>
                        <a:off x="9029700" y="9063038"/>
                        <a:ext cx="6324600" cy="1177925"/>
                      </a:xfrm>
                      <a:prstGeom prst="rect">
                        <a:avLst/>
                      </a:prstGeom>
                      <a:noFill/>
                    </p:spPr>
                  </p:pic>
                </p:oleObj>
              </mc:Fallback>
            </mc:AlternateContent>
          </a:graphicData>
        </a:graphic>
      </p:graphicFrame>
      <p:sp>
        <p:nvSpPr>
          <p:cNvPr id="27" name="TextBox 26"/>
          <p:cNvSpPr txBox="1"/>
          <p:nvPr/>
        </p:nvSpPr>
        <p:spPr>
          <a:xfrm>
            <a:off x="20328904" y="9137710"/>
            <a:ext cx="1512168" cy="1077218"/>
          </a:xfrm>
          <a:prstGeom prst="rect">
            <a:avLst/>
          </a:prstGeom>
          <a:noFill/>
        </p:spPr>
        <p:txBody>
          <a:bodyPr wrap="square" rtlCol="0">
            <a:spAutoFit/>
          </a:bodyPr>
          <a:lstStyle/>
          <a:p>
            <a:r>
              <a:rPr lang="en-US" sz="6400" baseline="0" dirty="0">
                <a:solidFill>
                  <a:schemeClr val="tx1">
                    <a:lumMod val="10000"/>
                  </a:schemeClr>
                </a:solidFill>
                <a:latin typeface="Times New Roman" panose="02020603050405020304" pitchFamily="18" charset="0"/>
                <a:cs typeface="Times New Roman" panose="02020603050405020304" pitchFamily="18" charset="0"/>
              </a:rPr>
              <a:t>(1)</a:t>
            </a:r>
            <a:endParaRPr lang="ru-RU" sz="6400" baseline="0" dirty="0">
              <a:solidFill>
                <a:schemeClr val="tx1">
                  <a:lumMod val="10000"/>
                </a:schemeClr>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Statement of the evaluation problem</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mc:Choice xmlns:a14="http://schemas.microsoft.com/office/drawing/2010/main" Requires="a14">
          <p:sp>
            <p:nvSpPr>
              <p:cNvPr id="20" name="Rectangle 16"/>
              <p:cNvSpPr>
                <a:spLocks noChangeArrowheads="1"/>
              </p:cNvSpPr>
              <p:nvPr/>
            </p:nvSpPr>
            <p:spPr bwMode="auto">
              <a:xfrm>
                <a:off x="598712" y="3007181"/>
                <a:ext cx="23114568" cy="871007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altLang="ru-RU" sz="7000" baseline="0" dirty="0">
                    <a:solidFill>
                      <a:srgbClr val="002060"/>
                    </a:solidFill>
                    <a:latin typeface="+mj-lt"/>
                    <a:ea typeface="Times New Roman" panose="02020603050405020304" pitchFamily="18" charset="0"/>
                    <a:cs typeface="Times New Roman" panose="02020603050405020304" pitchFamily="18" charset="0"/>
                  </a:rPr>
                  <a:t> </a:t>
                </a:r>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where </a:t>
                </a:r>
                <a14:m>
                  <m:oMath xmlns:m="http://schemas.openxmlformats.org/officeDocument/2006/math">
                    <m:sSub>
                      <m:sSubPr>
                        <m:ctrlPr>
                          <a:rPr lang="en-US" altLang="ru-RU" sz="7000" i="1" baseline="0">
                            <a:solidFill>
                              <a:srgbClr val="002060"/>
                            </a:solidFill>
                            <a:latin typeface="Cambria Math" panose="02040503050406030204" pitchFamily="18" charset="0"/>
                            <a:cs typeface="Times New Roman" panose="02020603050405020304" pitchFamily="18" charset="0"/>
                          </a:rPr>
                        </m:ctrlPr>
                      </m:sSubPr>
                      <m:e>
                        <m:r>
                          <a:rPr lang="en-US" altLang="ru-RU" sz="7000" b="0" i="1" baseline="0" smtClean="0">
                            <a:solidFill>
                              <a:srgbClr val="002060"/>
                            </a:solidFill>
                            <a:latin typeface="Cambria Math" panose="02040503050406030204" pitchFamily="18" charset="0"/>
                            <a:cs typeface="Times New Roman" panose="02020603050405020304" pitchFamily="18" charset="0"/>
                          </a:rPr>
                          <m:t>𝑂</m:t>
                        </m:r>
                      </m:e>
                      <m:sub>
                        <m:r>
                          <a:rPr lang="en-US" altLang="ru-RU" sz="7000" b="0" i="1" baseline="0" smtClean="0">
                            <a:solidFill>
                              <a:srgbClr val="002060"/>
                            </a:solidFill>
                            <a:latin typeface="Cambria Math" panose="02040503050406030204" pitchFamily="18" charset="0"/>
                            <a:cs typeface="Times New Roman" panose="02020603050405020304" pitchFamily="18" charset="0"/>
                          </a:rPr>
                          <m:t>𝑆</m:t>
                        </m:r>
                      </m:sub>
                    </m:sSub>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assessment of the project in question depending on its origin (classic investment project or start-up project), </a:t>
                </a:r>
                <a14:m>
                  <m:oMath xmlns:m="http://schemas.openxmlformats.org/officeDocument/2006/math">
                    <m:sSub>
                      <m:sSubPr>
                        <m:ctrlPr>
                          <a:rPr lang="en-US" altLang="ru-RU" sz="7000" i="1" baseline="0">
                            <a:solidFill>
                              <a:srgbClr val="002060"/>
                            </a:solidFill>
                            <a:latin typeface="Cambria Math" panose="02040503050406030204" pitchFamily="18" charset="0"/>
                            <a:cs typeface="Times New Roman" panose="02020603050405020304" pitchFamily="18" charset="0"/>
                          </a:rPr>
                        </m:ctrlPr>
                      </m:sSubPr>
                      <m:e>
                        <m:r>
                          <a:rPr lang="en-US" altLang="ru-RU" sz="7000" i="1" baseline="0">
                            <a:solidFill>
                              <a:srgbClr val="002060"/>
                            </a:solidFill>
                            <a:latin typeface="Cambria Math" panose="02040503050406030204" pitchFamily="18" charset="0"/>
                            <a:cs typeface="Times New Roman" panose="02020603050405020304" pitchFamily="18" charset="0"/>
                          </a:rPr>
                          <m:t>𝑂</m:t>
                        </m:r>
                      </m:e>
                      <m:sub>
                        <m:r>
                          <a:rPr lang="en-US" altLang="ru-RU" sz="7000" b="0" i="1" baseline="0" smtClean="0">
                            <a:solidFill>
                              <a:srgbClr val="002060"/>
                            </a:solidFill>
                            <a:latin typeface="Cambria Math" panose="02040503050406030204" pitchFamily="18" charset="0"/>
                            <a:cs typeface="Times New Roman" panose="02020603050405020304" pitchFamily="18" charset="0"/>
                          </a:rPr>
                          <m:t>𝐺</m:t>
                        </m:r>
                      </m:sub>
                    </m:sSub>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assessment of the industry in which the commercial project will be implemented, </a:t>
                </a:r>
                <a14:m>
                  <m:oMath xmlns:m="http://schemas.openxmlformats.org/officeDocument/2006/math">
                    <m:sSub>
                      <m:sSubPr>
                        <m:ctrlPr>
                          <a:rPr lang="en-US" altLang="ru-RU" sz="7000" i="1" baseline="0">
                            <a:solidFill>
                              <a:srgbClr val="002060"/>
                            </a:solidFill>
                            <a:latin typeface="Cambria Math" panose="02040503050406030204" pitchFamily="18" charset="0"/>
                            <a:cs typeface="Times New Roman" panose="02020603050405020304" pitchFamily="18" charset="0"/>
                          </a:rPr>
                        </m:ctrlPr>
                      </m:sSubPr>
                      <m:e>
                        <m:r>
                          <a:rPr lang="en-US" altLang="ru-RU" sz="7000" i="1" baseline="0">
                            <a:solidFill>
                              <a:srgbClr val="002060"/>
                            </a:solidFill>
                            <a:latin typeface="Cambria Math" panose="02040503050406030204" pitchFamily="18" charset="0"/>
                            <a:cs typeface="Times New Roman" panose="02020603050405020304" pitchFamily="18" charset="0"/>
                          </a:rPr>
                          <m:t>𝑂</m:t>
                        </m:r>
                      </m:e>
                      <m:sub>
                        <m:r>
                          <a:rPr lang="en-US" altLang="ru-RU" sz="7000" b="0" i="1" baseline="0" smtClean="0">
                            <a:solidFill>
                              <a:srgbClr val="002060"/>
                            </a:solidFill>
                            <a:latin typeface="Cambria Math" panose="02040503050406030204" pitchFamily="18" charset="0"/>
                            <a:cs typeface="Times New Roman" panose="02020603050405020304" pitchFamily="18" charset="0"/>
                          </a:rPr>
                          <m:t>𝑅</m:t>
                        </m:r>
                      </m:sub>
                    </m:sSub>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aggregate risk assessment of the project. </a:t>
                </a:r>
                <a14:m>
                  <m:oMath xmlns:m="http://schemas.openxmlformats.org/officeDocument/2006/math">
                    <m:r>
                      <a:rPr lang="en-US" altLang="ru-RU" sz="7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𝑆𝐼</m:t>
                    </m:r>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initial assessment and linguistic interpretation of risk about the level of security of project financing. </a:t>
                </a:r>
                <a14:m>
                  <m:oMath xmlns:m="http://schemas.openxmlformats.org/officeDocument/2006/math">
                    <m:r>
                      <a:rPr lang="en-US" altLang="ru-RU" sz="7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𝑂</m:t>
                    </m:r>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the operator that matches the output variable </a:t>
                </a:r>
                <a14:m>
                  <m:oMath xmlns:m="http://schemas.openxmlformats.org/officeDocument/2006/math">
                    <m:r>
                      <a:rPr lang="en-US" altLang="ru-RU" sz="7000" i="1" baseline="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𝑆𝐼</m:t>
                    </m:r>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with input estimates </a:t>
                </a:r>
                <a14:m>
                  <m:oMath xmlns:m="http://schemas.openxmlformats.org/officeDocument/2006/math">
                    <m:sSub>
                      <m:sSubPr>
                        <m:ctrlPr>
                          <a:rPr lang="en-US" altLang="ru-RU" sz="7000" i="1" baseline="0">
                            <a:solidFill>
                              <a:srgbClr val="002060"/>
                            </a:solidFill>
                            <a:latin typeface="Cambria Math" panose="02040503050406030204" pitchFamily="18" charset="0"/>
                            <a:cs typeface="Times New Roman" panose="02020603050405020304" pitchFamily="18" charset="0"/>
                          </a:rPr>
                        </m:ctrlPr>
                      </m:sSubPr>
                      <m:e>
                        <m:r>
                          <a:rPr lang="en-US" altLang="ru-RU" sz="7000" i="1" baseline="0">
                            <a:solidFill>
                              <a:srgbClr val="002060"/>
                            </a:solidFill>
                            <a:latin typeface="Cambria Math" panose="02040503050406030204" pitchFamily="18" charset="0"/>
                            <a:cs typeface="Times New Roman" panose="02020603050405020304" pitchFamily="18" charset="0"/>
                          </a:rPr>
                          <m:t>𝑂</m:t>
                        </m:r>
                      </m:e>
                      <m:sub>
                        <m:r>
                          <a:rPr lang="en-US" altLang="ru-RU" sz="7000" i="1" baseline="0">
                            <a:solidFill>
                              <a:srgbClr val="002060"/>
                            </a:solidFill>
                            <a:latin typeface="Cambria Math" panose="02040503050406030204" pitchFamily="18" charset="0"/>
                            <a:cs typeface="Times New Roman" panose="02020603050405020304" pitchFamily="18" charset="0"/>
                          </a:rPr>
                          <m:t>𝑆</m:t>
                        </m:r>
                      </m:sub>
                    </m:sSub>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altLang="ru-RU" sz="7000" i="1" baseline="0">
                            <a:solidFill>
                              <a:srgbClr val="002060"/>
                            </a:solidFill>
                            <a:latin typeface="Cambria Math" panose="02040503050406030204" pitchFamily="18" charset="0"/>
                            <a:cs typeface="Times New Roman" panose="02020603050405020304" pitchFamily="18" charset="0"/>
                          </a:rPr>
                        </m:ctrlPr>
                      </m:sSubPr>
                      <m:e>
                        <m:r>
                          <a:rPr lang="en-US" altLang="ru-RU" sz="7000" i="1" baseline="0">
                            <a:solidFill>
                              <a:srgbClr val="002060"/>
                            </a:solidFill>
                            <a:latin typeface="Cambria Math" panose="02040503050406030204" pitchFamily="18" charset="0"/>
                            <a:cs typeface="Times New Roman" panose="02020603050405020304" pitchFamily="18" charset="0"/>
                          </a:rPr>
                          <m:t>𝑂</m:t>
                        </m:r>
                      </m:e>
                      <m:sub>
                        <m:r>
                          <a:rPr lang="en-US" altLang="ru-RU" sz="7000" i="1" baseline="0">
                            <a:solidFill>
                              <a:srgbClr val="002060"/>
                            </a:solidFill>
                            <a:latin typeface="Cambria Math" panose="02040503050406030204" pitchFamily="18" charset="0"/>
                            <a:cs typeface="Times New Roman" panose="02020603050405020304" pitchFamily="18" charset="0"/>
                          </a:rPr>
                          <m:t>𝐺</m:t>
                        </m:r>
                      </m:sub>
                    </m:sSub>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altLang="ru-RU" sz="7000" baseline="0" dirty="0">
                    <a:solidFill>
                      <a:srgbClr val="00206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altLang="ru-RU" sz="7000" i="1" baseline="0">
                            <a:solidFill>
                              <a:srgbClr val="002060"/>
                            </a:solidFill>
                            <a:latin typeface="Cambria Math" panose="02040503050406030204" pitchFamily="18" charset="0"/>
                            <a:cs typeface="Times New Roman" panose="02020603050405020304" pitchFamily="18" charset="0"/>
                          </a:rPr>
                        </m:ctrlPr>
                      </m:sSubPr>
                      <m:e>
                        <m:r>
                          <a:rPr lang="en-US" altLang="ru-RU" sz="7000" i="1" baseline="0">
                            <a:solidFill>
                              <a:srgbClr val="002060"/>
                            </a:solidFill>
                            <a:latin typeface="Cambria Math" panose="02040503050406030204" pitchFamily="18" charset="0"/>
                            <a:cs typeface="Times New Roman" panose="02020603050405020304" pitchFamily="18" charset="0"/>
                          </a:rPr>
                          <m:t>𝑂</m:t>
                        </m:r>
                      </m:e>
                      <m:sub>
                        <m:r>
                          <a:rPr lang="en-US" altLang="ru-RU" sz="7000" i="1" baseline="0">
                            <a:solidFill>
                              <a:srgbClr val="002060"/>
                            </a:solidFill>
                            <a:latin typeface="Cambria Math" panose="02040503050406030204" pitchFamily="18" charset="0"/>
                            <a:cs typeface="Times New Roman" panose="02020603050405020304" pitchFamily="18" charset="0"/>
                          </a:rPr>
                          <m:t>𝑅</m:t>
                        </m:r>
                      </m:sub>
                    </m:sSub>
                  </m:oMath>
                </a14:m>
                <a:r>
                  <a:rPr lang="en-US" altLang="ru-RU" sz="7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ru-RU" sz="7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p:txBody>
          </p:sp>
        </mc:Choice>
        <mc:Fallback>
          <p:sp>
            <p:nvSpPr>
              <p:cNvPr id="20" name="Rectangle 16"/>
              <p:cNvSpPr>
                <a:spLocks noRot="1" noChangeAspect="1" noMove="1" noResize="1" noEditPoints="1" noAdjustHandles="1" noChangeArrowheads="1" noChangeShapeType="1" noTextEdit="1"/>
              </p:cNvSpPr>
              <p:nvPr/>
            </p:nvSpPr>
            <p:spPr bwMode="auto">
              <a:xfrm>
                <a:off x="598712" y="3007181"/>
                <a:ext cx="23114568" cy="8710077"/>
              </a:xfrm>
              <a:prstGeom prst="rect">
                <a:avLst/>
              </a:prstGeom>
              <a:blipFill>
                <a:blip r:embed="rId3"/>
                <a:stretch>
                  <a:fillRect l="-1925" t="-2029" r="-1925" b="-524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2600724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Statement of the evaluation problem</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mc:Choice xmlns:a14="http://schemas.microsoft.com/office/drawing/2010/main" Requires="a14">
          <p:sp>
            <p:nvSpPr>
              <p:cNvPr id="20" name="Rectangle 16"/>
              <p:cNvSpPr>
                <a:spLocks noChangeArrowheads="1"/>
              </p:cNvSpPr>
              <p:nvPr/>
            </p:nvSpPr>
            <p:spPr bwMode="auto">
              <a:xfrm>
                <a:off x="598712" y="3830310"/>
                <a:ext cx="23114568" cy="6771084"/>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altLang="ru-RU" sz="6200" baseline="0" dirty="0">
                    <a:solidFill>
                      <a:srgbClr val="002060"/>
                    </a:solidFill>
                    <a:latin typeface="+mn-lt"/>
                    <a:ea typeface="Times New Roman" panose="02020603050405020304" pitchFamily="18" charset="0"/>
                    <a:cs typeface="Times New Roman" panose="02020603050405020304" pitchFamily="18" charset="0"/>
                  </a:rPr>
                  <a:t> where </a:t>
                </a:r>
                <a14:m>
                  <m:oMath xmlns:m="http://schemas.openxmlformats.org/officeDocument/2006/math">
                    <m:sSub>
                      <m:sSubPr>
                        <m:ctrlPr>
                          <a:rPr lang="en-US" altLang="ru-RU" sz="6200" i="1" baseline="0">
                            <a:solidFill>
                              <a:srgbClr val="002060"/>
                            </a:solidFill>
                            <a:latin typeface="Cambria Math" panose="02040503050406030204" pitchFamily="18" charset="0"/>
                            <a:cs typeface="Times New Roman" panose="02020603050405020304" pitchFamily="18" charset="0"/>
                          </a:rPr>
                        </m:ctrlPr>
                      </m:sSubPr>
                      <m:e>
                        <m:r>
                          <a:rPr lang="en-US" altLang="ru-RU" sz="6200" b="0" i="1" baseline="0" smtClean="0">
                            <a:solidFill>
                              <a:srgbClr val="002060"/>
                            </a:solidFill>
                            <a:latin typeface="Cambria Math" panose="02040503050406030204" pitchFamily="18" charset="0"/>
                            <a:cs typeface="Times New Roman" panose="02020603050405020304" pitchFamily="18" charset="0"/>
                          </a:rPr>
                          <m:t>𝑂</m:t>
                        </m:r>
                      </m:e>
                      <m:sub>
                        <m:r>
                          <a:rPr lang="en-US" altLang="ru-RU" sz="6200" b="0" i="1" baseline="0" smtClean="0">
                            <a:solidFill>
                              <a:srgbClr val="002060"/>
                            </a:solidFill>
                            <a:latin typeface="Cambria Math" panose="02040503050406030204" pitchFamily="18" charset="0"/>
                            <a:cs typeface="Times New Roman" panose="02020603050405020304" pitchFamily="18" charset="0"/>
                          </a:rPr>
                          <m:t>𝑆</m:t>
                        </m:r>
                      </m:sub>
                    </m:sSub>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  – assessment of the project in question depending on its origin (classic investment project or start-up project), </a:t>
                </a:r>
                <a14:m>
                  <m:oMath xmlns:m="http://schemas.openxmlformats.org/officeDocument/2006/math">
                    <m:sSub>
                      <m:sSubPr>
                        <m:ctrlPr>
                          <a:rPr lang="en-US" altLang="ru-RU" sz="6200" i="1" baseline="0">
                            <a:solidFill>
                              <a:srgbClr val="002060"/>
                            </a:solidFill>
                            <a:latin typeface="Cambria Math" panose="02040503050406030204" pitchFamily="18" charset="0"/>
                            <a:cs typeface="Times New Roman" panose="02020603050405020304" pitchFamily="18" charset="0"/>
                          </a:rPr>
                        </m:ctrlPr>
                      </m:sSubPr>
                      <m:e>
                        <m:r>
                          <a:rPr lang="en-US" altLang="ru-RU" sz="6200" i="1" baseline="0">
                            <a:solidFill>
                              <a:srgbClr val="002060"/>
                            </a:solidFill>
                            <a:latin typeface="Cambria Math" panose="02040503050406030204" pitchFamily="18" charset="0"/>
                            <a:cs typeface="Times New Roman" panose="02020603050405020304" pitchFamily="18" charset="0"/>
                          </a:rPr>
                          <m:t>𝑂</m:t>
                        </m:r>
                      </m:e>
                      <m:sub>
                        <m:r>
                          <a:rPr lang="en-US" altLang="ru-RU" sz="6200" b="0" i="1" baseline="0" smtClean="0">
                            <a:solidFill>
                              <a:srgbClr val="002060"/>
                            </a:solidFill>
                            <a:latin typeface="Cambria Math" panose="02040503050406030204" pitchFamily="18" charset="0"/>
                            <a:cs typeface="Times New Roman" panose="02020603050405020304" pitchFamily="18" charset="0"/>
                          </a:rPr>
                          <m:t>𝐺</m:t>
                        </m:r>
                      </m:sub>
                    </m:sSub>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  –  assessment of the industry in which the commercial project will be implemented, </a:t>
                </a:r>
                <a14:m>
                  <m:oMath xmlns:m="http://schemas.openxmlformats.org/officeDocument/2006/math">
                    <m:sSub>
                      <m:sSubPr>
                        <m:ctrlPr>
                          <a:rPr lang="en-US" altLang="ru-RU" sz="6200" i="1" baseline="0">
                            <a:solidFill>
                              <a:srgbClr val="002060"/>
                            </a:solidFill>
                            <a:latin typeface="Cambria Math" panose="02040503050406030204" pitchFamily="18" charset="0"/>
                            <a:cs typeface="Times New Roman" panose="02020603050405020304" pitchFamily="18" charset="0"/>
                          </a:rPr>
                        </m:ctrlPr>
                      </m:sSubPr>
                      <m:e>
                        <m:r>
                          <a:rPr lang="en-US" altLang="ru-RU" sz="6200" i="1" baseline="0">
                            <a:solidFill>
                              <a:srgbClr val="002060"/>
                            </a:solidFill>
                            <a:latin typeface="Cambria Math" panose="02040503050406030204" pitchFamily="18" charset="0"/>
                            <a:cs typeface="Times New Roman" panose="02020603050405020304" pitchFamily="18" charset="0"/>
                          </a:rPr>
                          <m:t>𝑂</m:t>
                        </m:r>
                      </m:e>
                      <m:sub>
                        <m:r>
                          <a:rPr lang="en-US" altLang="ru-RU" sz="6200" b="0" i="1" baseline="0" smtClean="0">
                            <a:solidFill>
                              <a:srgbClr val="002060"/>
                            </a:solidFill>
                            <a:latin typeface="Cambria Math" panose="02040503050406030204" pitchFamily="18" charset="0"/>
                            <a:cs typeface="Times New Roman" panose="02020603050405020304" pitchFamily="18" charset="0"/>
                          </a:rPr>
                          <m:t>𝑅</m:t>
                        </m:r>
                      </m:sub>
                    </m:sSub>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  – aggregate risk assessment of the project. </a:t>
                </a:r>
                <a14:m>
                  <m:oMath xmlns:m="http://schemas.openxmlformats.org/officeDocument/2006/math">
                    <m:r>
                      <a:rPr lang="en-US" altLang="ru-RU" sz="62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𝑆𝐼</m:t>
                    </m:r>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 – initial assessment and linguistic interpretation of risk about the level of security of project financing. </a:t>
                </a:r>
                <a14:m>
                  <m:oMath xmlns:m="http://schemas.openxmlformats.org/officeDocument/2006/math">
                    <m:r>
                      <a:rPr lang="en-US" altLang="ru-RU" sz="62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𝑂</m:t>
                    </m:r>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  – the operator that matches the output variable </a:t>
                </a:r>
                <a14:m>
                  <m:oMath xmlns:m="http://schemas.openxmlformats.org/officeDocument/2006/math">
                    <m:r>
                      <a:rPr lang="en-US" altLang="ru-RU" sz="6200" i="1" baseline="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𝑆𝐼</m:t>
                    </m:r>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 with input estimates </a:t>
                </a:r>
                <a14:m>
                  <m:oMath xmlns:m="http://schemas.openxmlformats.org/officeDocument/2006/math">
                    <m:sSub>
                      <m:sSubPr>
                        <m:ctrlPr>
                          <a:rPr lang="en-US" altLang="ru-RU" sz="6200" i="1" baseline="0">
                            <a:solidFill>
                              <a:srgbClr val="002060"/>
                            </a:solidFill>
                            <a:latin typeface="Cambria Math" panose="02040503050406030204" pitchFamily="18" charset="0"/>
                            <a:cs typeface="Times New Roman" panose="02020603050405020304" pitchFamily="18" charset="0"/>
                          </a:rPr>
                        </m:ctrlPr>
                      </m:sSubPr>
                      <m:e>
                        <m:r>
                          <a:rPr lang="en-US" altLang="ru-RU" sz="6200" i="1" baseline="0">
                            <a:solidFill>
                              <a:srgbClr val="002060"/>
                            </a:solidFill>
                            <a:latin typeface="Cambria Math" panose="02040503050406030204" pitchFamily="18" charset="0"/>
                            <a:cs typeface="Times New Roman" panose="02020603050405020304" pitchFamily="18" charset="0"/>
                          </a:rPr>
                          <m:t>𝑂</m:t>
                        </m:r>
                      </m:e>
                      <m:sub>
                        <m:r>
                          <a:rPr lang="en-US" altLang="ru-RU" sz="6200" i="1" baseline="0">
                            <a:solidFill>
                              <a:srgbClr val="002060"/>
                            </a:solidFill>
                            <a:latin typeface="Cambria Math" panose="02040503050406030204" pitchFamily="18" charset="0"/>
                            <a:cs typeface="Times New Roman" panose="02020603050405020304" pitchFamily="18" charset="0"/>
                          </a:rPr>
                          <m:t>𝑆</m:t>
                        </m:r>
                      </m:sub>
                    </m:sSub>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 </a:t>
                </a:r>
                <a14:m>
                  <m:oMath xmlns:m="http://schemas.openxmlformats.org/officeDocument/2006/math">
                    <m:sSub>
                      <m:sSubPr>
                        <m:ctrlPr>
                          <a:rPr lang="en-US" altLang="ru-RU" sz="6200" i="1" baseline="0">
                            <a:solidFill>
                              <a:srgbClr val="002060"/>
                            </a:solidFill>
                            <a:latin typeface="Cambria Math" panose="02040503050406030204" pitchFamily="18" charset="0"/>
                            <a:cs typeface="Times New Roman" panose="02020603050405020304" pitchFamily="18" charset="0"/>
                          </a:rPr>
                        </m:ctrlPr>
                      </m:sSubPr>
                      <m:e>
                        <m:r>
                          <a:rPr lang="en-US" altLang="ru-RU" sz="6200" i="1" baseline="0">
                            <a:solidFill>
                              <a:srgbClr val="002060"/>
                            </a:solidFill>
                            <a:latin typeface="Cambria Math" panose="02040503050406030204" pitchFamily="18" charset="0"/>
                            <a:cs typeface="Times New Roman" panose="02020603050405020304" pitchFamily="18" charset="0"/>
                          </a:rPr>
                          <m:t>𝑂</m:t>
                        </m:r>
                      </m:e>
                      <m:sub>
                        <m:r>
                          <a:rPr lang="en-US" altLang="ru-RU" sz="6200" i="1" baseline="0">
                            <a:solidFill>
                              <a:srgbClr val="002060"/>
                            </a:solidFill>
                            <a:latin typeface="Cambria Math" panose="02040503050406030204" pitchFamily="18" charset="0"/>
                            <a:cs typeface="Times New Roman" panose="02020603050405020304" pitchFamily="18" charset="0"/>
                          </a:rPr>
                          <m:t>𝐺</m:t>
                        </m:r>
                      </m:sub>
                    </m:sSub>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a:t>
                </a:r>
                <a:r>
                  <a:rPr lang="en-US" altLang="ru-RU" sz="6200" baseline="0" dirty="0">
                    <a:solidFill>
                      <a:srgbClr val="002060"/>
                    </a:solidFill>
                    <a:latin typeface="+mn-lt"/>
                    <a:cs typeface="Times New Roman" panose="02020603050405020304" pitchFamily="18" charset="0"/>
                  </a:rPr>
                  <a:t> </a:t>
                </a:r>
                <a14:m>
                  <m:oMath xmlns:m="http://schemas.openxmlformats.org/officeDocument/2006/math">
                    <m:sSub>
                      <m:sSubPr>
                        <m:ctrlPr>
                          <a:rPr lang="en-US" altLang="ru-RU" sz="6200" i="1" baseline="0">
                            <a:solidFill>
                              <a:srgbClr val="002060"/>
                            </a:solidFill>
                            <a:latin typeface="Cambria Math" panose="02040503050406030204" pitchFamily="18" charset="0"/>
                            <a:cs typeface="Times New Roman" panose="02020603050405020304" pitchFamily="18" charset="0"/>
                          </a:rPr>
                        </m:ctrlPr>
                      </m:sSubPr>
                      <m:e>
                        <m:r>
                          <a:rPr lang="en-US" altLang="ru-RU" sz="6200" i="1" baseline="0">
                            <a:solidFill>
                              <a:srgbClr val="002060"/>
                            </a:solidFill>
                            <a:latin typeface="Cambria Math" panose="02040503050406030204" pitchFamily="18" charset="0"/>
                            <a:cs typeface="Times New Roman" panose="02020603050405020304" pitchFamily="18" charset="0"/>
                          </a:rPr>
                          <m:t>𝑂</m:t>
                        </m:r>
                      </m:e>
                      <m:sub>
                        <m:r>
                          <a:rPr lang="en-US" altLang="ru-RU" sz="6200" i="1" baseline="0">
                            <a:solidFill>
                              <a:srgbClr val="002060"/>
                            </a:solidFill>
                            <a:latin typeface="Cambria Math" panose="02040503050406030204" pitchFamily="18" charset="0"/>
                            <a:cs typeface="Times New Roman" panose="02020603050405020304" pitchFamily="18" charset="0"/>
                          </a:rPr>
                          <m:t>𝑅</m:t>
                        </m:r>
                      </m:sub>
                    </m:sSub>
                  </m:oMath>
                </a14:m>
                <a:r>
                  <a:rPr lang="en-US" altLang="ru-RU" sz="6200" baseline="0" dirty="0">
                    <a:solidFill>
                      <a:srgbClr val="002060"/>
                    </a:solidFill>
                    <a:latin typeface="+mn-lt"/>
                    <a:ea typeface="Times New Roman" panose="02020603050405020304" pitchFamily="18" charset="0"/>
                    <a:cs typeface="Times New Roman" panose="02020603050405020304" pitchFamily="18" charset="0"/>
                  </a:rPr>
                  <a:t> .</a:t>
                </a:r>
                <a:endParaRPr kumimoji="0" lang="en-US" altLang="ru-RU" sz="6200" b="0" i="0" u="none" strike="noStrike" cap="none" normalizeH="0" baseline="0" dirty="0">
                  <a:ln>
                    <a:noFill/>
                  </a:ln>
                  <a:solidFill>
                    <a:srgbClr val="002060"/>
                  </a:solidFill>
                  <a:effectLst/>
                  <a:latin typeface="+mn-lt"/>
                  <a:cs typeface="Times New Roman" panose="02020603050405020304" pitchFamily="18" charset="0"/>
                </a:endParaRPr>
              </a:p>
            </p:txBody>
          </p:sp>
        </mc:Choice>
        <mc:Fallback>
          <p:sp>
            <p:nvSpPr>
              <p:cNvPr id="20" name="Rectangle 16"/>
              <p:cNvSpPr>
                <a:spLocks noRot="1" noChangeAspect="1" noMove="1" noResize="1" noEditPoints="1" noAdjustHandles="1" noChangeArrowheads="1" noChangeShapeType="1" noTextEdit="1"/>
              </p:cNvSpPr>
              <p:nvPr/>
            </p:nvSpPr>
            <p:spPr bwMode="auto">
              <a:xfrm>
                <a:off x="598712" y="3830310"/>
                <a:ext cx="23114568" cy="6771084"/>
              </a:xfrm>
              <a:prstGeom prst="rect">
                <a:avLst/>
              </a:prstGeom>
              <a:blipFill>
                <a:blip r:embed="rId3"/>
                <a:stretch>
                  <a:fillRect l="-1661" t="-2340" r="-1661" b="-585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4278424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Statement of the evaluation problem</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598712" y="4861362"/>
                <a:ext cx="23114568" cy="4708981"/>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altLang="ru-RU" sz="6000" baseline="0" dirty="0">
                    <a:solidFill>
                      <a:srgbClr val="002060"/>
                    </a:solidFill>
                    <a:latin typeface="+mn-lt"/>
                    <a:ea typeface="Times New Roman" panose="02020603050405020304" pitchFamily="18" charset="0"/>
                    <a:cs typeface="Times New Roman" panose="02020603050405020304" pitchFamily="18" charset="0"/>
                  </a:rPr>
                  <a:t> </a:t>
                </a:r>
                <a:r>
                  <a:rPr lang="en-US" altLang="ru-RU" sz="6000" baseline="0" dirty="0">
                    <a:solidFill>
                      <a:srgbClr val="002060"/>
                    </a:solidFill>
                    <a:latin typeface="Open Sans "/>
                    <a:ea typeface="Times New Roman" panose="02020603050405020304" pitchFamily="18" charset="0"/>
                    <a:cs typeface="Times New Roman" panose="02020603050405020304" pitchFamily="18" charset="0"/>
                  </a:rPr>
                  <a:t>Each risk criterion is assessed expertly using one of the terms, the next term set of linguistic variables </a:t>
                </a:r>
                <a14:m>
                  <m:oMath xmlns:m="http://schemas.openxmlformats.org/officeDocument/2006/math">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𝐿</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𝐻</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𝐻𝐶</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𝐶</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𝐵𝐶</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𝐵</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altLang="ru-RU" sz="6000" baseline="0" dirty="0">
                    <a:solidFill>
                      <a:srgbClr val="002060"/>
                    </a:solidFill>
                    <a:latin typeface="Open Sans "/>
                    <a:ea typeface="Times New Roman" panose="02020603050405020304" pitchFamily="18" charset="0"/>
                    <a:cs typeface="Times New Roman" panose="02020603050405020304" pitchFamily="18" charset="0"/>
                  </a:rPr>
                  <a:t>, where: </a:t>
                </a:r>
                <a14:m>
                  <m:oMath xmlns:m="http://schemas.openxmlformats.org/officeDocument/2006/math">
                    <m:r>
                      <a:rPr lang="en-US" altLang="ru-RU" sz="6000" i="1" baseline="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𝐻</m:t>
                    </m:r>
                  </m:oMath>
                </a14:m>
                <a:r>
                  <a:rPr lang="en-US" altLang="ru-RU" sz="6000" baseline="0" dirty="0">
                    <a:solidFill>
                      <a:srgbClr val="002060"/>
                    </a:solidFill>
                    <a:latin typeface="Open Sans "/>
                    <a:ea typeface="Times New Roman" panose="02020603050405020304" pitchFamily="18" charset="0"/>
                    <a:cs typeface="Times New Roman" panose="02020603050405020304" pitchFamily="18" charset="0"/>
                  </a:rPr>
                  <a:t> –  "low level of risk";</a:t>
                </a:r>
                <a14:m>
                  <m:oMath xmlns:m="http://schemas.openxmlformats.org/officeDocument/2006/math">
                    <m:r>
                      <a:rPr lang="en-US" altLang="ru-RU" sz="6000" i="1" baseline="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𝐻𝐶</m:t>
                    </m:r>
                    <m:r>
                      <a:rPr lang="en-US" altLang="ru-RU" sz="6000" b="0" i="1" baseline="0" smtClean="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en-US" altLang="ru-RU" sz="6000" baseline="0" dirty="0">
                    <a:solidFill>
                      <a:srgbClr val="002060"/>
                    </a:solidFill>
                    <a:latin typeface="Open Sans "/>
                    <a:ea typeface="Times New Roman" panose="02020603050405020304" pitchFamily="18" charset="0"/>
                    <a:cs typeface="Times New Roman" panose="02020603050405020304" pitchFamily="18" charset="0"/>
                  </a:rPr>
                  <a:t>– "below average risk level"; </a:t>
                </a:r>
                <a14:m>
                  <m:oMath xmlns:m="http://schemas.openxmlformats.org/officeDocument/2006/math">
                    <m:r>
                      <a:rPr lang="en-US" altLang="ru-RU" sz="6000" i="1" baseline="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𝐶</m:t>
                    </m:r>
                  </m:oMath>
                </a14:m>
                <a:r>
                  <a:rPr lang="en-US" altLang="ru-RU" sz="6000" baseline="0" dirty="0">
                    <a:solidFill>
                      <a:srgbClr val="002060"/>
                    </a:solidFill>
                    <a:latin typeface="Open Sans "/>
                    <a:ea typeface="Times New Roman" panose="02020603050405020304" pitchFamily="18" charset="0"/>
                    <a:cs typeface="Times New Roman" panose="02020603050405020304" pitchFamily="18" charset="0"/>
                  </a:rPr>
                  <a:t> –  "average level of risk"; </a:t>
                </a:r>
                <a14:m>
                  <m:oMath xmlns:m="http://schemas.openxmlformats.org/officeDocument/2006/math">
                    <m:r>
                      <a:rPr lang="en-US" altLang="ru-RU" sz="6000" i="1" baseline="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𝐵𝐶</m:t>
                    </m:r>
                  </m:oMath>
                </a14:m>
                <a:r>
                  <a:rPr lang="en-US" altLang="ru-RU" sz="6000" baseline="0" dirty="0">
                    <a:solidFill>
                      <a:srgbClr val="002060"/>
                    </a:solidFill>
                    <a:latin typeface="Open Sans "/>
                    <a:ea typeface="Times New Roman" panose="02020603050405020304" pitchFamily="18" charset="0"/>
                    <a:cs typeface="Times New Roman" panose="02020603050405020304" pitchFamily="18" charset="0"/>
                  </a:rPr>
                  <a:t> –  "above average risk level"; </a:t>
                </a:r>
                <a14:m>
                  <m:oMath xmlns:m="http://schemas.openxmlformats.org/officeDocument/2006/math">
                    <m:r>
                      <a:rPr lang="en-US" altLang="ru-RU" sz="6000" i="1" baseline="0">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𝐵</m:t>
                    </m:r>
                  </m:oMath>
                </a14:m>
                <a:r>
                  <a:rPr lang="en-US" altLang="ru-RU" sz="6000" baseline="0" dirty="0">
                    <a:solidFill>
                      <a:srgbClr val="002060"/>
                    </a:solidFill>
                    <a:latin typeface="Open Sans "/>
                    <a:ea typeface="Times New Roman" panose="02020603050405020304" pitchFamily="18" charset="0"/>
                    <a:cs typeface="Times New Roman" panose="02020603050405020304" pitchFamily="18" charset="0"/>
                  </a:rPr>
                  <a:t> –  "high level of risk".</a:t>
                </a:r>
                <a:endParaRPr kumimoji="0" lang="en-US" altLang="ru-RU" sz="6000" b="0" i="0" u="none" strike="noStrike" cap="none" normalizeH="0" baseline="0" dirty="0">
                  <a:ln>
                    <a:noFill/>
                  </a:ln>
                  <a:solidFill>
                    <a:srgbClr val="002060"/>
                  </a:solidFill>
                  <a:effectLst/>
                  <a:latin typeface="Open Sans "/>
                  <a:cs typeface="Times New Roman" panose="02020603050405020304" pitchFamily="18" charset="0"/>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598712" y="4861362"/>
                <a:ext cx="23114568" cy="4708981"/>
              </a:xfrm>
              <a:prstGeom prst="rect">
                <a:avLst/>
              </a:prstGeom>
              <a:blipFill>
                <a:blip r:embed="rId3"/>
                <a:stretch>
                  <a:fillRect l="-1582" t="-3364" r="-1609" b="-827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682355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Statement of the evaluation problem</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6"/>
              <p:cNvSpPr>
                <a:spLocks noChangeArrowheads="1"/>
              </p:cNvSpPr>
              <p:nvPr/>
            </p:nvSpPr>
            <p:spPr bwMode="auto">
              <a:xfrm>
                <a:off x="733454" y="5316829"/>
                <a:ext cx="23114568" cy="3139321"/>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altLang="ru-RU" sz="6600" baseline="0" dirty="0">
                    <a:solidFill>
                      <a:srgbClr val="002060"/>
                    </a:solidFill>
                    <a:latin typeface="+mn-lt"/>
                    <a:ea typeface="Times New Roman" panose="02020603050405020304" pitchFamily="18" charset="0"/>
                    <a:cs typeface="Times New Roman" panose="02020603050405020304" pitchFamily="18" charset="0"/>
                  </a:rPr>
                  <a:t> </a:t>
                </a:r>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Also, for each assessment of the level of risk, the expert puts the number of "reliability"  </a:t>
                </a:r>
                <a14:m>
                  <m:oMath xmlns:m="http://schemas.openxmlformats.org/officeDocument/2006/math">
                    <m:r>
                      <a:rPr lang="en-US" altLang="ru-RU" sz="6600" i="1" baseline="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r>
                      <a:rPr lang="en-US" altLang="ru-RU" sz="6600" b="0" i="1" baseline="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m:t>
                    </m:r>
                    <m:r>
                      <a:rPr lang="en-US" altLang="ru-RU" sz="6600" b="0" i="1" baseline="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𝐿</m:t>
                    </m:r>
                    <m:r>
                      <a:rPr lang="en-US" altLang="ru-RU" sz="6600" b="0" i="1" baseline="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m:t>
                    </m:r>
                  </m:oMath>
                </a14:m>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of their reasoning from the interval [0; 1].</a:t>
                </a:r>
                <a:endParaRPr kumimoji="0" lang="en-US" altLang="ru-RU" sz="6600" b="0" i="0" u="none" strike="noStrike" cap="none" normalizeH="0" baseline="0" dirty="0">
                  <a:ln>
                    <a:noFill/>
                  </a:ln>
                  <a:solidFill>
                    <a:srgbClr val="002060"/>
                  </a:solidFill>
                  <a:effectLst/>
                  <a:latin typeface="Open Sans "/>
                  <a:cs typeface="Times New Roman" panose="02020603050405020304" pitchFamily="18" charset="0"/>
                </a:endParaRPr>
              </a:p>
            </p:txBody>
          </p:sp>
        </mc:Choice>
        <mc:Fallback xmlns="">
          <p:sp>
            <p:nvSpPr>
              <p:cNvPr id="20" name="Rectangle 16"/>
              <p:cNvSpPr>
                <a:spLocks noRot="1" noChangeAspect="1" noMove="1" noResize="1" noEditPoints="1" noAdjustHandles="1" noChangeArrowheads="1" noChangeShapeType="1" noTextEdit="1"/>
              </p:cNvSpPr>
              <p:nvPr/>
            </p:nvSpPr>
            <p:spPr bwMode="auto">
              <a:xfrm>
                <a:off x="733454" y="5316829"/>
                <a:ext cx="23114568" cy="3139321"/>
              </a:xfrm>
              <a:prstGeom prst="rect">
                <a:avLst/>
              </a:prstGeom>
              <a:blipFill>
                <a:blip r:embed="rId3"/>
                <a:stretch>
                  <a:fillRect l="-1793" t="-6408" r="-1820" b="-1436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17505295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Statement of the evaluation problem</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437582" y="2476330"/>
            <a:ext cx="23114568"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a:t>
            </a:r>
            <a:r>
              <a:rPr lang="en-US" sz="6600" baseline="0" dirty="0">
                <a:solidFill>
                  <a:srgbClr val="002060"/>
                </a:solidFill>
                <a:latin typeface="Open Sans "/>
              </a:rPr>
              <a:t>Then the input data for risk assessment of projects of different origins can be presented in the form of tables by groups of risk criteria as follows, table. </a:t>
            </a:r>
            <a:r>
              <a:rPr lang="ru-RU" sz="6600" baseline="0" dirty="0">
                <a:solidFill>
                  <a:srgbClr val="002060"/>
                </a:solidFill>
                <a:latin typeface="Open Sans "/>
              </a:rPr>
              <a:t>1.</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4169022831"/>
                  </p:ext>
                </p:extLst>
              </p:nvPr>
            </p:nvGraphicFramePr>
            <p:xfrm>
              <a:off x="4847184" y="6947126"/>
              <a:ext cx="15697743" cy="5289324"/>
            </p:xfrm>
            <a:graphic>
              <a:graphicData uri="http://schemas.openxmlformats.org/drawingml/2006/table">
                <a:tbl>
                  <a:tblPr firstRow="1" firstCol="1" bandRow="1">
                    <a:tableStyleId>{5C22544A-7EE6-4342-B048-85BDC9FD1C3A}</a:tableStyleId>
                  </a:tblPr>
                  <a:tblGrid>
                    <a:gridCol w="5232581">
                      <a:extLst>
                        <a:ext uri="{9D8B030D-6E8A-4147-A177-3AD203B41FA5}">
                          <a16:colId xmlns:a16="http://schemas.microsoft.com/office/drawing/2014/main" val="2186270498"/>
                        </a:ext>
                      </a:extLst>
                    </a:gridCol>
                    <a:gridCol w="5232581">
                      <a:extLst>
                        <a:ext uri="{9D8B030D-6E8A-4147-A177-3AD203B41FA5}">
                          <a16:colId xmlns:a16="http://schemas.microsoft.com/office/drawing/2014/main" val="3071198934"/>
                        </a:ext>
                      </a:extLst>
                    </a:gridCol>
                    <a:gridCol w="5232581">
                      <a:extLst>
                        <a:ext uri="{9D8B030D-6E8A-4147-A177-3AD203B41FA5}">
                          <a16:colId xmlns:a16="http://schemas.microsoft.com/office/drawing/2014/main" val="1139960941"/>
                        </a:ext>
                      </a:extLst>
                    </a:gridCol>
                  </a:tblGrid>
                  <a:tr h="1721613">
                    <a:tc>
                      <a:txBody>
                        <a:bodyPr/>
                        <a:lstStyle/>
                        <a:p>
                          <a:pPr algn="ctr">
                            <a:lnSpc>
                              <a:spcPct val="150000"/>
                            </a:lnSpc>
                            <a:spcAft>
                              <a:spcPts val="0"/>
                            </a:spcAft>
                          </a:pPr>
                          <a:r>
                            <a:rPr lang="ru-RU" sz="3200" dirty="0" err="1">
                              <a:effectLst/>
                            </a:rPr>
                            <a:t>Group</a:t>
                          </a:r>
                          <a:r>
                            <a:rPr lang="ru-RU" sz="3200" dirty="0">
                              <a:effectLst/>
                            </a:rPr>
                            <a:t> </a:t>
                          </a:r>
                          <a:r>
                            <a:rPr lang="ru-RU" sz="3200" dirty="0" err="1">
                              <a:effectLst/>
                            </a:rPr>
                            <a:t>criteria</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200" dirty="0" err="1">
                              <a:effectLst/>
                            </a:rPr>
                            <a:t>Linguistic</a:t>
                          </a:r>
                          <a:r>
                            <a:rPr lang="ru-RU" sz="3200" dirty="0">
                              <a:effectLst/>
                            </a:rPr>
                            <a:t> </a:t>
                          </a:r>
                          <a:r>
                            <a:rPr lang="ru-RU" sz="3200" dirty="0" err="1">
                              <a:effectLst/>
                            </a:rPr>
                            <a:t>variable</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200" dirty="0" err="1">
                              <a:effectLst/>
                            </a:rPr>
                            <a:t>Reliability</a:t>
                          </a:r>
                          <a:r>
                            <a:rPr lang="ru-RU" sz="3200" dirty="0">
                              <a:effectLst/>
                            </a:rPr>
                            <a:t> </a:t>
                          </a:r>
                          <a:r>
                            <a:rPr lang="ru-RU" sz="3200" dirty="0" err="1">
                              <a:effectLst/>
                            </a:rPr>
                            <a:t>of</a:t>
                          </a:r>
                          <a:r>
                            <a:rPr lang="ru-RU" sz="3200" dirty="0">
                              <a:effectLst/>
                            </a:rPr>
                            <a:t> </a:t>
                          </a:r>
                          <a:r>
                            <a:rPr lang="ru-RU" sz="3200" dirty="0" err="1">
                              <a:effectLst/>
                            </a:rPr>
                            <a:t>expert</a:t>
                          </a:r>
                          <a:r>
                            <a:rPr lang="ru-RU" sz="3200" dirty="0">
                              <a:effectLst/>
                            </a:rPr>
                            <a:t> </a:t>
                          </a:r>
                          <a:r>
                            <a:rPr lang="ru-RU" sz="3200" dirty="0" err="1">
                              <a:effectLst/>
                            </a:rPr>
                            <a:t>opinions</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87749580"/>
                      </a:ext>
                    </a:extLst>
                  </a:tr>
                  <a:tr h="916616">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200" b="1" i="1" kern="1200" smtClean="0">
                                        <a:solidFill>
                                          <a:schemeClr val="tx1">
                                            <a:lumMod val="10000"/>
                                          </a:schemeClr>
                                        </a:solidFill>
                                        <a:effectLst/>
                                        <a:latin typeface="Cambria Math" panose="02040503050406030204" pitchFamily="18" charset="0"/>
                                        <a:ea typeface="+mn-ea"/>
                                        <a:cs typeface="+mn-cs"/>
                                      </a:rPr>
                                    </m:ctrlPr>
                                  </m:sSubSupPr>
                                  <m:e>
                                    <m:r>
                                      <a:rPr lang="ru-RU" sz="3200" b="1" i="1" kern="1200">
                                        <a:solidFill>
                                          <a:schemeClr val="tx1">
                                            <a:lumMod val="10000"/>
                                          </a:schemeClr>
                                        </a:solidFill>
                                        <a:effectLst/>
                                        <a:latin typeface="Cambria Math" panose="02040503050406030204" pitchFamily="18" charset="0"/>
                                        <a:ea typeface="+mn-ea"/>
                                        <a:cs typeface="+mn-cs"/>
                                      </a:rPr>
                                      <m:t>𝐾</m:t>
                                    </m:r>
                                  </m:e>
                                  <m:sub>
                                    <m:r>
                                      <a:rPr lang="ru-RU" sz="3200" b="1" i="1" kern="1200">
                                        <a:solidFill>
                                          <a:schemeClr val="tx1">
                                            <a:lumMod val="10000"/>
                                          </a:schemeClr>
                                        </a:solidFill>
                                        <a:effectLst/>
                                        <a:latin typeface="Cambria Math" panose="02040503050406030204" pitchFamily="18" charset="0"/>
                                        <a:ea typeface="+mn-ea"/>
                                        <a:cs typeface="+mn-cs"/>
                                      </a:rPr>
                                      <m:t>1</m:t>
                                    </m:r>
                                  </m:sub>
                                  <m:sup>
                                    <m:r>
                                      <a:rPr lang="ru-RU" sz="3200" b="1" i="1" kern="1200">
                                        <a:solidFill>
                                          <a:schemeClr val="tx1">
                                            <a:lumMod val="10000"/>
                                          </a:schemeClr>
                                        </a:solidFill>
                                        <a:effectLst/>
                                        <a:latin typeface="Cambria Math" panose="02040503050406030204" pitchFamily="18" charset="0"/>
                                        <a:ea typeface="+mn-ea"/>
                                        <a:cs typeface="+mn-cs"/>
                                      </a:rPr>
                                      <m:t>𝛼</m:t>
                                    </m:r>
                                  </m:sup>
                                </m:sSubSup>
                              </m:oMath>
                            </m:oMathPara>
                          </a14:m>
                          <a:endParaRPr lang="ru-RU" sz="320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200" i="1" kern="1200" smtClean="0">
                                        <a:solidFill>
                                          <a:schemeClr val="tx1">
                                            <a:lumMod val="10000"/>
                                          </a:schemeClr>
                                        </a:solidFill>
                                        <a:effectLst/>
                                        <a:latin typeface="Cambria Math" panose="02040503050406030204" pitchFamily="18" charset="0"/>
                                        <a:ea typeface="+mn-ea"/>
                                        <a:cs typeface="+mn-cs"/>
                                      </a:rPr>
                                    </m:ctrlPr>
                                  </m:sSubSupPr>
                                  <m:e>
                                    <m:r>
                                      <a:rPr lang="ru-RU" sz="3200" i="1" kern="1200">
                                        <a:solidFill>
                                          <a:schemeClr val="tx1">
                                            <a:lumMod val="10000"/>
                                          </a:schemeClr>
                                        </a:solidFill>
                                        <a:effectLst/>
                                        <a:latin typeface="Cambria Math" panose="02040503050406030204" pitchFamily="18" charset="0"/>
                                        <a:ea typeface="+mn-ea"/>
                                        <a:cs typeface="+mn-cs"/>
                                      </a:rPr>
                                      <m:t>𝐾</m:t>
                                    </m:r>
                                  </m:e>
                                  <m:sub>
                                    <m:r>
                                      <a:rPr lang="ru-RU" sz="3200" i="1" kern="1200">
                                        <a:solidFill>
                                          <a:schemeClr val="tx1">
                                            <a:lumMod val="10000"/>
                                          </a:schemeClr>
                                        </a:solidFill>
                                        <a:effectLst/>
                                        <a:latin typeface="Cambria Math" panose="02040503050406030204" pitchFamily="18" charset="0"/>
                                        <a:ea typeface="+mn-ea"/>
                                        <a:cs typeface="+mn-cs"/>
                                      </a:rPr>
                                      <m:t>𝑚</m:t>
                                    </m:r>
                                  </m:sub>
                                  <m:sup>
                                    <m:r>
                                      <a:rPr lang="ru-RU" sz="3200" i="1" kern="1200">
                                        <a:solidFill>
                                          <a:schemeClr val="tx1">
                                            <a:lumMod val="10000"/>
                                          </a:schemeClr>
                                        </a:solidFill>
                                        <a:effectLst/>
                                        <a:latin typeface="Cambria Math" panose="02040503050406030204" pitchFamily="18" charset="0"/>
                                        <a:ea typeface="+mn-ea"/>
                                        <a:cs typeface="+mn-cs"/>
                                      </a:rPr>
                                      <m:t>𝛼</m:t>
                                    </m:r>
                                  </m:sup>
                                </m:sSubSup>
                              </m:oMath>
                            </m:oMathPara>
                          </a14:m>
                          <a:endParaRPr lang="ru-RU" sz="320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r>
                                  <a:rPr lang="ru-RU" sz="3200" i="1" kern="1200" smtClean="0">
                                    <a:solidFill>
                                      <a:schemeClr val="tx1">
                                        <a:lumMod val="10000"/>
                                      </a:schemeClr>
                                    </a:solidFill>
                                    <a:effectLst/>
                                    <a:latin typeface="Cambria Math" panose="02040503050406030204" pitchFamily="18" charset="0"/>
                                    <a:ea typeface="+mn-ea"/>
                                    <a:cs typeface="+mn-cs"/>
                                  </a:rPr>
                                  <m:t>𝜇</m:t>
                                </m:r>
                                <m:r>
                                  <a:rPr lang="ru-RU" sz="3200" i="1" kern="1200" smtClean="0">
                                    <a:solidFill>
                                      <a:schemeClr val="tx1">
                                        <a:lumMod val="10000"/>
                                      </a:schemeClr>
                                    </a:solidFill>
                                    <a:effectLst/>
                                    <a:latin typeface="Cambria Math" panose="02040503050406030204" pitchFamily="18" charset="0"/>
                                    <a:ea typeface="+mn-ea"/>
                                    <a:cs typeface="+mn-cs"/>
                                  </a:rPr>
                                  <m:t>(</m:t>
                                </m:r>
                                <m:sSubSup>
                                  <m:sSubSupPr>
                                    <m:ctrlPr>
                                      <a:rPr lang="ru-RU" sz="3200" i="1" kern="1200">
                                        <a:solidFill>
                                          <a:schemeClr val="tx1">
                                            <a:lumMod val="10000"/>
                                          </a:schemeClr>
                                        </a:solidFill>
                                        <a:effectLst/>
                                        <a:latin typeface="Cambria Math" panose="02040503050406030204" pitchFamily="18" charset="0"/>
                                        <a:ea typeface="+mn-ea"/>
                                        <a:cs typeface="+mn-cs"/>
                                      </a:rPr>
                                    </m:ctrlPr>
                                  </m:sSubSupPr>
                                  <m:e>
                                    <m:r>
                                      <a:rPr lang="ru-RU" sz="3200" i="1" kern="1200">
                                        <a:solidFill>
                                          <a:schemeClr val="tx1">
                                            <a:lumMod val="10000"/>
                                          </a:schemeClr>
                                        </a:solidFill>
                                        <a:effectLst/>
                                        <a:latin typeface="Cambria Math" panose="02040503050406030204" pitchFamily="18" charset="0"/>
                                        <a:ea typeface="+mn-ea"/>
                                        <a:cs typeface="+mn-cs"/>
                                      </a:rPr>
                                      <m:t>𝐿</m:t>
                                    </m:r>
                                  </m:e>
                                  <m:sub>
                                    <m:r>
                                      <a:rPr lang="ru-RU" sz="3200" i="1" kern="1200">
                                        <a:solidFill>
                                          <a:schemeClr val="tx1">
                                            <a:lumMod val="10000"/>
                                          </a:schemeClr>
                                        </a:solidFill>
                                        <a:effectLst/>
                                        <a:latin typeface="Cambria Math" panose="02040503050406030204" pitchFamily="18" charset="0"/>
                                        <a:ea typeface="+mn-ea"/>
                                        <a:cs typeface="+mn-cs"/>
                                      </a:rPr>
                                      <m:t>1</m:t>
                                    </m:r>
                                  </m:sub>
                                  <m:sup>
                                    <m:r>
                                      <a:rPr lang="ru-RU" sz="3200" i="1" kern="1200">
                                        <a:solidFill>
                                          <a:schemeClr val="tx1">
                                            <a:lumMod val="10000"/>
                                          </a:schemeClr>
                                        </a:solidFill>
                                        <a:effectLst/>
                                        <a:latin typeface="Cambria Math" panose="02040503050406030204" pitchFamily="18" charset="0"/>
                                        <a:ea typeface="+mn-ea"/>
                                        <a:cs typeface="+mn-cs"/>
                                      </a:rPr>
                                      <m:t>𝛼</m:t>
                                    </m:r>
                                  </m:sup>
                                </m:sSubSup>
                                <m:r>
                                  <a:rPr lang="ru-RU" sz="3200" i="1" kern="1200">
                                    <a:solidFill>
                                      <a:schemeClr val="tx1">
                                        <a:lumMod val="10000"/>
                                      </a:schemeClr>
                                    </a:solidFill>
                                    <a:effectLst/>
                                    <a:latin typeface="Cambria Math" panose="02040503050406030204" pitchFamily="18" charset="0"/>
                                    <a:ea typeface="+mn-ea"/>
                                    <a:cs typeface="+mn-cs"/>
                                  </a:rPr>
                                  <m:t>)</m:t>
                                </m:r>
                              </m:oMath>
                            </m:oMathPara>
                          </a14:m>
                          <a:endParaRPr lang="ru-RU" sz="320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916141179"/>
                      </a:ext>
                    </a:extLst>
                  </a:tr>
                  <a:tr h="916616">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200" b="1" i="1" kern="1200" smtClean="0">
                                        <a:solidFill>
                                          <a:schemeClr val="tx1">
                                            <a:lumMod val="10000"/>
                                          </a:schemeClr>
                                        </a:solidFill>
                                        <a:effectLst/>
                                        <a:latin typeface="Cambria Math" panose="02040503050406030204" pitchFamily="18" charset="0"/>
                                        <a:ea typeface="+mn-ea"/>
                                        <a:cs typeface="+mn-cs"/>
                                      </a:rPr>
                                    </m:ctrlPr>
                                  </m:sSubSupPr>
                                  <m:e>
                                    <m:r>
                                      <a:rPr lang="ru-RU" sz="3200" b="1" i="1" kern="1200">
                                        <a:solidFill>
                                          <a:schemeClr val="tx1">
                                            <a:lumMod val="10000"/>
                                          </a:schemeClr>
                                        </a:solidFill>
                                        <a:effectLst/>
                                        <a:latin typeface="Cambria Math" panose="02040503050406030204" pitchFamily="18" charset="0"/>
                                        <a:ea typeface="+mn-ea"/>
                                        <a:cs typeface="+mn-cs"/>
                                      </a:rPr>
                                      <m:t>𝐾</m:t>
                                    </m:r>
                                  </m:e>
                                  <m:sub>
                                    <m:r>
                                      <a:rPr lang="ru-RU" sz="3200" b="1" i="1" kern="1200">
                                        <a:solidFill>
                                          <a:schemeClr val="tx1">
                                            <a:lumMod val="10000"/>
                                          </a:schemeClr>
                                        </a:solidFill>
                                        <a:effectLst/>
                                        <a:latin typeface="Cambria Math" panose="02040503050406030204" pitchFamily="18" charset="0"/>
                                        <a:ea typeface="+mn-ea"/>
                                        <a:cs typeface="+mn-cs"/>
                                      </a:rPr>
                                      <m:t>2</m:t>
                                    </m:r>
                                  </m:sub>
                                  <m:sup>
                                    <m:r>
                                      <a:rPr lang="ru-RU" sz="3200" b="1" i="1" kern="1200">
                                        <a:solidFill>
                                          <a:schemeClr val="tx1">
                                            <a:lumMod val="10000"/>
                                          </a:schemeClr>
                                        </a:solidFill>
                                        <a:effectLst/>
                                        <a:latin typeface="Cambria Math" panose="02040503050406030204" pitchFamily="18" charset="0"/>
                                        <a:ea typeface="+mn-ea"/>
                                        <a:cs typeface="+mn-cs"/>
                                      </a:rPr>
                                      <m:t>𝛼</m:t>
                                    </m:r>
                                  </m:sup>
                                </m:sSubSup>
                              </m:oMath>
                            </m:oMathPara>
                          </a14:m>
                          <a:endParaRPr lang="ru-RU" sz="320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200" i="1" kern="1200" smtClean="0">
                                        <a:solidFill>
                                          <a:schemeClr val="tx1">
                                            <a:lumMod val="10000"/>
                                          </a:schemeClr>
                                        </a:solidFill>
                                        <a:effectLst/>
                                        <a:latin typeface="Cambria Math" panose="02040503050406030204" pitchFamily="18" charset="0"/>
                                        <a:ea typeface="+mn-ea"/>
                                        <a:cs typeface="+mn-cs"/>
                                      </a:rPr>
                                    </m:ctrlPr>
                                  </m:sSubSupPr>
                                  <m:e>
                                    <m:r>
                                      <a:rPr lang="ru-RU" sz="3200" i="1" kern="1200">
                                        <a:solidFill>
                                          <a:schemeClr val="tx1">
                                            <a:lumMod val="10000"/>
                                          </a:schemeClr>
                                        </a:solidFill>
                                        <a:effectLst/>
                                        <a:latin typeface="Cambria Math" panose="02040503050406030204" pitchFamily="18" charset="0"/>
                                        <a:ea typeface="+mn-ea"/>
                                        <a:cs typeface="+mn-cs"/>
                                      </a:rPr>
                                      <m:t>𝐿</m:t>
                                    </m:r>
                                  </m:e>
                                  <m:sub>
                                    <m:r>
                                      <a:rPr lang="ru-RU" sz="3200" i="1" kern="1200">
                                        <a:solidFill>
                                          <a:schemeClr val="tx1">
                                            <a:lumMod val="10000"/>
                                          </a:schemeClr>
                                        </a:solidFill>
                                        <a:effectLst/>
                                        <a:latin typeface="Cambria Math" panose="02040503050406030204" pitchFamily="18" charset="0"/>
                                        <a:ea typeface="+mn-ea"/>
                                        <a:cs typeface="+mn-cs"/>
                                      </a:rPr>
                                      <m:t>2</m:t>
                                    </m:r>
                                  </m:sub>
                                  <m:sup>
                                    <m:r>
                                      <a:rPr lang="ru-RU" sz="3200" i="1" kern="1200">
                                        <a:solidFill>
                                          <a:schemeClr val="tx1">
                                            <a:lumMod val="10000"/>
                                          </a:schemeClr>
                                        </a:solidFill>
                                        <a:effectLst/>
                                        <a:latin typeface="Cambria Math" panose="02040503050406030204" pitchFamily="18" charset="0"/>
                                        <a:ea typeface="+mn-ea"/>
                                        <a:cs typeface="+mn-cs"/>
                                      </a:rPr>
                                      <m:t>𝛼</m:t>
                                    </m:r>
                                  </m:sup>
                                </m:sSubSup>
                              </m:oMath>
                            </m:oMathPara>
                          </a14:m>
                          <a:endParaRPr lang="ru-RU" sz="320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r>
                                  <a:rPr lang="ru-RU" sz="3200" i="1" kern="1200" smtClean="0">
                                    <a:solidFill>
                                      <a:schemeClr val="tx1">
                                        <a:lumMod val="10000"/>
                                      </a:schemeClr>
                                    </a:solidFill>
                                    <a:effectLst/>
                                    <a:latin typeface="Cambria Math" panose="02040503050406030204" pitchFamily="18" charset="0"/>
                                    <a:ea typeface="+mn-ea"/>
                                    <a:cs typeface="+mn-cs"/>
                                  </a:rPr>
                                  <m:t>𝜇</m:t>
                                </m:r>
                                <m:r>
                                  <a:rPr lang="ru-RU" sz="3200" i="1" kern="1200" smtClean="0">
                                    <a:solidFill>
                                      <a:schemeClr val="tx1">
                                        <a:lumMod val="10000"/>
                                      </a:schemeClr>
                                    </a:solidFill>
                                    <a:effectLst/>
                                    <a:latin typeface="Cambria Math" panose="02040503050406030204" pitchFamily="18" charset="0"/>
                                    <a:ea typeface="+mn-ea"/>
                                    <a:cs typeface="+mn-cs"/>
                                  </a:rPr>
                                  <m:t>(</m:t>
                                </m:r>
                                <m:sSubSup>
                                  <m:sSubSupPr>
                                    <m:ctrlPr>
                                      <a:rPr lang="ru-RU" sz="3200" i="1" kern="1200">
                                        <a:solidFill>
                                          <a:schemeClr val="tx1">
                                            <a:lumMod val="10000"/>
                                          </a:schemeClr>
                                        </a:solidFill>
                                        <a:effectLst/>
                                        <a:latin typeface="Cambria Math" panose="02040503050406030204" pitchFamily="18" charset="0"/>
                                        <a:ea typeface="+mn-ea"/>
                                        <a:cs typeface="+mn-cs"/>
                                      </a:rPr>
                                    </m:ctrlPr>
                                  </m:sSubSupPr>
                                  <m:e>
                                    <m:r>
                                      <a:rPr lang="ru-RU" sz="3200" i="1" kern="1200">
                                        <a:solidFill>
                                          <a:schemeClr val="tx1">
                                            <a:lumMod val="10000"/>
                                          </a:schemeClr>
                                        </a:solidFill>
                                        <a:effectLst/>
                                        <a:latin typeface="Cambria Math" panose="02040503050406030204" pitchFamily="18" charset="0"/>
                                        <a:ea typeface="+mn-ea"/>
                                        <a:cs typeface="+mn-cs"/>
                                      </a:rPr>
                                      <m:t>𝐿</m:t>
                                    </m:r>
                                  </m:e>
                                  <m:sub>
                                    <m:r>
                                      <a:rPr lang="ru-RU" sz="3200" i="1" kern="1200">
                                        <a:solidFill>
                                          <a:schemeClr val="tx1">
                                            <a:lumMod val="10000"/>
                                          </a:schemeClr>
                                        </a:solidFill>
                                        <a:effectLst/>
                                        <a:latin typeface="Cambria Math" panose="02040503050406030204" pitchFamily="18" charset="0"/>
                                        <a:ea typeface="+mn-ea"/>
                                        <a:cs typeface="+mn-cs"/>
                                      </a:rPr>
                                      <m:t>2</m:t>
                                    </m:r>
                                  </m:sub>
                                  <m:sup>
                                    <m:r>
                                      <a:rPr lang="ru-RU" sz="3200" i="1" kern="1200">
                                        <a:solidFill>
                                          <a:schemeClr val="tx1">
                                            <a:lumMod val="10000"/>
                                          </a:schemeClr>
                                        </a:solidFill>
                                        <a:effectLst/>
                                        <a:latin typeface="Cambria Math" panose="02040503050406030204" pitchFamily="18" charset="0"/>
                                        <a:ea typeface="+mn-ea"/>
                                        <a:cs typeface="+mn-cs"/>
                                      </a:rPr>
                                      <m:t>𝛼</m:t>
                                    </m:r>
                                  </m:sup>
                                </m:sSubSup>
                                <m:r>
                                  <a:rPr lang="ru-RU" sz="3200" i="1" kern="1200">
                                    <a:solidFill>
                                      <a:schemeClr val="tx1">
                                        <a:lumMod val="10000"/>
                                      </a:schemeClr>
                                    </a:solidFill>
                                    <a:effectLst/>
                                    <a:latin typeface="Cambria Math" panose="02040503050406030204" pitchFamily="18" charset="0"/>
                                    <a:ea typeface="+mn-ea"/>
                                    <a:cs typeface="+mn-cs"/>
                                  </a:rPr>
                                  <m:t>)</m:t>
                                </m:r>
                              </m:oMath>
                            </m:oMathPara>
                          </a14:m>
                          <a:endParaRPr lang="ru-RU" sz="320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31493565"/>
                      </a:ext>
                    </a:extLst>
                  </a:tr>
                  <a:tr h="817863">
                    <a:tc>
                      <a:txBody>
                        <a:bodyPr/>
                        <a:lstStyle/>
                        <a:p>
                          <a:pPr algn="ctr">
                            <a:lnSpc>
                              <a:spcPct val="150000"/>
                            </a:lnSpc>
                            <a:spcAft>
                              <a:spcPts val="0"/>
                            </a:spcAft>
                          </a:pPr>
                          <a:r>
                            <a:rPr lang="ru-RU" sz="3200" dirty="0">
                              <a:solidFill>
                                <a:schemeClr val="tx1">
                                  <a:lumMod val="10000"/>
                                </a:schemeClr>
                              </a:solidFill>
                              <a:effectLst/>
                            </a:rPr>
                            <a:t>…</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r>
                            <a:rPr lang="ru-RU" sz="3200" dirty="0">
                              <a:solidFill>
                                <a:schemeClr val="tx1">
                                  <a:lumMod val="10000"/>
                                </a:schemeClr>
                              </a:solidFill>
                              <a:effectLst/>
                            </a:rPr>
                            <a:t>…</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200" dirty="0">
                              <a:solidFill>
                                <a:schemeClr val="tx1">
                                  <a:lumMod val="10000"/>
                                </a:schemeClr>
                              </a:solidFill>
                              <a:effectLst/>
                            </a:rPr>
                            <a:t>…</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32778640"/>
                      </a:ext>
                    </a:extLst>
                  </a:tr>
                  <a:tr h="916616">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200" b="1" i="1" kern="1200" smtClean="0">
                                        <a:solidFill>
                                          <a:schemeClr val="tx1">
                                            <a:lumMod val="10000"/>
                                          </a:schemeClr>
                                        </a:solidFill>
                                        <a:effectLst/>
                                        <a:latin typeface="Cambria Math" panose="02040503050406030204" pitchFamily="18" charset="0"/>
                                        <a:ea typeface="+mn-ea"/>
                                        <a:cs typeface="+mn-cs"/>
                                      </a:rPr>
                                    </m:ctrlPr>
                                  </m:sSubSupPr>
                                  <m:e>
                                    <m:r>
                                      <a:rPr lang="ru-RU" sz="3200" b="1" i="1" kern="1200">
                                        <a:solidFill>
                                          <a:schemeClr val="tx1">
                                            <a:lumMod val="10000"/>
                                          </a:schemeClr>
                                        </a:solidFill>
                                        <a:effectLst/>
                                        <a:latin typeface="Cambria Math" panose="02040503050406030204" pitchFamily="18" charset="0"/>
                                        <a:ea typeface="+mn-ea"/>
                                        <a:cs typeface="+mn-cs"/>
                                      </a:rPr>
                                      <m:t>𝐾</m:t>
                                    </m:r>
                                  </m:e>
                                  <m:sub>
                                    <m:r>
                                      <a:rPr lang="ru-RU" sz="3200" b="1" i="1" kern="1200">
                                        <a:solidFill>
                                          <a:schemeClr val="tx1">
                                            <a:lumMod val="10000"/>
                                          </a:schemeClr>
                                        </a:solidFill>
                                        <a:effectLst/>
                                        <a:latin typeface="Cambria Math" panose="02040503050406030204" pitchFamily="18" charset="0"/>
                                        <a:ea typeface="+mn-ea"/>
                                        <a:cs typeface="+mn-cs"/>
                                      </a:rPr>
                                      <m:t>𝑚</m:t>
                                    </m:r>
                                  </m:sub>
                                  <m:sup>
                                    <m:r>
                                      <a:rPr lang="ru-RU" sz="3200" b="1" i="1" kern="1200">
                                        <a:solidFill>
                                          <a:schemeClr val="tx1">
                                            <a:lumMod val="10000"/>
                                          </a:schemeClr>
                                        </a:solidFill>
                                        <a:effectLst/>
                                        <a:latin typeface="Cambria Math" panose="02040503050406030204" pitchFamily="18" charset="0"/>
                                        <a:ea typeface="+mn-ea"/>
                                        <a:cs typeface="+mn-cs"/>
                                      </a:rPr>
                                      <m:t>𝛼</m:t>
                                    </m:r>
                                  </m:sup>
                                </m:sSubSup>
                              </m:oMath>
                            </m:oMathPara>
                          </a14:m>
                          <a:endParaRPr lang="ru-RU" sz="320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200" b="0" i="1" kern="1200" smtClean="0">
                                        <a:solidFill>
                                          <a:schemeClr val="tx1">
                                            <a:lumMod val="10000"/>
                                          </a:schemeClr>
                                        </a:solidFill>
                                        <a:effectLst/>
                                        <a:latin typeface="Cambria Math" panose="02040503050406030204" pitchFamily="18" charset="0"/>
                                        <a:ea typeface="+mn-ea"/>
                                        <a:cs typeface="+mn-cs"/>
                                      </a:rPr>
                                    </m:ctrlPr>
                                  </m:sSubSupPr>
                                  <m:e>
                                    <m:r>
                                      <a:rPr lang="ru-RU" sz="3200" b="0" i="1" kern="1200">
                                        <a:solidFill>
                                          <a:schemeClr val="tx1">
                                            <a:lumMod val="10000"/>
                                          </a:schemeClr>
                                        </a:solidFill>
                                        <a:effectLst/>
                                        <a:latin typeface="Cambria Math" panose="02040503050406030204" pitchFamily="18" charset="0"/>
                                        <a:ea typeface="+mn-ea"/>
                                        <a:cs typeface="+mn-cs"/>
                                      </a:rPr>
                                      <m:t>𝐿</m:t>
                                    </m:r>
                                  </m:e>
                                  <m:sub>
                                    <m:r>
                                      <a:rPr lang="ru-RU" sz="3200" b="0" i="1" kern="1200">
                                        <a:solidFill>
                                          <a:schemeClr val="tx1">
                                            <a:lumMod val="10000"/>
                                          </a:schemeClr>
                                        </a:solidFill>
                                        <a:effectLst/>
                                        <a:latin typeface="Cambria Math" panose="02040503050406030204" pitchFamily="18" charset="0"/>
                                        <a:ea typeface="+mn-ea"/>
                                        <a:cs typeface="+mn-cs"/>
                                      </a:rPr>
                                      <m:t>𝑚</m:t>
                                    </m:r>
                                  </m:sub>
                                  <m:sup>
                                    <m:r>
                                      <a:rPr lang="ru-RU" sz="3200" b="0" i="1" kern="1200">
                                        <a:solidFill>
                                          <a:schemeClr val="tx1">
                                            <a:lumMod val="10000"/>
                                          </a:schemeClr>
                                        </a:solidFill>
                                        <a:effectLst/>
                                        <a:latin typeface="Cambria Math" panose="02040503050406030204" pitchFamily="18" charset="0"/>
                                        <a:ea typeface="+mn-ea"/>
                                        <a:cs typeface="+mn-cs"/>
                                      </a:rPr>
                                      <m:t>𝛼</m:t>
                                    </m:r>
                                  </m:sup>
                                </m:sSubSup>
                              </m:oMath>
                            </m:oMathPara>
                          </a14:m>
                          <a:endParaRPr lang="ru-RU" sz="3200" b="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r>
                                  <a:rPr lang="ru-RU" sz="3200" i="1" kern="1200" smtClean="0">
                                    <a:solidFill>
                                      <a:schemeClr val="tx1">
                                        <a:lumMod val="10000"/>
                                      </a:schemeClr>
                                    </a:solidFill>
                                    <a:effectLst/>
                                    <a:latin typeface="Cambria Math" panose="02040503050406030204" pitchFamily="18" charset="0"/>
                                    <a:ea typeface="+mn-ea"/>
                                    <a:cs typeface="+mn-cs"/>
                                  </a:rPr>
                                  <m:t>𝜇</m:t>
                                </m:r>
                                <m:r>
                                  <a:rPr lang="ru-RU" sz="3200" i="1" kern="1200" smtClean="0">
                                    <a:solidFill>
                                      <a:schemeClr val="tx1">
                                        <a:lumMod val="10000"/>
                                      </a:schemeClr>
                                    </a:solidFill>
                                    <a:effectLst/>
                                    <a:latin typeface="Cambria Math" panose="02040503050406030204" pitchFamily="18" charset="0"/>
                                    <a:ea typeface="+mn-ea"/>
                                    <a:cs typeface="+mn-cs"/>
                                  </a:rPr>
                                  <m:t>(</m:t>
                                </m:r>
                                <m:sSubSup>
                                  <m:sSubSupPr>
                                    <m:ctrlPr>
                                      <a:rPr lang="ru-RU" sz="3200" i="1" kern="1200">
                                        <a:solidFill>
                                          <a:schemeClr val="tx1">
                                            <a:lumMod val="10000"/>
                                          </a:schemeClr>
                                        </a:solidFill>
                                        <a:effectLst/>
                                        <a:latin typeface="Cambria Math" panose="02040503050406030204" pitchFamily="18" charset="0"/>
                                        <a:ea typeface="+mn-ea"/>
                                        <a:cs typeface="+mn-cs"/>
                                      </a:rPr>
                                    </m:ctrlPr>
                                  </m:sSubSupPr>
                                  <m:e>
                                    <m:r>
                                      <a:rPr lang="ru-RU" sz="3200" i="1" kern="1200">
                                        <a:solidFill>
                                          <a:schemeClr val="tx1">
                                            <a:lumMod val="10000"/>
                                          </a:schemeClr>
                                        </a:solidFill>
                                        <a:effectLst/>
                                        <a:latin typeface="Cambria Math" panose="02040503050406030204" pitchFamily="18" charset="0"/>
                                        <a:ea typeface="+mn-ea"/>
                                        <a:cs typeface="+mn-cs"/>
                                      </a:rPr>
                                      <m:t>𝐿</m:t>
                                    </m:r>
                                  </m:e>
                                  <m:sub>
                                    <m:r>
                                      <a:rPr lang="ru-RU" sz="3200" i="1" kern="1200">
                                        <a:solidFill>
                                          <a:schemeClr val="tx1">
                                            <a:lumMod val="10000"/>
                                          </a:schemeClr>
                                        </a:solidFill>
                                        <a:effectLst/>
                                        <a:latin typeface="Cambria Math" panose="02040503050406030204" pitchFamily="18" charset="0"/>
                                        <a:ea typeface="+mn-ea"/>
                                        <a:cs typeface="+mn-cs"/>
                                      </a:rPr>
                                      <m:t>𝑚</m:t>
                                    </m:r>
                                  </m:sub>
                                  <m:sup>
                                    <m:r>
                                      <a:rPr lang="ru-RU" sz="3200" i="1" kern="1200">
                                        <a:solidFill>
                                          <a:schemeClr val="tx1">
                                            <a:lumMod val="10000"/>
                                          </a:schemeClr>
                                        </a:solidFill>
                                        <a:effectLst/>
                                        <a:latin typeface="Cambria Math" panose="02040503050406030204" pitchFamily="18" charset="0"/>
                                        <a:ea typeface="+mn-ea"/>
                                        <a:cs typeface="+mn-cs"/>
                                      </a:rPr>
                                      <m:t>𝛼</m:t>
                                    </m:r>
                                  </m:sup>
                                </m:sSubSup>
                                <m:r>
                                  <a:rPr lang="ru-RU" sz="3200" i="1" kern="1200">
                                    <a:solidFill>
                                      <a:schemeClr val="tx1">
                                        <a:lumMod val="10000"/>
                                      </a:schemeClr>
                                    </a:solidFill>
                                    <a:effectLst/>
                                    <a:latin typeface="Cambria Math" panose="02040503050406030204" pitchFamily="18" charset="0"/>
                                    <a:ea typeface="+mn-ea"/>
                                    <a:cs typeface="+mn-cs"/>
                                  </a:rPr>
                                  <m:t>)</m:t>
                                </m:r>
                              </m:oMath>
                            </m:oMathPara>
                          </a14:m>
                          <a:endParaRPr lang="ru-RU" sz="3200" dirty="0">
                            <a:solidFill>
                              <a:schemeClr val="tx1">
                                <a:lumMod val="1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902906822"/>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4169022831"/>
                  </p:ext>
                </p:extLst>
              </p:nvPr>
            </p:nvGraphicFramePr>
            <p:xfrm>
              <a:off x="4847184" y="6947126"/>
              <a:ext cx="15697743" cy="5289324"/>
            </p:xfrm>
            <a:graphic>
              <a:graphicData uri="http://schemas.openxmlformats.org/drawingml/2006/table">
                <a:tbl>
                  <a:tblPr firstRow="1" firstCol="1" bandRow="1">
                    <a:tableStyleId>{5C22544A-7EE6-4342-B048-85BDC9FD1C3A}</a:tableStyleId>
                  </a:tblPr>
                  <a:tblGrid>
                    <a:gridCol w="5232581">
                      <a:extLst>
                        <a:ext uri="{9D8B030D-6E8A-4147-A177-3AD203B41FA5}">
                          <a16:colId xmlns:a16="http://schemas.microsoft.com/office/drawing/2014/main" val="2186270498"/>
                        </a:ext>
                      </a:extLst>
                    </a:gridCol>
                    <a:gridCol w="5232581">
                      <a:extLst>
                        <a:ext uri="{9D8B030D-6E8A-4147-A177-3AD203B41FA5}">
                          <a16:colId xmlns:a16="http://schemas.microsoft.com/office/drawing/2014/main" val="3071198934"/>
                        </a:ext>
                      </a:extLst>
                    </a:gridCol>
                    <a:gridCol w="5232581">
                      <a:extLst>
                        <a:ext uri="{9D8B030D-6E8A-4147-A177-3AD203B41FA5}">
                          <a16:colId xmlns:a16="http://schemas.microsoft.com/office/drawing/2014/main" val="1139960941"/>
                        </a:ext>
                      </a:extLst>
                    </a:gridCol>
                  </a:tblGrid>
                  <a:tr h="1721613">
                    <a:tc>
                      <a:txBody>
                        <a:bodyPr/>
                        <a:lstStyle/>
                        <a:p>
                          <a:pPr algn="ctr">
                            <a:lnSpc>
                              <a:spcPct val="150000"/>
                            </a:lnSpc>
                            <a:spcAft>
                              <a:spcPts val="0"/>
                            </a:spcAft>
                          </a:pPr>
                          <a:r>
                            <a:rPr lang="ru-RU" sz="3200" dirty="0" err="1">
                              <a:effectLst/>
                            </a:rPr>
                            <a:t>Group</a:t>
                          </a:r>
                          <a:r>
                            <a:rPr lang="ru-RU" sz="3200" dirty="0">
                              <a:effectLst/>
                            </a:rPr>
                            <a:t> </a:t>
                          </a:r>
                          <a:r>
                            <a:rPr lang="ru-RU" sz="3200" dirty="0" err="1">
                              <a:effectLst/>
                            </a:rPr>
                            <a:t>criteria</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200" dirty="0" err="1">
                              <a:effectLst/>
                            </a:rPr>
                            <a:t>Linguistic</a:t>
                          </a:r>
                          <a:r>
                            <a:rPr lang="ru-RU" sz="3200" dirty="0">
                              <a:effectLst/>
                            </a:rPr>
                            <a:t> </a:t>
                          </a:r>
                          <a:r>
                            <a:rPr lang="ru-RU" sz="3200" dirty="0" err="1">
                              <a:effectLst/>
                            </a:rPr>
                            <a:t>variable</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200" dirty="0" err="1">
                              <a:effectLst/>
                            </a:rPr>
                            <a:t>Reliability</a:t>
                          </a:r>
                          <a:r>
                            <a:rPr lang="ru-RU" sz="3200" dirty="0">
                              <a:effectLst/>
                            </a:rPr>
                            <a:t> </a:t>
                          </a:r>
                          <a:r>
                            <a:rPr lang="ru-RU" sz="3200" dirty="0" err="1">
                              <a:effectLst/>
                            </a:rPr>
                            <a:t>of</a:t>
                          </a:r>
                          <a:r>
                            <a:rPr lang="ru-RU" sz="3200" dirty="0">
                              <a:effectLst/>
                            </a:rPr>
                            <a:t> </a:t>
                          </a:r>
                          <a:r>
                            <a:rPr lang="ru-RU" sz="3200" dirty="0" err="1">
                              <a:effectLst/>
                            </a:rPr>
                            <a:t>expert</a:t>
                          </a:r>
                          <a:r>
                            <a:rPr lang="ru-RU" sz="3200" dirty="0">
                              <a:effectLst/>
                            </a:rPr>
                            <a:t> </a:t>
                          </a:r>
                          <a:r>
                            <a:rPr lang="ru-RU" sz="3200" dirty="0" err="1">
                              <a:effectLst/>
                            </a:rPr>
                            <a:t>opinions</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87749580"/>
                      </a:ext>
                    </a:extLst>
                  </a:tr>
                  <a:tr h="916616">
                    <a:tc>
                      <a:txBody>
                        <a:bodyPr/>
                        <a:lstStyle/>
                        <a:p>
                          <a:endParaRPr lang="ru-RU"/>
                        </a:p>
                      </a:txBody>
                      <a:tcPr marL="68580" marR="68580" marT="0" marB="0" anchor="ctr">
                        <a:blipFill>
                          <a:blip r:embed="rId3"/>
                          <a:stretch>
                            <a:fillRect l="-116" t="-189333" r="-200349" b="-292000"/>
                          </a:stretch>
                        </a:blipFill>
                      </a:tcPr>
                    </a:tc>
                    <a:tc>
                      <a:txBody>
                        <a:bodyPr/>
                        <a:lstStyle/>
                        <a:p>
                          <a:endParaRPr lang="ru-RU"/>
                        </a:p>
                      </a:txBody>
                      <a:tcPr marL="68580" marR="68580" marT="0" marB="0" anchor="ctr">
                        <a:blipFill>
                          <a:blip r:embed="rId3"/>
                          <a:stretch>
                            <a:fillRect l="-100233" t="-189333" r="-100583" b="-292000"/>
                          </a:stretch>
                        </a:blipFill>
                      </a:tcPr>
                    </a:tc>
                    <a:tc>
                      <a:txBody>
                        <a:bodyPr/>
                        <a:lstStyle/>
                        <a:p>
                          <a:endParaRPr lang="ru-RU"/>
                        </a:p>
                      </a:txBody>
                      <a:tcPr marL="68580" marR="68580" marT="0" marB="0" anchor="ctr">
                        <a:blipFill>
                          <a:blip r:embed="rId3"/>
                          <a:stretch>
                            <a:fillRect l="-200000" t="-189333" r="-466" b="-292000"/>
                          </a:stretch>
                        </a:blipFill>
                      </a:tcPr>
                    </a:tc>
                    <a:extLst>
                      <a:ext uri="{0D108BD9-81ED-4DB2-BD59-A6C34878D82A}">
                        <a16:rowId xmlns:a16="http://schemas.microsoft.com/office/drawing/2014/main" val="916141179"/>
                      </a:ext>
                    </a:extLst>
                  </a:tr>
                  <a:tr h="916616">
                    <a:tc>
                      <a:txBody>
                        <a:bodyPr/>
                        <a:lstStyle/>
                        <a:p>
                          <a:endParaRPr lang="ru-RU"/>
                        </a:p>
                      </a:txBody>
                      <a:tcPr marL="68580" marR="68580" marT="0" marB="0" anchor="ctr">
                        <a:blipFill>
                          <a:blip r:embed="rId3"/>
                          <a:stretch>
                            <a:fillRect l="-116" t="-287417" r="-200349" b="-190066"/>
                          </a:stretch>
                        </a:blipFill>
                      </a:tcPr>
                    </a:tc>
                    <a:tc>
                      <a:txBody>
                        <a:bodyPr/>
                        <a:lstStyle/>
                        <a:p>
                          <a:endParaRPr lang="ru-RU"/>
                        </a:p>
                      </a:txBody>
                      <a:tcPr marL="68580" marR="68580" marT="0" marB="0" anchor="ctr">
                        <a:blipFill>
                          <a:blip r:embed="rId3"/>
                          <a:stretch>
                            <a:fillRect l="-100233" t="-287417" r="-100583" b="-190066"/>
                          </a:stretch>
                        </a:blipFill>
                      </a:tcPr>
                    </a:tc>
                    <a:tc>
                      <a:txBody>
                        <a:bodyPr/>
                        <a:lstStyle/>
                        <a:p>
                          <a:endParaRPr lang="ru-RU"/>
                        </a:p>
                      </a:txBody>
                      <a:tcPr marL="68580" marR="68580" marT="0" marB="0" anchor="ctr">
                        <a:blipFill>
                          <a:blip r:embed="rId3"/>
                          <a:stretch>
                            <a:fillRect l="-200000" t="-287417" r="-466" b="-190066"/>
                          </a:stretch>
                        </a:blipFill>
                      </a:tcPr>
                    </a:tc>
                    <a:extLst>
                      <a:ext uri="{0D108BD9-81ED-4DB2-BD59-A6C34878D82A}">
                        <a16:rowId xmlns:a16="http://schemas.microsoft.com/office/drawing/2014/main" val="1731493565"/>
                      </a:ext>
                    </a:extLst>
                  </a:tr>
                  <a:tr h="817863">
                    <a:tc>
                      <a:txBody>
                        <a:bodyPr/>
                        <a:lstStyle/>
                        <a:p>
                          <a:pPr algn="ctr">
                            <a:lnSpc>
                              <a:spcPct val="150000"/>
                            </a:lnSpc>
                            <a:spcAft>
                              <a:spcPts val="0"/>
                            </a:spcAft>
                          </a:pPr>
                          <a:r>
                            <a:rPr lang="ru-RU" sz="3200" dirty="0">
                              <a:solidFill>
                                <a:schemeClr val="tx1">
                                  <a:lumMod val="10000"/>
                                </a:schemeClr>
                              </a:solidFill>
                              <a:effectLst/>
                            </a:rPr>
                            <a:t>…</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r>
                            <a:rPr lang="ru-RU" sz="3200" dirty="0">
                              <a:solidFill>
                                <a:schemeClr val="tx1">
                                  <a:lumMod val="10000"/>
                                </a:schemeClr>
                              </a:solidFill>
                              <a:effectLst/>
                            </a:rPr>
                            <a:t>…</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200" dirty="0">
                              <a:solidFill>
                                <a:schemeClr val="tx1">
                                  <a:lumMod val="10000"/>
                                </a:schemeClr>
                              </a:solidFill>
                              <a:effectLst/>
                            </a:rPr>
                            <a:t>…</a:t>
                          </a:r>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32778640"/>
                      </a:ext>
                    </a:extLst>
                  </a:tr>
                  <a:tr h="916616">
                    <a:tc>
                      <a:txBody>
                        <a:bodyPr/>
                        <a:lstStyle/>
                        <a:p>
                          <a:endParaRPr lang="ru-RU"/>
                        </a:p>
                      </a:txBody>
                      <a:tcPr marL="68580" marR="68580" marT="0" marB="0" anchor="ctr">
                        <a:blipFill>
                          <a:blip r:embed="rId3"/>
                          <a:stretch>
                            <a:fillRect l="-116" t="-476159" r="-200349" b="-1325"/>
                          </a:stretch>
                        </a:blipFill>
                      </a:tcPr>
                    </a:tc>
                    <a:tc>
                      <a:txBody>
                        <a:bodyPr/>
                        <a:lstStyle/>
                        <a:p>
                          <a:endParaRPr lang="ru-RU"/>
                        </a:p>
                      </a:txBody>
                      <a:tcPr marL="68580" marR="68580" marT="0" marB="0" anchor="ctr">
                        <a:blipFill>
                          <a:blip r:embed="rId3"/>
                          <a:stretch>
                            <a:fillRect l="-100233" t="-476159" r="-100583" b="-1325"/>
                          </a:stretch>
                        </a:blipFill>
                      </a:tcPr>
                    </a:tc>
                    <a:tc>
                      <a:txBody>
                        <a:bodyPr/>
                        <a:lstStyle/>
                        <a:p>
                          <a:endParaRPr lang="ru-RU"/>
                        </a:p>
                      </a:txBody>
                      <a:tcPr marL="68580" marR="68580" marT="0" marB="0" anchor="ctr">
                        <a:blipFill>
                          <a:blip r:embed="rId3"/>
                          <a:stretch>
                            <a:fillRect l="-200000" t="-476159" r="-466" b="-1325"/>
                          </a:stretch>
                        </a:blipFill>
                      </a:tcPr>
                    </a:tc>
                    <a:extLst>
                      <a:ext uri="{0D108BD9-81ED-4DB2-BD59-A6C34878D82A}">
                        <a16:rowId xmlns:a16="http://schemas.microsoft.com/office/drawing/2014/main" val="902906822"/>
                      </a:ext>
                    </a:extLst>
                  </a:tr>
                </a:tbl>
              </a:graphicData>
            </a:graphic>
          </p:graphicFrame>
        </mc:Fallback>
      </mc:AlternateContent>
      <p:sp>
        <p:nvSpPr>
          <p:cNvPr id="14" name="Rectangle 10"/>
          <p:cNvSpPr>
            <a:spLocks noChangeArrowheads="1"/>
          </p:cNvSpPr>
          <p:nvPr/>
        </p:nvSpPr>
        <p:spPr bwMode="auto">
          <a:xfrm>
            <a:off x="12487379" y="6091348"/>
            <a:ext cx="803880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err="1">
                <a:ln>
                  <a:noFill/>
                </a:ln>
                <a:solidFill>
                  <a:srgbClr val="000000"/>
                </a:solidFill>
                <a:effectLst/>
                <a:latin typeface="Open Sans "/>
                <a:ea typeface="Times New Roman" panose="02020603050405020304" pitchFamily="18" charset="0"/>
                <a:cs typeface="Times New Roman" panose="02020603050405020304" pitchFamily="18" charset="0"/>
              </a:rPr>
              <a:t>Table</a:t>
            </a:r>
            <a:r>
              <a:rPr kumimoji="0" lang="ru-RU" altLang="ru-RU" sz="3200" b="0" i="0" u="none" strike="noStrike" cap="none" normalizeH="0" baseline="0" dirty="0">
                <a:ln>
                  <a:noFill/>
                </a:ln>
                <a:solidFill>
                  <a:srgbClr val="000000"/>
                </a:solidFill>
                <a:effectLst/>
                <a:latin typeface="Open Sans "/>
                <a:ea typeface="Times New Roman" panose="02020603050405020304" pitchFamily="18" charset="0"/>
                <a:cs typeface="Times New Roman" panose="02020603050405020304" pitchFamily="18" charset="0"/>
              </a:rPr>
              <a:t> 1. </a:t>
            </a:r>
            <a:r>
              <a:rPr kumimoji="0" lang="ru-RU" altLang="ru-RU" sz="3200" b="0" i="0" u="none" strike="noStrike" cap="none" normalizeH="0" baseline="0" dirty="0" err="1">
                <a:ln>
                  <a:noFill/>
                </a:ln>
                <a:solidFill>
                  <a:srgbClr val="000000"/>
                </a:solidFill>
                <a:effectLst/>
                <a:latin typeface="Open Sans "/>
                <a:ea typeface="Times New Roman" panose="02020603050405020304" pitchFamily="18" charset="0"/>
                <a:cs typeface="Times New Roman" panose="02020603050405020304" pitchFamily="18" charset="0"/>
              </a:rPr>
              <a:t>Input</a:t>
            </a:r>
            <a:r>
              <a:rPr kumimoji="0" lang="ru-RU" altLang="ru-RU" sz="3200" b="0" i="0" u="none" strike="noStrike" cap="none" normalizeH="0" baseline="0" dirty="0">
                <a:ln>
                  <a:noFill/>
                </a:ln>
                <a:solidFill>
                  <a:srgbClr val="000000"/>
                </a:solidFill>
                <a:effectLst/>
                <a:latin typeface="Open Sans "/>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a:ln>
                  <a:noFill/>
                </a:ln>
                <a:solidFill>
                  <a:srgbClr val="000000"/>
                </a:solidFill>
                <a:effectLst/>
                <a:latin typeface="Open Sans "/>
                <a:ea typeface="Times New Roman" panose="02020603050405020304" pitchFamily="18" charset="0"/>
                <a:cs typeface="Times New Roman" panose="02020603050405020304" pitchFamily="18" charset="0"/>
              </a:rPr>
              <a:t>data</a:t>
            </a:r>
            <a:r>
              <a:rPr kumimoji="0" lang="ru-RU" altLang="ru-RU" sz="3200" b="0" i="0" u="none" strike="noStrike" cap="none" normalizeH="0" baseline="0" dirty="0">
                <a:ln>
                  <a:noFill/>
                </a:ln>
                <a:solidFill>
                  <a:srgbClr val="000000"/>
                </a:solidFill>
                <a:effectLst/>
                <a:latin typeface="Open Sans "/>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a:ln>
                  <a:noFill/>
                </a:ln>
                <a:solidFill>
                  <a:srgbClr val="000000"/>
                </a:solidFill>
                <a:effectLst/>
                <a:latin typeface="Open Sans "/>
                <a:ea typeface="Times New Roman" panose="02020603050405020304" pitchFamily="18" charset="0"/>
                <a:cs typeface="Times New Roman" panose="02020603050405020304" pitchFamily="18" charset="0"/>
              </a:rPr>
              <a:t>on</a:t>
            </a:r>
            <a:r>
              <a:rPr kumimoji="0" lang="ru-RU" altLang="ru-RU" sz="3200" b="0" i="0" u="none" strike="noStrike" cap="none" normalizeH="0" baseline="0" dirty="0">
                <a:ln>
                  <a:noFill/>
                </a:ln>
                <a:solidFill>
                  <a:srgbClr val="000000"/>
                </a:solidFill>
                <a:effectLst/>
                <a:latin typeface="Open Sans "/>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a:ln>
                  <a:noFill/>
                </a:ln>
                <a:solidFill>
                  <a:srgbClr val="000000"/>
                </a:solidFill>
                <a:effectLst/>
                <a:latin typeface="Open Sans "/>
                <a:ea typeface="Times New Roman" panose="02020603050405020304" pitchFamily="18" charset="0"/>
                <a:cs typeface="Times New Roman" panose="02020603050405020304" pitchFamily="18" charset="0"/>
              </a:rPr>
              <a:t>groups</a:t>
            </a:r>
            <a:r>
              <a:rPr kumimoji="0" lang="ru-RU" altLang="ru-RU" sz="3200" b="0" i="0" u="none" strike="noStrike" cap="none" normalizeH="0" baseline="0" dirty="0">
                <a:ln>
                  <a:noFill/>
                </a:ln>
                <a:solidFill>
                  <a:srgbClr val="000000"/>
                </a:solidFill>
                <a:effectLst/>
                <a:latin typeface="Open Sans "/>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a:ln>
                  <a:noFill/>
                </a:ln>
                <a:solidFill>
                  <a:srgbClr val="000000"/>
                </a:solidFill>
                <a:effectLst/>
                <a:latin typeface="Open Sans "/>
                <a:ea typeface="Times New Roman" panose="02020603050405020304" pitchFamily="18" charset="0"/>
                <a:cs typeface="Times New Roman" panose="02020603050405020304" pitchFamily="18" charset="0"/>
              </a:rPr>
              <a:t>of</a:t>
            </a:r>
            <a:r>
              <a:rPr kumimoji="0" lang="ru-RU" altLang="ru-RU" sz="3200" b="0" i="0" u="none" strike="noStrike" cap="none" normalizeH="0" baseline="0" dirty="0">
                <a:ln>
                  <a:noFill/>
                </a:ln>
                <a:solidFill>
                  <a:srgbClr val="000000"/>
                </a:solidFill>
                <a:effectLst/>
                <a:latin typeface="Open Sans "/>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a:ln>
                  <a:noFill/>
                </a:ln>
                <a:solidFill>
                  <a:srgbClr val="000000"/>
                </a:solidFill>
                <a:effectLst/>
                <a:latin typeface="Open Sans "/>
                <a:ea typeface="Times New Roman" panose="02020603050405020304" pitchFamily="18" charset="0"/>
                <a:cs typeface="Times New Roman" panose="02020603050405020304" pitchFamily="18" charset="0"/>
              </a:rPr>
              <a:t>risk</a:t>
            </a:r>
            <a:r>
              <a:rPr kumimoji="0" lang="ru-RU" altLang="ru-RU" sz="3200" b="0" i="0" u="none" strike="noStrike" cap="none" normalizeH="0" baseline="0" dirty="0">
                <a:ln>
                  <a:noFill/>
                </a:ln>
                <a:solidFill>
                  <a:srgbClr val="000000"/>
                </a:solidFill>
                <a:effectLst/>
                <a:latin typeface="Open Sans "/>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a:ln>
                  <a:noFill/>
                </a:ln>
                <a:solidFill>
                  <a:srgbClr val="000000"/>
                </a:solidFill>
                <a:effectLst/>
                <a:latin typeface="Open Sans "/>
                <a:ea typeface="Times New Roman" panose="02020603050405020304" pitchFamily="18" charset="0"/>
                <a:cs typeface="Times New Roman" panose="02020603050405020304" pitchFamily="18" charset="0"/>
              </a:rPr>
              <a:t>criteria</a:t>
            </a:r>
            <a:endParaRPr kumimoji="0" lang="ru-RU" altLang="ru-RU" sz="3200" b="0" i="0" u="none" strike="noStrike" cap="none" normalizeH="0" baseline="0" dirty="0">
              <a:ln>
                <a:noFill/>
              </a:ln>
              <a:solidFill>
                <a:schemeClr val="tx1"/>
              </a:solidFill>
              <a:effectLst/>
              <a:latin typeface="Open Sans "/>
            </a:endParaRPr>
          </a:p>
        </p:txBody>
      </p:sp>
    </p:spTree>
    <p:extLst>
      <p:ext uri="{BB962C8B-B14F-4D97-AF65-F5344CB8AC3E}">
        <p14:creationId xmlns:p14="http://schemas.microsoft.com/office/powerpoint/2010/main" val="29355480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Statement of the evaluation problem</a:t>
            </a:r>
          </a:p>
        </p:txBody>
      </p:sp>
      <p:graphicFrame>
        <p:nvGraphicFramePr>
          <p:cNvPr id="9" name="Об'єкт 8"/>
          <p:cNvGraphicFramePr>
            <a:graphicFrameLocks noChangeAspect="1"/>
          </p:cNvGraphicFramePr>
          <p:nvPr>
            <p:extLst>
              <p:ext uri="{D42A27DB-BD31-4B8C-83A1-F6EECF244321}">
                <p14:modId xmlns:p14="http://schemas.microsoft.com/office/powerpoint/2010/main" val="1805899039"/>
              </p:ext>
            </p:extLst>
          </p:nvPr>
        </p:nvGraphicFramePr>
        <p:xfrm>
          <a:off x="1030760" y="4495449"/>
          <a:ext cx="396875" cy="45719"/>
        </p:xfrm>
        <a:graphic>
          <a:graphicData uri="http://schemas.openxmlformats.org/presentationml/2006/ole">
            <mc:AlternateContent xmlns:mc="http://schemas.openxmlformats.org/markup-compatibility/2006">
              <mc:Choice xmlns:v="urn:schemas-microsoft-com:vml" Requires="v">
                <p:oleObj spid="_x0000_s4152" name="Формула" r:id="rId4" imgW="393529" imgH="228501" progId="Equation.3">
                  <p:embed/>
                </p:oleObj>
              </mc:Choice>
              <mc:Fallback>
                <p:oleObj name="Формула" r:id="rId4" imgW="393529" imgH="228501"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0760" y="4495449"/>
                        <a:ext cx="396875" cy="45719"/>
                      </a:xfrm>
                      <a:prstGeom prst="rect">
                        <a:avLst/>
                      </a:prstGeom>
                      <a:noFill/>
                    </p:spPr>
                  </p:pic>
                </p:oleObj>
              </mc:Fallback>
            </mc:AlternateContent>
          </a:graphicData>
        </a:graphic>
      </p:graphicFrame>
      <mc:AlternateContent xmlns:mc="http://schemas.openxmlformats.org/markup-compatibility/2006" xmlns:a14="http://schemas.microsoft.com/office/drawing/2010/main">
        <mc:Choice Requires="a14">
          <p:sp>
            <p:nvSpPr>
              <p:cNvPr id="31" name="Rectangle 16"/>
              <p:cNvSpPr>
                <a:spLocks noChangeArrowheads="1"/>
              </p:cNvSpPr>
              <p:nvPr/>
            </p:nvSpPr>
            <p:spPr bwMode="auto">
              <a:xfrm>
                <a:off x="778655" y="3991221"/>
                <a:ext cx="23114568" cy="5306261"/>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Where </a:t>
                </a:r>
                <a14:m>
                  <m:oMath xmlns:m="http://schemas.openxmlformats.org/officeDocument/2006/math">
                    <m:r>
                      <a:rPr lang="ru-RU" sz="6600" i="1" baseline="0" smtClean="0">
                        <a:solidFill>
                          <a:srgbClr val="002060"/>
                        </a:solidFill>
                        <a:latin typeface="Cambria Math" panose="02040503050406030204" pitchFamily="18" charset="0"/>
                      </a:rPr>
                      <m:t>𝛼</m:t>
                    </m:r>
                    <m:r>
                      <a:rPr lang="ru-RU" sz="6600" i="1" baseline="0" smtClean="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r>
                          <a:rPr lang="ru-RU" sz="6600" i="1" baseline="0">
                            <a:solidFill>
                              <a:srgbClr val="002060"/>
                            </a:solidFill>
                            <a:latin typeface="Cambria Math" panose="02040503050406030204" pitchFamily="18" charset="0"/>
                          </a:rPr>
                          <m:t>𝑂</m:t>
                        </m:r>
                        <m:r>
                          <a:rPr lang="ru-RU" sz="6600" i="1" baseline="0">
                            <a:solidFill>
                              <a:srgbClr val="002060"/>
                            </a:solidFill>
                            <a:latin typeface="Cambria Math" panose="02040503050406030204" pitchFamily="18" charset="0"/>
                          </a:rPr>
                          <m:t>;</m:t>
                        </m:r>
                        <m:r>
                          <a:rPr lang="ru-RU" sz="6600" i="1" baseline="0">
                            <a:solidFill>
                              <a:srgbClr val="002060"/>
                            </a:solidFill>
                            <a:latin typeface="Cambria Math" panose="02040503050406030204" pitchFamily="18" charset="0"/>
                          </a:rPr>
                          <m:t>𝐼</m:t>
                        </m:r>
                        <m:r>
                          <a:rPr lang="ru-RU" sz="6600" i="1" baseline="0">
                            <a:solidFill>
                              <a:srgbClr val="002060"/>
                            </a:solidFill>
                            <a:latin typeface="Cambria Math" panose="02040503050406030204" pitchFamily="18" charset="0"/>
                          </a:rPr>
                          <m:t>;</m:t>
                        </m:r>
                        <m:r>
                          <a:rPr lang="ru-RU" sz="6600" i="1" baseline="0">
                            <a:solidFill>
                              <a:srgbClr val="002060"/>
                            </a:solidFill>
                            <a:latin typeface="Cambria Math" panose="02040503050406030204" pitchFamily="18" charset="0"/>
                          </a:rPr>
                          <m:t>𝐹</m:t>
                        </m:r>
                        <m:r>
                          <a:rPr lang="ru-RU" sz="6600" i="1" baseline="0">
                            <a:solidFill>
                              <a:srgbClr val="002060"/>
                            </a:solidFill>
                            <a:latin typeface="Cambria Math" panose="02040503050406030204" pitchFamily="18" charset="0"/>
                          </a:rPr>
                          <m:t>;</m:t>
                        </m:r>
                        <m:r>
                          <a:rPr lang="ru-RU" sz="6600" i="1" baseline="0">
                            <a:solidFill>
                              <a:srgbClr val="002060"/>
                            </a:solidFill>
                            <a:latin typeface="Cambria Math" panose="02040503050406030204" pitchFamily="18" charset="0"/>
                          </a:rPr>
                          <m:t>𝑆</m:t>
                        </m:r>
                      </m:e>
                    </m:d>
                  </m:oMath>
                </a14:m>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 one of the groups of risk criteria, </a:t>
                </a:r>
                <a14:m>
                  <m:oMath xmlns:m="http://schemas.openxmlformats.org/officeDocument/2006/math">
                    <m:sSubSup>
                      <m:sSubSupPr>
                        <m:ctrlPr>
                          <a:rPr lang="ru-RU" sz="6600" i="1" baseline="0" smtClean="0">
                            <a:solidFill>
                              <a:srgbClr val="002060"/>
                            </a:solidFill>
                            <a:latin typeface="Cambria Math" panose="02040503050406030204" pitchFamily="18" charset="0"/>
                          </a:rPr>
                        </m:ctrlPr>
                      </m:sSubSupPr>
                      <m:e>
                        <m:r>
                          <a:rPr lang="ru-RU" sz="6600" i="1" baseline="0">
                            <a:solidFill>
                              <a:srgbClr val="002060"/>
                            </a:solidFill>
                            <a:latin typeface="Cambria Math" panose="02040503050406030204" pitchFamily="18" charset="0"/>
                          </a:rPr>
                          <m:t>𝐾</m:t>
                        </m:r>
                      </m:e>
                      <m:sub>
                        <m:r>
                          <a:rPr lang="ru-RU" sz="6600" i="1" baseline="0">
                            <a:solidFill>
                              <a:srgbClr val="002060"/>
                            </a:solidFill>
                            <a:latin typeface="Cambria Math" panose="02040503050406030204" pitchFamily="18" charset="0"/>
                          </a:rPr>
                          <m:t>𝑖</m:t>
                        </m:r>
                      </m:sub>
                      <m:sup>
                        <m:r>
                          <a:rPr lang="ru-RU" sz="6600" i="1" baseline="0">
                            <a:solidFill>
                              <a:srgbClr val="002060"/>
                            </a:solidFill>
                            <a:latin typeface="Cambria Math" panose="02040503050406030204" pitchFamily="18" charset="0"/>
                          </a:rPr>
                          <m:t>𝛼</m:t>
                        </m:r>
                      </m:sup>
                    </m:sSubSup>
                    <m:r>
                      <a:rPr lang="ru-RU" sz="6600" i="1" baseline="0">
                        <a:solidFill>
                          <a:srgbClr val="002060"/>
                        </a:solidFill>
                        <a:latin typeface="Cambria Math" panose="02040503050406030204" pitchFamily="18" charset="0"/>
                      </a:rPr>
                      <m:t>,</m:t>
                    </m:r>
                    <m:r>
                      <a:rPr lang="ru-RU" sz="6600" i="1" baseline="0">
                        <a:solidFill>
                          <a:srgbClr val="002060"/>
                        </a:solidFill>
                        <a:latin typeface="Cambria Math" panose="02040503050406030204" pitchFamily="18" charset="0"/>
                      </a:rPr>
                      <m:t>𝑖</m:t>
                    </m:r>
                    <m:r>
                      <a:rPr lang="ru-RU" sz="6600" i="1" baseline="0">
                        <a:solidFill>
                          <a:srgbClr val="002060"/>
                        </a:solidFill>
                        <a:latin typeface="Cambria Math" panose="02040503050406030204" pitchFamily="18" charset="0"/>
                      </a:rPr>
                      <m:t>=</m:t>
                    </m:r>
                    <m:bar>
                      <m:barPr>
                        <m:pos m:val="top"/>
                        <m:ctrlPr>
                          <a:rPr lang="ru-RU" sz="6600" i="1" baseline="0">
                            <a:solidFill>
                              <a:srgbClr val="002060"/>
                            </a:solidFill>
                            <a:latin typeface="Cambria Math" panose="02040503050406030204" pitchFamily="18" charset="0"/>
                          </a:rPr>
                        </m:ctrlPr>
                      </m:barPr>
                      <m:e>
                        <m:r>
                          <a:rPr lang="ru-RU" sz="6600" i="1" baseline="0">
                            <a:solidFill>
                              <a:srgbClr val="002060"/>
                            </a:solidFill>
                            <a:latin typeface="Cambria Math" panose="02040503050406030204" pitchFamily="18" charset="0"/>
                          </a:rPr>
                          <m:t>1,</m:t>
                        </m:r>
                        <m:r>
                          <a:rPr lang="ru-RU" sz="6600" i="1" baseline="0">
                            <a:solidFill>
                              <a:srgbClr val="002060"/>
                            </a:solidFill>
                            <a:latin typeface="Cambria Math" panose="02040503050406030204" pitchFamily="18" charset="0"/>
                          </a:rPr>
                          <m:t>𝑚</m:t>
                        </m:r>
                      </m:e>
                    </m:bar>
                    <m:r>
                      <a:rPr lang="en-US" sz="6600" b="0" i="0" baseline="0" smtClean="0">
                        <a:solidFill>
                          <a:srgbClr val="002060"/>
                        </a:solidFill>
                        <a:latin typeface="Cambria Math" panose="02040503050406030204" pitchFamily="18" charset="0"/>
                      </a:rPr>
                      <m:t> </m:t>
                    </m:r>
                  </m:oMath>
                </a14:m>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the </a:t>
                </a:r>
                <a:r>
                  <a:rPr lang="en-US" altLang="ru-RU" sz="6600" baseline="0" dirty="0" err="1">
                    <a:solidFill>
                      <a:srgbClr val="002060"/>
                    </a:solidFill>
                    <a:latin typeface="Open Sans "/>
                    <a:ea typeface="Times New Roman" panose="02020603050405020304" pitchFamily="18" charset="0"/>
                    <a:cs typeface="Times New Roman" panose="02020603050405020304" pitchFamily="18" charset="0"/>
                  </a:rPr>
                  <a:t>i-th</a:t>
                </a:r>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indicator of the risk criterion of the group  , </a:t>
                </a:r>
                <a14:m>
                  <m:oMath xmlns:m="http://schemas.openxmlformats.org/officeDocument/2006/math">
                    <m:r>
                      <a:rPr lang="ru-RU" sz="6600" i="1" baseline="0" smtClean="0">
                        <a:solidFill>
                          <a:srgbClr val="002060"/>
                        </a:solidFill>
                        <a:latin typeface="Cambria Math" panose="02040503050406030204" pitchFamily="18" charset="0"/>
                      </a:rPr>
                      <m:t>𝛼</m:t>
                    </m:r>
                  </m:oMath>
                </a14:m>
                <a:r>
                  <a:rPr lang="ru-RU" sz="6600" baseline="0" dirty="0">
                    <a:solidFill>
                      <a:srgbClr val="002060"/>
                    </a:solidFill>
                    <a:latin typeface="Open Sans "/>
                  </a:rPr>
                  <a:t>, </a:t>
                </a:r>
                <a14:m>
                  <m:oMath xmlns:m="http://schemas.openxmlformats.org/officeDocument/2006/math">
                    <m:sSubSup>
                      <m:sSubSupPr>
                        <m:ctrlPr>
                          <a:rPr lang="ru-RU" sz="6600" i="1" baseline="0">
                            <a:solidFill>
                              <a:srgbClr val="002060"/>
                            </a:solidFill>
                            <a:latin typeface="Cambria Math" panose="02040503050406030204" pitchFamily="18" charset="0"/>
                          </a:rPr>
                        </m:ctrlPr>
                      </m:sSubSupPr>
                      <m:e>
                        <m:r>
                          <a:rPr lang="ru-RU" sz="6600" i="1" baseline="0">
                            <a:solidFill>
                              <a:srgbClr val="002060"/>
                            </a:solidFill>
                            <a:latin typeface="Cambria Math" panose="02040503050406030204" pitchFamily="18" charset="0"/>
                          </a:rPr>
                          <m:t>𝐿</m:t>
                        </m:r>
                      </m:e>
                      <m:sub>
                        <m:r>
                          <a:rPr lang="ru-RU" sz="6600" i="1" baseline="0">
                            <a:solidFill>
                              <a:srgbClr val="002060"/>
                            </a:solidFill>
                            <a:latin typeface="Cambria Math" panose="02040503050406030204" pitchFamily="18" charset="0"/>
                          </a:rPr>
                          <m:t>𝑖</m:t>
                        </m:r>
                      </m:sub>
                      <m:sup>
                        <m:r>
                          <a:rPr lang="ru-RU" sz="6600" i="1" baseline="0">
                            <a:solidFill>
                              <a:srgbClr val="002060"/>
                            </a:solidFill>
                            <a:latin typeface="Cambria Math" panose="02040503050406030204" pitchFamily="18" charset="0"/>
                          </a:rPr>
                          <m:t>𝛼</m:t>
                        </m:r>
                      </m:sup>
                    </m:sSubSup>
                  </m:oMath>
                </a14:m>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 variable from the term set </a:t>
                </a:r>
                <a14:m>
                  <m:oMath xmlns:m="http://schemas.openxmlformats.org/officeDocument/2006/math">
                    <m:r>
                      <a:rPr lang="ru-RU" sz="6600" i="1" baseline="0" smtClean="0">
                        <a:solidFill>
                          <a:srgbClr val="002060"/>
                        </a:solidFill>
                        <a:latin typeface="Cambria Math" panose="02040503050406030204" pitchFamily="18" charset="0"/>
                      </a:rPr>
                      <m:t>𝐿</m:t>
                    </m:r>
                  </m:oMath>
                </a14:m>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for the </a:t>
                </a:r>
                <a:r>
                  <a:rPr lang="en-US" altLang="ru-RU" sz="6600" baseline="0" dirty="0" err="1">
                    <a:solidFill>
                      <a:srgbClr val="002060"/>
                    </a:solidFill>
                    <a:latin typeface="Open Sans "/>
                    <a:ea typeface="Times New Roman" panose="02020603050405020304" pitchFamily="18" charset="0"/>
                    <a:cs typeface="Times New Roman" panose="02020603050405020304" pitchFamily="18" charset="0"/>
                  </a:rPr>
                  <a:t>i-th</a:t>
                </a:r>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indicator of the group </a:t>
                </a:r>
                <a14:m>
                  <m:oMath xmlns:m="http://schemas.openxmlformats.org/officeDocument/2006/math">
                    <m:r>
                      <a:rPr lang="ru-RU" sz="6600" i="1" baseline="0" smtClean="0">
                        <a:solidFill>
                          <a:srgbClr val="002060"/>
                        </a:solidFill>
                        <a:latin typeface="Cambria Math" panose="02040503050406030204" pitchFamily="18" charset="0"/>
                      </a:rPr>
                      <m:t>𝛼</m:t>
                    </m:r>
                  </m:oMath>
                </a14:m>
                <a:r>
                  <a:rPr lang="ru-RU" sz="6600" baseline="0" dirty="0">
                    <a:solidFill>
                      <a:srgbClr val="002060"/>
                    </a:solidFill>
                    <a:latin typeface="Open Sans "/>
                  </a:rPr>
                  <a:t>, </a:t>
                </a:r>
                <a14:m>
                  <m:oMath xmlns:m="http://schemas.openxmlformats.org/officeDocument/2006/math">
                    <m:r>
                      <a:rPr lang="ru-RU" sz="6600" i="1" baseline="0">
                        <a:solidFill>
                          <a:srgbClr val="002060"/>
                        </a:solidFill>
                        <a:latin typeface="Cambria Math" panose="02040503050406030204" pitchFamily="18" charset="0"/>
                      </a:rPr>
                      <m:t>𝜇</m:t>
                    </m:r>
                    <m:r>
                      <a:rPr lang="ru-RU" sz="6600" i="1" baseline="0">
                        <a:solidFill>
                          <a:srgbClr val="002060"/>
                        </a:solidFill>
                        <a:latin typeface="Cambria Math" panose="02040503050406030204" pitchFamily="18" charset="0"/>
                      </a:rPr>
                      <m:t>(</m:t>
                    </m:r>
                    <m:sSubSup>
                      <m:sSubSupPr>
                        <m:ctrlPr>
                          <a:rPr lang="ru-RU" sz="6600" i="1" baseline="0">
                            <a:solidFill>
                              <a:srgbClr val="002060"/>
                            </a:solidFill>
                            <a:latin typeface="Cambria Math" panose="02040503050406030204" pitchFamily="18" charset="0"/>
                          </a:rPr>
                        </m:ctrlPr>
                      </m:sSubSupPr>
                      <m:e>
                        <m:r>
                          <a:rPr lang="ru-RU" sz="6600" i="1" baseline="0">
                            <a:solidFill>
                              <a:srgbClr val="002060"/>
                            </a:solidFill>
                            <a:latin typeface="Cambria Math" panose="02040503050406030204" pitchFamily="18" charset="0"/>
                          </a:rPr>
                          <m:t>𝐿</m:t>
                        </m:r>
                      </m:e>
                      <m:sub>
                        <m:r>
                          <a:rPr lang="ru-RU" sz="6600" i="1" baseline="0">
                            <a:solidFill>
                              <a:srgbClr val="002060"/>
                            </a:solidFill>
                            <a:latin typeface="Cambria Math" panose="02040503050406030204" pitchFamily="18" charset="0"/>
                          </a:rPr>
                          <m:t>𝑖</m:t>
                        </m:r>
                      </m:sub>
                      <m:sup>
                        <m:r>
                          <a:rPr lang="ru-RU" sz="6600" i="1" baseline="0">
                            <a:solidFill>
                              <a:srgbClr val="002060"/>
                            </a:solidFill>
                            <a:latin typeface="Cambria Math" panose="02040503050406030204" pitchFamily="18" charset="0"/>
                          </a:rPr>
                          <m:t>𝛼</m:t>
                        </m:r>
                      </m:sup>
                    </m:sSubSup>
                    <m:r>
                      <a:rPr lang="ru-RU" sz="6600" i="1" baseline="0">
                        <a:solidFill>
                          <a:srgbClr val="002060"/>
                        </a:solidFill>
                        <a:latin typeface="Cambria Math" panose="02040503050406030204" pitchFamily="18" charset="0"/>
                      </a:rPr>
                      <m:t>)</m:t>
                    </m:r>
                  </m:oMath>
                </a14:m>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 the reliability of the expert's reasoning on the assignment </a:t>
                </a:r>
                <a14:m>
                  <m:oMath xmlns:m="http://schemas.openxmlformats.org/officeDocument/2006/math">
                    <m:sSubSup>
                      <m:sSubSupPr>
                        <m:ctrlPr>
                          <a:rPr lang="ru-RU" sz="6600" i="1" baseline="0" smtClean="0">
                            <a:solidFill>
                              <a:srgbClr val="002060"/>
                            </a:solidFill>
                            <a:latin typeface="Cambria Math" panose="02040503050406030204" pitchFamily="18" charset="0"/>
                          </a:rPr>
                        </m:ctrlPr>
                      </m:sSubSupPr>
                      <m:e>
                        <m:r>
                          <a:rPr lang="ru-RU" sz="6600" i="1" baseline="0">
                            <a:solidFill>
                              <a:srgbClr val="002060"/>
                            </a:solidFill>
                            <a:latin typeface="Cambria Math" panose="02040503050406030204" pitchFamily="18" charset="0"/>
                          </a:rPr>
                          <m:t>𝐿</m:t>
                        </m:r>
                      </m:e>
                      <m:sub>
                        <m:r>
                          <a:rPr lang="ru-RU" sz="6600" i="1" baseline="0">
                            <a:solidFill>
                              <a:srgbClr val="002060"/>
                            </a:solidFill>
                            <a:latin typeface="Cambria Math" panose="02040503050406030204" pitchFamily="18" charset="0"/>
                          </a:rPr>
                          <m:t>𝑖</m:t>
                        </m:r>
                      </m:sub>
                      <m:sup>
                        <m:r>
                          <a:rPr lang="ru-RU" sz="6600" i="1" baseline="0">
                            <a:solidFill>
                              <a:srgbClr val="002060"/>
                            </a:solidFill>
                            <a:latin typeface="Cambria Math" panose="02040503050406030204" pitchFamily="18" charset="0"/>
                          </a:rPr>
                          <m:t>𝛼</m:t>
                        </m:r>
                      </m:sup>
                    </m:sSubSup>
                  </m:oMath>
                </a14:m>
                <a:r>
                  <a:rPr lang="en-US" altLang="ru-RU" sz="6600" baseline="0" dirty="0">
                    <a:solidFill>
                      <a:srgbClr val="002060"/>
                    </a:solidFill>
                    <a:latin typeface="Open Sans "/>
                    <a:ea typeface="Times New Roman" panose="02020603050405020304" pitchFamily="18" charset="0"/>
                    <a:cs typeface="Times New Roman" panose="02020603050405020304" pitchFamily="18" charset="0"/>
                  </a:rPr>
                  <a:t> variable.</a:t>
                </a:r>
                <a:endParaRPr kumimoji="0" lang="en-US" altLang="ru-RU" sz="6600" b="0" i="0" u="none" strike="noStrike" cap="none" normalizeH="0" baseline="0" dirty="0">
                  <a:ln>
                    <a:noFill/>
                  </a:ln>
                  <a:solidFill>
                    <a:srgbClr val="002060"/>
                  </a:solidFill>
                  <a:effectLst/>
                  <a:latin typeface="Open Sans "/>
                  <a:cs typeface="Times New Roman" panose="02020603050405020304" pitchFamily="18" charset="0"/>
                </a:endParaRPr>
              </a:p>
            </p:txBody>
          </p:sp>
        </mc:Choice>
        <mc:Fallback xmlns="">
          <p:sp>
            <p:nvSpPr>
              <p:cNvPr id="31" name="Rectangle 16"/>
              <p:cNvSpPr>
                <a:spLocks noRot="1" noChangeAspect="1" noMove="1" noResize="1" noEditPoints="1" noAdjustHandles="1" noChangeArrowheads="1" noChangeShapeType="1" noTextEdit="1"/>
              </p:cNvSpPr>
              <p:nvPr/>
            </p:nvSpPr>
            <p:spPr bwMode="auto">
              <a:xfrm>
                <a:off x="778655" y="3991221"/>
                <a:ext cx="23114568" cy="5306261"/>
              </a:xfrm>
              <a:prstGeom prst="rect">
                <a:avLst/>
              </a:prstGeom>
              <a:blipFill>
                <a:blip r:embed="rId6"/>
                <a:stretch>
                  <a:fillRect l="-1820" t="-3678" r="-1820" b="-8046"/>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7421484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1554460"/>
            <a:ext cx="9937104" cy="7489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Fuzzy mathematical model of risk assessment of a start-up project</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6" name="Picture 2" descr="Что такое стартап простыми словами – терминология, признаки и особенности -  Бизнес-журнал B-MAG">
            <a:extLst>
              <a:ext uri="{FF2B5EF4-FFF2-40B4-BE49-F238E27FC236}">
                <a16:creationId xmlns:a16="http://schemas.microsoft.com/office/drawing/2014/main" id="{95D9FBF3-652F-41C1-9EF4-EB213AA54F7C}"/>
              </a:ext>
            </a:extLst>
          </p:cNvPr>
          <p:cNvPicPr>
            <a:picLocks noChangeAspect="1" noChangeArrowheads="1"/>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14496256" y="3612454"/>
            <a:ext cx="9489690" cy="569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638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42950" y="3185592"/>
                <a:ext cx="22308906" cy="756084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latin typeface="Times New Roman" panose="02020603050405020304" pitchFamily="18" charset="0"/>
                    <a:cs typeface="Times New Roman" panose="02020603050405020304" pitchFamily="18" charset="0"/>
                  </a:rPr>
                  <a:t>We describe a two-level mathematical model of project risk assessment based on input linguistic variables. The input data are presented in the form of linguistic variables and the reliability of the expert's reasoning regarding their assignment. Therefore, at the first level, it is necessary to build membership rules and a knowledge base to obtain the resulting term assessment  </a:t>
                </a:r>
                <a14:m>
                  <m:oMath xmlns:m="http://schemas.openxmlformats.org/officeDocument/2006/math">
                    <m:sSup>
                      <m:sSupPr>
                        <m:ctrlPr>
                          <a:rPr lang="ru-RU" sz="6600" i="1" baseline="0" smtClean="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𝐿</m:t>
                        </m:r>
                      </m:e>
                      <m:sup>
                        <m:r>
                          <a:rPr lang="ru-RU" sz="6600" i="1" baseline="0">
                            <a:solidFill>
                              <a:srgbClr val="002060"/>
                            </a:solidFill>
                            <a:latin typeface="Cambria Math" panose="02040503050406030204" pitchFamily="18" charset="0"/>
                          </a:rPr>
                          <m:t>𝛼</m:t>
                        </m:r>
                      </m:sup>
                    </m:sSup>
                  </m:oMath>
                </a14:m>
                <a:r>
                  <a:rPr lang="en-US" sz="6600" baseline="0" dirty="0">
                    <a:solidFill>
                      <a:srgbClr val="002060"/>
                    </a:solidFill>
                    <a:latin typeface="Times New Roman" panose="02020603050405020304" pitchFamily="18" charset="0"/>
                    <a:cs typeface="Times New Roman" panose="02020603050405020304" pitchFamily="18" charset="0"/>
                  </a:rPr>
                  <a:t> for each group of risk criteria.</a:t>
                </a:r>
                <a:endParaRPr lang="ru-RU" sz="6600" baseline="0" dirty="0">
                  <a:solidFill>
                    <a:srgbClr val="002060"/>
                  </a:solidFill>
                  <a:latin typeface="Times New Roman" panose="02020603050405020304" pitchFamily="18" charset="0"/>
                  <a:cs typeface="Times New Roman" panose="02020603050405020304" pitchFamily="18" charset="0"/>
                </a:endParaRPr>
              </a:p>
              <a:p>
                <a:pPr algn="just"/>
                <a:r>
                  <a:rPr lang="uk-UA" sz="6600" baseline="0" dirty="0">
                    <a:solidFill>
                      <a:srgbClr val="002060"/>
                    </a:solidFill>
                    <a:latin typeface="Times New Roman" panose="02020603050405020304" pitchFamily="18" charset="0"/>
                    <a:cs typeface="Times New Roman" panose="02020603050405020304" pitchFamily="18" charset="0"/>
                  </a:rPr>
                  <a:t>	</a:t>
                </a:r>
                <a:endParaRPr lang="en-US" altLang="en-US" sz="6600" baseline="0"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42950" y="3185592"/>
                <a:ext cx="22308906" cy="7560840"/>
              </a:xfrm>
              <a:prstGeom prst="rect">
                <a:avLst/>
              </a:prstGeom>
              <a:blipFill>
                <a:blip r:embed="rId2"/>
                <a:stretch>
                  <a:fillRect l="-2050" t="-2742" r="-2077" b="-56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459394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958752" y="4193704"/>
                <a:ext cx="22308906" cy="561662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rPr>
                  <a:t>On the basis of the received thermal term estimation </a:t>
                </a:r>
                <a14:m>
                  <m:oMath xmlns:m="http://schemas.openxmlformats.org/officeDocument/2006/math">
                    <m:sSup>
                      <m:sSupPr>
                        <m:ctrlPr>
                          <a:rPr lang="ru-RU" sz="6600" i="1" baseline="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𝐿</m:t>
                        </m:r>
                      </m:e>
                      <m:sup>
                        <m:r>
                          <a:rPr lang="ru-RU" sz="6600" i="1" baseline="0">
                            <a:solidFill>
                              <a:srgbClr val="002060"/>
                            </a:solidFill>
                            <a:latin typeface="Cambria Math" panose="02040503050406030204" pitchFamily="18" charset="0"/>
                          </a:rPr>
                          <m:t>𝛼</m:t>
                        </m:r>
                      </m:sup>
                    </m:sSup>
                  </m:oMath>
                </a14:m>
                <a:r>
                  <a:rPr lang="ru-RU" sz="6600" baseline="0" dirty="0">
                    <a:solidFill>
                      <a:srgbClr val="002060"/>
                    </a:solidFill>
                  </a:rPr>
                  <a:t>  </a:t>
                </a:r>
                <a:r>
                  <a:rPr lang="en-US" sz="6600" baseline="0" dirty="0">
                    <a:solidFill>
                      <a:srgbClr val="002060"/>
                    </a:solidFill>
                  </a:rPr>
                  <a:t>to define the aggregate estimation of reliability </a:t>
                </a:r>
                <a14:m>
                  <m:oMath xmlns:m="http://schemas.openxmlformats.org/officeDocument/2006/math">
                    <m:r>
                      <a:rPr lang="ru-RU" sz="6600" i="1" baseline="0">
                        <a:solidFill>
                          <a:srgbClr val="002060"/>
                        </a:solidFill>
                        <a:latin typeface="Cambria Math" panose="02040503050406030204" pitchFamily="18" charset="0"/>
                      </a:rPr>
                      <m:t>𝜇</m:t>
                    </m:r>
                    <m:r>
                      <a:rPr lang="en-US" sz="6600" i="1" baseline="0">
                        <a:solidFill>
                          <a:srgbClr val="002060"/>
                        </a:solidFill>
                        <a:latin typeface="Cambria Math" panose="02040503050406030204" pitchFamily="18" charset="0"/>
                      </a:rPr>
                      <m:t>(</m:t>
                    </m:r>
                    <m:sSup>
                      <m:sSupPr>
                        <m:ctrlPr>
                          <a:rPr lang="ru-RU" sz="6600" i="1" baseline="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𝐿</m:t>
                        </m:r>
                      </m:e>
                      <m:sup>
                        <m:r>
                          <a:rPr lang="ru-RU" sz="6600" i="1" baseline="0">
                            <a:solidFill>
                              <a:srgbClr val="002060"/>
                            </a:solidFill>
                            <a:latin typeface="Cambria Math" panose="02040503050406030204" pitchFamily="18" charset="0"/>
                          </a:rPr>
                          <m:t>𝛼</m:t>
                        </m:r>
                      </m:sup>
                    </m:sSup>
                    <m:r>
                      <a:rPr lang="en-US" sz="6600" i="1" baseline="0">
                        <a:solidFill>
                          <a:srgbClr val="002060"/>
                        </a:solidFill>
                        <a:latin typeface="Cambria Math" panose="02040503050406030204" pitchFamily="18" charset="0"/>
                      </a:rPr>
                      <m:t>)</m:t>
                    </m:r>
                  </m:oMath>
                </a14:m>
                <a:r>
                  <a:rPr lang="en-US" sz="6600" baseline="0" dirty="0">
                    <a:solidFill>
                      <a:srgbClr val="002060"/>
                    </a:solidFill>
                  </a:rPr>
                  <a:t>.  At the second level, we obtain estimates </a:t>
                </a:r>
                <a14:m>
                  <m:oMath xmlns:m="http://schemas.openxmlformats.org/officeDocument/2006/math">
                    <m:sSup>
                      <m:sSupPr>
                        <m:ctrlPr>
                          <a:rPr lang="ru-RU" sz="6600" i="1" baseline="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𝐿</m:t>
                        </m:r>
                      </m:e>
                      <m:sup>
                        <m:r>
                          <a:rPr lang="ru-RU" sz="6600" i="1" baseline="0">
                            <a:solidFill>
                              <a:srgbClr val="002060"/>
                            </a:solidFill>
                            <a:latin typeface="Cambria Math" panose="02040503050406030204" pitchFamily="18" charset="0"/>
                          </a:rPr>
                          <m:t>𝛼</m:t>
                        </m:r>
                      </m:sup>
                    </m:sSup>
                  </m:oMath>
                </a14:m>
                <a:r>
                  <a:rPr lang="ru-RU" sz="6600" baseline="0" dirty="0">
                    <a:solidFill>
                      <a:srgbClr val="002060"/>
                    </a:solidFill>
                  </a:rPr>
                  <a:t> </a:t>
                </a:r>
                <a:r>
                  <a:rPr lang="en-US" sz="6600" baseline="0" dirty="0">
                    <a:solidFill>
                      <a:srgbClr val="002060"/>
                    </a:solidFill>
                  </a:rPr>
                  <a:t>and </a:t>
                </a:r>
                <a14:m>
                  <m:oMath xmlns:m="http://schemas.openxmlformats.org/officeDocument/2006/math">
                    <m:r>
                      <a:rPr lang="ru-RU" sz="6600" i="1" baseline="0">
                        <a:solidFill>
                          <a:srgbClr val="002060"/>
                        </a:solidFill>
                        <a:latin typeface="Cambria Math" panose="02040503050406030204" pitchFamily="18" charset="0"/>
                      </a:rPr>
                      <m:t>𝜇</m:t>
                    </m:r>
                    <m:r>
                      <a:rPr lang="en-US" sz="6600" i="1" baseline="0">
                        <a:solidFill>
                          <a:srgbClr val="002060"/>
                        </a:solidFill>
                        <a:latin typeface="Cambria Math" panose="02040503050406030204" pitchFamily="18" charset="0"/>
                      </a:rPr>
                      <m:t>(</m:t>
                    </m:r>
                    <m:sSup>
                      <m:sSupPr>
                        <m:ctrlPr>
                          <a:rPr lang="ru-RU" sz="6600" i="1" baseline="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𝐿</m:t>
                        </m:r>
                      </m:e>
                      <m:sup>
                        <m:r>
                          <a:rPr lang="ru-RU" sz="6600" i="1" baseline="0">
                            <a:solidFill>
                              <a:srgbClr val="002060"/>
                            </a:solidFill>
                            <a:latin typeface="Cambria Math" panose="02040503050406030204" pitchFamily="18" charset="0"/>
                          </a:rPr>
                          <m:t>𝛼</m:t>
                        </m:r>
                      </m:sup>
                    </m:sSup>
                    <m:r>
                      <a:rPr lang="en-US" sz="6600" i="1" baseline="0">
                        <a:solidFill>
                          <a:srgbClr val="002060"/>
                        </a:solidFill>
                        <a:latin typeface="Cambria Math" panose="02040503050406030204" pitchFamily="18" charset="0"/>
                      </a:rPr>
                      <m:t>)</m:t>
                    </m:r>
                  </m:oMath>
                </a14:m>
                <a:r>
                  <a:rPr lang="en-US" sz="6600" baseline="0" dirty="0">
                    <a:solidFill>
                      <a:srgbClr val="002060"/>
                    </a:solidFill>
                  </a:rPr>
                  <a:t>  projects on the "risk axis" to determine one project risk assessment for each group of criteria </a:t>
                </a:r>
                <a14:m>
                  <m:oMath xmlns:m="http://schemas.openxmlformats.org/officeDocument/2006/math">
                    <m:r>
                      <a:rPr lang="ru-RU" sz="6600" i="1" baseline="0">
                        <a:solidFill>
                          <a:srgbClr val="002060"/>
                        </a:solidFill>
                        <a:latin typeface="Cambria Math" panose="02040503050406030204" pitchFamily="18" charset="0"/>
                      </a:rPr>
                      <m:t>𝛼</m:t>
                    </m:r>
                  </m:oMath>
                </a14:m>
                <a:r>
                  <a:rPr lang="en-US" sz="6600" baseline="0" dirty="0">
                    <a:solidFill>
                      <a:srgbClr val="002060"/>
                    </a:solidFill>
                  </a:rPr>
                  <a:t>.</a:t>
                </a:r>
                <a:endParaRPr lang="ru-RU" sz="6600" baseline="0" dirty="0">
                  <a:solidFill>
                    <a:srgbClr val="002060"/>
                  </a:solidFill>
                </a:endParaRPr>
              </a:p>
              <a:p>
                <a:pPr algn="just"/>
                <a:r>
                  <a:rPr lang="uk-UA" sz="6600" baseline="0" dirty="0">
                    <a:solidFill>
                      <a:srgbClr val="002060"/>
                    </a:solidFill>
                    <a:latin typeface="Times New Roman" panose="02020603050405020304" pitchFamily="18" charset="0"/>
                    <a:cs typeface="Times New Roman" panose="02020603050405020304" pitchFamily="18" charset="0"/>
                  </a:rPr>
                  <a:t>	</a:t>
                </a:r>
                <a:endParaRPr lang="en-US" altLang="en-US" sz="6600" baseline="0"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958752" y="4193704"/>
                <a:ext cx="22308906" cy="5616624"/>
              </a:xfrm>
              <a:prstGeom prst="rect">
                <a:avLst/>
              </a:prstGeom>
              <a:blipFill>
                <a:blip r:embed="rId2"/>
                <a:stretch>
                  <a:fillRect l="-2049" t="-3909" r="-300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1011815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213236" y="5050049"/>
            <a:ext cx="22308906" cy="33843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rPr>
              <a:t>Consider the first level – the construction of the rules of the affiliation of the resulting term assessment by groups of risk criteria.</a:t>
            </a:r>
            <a:r>
              <a:rPr lang="uk-UA" sz="6600" baseline="0" dirty="0">
                <a:solidFill>
                  <a:srgbClr val="002060"/>
                </a:solidFill>
                <a:latin typeface="Times New Roman" panose="02020603050405020304" pitchFamily="18" charset="0"/>
                <a:cs typeface="Times New Roman" panose="02020603050405020304" pitchFamily="18" charset="0"/>
              </a:rPr>
              <a:t>	</a:t>
            </a:r>
            <a:endParaRPr lang="en-US" altLang="en-US" sz="66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14060040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030760" y="3905672"/>
            <a:ext cx="22308906" cy="60486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i="1" baseline="0" dirty="0">
                <a:solidFill>
                  <a:srgbClr val="002060"/>
                </a:solidFill>
                <a:latin typeface="Times New Roman" panose="02020603050405020304" pitchFamily="18" charset="0"/>
                <a:cs typeface="Times New Roman" panose="02020603050405020304" pitchFamily="18" charset="0"/>
              </a:rPr>
              <a:t>Level H </a:t>
            </a:r>
            <a:r>
              <a:rPr lang="en-US" sz="6000" baseline="0" dirty="0">
                <a:solidFill>
                  <a:srgbClr val="002060"/>
                </a:solidFill>
              </a:rPr>
              <a:t>–</a:t>
            </a:r>
            <a:r>
              <a:rPr lang="en-US" sz="6000" i="1" baseline="0" dirty="0">
                <a:solidFill>
                  <a:srgbClr val="002060"/>
                </a:solidFill>
                <a:latin typeface="Times New Roman" panose="02020603050405020304" pitchFamily="18" charset="0"/>
                <a:cs typeface="Times New Roman" panose="02020603050405020304" pitchFamily="18" charset="0"/>
              </a:rPr>
              <a:t> "low risk". </a:t>
            </a:r>
          </a:p>
          <a:p>
            <a:pPr algn="just"/>
            <a:r>
              <a:rPr lang="en-US" sz="6000" baseline="0" dirty="0">
                <a:solidFill>
                  <a:srgbClr val="002060"/>
                </a:solidFill>
                <a:latin typeface="Times New Roman" panose="02020603050405020304" pitchFamily="18" charset="0"/>
                <a:cs typeface="Times New Roman" panose="02020603050405020304" pitchFamily="18" charset="0"/>
              </a:rPr>
              <a:t>To obtain the resulting term estimate </a:t>
            </a:r>
            <a:r>
              <a:rPr lang="en-US" sz="6000" i="1" baseline="0" dirty="0">
                <a:solidFill>
                  <a:srgbClr val="002060"/>
                </a:solidFill>
                <a:latin typeface="Times New Roman" panose="02020603050405020304" pitchFamily="18" charset="0"/>
                <a:cs typeface="Times New Roman" panose="02020603050405020304" pitchFamily="18" charset="0"/>
              </a:rPr>
              <a:t>H</a:t>
            </a:r>
            <a:r>
              <a:rPr lang="en-US" sz="6000" baseline="0" dirty="0">
                <a:solidFill>
                  <a:srgbClr val="002060"/>
                </a:solidFill>
                <a:latin typeface="Times New Roman" panose="02020603050405020304" pitchFamily="18" charset="0"/>
                <a:cs typeface="Times New Roman" panose="02020603050405020304" pitchFamily="18" charset="0"/>
              </a:rPr>
              <a:t>, the project must meet the following requirements. The minimum number of criteria with the term "low level of risk" must be at least 60%, and the remaining 40% of the criteria must have terms at a level not lower than "the level of risk below average".</a:t>
            </a:r>
            <a:endParaRPr lang="ru-RU" sz="60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37847653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030760" y="3905672"/>
            <a:ext cx="22308906" cy="60486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i="1" baseline="0" dirty="0">
                <a:solidFill>
                  <a:srgbClr val="002060"/>
                </a:solidFill>
                <a:latin typeface="Times New Roman" panose="02020603050405020304" pitchFamily="18" charset="0"/>
                <a:cs typeface="Times New Roman" panose="02020603050405020304" pitchFamily="18" charset="0"/>
              </a:rPr>
              <a:t>Level HC </a:t>
            </a:r>
            <a:r>
              <a:rPr lang="en-US" sz="6000" baseline="0" dirty="0">
                <a:solidFill>
                  <a:srgbClr val="002060"/>
                </a:solidFill>
              </a:rPr>
              <a:t>–</a:t>
            </a:r>
            <a:r>
              <a:rPr lang="en-US" sz="6000" i="1" baseline="0" dirty="0">
                <a:solidFill>
                  <a:srgbClr val="002060"/>
                </a:solidFill>
                <a:latin typeface="Times New Roman" panose="02020603050405020304" pitchFamily="18" charset="0"/>
                <a:cs typeface="Times New Roman" panose="02020603050405020304" pitchFamily="18" charset="0"/>
              </a:rPr>
              <a:t> "below average risk level". </a:t>
            </a:r>
          </a:p>
          <a:p>
            <a:pPr algn="just"/>
            <a:r>
              <a:rPr lang="en-US" sz="6000" baseline="0" dirty="0">
                <a:solidFill>
                  <a:srgbClr val="002060"/>
                </a:solidFill>
                <a:latin typeface="Times New Roman" panose="02020603050405020304" pitchFamily="18" charset="0"/>
                <a:cs typeface="Times New Roman" panose="02020603050405020304" pitchFamily="18" charset="0"/>
              </a:rPr>
              <a:t>To obtain the resulting term assessment of the </a:t>
            </a:r>
            <a:r>
              <a:rPr lang="en-US" sz="6000" i="1" baseline="0" dirty="0">
                <a:solidFill>
                  <a:srgbClr val="002060"/>
                </a:solidFill>
                <a:latin typeface="Times New Roman" panose="02020603050405020304" pitchFamily="18" charset="0"/>
                <a:cs typeface="Times New Roman" panose="02020603050405020304" pitchFamily="18" charset="0"/>
              </a:rPr>
              <a:t>НС</a:t>
            </a:r>
            <a:r>
              <a:rPr lang="en-US" sz="6000" baseline="0" dirty="0">
                <a:solidFill>
                  <a:srgbClr val="002060"/>
                </a:solidFill>
                <a:latin typeface="Times New Roman" panose="02020603050405020304" pitchFamily="18" charset="0"/>
                <a:cs typeface="Times New Roman" panose="02020603050405020304" pitchFamily="18" charset="0"/>
              </a:rPr>
              <a:t>, the project must have a minimum number of criteria with the term "below average risk level" of at least 60%, and the remaining 40% of the criteria must have terms at least "average risk level".</a:t>
            </a:r>
            <a:endParaRPr lang="ru-RU" sz="60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15697375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030760" y="3905672"/>
            <a:ext cx="22308906" cy="60486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i="1" baseline="0" dirty="0">
                <a:solidFill>
                  <a:srgbClr val="002060"/>
                </a:solidFill>
                <a:latin typeface="Times New Roman" panose="02020603050405020304" pitchFamily="18" charset="0"/>
                <a:cs typeface="Times New Roman" panose="02020603050405020304" pitchFamily="18" charset="0"/>
              </a:rPr>
              <a:t> Level C </a:t>
            </a:r>
            <a:r>
              <a:rPr lang="en-US" sz="6000" baseline="0" dirty="0">
                <a:solidFill>
                  <a:srgbClr val="002060"/>
                </a:solidFill>
              </a:rPr>
              <a:t>–</a:t>
            </a:r>
            <a:r>
              <a:rPr lang="en-US" sz="6000" i="1" baseline="0" dirty="0">
                <a:solidFill>
                  <a:srgbClr val="002060"/>
                </a:solidFill>
                <a:latin typeface="Times New Roman" panose="02020603050405020304" pitchFamily="18" charset="0"/>
                <a:cs typeface="Times New Roman" panose="02020603050405020304" pitchFamily="18" charset="0"/>
              </a:rPr>
              <a:t> "average level of risk". </a:t>
            </a:r>
          </a:p>
          <a:p>
            <a:pPr algn="just"/>
            <a:r>
              <a:rPr lang="en-US" sz="6000" baseline="0" dirty="0">
                <a:solidFill>
                  <a:srgbClr val="002060"/>
                </a:solidFill>
                <a:latin typeface="Times New Roman" panose="02020603050405020304" pitchFamily="18" charset="0"/>
                <a:cs typeface="Times New Roman" panose="02020603050405020304" pitchFamily="18" charset="0"/>
              </a:rPr>
              <a:t>To obtain the resulting term </a:t>
            </a:r>
            <a:r>
              <a:rPr lang="en-US" sz="6000" i="1" baseline="0" dirty="0">
                <a:solidFill>
                  <a:srgbClr val="002060"/>
                </a:solidFill>
                <a:latin typeface="Times New Roman" panose="02020603050405020304" pitchFamily="18" charset="0"/>
                <a:cs typeface="Times New Roman" panose="02020603050405020304" pitchFamily="18" charset="0"/>
              </a:rPr>
              <a:t>C</a:t>
            </a:r>
            <a:r>
              <a:rPr lang="en-US" sz="6000" baseline="0" dirty="0">
                <a:solidFill>
                  <a:srgbClr val="002060"/>
                </a:solidFill>
                <a:latin typeface="Times New Roman" panose="02020603050405020304" pitchFamily="18" charset="0"/>
                <a:cs typeface="Times New Roman" panose="02020603050405020304" pitchFamily="18" charset="0"/>
              </a:rPr>
              <a:t>, the project must have a minimum number of criteria with the term "average level of risk" of at least 60%, and the remaining 40% of the criteria must have terms at a level not lower than "level of risk above average".</a:t>
            </a:r>
            <a:endParaRPr lang="ru-RU" sz="60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424427359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223452" y="4769768"/>
            <a:ext cx="22308906" cy="47525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i="1" baseline="0" dirty="0">
                <a:solidFill>
                  <a:srgbClr val="002060"/>
                </a:solidFill>
                <a:latin typeface="Times New Roman" panose="02020603050405020304" pitchFamily="18" charset="0"/>
                <a:cs typeface="Times New Roman" panose="02020603050405020304" pitchFamily="18" charset="0"/>
              </a:rPr>
              <a:t> Level BC </a:t>
            </a:r>
            <a:r>
              <a:rPr lang="en-US" sz="6000" baseline="0" dirty="0">
                <a:solidFill>
                  <a:srgbClr val="002060"/>
                </a:solidFill>
              </a:rPr>
              <a:t>–</a:t>
            </a:r>
            <a:r>
              <a:rPr lang="en-US" sz="6000" i="1" baseline="0" dirty="0">
                <a:solidFill>
                  <a:srgbClr val="002060"/>
                </a:solidFill>
                <a:latin typeface="Times New Roman" panose="02020603050405020304" pitchFamily="18" charset="0"/>
                <a:cs typeface="Times New Roman" panose="02020603050405020304" pitchFamily="18" charset="0"/>
              </a:rPr>
              <a:t> "above average risk level". </a:t>
            </a:r>
          </a:p>
          <a:p>
            <a:pPr algn="just"/>
            <a:r>
              <a:rPr lang="en-US" sz="6000" baseline="0" dirty="0">
                <a:solidFill>
                  <a:srgbClr val="002060"/>
                </a:solidFill>
                <a:latin typeface="Times New Roman" panose="02020603050405020304" pitchFamily="18" charset="0"/>
                <a:cs typeface="Times New Roman" panose="02020603050405020304" pitchFamily="18" charset="0"/>
              </a:rPr>
              <a:t>To obtain the resulting term assessment of the </a:t>
            </a:r>
            <a:r>
              <a:rPr lang="en-US" sz="6000" i="1" baseline="0" dirty="0">
                <a:solidFill>
                  <a:srgbClr val="002060"/>
                </a:solidFill>
                <a:latin typeface="Times New Roman" panose="02020603050405020304" pitchFamily="18" charset="0"/>
                <a:cs typeface="Times New Roman" panose="02020603050405020304" pitchFamily="18" charset="0"/>
              </a:rPr>
              <a:t>ВС</a:t>
            </a:r>
            <a:r>
              <a:rPr lang="en-US" sz="6000" baseline="0" dirty="0">
                <a:solidFill>
                  <a:srgbClr val="002060"/>
                </a:solidFill>
                <a:latin typeface="Times New Roman" panose="02020603050405020304" pitchFamily="18" charset="0"/>
                <a:cs typeface="Times New Roman" panose="02020603050405020304" pitchFamily="18" charset="0"/>
              </a:rPr>
              <a:t>, the project must have a minimum number of criteria with the term "above average risk" of at least 60%, and the remaining 40% of the criteria may have a "high level of risk".</a:t>
            </a:r>
            <a:endParaRPr lang="ru-RU" sz="60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344610133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243244" y="5201816"/>
            <a:ext cx="22308906" cy="3456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i="1" baseline="0" dirty="0">
                <a:solidFill>
                  <a:srgbClr val="002060"/>
                </a:solidFill>
                <a:latin typeface="Times New Roman" panose="02020603050405020304" pitchFamily="18" charset="0"/>
                <a:cs typeface="Times New Roman" panose="02020603050405020304" pitchFamily="18" charset="0"/>
              </a:rPr>
              <a:t> Level B </a:t>
            </a:r>
            <a:r>
              <a:rPr lang="en-US" sz="6000" baseline="0" dirty="0">
                <a:solidFill>
                  <a:srgbClr val="002060"/>
                </a:solidFill>
              </a:rPr>
              <a:t>–</a:t>
            </a:r>
            <a:r>
              <a:rPr lang="en-US" sz="6000" i="1" baseline="0" dirty="0">
                <a:solidFill>
                  <a:srgbClr val="002060"/>
                </a:solidFill>
                <a:latin typeface="Times New Roman" panose="02020603050405020304" pitchFamily="18" charset="0"/>
                <a:cs typeface="Times New Roman" panose="02020603050405020304" pitchFamily="18" charset="0"/>
              </a:rPr>
              <a:t> "high level of risk". </a:t>
            </a:r>
          </a:p>
          <a:p>
            <a:pPr algn="just"/>
            <a:r>
              <a:rPr lang="en-US" sz="6000" baseline="0" dirty="0">
                <a:solidFill>
                  <a:srgbClr val="002060"/>
                </a:solidFill>
                <a:latin typeface="Times New Roman" panose="02020603050405020304" pitchFamily="18" charset="0"/>
                <a:cs typeface="Times New Roman" panose="02020603050405020304" pitchFamily="18" charset="0"/>
              </a:rPr>
              <a:t>The resulting term assessment </a:t>
            </a:r>
            <a:r>
              <a:rPr lang="en-US" sz="6000" i="1" baseline="0" dirty="0">
                <a:solidFill>
                  <a:srgbClr val="002060"/>
                </a:solidFill>
                <a:latin typeface="Times New Roman" panose="02020603050405020304" pitchFamily="18" charset="0"/>
                <a:cs typeface="Times New Roman" panose="02020603050405020304" pitchFamily="18" charset="0"/>
              </a:rPr>
              <a:t>В</a:t>
            </a:r>
            <a:r>
              <a:rPr lang="en-US" sz="6000" baseline="0" dirty="0">
                <a:solidFill>
                  <a:srgbClr val="002060"/>
                </a:solidFill>
                <a:latin typeface="Times New Roman" panose="02020603050405020304" pitchFamily="18" charset="0"/>
                <a:cs typeface="Times New Roman" panose="02020603050405020304" pitchFamily="18" charset="0"/>
              </a:rPr>
              <a:t> will be given to the project if the number of criteria with the term "high level of risk" is 60% or more.</a:t>
            </a:r>
            <a:endParaRPr lang="ru-RU" sz="60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18040127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958752" y="5201816"/>
                <a:ext cx="22308906" cy="554461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rPr>
                  <a:t>Since the expert assigns to each variable </a:t>
                </a:r>
                <a14:m>
                  <m:oMath xmlns:m="http://schemas.openxmlformats.org/officeDocument/2006/math">
                    <m:sSubSup>
                      <m:sSubSupPr>
                        <m:ctrlPr>
                          <a:rPr lang="ru-RU" sz="6600" i="1" baseline="0">
                            <a:solidFill>
                              <a:srgbClr val="002060"/>
                            </a:solidFill>
                            <a:latin typeface="Cambria Math" panose="02040503050406030204" pitchFamily="18" charset="0"/>
                          </a:rPr>
                        </m:ctrlPr>
                      </m:sSubSupPr>
                      <m:e>
                        <m:r>
                          <a:rPr lang="ru-RU" sz="6600" i="1" baseline="0">
                            <a:solidFill>
                              <a:srgbClr val="002060"/>
                            </a:solidFill>
                            <a:latin typeface="Cambria Math" panose="02040503050406030204" pitchFamily="18" charset="0"/>
                          </a:rPr>
                          <m:t>𝐿</m:t>
                        </m:r>
                      </m:e>
                      <m:sub>
                        <m:r>
                          <a:rPr lang="ru-RU" sz="6600" i="1" baseline="0">
                            <a:solidFill>
                              <a:srgbClr val="002060"/>
                            </a:solidFill>
                            <a:latin typeface="Cambria Math" panose="02040503050406030204" pitchFamily="18" charset="0"/>
                          </a:rPr>
                          <m:t>𝑖</m:t>
                        </m:r>
                      </m:sub>
                      <m:sup>
                        <m:r>
                          <a:rPr lang="ru-RU" sz="6600" i="1" baseline="0">
                            <a:solidFill>
                              <a:srgbClr val="002060"/>
                            </a:solidFill>
                            <a:latin typeface="Cambria Math" panose="02040503050406030204" pitchFamily="18" charset="0"/>
                          </a:rPr>
                          <m:t>𝛼</m:t>
                        </m:r>
                      </m:sup>
                    </m:sSubSup>
                  </m:oMath>
                </a14:m>
                <a:r>
                  <a:rPr lang="ru-RU" sz="6600" baseline="0" dirty="0">
                    <a:solidFill>
                      <a:srgbClr val="002060"/>
                    </a:solidFill>
                  </a:rPr>
                  <a:t> </a:t>
                </a:r>
                <a:r>
                  <a:rPr lang="en-US" sz="6600" baseline="0" dirty="0">
                    <a:solidFill>
                      <a:srgbClr val="002060"/>
                    </a:solidFill>
                  </a:rPr>
                  <a:t> the validity of their reasoning –  </a:t>
                </a:r>
                <a14:m>
                  <m:oMath xmlns:m="http://schemas.openxmlformats.org/officeDocument/2006/math">
                    <m:r>
                      <a:rPr lang="ru-RU" sz="6600" i="1" baseline="0">
                        <a:solidFill>
                          <a:srgbClr val="002060"/>
                        </a:solidFill>
                        <a:latin typeface="Cambria Math" panose="02040503050406030204" pitchFamily="18" charset="0"/>
                      </a:rPr>
                      <m:t>𝜇</m:t>
                    </m:r>
                    <m:r>
                      <a:rPr lang="en-US" sz="6600" i="1" baseline="0">
                        <a:solidFill>
                          <a:srgbClr val="002060"/>
                        </a:solidFill>
                        <a:latin typeface="Cambria Math" panose="02040503050406030204" pitchFamily="18" charset="0"/>
                      </a:rPr>
                      <m:t>(</m:t>
                    </m:r>
                    <m:sSubSup>
                      <m:sSubSupPr>
                        <m:ctrlPr>
                          <a:rPr lang="ru-RU" sz="6600" i="1" baseline="0">
                            <a:solidFill>
                              <a:srgbClr val="002060"/>
                            </a:solidFill>
                            <a:latin typeface="Cambria Math" panose="02040503050406030204" pitchFamily="18" charset="0"/>
                          </a:rPr>
                        </m:ctrlPr>
                      </m:sSubSupPr>
                      <m:e>
                        <m:r>
                          <a:rPr lang="ru-RU" sz="6600" i="1" baseline="0">
                            <a:solidFill>
                              <a:srgbClr val="002060"/>
                            </a:solidFill>
                            <a:latin typeface="Cambria Math" panose="02040503050406030204" pitchFamily="18" charset="0"/>
                          </a:rPr>
                          <m:t>𝐿</m:t>
                        </m:r>
                      </m:e>
                      <m:sub>
                        <m:r>
                          <a:rPr lang="ru-RU" sz="6600" i="1" baseline="0">
                            <a:solidFill>
                              <a:srgbClr val="002060"/>
                            </a:solidFill>
                            <a:latin typeface="Cambria Math" panose="02040503050406030204" pitchFamily="18" charset="0"/>
                          </a:rPr>
                          <m:t>𝑖</m:t>
                        </m:r>
                      </m:sub>
                      <m:sup>
                        <m:r>
                          <a:rPr lang="ru-RU" sz="6600" i="1" baseline="0">
                            <a:solidFill>
                              <a:srgbClr val="002060"/>
                            </a:solidFill>
                            <a:latin typeface="Cambria Math" panose="02040503050406030204" pitchFamily="18" charset="0"/>
                          </a:rPr>
                          <m:t>𝛼</m:t>
                        </m:r>
                      </m:sup>
                    </m:sSubSup>
                    <m:r>
                      <a:rPr lang="en-US" sz="6600" i="1" baseline="0">
                        <a:solidFill>
                          <a:srgbClr val="002060"/>
                        </a:solidFill>
                        <a:latin typeface="Cambria Math" panose="02040503050406030204" pitchFamily="18" charset="0"/>
                      </a:rPr>
                      <m:t>)</m:t>
                    </m:r>
                  </m:oMath>
                </a14:m>
                <a:r>
                  <a:rPr lang="en-US" sz="6600" baseline="0" dirty="0">
                    <a:solidFill>
                      <a:srgbClr val="002060"/>
                    </a:solidFill>
                  </a:rPr>
                  <a:t> from the interval [0; 1], then linguistic variables can be represented, for example, in the form of triangular membership functions, Fig. 1.</a:t>
                </a:r>
                <a:endParaRPr lang="ru-RU" sz="6600" baseline="0" dirty="0">
                  <a:solidFill>
                    <a:srgbClr val="002060"/>
                  </a:solidFill>
                </a:endParaRPr>
              </a:p>
              <a:p>
                <a:pPr algn="just"/>
                <a:endParaRPr lang="ru-RU" sz="6600" baseline="0"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958752" y="5201816"/>
                <a:ext cx="22308906" cy="5544616"/>
              </a:xfrm>
              <a:prstGeom prst="rect">
                <a:avLst/>
              </a:prstGeom>
              <a:blipFill>
                <a:blip r:embed="rId2"/>
                <a:stretch>
                  <a:fillRect l="-2049" t="-3956" r="-2049"/>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313896192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818028" y="2551553"/>
                <a:ext cx="22308906" cy="554461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500" baseline="0" dirty="0">
                    <a:solidFill>
                      <a:srgbClr val="002060"/>
                    </a:solidFill>
                    <a:latin typeface="Times New Roman" panose="02020603050405020304" pitchFamily="18" charset="0"/>
                    <a:cs typeface="Times New Roman" panose="02020603050405020304" pitchFamily="18" charset="0"/>
                  </a:rPr>
                  <a:t>		</a:t>
                </a:r>
                <a:r>
                  <a:rPr lang="en-US" sz="5000" baseline="0" dirty="0">
                    <a:solidFill>
                      <a:srgbClr val="002060"/>
                    </a:solidFill>
                  </a:rPr>
                  <a:t>This means that each linguistic variable </a:t>
                </a:r>
                <a14:m>
                  <m:oMath xmlns:m="http://schemas.openxmlformats.org/officeDocument/2006/math">
                    <m:r>
                      <a:rPr lang="ru-RU" sz="5000" i="1" baseline="0">
                        <a:solidFill>
                          <a:srgbClr val="002060"/>
                        </a:solidFill>
                        <a:latin typeface="Cambria Math" panose="02040503050406030204" pitchFamily="18" charset="0"/>
                      </a:rPr>
                      <m:t>𝐿</m:t>
                    </m:r>
                  </m:oMath>
                </a14:m>
                <a:r>
                  <a:rPr lang="en-US" sz="5000" baseline="0" dirty="0">
                    <a:solidFill>
                      <a:srgbClr val="002060"/>
                    </a:solidFill>
                  </a:rPr>
                  <a:t> can be replaced by an adjacent one </a:t>
                </a:r>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𝐿</m:t>
                        </m:r>
                      </m:e>
                      <m:sup>
                        <m:r>
                          <a:rPr lang="en-US" sz="5000" i="1" baseline="0">
                            <a:solidFill>
                              <a:srgbClr val="002060"/>
                            </a:solidFill>
                            <a:latin typeface="Cambria Math" panose="02040503050406030204" pitchFamily="18" charset="0"/>
                          </a:rPr>
                          <m:t>∗</m:t>
                        </m:r>
                      </m:sup>
                    </m:sSup>
                  </m:oMath>
                </a14:m>
                <a:r>
                  <a:rPr lang="en-US" sz="5000" baseline="0" dirty="0">
                    <a:solidFill>
                      <a:srgbClr val="002060"/>
                    </a:solidFill>
                  </a:rPr>
                  <a:t> with reliability </a:t>
                </a:r>
                <a14:m>
                  <m:oMath xmlns:m="http://schemas.openxmlformats.org/officeDocument/2006/math">
                    <m:r>
                      <a:rPr lang="ru-RU" sz="5000" i="1" baseline="0">
                        <a:solidFill>
                          <a:srgbClr val="002060"/>
                        </a:solidFill>
                        <a:latin typeface="Cambria Math" panose="02040503050406030204" pitchFamily="18" charset="0"/>
                      </a:rPr>
                      <m:t>𝜇</m:t>
                    </m:r>
                    <m:r>
                      <a:rPr lang="en-US" sz="5000" i="1" baseline="0">
                        <a:solidFill>
                          <a:srgbClr val="002060"/>
                        </a:solidFill>
                        <a:latin typeface="Cambria Math" panose="02040503050406030204" pitchFamily="18" charset="0"/>
                      </a:rPr>
                      <m:t>(</m:t>
                    </m:r>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𝐿</m:t>
                        </m:r>
                      </m:e>
                      <m:sup>
                        <m:r>
                          <a:rPr lang="en-US" sz="5000" i="1" baseline="0">
                            <a:solidFill>
                              <a:srgbClr val="002060"/>
                            </a:solidFill>
                            <a:latin typeface="Cambria Math" panose="02040503050406030204" pitchFamily="18" charset="0"/>
                          </a:rPr>
                          <m:t>∗</m:t>
                        </m:r>
                      </m:sup>
                    </m:sSup>
                    <m:r>
                      <a:rPr lang="en-US" sz="5000" i="1" baseline="0">
                        <a:solidFill>
                          <a:srgbClr val="002060"/>
                        </a:solidFill>
                        <a:latin typeface="Cambria Math" panose="02040503050406030204" pitchFamily="18" charset="0"/>
                      </a:rPr>
                      <m:t>)=1−</m:t>
                    </m:r>
                    <m:r>
                      <a:rPr lang="ru-RU" sz="5000" i="1" baseline="0">
                        <a:solidFill>
                          <a:srgbClr val="002060"/>
                        </a:solidFill>
                        <a:latin typeface="Cambria Math" panose="02040503050406030204" pitchFamily="18" charset="0"/>
                      </a:rPr>
                      <m:t>𝜇</m:t>
                    </m:r>
                    <m:r>
                      <a:rPr lang="en-US" sz="5000" i="1" baseline="0">
                        <a:solidFill>
                          <a:srgbClr val="002060"/>
                        </a:solidFill>
                        <a:latin typeface="Cambria Math" panose="02040503050406030204" pitchFamily="18" charset="0"/>
                      </a:rPr>
                      <m:t>(</m:t>
                    </m:r>
                    <m:r>
                      <a:rPr lang="ru-RU" sz="5000" i="1" baseline="0">
                        <a:solidFill>
                          <a:srgbClr val="002060"/>
                        </a:solidFill>
                        <a:latin typeface="Cambria Math" panose="02040503050406030204" pitchFamily="18" charset="0"/>
                      </a:rPr>
                      <m:t>𝐿</m:t>
                    </m:r>
                    <m:r>
                      <a:rPr lang="en-US" sz="5000" i="1" baseline="0">
                        <a:solidFill>
                          <a:srgbClr val="002060"/>
                        </a:solidFill>
                        <a:latin typeface="Cambria Math" panose="02040503050406030204" pitchFamily="18" charset="0"/>
                      </a:rPr>
                      <m:t>)</m:t>
                    </m:r>
                  </m:oMath>
                </a14:m>
                <a:r>
                  <a:rPr lang="en-US" sz="5000" baseline="0" dirty="0">
                    <a:solidFill>
                      <a:srgbClr val="002060"/>
                    </a:solidFill>
                  </a:rPr>
                  <a:t>.  For example, if the criterion </a:t>
                </a:r>
                <a14:m>
                  <m:oMath xmlns:m="http://schemas.openxmlformats.org/officeDocument/2006/math">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𝐾</m:t>
                        </m:r>
                      </m:e>
                      <m:sub>
                        <m:r>
                          <a:rPr lang="en-US" sz="5000" i="1" baseline="0">
                            <a:solidFill>
                              <a:srgbClr val="002060"/>
                            </a:solidFill>
                            <a:latin typeface="Cambria Math" panose="02040503050406030204" pitchFamily="18" charset="0"/>
                          </a:rPr>
                          <m:t>2</m:t>
                        </m:r>
                      </m:sub>
                      <m:sup>
                        <m:r>
                          <a:rPr lang="ru-RU" sz="5000" i="1" baseline="0">
                            <a:solidFill>
                              <a:srgbClr val="002060"/>
                            </a:solidFill>
                            <a:latin typeface="Cambria Math" panose="02040503050406030204" pitchFamily="18" charset="0"/>
                          </a:rPr>
                          <m:t>𝑆</m:t>
                        </m:r>
                      </m:sup>
                    </m:sSubSup>
                  </m:oMath>
                </a14:m>
                <a:r>
                  <a:rPr lang="ru-RU" sz="5000" baseline="0" dirty="0">
                    <a:solidFill>
                      <a:srgbClr val="002060"/>
                    </a:solidFill>
                  </a:rPr>
                  <a:t> </a:t>
                </a:r>
                <a:r>
                  <a:rPr lang="en-US" sz="5000" baseline="0" dirty="0">
                    <a:solidFill>
                      <a:srgbClr val="002060"/>
                    </a:solidFill>
                  </a:rPr>
                  <a:t>received a level of risk </a:t>
                </a:r>
                <a14:m>
                  <m:oMath xmlns:m="http://schemas.openxmlformats.org/officeDocument/2006/math">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𝐿</m:t>
                        </m:r>
                      </m:e>
                      <m:sub>
                        <m:r>
                          <a:rPr lang="en-US" sz="5000" i="1" baseline="0">
                            <a:solidFill>
                              <a:srgbClr val="002060"/>
                            </a:solidFill>
                            <a:latin typeface="Cambria Math" panose="02040503050406030204" pitchFamily="18" charset="0"/>
                          </a:rPr>
                          <m:t>2</m:t>
                        </m:r>
                      </m:sub>
                      <m:sup>
                        <m:r>
                          <a:rPr lang="ru-RU" sz="5000" i="1" baseline="0">
                            <a:solidFill>
                              <a:srgbClr val="002060"/>
                            </a:solidFill>
                            <a:latin typeface="Cambria Math" panose="02040503050406030204" pitchFamily="18" charset="0"/>
                          </a:rPr>
                          <m:t>𝑆</m:t>
                        </m:r>
                      </m:sup>
                    </m:sSubSup>
                    <m:r>
                      <a:rPr lang="en-US" sz="5000" i="1" baseline="0">
                        <a:solidFill>
                          <a:srgbClr val="002060"/>
                        </a:solidFill>
                        <a:latin typeface="Cambria Math" panose="02040503050406030204" pitchFamily="18" charset="0"/>
                      </a:rPr>
                      <m:t>=</m:t>
                    </m:r>
                    <m:r>
                      <a:rPr lang="ru-RU" sz="5000" i="1" baseline="0">
                        <a:solidFill>
                          <a:srgbClr val="002060"/>
                        </a:solidFill>
                        <a:latin typeface="Cambria Math" panose="02040503050406030204" pitchFamily="18" charset="0"/>
                      </a:rPr>
                      <m:t>НС</m:t>
                    </m:r>
                  </m:oMath>
                </a14:m>
                <a:r>
                  <a:rPr lang="en-US" sz="5000" baseline="0" dirty="0">
                    <a:solidFill>
                      <a:srgbClr val="002060"/>
                    </a:solidFill>
                  </a:rPr>
                  <a:t> with reliability </a:t>
                </a:r>
                <a14:m>
                  <m:oMath xmlns:m="http://schemas.openxmlformats.org/officeDocument/2006/math">
                    <m:r>
                      <a:rPr lang="ru-RU" sz="5000" i="1" baseline="0">
                        <a:solidFill>
                          <a:srgbClr val="002060"/>
                        </a:solidFill>
                        <a:latin typeface="Cambria Math" panose="02040503050406030204" pitchFamily="18" charset="0"/>
                      </a:rPr>
                      <m:t>𝜇</m:t>
                    </m:r>
                    <m:r>
                      <a:rPr lang="en-US" sz="5000" i="1" baseline="0">
                        <a:solidFill>
                          <a:srgbClr val="002060"/>
                        </a:solidFill>
                        <a:latin typeface="Cambria Math" panose="02040503050406030204" pitchFamily="18" charset="0"/>
                      </a:rPr>
                      <m:t>(</m:t>
                    </m:r>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𝐿</m:t>
                        </m:r>
                      </m:e>
                      <m:sub>
                        <m:r>
                          <a:rPr lang="en-US" sz="5000" i="1" baseline="0">
                            <a:solidFill>
                              <a:srgbClr val="002060"/>
                            </a:solidFill>
                            <a:latin typeface="Cambria Math" panose="02040503050406030204" pitchFamily="18" charset="0"/>
                          </a:rPr>
                          <m:t>2</m:t>
                        </m:r>
                      </m:sub>
                      <m:sup>
                        <m:r>
                          <a:rPr lang="ru-RU" sz="5000" i="1" baseline="0">
                            <a:solidFill>
                              <a:srgbClr val="002060"/>
                            </a:solidFill>
                            <a:latin typeface="Cambria Math" panose="02040503050406030204" pitchFamily="18" charset="0"/>
                          </a:rPr>
                          <m:t>𝑆</m:t>
                        </m:r>
                      </m:sup>
                    </m:sSubSup>
                    <m:r>
                      <a:rPr lang="en-US" sz="5000" i="1" baseline="0">
                        <a:solidFill>
                          <a:srgbClr val="002060"/>
                        </a:solidFill>
                        <a:latin typeface="Cambria Math" panose="02040503050406030204" pitchFamily="18" charset="0"/>
                      </a:rPr>
                      <m:t>)=0,7</m:t>
                    </m:r>
                  </m:oMath>
                </a14:m>
                <a:r>
                  <a:rPr lang="en-US" sz="5000" baseline="0" dirty="0">
                    <a:solidFill>
                      <a:srgbClr val="002060"/>
                    </a:solidFill>
                  </a:rPr>
                  <a:t>, then it is equivalent </a:t>
                </a:r>
                <a14:m>
                  <m:oMath xmlns:m="http://schemas.openxmlformats.org/officeDocument/2006/math">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𝐿</m:t>
                        </m:r>
                      </m:e>
                      <m:sub>
                        <m:r>
                          <a:rPr lang="en-US" sz="5000" i="1" baseline="0">
                            <a:solidFill>
                              <a:srgbClr val="002060"/>
                            </a:solidFill>
                            <a:latin typeface="Cambria Math" panose="02040503050406030204" pitchFamily="18" charset="0"/>
                          </a:rPr>
                          <m:t>2</m:t>
                        </m:r>
                      </m:sub>
                      <m:sup>
                        <m:r>
                          <a:rPr lang="ru-RU" sz="5000" i="1" baseline="0">
                            <a:solidFill>
                              <a:srgbClr val="002060"/>
                            </a:solidFill>
                            <a:latin typeface="Cambria Math" panose="02040503050406030204" pitchFamily="18" charset="0"/>
                          </a:rPr>
                          <m:t>𝑆</m:t>
                        </m:r>
                      </m:sup>
                    </m:sSubSup>
                    <m:r>
                      <a:rPr lang="en-US" sz="5000" i="1" baseline="0">
                        <a:solidFill>
                          <a:srgbClr val="002060"/>
                        </a:solidFill>
                        <a:latin typeface="Cambria Math" panose="02040503050406030204" pitchFamily="18" charset="0"/>
                      </a:rPr>
                      <m:t>=</m:t>
                    </m:r>
                    <m:r>
                      <a:rPr lang="ru-RU" sz="5000" i="1" baseline="0">
                        <a:solidFill>
                          <a:srgbClr val="002060"/>
                        </a:solidFill>
                        <a:latin typeface="Cambria Math" panose="02040503050406030204" pitchFamily="18" charset="0"/>
                      </a:rPr>
                      <m:t>Н</m:t>
                    </m:r>
                  </m:oMath>
                </a14:m>
                <a:r>
                  <a:rPr lang="ru-RU" sz="5000" baseline="0" dirty="0">
                    <a:solidFill>
                      <a:srgbClr val="002060"/>
                    </a:solidFill>
                  </a:rPr>
                  <a:t> </a:t>
                </a:r>
                <a:r>
                  <a:rPr lang="en-US" sz="5000" baseline="0" dirty="0">
                    <a:solidFill>
                      <a:srgbClr val="002060"/>
                    </a:solidFill>
                  </a:rPr>
                  <a:t> to the reliability </a:t>
                </a:r>
                <a14:m>
                  <m:oMath xmlns:m="http://schemas.openxmlformats.org/officeDocument/2006/math">
                    <m:r>
                      <a:rPr lang="ru-RU" sz="5000" i="1" baseline="0">
                        <a:solidFill>
                          <a:srgbClr val="002060"/>
                        </a:solidFill>
                        <a:latin typeface="Cambria Math" panose="02040503050406030204" pitchFamily="18" charset="0"/>
                      </a:rPr>
                      <m:t>𝜇</m:t>
                    </m:r>
                    <m:r>
                      <a:rPr lang="en-US" sz="5000" i="1" baseline="0">
                        <a:solidFill>
                          <a:srgbClr val="002060"/>
                        </a:solidFill>
                        <a:latin typeface="Cambria Math" panose="02040503050406030204" pitchFamily="18" charset="0"/>
                      </a:rPr>
                      <m:t>(</m:t>
                    </m:r>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𝐿</m:t>
                        </m:r>
                      </m:e>
                      <m:sub>
                        <m:r>
                          <a:rPr lang="en-US" sz="5000" i="1" baseline="0">
                            <a:solidFill>
                              <a:srgbClr val="002060"/>
                            </a:solidFill>
                            <a:latin typeface="Cambria Math" panose="02040503050406030204" pitchFamily="18" charset="0"/>
                          </a:rPr>
                          <m:t>2</m:t>
                        </m:r>
                      </m:sub>
                      <m:sup>
                        <m:r>
                          <a:rPr lang="ru-RU" sz="5000" i="1" baseline="0">
                            <a:solidFill>
                              <a:srgbClr val="002060"/>
                            </a:solidFill>
                            <a:latin typeface="Cambria Math" panose="02040503050406030204" pitchFamily="18" charset="0"/>
                          </a:rPr>
                          <m:t>𝑆</m:t>
                        </m:r>
                      </m:sup>
                    </m:sSubSup>
                    <m:r>
                      <a:rPr lang="en-US" sz="5000" i="1" baseline="0">
                        <a:solidFill>
                          <a:srgbClr val="002060"/>
                        </a:solidFill>
                        <a:latin typeface="Cambria Math" panose="02040503050406030204" pitchFamily="18" charset="0"/>
                      </a:rPr>
                      <m:t>)=0,3</m:t>
                    </m:r>
                  </m:oMath>
                </a14:m>
                <a:r>
                  <a:rPr lang="en-US" sz="5000" baseline="0" dirty="0">
                    <a:solidFill>
                      <a:srgbClr val="002060"/>
                    </a:solidFill>
                  </a:rPr>
                  <a:t>,  or </a:t>
                </a:r>
                <a14:m>
                  <m:oMath xmlns:m="http://schemas.openxmlformats.org/officeDocument/2006/math">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𝐿</m:t>
                        </m:r>
                      </m:e>
                      <m:sub>
                        <m:r>
                          <a:rPr lang="en-US" sz="5000" i="1" baseline="0">
                            <a:solidFill>
                              <a:srgbClr val="002060"/>
                            </a:solidFill>
                            <a:latin typeface="Cambria Math" panose="02040503050406030204" pitchFamily="18" charset="0"/>
                          </a:rPr>
                          <m:t>2</m:t>
                        </m:r>
                      </m:sub>
                      <m:sup>
                        <m:r>
                          <a:rPr lang="ru-RU" sz="5000" i="1" baseline="0">
                            <a:solidFill>
                              <a:srgbClr val="002060"/>
                            </a:solidFill>
                            <a:latin typeface="Cambria Math" panose="02040503050406030204" pitchFamily="18" charset="0"/>
                          </a:rPr>
                          <m:t>𝑆</m:t>
                        </m:r>
                      </m:sup>
                    </m:sSubSup>
                    <m:r>
                      <a:rPr lang="en-US" sz="5000" i="1" baseline="0">
                        <a:solidFill>
                          <a:srgbClr val="002060"/>
                        </a:solidFill>
                        <a:latin typeface="Cambria Math" panose="02040503050406030204" pitchFamily="18" charset="0"/>
                      </a:rPr>
                      <m:t>=</m:t>
                    </m:r>
                    <m:r>
                      <a:rPr lang="ru-RU" sz="5000" i="1" baseline="0">
                        <a:solidFill>
                          <a:srgbClr val="002060"/>
                        </a:solidFill>
                        <a:latin typeface="Cambria Math" panose="02040503050406030204" pitchFamily="18" charset="0"/>
                      </a:rPr>
                      <m:t>С</m:t>
                    </m:r>
                  </m:oMath>
                </a14:m>
                <a:r>
                  <a:rPr lang="ru-RU" sz="5000" baseline="0" dirty="0">
                    <a:solidFill>
                      <a:srgbClr val="002060"/>
                    </a:solidFill>
                  </a:rPr>
                  <a:t> </a:t>
                </a:r>
                <a:r>
                  <a:rPr lang="en-US" sz="5000" baseline="0" dirty="0">
                    <a:solidFill>
                      <a:srgbClr val="002060"/>
                    </a:solidFill>
                  </a:rPr>
                  <a:t>with </a:t>
                </a:r>
                <a14:m>
                  <m:oMath xmlns:m="http://schemas.openxmlformats.org/officeDocument/2006/math">
                    <m:r>
                      <a:rPr lang="ru-RU" sz="5000" i="1" baseline="0">
                        <a:solidFill>
                          <a:srgbClr val="002060"/>
                        </a:solidFill>
                        <a:latin typeface="Cambria Math" panose="02040503050406030204" pitchFamily="18" charset="0"/>
                      </a:rPr>
                      <m:t>𝜇</m:t>
                    </m:r>
                    <m:r>
                      <a:rPr lang="en-US" sz="5000" i="1" baseline="0">
                        <a:solidFill>
                          <a:srgbClr val="002060"/>
                        </a:solidFill>
                        <a:latin typeface="Cambria Math" panose="02040503050406030204" pitchFamily="18" charset="0"/>
                      </a:rPr>
                      <m:t>(</m:t>
                    </m:r>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𝐿</m:t>
                        </m:r>
                      </m:e>
                      <m:sub>
                        <m:r>
                          <a:rPr lang="en-US" sz="5000" i="1" baseline="0">
                            <a:solidFill>
                              <a:srgbClr val="002060"/>
                            </a:solidFill>
                            <a:latin typeface="Cambria Math" panose="02040503050406030204" pitchFamily="18" charset="0"/>
                          </a:rPr>
                          <m:t>2</m:t>
                        </m:r>
                      </m:sub>
                      <m:sup>
                        <m:r>
                          <a:rPr lang="ru-RU" sz="5000" i="1" baseline="0">
                            <a:solidFill>
                              <a:srgbClr val="002060"/>
                            </a:solidFill>
                            <a:latin typeface="Cambria Math" panose="02040503050406030204" pitchFamily="18" charset="0"/>
                          </a:rPr>
                          <m:t>𝑆</m:t>
                        </m:r>
                      </m:sup>
                    </m:sSubSup>
                    <m:r>
                      <a:rPr lang="en-US" sz="5000" i="1" baseline="0">
                        <a:solidFill>
                          <a:srgbClr val="002060"/>
                        </a:solidFill>
                        <a:latin typeface="Cambria Math" panose="02040503050406030204" pitchFamily="18" charset="0"/>
                      </a:rPr>
                      <m:t>)=0,3</m:t>
                    </m:r>
                  </m:oMath>
                </a14:m>
                <a:r>
                  <a:rPr lang="en-US" sz="5000" baseline="0" dirty="0">
                    <a:solidFill>
                      <a:srgbClr val="002060"/>
                    </a:solidFill>
                  </a:rPr>
                  <a:t>.  Thus, this makes it possible to exhaust all possible variants of risk assessment by an expert by the given rules of belonging of the resulting thermal assessment.</a:t>
                </a:r>
                <a:endParaRPr lang="ru-RU" sz="5000" baseline="0" dirty="0">
                  <a:solidFill>
                    <a:srgbClr val="002060"/>
                  </a:solidFill>
                </a:endParaRPr>
              </a:p>
              <a:p>
                <a:pPr algn="just"/>
                <a:endParaRPr lang="ru-RU" sz="5500" baseline="0"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818028" y="2551553"/>
                <a:ext cx="22308906" cy="5544616"/>
              </a:xfrm>
              <a:prstGeom prst="rect">
                <a:avLst/>
              </a:prstGeom>
              <a:blipFill>
                <a:blip r:embed="rId2"/>
                <a:stretch>
                  <a:fillRect l="-1475" t="-1540" r="-1503" b="-737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pic>
        <p:nvPicPr>
          <p:cNvPr id="7" name="Рисунок 6"/>
          <p:cNvPicPr/>
          <p:nvPr/>
        </p:nvPicPr>
        <p:blipFill>
          <a:blip r:embed="rId3">
            <a:extLst>
              <a:ext uri="{28A0092B-C50C-407E-A947-70E740481C1C}">
                <a14:useLocalDpi xmlns:a14="http://schemas.microsoft.com/office/drawing/2010/main" val="0"/>
              </a:ext>
            </a:extLst>
          </a:blip>
          <a:srcRect/>
          <a:stretch>
            <a:fillRect/>
          </a:stretch>
        </p:blipFill>
        <p:spPr bwMode="auto">
          <a:xfrm>
            <a:off x="9815736" y="7950010"/>
            <a:ext cx="5159151" cy="4022874"/>
          </a:xfrm>
          <a:prstGeom prst="rect">
            <a:avLst/>
          </a:prstGeom>
          <a:noFill/>
          <a:ln>
            <a:noFill/>
          </a:ln>
        </p:spPr>
      </p:pic>
      <mc:AlternateContent xmlns:mc="http://schemas.openxmlformats.org/markup-compatibility/2006" xmlns:a14="http://schemas.microsoft.com/office/drawing/2010/main">
        <mc:Choice Requires="a14">
          <p:sp>
            <p:nvSpPr>
              <p:cNvPr id="4" name="Прямокутник 3"/>
              <p:cNvSpPr/>
              <p:nvPr/>
            </p:nvSpPr>
            <p:spPr>
              <a:xfrm>
                <a:off x="7583488" y="12019076"/>
                <a:ext cx="10400366" cy="1477328"/>
              </a:xfrm>
              <a:prstGeom prst="rect">
                <a:avLst/>
              </a:prstGeom>
            </p:spPr>
            <p:txBody>
              <a:bodyPr wrap="square">
                <a:spAutoFit/>
              </a:bodyPr>
              <a:lstStyle/>
              <a:p>
                <a:pPr algn="ctr">
                  <a:lnSpc>
                    <a:spcPct val="150000"/>
                  </a:lnSpc>
                  <a:spcAft>
                    <a:spcPts val="0"/>
                  </a:spcAft>
                </a:pPr>
                <a:r>
                  <a:rPr lang="en-US" sz="3000" baseline="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Fig. 1. Triangular membership functions of linguistic variables, </a:t>
                </a:r>
                <a14:m>
                  <m:oMath xmlns:m="http://schemas.openxmlformats.org/officeDocument/2006/math">
                    <m:r>
                      <a:rPr lang="ru-RU" sz="3000" i="1" baseline="0">
                        <a:solidFill>
                          <a:srgbClr val="002060"/>
                        </a:solidFill>
                        <a:effectLst/>
                        <a:latin typeface="Cambria Math" panose="02040503050406030204" pitchFamily="18" charset="0"/>
                        <a:ea typeface="Times New Roman" panose="02020603050405020304" pitchFamily="18" charset="0"/>
                        <a:cs typeface="Times New Roman" panose="02020603050405020304" pitchFamily="18" charset="0"/>
                      </a:rPr>
                      <m:t>𝐿</m:t>
                    </m:r>
                  </m:oMath>
                </a14:m>
                <a:r>
                  <a:rPr lang="en-US" sz="3000" baseline="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linguistic variables, </a:t>
                </a:r>
                <a14:m>
                  <m:oMath xmlns:m="http://schemas.openxmlformats.org/officeDocument/2006/math">
                    <m:r>
                      <a:rPr lang="ru-RU" sz="3000" i="1" baseline="0">
                        <a:solidFill>
                          <a:srgbClr val="002060"/>
                        </a:solidFill>
                        <a:effectLst/>
                        <a:latin typeface="Cambria Math" panose="02040503050406030204" pitchFamily="18" charset="0"/>
                        <a:ea typeface="Times New Roman" panose="02020603050405020304" pitchFamily="18" charset="0"/>
                        <a:cs typeface="Times New Roman" panose="02020603050405020304" pitchFamily="18" charset="0"/>
                      </a:rPr>
                      <m:t>𝜇</m:t>
                    </m:r>
                    <m:r>
                      <a:rPr lang="en-US" sz="3000" i="1" baseline="0">
                        <a:solidFill>
                          <a:srgbClr val="00206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ru-RU" sz="3000" i="1" baseline="0">
                        <a:solidFill>
                          <a:srgbClr val="002060"/>
                        </a:solidFill>
                        <a:effectLst/>
                        <a:latin typeface="Cambria Math" panose="02040503050406030204" pitchFamily="18" charset="0"/>
                        <a:ea typeface="Times New Roman" panose="02020603050405020304" pitchFamily="18" charset="0"/>
                        <a:cs typeface="Times New Roman" panose="02020603050405020304" pitchFamily="18" charset="0"/>
                      </a:rPr>
                      <m:t>𝐿</m:t>
                    </m:r>
                    <m:r>
                      <a:rPr lang="en-US" sz="3000" i="1" baseline="0">
                        <a:solidFill>
                          <a:srgbClr val="002060"/>
                        </a:solidFill>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en-US" sz="3000" baseline="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 reliability of expert opinions</a:t>
                </a:r>
                <a:endParaRPr lang="ru-RU" sz="3000" baseline="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4" name="Прямокутник 3"/>
              <p:cNvSpPr>
                <a:spLocks noRot="1" noChangeAspect="1" noMove="1" noResize="1" noEditPoints="1" noAdjustHandles="1" noChangeArrowheads="1" noChangeShapeType="1" noTextEdit="1"/>
              </p:cNvSpPr>
              <p:nvPr/>
            </p:nvSpPr>
            <p:spPr>
              <a:xfrm>
                <a:off x="7583488" y="12019076"/>
                <a:ext cx="10400366" cy="1477328"/>
              </a:xfrm>
              <a:prstGeom prst="rect">
                <a:avLst/>
              </a:prstGeom>
              <a:blipFill>
                <a:blip r:embed="rId4"/>
                <a:stretch>
                  <a:fillRect l="-1114" r="-1172" b="-6612"/>
                </a:stretch>
              </a:blipFill>
            </p:spPr>
            <p:txBody>
              <a:bodyPr/>
              <a:lstStyle/>
              <a:p>
                <a:r>
                  <a:rPr lang="ru-RU">
                    <a:noFill/>
                  </a:rPr>
                  <a:t> </a:t>
                </a:r>
              </a:p>
            </p:txBody>
          </p:sp>
        </mc:Fallback>
      </mc:AlternateContent>
    </p:spTree>
    <p:extLst>
      <p:ext uri="{BB962C8B-B14F-4D97-AF65-F5344CB8AC3E}">
        <p14:creationId xmlns:p14="http://schemas.microsoft.com/office/powerpoint/2010/main" val="254844304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958752" y="3093592"/>
                <a:ext cx="22308906" cy="798654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baseline="0" dirty="0">
                    <a:solidFill>
                      <a:srgbClr val="002060"/>
                    </a:solidFill>
                  </a:rPr>
                  <a:t>Aggregate assessment of reliability </a:t>
                </a:r>
                <a14:m>
                  <m:oMath xmlns:m="http://schemas.openxmlformats.org/officeDocument/2006/math">
                    <m:r>
                      <a:rPr lang="ru-RU" sz="6000" i="1" baseline="0">
                        <a:solidFill>
                          <a:srgbClr val="002060"/>
                        </a:solidFill>
                        <a:latin typeface="Cambria Math" panose="02040503050406030204" pitchFamily="18" charset="0"/>
                      </a:rPr>
                      <m:t>𝜇</m:t>
                    </m:r>
                    <m:r>
                      <a:rPr lang="en-US"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r>
                      <a:rPr lang="en-US" sz="6000" i="1" baseline="0">
                        <a:solidFill>
                          <a:srgbClr val="002060"/>
                        </a:solidFill>
                        <a:latin typeface="Cambria Math" panose="02040503050406030204" pitchFamily="18" charset="0"/>
                      </a:rPr>
                      <m:t>)</m:t>
                    </m:r>
                  </m:oMath>
                </a14:m>
                <a:r>
                  <a:rPr lang="en-US" sz="6000" baseline="0" dirty="0">
                    <a:solidFill>
                      <a:srgbClr val="002060"/>
                    </a:solidFill>
                  </a:rPr>
                  <a:t>, </a:t>
                </a:r>
                <a14:m>
                  <m:oMath xmlns:m="http://schemas.openxmlformats.org/officeDocument/2006/math">
                    <m:r>
                      <a:rPr lang="ru-RU" sz="6000" i="1" baseline="0">
                        <a:solidFill>
                          <a:srgbClr val="002060"/>
                        </a:solidFill>
                        <a:latin typeface="Cambria Math" panose="02040503050406030204" pitchFamily="18" charset="0"/>
                      </a:rPr>
                      <m:t>𝛼</m:t>
                    </m:r>
                    <m:r>
                      <a:rPr lang="en-US" sz="6000" i="1" baseline="0">
                        <a:solidFill>
                          <a:srgbClr val="002060"/>
                        </a:solidFill>
                        <a:latin typeface="Cambria Math" panose="02040503050406030204" pitchFamily="18" charset="0"/>
                      </a:rPr>
                      <m:t>=</m:t>
                    </m:r>
                    <m:d>
                      <m:dPr>
                        <m:begChr m:val="{"/>
                        <m:endChr m:val="}"/>
                        <m:ctrlPr>
                          <a:rPr lang="ru-RU" sz="6000" i="1" baseline="0">
                            <a:solidFill>
                              <a:srgbClr val="002060"/>
                            </a:solidFill>
                            <a:latin typeface="Cambria Math" panose="02040503050406030204" pitchFamily="18" charset="0"/>
                          </a:rPr>
                        </m:ctrlPr>
                      </m:dPr>
                      <m:e>
                        <m:r>
                          <a:rPr lang="ru-RU" sz="6000" i="1" baseline="0">
                            <a:solidFill>
                              <a:srgbClr val="002060"/>
                            </a:solidFill>
                            <a:latin typeface="Cambria Math" panose="02040503050406030204" pitchFamily="18" charset="0"/>
                          </a:rPr>
                          <m:t>𝑂</m:t>
                        </m:r>
                        <m:r>
                          <a:rPr lang="en-US"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𝐼</m:t>
                        </m:r>
                        <m:r>
                          <a:rPr lang="en-US"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𝐹</m:t>
                        </m:r>
                        <m:r>
                          <a:rPr lang="en-US"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𝑆</m:t>
                        </m:r>
                      </m:e>
                    </m:d>
                  </m:oMath>
                </a14:m>
                <a:r>
                  <a:rPr lang="en-US" sz="6000" baseline="0" dirty="0">
                    <a:solidFill>
                      <a:srgbClr val="002060"/>
                    </a:solidFill>
                  </a:rPr>
                  <a:t> calculated by the following formula:</a:t>
                </a:r>
                <a:endParaRPr lang="ru-RU" sz="6000" baseline="0" dirty="0">
                  <a:solidFill>
                    <a:srgbClr val="002060"/>
                  </a:solidFill>
                </a:endParaRPr>
              </a:p>
              <a:p>
                <a:pPr algn="just"/>
                <a:endParaRPr lang="en-US" sz="6000" i="1" baseline="0" dirty="0">
                  <a:solidFill>
                    <a:srgbClr val="002060"/>
                  </a:solidFill>
                </a:endParaRPr>
              </a:p>
              <a:p>
                <a:pPr algn="ctr"/>
                <a14:m>
                  <m:oMath xmlns:m="http://schemas.openxmlformats.org/officeDocument/2006/math">
                    <m:r>
                      <a:rPr lang="ru-RU" sz="6000" i="1" baseline="0">
                        <a:solidFill>
                          <a:srgbClr val="002060"/>
                        </a:solidFill>
                        <a:latin typeface="Cambria Math" panose="02040503050406030204" pitchFamily="18" charset="0"/>
                      </a:rPr>
                      <m:t>𝜇</m:t>
                    </m:r>
                    <m:r>
                      <a:rPr lang="en-US"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r>
                      <a:rPr lang="en-US" sz="6000" i="1" baseline="0">
                        <a:solidFill>
                          <a:srgbClr val="002060"/>
                        </a:solidFill>
                        <a:latin typeface="Cambria Math" panose="02040503050406030204" pitchFamily="18" charset="0"/>
                      </a:rPr>
                      <m:t>)=</m:t>
                    </m:r>
                    <m:f>
                      <m:fPr>
                        <m:ctrlPr>
                          <a:rPr lang="ru-RU" sz="6000" i="1" baseline="0">
                            <a:solidFill>
                              <a:srgbClr val="002060"/>
                            </a:solidFill>
                            <a:latin typeface="Cambria Math" panose="02040503050406030204" pitchFamily="18" charset="0"/>
                          </a:rPr>
                        </m:ctrlPr>
                      </m:fPr>
                      <m:num>
                        <m:r>
                          <a:rPr lang="en-US" sz="6000" i="1" baseline="0">
                            <a:solidFill>
                              <a:srgbClr val="002060"/>
                            </a:solidFill>
                            <a:latin typeface="Cambria Math" panose="02040503050406030204" pitchFamily="18" charset="0"/>
                          </a:rPr>
                          <m:t>1</m:t>
                        </m:r>
                      </m:num>
                      <m:den>
                        <m:r>
                          <a:rPr lang="ru-RU" sz="6000" i="1" baseline="0">
                            <a:solidFill>
                              <a:srgbClr val="002060"/>
                            </a:solidFill>
                            <a:latin typeface="Cambria Math" panose="02040503050406030204" pitchFamily="18" charset="0"/>
                          </a:rPr>
                          <m:t>𝑛</m:t>
                        </m:r>
                      </m:den>
                    </m:f>
                    <m:nary>
                      <m:naryPr>
                        <m:chr m:val="∑"/>
                        <m:ctrlPr>
                          <a:rPr lang="ru-RU" sz="6000" i="1" baseline="0">
                            <a:solidFill>
                              <a:srgbClr val="002060"/>
                            </a:solidFill>
                            <a:latin typeface="Cambria Math" panose="02040503050406030204" pitchFamily="18" charset="0"/>
                          </a:rPr>
                        </m:ctrlPr>
                      </m:naryPr>
                      <m:sub>
                        <m:r>
                          <a:rPr lang="ru-RU" sz="6000" i="1" baseline="0">
                            <a:solidFill>
                              <a:srgbClr val="002060"/>
                            </a:solidFill>
                            <a:latin typeface="Cambria Math" panose="02040503050406030204" pitchFamily="18" charset="0"/>
                          </a:rPr>
                          <m:t>𝑖</m:t>
                        </m:r>
                        <m:r>
                          <a:rPr lang="en-US" sz="6000" i="1" baseline="0">
                            <a:solidFill>
                              <a:srgbClr val="002060"/>
                            </a:solidFill>
                            <a:latin typeface="Cambria Math" panose="02040503050406030204" pitchFamily="18" charset="0"/>
                          </a:rPr>
                          <m:t>=1</m:t>
                        </m:r>
                      </m:sub>
                      <m:sup>
                        <m:r>
                          <a:rPr lang="ru-RU" sz="6000" i="1" baseline="0">
                            <a:solidFill>
                              <a:srgbClr val="002060"/>
                            </a:solidFill>
                            <a:latin typeface="Cambria Math" panose="02040503050406030204" pitchFamily="18" charset="0"/>
                          </a:rPr>
                          <m:t>𝑚</m:t>
                        </m:r>
                      </m:sup>
                      <m:e>
                        <m:r>
                          <a:rPr lang="ru-RU" sz="6000" i="1" baseline="0">
                            <a:solidFill>
                              <a:srgbClr val="002060"/>
                            </a:solidFill>
                            <a:latin typeface="Cambria Math" panose="02040503050406030204" pitchFamily="18" charset="0"/>
                          </a:rPr>
                          <m:t>𝜇</m:t>
                        </m:r>
                        <m:r>
                          <a:rPr lang="en-US" sz="6000" i="1" baseline="0">
                            <a:solidFill>
                              <a:srgbClr val="002060"/>
                            </a:solidFill>
                            <a:latin typeface="Cambria Math" panose="02040503050406030204" pitchFamily="18" charset="0"/>
                          </a:rPr>
                          <m:t>(</m:t>
                        </m:r>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𝐿</m:t>
                            </m:r>
                          </m:e>
                          <m:sub>
                            <m:r>
                              <a:rPr lang="ru-RU" sz="6000" i="1" baseline="0">
                                <a:solidFill>
                                  <a:srgbClr val="002060"/>
                                </a:solidFill>
                                <a:latin typeface="Cambria Math" panose="02040503050406030204" pitchFamily="18" charset="0"/>
                              </a:rPr>
                              <m:t>𝑖</m:t>
                            </m:r>
                          </m:sub>
                          <m:sup>
                            <m:r>
                              <a:rPr lang="ru-RU" sz="6000" i="1" baseline="0">
                                <a:solidFill>
                                  <a:srgbClr val="002060"/>
                                </a:solidFill>
                                <a:latin typeface="Cambria Math" panose="02040503050406030204" pitchFamily="18" charset="0"/>
                              </a:rPr>
                              <m:t>𝛼</m:t>
                            </m:r>
                          </m:sup>
                        </m:sSubSup>
                        <m:r>
                          <a:rPr lang="en-US" sz="6000" i="1" baseline="0">
                            <a:solidFill>
                              <a:srgbClr val="002060"/>
                            </a:solidFill>
                            <a:latin typeface="Cambria Math" panose="02040503050406030204" pitchFamily="18" charset="0"/>
                          </a:rPr>
                          <m:t>)</m:t>
                        </m:r>
                      </m:e>
                    </m:nary>
                    <m:r>
                      <a:rPr lang="en-US" sz="6000" i="1" baseline="0">
                        <a:solidFill>
                          <a:srgbClr val="002060"/>
                        </a:solidFill>
                        <a:latin typeface="Cambria Math" panose="02040503050406030204" pitchFamily="18" charset="0"/>
                      </a:rPr>
                      <m:t>,</m:t>
                    </m:r>
                  </m:oMath>
                </a14:m>
                <a:r>
                  <a:rPr lang="en-US" sz="6000" baseline="0" dirty="0">
                    <a:solidFill>
                      <a:srgbClr val="002060"/>
                    </a:solidFill>
                  </a:rPr>
                  <a:t> </a:t>
                </a:r>
                <a14:m>
                  <m:oMath xmlns:m="http://schemas.openxmlformats.org/officeDocument/2006/math">
                    <m:r>
                      <a:rPr lang="ru-RU" sz="6000" i="1" baseline="0">
                        <a:solidFill>
                          <a:srgbClr val="002060"/>
                        </a:solidFill>
                        <a:latin typeface="Cambria Math" panose="02040503050406030204" pitchFamily="18" charset="0"/>
                      </a:rPr>
                      <m:t>𝛼</m:t>
                    </m:r>
                    <m:r>
                      <a:rPr lang="en-US" sz="6000" i="1" baseline="0">
                        <a:solidFill>
                          <a:srgbClr val="002060"/>
                        </a:solidFill>
                        <a:latin typeface="Cambria Math" panose="02040503050406030204" pitchFamily="18" charset="0"/>
                      </a:rPr>
                      <m:t>=</m:t>
                    </m:r>
                    <m:d>
                      <m:dPr>
                        <m:begChr m:val="{"/>
                        <m:endChr m:val="}"/>
                        <m:ctrlPr>
                          <a:rPr lang="ru-RU" sz="6000" i="1" baseline="0">
                            <a:solidFill>
                              <a:srgbClr val="002060"/>
                            </a:solidFill>
                            <a:latin typeface="Cambria Math" panose="02040503050406030204" pitchFamily="18" charset="0"/>
                          </a:rPr>
                        </m:ctrlPr>
                      </m:dPr>
                      <m:e>
                        <m:r>
                          <a:rPr lang="ru-RU" sz="6000" i="1" baseline="0">
                            <a:solidFill>
                              <a:srgbClr val="002060"/>
                            </a:solidFill>
                            <a:latin typeface="Cambria Math" panose="02040503050406030204" pitchFamily="18" charset="0"/>
                          </a:rPr>
                          <m:t>𝑂</m:t>
                        </m:r>
                        <m:r>
                          <a:rPr lang="en-US"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𝐼</m:t>
                        </m:r>
                        <m:r>
                          <a:rPr lang="en-US"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𝐹</m:t>
                        </m:r>
                        <m:r>
                          <a:rPr lang="en-US"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𝑆</m:t>
                        </m:r>
                      </m:e>
                    </m:d>
                  </m:oMath>
                </a14:m>
                <a:r>
                  <a:rPr lang="en-US" sz="6000" baseline="0" dirty="0">
                    <a:solidFill>
                      <a:srgbClr val="002060"/>
                    </a:solidFill>
                  </a:rPr>
                  <a:t>,       			(2)</a:t>
                </a:r>
                <a:endParaRPr lang="ru-RU" sz="6000" baseline="0" dirty="0">
                  <a:solidFill>
                    <a:srgbClr val="002060"/>
                  </a:solidFill>
                </a:endParaRPr>
              </a:p>
              <a:p>
                <a:pPr algn="just"/>
                <a:endParaRPr lang="en-US" sz="6000" baseline="0" dirty="0">
                  <a:solidFill>
                    <a:srgbClr val="002060"/>
                  </a:solidFill>
                </a:endParaRPr>
              </a:p>
              <a:p>
                <a:pPr algn="just"/>
                <a:r>
                  <a:rPr lang="en-US" sz="6000" baseline="0" dirty="0">
                    <a:solidFill>
                      <a:srgbClr val="002060"/>
                    </a:solidFill>
                  </a:rPr>
                  <a:t>where</a:t>
                </a:r>
                <a:r>
                  <a:rPr lang="ru-RU" sz="6000" baseline="0" dirty="0">
                    <a:solidFill>
                      <a:srgbClr val="002060"/>
                    </a:solidFill>
                  </a:rPr>
                  <a:t> </a:t>
                </a:r>
                <a14:m>
                  <m:oMath xmlns:m="http://schemas.openxmlformats.org/officeDocument/2006/math">
                    <m:r>
                      <a:rPr lang="ru-RU" sz="6000" i="1" baseline="0">
                        <a:solidFill>
                          <a:srgbClr val="002060"/>
                        </a:solidFill>
                        <a:latin typeface="Cambria Math" panose="02040503050406030204" pitchFamily="18" charset="0"/>
                      </a:rPr>
                      <m:t>𝜇</m:t>
                    </m:r>
                    <m:r>
                      <a:rPr lang="en-US" sz="6000" i="1" baseline="0">
                        <a:solidFill>
                          <a:srgbClr val="002060"/>
                        </a:solidFill>
                        <a:latin typeface="Cambria Math" panose="02040503050406030204" pitchFamily="18" charset="0"/>
                      </a:rPr>
                      <m:t>(</m:t>
                    </m:r>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𝐿</m:t>
                        </m:r>
                      </m:e>
                      <m:sub>
                        <m:r>
                          <a:rPr lang="ru-RU" sz="6000" i="1" baseline="0">
                            <a:solidFill>
                              <a:srgbClr val="002060"/>
                            </a:solidFill>
                            <a:latin typeface="Cambria Math" panose="02040503050406030204" pitchFamily="18" charset="0"/>
                          </a:rPr>
                          <m:t>𝑖</m:t>
                        </m:r>
                      </m:sub>
                      <m:sup>
                        <m:r>
                          <a:rPr lang="ru-RU" sz="6000" i="1" baseline="0">
                            <a:solidFill>
                              <a:srgbClr val="002060"/>
                            </a:solidFill>
                            <a:latin typeface="Cambria Math" panose="02040503050406030204" pitchFamily="18" charset="0"/>
                          </a:rPr>
                          <m:t>𝛼</m:t>
                        </m:r>
                      </m:sup>
                    </m:sSubSup>
                    <m:r>
                      <a:rPr lang="en-US" sz="6000" i="1" baseline="0">
                        <a:solidFill>
                          <a:srgbClr val="002060"/>
                        </a:solidFill>
                        <a:latin typeface="Cambria Math" panose="02040503050406030204" pitchFamily="18" charset="0"/>
                      </a:rPr>
                      <m:t>)</m:t>
                    </m:r>
                  </m:oMath>
                </a14:m>
                <a:r>
                  <a:rPr lang="en-US" sz="6000" baseline="0" dirty="0">
                    <a:solidFill>
                      <a:srgbClr val="002060"/>
                    </a:solidFill>
                  </a:rPr>
                  <a:t>  – </a:t>
                </a:r>
                <a:r>
                  <a:rPr lang="uk-UA" sz="6000" baseline="0" dirty="0" err="1">
                    <a:solidFill>
                      <a:srgbClr val="002060"/>
                    </a:solidFill>
                  </a:rPr>
                  <a:t>assessment</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baseline="0" dirty="0" err="1">
                    <a:solidFill>
                      <a:srgbClr val="002060"/>
                    </a:solidFill>
                  </a:rPr>
                  <a:t>reliability</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those</a:t>
                </a:r>
                <a:r>
                  <a:rPr lang="uk-UA" sz="6000" baseline="0" dirty="0">
                    <a:solidFill>
                      <a:srgbClr val="002060"/>
                    </a:solidFill>
                  </a:rPr>
                  <a:t> </a:t>
                </a:r>
                <a:r>
                  <a:rPr lang="uk-UA" sz="6000" baseline="0" dirty="0" err="1">
                    <a:solidFill>
                      <a:srgbClr val="002060"/>
                    </a:solidFill>
                  </a:rPr>
                  <a:t>linguistic</a:t>
                </a:r>
                <a:r>
                  <a:rPr lang="uk-UA" sz="6000" baseline="0" dirty="0">
                    <a:solidFill>
                      <a:srgbClr val="002060"/>
                    </a:solidFill>
                  </a:rPr>
                  <a:t> </a:t>
                </a:r>
                <a:r>
                  <a:rPr lang="uk-UA" sz="6000" baseline="0" dirty="0" err="1">
                    <a:solidFill>
                      <a:srgbClr val="002060"/>
                    </a:solidFill>
                  </a:rPr>
                  <a:t>variables</a:t>
                </a:r>
                <a:r>
                  <a:rPr lang="uk-UA" sz="6000" baseline="0" dirty="0">
                    <a:solidFill>
                      <a:srgbClr val="002060"/>
                    </a:solidFill>
                  </a:rPr>
                  <a:t> </a:t>
                </a:r>
                <a:r>
                  <a:rPr lang="uk-UA" sz="6000" baseline="0" dirty="0" err="1">
                    <a:solidFill>
                      <a:srgbClr val="002060"/>
                    </a:solidFill>
                  </a:rPr>
                  <a:t>that</a:t>
                </a:r>
                <a:r>
                  <a:rPr lang="uk-UA" sz="6000" baseline="0" dirty="0">
                    <a:solidFill>
                      <a:srgbClr val="002060"/>
                    </a:solidFill>
                  </a:rPr>
                  <a:t> </a:t>
                </a:r>
                <a:r>
                  <a:rPr lang="uk-UA" sz="6000" baseline="0" dirty="0" err="1">
                    <a:solidFill>
                      <a:srgbClr val="002060"/>
                    </a:solidFill>
                  </a:rPr>
                  <a:t>coincide</a:t>
                </a:r>
                <a:r>
                  <a:rPr lang="uk-UA" sz="6000" baseline="0" dirty="0">
                    <a:solidFill>
                      <a:srgbClr val="002060"/>
                    </a:solidFill>
                  </a:rPr>
                  <a:t> </a:t>
                </a:r>
                <a:r>
                  <a:rPr lang="uk-UA" sz="6000" baseline="0" dirty="0" err="1">
                    <a:solidFill>
                      <a:srgbClr val="002060"/>
                    </a:solidFill>
                  </a:rPr>
                  <a:t>with</a:t>
                </a:r>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baseline="0" dirty="0" err="1">
                    <a:solidFill>
                      <a:srgbClr val="002060"/>
                    </a:solidFill>
                  </a:rPr>
                  <a:t>resulting</a:t>
                </a:r>
                <a:r>
                  <a:rPr lang="uk-UA" sz="6000" baseline="0" dirty="0">
                    <a:solidFill>
                      <a:srgbClr val="002060"/>
                    </a:solidFill>
                  </a:rPr>
                  <a:t> </a:t>
                </a:r>
                <a:r>
                  <a:rPr lang="uk-UA" sz="6000" baseline="0" dirty="0" err="1">
                    <a:solidFill>
                      <a:srgbClr val="002060"/>
                    </a:solidFill>
                  </a:rPr>
                  <a:t>thermal</a:t>
                </a:r>
                <a:r>
                  <a:rPr lang="uk-UA" sz="6000" baseline="0" dirty="0">
                    <a:solidFill>
                      <a:srgbClr val="002060"/>
                    </a:solidFill>
                  </a:rPr>
                  <a:t> </a:t>
                </a:r>
                <a:r>
                  <a:rPr lang="uk-UA" sz="6000" baseline="0" dirty="0" err="1">
                    <a:solidFill>
                      <a:srgbClr val="002060"/>
                    </a:solidFill>
                  </a:rPr>
                  <a:t>assessment</a:t>
                </a:r>
                <a:r>
                  <a:rPr lang="uk-UA" sz="6000" baseline="0" dirty="0">
                    <a:solidFill>
                      <a:srgbClr val="002060"/>
                    </a:solidFill>
                  </a:rPr>
                  <a:t> </a:t>
                </a:r>
                <a:r>
                  <a:rPr lang="uk-UA" sz="6000" baseline="0" dirty="0" err="1">
                    <a:solidFill>
                      <a:srgbClr val="002060"/>
                    </a:solidFill>
                  </a:rPr>
                  <a:t>for</a:t>
                </a:r>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i="1" baseline="0" dirty="0">
                    <a:solidFill>
                      <a:srgbClr val="002060"/>
                    </a:solidFill>
                  </a:rPr>
                  <a:t>i</a:t>
                </a:r>
                <a:r>
                  <a:rPr lang="uk-UA" sz="6000" baseline="0" dirty="0">
                    <a:solidFill>
                      <a:srgbClr val="002060"/>
                    </a:solidFill>
                  </a:rPr>
                  <a:t>-</a:t>
                </a:r>
                <a:r>
                  <a:rPr lang="uk-UA" sz="6000" baseline="0" dirty="0" err="1">
                    <a:solidFill>
                      <a:srgbClr val="002060"/>
                    </a:solidFill>
                  </a:rPr>
                  <a:t>th</a:t>
                </a:r>
                <a:r>
                  <a:rPr lang="uk-UA" sz="6000" baseline="0" dirty="0">
                    <a:solidFill>
                      <a:srgbClr val="002060"/>
                    </a:solidFill>
                  </a:rPr>
                  <a:t> </a:t>
                </a:r>
                <a:r>
                  <a:rPr lang="uk-UA" sz="6000" baseline="0" dirty="0" err="1">
                    <a:solidFill>
                      <a:srgbClr val="002060"/>
                    </a:solidFill>
                  </a:rPr>
                  <a:t>criterion</a:t>
                </a:r>
                <a:r>
                  <a:rPr lang="uk-UA" sz="6000" baseline="0" dirty="0">
                    <a:solidFill>
                      <a:srgbClr val="002060"/>
                    </a:solidFill>
                  </a:rPr>
                  <a:t> </a:t>
                </a:r>
                <a:r>
                  <a:rPr lang="uk-UA" sz="6000" baseline="0" dirty="0" err="1">
                    <a:solidFill>
                      <a:srgbClr val="002060"/>
                    </a:solidFill>
                  </a:rPr>
                  <a:t>for</a:t>
                </a:r>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14:m>
                  <m:oMath xmlns:m="http://schemas.openxmlformats.org/officeDocument/2006/math">
                    <m:r>
                      <a:rPr lang="ru-RU" sz="6000" i="1" baseline="0">
                        <a:solidFill>
                          <a:srgbClr val="002060"/>
                        </a:solidFill>
                        <a:latin typeface="Cambria Math" panose="02040503050406030204" pitchFamily="18" charset="0"/>
                      </a:rPr>
                      <m:t>𝛼</m:t>
                    </m:r>
                  </m:oMath>
                </a14:m>
                <a:r>
                  <a:rPr lang="uk-UA" sz="6000" baseline="0" dirty="0">
                    <a:solidFill>
                      <a:srgbClr val="002060"/>
                    </a:solidFill>
                  </a:rPr>
                  <a:t> </a:t>
                </a:r>
                <a:r>
                  <a:rPr lang="uk-UA" sz="6000" baseline="0" dirty="0" err="1">
                    <a:solidFill>
                      <a:srgbClr val="002060"/>
                    </a:solidFill>
                  </a:rPr>
                  <a:t>group</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risk</a:t>
                </a:r>
                <a:r>
                  <a:rPr lang="uk-UA" sz="6000" baseline="0" dirty="0">
                    <a:solidFill>
                      <a:srgbClr val="002060"/>
                    </a:solidFill>
                  </a:rPr>
                  <a:t> </a:t>
                </a:r>
                <a:r>
                  <a:rPr lang="uk-UA" sz="6000" baseline="0" dirty="0" err="1">
                    <a:solidFill>
                      <a:srgbClr val="002060"/>
                    </a:solidFill>
                  </a:rPr>
                  <a:t>criteria</a:t>
                </a:r>
                <a:r>
                  <a:rPr lang="uk-UA" sz="6000" baseline="0" dirty="0">
                    <a:solidFill>
                      <a:srgbClr val="002060"/>
                    </a:solidFill>
                  </a:rPr>
                  <a:t>; </a:t>
                </a:r>
                <a14:m>
                  <m:oMath xmlns:m="http://schemas.openxmlformats.org/officeDocument/2006/math">
                    <m:r>
                      <a:rPr lang="ru-RU" sz="6000" i="1" baseline="0">
                        <a:solidFill>
                          <a:srgbClr val="002060"/>
                        </a:solidFill>
                        <a:latin typeface="Cambria Math" panose="02040503050406030204" pitchFamily="18" charset="0"/>
                      </a:rPr>
                      <m:t>𝑛</m:t>
                    </m:r>
                  </m:oMath>
                </a14:m>
                <a:r>
                  <a:rPr lang="en-US" sz="6000" baseline="0" dirty="0">
                    <a:solidFill>
                      <a:srgbClr val="002060"/>
                    </a:solidFill>
                  </a:rPr>
                  <a:t> – </a:t>
                </a:r>
                <a:r>
                  <a:rPr lang="uk-UA" sz="6000" baseline="0" dirty="0">
                    <a:solidFill>
                      <a:srgbClr val="002060"/>
                    </a:solidFill>
                  </a:rPr>
                  <a:t> </a:t>
                </a:r>
                <a:r>
                  <a:rPr lang="uk-UA" sz="6000" baseline="0" dirty="0" err="1">
                    <a:solidFill>
                      <a:srgbClr val="002060"/>
                    </a:solidFill>
                  </a:rPr>
                  <a:t>their</a:t>
                </a:r>
                <a:r>
                  <a:rPr lang="uk-UA" sz="6000" baseline="0" dirty="0">
                    <a:solidFill>
                      <a:srgbClr val="002060"/>
                    </a:solidFill>
                  </a:rPr>
                  <a:t> </a:t>
                </a:r>
                <a:r>
                  <a:rPr lang="uk-UA" sz="6000" baseline="0" dirty="0" err="1">
                    <a:solidFill>
                      <a:srgbClr val="002060"/>
                    </a:solidFill>
                  </a:rPr>
                  <a:t>number</a:t>
                </a:r>
                <a:r>
                  <a:rPr lang="uk-UA" sz="6000" baseline="0" dirty="0">
                    <a:solidFill>
                      <a:srgbClr val="002060"/>
                    </a:solidFill>
                  </a:rPr>
                  <a:t>.</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958752" y="3093592"/>
                <a:ext cx="22308906" cy="7986542"/>
              </a:xfrm>
              <a:prstGeom prst="rect">
                <a:avLst/>
              </a:prstGeom>
              <a:blipFill>
                <a:blip r:embed="rId2"/>
                <a:stretch>
                  <a:fillRect l="-1831" t="-2288" r="-1831" b="-297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36540304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886744" y="4409728"/>
                <a:ext cx="22308906" cy="592464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uk-UA" sz="6600" baseline="0" dirty="0" err="1">
                    <a:solidFill>
                      <a:srgbClr val="002060"/>
                    </a:solidFill>
                  </a:rPr>
                  <a:t>At</a:t>
                </a:r>
                <a:r>
                  <a:rPr lang="uk-UA" sz="6600" baseline="0" dirty="0">
                    <a:solidFill>
                      <a:srgbClr val="002060"/>
                    </a:solidFill>
                  </a:rPr>
                  <a:t> </a:t>
                </a:r>
                <a:r>
                  <a:rPr lang="uk-UA" sz="6600" baseline="0" dirty="0" err="1">
                    <a:solidFill>
                      <a:srgbClr val="002060"/>
                    </a:solidFill>
                  </a:rPr>
                  <a:t>the</a:t>
                </a:r>
                <a:r>
                  <a:rPr lang="uk-UA" sz="6600" baseline="0" dirty="0">
                    <a:solidFill>
                      <a:srgbClr val="002060"/>
                    </a:solidFill>
                  </a:rPr>
                  <a:t> </a:t>
                </a:r>
                <a:r>
                  <a:rPr lang="uk-UA" sz="6600" baseline="0" dirty="0" err="1">
                    <a:solidFill>
                      <a:srgbClr val="002060"/>
                    </a:solidFill>
                  </a:rPr>
                  <a:t>second</a:t>
                </a:r>
                <a:r>
                  <a:rPr lang="uk-UA" sz="6600" baseline="0" dirty="0">
                    <a:solidFill>
                      <a:srgbClr val="002060"/>
                    </a:solidFill>
                  </a:rPr>
                  <a:t> </a:t>
                </a:r>
                <a:r>
                  <a:rPr lang="uk-UA" sz="6600" baseline="0" dirty="0" err="1">
                    <a:solidFill>
                      <a:srgbClr val="002060"/>
                    </a:solidFill>
                  </a:rPr>
                  <a:t>level</a:t>
                </a:r>
                <a:r>
                  <a:rPr lang="uk-UA" sz="6600" baseline="0" dirty="0">
                    <a:solidFill>
                      <a:srgbClr val="002060"/>
                    </a:solidFill>
                  </a:rPr>
                  <a:t>, </a:t>
                </a:r>
                <a:r>
                  <a:rPr lang="uk-UA" sz="6600" baseline="0" dirty="0" err="1">
                    <a:solidFill>
                      <a:srgbClr val="002060"/>
                    </a:solidFill>
                  </a:rPr>
                  <a:t>the</a:t>
                </a:r>
                <a:r>
                  <a:rPr lang="uk-UA" sz="6600" baseline="0" dirty="0">
                    <a:solidFill>
                      <a:srgbClr val="002060"/>
                    </a:solidFill>
                  </a:rPr>
                  <a:t> </a:t>
                </a:r>
                <a:r>
                  <a:rPr lang="uk-UA" sz="6600" baseline="0" dirty="0" err="1">
                    <a:solidFill>
                      <a:srgbClr val="002060"/>
                    </a:solidFill>
                  </a:rPr>
                  <a:t>data</a:t>
                </a:r>
                <a:r>
                  <a:rPr lang="uk-UA" sz="6600" baseline="0" dirty="0">
                    <a:solidFill>
                      <a:srgbClr val="002060"/>
                    </a:solidFill>
                  </a:rPr>
                  <a:t> </a:t>
                </a:r>
                <a:r>
                  <a:rPr lang="uk-UA" sz="6600" baseline="0" dirty="0" err="1">
                    <a:solidFill>
                      <a:srgbClr val="002060"/>
                    </a:solidFill>
                  </a:rPr>
                  <a:t>obtained</a:t>
                </a:r>
                <a:r>
                  <a:rPr lang="uk-UA" sz="6600" baseline="0" dirty="0">
                    <a:solidFill>
                      <a:srgbClr val="002060"/>
                    </a:solidFill>
                  </a:rPr>
                  <a:t> </a:t>
                </a:r>
                <a:r>
                  <a:rPr lang="uk-UA" sz="6600" baseline="0" dirty="0" err="1">
                    <a:solidFill>
                      <a:srgbClr val="002060"/>
                    </a:solidFill>
                  </a:rPr>
                  <a:t>by</a:t>
                </a:r>
                <a:r>
                  <a:rPr lang="uk-UA" sz="6600" baseline="0" dirty="0">
                    <a:solidFill>
                      <a:srgbClr val="002060"/>
                    </a:solidFill>
                  </a:rPr>
                  <a:t> </a:t>
                </a:r>
                <a:r>
                  <a:rPr lang="uk-UA" sz="6600" baseline="0" dirty="0" err="1">
                    <a:solidFill>
                      <a:srgbClr val="002060"/>
                    </a:solidFill>
                  </a:rPr>
                  <a:t>groups</a:t>
                </a:r>
                <a:r>
                  <a:rPr lang="uk-UA" sz="6600" baseline="0" dirty="0">
                    <a:solidFill>
                      <a:srgbClr val="002060"/>
                    </a:solidFill>
                  </a:rPr>
                  <a:t> </a:t>
                </a:r>
                <a:r>
                  <a:rPr lang="uk-UA" sz="6600" baseline="0" dirty="0" err="1">
                    <a:solidFill>
                      <a:srgbClr val="002060"/>
                    </a:solidFill>
                  </a:rPr>
                  <a:t>of</a:t>
                </a:r>
                <a:r>
                  <a:rPr lang="uk-UA" sz="6600" baseline="0" dirty="0">
                    <a:solidFill>
                      <a:srgbClr val="002060"/>
                    </a:solidFill>
                  </a:rPr>
                  <a:t> </a:t>
                </a:r>
                <a:r>
                  <a:rPr lang="uk-UA" sz="6600" baseline="0" dirty="0" err="1">
                    <a:solidFill>
                      <a:srgbClr val="002060"/>
                    </a:solidFill>
                  </a:rPr>
                  <a:t>risk</a:t>
                </a:r>
                <a:r>
                  <a:rPr lang="uk-UA" sz="6600" baseline="0" dirty="0">
                    <a:solidFill>
                      <a:srgbClr val="002060"/>
                    </a:solidFill>
                  </a:rPr>
                  <a:t> </a:t>
                </a:r>
                <a:r>
                  <a:rPr lang="uk-UA" sz="6600" baseline="0" dirty="0" err="1">
                    <a:solidFill>
                      <a:srgbClr val="002060"/>
                    </a:solidFill>
                  </a:rPr>
                  <a:t>criteria</a:t>
                </a:r>
                <a:r>
                  <a:rPr lang="uk-UA" sz="6600" baseline="0" dirty="0">
                    <a:solidFill>
                      <a:srgbClr val="002060"/>
                    </a:solidFill>
                  </a:rPr>
                  <a:t> </a:t>
                </a:r>
                <a:r>
                  <a:rPr lang="uk-UA" sz="6600" baseline="0" dirty="0" err="1">
                    <a:solidFill>
                      <a:srgbClr val="002060"/>
                    </a:solidFill>
                  </a:rPr>
                  <a:t>will</a:t>
                </a:r>
                <a:r>
                  <a:rPr lang="uk-UA" sz="6600" baseline="0" dirty="0">
                    <a:solidFill>
                      <a:srgbClr val="002060"/>
                    </a:solidFill>
                  </a:rPr>
                  <a:t> </a:t>
                </a:r>
                <a:r>
                  <a:rPr lang="uk-UA" sz="6600" baseline="0" dirty="0" err="1">
                    <a:solidFill>
                      <a:srgbClr val="002060"/>
                    </a:solidFill>
                  </a:rPr>
                  <a:t>be</a:t>
                </a:r>
                <a:r>
                  <a:rPr lang="uk-UA" sz="6600" baseline="0" dirty="0">
                    <a:solidFill>
                      <a:srgbClr val="002060"/>
                    </a:solidFill>
                  </a:rPr>
                  <a:t> </a:t>
                </a:r>
                <a:r>
                  <a:rPr lang="uk-UA" sz="6600" baseline="0" dirty="0" err="1">
                    <a:solidFill>
                      <a:srgbClr val="002060"/>
                    </a:solidFill>
                  </a:rPr>
                  <a:t>projected</a:t>
                </a:r>
                <a:r>
                  <a:rPr lang="uk-UA" sz="6600" baseline="0" dirty="0">
                    <a:solidFill>
                      <a:srgbClr val="002060"/>
                    </a:solidFill>
                  </a:rPr>
                  <a:t> </a:t>
                </a:r>
                <a:r>
                  <a:rPr lang="uk-UA" sz="6600" baseline="0" dirty="0" err="1">
                    <a:solidFill>
                      <a:srgbClr val="002060"/>
                    </a:solidFill>
                  </a:rPr>
                  <a:t>on</a:t>
                </a:r>
                <a:r>
                  <a:rPr lang="uk-UA" sz="6600" baseline="0" dirty="0">
                    <a:solidFill>
                      <a:srgbClr val="002060"/>
                    </a:solidFill>
                  </a:rPr>
                  <a:t> </a:t>
                </a:r>
                <a:r>
                  <a:rPr lang="uk-UA" sz="6600" baseline="0" dirty="0" err="1">
                    <a:solidFill>
                      <a:srgbClr val="002060"/>
                    </a:solidFill>
                  </a:rPr>
                  <a:t>the</a:t>
                </a:r>
                <a:r>
                  <a:rPr lang="uk-UA" sz="6600" baseline="0" dirty="0">
                    <a:solidFill>
                      <a:srgbClr val="002060"/>
                    </a:solidFill>
                  </a:rPr>
                  <a:t> "</a:t>
                </a:r>
                <a:r>
                  <a:rPr lang="uk-UA" sz="6600" baseline="0" dirty="0" err="1">
                    <a:solidFill>
                      <a:srgbClr val="002060"/>
                    </a:solidFill>
                  </a:rPr>
                  <a:t>risk</a:t>
                </a:r>
                <a:r>
                  <a:rPr lang="uk-UA" sz="6600" baseline="0" dirty="0">
                    <a:solidFill>
                      <a:srgbClr val="002060"/>
                    </a:solidFill>
                  </a:rPr>
                  <a:t> </a:t>
                </a:r>
                <a:r>
                  <a:rPr lang="uk-UA" sz="6600" baseline="0" dirty="0" err="1">
                    <a:solidFill>
                      <a:srgbClr val="002060"/>
                    </a:solidFill>
                  </a:rPr>
                  <a:t>axis</a:t>
                </a:r>
                <a:r>
                  <a:rPr lang="uk-UA" sz="6600" baseline="0" dirty="0">
                    <a:solidFill>
                      <a:srgbClr val="002060"/>
                    </a:solidFill>
                  </a:rPr>
                  <a:t>" </a:t>
                </a:r>
                <a:r>
                  <a:rPr lang="uk-UA" sz="6600" baseline="0" dirty="0" err="1">
                    <a:solidFill>
                      <a:srgbClr val="002060"/>
                    </a:solidFill>
                  </a:rPr>
                  <a:t>to</a:t>
                </a:r>
                <a:r>
                  <a:rPr lang="uk-UA" sz="6600" baseline="0" dirty="0">
                    <a:solidFill>
                      <a:srgbClr val="002060"/>
                    </a:solidFill>
                  </a:rPr>
                  <a:t> </a:t>
                </a:r>
                <a:r>
                  <a:rPr lang="uk-UA" sz="6600" baseline="0" dirty="0" err="1">
                    <a:solidFill>
                      <a:srgbClr val="002060"/>
                    </a:solidFill>
                  </a:rPr>
                  <a:t>determine</a:t>
                </a:r>
                <a:r>
                  <a:rPr lang="uk-UA" sz="6600" baseline="0" dirty="0">
                    <a:solidFill>
                      <a:srgbClr val="002060"/>
                    </a:solidFill>
                  </a:rPr>
                  <a:t> </a:t>
                </a:r>
                <a:r>
                  <a:rPr lang="uk-UA" sz="6600" baseline="0" dirty="0" err="1">
                    <a:solidFill>
                      <a:srgbClr val="002060"/>
                    </a:solidFill>
                  </a:rPr>
                  <a:t>the</a:t>
                </a:r>
                <a:r>
                  <a:rPr lang="uk-UA" sz="6600" baseline="0" dirty="0">
                    <a:solidFill>
                      <a:srgbClr val="002060"/>
                    </a:solidFill>
                  </a:rPr>
                  <a:t> </a:t>
                </a:r>
                <a:r>
                  <a:rPr lang="uk-UA" sz="6600" baseline="0" dirty="0" err="1">
                    <a:solidFill>
                      <a:srgbClr val="002060"/>
                    </a:solidFill>
                  </a:rPr>
                  <a:t>generalized</a:t>
                </a:r>
                <a:r>
                  <a:rPr lang="uk-UA" sz="6600" baseline="0" dirty="0">
                    <a:solidFill>
                      <a:srgbClr val="002060"/>
                    </a:solidFill>
                  </a:rPr>
                  <a:t> </a:t>
                </a:r>
                <a:r>
                  <a:rPr lang="uk-UA" sz="6600" baseline="0" dirty="0" err="1">
                    <a:solidFill>
                      <a:srgbClr val="002060"/>
                    </a:solidFill>
                  </a:rPr>
                  <a:t>risk</a:t>
                </a:r>
                <a:r>
                  <a:rPr lang="uk-UA" sz="6600" baseline="0" dirty="0">
                    <a:solidFill>
                      <a:srgbClr val="002060"/>
                    </a:solidFill>
                  </a:rPr>
                  <a:t> </a:t>
                </a:r>
                <a:r>
                  <a:rPr lang="uk-UA" sz="6600" baseline="0" dirty="0" err="1">
                    <a:solidFill>
                      <a:srgbClr val="002060"/>
                    </a:solidFill>
                  </a:rPr>
                  <a:t>assessment</a:t>
                </a:r>
                <a:r>
                  <a:rPr lang="uk-UA" sz="6600" baseline="0" dirty="0">
                    <a:solidFill>
                      <a:srgbClr val="002060"/>
                    </a:solidFill>
                  </a:rPr>
                  <a:t> </a:t>
                </a:r>
                <a:r>
                  <a:rPr lang="uk-UA" sz="6600" baseline="0" dirty="0" err="1">
                    <a:solidFill>
                      <a:srgbClr val="002060"/>
                    </a:solidFill>
                  </a:rPr>
                  <a:t>of</a:t>
                </a:r>
                <a:r>
                  <a:rPr lang="uk-UA" sz="6600" baseline="0" dirty="0">
                    <a:solidFill>
                      <a:srgbClr val="002060"/>
                    </a:solidFill>
                  </a:rPr>
                  <a:t> </a:t>
                </a:r>
                <a:r>
                  <a:rPr lang="uk-UA" sz="6600" baseline="0" dirty="0" err="1">
                    <a:solidFill>
                      <a:srgbClr val="002060"/>
                    </a:solidFill>
                  </a:rPr>
                  <a:t>the</a:t>
                </a:r>
                <a:r>
                  <a:rPr lang="uk-UA" sz="6600" baseline="0" dirty="0">
                    <a:solidFill>
                      <a:srgbClr val="002060"/>
                    </a:solidFill>
                  </a:rPr>
                  <a:t> </a:t>
                </a:r>
                <a:r>
                  <a:rPr lang="uk-UA" sz="6600" baseline="0" dirty="0" err="1">
                    <a:solidFill>
                      <a:srgbClr val="002060"/>
                    </a:solidFill>
                  </a:rPr>
                  <a:t>project</a:t>
                </a:r>
                <a:r>
                  <a:rPr lang="uk-UA" sz="6600" baseline="0" dirty="0">
                    <a:solidFill>
                      <a:srgbClr val="002060"/>
                    </a:solidFill>
                  </a:rPr>
                  <a:t> </a:t>
                </a:r>
                <a:r>
                  <a:rPr lang="uk-UA" sz="6600" baseline="0" dirty="0" err="1">
                    <a:solidFill>
                      <a:srgbClr val="002060"/>
                    </a:solidFill>
                  </a:rPr>
                  <a:t>for</a:t>
                </a:r>
                <a:r>
                  <a:rPr lang="uk-UA" sz="6600" baseline="0" dirty="0">
                    <a:solidFill>
                      <a:srgbClr val="002060"/>
                    </a:solidFill>
                  </a:rPr>
                  <a:t> </a:t>
                </a:r>
                <a:r>
                  <a:rPr lang="uk-UA" sz="6600" baseline="0" dirty="0" err="1">
                    <a:solidFill>
                      <a:srgbClr val="002060"/>
                    </a:solidFill>
                  </a:rPr>
                  <a:t>each</a:t>
                </a:r>
                <a:r>
                  <a:rPr lang="uk-UA" sz="6600" baseline="0" dirty="0">
                    <a:solidFill>
                      <a:srgbClr val="002060"/>
                    </a:solidFill>
                  </a:rPr>
                  <a:t> </a:t>
                </a:r>
                <a:r>
                  <a:rPr lang="uk-UA" sz="6600" baseline="0" dirty="0" err="1">
                    <a:solidFill>
                      <a:srgbClr val="002060"/>
                    </a:solidFill>
                  </a:rPr>
                  <a:t>group</a:t>
                </a:r>
                <a:r>
                  <a:rPr lang="uk-UA" sz="6600" baseline="0" dirty="0">
                    <a:solidFill>
                      <a:srgbClr val="002060"/>
                    </a:solidFill>
                  </a:rPr>
                  <a:t> </a:t>
                </a:r>
                <a:r>
                  <a:rPr lang="uk-UA" sz="6600" baseline="0" dirty="0" err="1">
                    <a:solidFill>
                      <a:srgbClr val="002060"/>
                    </a:solidFill>
                  </a:rPr>
                  <a:t>of</a:t>
                </a:r>
                <a:r>
                  <a:rPr lang="uk-UA" sz="6600" baseline="0" dirty="0">
                    <a:solidFill>
                      <a:srgbClr val="002060"/>
                    </a:solidFill>
                  </a:rPr>
                  <a:t> </a:t>
                </a:r>
                <a:r>
                  <a:rPr lang="uk-UA" sz="6600" baseline="0" dirty="0" err="1">
                    <a:solidFill>
                      <a:srgbClr val="002060"/>
                    </a:solidFill>
                  </a:rPr>
                  <a:t>criteria</a:t>
                </a:r>
                <a:r>
                  <a:rPr lang="uk-UA" sz="6600" baseline="0" dirty="0">
                    <a:solidFill>
                      <a:srgbClr val="002060"/>
                    </a:solidFill>
                  </a:rPr>
                  <a:t> </a:t>
                </a:r>
                <a14:m>
                  <m:oMath xmlns:m="http://schemas.openxmlformats.org/officeDocument/2006/math">
                    <m:r>
                      <a:rPr lang="ru-RU" sz="6600" i="1" baseline="0">
                        <a:solidFill>
                          <a:srgbClr val="002060"/>
                        </a:solidFill>
                        <a:latin typeface="Cambria Math" panose="02040503050406030204" pitchFamily="18" charset="0"/>
                      </a:rPr>
                      <m:t>𝛼</m:t>
                    </m:r>
                  </m:oMath>
                </a14:m>
                <a:r>
                  <a:rPr lang="uk-UA" sz="6600" baseline="0" dirty="0">
                    <a:solidFill>
                      <a:srgbClr val="002060"/>
                    </a:solidFill>
                  </a:rPr>
                  <a:t> </a:t>
                </a:r>
                <a:r>
                  <a:rPr lang="uk-UA" sz="6600" baseline="0" dirty="0" err="1">
                    <a:solidFill>
                      <a:srgbClr val="002060"/>
                    </a:solidFill>
                  </a:rPr>
                  <a:t>and</a:t>
                </a:r>
                <a:r>
                  <a:rPr lang="uk-UA" sz="6600" baseline="0" dirty="0">
                    <a:solidFill>
                      <a:srgbClr val="002060"/>
                    </a:solidFill>
                  </a:rPr>
                  <a:t> </a:t>
                </a:r>
                <a:r>
                  <a:rPr lang="uk-UA" sz="6600" baseline="0" dirty="0" err="1">
                    <a:solidFill>
                      <a:srgbClr val="002060"/>
                    </a:solidFill>
                  </a:rPr>
                  <a:t>obtain</a:t>
                </a:r>
                <a:r>
                  <a:rPr lang="uk-UA" sz="6600" baseline="0" dirty="0">
                    <a:solidFill>
                      <a:srgbClr val="002060"/>
                    </a:solidFill>
                  </a:rPr>
                  <a:t> </a:t>
                </a:r>
                <a:r>
                  <a:rPr lang="uk-UA" sz="6600" baseline="0" dirty="0" err="1">
                    <a:solidFill>
                      <a:srgbClr val="002060"/>
                    </a:solidFill>
                  </a:rPr>
                  <a:t>an</a:t>
                </a:r>
                <a:r>
                  <a:rPr lang="uk-UA" sz="6600" baseline="0" dirty="0">
                    <a:solidFill>
                      <a:srgbClr val="002060"/>
                    </a:solidFill>
                  </a:rPr>
                  <a:t> </a:t>
                </a:r>
                <a:r>
                  <a:rPr lang="uk-UA" sz="6600" baseline="0" dirty="0" err="1">
                    <a:solidFill>
                      <a:srgbClr val="002060"/>
                    </a:solidFill>
                  </a:rPr>
                  <a:t>aggregate</a:t>
                </a:r>
                <a:r>
                  <a:rPr lang="uk-UA" sz="6600" baseline="0" dirty="0">
                    <a:solidFill>
                      <a:srgbClr val="002060"/>
                    </a:solidFill>
                  </a:rPr>
                  <a:t> </a:t>
                </a:r>
                <a:r>
                  <a:rPr lang="uk-UA" sz="6600" baseline="0" dirty="0" err="1">
                    <a:solidFill>
                      <a:srgbClr val="002060"/>
                    </a:solidFill>
                  </a:rPr>
                  <a:t>risk</a:t>
                </a:r>
                <a:r>
                  <a:rPr lang="uk-UA" sz="6600" baseline="0" dirty="0">
                    <a:solidFill>
                      <a:srgbClr val="002060"/>
                    </a:solidFill>
                  </a:rPr>
                  <a:t> </a:t>
                </a:r>
                <a:r>
                  <a:rPr lang="uk-UA" sz="6600" baseline="0" dirty="0" err="1">
                    <a:solidFill>
                      <a:srgbClr val="002060"/>
                    </a:solidFill>
                  </a:rPr>
                  <a:t>assessment</a:t>
                </a:r>
                <a:r>
                  <a:rPr lang="uk-UA" sz="6600" baseline="0" dirty="0">
                    <a:solidFill>
                      <a:srgbClr val="002060"/>
                    </a:solidFill>
                  </a:rPr>
                  <a:t>, </a:t>
                </a:r>
                <a:r>
                  <a:rPr lang="uk-UA" sz="6600" baseline="0" dirty="0" err="1">
                    <a:solidFill>
                      <a:srgbClr val="002060"/>
                    </a:solidFill>
                  </a:rPr>
                  <a:t>as</a:t>
                </a:r>
                <a:r>
                  <a:rPr lang="uk-UA" sz="6600" baseline="0" dirty="0">
                    <a:solidFill>
                      <a:srgbClr val="002060"/>
                    </a:solidFill>
                  </a:rPr>
                  <a:t> </a:t>
                </a:r>
                <a:r>
                  <a:rPr lang="uk-UA" sz="6600" baseline="0" dirty="0" err="1">
                    <a:solidFill>
                      <a:srgbClr val="002060"/>
                    </a:solidFill>
                  </a:rPr>
                  <a:t>well</a:t>
                </a:r>
                <a:r>
                  <a:rPr lang="uk-UA" sz="6600" baseline="0" dirty="0">
                    <a:solidFill>
                      <a:srgbClr val="002060"/>
                    </a:solidFill>
                  </a:rPr>
                  <a:t> </a:t>
                </a:r>
                <a:r>
                  <a:rPr lang="uk-UA" sz="6600" baseline="0" dirty="0" err="1">
                    <a:solidFill>
                      <a:srgbClr val="002060"/>
                    </a:solidFill>
                  </a:rPr>
                  <a:t>as</a:t>
                </a:r>
                <a:r>
                  <a:rPr lang="uk-UA" sz="6600" baseline="0" dirty="0">
                    <a:solidFill>
                      <a:srgbClr val="002060"/>
                    </a:solidFill>
                  </a:rPr>
                  <a:t> </a:t>
                </a:r>
                <a:r>
                  <a:rPr lang="uk-UA" sz="6600" baseline="0" dirty="0" err="1">
                    <a:solidFill>
                      <a:srgbClr val="002060"/>
                    </a:solidFill>
                  </a:rPr>
                  <a:t>its</a:t>
                </a:r>
                <a:r>
                  <a:rPr lang="uk-UA" sz="6600" baseline="0" dirty="0">
                    <a:solidFill>
                      <a:srgbClr val="002060"/>
                    </a:solidFill>
                  </a:rPr>
                  <a:t> </a:t>
                </a:r>
                <a:r>
                  <a:rPr lang="uk-UA" sz="6600" baseline="0" dirty="0" err="1">
                    <a:solidFill>
                      <a:srgbClr val="002060"/>
                    </a:solidFill>
                  </a:rPr>
                  <a:t>linguistic</a:t>
                </a:r>
                <a:r>
                  <a:rPr lang="uk-UA" sz="6600" baseline="0" dirty="0">
                    <a:solidFill>
                      <a:srgbClr val="002060"/>
                    </a:solidFill>
                  </a:rPr>
                  <a:t> </a:t>
                </a:r>
                <a:r>
                  <a:rPr lang="uk-UA" sz="6600" baseline="0" dirty="0" err="1">
                    <a:solidFill>
                      <a:srgbClr val="002060"/>
                    </a:solidFill>
                  </a:rPr>
                  <a:t>interpretation</a:t>
                </a:r>
                <a:r>
                  <a:rPr lang="uk-UA" sz="6600" baseline="0" dirty="0">
                    <a:solidFill>
                      <a:srgbClr val="002060"/>
                    </a:solidFill>
                  </a:rPr>
                  <a:t>.</a:t>
                </a:r>
                <a:endParaRPr lang="ru-RU"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886744" y="4409728"/>
                <a:ext cx="22308906" cy="5924648"/>
              </a:xfrm>
              <a:prstGeom prst="rect">
                <a:avLst/>
              </a:prstGeom>
              <a:blipFill>
                <a:blip r:embed="rId2"/>
                <a:stretch>
                  <a:fillRect l="-2049" t="-3601" r="-2049"/>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7013794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25</a:t>
            </a:fld>
            <a:endParaRPr lang="en-US" altLang="en-US" sz="2100" baseline="0" dirty="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mc:AlternateContent xmlns:mc="http://schemas.openxmlformats.org/markup-compatibility/2006" xmlns:a14="http://schemas.microsoft.com/office/drawing/2010/main">
        <mc:Choice Requires="a14">
          <p:graphicFrame>
            <p:nvGraphicFramePr>
              <p:cNvPr id="4" name="Таблиця 3"/>
              <p:cNvGraphicFramePr>
                <a:graphicFrameLocks noGrp="1"/>
              </p:cNvGraphicFramePr>
              <p:nvPr>
                <p:extLst>
                  <p:ext uri="{D42A27DB-BD31-4B8C-83A1-F6EECF244321}">
                    <p14:modId xmlns:p14="http://schemas.microsoft.com/office/powerpoint/2010/main" val="2084219650"/>
                  </p:ext>
                </p:extLst>
              </p:nvPr>
            </p:nvGraphicFramePr>
            <p:xfrm>
              <a:off x="907768" y="5057800"/>
              <a:ext cx="22212582" cy="5513395"/>
            </p:xfrm>
            <a:graphic>
              <a:graphicData uri="http://schemas.openxmlformats.org/drawingml/2006/table">
                <a:tbl>
                  <a:tblPr firstRow="1" firstCol="1" bandRow="1">
                    <a:tableStyleId>{5C22544A-7EE6-4342-B048-85BDC9FD1C3A}</a:tableStyleId>
                  </a:tblPr>
                  <a:tblGrid>
                    <a:gridCol w="7404194">
                      <a:extLst>
                        <a:ext uri="{9D8B030D-6E8A-4147-A177-3AD203B41FA5}">
                          <a16:colId xmlns:a16="http://schemas.microsoft.com/office/drawing/2014/main" val="1867646977"/>
                        </a:ext>
                      </a:extLst>
                    </a:gridCol>
                    <a:gridCol w="7404194">
                      <a:extLst>
                        <a:ext uri="{9D8B030D-6E8A-4147-A177-3AD203B41FA5}">
                          <a16:colId xmlns:a16="http://schemas.microsoft.com/office/drawing/2014/main" val="2021351591"/>
                        </a:ext>
                      </a:extLst>
                    </a:gridCol>
                    <a:gridCol w="7404194">
                      <a:extLst>
                        <a:ext uri="{9D8B030D-6E8A-4147-A177-3AD203B41FA5}">
                          <a16:colId xmlns:a16="http://schemas.microsoft.com/office/drawing/2014/main" val="424668594"/>
                        </a:ext>
                      </a:extLst>
                    </a:gridCol>
                  </a:tblGrid>
                  <a:tr h="902977">
                    <a:tc>
                      <a:txBody>
                        <a:bodyPr/>
                        <a:lstStyle/>
                        <a:p>
                          <a:pPr algn="ctr">
                            <a:lnSpc>
                              <a:spcPct val="150000"/>
                            </a:lnSpc>
                            <a:spcAft>
                              <a:spcPts val="0"/>
                            </a:spcAft>
                          </a:pPr>
                          <a:r>
                            <a:rPr lang="ru-RU" sz="3200" dirty="0" err="1">
                              <a:effectLst/>
                            </a:rPr>
                            <a:t>Group</a:t>
                          </a:r>
                          <a:r>
                            <a:rPr lang="ru-RU" sz="3200" dirty="0">
                              <a:effectLst/>
                            </a:rPr>
                            <a:t> </a:t>
                          </a:r>
                          <a:r>
                            <a:rPr lang="ru-RU" sz="3200" dirty="0" err="1">
                              <a:effectLst/>
                            </a:rPr>
                            <a:t>of</a:t>
                          </a:r>
                          <a:r>
                            <a:rPr lang="ru-RU" sz="3200" dirty="0">
                              <a:effectLst/>
                            </a:rPr>
                            <a:t> </a:t>
                          </a:r>
                          <a:r>
                            <a:rPr lang="ru-RU" sz="3200" dirty="0" err="1">
                              <a:effectLst/>
                            </a:rPr>
                            <a:t>criteria</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200">
                              <a:effectLst/>
                            </a:rPr>
                            <a:t>The resulting term assessment</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en-US" sz="3200">
                              <a:effectLst/>
                            </a:rPr>
                            <a:t>Aggregate assessment of the reliability of the expert's reasoning</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77859044"/>
                      </a:ext>
                    </a:extLst>
                  </a:tr>
                  <a:tr h="1034699">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p>
                                  <m:sSupPr>
                                    <m:ctrlPr>
                                      <a:rPr lang="ru-RU" sz="3200" i="1" smtClean="0">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𝐾</m:t>
                                    </m:r>
                                  </m:e>
                                  <m:sup>
                                    <m:r>
                                      <a:rPr lang="ru-RU" sz="3200">
                                        <a:solidFill>
                                          <a:schemeClr val="tx1">
                                            <a:lumMod val="10000"/>
                                          </a:schemeClr>
                                        </a:solidFill>
                                        <a:effectLst/>
                                        <a:latin typeface="Cambria Math" panose="02040503050406030204" pitchFamily="18" charset="0"/>
                                      </a:rPr>
                                      <m:t>𝑂</m:t>
                                    </m:r>
                                  </m:sup>
                                </m:sSup>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p>
                                  <m:sSupPr>
                                    <m:ctrlPr>
                                      <a:rPr lang="ru-RU" sz="3200" i="1" smtClean="0">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𝐿</m:t>
                                    </m:r>
                                  </m:e>
                                  <m:sup>
                                    <m:r>
                                      <a:rPr lang="ru-RU" sz="3200">
                                        <a:solidFill>
                                          <a:schemeClr val="tx1">
                                            <a:lumMod val="10000"/>
                                          </a:schemeClr>
                                        </a:solidFill>
                                        <a:effectLst/>
                                        <a:latin typeface="Cambria Math" panose="02040503050406030204" pitchFamily="18" charset="0"/>
                                      </a:rPr>
                                      <m:t>𝑂</m:t>
                                    </m:r>
                                  </m:sup>
                                </m:sSup>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𝜇</m:t>
                                </m:r>
                                <m:r>
                                  <a:rPr lang="ru-RU" sz="3200" smtClean="0">
                                    <a:solidFill>
                                      <a:schemeClr val="tx1">
                                        <a:lumMod val="10000"/>
                                      </a:schemeClr>
                                    </a:solidFill>
                                    <a:effectLst/>
                                    <a:latin typeface="Cambria Math" panose="02040503050406030204" pitchFamily="18" charset="0"/>
                                  </a:rPr>
                                  <m:t>(</m:t>
                                </m:r>
                                <m:sSup>
                                  <m:sSupPr>
                                    <m:ctrlPr>
                                      <a:rPr lang="ru-RU" sz="3200" i="1">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𝐿</m:t>
                                    </m:r>
                                  </m:e>
                                  <m:sup>
                                    <m:r>
                                      <a:rPr lang="ru-RU" sz="3200">
                                        <a:solidFill>
                                          <a:schemeClr val="tx1">
                                            <a:lumMod val="10000"/>
                                          </a:schemeClr>
                                        </a:solidFill>
                                        <a:effectLst/>
                                        <a:latin typeface="Cambria Math" panose="02040503050406030204" pitchFamily="18" charset="0"/>
                                      </a:rPr>
                                      <m:t>𝑂</m:t>
                                    </m:r>
                                  </m:sup>
                                </m:sSup>
                                <m:r>
                                  <a:rPr lang="ru-RU" sz="3200">
                                    <a:solidFill>
                                      <a:schemeClr val="tx1">
                                        <a:lumMod val="10000"/>
                                      </a:schemeClr>
                                    </a:solidFill>
                                    <a:effectLst/>
                                    <a:latin typeface="Cambria Math" panose="02040503050406030204" pitchFamily="18" charset="0"/>
                                  </a:rPr>
                                  <m:t>)</m:t>
                                </m:r>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34907402"/>
                      </a:ext>
                    </a:extLst>
                  </a:tr>
                  <a:tr h="1029880">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p>
                                  <m:sSupPr>
                                    <m:ctrlPr>
                                      <a:rPr lang="ru-RU" sz="3200" i="1" smtClean="0">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𝐾</m:t>
                                    </m:r>
                                  </m:e>
                                  <m:sup>
                                    <m:r>
                                      <a:rPr lang="ru-RU" sz="3200">
                                        <a:solidFill>
                                          <a:schemeClr val="tx1">
                                            <a:lumMod val="10000"/>
                                          </a:schemeClr>
                                        </a:solidFill>
                                        <a:effectLst/>
                                        <a:latin typeface="Cambria Math" panose="02040503050406030204" pitchFamily="18" charset="0"/>
                                      </a:rPr>
                                      <m:t>𝐼</m:t>
                                    </m:r>
                                  </m:sup>
                                </m:sSup>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p>
                                  <m:sSupPr>
                                    <m:ctrlPr>
                                      <a:rPr lang="ru-RU" sz="3200" i="1" smtClean="0">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𝐿</m:t>
                                    </m:r>
                                  </m:e>
                                  <m:sup>
                                    <m:r>
                                      <a:rPr lang="ru-RU" sz="3200">
                                        <a:solidFill>
                                          <a:schemeClr val="tx1">
                                            <a:lumMod val="10000"/>
                                          </a:schemeClr>
                                        </a:solidFill>
                                        <a:effectLst/>
                                        <a:latin typeface="Cambria Math" panose="02040503050406030204" pitchFamily="18" charset="0"/>
                                      </a:rPr>
                                      <m:t>𝐼</m:t>
                                    </m:r>
                                  </m:sup>
                                </m:sSup>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𝜇</m:t>
                                </m:r>
                                <m:r>
                                  <a:rPr lang="ru-RU" sz="3200" smtClean="0">
                                    <a:solidFill>
                                      <a:schemeClr val="tx1">
                                        <a:lumMod val="10000"/>
                                      </a:schemeClr>
                                    </a:solidFill>
                                    <a:effectLst/>
                                    <a:latin typeface="Cambria Math" panose="02040503050406030204" pitchFamily="18" charset="0"/>
                                  </a:rPr>
                                  <m:t>(</m:t>
                                </m:r>
                                <m:sSup>
                                  <m:sSupPr>
                                    <m:ctrlPr>
                                      <a:rPr lang="ru-RU" sz="3200" i="1">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𝐿</m:t>
                                    </m:r>
                                  </m:e>
                                  <m:sup>
                                    <m:r>
                                      <a:rPr lang="ru-RU" sz="3200">
                                        <a:solidFill>
                                          <a:schemeClr val="tx1">
                                            <a:lumMod val="10000"/>
                                          </a:schemeClr>
                                        </a:solidFill>
                                        <a:effectLst/>
                                        <a:latin typeface="Cambria Math" panose="02040503050406030204" pitchFamily="18" charset="0"/>
                                      </a:rPr>
                                      <m:t>𝐼</m:t>
                                    </m:r>
                                  </m:sup>
                                </m:sSup>
                                <m:r>
                                  <a:rPr lang="ru-RU" sz="3200">
                                    <a:solidFill>
                                      <a:schemeClr val="tx1">
                                        <a:lumMod val="10000"/>
                                      </a:schemeClr>
                                    </a:solidFill>
                                    <a:effectLst/>
                                    <a:latin typeface="Cambria Math" panose="02040503050406030204" pitchFamily="18" charset="0"/>
                                  </a:rPr>
                                  <m:t>)</m:t>
                                </m:r>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03540495"/>
                      </a:ext>
                    </a:extLst>
                  </a:tr>
                  <a:tr h="1029880">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p>
                                  <m:sSupPr>
                                    <m:ctrlPr>
                                      <a:rPr lang="ru-RU" sz="3200" i="1" smtClean="0">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𝐾</m:t>
                                    </m:r>
                                  </m:e>
                                  <m:sup>
                                    <m:r>
                                      <a:rPr lang="ru-RU" sz="3200">
                                        <a:solidFill>
                                          <a:schemeClr val="tx1">
                                            <a:lumMod val="10000"/>
                                          </a:schemeClr>
                                        </a:solidFill>
                                        <a:effectLst/>
                                        <a:latin typeface="Cambria Math" panose="02040503050406030204" pitchFamily="18" charset="0"/>
                                      </a:rPr>
                                      <m:t>𝐹</m:t>
                                    </m:r>
                                  </m:sup>
                                </m:sSup>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p>
                                  <m:sSupPr>
                                    <m:ctrlPr>
                                      <a:rPr lang="ru-RU" sz="3200" i="1" smtClean="0">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𝐿</m:t>
                                    </m:r>
                                  </m:e>
                                  <m:sup>
                                    <m:r>
                                      <a:rPr lang="ru-RU" sz="3200">
                                        <a:solidFill>
                                          <a:schemeClr val="tx1">
                                            <a:lumMod val="10000"/>
                                          </a:schemeClr>
                                        </a:solidFill>
                                        <a:effectLst/>
                                        <a:latin typeface="Cambria Math" panose="02040503050406030204" pitchFamily="18" charset="0"/>
                                      </a:rPr>
                                      <m:t>𝐹</m:t>
                                    </m:r>
                                  </m:sup>
                                </m:sSup>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𝜇</m:t>
                                </m:r>
                                <m:r>
                                  <a:rPr lang="ru-RU" sz="3200" smtClean="0">
                                    <a:solidFill>
                                      <a:schemeClr val="tx1">
                                        <a:lumMod val="10000"/>
                                      </a:schemeClr>
                                    </a:solidFill>
                                    <a:effectLst/>
                                    <a:latin typeface="Cambria Math" panose="02040503050406030204" pitchFamily="18" charset="0"/>
                                  </a:rPr>
                                  <m:t>(</m:t>
                                </m:r>
                                <m:sSup>
                                  <m:sSupPr>
                                    <m:ctrlPr>
                                      <a:rPr lang="ru-RU" sz="3200" i="1">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𝐿</m:t>
                                    </m:r>
                                  </m:e>
                                  <m:sup>
                                    <m:r>
                                      <a:rPr lang="ru-RU" sz="3200">
                                        <a:solidFill>
                                          <a:schemeClr val="tx1">
                                            <a:lumMod val="10000"/>
                                          </a:schemeClr>
                                        </a:solidFill>
                                        <a:effectLst/>
                                        <a:latin typeface="Cambria Math" panose="02040503050406030204" pitchFamily="18" charset="0"/>
                                      </a:rPr>
                                      <m:t>𝐹</m:t>
                                    </m:r>
                                  </m:sup>
                                </m:sSup>
                                <m:r>
                                  <a:rPr lang="ru-RU" sz="3200">
                                    <a:solidFill>
                                      <a:schemeClr val="tx1">
                                        <a:lumMod val="10000"/>
                                      </a:schemeClr>
                                    </a:solidFill>
                                    <a:effectLst/>
                                    <a:latin typeface="Cambria Math" panose="02040503050406030204" pitchFamily="18" charset="0"/>
                                  </a:rPr>
                                  <m:t>)</m:t>
                                </m:r>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72255236"/>
                      </a:ext>
                    </a:extLst>
                  </a:tr>
                  <a:tr h="1034699">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p>
                                  <m:sSupPr>
                                    <m:ctrlPr>
                                      <a:rPr lang="ru-RU" sz="3200" i="1" smtClean="0">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𝐾</m:t>
                                    </m:r>
                                  </m:e>
                                  <m:sup>
                                    <m:r>
                                      <a:rPr lang="ru-RU" sz="3200">
                                        <a:solidFill>
                                          <a:schemeClr val="tx1">
                                            <a:lumMod val="10000"/>
                                          </a:schemeClr>
                                        </a:solidFill>
                                        <a:effectLst/>
                                        <a:latin typeface="Cambria Math" panose="02040503050406030204" pitchFamily="18" charset="0"/>
                                      </a:rPr>
                                      <m:t>𝑆</m:t>
                                    </m:r>
                                  </m:sup>
                                </m:sSup>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p>
                                  <m:sSupPr>
                                    <m:ctrlPr>
                                      <a:rPr lang="ru-RU" sz="3200" i="1" smtClean="0">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𝐿</m:t>
                                    </m:r>
                                  </m:e>
                                  <m:sup>
                                    <m:r>
                                      <a:rPr lang="ru-RU" sz="3200">
                                        <a:solidFill>
                                          <a:schemeClr val="tx1">
                                            <a:lumMod val="10000"/>
                                          </a:schemeClr>
                                        </a:solidFill>
                                        <a:effectLst/>
                                        <a:latin typeface="Cambria Math" panose="02040503050406030204" pitchFamily="18" charset="0"/>
                                      </a:rPr>
                                      <m:t>𝑆</m:t>
                                    </m:r>
                                  </m:sup>
                                </m:sSup>
                              </m:oMath>
                            </m:oMathPara>
                          </a14:m>
                          <a:endParaRPr lang="ru-RU" sz="32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r>
                                  <a:rPr lang="ru-RU" sz="3200" smtClean="0">
                                    <a:solidFill>
                                      <a:schemeClr val="tx1">
                                        <a:lumMod val="10000"/>
                                      </a:schemeClr>
                                    </a:solidFill>
                                    <a:effectLst/>
                                    <a:latin typeface="Cambria Math" panose="02040503050406030204" pitchFamily="18" charset="0"/>
                                  </a:rPr>
                                  <m:t>𝜇</m:t>
                                </m:r>
                                <m:r>
                                  <a:rPr lang="ru-RU" sz="3200" smtClean="0">
                                    <a:solidFill>
                                      <a:schemeClr val="tx1">
                                        <a:lumMod val="10000"/>
                                      </a:schemeClr>
                                    </a:solidFill>
                                    <a:effectLst/>
                                    <a:latin typeface="Cambria Math" panose="02040503050406030204" pitchFamily="18" charset="0"/>
                                  </a:rPr>
                                  <m:t>(</m:t>
                                </m:r>
                                <m:sSup>
                                  <m:sSupPr>
                                    <m:ctrlPr>
                                      <a:rPr lang="ru-RU" sz="3200" i="1">
                                        <a:solidFill>
                                          <a:schemeClr val="tx1">
                                            <a:lumMod val="10000"/>
                                          </a:schemeClr>
                                        </a:solidFill>
                                        <a:effectLst/>
                                        <a:latin typeface="Cambria Math" panose="02040503050406030204" pitchFamily="18" charset="0"/>
                                      </a:rPr>
                                    </m:ctrlPr>
                                  </m:sSupPr>
                                  <m:e>
                                    <m:r>
                                      <a:rPr lang="ru-RU" sz="3200">
                                        <a:solidFill>
                                          <a:schemeClr val="tx1">
                                            <a:lumMod val="10000"/>
                                          </a:schemeClr>
                                        </a:solidFill>
                                        <a:effectLst/>
                                        <a:latin typeface="Cambria Math" panose="02040503050406030204" pitchFamily="18" charset="0"/>
                                      </a:rPr>
                                      <m:t>𝐿</m:t>
                                    </m:r>
                                  </m:e>
                                  <m:sup>
                                    <m:r>
                                      <a:rPr lang="ru-RU" sz="3200">
                                        <a:solidFill>
                                          <a:schemeClr val="tx1">
                                            <a:lumMod val="10000"/>
                                          </a:schemeClr>
                                        </a:solidFill>
                                        <a:effectLst/>
                                        <a:latin typeface="Cambria Math" panose="02040503050406030204" pitchFamily="18" charset="0"/>
                                      </a:rPr>
                                      <m:t>𝑆</m:t>
                                    </m:r>
                                  </m:sup>
                                </m:sSup>
                                <m:r>
                                  <a:rPr lang="ru-RU" sz="3200">
                                    <a:solidFill>
                                      <a:schemeClr val="tx1">
                                        <a:lumMod val="10000"/>
                                      </a:schemeClr>
                                    </a:solidFill>
                                    <a:effectLst/>
                                    <a:latin typeface="Cambria Math" panose="02040503050406030204" pitchFamily="18" charset="0"/>
                                  </a:rPr>
                                  <m:t>)</m:t>
                                </m:r>
                              </m:oMath>
                            </m:oMathPara>
                          </a14:m>
                          <a:endParaRPr lang="ru-RU" sz="32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297179318"/>
                      </a:ext>
                    </a:extLst>
                  </a:tr>
                </a:tbl>
              </a:graphicData>
            </a:graphic>
          </p:graphicFrame>
        </mc:Choice>
        <mc:Fallback xmlns="">
          <p:graphicFrame>
            <p:nvGraphicFramePr>
              <p:cNvPr id="4" name="Таблиця 3"/>
              <p:cNvGraphicFramePr>
                <a:graphicFrameLocks noGrp="1"/>
              </p:cNvGraphicFramePr>
              <p:nvPr>
                <p:extLst>
                  <p:ext uri="{D42A27DB-BD31-4B8C-83A1-F6EECF244321}">
                    <p14:modId xmlns:p14="http://schemas.microsoft.com/office/powerpoint/2010/main" val="2084219650"/>
                  </p:ext>
                </p:extLst>
              </p:nvPr>
            </p:nvGraphicFramePr>
            <p:xfrm>
              <a:off x="907768" y="5057800"/>
              <a:ext cx="22212582" cy="5513458"/>
            </p:xfrm>
            <a:graphic>
              <a:graphicData uri="http://schemas.openxmlformats.org/drawingml/2006/table">
                <a:tbl>
                  <a:tblPr firstRow="1" firstCol="1" bandRow="1">
                    <a:tableStyleId>{5C22544A-7EE6-4342-B048-85BDC9FD1C3A}</a:tableStyleId>
                  </a:tblPr>
                  <a:tblGrid>
                    <a:gridCol w="7404194">
                      <a:extLst>
                        <a:ext uri="{9D8B030D-6E8A-4147-A177-3AD203B41FA5}">
                          <a16:colId xmlns:a16="http://schemas.microsoft.com/office/drawing/2014/main" val="1867646977"/>
                        </a:ext>
                      </a:extLst>
                    </a:gridCol>
                    <a:gridCol w="7404194">
                      <a:extLst>
                        <a:ext uri="{9D8B030D-6E8A-4147-A177-3AD203B41FA5}">
                          <a16:colId xmlns:a16="http://schemas.microsoft.com/office/drawing/2014/main" val="2021351591"/>
                        </a:ext>
                      </a:extLst>
                    </a:gridCol>
                    <a:gridCol w="7404194">
                      <a:extLst>
                        <a:ext uri="{9D8B030D-6E8A-4147-A177-3AD203B41FA5}">
                          <a16:colId xmlns:a16="http://schemas.microsoft.com/office/drawing/2014/main" val="424668594"/>
                        </a:ext>
                      </a:extLst>
                    </a:gridCol>
                  </a:tblGrid>
                  <a:tr h="1384300">
                    <a:tc>
                      <a:txBody>
                        <a:bodyPr/>
                        <a:lstStyle/>
                        <a:p>
                          <a:pPr algn="ctr">
                            <a:lnSpc>
                              <a:spcPct val="150000"/>
                            </a:lnSpc>
                            <a:spcAft>
                              <a:spcPts val="0"/>
                            </a:spcAft>
                          </a:pPr>
                          <a:r>
                            <a:rPr lang="ru-RU" sz="3200" dirty="0" err="1">
                              <a:effectLst/>
                            </a:rPr>
                            <a:t>Group</a:t>
                          </a:r>
                          <a:r>
                            <a:rPr lang="ru-RU" sz="3200" dirty="0">
                              <a:effectLst/>
                            </a:rPr>
                            <a:t> </a:t>
                          </a:r>
                          <a:r>
                            <a:rPr lang="ru-RU" sz="3200" dirty="0" err="1">
                              <a:effectLst/>
                            </a:rPr>
                            <a:t>of</a:t>
                          </a:r>
                          <a:r>
                            <a:rPr lang="ru-RU" sz="3200" dirty="0">
                              <a:effectLst/>
                            </a:rPr>
                            <a:t> </a:t>
                          </a:r>
                          <a:r>
                            <a:rPr lang="ru-RU" sz="3200" dirty="0" err="1">
                              <a:effectLst/>
                            </a:rPr>
                            <a:t>criteria</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200">
                              <a:effectLst/>
                            </a:rPr>
                            <a:t>The resulting term assessment</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en-US" sz="3200">
                              <a:effectLst/>
                            </a:rPr>
                            <a:t>Aggregate assessment of the reliability of the expert's reasoning</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77859044"/>
                      </a:ext>
                    </a:extLst>
                  </a:tr>
                  <a:tr h="1034699">
                    <a:tc>
                      <a:txBody>
                        <a:bodyPr/>
                        <a:lstStyle/>
                        <a:p>
                          <a:endParaRPr lang="ru-RU"/>
                        </a:p>
                      </a:txBody>
                      <a:tcPr marL="68580" marR="68580" marT="0" marB="0" anchor="ctr">
                        <a:blipFill>
                          <a:blip r:embed="rId2"/>
                          <a:stretch>
                            <a:fillRect l="-82" t="-133333" r="-200329" b="-298246"/>
                          </a:stretch>
                        </a:blipFill>
                      </a:tcPr>
                    </a:tc>
                    <a:tc>
                      <a:txBody>
                        <a:bodyPr/>
                        <a:lstStyle/>
                        <a:p>
                          <a:endParaRPr lang="ru-RU"/>
                        </a:p>
                      </a:txBody>
                      <a:tcPr marL="68580" marR="68580" marT="0" marB="0" anchor="ctr">
                        <a:blipFill>
                          <a:blip r:embed="rId2"/>
                          <a:stretch>
                            <a:fillRect l="-100082" t="-133333" r="-100329" b="-298246"/>
                          </a:stretch>
                        </a:blipFill>
                      </a:tcPr>
                    </a:tc>
                    <a:tc>
                      <a:txBody>
                        <a:bodyPr/>
                        <a:lstStyle/>
                        <a:p>
                          <a:endParaRPr lang="ru-RU"/>
                        </a:p>
                      </a:txBody>
                      <a:tcPr marL="68580" marR="68580" marT="0" marB="0" anchor="ctr">
                        <a:blipFill>
                          <a:blip r:embed="rId2"/>
                          <a:stretch>
                            <a:fillRect l="-200082" t="-133333" r="-329" b="-298246"/>
                          </a:stretch>
                        </a:blipFill>
                      </a:tcPr>
                    </a:tc>
                    <a:extLst>
                      <a:ext uri="{0D108BD9-81ED-4DB2-BD59-A6C34878D82A}">
                        <a16:rowId xmlns:a16="http://schemas.microsoft.com/office/drawing/2014/main" val="3034907402"/>
                      </a:ext>
                    </a:extLst>
                  </a:tr>
                  <a:tr h="1029880">
                    <a:tc>
                      <a:txBody>
                        <a:bodyPr/>
                        <a:lstStyle/>
                        <a:p>
                          <a:endParaRPr lang="ru-RU"/>
                        </a:p>
                      </a:txBody>
                      <a:tcPr marL="68580" marR="68580" marT="0" marB="0" anchor="ctr">
                        <a:blipFill>
                          <a:blip r:embed="rId2"/>
                          <a:stretch>
                            <a:fillRect l="-82" t="-236095" r="-200329" b="-201775"/>
                          </a:stretch>
                        </a:blipFill>
                      </a:tcPr>
                    </a:tc>
                    <a:tc>
                      <a:txBody>
                        <a:bodyPr/>
                        <a:lstStyle/>
                        <a:p>
                          <a:endParaRPr lang="ru-RU"/>
                        </a:p>
                      </a:txBody>
                      <a:tcPr marL="68580" marR="68580" marT="0" marB="0" anchor="ctr">
                        <a:blipFill>
                          <a:blip r:embed="rId2"/>
                          <a:stretch>
                            <a:fillRect l="-100082" t="-236095" r="-100329" b="-201775"/>
                          </a:stretch>
                        </a:blipFill>
                      </a:tcPr>
                    </a:tc>
                    <a:tc>
                      <a:txBody>
                        <a:bodyPr/>
                        <a:lstStyle/>
                        <a:p>
                          <a:endParaRPr lang="ru-RU"/>
                        </a:p>
                      </a:txBody>
                      <a:tcPr marL="68580" marR="68580" marT="0" marB="0" anchor="ctr">
                        <a:blipFill>
                          <a:blip r:embed="rId2"/>
                          <a:stretch>
                            <a:fillRect l="-200082" t="-236095" r="-329" b="-201775"/>
                          </a:stretch>
                        </a:blipFill>
                      </a:tcPr>
                    </a:tc>
                    <a:extLst>
                      <a:ext uri="{0D108BD9-81ED-4DB2-BD59-A6C34878D82A}">
                        <a16:rowId xmlns:a16="http://schemas.microsoft.com/office/drawing/2014/main" val="1903540495"/>
                      </a:ext>
                    </a:extLst>
                  </a:tr>
                  <a:tr h="1029880">
                    <a:tc>
                      <a:txBody>
                        <a:bodyPr/>
                        <a:lstStyle/>
                        <a:p>
                          <a:endParaRPr lang="ru-RU"/>
                        </a:p>
                      </a:txBody>
                      <a:tcPr marL="68580" marR="68580" marT="0" marB="0" anchor="ctr">
                        <a:blipFill>
                          <a:blip r:embed="rId2"/>
                          <a:stretch>
                            <a:fillRect l="-82" t="-336095" r="-200329" b="-101775"/>
                          </a:stretch>
                        </a:blipFill>
                      </a:tcPr>
                    </a:tc>
                    <a:tc>
                      <a:txBody>
                        <a:bodyPr/>
                        <a:lstStyle/>
                        <a:p>
                          <a:endParaRPr lang="ru-RU"/>
                        </a:p>
                      </a:txBody>
                      <a:tcPr marL="68580" marR="68580" marT="0" marB="0" anchor="ctr">
                        <a:blipFill>
                          <a:blip r:embed="rId2"/>
                          <a:stretch>
                            <a:fillRect l="-100082" t="-336095" r="-100329" b="-101775"/>
                          </a:stretch>
                        </a:blipFill>
                      </a:tcPr>
                    </a:tc>
                    <a:tc>
                      <a:txBody>
                        <a:bodyPr/>
                        <a:lstStyle/>
                        <a:p>
                          <a:endParaRPr lang="ru-RU"/>
                        </a:p>
                      </a:txBody>
                      <a:tcPr marL="68580" marR="68580" marT="0" marB="0" anchor="ctr">
                        <a:blipFill>
                          <a:blip r:embed="rId2"/>
                          <a:stretch>
                            <a:fillRect l="-200082" t="-336095" r="-329" b="-101775"/>
                          </a:stretch>
                        </a:blipFill>
                      </a:tcPr>
                    </a:tc>
                    <a:extLst>
                      <a:ext uri="{0D108BD9-81ED-4DB2-BD59-A6C34878D82A}">
                        <a16:rowId xmlns:a16="http://schemas.microsoft.com/office/drawing/2014/main" val="2172255236"/>
                      </a:ext>
                    </a:extLst>
                  </a:tr>
                  <a:tr h="1034699">
                    <a:tc>
                      <a:txBody>
                        <a:bodyPr/>
                        <a:lstStyle/>
                        <a:p>
                          <a:endParaRPr lang="ru-RU"/>
                        </a:p>
                      </a:txBody>
                      <a:tcPr marL="68580" marR="68580" marT="0" marB="0" anchor="ctr">
                        <a:blipFill>
                          <a:blip r:embed="rId2"/>
                          <a:stretch>
                            <a:fillRect l="-82" t="-433529" r="-200329" b="-1176"/>
                          </a:stretch>
                        </a:blipFill>
                      </a:tcPr>
                    </a:tc>
                    <a:tc>
                      <a:txBody>
                        <a:bodyPr/>
                        <a:lstStyle/>
                        <a:p>
                          <a:endParaRPr lang="ru-RU"/>
                        </a:p>
                      </a:txBody>
                      <a:tcPr marL="68580" marR="68580" marT="0" marB="0" anchor="ctr">
                        <a:blipFill>
                          <a:blip r:embed="rId2"/>
                          <a:stretch>
                            <a:fillRect l="-100082" t="-433529" r="-100329" b="-1176"/>
                          </a:stretch>
                        </a:blipFill>
                      </a:tcPr>
                    </a:tc>
                    <a:tc>
                      <a:txBody>
                        <a:bodyPr/>
                        <a:lstStyle/>
                        <a:p>
                          <a:endParaRPr lang="ru-RU"/>
                        </a:p>
                      </a:txBody>
                      <a:tcPr marL="68580" marR="68580" marT="0" marB="0" anchor="ctr">
                        <a:blipFill>
                          <a:blip r:embed="rId2"/>
                          <a:stretch>
                            <a:fillRect l="-200082" t="-433529" r="-329" b="-1176"/>
                          </a:stretch>
                        </a:blipFill>
                      </a:tcPr>
                    </a:tc>
                    <a:extLst>
                      <a:ext uri="{0D108BD9-81ED-4DB2-BD59-A6C34878D82A}">
                        <a16:rowId xmlns:a16="http://schemas.microsoft.com/office/drawing/2014/main" val="2297179318"/>
                      </a:ext>
                    </a:extLst>
                  </a:tr>
                </a:tbl>
              </a:graphicData>
            </a:graphic>
          </p:graphicFrame>
        </mc:Fallback>
      </mc:AlternateContent>
      <p:sp>
        <p:nvSpPr>
          <p:cNvPr id="5" name="Rectangle 1"/>
          <p:cNvSpPr>
            <a:spLocks noChangeArrowheads="1"/>
          </p:cNvSpPr>
          <p:nvPr/>
        </p:nvSpPr>
        <p:spPr bwMode="auto">
          <a:xfrm>
            <a:off x="16079499" y="4067416"/>
            <a:ext cx="706097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ru-RU" sz="3200" b="0" i="0" u="none" strike="noStrike" cap="none" normalizeH="0" baseline="0" dirty="0">
                <a:ln>
                  <a:noFill/>
                </a:ln>
                <a:solidFill>
                  <a:srgbClr val="000000"/>
                </a:solidFill>
                <a:effectLst/>
                <a:latin typeface="+mn-lt"/>
                <a:ea typeface="Times New Roman" panose="02020603050405020304" pitchFamily="18" charset="0"/>
                <a:cs typeface="Times New Roman" panose="02020603050405020304" pitchFamily="18" charset="0"/>
              </a:rPr>
              <a:t>Table 2. Data by groups of risk criteria</a:t>
            </a:r>
            <a:endParaRPr kumimoji="0" lang="ru-RU" altLang="ru-RU" sz="3200" b="0" i="0" u="none" strike="noStrike" cap="none" normalizeH="0" baseline="0" dirty="0">
              <a:ln>
                <a:noFill/>
              </a:ln>
              <a:solidFill>
                <a:schemeClr val="tx1"/>
              </a:solidFill>
              <a:effectLst/>
              <a:latin typeface="+mn-lt"/>
            </a:endParaRPr>
          </a:p>
        </p:txBody>
      </p:sp>
      <p:sp>
        <p:nvSpPr>
          <p:cNvPr id="8"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37421836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030760" y="3761656"/>
                <a:ext cx="22308906" cy="631546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300" baseline="0" dirty="0">
                    <a:solidFill>
                      <a:srgbClr val="002060"/>
                    </a:solidFill>
                  </a:rPr>
                  <a:t>Since the resulting term-assessment </a:t>
                </a:r>
                <a14:m>
                  <m:oMath xmlns:m="http://schemas.openxmlformats.org/officeDocument/2006/math">
                    <m:sSup>
                      <m:sSupPr>
                        <m:ctrlPr>
                          <a:rPr lang="ru-RU" sz="6300" i="1" baseline="0">
                            <a:solidFill>
                              <a:srgbClr val="002060"/>
                            </a:solidFill>
                            <a:latin typeface="Cambria Math" panose="02040503050406030204" pitchFamily="18" charset="0"/>
                          </a:rPr>
                        </m:ctrlPr>
                      </m:sSupPr>
                      <m:e>
                        <m:r>
                          <a:rPr lang="ru-RU" sz="6300" i="1" baseline="0">
                            <a:solidFill>
                              <a:srgbClr val="002060"/>
                            </a:solidFill>
                            <a:latin typeface="Cambria Math" panose="02040503050406030204" pitchFamily="18" charset="0"/>
                          </a:rPr>
                          <m:t>𝐿</m:t>
                        </m:r>
                      </m:e>
                      <m:sup>
                        <m:r>
                          <a:rPr lang="ru-RU" sz="6300" i="1" baseline="0">
                            <a:solidFill>
                              <a:srgbClr val="002060"/>
                            </a:solidFill>
                            <a:latin typeface="Cambria Math" panose="02040503050406030204" pitchFamily="18" charset="0"/>
                          </a:rPr>
                          <m:t>𝛼</m:t>
                        </m:r>
                      </m:sup>
                    </m:sSup>
                  </m:oMath>
                </a14:m>
                <a:r>
                  <a:rPr lang="en-US" sz="6300" baseline="0" dirty="0">
                    <a:solidFill>
                      <a:srgbClr val="002060"/>
                    </a:solidFill>
                  </a:rPr>
                  <a:t> has the content of the level of risk, then its terms can be adequately determined on a percentage scale (0-100%), each of which to set values from the interval </a:t>
                </a:r>
                <a14:m>
                  <m:oMath xmlns:m="http://schemas.openxmlformats.org/officeDocument/2006/math">
                    <m:r>
                      <a:rPr lang="en-US" sz="6300" i="1" baseline="0">
                        <a:solidFill>
                          <a:srgbClr val="002060"/>
                        </a:solidFill>
                        <a:latin typeface="Cambria Math" panose="02040503050406030204" pitchFamily="18" charset="0"/>
                      </a:rPr>
                      <m:t>[</m:t>
                    </m:r>
                    <m:r>
                      <a:rPr lang="ru-RU" sz="6300" i="1" baseline="0">
                        <a:solidFill>
                          <a:srgbClr val="002060"/>
                        </a:solidFill>
                        <a:latin typeface="Cambria Math" panose="02040503050406030204" pitchFamily="18" charset="0"/>
                      </a:rPr>
                      <m:t>𝑎</m:t>
                    </m:r>
                    <m:r>
                      <a:rPr lang="en-US" sz="6300" i="1" baseline="0">
                        <a:solidFill>
                          <a:srgbClr val="002060"/>
                        </a:solidFill>
                        <a:latin typeface="Cambria Math" panose="02040503050406030204" pitchFamily="18" charset="0"/>
                      </a:rPr>
                      <m:t>;</m:t>
                    </m:r>
                    <m:r>
                      <a:rPr lang="ru-RU" sz="6300" i="1" baseline="0">
                        <a:solidFill>
                          <a:srgbClr val="002060"/>
                        </a:solidFill>
                        <a:latin typeface="Cambria Math" panose="02040503050406030204" pitchFamily="18" charset="0"/>
                      </a:rPr>
                      <m:t>𝑏</m:t>
                    </m:r>
                    <m:r>
                      <a:rPr lang="en-US" sz="6300" i="1" baseline="0">
                        <a:solidFill>
                          <a:srgbClr val="002060"/>
                        </a:solidFill>
                        <a:latin typeface="Cambria Math" panose="02040503050406030204" pitchFamily="18" charset="0"/>
                      </a:rPr>
                      <m:t>]</m:t>
                    </m:r>
                  </m:oMath>
                </a14:m>
                <a:r>
                  <a:rPr lang="en-US" sz="6300" baseline="0" dirty="0">
                    <a:solidFill>
                      <a:srgbClr val="002060"/>
                    </a:solidFill>
                  </a:rPr>
                  <a:t>, for example: H – [0; 20], NS – [20; 40], C – [40; 60], </a:t>
                </a:r>
                <a:r>
                  <a:rPr lang="ru-RU" sz="6300" baseline="0" dirty="0">
                    <a:solidFill>
                      <a:srgbClr val="002060"/>
                    </a:solidFill>
                  </a:rPr>
                  <a:t>ВС</a:t>
                </a:r>
                <a:r>
                  <a:rPr lang="en-US" sz="6300" baseline="0" dirty="0">
                    <a:solidFill>
                      <a:srgbClr val="002060"/>
                    </a:solidFill>
                  </a:rPr>
                  <a:t> – [60; 80], B – [80; 100]. That is, for example, 90% of the risk is treated as a "high level of risk".</a:t>
                </a:r>
                <a:endParaRPr lang="ru-RU" sz="63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030760" y="3761656"/>
                <a:ext cx="22308906" cy="6315462"/>
              </a:xfrm>
              <a:prstGeom prst="rect">
                <a:avLst/>
              </a:prstGeom>
              <a:blipFill>
                <a:blip r:embed="rId2"/>
                <a:stretch>
                  <a:fillRect l="-1940" t="-2413" r="-1913" b="-38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14723677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dirty="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mc:AlternateContent xmlns:mc="http://schemas.openxmlformats.org/markup-compatibility/2006" xmlns:a14="http://schemas.microsoft.com/office/drawing/2010/main">
        <mc:Choice Requires="a14">
          <p:sp>
            <p:nvSpPr>
              <p:cNvPr id="6" name="Rectangle 3"/>
              <p:cNvSpPr>
                <a:spLocks/>
              </p:cNvSpPr>
              <p:nvPr/>
            </p:nvSpPr>
            <p:spPr bwMode="auto">
              <a:xfrm>
                <a:off x="1269654" y="3027338"/>
                <a:ext cx="23114346" cy="966631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baseline="0" dirty="0">
                    <a:solidFill>
                      <a:srgbClr val="002060"/>
                    </a:solidFill>
                  </a:rPr>
                  <a:t>Consider the dependence of the resulting term evaluation </a:t>
                </a:r>
                <a14:m>
                  <m:oMath xmlns:m="http://schemas.openxmlformats.org/officeDocument/2006/math">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oMath>
                </a14:m>
                <a:r>
                  <a:rPr lang="ru-RU" sz="6000" baseline="0" dirty="0">
                    <a:solidFill>
                      <a:srgbClr val="002060"/>
                    </a:solidFill>
                  </a:rPr>
                  <a:t> </a:t>
                </a:r>
                <a:r>
                  <a:rPr lang="en-US" sz="6000" baseline="0" dirty="0">
                    <a:solidFill>
                      <a:srgbClr val="002060"/>
                    </a:solidFill>
                  </a:rPr>
                  <a:t>and its reliability</a:t>
                </a:r>
                <a14:m>
                  <m:oMath xmlns:m="http://schemas.openxmlformats.org/officeDocument/2006/math">
                    <m:r>
                      <a:rPr lang="en-US" sz="6000" i="1" baseline="0">
                        <a:solidFill>
                          <a:srgbClr val="002060"/>
                        </a:solidFill>
                        <a:latin typeface="Cambria Math" panose="02040503050406030204" pitchFamily="18" charset="0"/>
                      </a:rPr>
                      <m:t> </m:t>
                    </m:r>
                    <m:r>
                      <a:rPr lang="ru-RU" sz="6000" i="1" baseline="0">
                        <a:solidFill>
                          <a:srgbClr val="002060"/>
                        </a:solidFill>
                        <a:latin typeface="Cambria Math" panose="02040503050406030204" pitchFamily="18" charset="0"/>
                      </a:rPr>
                      <m:t>𝜇</m:t>
                    </m:r>
                    <m:r>
                      <a:rPr lang="en-US"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r>
                      <a:rPr lang="en-US" sz="6000" i="1" baseline="0">
                        <a:solidFill>
                          <a:srgbClr val="002060"/>
                        </a:solidFill>
                        <a:latin typeface="Cambria Math" panose="02040503050406030204" pitchFamily="18" charset="0"/>
                      </a:rPr>
                      <m:t>)</m:t>
                    </m:r>
                  </m:oMath>
                </a14:m>
                <a:r>
                  <a:rPr lang="en-US" sz="6000" baseline="0" dirty="0">
                    <a:solidFill>
                      <a:srgbClr val="002060"/>
                    </a:solidFill>
                  </a:rPr>
                  <a:t>  in the form of an </a:t>
                </a:r>
                <a:r>
                  <a:rPr lang="en-US" sz="6000" i="1" baseline="0" dirty="0">
                    <a:solidFill>
                      <a:srgbClr val="002060"/>
                    </a:solidFill>
                  </a:rPr>
                  <a:t>s</a:t>
                </a:r>
                <a:r>
                  <a:rPr lang="en-US" sz="6000" baseline="0" dirty="0">
                    <a:solidFill>
                      <a:srgbClr val="002060"/>
                    </a:solidFill>
                  </a:rPr>
                  <a:t>-shaped membership function:</a:t>
                </a:r>
                <a:endParaRPr lang="ru-RU" sz="6000" baseline="0" dirty="0">
                  <a:solidFill>
                    <a:srgbClr val="002060"/>
                  </a:solidFill>
                </a:endParaRPr>
              </a:p>
              <a:p>
                <a:r>
                  <a:rPr lang="en-US" sz="6000" baseline="0" dirty="0">
                    <a:solidFill>
                      <a:srgbClr val="002060"/>
                    </a:solidFill>
                  </a:rPr>
                  <a:t> </a:t>
                </a:r>
                <a:endParaRPr lang="ru-RU" sz="6000" baseline="0" dirty="0">
                  <a:solidFill>
                    <a:srgbClr val="002060"/>
                  </a:solidFill>
                </a:endParaRPr>
              </a:p>
              <a:p>
                <a:pPr algn="ctr"/>
                <a14:m>
                  <m:oMath xmlns:m="http://schemas.openxmlformats.org/officeDocument/2006/math">
                    <m:r>
                      <a:rPr lang="ru-RU" sz="6000" i="1" baseline="0">
                        <a:solidFill>
                          <a:srgbClr val="002060"/>
                        </a:solidFill>
                        <a:latin typeface="Cambria Math" panose="02040503050406030204" pitchFamily="18" charset="0"/>
                      </a:rPr>
                      <m:t>𝜇</m:t>
                    </m:r>
                    <m:r>
                      <a:rPr lang="ru-RU"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m:t>
                    </m:r>
                    <m:d>
                      <m:dPr>
                        <m:begChr m:val="{"/>
                        <m:endChr m:val=""/>
                        <m:ctrlPr>
                          <a:rPr lang="ru-RU" sz="6000" i="1" baseline="0">
                            <a:solidFill>
                              <a:srgbClr val="002060"/>
                            </a:solidFill>
                            <a:latin typeface="Cambria Math" panose="02040503050406030204" pitchFamily="18" charset="0"/>
                          </a:rPr>
                        </m:ctrlPr>
                      </m:dPr>
                      <m:e>
                        <m:m>
                          <m:mPr>
                            <m:mcs>
                              <m:mc>
                                <m:mcPr>
                                  <m:count m:val="2"/>
                                  <m:mcJc m:val="center"/>
                                </m:mcPr>
                              </m:mc>
                            </m:mcs>
                            <m:ctrlPr>
                              <a:rPr lang="ru-RU" sz="6000" i="1" baseline="0">
                                <a:solidFill>
                                  <a:srgbClr val="002060"/>
                                </a:solidFill>
                                <a:latin typeface="Cambria Math" panose="02040503050406030204" pitchFamily="18" charset="0"/>
                              </a:rPr>
                            </m:ctrlPr>
                          </m:mPr>
                          <m:mr>
                            <m:e>
                              <m:r>
                                <a:rPr lang="ru-RU" sz="6000" i="1" baseline="0">
                                  <a:solidFill>
                                    <a:srgbClr val="002060"/>
                                  </a:solidFill>
                                  <a:latin typeface="Cambria Math" panose="02040503050406030204" pitchFamily="18" charset="0"/>
                                </a:rPr>
                                <m:t>0,</m:t>
                              </m:r>
                            </m:e>
                            <m:e>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𝑥</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𝑎</m:t>
                              </m:r>
                              <m:r>
                                <a:rPr lang="ru-RU" sz="6000" i="1" baseline="0">
                                  <a:solidFill>
                                    <a:srgbClr val="002060"/>
                                  </a:solidFill>
                                  <a:latin typeface="Cambria Math" panose="02040503050406030204" pitchFamily="18" charset="0"/>
                                </a:rPr>
                                <m:t>;</m:t>
                              </m:r>
                            </m:e>
                          </m:mr>
                          <m:mr>
                            <m:e>
                              <m:r>
                                <a:rPr lang="ru-RU" sz="6000" i="1" baseline="0">
                                  <a:solidFill>
                                    <a:srgbClr val="002060"/>
                                  </a:solidFill>
                                  <a:latin typeface="Cambria Math" panose="02040503050406030204" pitchFamily="18" charset="0"/>
                                </a:rPr>
                                <m:t>2</m:t>
                              </m:r>
                              <m:sSup>
                                <m:sSupPr>
                                  <m:ctrlPr>
                                    <a:rPr lang="ru-RU" sz="6000" i="1" baseline="0">
                                      <a:solidFill>
                                        <a:srgbClr val="002060"/>
                                      </a:solidFill>
                                      <a:latin typeface="Cambria Math" panose="02040503050406030204" pitchFamily="18" charset="0"/>
                                    </a:rPr>
                                  </m:ctrlPr>
                                </m:sSupPr>
                                <m:e>
                                  <m:d>
                                    <m:dPr>
                                      <m:ctrlPr>
                                        <a:rPr lang="ru-RU" sz="6000" i="1" baseline="0">
                                          <a:solidFill>
                                            <a:srgbClr val="002060"/>
                                          </a:solidFill>
                                          <a:latin typeface="Cambria Math" panose="02040503050406030204" pitchFamily="18" charset="0"/>
                                        </a:rPr>
                                      </m:ctrlPr>
                                    </m:dPr>
                                    <m:e>
                                      <m:f>
                                        <m:fPr>
                                          <m:ctrlPr>
                                            <a:rPr lang="ru-RU" sz="6000" i="1" baseline="0">
                                              <a:solidFill>
                                                <a:srgbClr val="002060"/>
                                              </a:solidFill>
                                              <a:latin typeface="Cambria Math" panose="02040503050406030204" pitchFamily="18" charset="0"/>
                                            </a:rPr>
                                          </m:ctrlPr>
                                        </m:fPr>
                                        <m:num>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𝑥</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𝑎</m:t>
                                          </m:r>
                                        </m:num>
                                        <m:den>
                                          <m:r>
                                            <a:rPr lang="ru-RU" sz="6000" i="1" baseline="0">
                                              <a:solidFill>
                                                <a:srgbClr val="002060"/>
                                              </a:solidFill>
                                              <a:latin typeface="Cambria Math" panose="02040503050406030204" pitchFamily="18" charset="0"/>
                                            </a:rPr>
                                            <m:t>𝑏</m:t>
                                          </m:r>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𝑎</m:t>
                                          </m:r>
                                        </m:den>
                                      </m:f>
                                    </m:e>
                                  </m:d>
                                </m:e>
                                <m:sup>
                                  <m:r>
                                    <a:rPr lang="ru-RU" sz="6000" i="1" baseline="0">
                                      <a:solidFill>
                                        <a:srgbClr val="002060"/>
                                      </a:solidFill>
                                      <a:latin typeface="Cambria Math" panose="02040503050406030204" pitchFamily="18" charset="0"/>
                                    </a:rPr>
                                    <m:t>2</m:t>
                                  </m:r>
                                </m:sup>
                              </m:sSup>
                              <m:r>
                                <a:rPr lang="ru-RU" sz="6000" i="1" baseline="0">
                                  <a:solidFill>
                                    <a:srgbClr val="002060"/>
                                  </a:solidFill>
                                  <a:latin typeface="Cambria Math" panose="02040503050406030204" pitchFamily="18" charset="0"/>
                                </a:rPr>
                                <m:t>,</m:t>
                              </m:r>
                            </m:e>
                            <m:e>
                              <m:r>
                                <a:rPr lang="ru-RU" sz="6000" i="1" baseline="0">
                                  <a:solidFill>
                                    <a:srgbClr val="002060"/>
                                  </a:solidFill>
                                  <a:latin typeface="Cambria Math" panose="02040503050406030204" pitchFamily="18" charset="0"/>
                                </a:rPr>
                                <m:t>𝑎</m:t>
                              </m:r>
                              <m:r>
                                <a:rPr lang="ru-RU" sz="6000" i="1" baseline="0">
                                  <a:solidFill>
                                    <a:srgbClr val="002060"/>
                                  </a:solidFill>
                                  <a:latin typeface="Cambria Math" panose="02040503050406030204" pitchFamily="18" charset="0"/>
                                </a:rPr>
                                <m:t>&lt;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𝑥</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m:t>
                              </m:r>
                              <m:f>
                                <m:fPr>
                                  <m:ctrlPr>
                                    <a:rPr lang="ru-RU" sz="6000" i="1" baseline="0">
                                      <a:solidFill>
                                        <a:srgbClr val="002060"/>
                                      </a:solidFill>
                                      <a:latin typeface="Cambria Math" panose="02040503050406030204" pitchFamily="18" charset="0"/>
                                    </a:rPr>
                                  </m:ctrlPr>
                                </m:fPr>
                                <m:num>
                                  <m:r>
                                    <a:rPr lang="ru-RU" sz="6000" i="1" baseline="0">
                                      <a:solidFill>
                                        <a:srgbClr val="002060"/>
                                      </a:solidFill>
                                      <a:latin typeface="Cambria Math" panose="02040503050406030204" pitchFamily="18" charset="0"/>
                                    </a:rPr>
                                    <m:t>𝑎</m:t>
                                  </m:r>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𝑏</m:t>
                                  </m:r>
                                </m:num>
                                <m:den>
                                  <m:r>
                                    <a:rPr lang="ru-RU" sz="6000" i="1" baseline="0">
                                      <a:solidFill>
                                        <a:srgbClr val="002060"/>
                                      </a:solidFill>
                                      <a:latin typeface="Cambria Math" panose="02040503050406030204" pitchFamily="18" charset="0"/>
                                    </a:rPr>
                                    <m:t>2</m:t>
                                  </m:r>
                                </m:den>
                              </m:f>
                              <m:r>
                                <a:rPr lang="ru-RU" sz="6000" i="1" baseline="0">
                                  <a:solidFill>
                                    <a:srgbClr val="002060"/>
                                  </a:solidFill>
                                  <a:latin typeface="Cambria Math" panose="02040503050406030204" pitchFamily="18" charset="0"/>
                                </a:rPr>
                                <m:t>;</m:t>
                              </m:r>
                            </m:e>
                          </m:mr>
                          <m:mr>
                            <m:e>
                              <m:r>
                                <a:rPr lang="ru-RU" sz="6000" i="1" baseline="0">
                                  <a:solidFill>
                                    <a:srgbClr val="002060"/>
                                  </a:solidFill>
                                  <a:latin typeface="Cambria Math" panose="02040503050406030204" pitchFamily="18" charset="0"/>
                                </a:rPr>
                                <m:t>1−2</m:t>
                              </m:r>
                              <m:sSup>
                                <m:sSupPr>
                                  <m:ctrlPr>
                                    <a:rPr lang="ru-RU" sz="6000" i="1" baseline="0">
                                      <a:solidFill>
                                        <a:srgbClr val="002060"/>
                                      </a:solidFill>
                                      <a:latin typeface="Cambria Math" panose="02040503050406030204" pitchFamily="18" charset="0"/>
                                    </a:rPr>
                                  </m:ctrlPr>
                                </m:sSupPr>
                                <m:e>
                                  <m:d>
                                    <m:dPr>
                                      <m:ctrlPr>
                                        <a:rPr lang="ru-RU" sz="6000" i="1" baseline="0">
                                          <a:solidFill>
                                            <a:srgbClr val="002060"/>
                                          </a:solidFill>
                                          <a:latin typeface="Cambria Math" panose="02040503050406030204" pitchFamily="18" charset="0"/>
                                        </a:rPr>
                                      </m:ctrlPr>
                                    </m:dPr>
                                    <m:e>
                                      <m:f>
                                        <m:fPr>
                                          <m:ctrlPr>
                                            <a:rPr lang="ru-RU" sz="6000" i="1" baseline="0">
                                              <a:solidFill>
                                                <a:srgbClr val="002060"/>
                                              </a:solidFill>
                                              <a:latin typeface="Cambria Math" panose="02040503050406030204" pitchFamily="18" charset="0"/>
                                            </a:rPr>
                                          </m:ctrlPr>
                                        </m:fPr>
                                        <m:num>
                                          <m:r>
                                            <a:rPr lang="ru-RU" sz="6000" i="1" baseline="0">
                                              <a:solidFill>
                                                <a:srgbClr val="002060"/>
                                              </a:solidFill>
                                              <a:latin typeface="Cambria Math" panose="02040503050406030204" pitchFamily="18" charset="0"/>
                                            </a:rPr>
                                            <m:t>𝑏</m:t>
                                          </m:r>
                                          <m:r>
                                            <a:rPr lang="ru-RU"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𝑥</m:t>
                                              </m:r>
                                            </m:e>
                                            <m:sup>
                                              <m:r>
                                                <a:rPr lang="ru-RU" sz="6000" i="1" baseline="0">
                                                  <a:solidFill>
                                                    <a:srgbClr val="002060"/>
                                                  </a:solidFill>
                                                  <a:latin typeface="Cambria Math" panose="02040503050406030204" pitchFamily="18" charset="0"/>
                                                </a:rPr>
                                                <m:t>𝛼</m:t>
                                              </m:r>
                                            </m:sup>
                                          </m:sSup>
                                        </m:num>
                                        <m:den>
                                          <m:r>
                                            <a:rPr lang="ru-RU" sz="6000" i="1" baseline="0">
                                              <a:solidFill>
                                                <a:srgbClr val="002060"/>
                                              </a:solidFill>
                                              <a:latin typeface="Cambria Math" panose="02040503050406030204" pitchFamily="18" charset="0"/>
                                            </a:rPr>
                                            <m:t>𝑏</m:t>
                                          </m:r>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𝑎</m:t>
                                          </m:r>
                                        </m:den>
                                      </m:f>
                                    </m:e>
                                  </m:d>
                                </m:e>
                                <m:sup>
                                  <m:r>
                                    <a:rPr lang="ru-RU" sz="6000" i="1" baseline="0">
                                      <a:solidFill>
                                        <a:srgbClr val="002060"/>
                                      </a:solidFill>
                                      <a:latin typeface="Cambria Math" panose="02040503050406030204" pitchFamily="18" charset="0"/>
                                    </a:rPr>
                                    <m:t>2</m:t>
                                  </m:r>
                                </m:sup>
                              </m:sSup>
                              <m:r>
                                <a:rPr lang="ru-RU" sz="6000" i="1" baseline="0">
                                  <a:solidFill>
                                    <a:srgbClr val="002060"/>
                                  </a:solidFill>
                                  <a:latin typeface="Cambria Math" panose="02040503050406030204" pitchFamily="18" charset="0"/>
                                </a:rPr>
                                <m:t>,</m:t>
                              </m:r>
                            </m:e>
                            <m:e>
                              <m:f>
                                <m:fPr>
                                  <m:ctrlPr>
                                    <a:rPr lang="ru-RU" sz="6000" i="1" baseline="0">
                                      <a:solidFill>
                                        <a:srgbClr val="002060"/>
                                      </a:solidFill>
                                      <a:latin typeface="Cambria Math" panose="02040503050406030204" pitchFamily="18" charset="0"/>
                                    </a:rPr>
                                  </m:ctrlPr>
                                </m:fPr>
                                <m:num>
                                  <m:r>
                                    <a:rPr lang="ru-RU" sz="6000" i="1" baseline="0">
                                      <a:solidFill>
                                        <a:srgbClr val="002060"/>
                                      </a:solidFill>
                                      <a:latin typeface="Cambria Math" panose="02040503050406030204" pitchFamily="18" charset="0"/>
                                    </a:rPr>
                                    <m:t>𝑎</m:t>
                                  </m:r>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𝑏</m:t>
                                  </m:r>
                                </m:num>
                                <m:den>
                                  <m:r>
                                    <a:rPr lang="ru-RU" sz="6000" i="1" baseline="0">
                                      <a:solidFill>
                                        <a:srgbClr val="002060"/>
                                      </a:solidFill>
                                      <a:latin typeface="Cambria Math" panose="02040503050406030204" pitchFamily="18" charset="0"/>
                                    </a:rPr>
                                    <m:t>2</m:t>
                                  </m:r>
                                </m:den>
                              </m:f>
                              <m:r>
                                <a:rPr lang="ru-RU" sz="6000" i="1" baseline="0">
                                  <a:solidFill>
                                    <a:srgbClr val="002060"/>
                                  </a:solidFill>
                                  <a:latin typeface="Cambria Math" panose="02040503050406030204" pitchFamily="18" charset="0"/>
                                </a:rPr>
                                <m:t>&lt;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𝑥</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&lt;</m:t>
                              </m:r>
                              <m:r>
                                <a:rPr lang="ru-RU" sz="6000" i="1" baseline="0">
                                  <a:solidFill>
                                    <a:srgbClr val="002060"/>
                                  </a:solidFill>
                                  <a:latin typeface="Cambria Math" panose="02040503050406030204" pitchFamily="18" charset="0"/>
                                </a:rPr>
                                <m:t>𝑏</m:t>
                              </m:r>
                              <m:r>
                                <a:rPr lang="ru-RU" sz="6000" i="1" baseline="0">
                                  <a:solidFill>
                                    <a:srgbClr val="002060"/>
                                  </a:solidFill>
                                  <a:latin typeface="Cambria Math" panose="02040503050406030204" pitchFamily="18" charset="0"/>
                                </a:rPr>
                                <m:t>;</m:t>
                              </m:r>
                            </m:e>
                          </m:mr>
                          <m:mr>
                            <m:e>
                              <m:r>
                                <a:rPr lang="ru-RU" sz="6000" i="1" baseline="0">
                                  <a:solidFill>
                                    <a:srgbClr val="002060"/>
                                  </a:solidFill>
                                  <a:latin typeface="Cambria Math" panose="02040503050406030204" pitchFamily="18" charset="0"/>
                                </a:rPr>
                                <m:t>1,</m:t>
                              </m:r>
                            </m:e>
                            <m:e>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𝑥</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𝑏</m:t>
                              </m:r>
                              <m:r>
                                <a:rPr lang="ru-RU" sz="6000" i="1" baseline="0">
                                  <a:solidFill>
                                    <a:srgbClr val="002060"/>
                                  </a:solidFill>
                                  <a:latin typeface="Cambria Math" panose="02040503050406030204" pitchFamily="18" charset="0"/>
                                </a:rPr>
                                <m:t>.</m:t>
                              </m:r>
                            </m:e>
                          </m:mr>
                        </m:m>
                      </m:e>
                    </m:d>
                  </m:oMath>
                </a14:m>
                <a:r>
                  <a:rPr lang="ru-RU" sz="6000" baseline="0" dirty="0">
                    <a:solidFill>
                      <a:srgbClr val="002060"/>
                    </a:solidFill>
                  </a:rPr>
                  <a:t>			(</a:t>
                </a:r>
                <a:r>
                  <a:rPr lang="uk-UA" sz="6000" baseline="0" dirty="0">
                    <a:solidFill>
                      <a:srgbClr val="002060"/>
                    </a:solidFill>
                  </a:rPr>
                  <a:t>3</a:t>
                </a:r>
                <a:r>
                  <a:rPr lang="ru-RU" sz="6000" baseline="0" dirty="0">
                    <a:solidFill>
                      <a:srgbClr val="002060"/>
                    </a:solidFill>
                  </a:rPr>
                  <a:t>)</a:t>
                </a:r>
              </a:p>
              <a:p>
                <a:pPr algn="just"/>
                <a:endParaRPr lang="ru-RU" sz="6000" baseline="0"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6" name="Rectangle 3"/>
              <p:cNvSpPr>
                <a:spLocks noRot="1" noChangeAspect="1" noMove="1" noResize="1" noEditPoints="1" noAdjustHandles="1" noChangeArrowheads="1" noChangeShapeType="1" noTextEdit="1"/>
              </p:cNvSpPr>
              <p:nvPr/>
            </p:nvSpPr>
            <p:spPr bwMode="auto">
              <a:xfrm>
                <a:off x="1269654" y="3027338"/>
                <a:ext cx="23114346" cy="9666312"/>
              </a:xfrm>
              <a:prstGeom prst="rect">
                <a:avLst/>
              </a:prstGeom>
              <a:blipFill>
                <a:blip r:embed="rId2"/>
                <a:stretch>
                  <a:fillRect l="-1767" t="-195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8"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341618109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dirty="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mc:AlternateContent xmlns:mc="http://schemas.openxmlformats.org/markup-compatibility/2006" xmlns:a14="http://schemas.microsoft.com/office/drawing/2010/main">
        <mc:Choice Requires="a14">
          <p:sp>
            <p:nvSpPr>
              <p:cNvPr id="6" name="Rectangle 3"/>
              <p:cNvSpPr>
                <a:spLocks/>
              </p:cNvSpPr>
              <p:nvPr/>
            </p:nvSpPr>
            <p:spPr bwMode="auto">
              <a:xfrm>
                <a:off x="1269654" y="3027338"/>
                <a:ext cx="23114346" cy="966631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baseline="0" dirty="0">
                    <a:solidFill>
                      <a:srgbClr val="002060"/>
                    </a:solidFill>
                  </a:rPr>
                  <a:t>Since the values of the membership function are known (aggregate risk assessment) and known intervals of numerical values for </a:t>
                </a:r>
                <a14:m>
                  <m:oMath xmlns:m="http://schemas.openxmlformats.org/officeDocument/2006/math">
                    <m:r>
                      <a:rPr lang="ru-RU" sz="6000" i="1" baseline="0">
                        <a:solidFill>
                          <a:srgbClr val="002060"/>
                        </a:solidFill>
                        <a:latin typeface="Cambria Math" panose="02040503050406030204" pitchFamily="18" charset="0"/>
                      </a:rPr>
                      <m:t>𝐿</m:t>
                    </m:r>
                  </m:oMath>
                </a14:m>
                <a:r>
                  <a:rPr lang="en-US" sz="6000" baseline="0" dirty="0">
                    <a:solidFill>
                      <a:srgbClr val="002060"/>
                    </a:solidFill>
                  </a:rPr>
                  <a:t> then for each group of </a:t>
                </a:r>
                <a14:m>
                  <m:oMath xmlns:m="http://schemas.openxmlformats.org/officeDocument/2006/math">
                    <m:r>
                      <a:rPr lang="ru-RU" sz="6000" i="1" baseline="0">
                        <a:solidFill>
                          <a:srgbClr val="002060"/>
                        </a:solidFill>
                        <a:latin typeface="Cambria Math" panose="02040503050406030204" pitchFamily="18" charset="0"/>
                      </a:rPr>
                      <m:t>𝛼</m:t>
                    </m:r>
                  </m:oMath>
                </a14:m>
                <a:r>
                  <a:rPr lang="ru-RU" sz="6000" baseline="0" dirty="0">
                    <a:solidFill>
                      <a:srgbClr val="002060"/>
                    </a:solidFill>
                  </a:rPr>
                  <a:t> </a:t>
                </a:r>
                <a:r>
                  <a:rPr lang="en-US" sz="6000" baseline="0" dirty="0">
                    <a:solidFill>
                      <a:srgbClr val="002060"/>
                    </a:solidFill>
                  </a:rPr>
                  <a:t>criteria, we express </a:t>
                </a:r>
                <a14:m>
                  <m:oMath xmlns:m="http://schemas.openxmlformats.org/officeDocument/2006/math">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𝑥</m:t>
                        </m:r>
                      </m:e>
                      <m:sup>
                        <m:r>
                          <a:rPr lang="ru-RU" sz="6000" i="1" baseline="0">
                            <a:solidFill>
                              <a:srgbClr val="002060"/>
                            </a:solidFill>
                            <a:latin typeface="Cambria Math" panose="02040503050406030204" pitchFamily="18" charset="0"/>
                          </a:rPr>
                          <m:t>𝛼</m:t>
                        </m:r>
                      </m:sup>
                    </m:sSup>
                  </m:oMath>
                </a14:m>
                <a:r>
                  <a:rPr lang="ru-RU" sz="6000" baseline="0" dirty="0">
                    <a:solidFill>
                      <a:srgbClr val="002060"/>
                    </a:solidFill>
                  </a:rPr>
                  <a:t> </a:t>
                </a:r>
                <a:r>
                  <a:rPr lang="en-US" sz="6000" baseline="0" dirty="0">
                    <a:solidFill>
                      <a:srgbClr val="002060"/>
                    </a:solidFill>
                  </a:rPr>
                  <a:t> from formula (3):</a:t>
                </a:r>
                <a:endParaRPr lang="ru-RU" sz="6000" baseline="0" dirty="0">
                  <a:solidFill>
                    <a:srgbClr val="002060"/>
                  </a:solidFill>
                </a:endParaRPr>
              </a:p>
              <a:p>
                <a:pPr algn="ctr"/>
                <a14:m>
                  <m:oMath xmlns:m="http://schemas.openxmlformats.org/officeDocument/2006/math">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𝑥</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m:t>
                    </m:r>
                    <m:d>
                      <m:dPr>
                        <m:begChr m:val="{"/>
                        <m:endChr m:val=""/>
                        <m:ctrlPr>
                          <a:rPr lang="ru-RU" sz="6000" i="1" baseline="0">
                            <a:solidFill>
                              <a:srgbClr val="002060"/>
                            </a:solidFill>
                            <a:latin typeface="Cambria Math" panose="02040503050406030204" pitchFamily="18" charset="0"/>
                          </a:rPr>
                        </m:ctrlPr>
                      </m:dPr>
                      <m:e>
                        <m:m>
                          <m:mPr>
                            <m:mcs>
                              <m:mc>
                                <m:mcPr>
                                  <m:count m:val="2"/>
                                  <m:mcJc m:val="center"/>
                                </m:mcPr>
                              </m:mc>
                            </m:mcs>
                            <m:ctrlPr>
                              <a:rPr lang="ru-RU" sz="6000" i="1" baseline="0">
                                <a:solidFill>
                                  <a:srgbClr val="002060"/>
                                </a:solidFill>
                                <a:latin typeface="Cambria Math" panose="02040503050406030204" pitchFamily="18" charset="0"/>
                              </a:rPr>
                            </m:ctrlPr>
                          </m:mPr>
                          <m:mr>
                            <m:e>
                              <m:rad>
                                <m:radPr>
                                  <m:degHide m:val="on"/>
                                  <m:ctrlPr>
                                    <a:rPr lang="ru-RU" sz="6000" i="1" baseline="0">
                                      <a:solidFill>
                                        <a:srgbClr val="002060"/>
                                      </a:solidFill>
                                      <a:latin typeface="Cambria Math" panose="02040503050406030204" pitchFamily="18" charset="0"/>
                                    </a:rPr>
                                  </m:ctrlPr>
                                </m:radPr>
                                <m:deg/>
                                <m:e>
                                  <m:f>
                                    <m:fPr>
                                      <m:ctrlPr>
                                        <a:rPr lang="ru-RU" sz="6000" i="1" baseline="0">
                                          <a:solidFill>
                                            <a:srgbClr val="002060"/>
                                          </a:solidFill>
                                          <a:latin typeface="Cambria Math" panose="02040503050406030204" pitchFamily="18" charset="0"/>
                                        </a:rPr>
                                      </m:ctrlPr>
                                    </m:fPr>
                                    <m:num>
                                      <m:r>
                                        <a:rPr lang="ru-RU" sz="6000" i="1" baseline="0">
                                          <a:solidFill>
                                            <a:srgbClr val="002060"/>
                                          </a:solidFill>
                                          <a:latin typeface="Cambria Math" panose="02040503050406030204" pitchFamily="18" charset="0"/>
                                        </a:rPr>
                                        <m:t>𝜇</m:t>
                                      </m:r>
                                      <m:r>
                                        <a:rPr lang="ru-RU"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m:t>
                                      </m:r>
                                    </m:num>
                                    <m:den>
                                      <m:r>
                                        <a:rPr lang="ru-RU" sz="6000" i="1" baseline="0">
                                          <a:solidFill>
                                            <a:srgbClr val="002060"/>
                                          </a:solidFill>
                                          <a:latin typeface="Cambria Math" panose="02040503050406030204" pitchFamily="18" charset="0"/>
                                        </a:rPr>
                                        <m:t>2</m:t>
                                      </m:r>
                                    </m:den>
                                  </m:f>
                                </m:e>
                              </m:rad>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𝑏</m:t>
                              </m:r>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𝑎</m:t>
                              </m:r>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𝑎</m:t>
                              </m:r>
                              <m:r>
                                <a:rPr lang="ru-RU" sz="6000" i="1" baseline="0">
                                  <a:solidFill>
                                    <a:srgbClr val="002060"/>
                                  </a:solidFill>
                                  <a:latin typeface="Cambria Math" panose="02040503050406030204" pitchFamily="18" charset="0"/>
                                </a:rPr>
                                <m:t>,</m:t>
                              </m:r>
                            </m:e>
                            <m:e>
                              <m:r>
                                <a:rPr lang="ru-RU" sz="6000" i="1" baseline="0">
                                  <a:solidFill>
                                    <a:srgbClr val="002060"/>
                                  </a:solidFill>
                                  <a:latin typeface="Cambria Math" panose="02040503050406030204" pitchFamily="18" charset="0"/>
                                </a:rPr>
                                <m:t>0≤</m:t>
                              </m:r>
                              <m:r>
                                <a:rPr lang="ru-RU" sz="6000" i="1" baseline="0">
                                  <a:solidFill>
                                    <a:srgbClr val="002060"/>
                                  </a:solidFill>
                                  <a:latin typeface="Cambria Math" panose="02040503050406030204" pitchFamily="18" charset="0"/>
                                </a:rPr>
                                <m:t>𝜇</m:t>
                              </m:r>
                              <m:r>
                                <a:rPr lang="ru-RU"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)≤0,5;</m:t>
                              </m:r>
                            </m:e>
                          </m:mr>
                          <m:mr>
                            <m:e>
                              <m:r>
                                <a:rPr lang="ru-RU" sz="6000" i="1" baseline="0">
                                  <a:solidFill>
                                    <a:srgbClr val="002060"/>
                                  </a:solidFill>
                                  <a:latin typeface="Cambria Math" panose="02040503050406030204" pitchFamily="18" charset="0"/>
                                </a:rPr>
                                <m:t>𝑏</m:t>
                              </m:r>
                              <m:r>
                                <a:rPr lang="ru-RU" sz="6000" i="1" baseline="0">
                                  <a:solidFill>
                                    <a:srgbClr val="002060"/>
                                  </a:solidFill>
                                  <a:latin typeface="Cambria Math" panose="02040503050406030204" pitchFamily="18" charset="0"/>
                                </a:rPr>
                                <m:t>−</m:t>
                              </m:r>
                              <m:rad>
                                <m:radPr>
                                  <m:degHide m:val="on"/>
                                  <m:ctrlPr>
                                    <a:rPr lang="ru-RU" sz="6000" i="1" baseline="0">
                                      <a:solidFill>
                                        <a:srgbClr val="002060"/>
                                      </a:solidFill>
                                      <a:latin typeface="Cambria Math" panose="02040503050406030204" pitchFamily="18" charset="0"/>
                                    </a:rPr>
                                  </m:ctrlPr>
                                </m:radPr>
                                <m:deg/>
                                <m:e>
                                  <m:f>
                                    <m:fPr>
                                      <m:ctrlPr>
                                        <a:rPr lang="ru-RU" sz="6000" i="1" baseline="0">
                                          <a:solidFill>
                                            <a:srgbClr val="002060"/>
                                          </a:solidFill>
                                          <a:latin typeface="Cambria Math" panose="02040503050406030204" pitchFamily="18" charset="0"/>
                                        </a:rPr>
                                      </m:ctrlPr>
                                    </m:fPr>
                                    <m:num>
                                      <m:r>
                                        <a:rPr lang="ru-RU" sz="6000" i="1" baseline="0">
                                          <a:solidFill>
                                            <a:srgbClr val="002060"/>
                                          </a:solidFill>
                                          <a:latin typeface="Cambria Math" panose="02040503050406030204" pitchFamily="18" charset="0"/>
                                        </a:rPr>
                                        <m:t>1−</m:t>
                                      </m:r>
                                      <m:r>
                                        <a:rPr lang="ru-RU" sz="6000" i="1" baseline="0">
                                          <a:solidFill>
                                            <a:srgbClr val="002060"/>
                                          </a:solidFill>
                                          <a:latin typeface="Cambria Math" panose="02040503050406030204" pitchFamily="18" charset="0"/>
                                        </a:rPr>
                                        <m:t>𝜇</m:t>
                                      </m:r>
                                      <m:r>
                                        <a:rPr lang="ru-RU"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m:t>
                                      </m:r>
                                    </m:num>
                                    <m:den>
                                      <m:r>
                                        <a:rPr lang="ru-RU" sz="6000" i="1" baseline="0">
                                          <a:solidFill>
                                            <a:srgbClr val="002060"/>
                                          </a:solidFill>
                                          <a:latin typeface="Cambria Math" panose="02040503050406030204" pitchFamily="18" charset="0"/>
                                        </a:rPr>
                                        <m:t>2</m:t>
                                      </m:r>
                                    </m:den>
                                  </m:f>
                                </m:e>
                              </m:rad>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𝑏</m:t>
                              </m:r>
                              <m:r>
                                <a:rPr lang="ru-RU" sz="6000" i="1" baseline="0">
                                  <a:solidFill>
                                    <a:srgbClr val="002060"/>
                                  </a:solidFill>
                                  <a:latin typeface="Cambria Math" panose="02040503050406030204" pitchFamily="18" charset="0"/>
                                </a:rPr>
                                <m:t>−</m:t>
                              </m:r>
                              <m:r>
                                <a:rPr lang="ru-RU" sz="6000" i="1" baseline="0">
                                  <a:solidFill>
                                    <a:srgbClr val="002060"/>
                                  </a:solidFill>
                                  <a:latin typeface="Cambria Math" panose="02040503050406030204" pitchFamily="18" charset="0"/>
                                </a:rPr>
                                <m:t>𝑎</m:t>
                              </m:r>
                              <m:r>
                                <a:rPr lang="ru-RU" sz="6000" i="1" baseline="0">
                                  <a:solidFill>
                                    <a:srgbClr val="002060"/>
                                  </a:solidFill>
                                  <a:latin typeface="Cambria Math" panose="02040503050406030204" pitchFamily="18" charset="0"/>
                                </a:rPr>
                                <m:t>),</m:t>
                              </m:r>
                            </m:e>
                            <m:e>
                              <m:r>
                                <a:rPr lang="ru-RU" sz="6000" i="1" baseline="0">
                                  <a:solidFill>
                                    <a:srgbClr val="002060"/>
                                  </a:solidFill>
                                  <a:latin typeface="Cambria Math" panose="02040503050406030204" pitchFamily="18" charset="0"/>
                                </a:rPr>
                                <m:t>0,5&lt;</m:t>
                              </m:r>
                              <m:r>
                                <a:rPr lang="ru-RU" sz="6000" i="1" baseline="0">
                                  <a:solidFill>
                                    <a:srgbClr val="002060"/>
                                  </a:solidFill>
                                  <a:latin typeface="Cambria Math" panose="02040503050406030204" pitchFamily="18" charset="0"/>
                                </a:rPr>
                                <m:t>𝜇</m:t>
                              </m:r>
                              <m:r>
                                <a:rPr lang="ru-RU" sz="6000" i="1" baseline="0">
                                  <a:solidFill>
                                    <a:srgbClr val="002060"/>
                                  </a:solidFill>
                                  <a:latin typeface="Cambria Math" panose="02040503050406030204" pitchFamily="18" charset="0"/>
                                </a:rPr>
                                <m:t>(</m:t>
                              </m:r>
                              <m:sSup>
                                <m:sSupPr>
                                  <m:ctrlPr>
                                    <a:rPr lang="ru-RU" sz="6000" i="1" baseline="0">
                                      <a:solidFill>
                                        <a:srgbClr val="002060"/>
                                      </a:solidFill>
                                      <a:latin typeface="Cambria Math" panose="02040503050406030204" pitchFamily="18" charset="0"/>
                                    </a:rPr>
                                  </m:ctrlPr>
                                </m:sSupPr>
                                <m:e>
                                  <m:r>
                                    <a:rPr lang="ru-RU" sz="6000" i="1" baseline="0">
                                      <a:solidFill>
                                        <a:srgbClr val="002060"/>
                                      </a:solidFill>
                                      <a:latin typeface="Cambria Math" panose="02040503050406030204" pitchFamily="18" charset="0"/>
                                    </a:rPr>
                                    <m:t>𝐿</m:t>
                                  </m:r>
                                </m:e>
                                <m:sup>
                                  <m:r>
                                    <a:rPr lang="ru-RU" sz="6000" i="1" baseline="0">
                                      <a:solidFill>
                                        <a:srgbClr val="002060"/>
                                      </a:solidFill>
                                      <a:latin typeface="Cambria Math" panose="02040503050406030204" pitchFamily="18" charset="0"/>
                                    </a:rPr>
                                    <m:t>𝛼</m:t>
                                  </m:r>
                                </m:sup>
                              </m:sSup>
                              <m:r>
                                <a:rPr lang="ru-RU" sz="6000" i="1" baseline="0">
                                  <a:solidFill>
                                    <a:srgbClr val="002060"/>
                                  </a:solidFill>
                                  <a:latin typeface="Cambria Math" panose="02040503050406030204" pitchFamily="18" charset="0"/>
                                </a:rPr>
                                <m:t>)≤1.</m:t>
                              </m:r>
                            </m:e>
                          </m:mr>
                        </m:m>
                      </m:e>
                    </m:d>
                  </m:oMath>
                </a14:m>
                <a:r>
                  <a:rPr lang="ru-RU" sz="6000" baseline="0" dirty="0">
                    <a:solidFill>
                      <a:srgbClr val="002060"/>
                    </a:solidFill>
                  </a:rPr>
                  <a:t>		(</a:t>
                </a:r>
                <a:r>
                  <a:rPr lang="uk-UA" sz="6000" baseline="0" dirty="0">
                    <a:solidFill>
                      <a:srgbClr val="002060"/>
                    </a:solidFill>
                  </a:rPr>
                  <a:t>4</a:t>
                </a:r>
                <a:r>
                  <a:rPr lang="ru-RU" sz="6000" baseline="0" dirty="0">
                    <a:solidFill>
                      <a:srgbClr val="002060"/>
                    </a:solidFill>
                  </a:rPr>
                  <a:t>)</a:t>
                </a:r>
              </a:p>
            </p:txBody>
          </p:sp>
        </mc:Choice>
        <mc:Fallback xmlns="">
          <p:sp>
            <p:nvSpPr>
              <p:cNvPr id="6" name="Rectangle 3"/>
              <p:cNvSpPr>
                <a:spLocks noRot="1" noChangeAspect="1" noMove="1" noResize="1" noEditPoints="1" noAdjustHandles="1" noChangeArrowheads="1" noChangeShapeType="1" noTextEdit="1"/>
              </p:cNvSpPr>
              <p:nvPr/>
            </p:nvSpPr>
            <p:spPr bwMode="auto">
              <a:xfrm>
                <a:off x="1269654" y="3027338"/>
                <a:ext cx="23114346" cy="9666312"/>
              </a:xfrm>
              <a:prstGeom prst="rect">
                <a:avLst/>
              </a:prstGeom>
              <a:blipFill>
                <a:blip r:embed="rId2"/>
                <a:stretch>
                  <a:fillRect l="-1767" t="-195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8"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396312351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dirty="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mc:AlternateContent xmlns:mc="http://schemas.openxmlformats.org/markup-compatibility/2006" xmlns:a14="http://schemas.microsoft.com/office/drawing/2010/main">
        <mc:Choice Requires="a14">
          <p:sp>
            <p:nvSpPr>
              <p:cNvPr id="6" name="Rectangle 3"/>
              <p:cNvSpPr>
                <a:spLocks/>
              </p:cNvSpPr>
              <p:nvPr/>
            </p:nvSpPr>
            <p:spPr bwMode="auto">
              <a:xfrm>
                <a:off x="934183" y="3035394"/>
                <a:ext cx="23114346" cy="920911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rPr>
                  <a:t>To obtain a generalized project risk assessment for groups of criteria</a:t>
                </a:r>
                <a14:m>
                  <m:oMath xmlns:m="http://schemas.openxmlformats.org/officeDocument/2006/math">
                    <m:r>
                      <a:rPr lang="en-US" sz="6600" i="1" baseline="0">
                        <a:solidFill>
                          <a:srgbClr val="002060"/>
                        </a:solidFill>
                        <a:latin typeface="Cambria Math" panose="02040503050406030204" pitchFamily="18" charset="0"/>
                      </a:rPr>
                      <m:t> </m:t>
                    </m:r>
                    <m:r>
                      <a:rPr lang="ru-RU" sz="6600" i="1" baseline="0">
                        <a:solidFill>
                          <a:srgbClr val="002060"/>
                        </a:solidFill>
                        <a:latin typeface="Cambria Math" panose="02040503050406030204" pitchFamily="18" charset="0"/>
                      </a:rPr>
                      <m:t>𝛼</m:t>
                    </m:r>
                  </m:oMath>
                </a14:m>
                <a:r>
                  <a:rPr lang="en-US" sz="6600" baseline="0" dirty="0">
                    <a:solidFill>
                      <a:srgbClr val="002060"/>
                    </a:solidFill>
                  </a:rPr>
                  <a:t>, use the following formula:</a:t>
                </a:r>
                <a:endParaRPr lang="ru-RU" sz="6600" baseline="0" dirty="0">
                  <a:solidFill>
                    <a:srgbClr val="002060"/>
                  </a:solidFill>
                </a:endParaRPr>
              </a:p>
              <a:p>
                <a:pPr algn="ctr"/>
                <a14:m>
                  <m:oMath xmlns:m="http://schemas.openxmlformats.org/officeDocument/2006/math">
                    <m:sSup>
                      <m:sSupPr>
                        <m:ctrlPr>
                          <a:rPr lang="ru-RU" sz="6600" i="1" baseline="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𝑧</m:t>
                        </m:r>
                      </m:e>
                      <m:sup>
                        <m:r>
                          <a:rPr lang="ru-RU" sz="6600" i="1" baseline="0">
                            <a:solidFill>
                              <a:srgbClr val="002060"/>
                            </a:solidFill>
                            <a:latin typeface="Cambria Math" panose="02040503050406030204" pitchFamily="18" charset="0"/>
                          </a:rPr>
                          <m:t>𝛼</m:t>
                        </m:r>
                      </m:sup>
                    </m:sSup>
                    <m:r>
                      <a:rPr lang="ru-RU"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sSup>
                          <m:sSupPr>
                            <m:ctrlPr>
                              <a:rPr lang="ru-RU" sz="6600" i="1" baseline="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𝑥</m:t>
                            </m:r>
                          </m:e>
                          <m:sup>
                            <m:r>
                              <a:rPr lang="ru-RU" sz="6600" i="1" baseline="0">
                                <a:solidFill>
                                  <a:srgbClr val="002060"/>
                                </a:solidFill>
                                <a:latin typeface="Cambria Math" panose="02040503050406030204" pitchFamily="18" charset="0"/>
                              </a:rPr>
                              <m:t>𝛼</m:t>
                            </m:r>
                          </m:sup>
                        </m:sSup>
                      </m:num>
                      <m:den>
                        <m:r>
                          <a:rPr lang="ru-RU" sz="6600" i="1" baseline="0">
                            <a:solidFill>
                              <a:srgbClr val="002060"/>
                            </a:solidFill>
                            <a:latin typeface="Cambria Math" panose="02040503050406030204" pitchFamily="18" charset="0"/>
                          </a:rPr>
                          <m:t>100</m:t>
                        </m:r>
                      </m:den>
                    </m:f>
                    <m:r>
                      <a:rPr lang="ru-RU" sz="6600" i="1" baseline="0">
                        <a:solidFill>
                          <a:srgbClr val="002060"/>
                        </a:solidFill>
                        <a:latin typeface="Cambria Math" panose="02040503050406030204" pitchFamily="18" charset="0"/>
                      </a:rPr>
                      <m:t>.</m:t>
                    </m:r>
                  </m:oMath>
                </a14:m>
                <a:r>
                  <a:rPr lang="ru-RU" sz="6600" baseline="0" dirty="0">
                    <a:solidFill>
                      <a:srgbClr val="002060"/>
                    </a:solidFill>
                  </a:rPr>
                  <a:t> 		</a:t>
                </a:r>
                <a:r>
                  <a:rPr lang="uk-UA" sz="6600" baseline="0" dirty="0">
                    <a:solidFill>
                      <a:srgbClr val="002060"/>
                    </a:solidFill>
                  </a:rPr>
                  <a:t>			</a:t>
                </a:r>
                <a:r>
                  <a:rPr lang="ru-RU" sz="6600" baseline="0" dirty="0">
                    <a:solidFill>
                      <a:srgbClr val="002060"/>
                    </a:solidFill>
                  </a:rPr>
                  <a:t>	(</a:t>
                </a:r>
                <a:r>
                  <a:rPr lang="uk-UA" sz="6600" baseline="0" dirty="0">
                    <a:solidFill>
                      <a:srgbClr val="002060"/>
                    </a:solidFill>
                  </a:rPr>
                  <a:t>5</a:t>
                </a:r>
                <a:r>
                  <a:rPr lang="ru-RU" sz="6600" baseline="0" dirty="0">
                    <a:solidFill>
                      <a:srgbClr val="002060"/>
                    </a:solidFill>
                  </a:rPr>
                  <a:t>)</a:t>
                </a:r>
                <a:endParaRPr lang="en-US" sz="6600" baseline="0" dirty="0">
                  <a:solidFill>
                    <a:srgbClr val="002060"/>
                  </a:solidFill>
                </a:endParaRPr>
              </a:p>
              <a:p>
                <a:pPr algn="ctr"/>
                <a:endParaRPr lang="en-US" sz="6600" baseline="0" dirty="0">
                  <a:solidFill>
                    <a:srgbClr val="002060"/>
                  </a:solidFill>
                </a:endParaRPr>
              </a:p>
              <a:p>
                <a:pPr algn="just"/>
                <a:r>
                  <a:rPr lang="en-US" sz="6600" baseline="0" dirty="0">
                    <a:solidFill>
                      <a:srgbClr val="002060"/>
                    </a:solidFill>
                  </a:rPr>
                  <a:t>The assessment </a:t>
                </a:r>
                <a14:m>
                  <m:oMath xmlns:m="http://schemas.openxmlformats.org/officeDocument/2006/math">
                    <m:sSup>
                      <m:sSupPr>
                        <m:ctrlPr>
                          <a:rPr lang="ru-RU" sz="6600" i="1" baseline="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𝑧</m:t>
                        </m:r>
                      </m:e>
                      <m:sup>
                        <m:r>
                          <a:rPr lang="ru-RU" sz="6600" i="1" baseline="0">
                            <a:solidFill>
                              <a:srgbClr val="002060"/>
                            </a:solidFill>
                            <a:latin typeface="Cambria Math" panose="02040503050406030204" pitchFamily="18" charset="0"/>
                          </a:rPr>
                          <m:t>𝛼</m:t>
                        </m:r>
                      </m:sup>
                    </m:sSup>
                  </m:oMath>
                </a14:m>
                <a:r>
                  <a:rPr lang="en-US" sz="6600" baseline="0" dirty="0">
                    <a:solidFill>
                      <a:srgbClr val="002060"/>
                    </a:solidFill>
                  </a:rPr>
                  <a:t> is projected on the "risk axis" </a:t>
                </a:r>
                <a14:m>
                  <m:oMath xmlns:m="http://schemas.openxmlformats.org/officeDocument/2006/math">
                    <m:r>
                      <a:rPr lang="ru-RU" sz="6600" i="1" baseline="0">
                        <a:solidFill>
                          <a:srgbClr val="002060"/>
                        </a:solidFill>
                        <a:latin typeface="Cambria Math" panose="02040503050406030204" pitchFamily="18" charset="0"/>
                      </a:rPr>
                      <m:t>𝑧</m:t>
                    </m:r>
                  </m:oMath>
                </a14:m>
                <a:r>
                  <a:rPr lang="ru-RU" sz="6600" baseline="0" dirty="0">
                    <a:solidFill>
                      <a:srgbClr val="002060"/>
                    </a:solidFill>
                  </a:rPr>
                  <a:t> </a:t>
                </a:r>
                <a:r>
                  <a:rPr lang="en-US" sz="6600" baseline="0" dirty="0">
                    <a:solidFill>
                      <a:srgbClr val="002060"/>
                    </a:solidFill>
                  </a:rPr>
                  <a:t>and is normalized. It is for each group of criteria </a:t>
                </a:r>
                <a14:m>
                  <m:oMath xmlns:m="http://schemas.openxmlformats.org/officeDocument/2006/math">
                    <m:r>
                      <a:rPr lang="ru-RU" sz="6600" i="1" baseline="0">
                        <a:solidFill>
                          <a:srgbClr val="002060"/>
                        </a:solidFill>
                        <a:latin typeface="Cambria Math" panose="02040503050406030204" pitchFamily="18" charset="0"/>
                      </a:rPr>
                      <m:t>𝛼</m:t>
                    </m:r>
                  </m:oMath>
                </a14:m>
                <a:r>
                  <a:rPr lang="en-US" sz="6600" baseline="0" dirty="0">
                    <a:solidFill>
                      <a:srgbClr val="002060"/>
                    </a:solidFill>
                  </a:rPr>
                  <a:t> an aggregate risk assessment of the project under consideration in relation to the resulting thermal assessment and its reliability.</a:t>
                </a:r>
                <a:endParaRPr lang="ru-RU" sz="6600" baseline="0" dirty="0">
                  <a:solidFill>
                    <a:srgbClr val="002060"/>
                  </a:solidFill>
                </a:endParaRPr>
              </a:p>
              <a:p>
                <a:endParaRPr lang="ru-RU" sz="6600" baseline="0" dirty="0">
                  <a:solidFill>
                    <a:srgbClr val="002060"/>
                  </a:solidFill>
                </a:endParaRPr>
              </a:p>
            </p:txBody>
          </p:sp>
        </mc:Choice>
        <mc:Fallback xmlns="">
          <p:sp>
            <p:nvSpPr>
              <p:cNvPr id="6" name="Rectangle 3"/>
              <p:cNvSpPr>
                <a:spLocks noRot="1" noChangeAspect="1" noMove="1" noResize="1" noEditPoints="1" noAdjustHandles="1" noChangeArrowheads="1" noChangeShapeType="1" noTextEdit="1"/>
              </p:cNvSpPr>
              <p:nvPr/>
            </p:nvSpPr>
            <p:spPr bwMode="auto">
              <a:xfrm>
                <a:off x="934183" y="3035394"/>
                <a:ext cx="23114346" cy="9209112"/>
              </a:xfrm>
              <a:prstGeom prst="rect">
                <a:avLst/>
              </a:prstGeom>
              <a:blipFill>
                <a:blip r:embed="rId2"/>
                <a:stretch>
                  <a:fillRect l="-1978" t="-2383" r="-197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8"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31222577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dirty="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mc:AlternateContent xmlns:mc="http://schemas.openxmlformats.org/markup-compatibility/2006" xmlns:a14="http://schemas.microsoft.com/office/drawing/2010/main">
        <mc:Choice Requires="a14">
          <p:sp>
            <p:nvSpPr>
              <p:cNvPr id="6" name="Rectangle 3"/>
              <p:cNvSpPr>
                <a:spLocks/>
              </p:cNvSpPr>
              <p:nvPr/>
            </p:nvSpPr>
            <p:spPr bwMode="auto">
              <a:xfrm>
                <a:off x="437804" y="4769768"/>
                <a:ext cx="23114346" cy="489654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rPr>
                  <a:t>Next, we calculate the aggregate risk assessment for all groups of criteria </a:t>
                </a:r>
                <a14:m>
                  <m:oMath xmlns:m="http://schemas.openxmlformats.org/officeDocument/2006/math">
                    <m:r>
                      <a:rPr lang="ru-RU" sz="6600" i="1" baseline="0">
                        <a:solidFill>
                          <a:srgbClr val="002060"/>
                        </a:solidFill>
                        <a:latin typeface="Cambria Math" panose="02040503050406030204" pitchFamily="18" charset="0"/>
                      </a:rPr>
                      <m:t>𝛼</m:t>
                    </m:r>
                  </m:oMath>
                </a14:m>
                <a:r>
                  <a:rPr lang="en-US" sz="6600" baseline="0" dirty="0">
                    <a:solidFill>
                      <a:srgbClr val="002060"/>
                    </a:solidFill>
                  </a:rPr>
                  <a:t>:</a:t>
                </a:r>
                <a:endParaRPr lang="ru-RU" sz="6600" baseline="0" dirty="0">
                  <a:solidFill>
                    <a:srgbClr val="002060"/>
                  </a:solidFill>
                </a:endParaRPr>
              </a:p>
              <a:p>
                <a:pPr algn="just"/>
                <a:r>
                  <a:rPr lang="en-US" sz="6600" baseline="0" dirty="0">
                    <a:solidFill>
                      <a:srgbClr val="002060"/>
                    </a:solidFill>
                  </a:rPr>
                  <a:t> </a:t>
                </a:r>
                <a:endParaRPr lang="ru-RU" sz="6600" baseline="0" dirty="0">
                  <a:solidFill>
                    <a:srgbClr val="002060"/>
                  </a:solidFill>
                </a:endParaRPr>
              </a:p>
              <a:p>
                <a:pPr algn="ct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ru-RU" sz="6600" i="1" baseline="0">
                            <a:solidFill>
                              <a:srgbClr val="002060"/>
                            </a:solidFill>
                            <a:latin typeface="Cambria Math" panose="02040503050406030204" pitchFamily="18" charset="0"/>
                          </a:rPr>
                          <m:t>𝑂</m:t>
                        </m:r>
                      </m:e>
                      <m:sub>
                        <m:r>
                          <a:rPr lang="ru-RU" sz="6600" i="1" baseline="0">
                            <a:solidFill>
                              <a:srgbClr val="002060"/>
                            </a:solidFill>
                            <a:latin typeface="Cambria Math" panose="02040503050406030204" pitchFamily="18" charset="0"/>
                          </a:rPr>
                          <m:t>𝑅</m:t>
                        </m:r>
                      </m:sub>
                    </m:sSub>
                    <m:r>
                      <a:rPr lang="ru-RU"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r>
                          <a:rPr lang="ru-RU" sz="6600" i="1" baseline="0">
                            <a:solidFill>
                              <a:srgbClr val="002060"/>
                            </a:solidFill>
                            <a:latin typeface="Cambria Math" panose="02040503050406030204" pitchFamily="18" charset="0"/>
                          </a:rPr>
                          <m:t>1</m:t>
                        </m:r>
                      </m:num>
                      <m:den>
                        <m:r>
                          <a:rPr lang="ru-RU" sz="6600" i="1" baseline="0">
                            <a:solidFill>
                              <a:srgbClr val="002060"/>
                            </a:solidFill>
                            <a:latin typeface="Cambria Math" panose="02040503050406030204" pitchFamily="18" charset="0"/>
                          </a:rPr>
                          <m:t>4</m:t>
                        </m:r>
                      </m:den>
                    </m:f>
                    <m:nary>
                      <m:naryPr>
                        <m:chr m:val="∑"/>
                        <m:supHide m:val="on"/>
                        <m:ctrlPr>
                          <a:rPr lang="ru-RU" sz="6600" i="1" baseline="0">
                            <a:solidFill>
                              <a:srgbClr val="002060"/>
                            </a:solidFill>
                            <a:latin typeface="Cambria Math" panose="02040503050406030204" pitchFamily="18" charset="0"/>
                          </a:rPr>
                        </m:ctrlPr>
                      </m:naryPr>
                      <m:sub>
                        <m:r>
                          <a:rPr lang="ru-RU" sz="6600" i="1" baseline="0">
                            <a:solidFill>
                              <a:srgbClr val="002060"/>
                            </a:solidFill>
                            <a:latin typeface="Cambria Math" panose="02040503050406030204" pitchFamily="18" charset="0"/>
                          </a:rPr>
                          <m:t>𝛼</m:t>
                        </m:r>
                      </m:sub>
                      <m:sup/>
                      <m:e>
                        <m:r>
                          <a:rPr lang="ru-RU" sz="6600" i="1" baseline="0">
                            <a:solidFill>
                              <a:srgbClr val="002060"/>
                            </a:solidFill>
                            <a:latin typeface="Cambria Math" panose="02040503050406030204" pitchFamily="18" charset="0"/>
                          </a:rPr>
                          <m:t>(1−</m:t>
                        </m:r>
                        <m:sSup>
                          <m:sSupPr>
                            <m:ctrlPr>
                              <a:rPr lang="ru-RU" sz="6600" i="1" baseline="0">
                                <a:solidFill>
                                  <a:srgbClr val="002060"/>
                                </a:solidFill>
                                <a:latin typeface="Cambria Math" panose="02040503050406030204" pitchFamily="18" charset="0"/>
                              </a:rPr>
                            </m:ctrlPr>
                          </m:sSupPr>
                          <m:e>
                            <m:r>
                              <a:rPr lang="ru-RU" sz="6600" i="1" baseline="0">
                                <a:solidFill>
                                  <a:srgbClr val="002060"/>
                                </a:solidFill>
                                <a:latin typeface="Cambria Math" panose="02040503050406030204" pitchFamily="18" charset="0"/>
                              </a:rPr>
                              <m:t>𝑧</m:t>
                            </m:r>
                          </m:e>
                          <m:sup>
                            <m:r>
                              <a:rPr lang="ru-RU" sz="6600" i="1" baseline="0">
                                <a:solidFill>
                                  <a:srgbClr val="002060"/>
                                </a:solidFill>
                                <a:latin typeface="Cambria Math" panose="02040503050406030204" pitchFamily="18" charset="0"/>
                              </a:rPr>
                              <m:t>𝛼</m:t>
                            </m:r>
                          </m:sup>
                        </m:sSup>
                        <m:r>
                          <a:rPr lang="ru-RU" sz="6600" i="1" baseline="0">
                            <a:solidFill>
                              <a:srgbClr val="002060"/>
                            </a:solidFill>
                            <a:latin typeface="Cambria Math" panose="02040503050406030204" pitchFamily="18" charset="0"/>
                          </a:rPr>
                          <m:t>)</m:t>
                        </m:r>
                      </m:e>
                    </m:nary>
                    <m:r>
                      <a:rPr lang="ru-RU" sz="6600" i="1" baseline="0">
                        <a:solidFill>
                          <a:srgbClr val="002060"/>
                        </a:solidFill>
                        <a:latin typeface="Cambria Math" panose="02040503050406030204" pitchFamily="18" charset="0"/>
                      </a:rPr>
                      <m:t>.</m:t>
                    </m:r>
                  </m:oMath>
                </a14:m>
                <a:r>
                  <a:rPr lang="ru-RU" sz="6600" baseline="0" dirty="0">
                    <a:solidFill>
                      <a:srgbClr val="002060"/>
                    </a:solidFill>
                  </a:rPr>
                  <a:t> 		</a:t>
                </a:r>
                <a:r>
                  <a:rPr lang="uk-UA" sz="6600" baseline="0" dirty="0">
                    <a:solidFill>
                      <a:srgbClr val="002060"/>
                    </a:solidFill>
                  </a:rPr>
                  <a:t>			</a:t>
                </a:r>
                <a:r>
                  <a:rPr lang="ru-RU" sz="6600" baseline="0" dirty="0">
                    <a:solidFill>
                      <a:srgbClr val="002060"/>
                    </a:solidFill>
                  </a:rPr>
                  <a:t>(</a:t>
                </a:r>
                <a:r>
                  <a:rPr lang="uk-UA" sz="6600" baseline="0" dirty="0">
                    <a:solidFill>
                      <a:srgbClr val="002060"/>
                    </a:solidFill>
                  </a:rPr>
                  <a:t>6</a:t>
                </a:r>
                <a:r>
                  <a:rPr lang="ru-RU" sz="6600" baseline="0" dirty="0">
                    <a:solidFill>
                      <a:srgbClr val="002060"/>
                    </a:solidFill>
                  </a:rPr>
                  <a:t>)</a:t>
                </a:r>
              </a:p>
            </p:txBody>
          </p:sp>
        </mc:Choice>
        <mc:Fallback xmlns="">
          <p:sp>
            <p:nvSpPr>
              <p:cNvPr id="6" name="Rectangle 3"/>
              <p:cNvSpPr>
                <a:spLocks noRot="1" noChangeAspect="1" noMove="1" noResize="1" noEditPoints="1" noAdjustHandles="1" noChangeArrowheads="1" noChangeShapeType="1" noTextEdit="1"/>
              </p:cNvSpPr>
              <p:nvPr/>
            </p:nvSpPr>
            <p:spPr bwMode="auto">
              <a:xfrm>
                <a:off x="437804" y="4769768"/>
                <a:ext cx="23114346" cy="4896544"/>
              </a:xfrm>
              <a:prstGeom prst="rect">
                <a:avLst/>
              </a:prstGeom>
              <a:blipFill>
                <a:blip r:embed="rId2"/>
                <a:stretch>
                  <a:fillRect l="-1978" t="-4353" r="-197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9"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176981832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dirty="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mc:AlternateContent xmlns:mc="http://schemas.openxmlformats.org/markup-compatibility/2006" xmlns:a14="http://schemas.microsoft.com/office/drawing/2010/main">
        <mc:Choice Requires="a14">
          <p:sp>
            <p:nvSpPr>
              <p:cNvPr id="6" name="Rectangle 3"/>
              <p:cNvSpPr>
                <a:spLocks/>
              </p:cNvSpPr>
              <p:nvPr/>
            </p:nvSpPr>
            <p:spPr bwMode="auto">
              <a:xfrm>
                <a:off x="742950" y="3717818"/>
                <a:ext cx="23114346" cy="688459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baseline="0" dirty="0">
                    <a:solidFill>
                      <a:srgbClr val="002060"/>
                    </a:solidFill>
                  </a:rPr>
                  <a:t>The received estimation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𝑂</m:t>
                        </m:r>
                      </m:e>
                      <m:sub>
                        <m:r>
                          <a:rPr lang="ru-RU" sz="6000" i="1" baseline="0">
                            <a:solidFill>
                              <a:srgbClr val="002060"/>
                            </a:solidFill>
                            <a:latin typeface="Cambria Math" panose="02040503050406030204" pitchFamily="18" charset="0"/>
                          </a:rPr>
                          <m:t>𝑅</m:t>
                        </m:r>
                      </m:sub>
                    </m:sSub>
                  </m:oMath>
                </a14:m>
                <a:r>
                  <a:rPr lang="en-US" sz="6000" baseline="0" dirty="0">
                    <a:solidFill>
                      <a:srgbClr val="002060"/>
                    </a:solidFill>
                  </a:rPr>
                  <a:t>is normalized, then for its comparison with an initial variable </a:t>
                </a:r>
                <a14:m>
                  <m:oMath xmlns:m="http://schemas.openxmlformats.org/officeDocument/2006/math">
                    <m:r>
                      <a:rPr lang="ru-RU" sz="6000" i="1" baseline="0">
                        <a:solidFill>
                          <a:srgbClr val="002060"/>
                        </a:solidFill>
                        <a:latin typeface="Cambria Math" panose="02040503050406030204" pitchFamily="18" charset="0"/>
                      </a:rPr>
                      <m:t>𝑅</m:t>
                    </m:r>
                  </m:oMath>
                </a14:m>
                <a:r>
                  <a:rPr lang="ru-RU" sz="6000" baseline="0" dirty="0">
                    <a:solidFill>
                      <a:srgbClr val="002060"/>
                    </a:solidFill>
                  </a:rPr>
                  <a:t> </a:t>
                </a:r>
                <a:r>
                  <a:rPr lang="en-US" sz="6000" baseline="0" dirty="0">
                    <a:solidFill>
                      <a:srgbClr val="002060"/>
                    </a:solidFill>
                  </a:rPr>
                  <a:t>we will offer the following scale:</a:t>
                </a:r>
              </a:p>
              <a:p>
                <a:pPr algn="just"/>
                <a:endParaRPr lang="ru-RU" sz="6000" baseline="0" dirty="0">
                  <a:solidFill>
                    <a:srgbClr val="002060"/>
                  </a:solidFill>
                </a:endParaRPr>
              </a:p>
              <a:p>
                <a:pPr lvl="0" algn="just"/>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uk-UA" sz="6000" b="0" i="1" baseline="0">
                            <a:solidFill>
                              <a:srgbClr val="002060"/>
                            </a:solidFill>
                            <a:latin typeface="Cambria Math" panose="02040503050406030204" pitchFamily="18" charset="0"/>
                          </a:rPr>
                          <m:t>𝑟</m:t>
                        </m:r>
                      </m:e>
                      <m:sub>
                        <m:r>
                          <a:rPr lang="uk-UA" sz="6000" b="0" i="1" baseline="0">
                            <a:solidFill>
                              <a:srgbClr val="002060"/>
                            </a:solidFill>
                            <a:latin typeface="Cambria Math" panose="02040503050406030204" pitchFamily="18" charset="0"/>
                          </a:rPr>
                          <m:t>1</m:t>
                        </m:r>
                      </m:sub>
                    </m:sSub>
                  </m:oMath>
                </a14:m>
                <a:r>
                  <a:rPr lang="uk-UA" sz="6000" baseline="0" dirty="0">
                    <a:solidFill>
                      <a:srgbClr val="002060"/>
                    </a:solidFill>
                  </a:rPr>
                  <a:t>= «</a:t>
                </a:r>
                <a:r>
                  <a:rPr lang="uk-UA" sz="6000" baseline="0" dirty="0" err="1">
                    <a:solidFill>
                      <a:srgbClr val="002060"/>
                    </a:solidFill>
                  </a:rPr>
                  <a:t>insignificant</a:t>
                </a:r>
                <a:r>
                  <a:rPr lang="uk-UA" sz="6000" baseline="0" dirty="0">
                    <a:solidFill>
                      <a:srgbClr val="002060"/>
                    </a:solidFill>
                  </a:rPr>
                  <a:t> </a:t>
                </a:r>
                <a:r>
                  <a:rPr lang="uk-UA" sz="6000" baseline="0" dirty="0" err="1">
                    <a:solidFill>
                      <a:srgbClr val="002060"/>
                    </a:solidFill>
                  </a:rPr>
                  <a:t>degree</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project</a:t>
                </a:r>
                <a:r>
                  <a:rPr lang="uk-UA" sz="6000" baseline="0" dirty="0">
                    <a:solidFill>
                      <a:srgbClr val="002060"/>
                    </a:solidFill>
                  </a:rPr>
                  <a:t> </a:t>
                </a:r>
                <a:r>
                  <a:rPr lang="uk-UA" sz="6000" baseline="0" dirty="0" err="1">
                    <a:solidFill>
                      <a:srgbClr val="002060"/>
                    </a:solidFill>
                  </a:rPr>
                  <a:t>risk</a:t>
                </a:r>
                <a:r>
                  <a:rPr lang="uk-UA" sz="6000" baseline="0" dirty="0">
                    <a:solidFill>
                      <a:srgbClr val="002060"/>
                    </a:solidFill>
                  </a:rPr>
                  <a:t>»;</a:t>
                </a:r>
                <a:endParaRPr lang="ru-RU" sz="6000" baseline="0" dirty="0">
                  <a:solidFill>
                    <a:srgbClr val="002060"/>
                  </a:solidFill>
                  <a:effectLst/>
                </a:endParaRPr>
              </a:p>
              <a:p>
                <a:pPr lvl="0" algn="just"/>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uk-UA" sz="6000" i="1" baseline="0">
                            <a:solidFill>
                              <a:srgbClr val="002060"/>
                            </a:solidFill>
                            <a:latin typeface="Cambria Math" panose="02040503050406030204" pitchFamily="18" charset="0"/>
                          </a:rPr>
                          <m:t>𝑟</m:t>
                        </m:r>
                      </m:e>
                      <m:sub>
                        <m:r>
                          <a:rPr lang="uk-UA" sz="6000" i="1" baseline="0">
                            <a:solidFill>
                              <a:srgbClr val="002060"/>
                            </a:solidFill>
                            <a:latin typeface="Cambria Math" panose="02040503050406030204" pitchFamily="18" charset="0"/>
                          </a:rPr>
                          <m:t>2</m:t>
                        </m:r>
                      </m:sub>
                    </m:sSub>
                  </m:oMath>
                </a14:m>
                <a:r>
                  <a:rPr lang="uk-UA" sz="6000" baseline="0" dirty="0">
                    <a:solidFill>
                      <a:srgbClr val="002060"/>
                    </a:solidFill>
                  </a:rPr>
                  <a:t>= «</a:t>
                </a:r>
                <a:r>
                  <a:rPr lang="uk-UA" sz="6000" baseline="0" dirty="0" err="1">
                    <a:solidFill>
                      <a:srgbClr val="002060"/>
                    </a:solidFill>
                  </a:rPr>
                  <a:t>low</a:t>
                </a:r>
                <a:r>
                  <a:rPr lang="uk-UA" sz="6000" baseline="0" dirty="0">
                    <a:solidFill>
                      <a:srgbClr val="002060"/>
                    </a:solidFill>
                  </a:rPr>
                  <a:t> </a:t>
                </a:r>
                <a:r>
                  <a:rPr lang="uk-UA" sz="6000" baseline="0" dirty="0" err="1">
                    <a:solidFill>
                      <a:srgbClr val="002060"/>
                    </a:solidFill>
                  </a:rPr>
                  <a:t>risk</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baseline="0" dirty="0" err="1">
                    <a:solidFill>
                      <a:srgbClr val="002060"/>
                    </a:solidFill>
                  </a:rPr>
                  <a:t>project</a:t>
                </a:r>
                <a:r>
                  <a:rPr lang="uk-UA" sz="6000" baseline="0" dirty="0">
                    <a:solidFill>
                      <a:srgbClr val="002060"/>
                    </a:solidFill>
                  </a:rPr>
                  <a:t>»;</a:t>
                </a:r>
                <a:endParaRPr lang="ru-RU" sz="6000" baseline="0" dirty="0">
                  <a:solidFill>
                    <a:srgbClr val="002060"/>
                  </a:solidFill>
                  <a:effectLst/>
                </a:endParaRPr>
              </a:p>
              <a:p>
                <a:pPr lvl="0" algn="just"/>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uk-UA" sz="6000" i="1" baseline="0">
                            <a:solidFill>
                              <a:srgbClr val="002060"/>
                            </a:solidFill>
                            <a:latin typeface="Cambria Math" panose="02040503050406030204" pitchFamily="18" charset="0"/>
                          </a:rPr>
                          <m:t>𝑟</m:t>
                        </m:r>
                      </m:e>
                      <m:sub>
                        <m:r>
                          <a:rPr lang="uk-UA" sz="6000" i="1" baseline="0">
                            <a:solidFill>
                              <a:srgbClr val="002060"/>
                            </a:solidFill>
                            <a:latin typeface="Cambria Math" panose="02040503050406030204" pitchFamily="18" charset="0"/>
                          </a:rPr>
                          <m:t>3</m:t>
                        </m:r>
                      </m:sub>
                    </m:sSub>
                  </m:oMath>
                </a14:m>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baseline="0" dirty="0" err="1">
                    <a:solidFill>
                      <a:srgbClr val="002060"/>
                    </a:solidFill>
                  </a:rPr>
                  <a:t>average</a:t>
                </a:r>
                <a:r>
                  <a:rPr lang="uk-UA" sz="6000" baseline="0" dirty="0">
                    <a:solidFill>
                      <a:srgbClr val="002060"/>
                    </a:solidFill>
                  </a:rPr>
                  <a:t> </a:t>
                </a:r>
                <a:r>
                  <a:rPr lang="uk-UA" sz="6000" baseline="0" dirty="0" err="1">
                    <a:solidFill>
                      <a:srgbClr val="002060"/>
                    </a:solidFill>
                  </a:rPr>
                  <a:t>degree</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risk</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baseline="0" dirty="0" err="1">
                    <a:solidFill>
                      <a:srgbClr val="002060"/>
                    </a:solidFill>
                  </a:rPr>
                  <a:t>project</a:t>
                </a:r>
                <a:r>
                  <a:rPr lang="uk-UA" sz="6000" baseline="0" dirty="0">
                    <a:solidFill>
                      <a:srgbClr val="002060"/>
                    </a:solidFill>
                  </a:rPr>
                  <a:t>»;</a:t>
                </a:r>
                <a:endParaRPr lang="ru-RU" sz="6000" baseline="0" dirty="0">
                  <a:solidFill>
                    <a:srgbClr val="002060"/>
                  </a:solidFill>
                  <a:effectLst/>
                </a:endParaRPr>
              </a:p>
              <a:p>
                <a:pPr lvl="0" algn="just"/>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uk-UA" sz="6000" i="1" baseline="0">
                            <a:solidFill>
                              <a:srgbClr val="002060"/>
                            </a:solidFill>
                            <a:latin typeface="Cambria Math" panose="02040503050406030204" pitchFamily="18" charset="0"/>
                          </a:rPr>
                          <m:t>𝑟</m:t>
                        </m:r>
                      </m:e>
                      <m:sub>
                        <m:r>
                          <a:rPr lang="uk-UA" sz="6000" i="1" baseline="0">
                            <a:solidFill>
                              <a:srgbClr val="002060"/>
                            </a:solidFill>
                            <a:latin typeface="Cambria Math" panose="02040503050406030204" pitchFamily="18" charset="0"/>
                          </a:rPr>
                          <m:t>4</m:t>
                        </m:r>
                      </m:sub>
                    </m:sSub>
                  </m:oMath>
                </a14:m>
                <a:r>
                  <a:rPr lang="uk-UA" sz="6000" baseline="0" dirty="0">
                    <a:solidFill>
                      <a:srgbClr val="002060"/>
                    </a:solidFill>
                  </a:rPr>
                  <a:t>= «</a:t>
                </a:r>
                <a:r>
                  <a:rPr lang="uk-UA" sz="6000" baseline="0" dirty="0" err="1">
                    <a:solidFill>
                      <a:srgbClr val="002060"/>
                    </a:solidFill>
                  </a:rPr>
                  <a:t>high</a:t>
                </a:r>
                <a:r>
                  <a:rPr lang="uk-UA" sz="6000" baseline="0" dirty="0">
                    <a:solidFill>
                      <a:srgbClr val="002060"/>
                    </a:solidFill>
                  </a:rPr>
                  <a:t> </a:t>
                </a:r>
                <a:r>
                  <a:rPr lang="uk-UA" sz="6000" baseline="0" dirty="0" err="1">
                    <a:solidFill>
                      <a:srgbClr val="002060"/>
                    </a:solidFill>
                  </a:rPr>
                  <a:t>degree</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project</a:t>
                </a:r>
                <a:r>
                  <a:rPr lang="uk-UA" sz="6000" baseline="0" dirty="0">
                    <a:solidFill>
                      <a:srgbClr val="002060"/>
                    </a:solidFill>
                  </a:rPr>
                  <a:t> </a:t>
                </a:r>
                <a:r>
                  <a:rPr lang="uk-UA" sz="6000" baseline="0" dirty="0" err="1">
                    <a:solidFill>
                      <a:srgbClr val="002060"/>
                    </a:solidFill>
                  </a:rPr>
                  <a:t>risk</a:t>
                </a:r>
                <a:r>
                  <a:rPr lang="uk-UA" sz="6000" baseline="0" dirty="0">
                    <a:solidFill>
                      <a:srgbClr val="002060"/>
                    </a:solidFill>
                  </a:rPr>
                  <a:t>»;</a:t>
                </a:r>
                <a:endParaRPr lang="ru-RU" sz="6000" baseline="0" dirty="0">
                  <a:solidFill>
                    <a:srgbClr val="002060"/>
                  </a:solidFill>
                  <a:effectLst/>
                </a:endParaRPr>
              </a:p>
              <a:p>
                <a:pPr lvl="0" algn="just"/>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uk-UA" sz="6000" i="1" baseline="0">
                            <a:solidFill>
                              <a:srgbClr val="002060"/>
                            </a:solidFill>
                            <a:latin typeface="Cambria Math" panose="02040503050406030204" pitchFamily="18" charset="0"/>
                          </a:rPr>
                          <m:t>𝑟</m:t>
                        </m:r>
                      </m:e>
                      <m:sub>
                        <m:r>
                          <a:rPr lang="uk-UA" sz="6000" i="1" baseline="0">
                            <a:solidFill>
                              <a:srgbClr val="002060"/>
                            </a:solidFill>
                            <a:latin typeface="Cambria Math" panose="02040503050406030204" pitchFamily="18" charset="0"/>
                          </a:rPr>
                          <m:t>5</m:t>
                        </m:r>
                      </m:sub>
                    </m:sSub>
                  </m:oMath>
                </a14:m>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baseline="0" dirty="0" err="1">
                    <a:solidFill>
                      <a:srgbClr val="002060"/>
                    </a:solidFill>
                  </a:rPr>
                  <a:t>maximum</a:t>
                </a:r>
                <a:r>
                  <a:rPr lang="uk-UA" sz="6000" baseline="0" dirty="0">
                    <a:solidFill>
                      <a:srgbClr val="002060"/>
                    </a:solidFill>
                  </a:rPr>
                  <a:t> </a:t>
                </a:r>
                <a:r>
                  <a:rPr lang="uk-UA" sz="6000" baseline="0" dirty="0" err="1">
                    <a:solidFill>
                      <a:srgbClr val="002060"/>
                    </a:solidFill>
                  </a:rPr>
                  <a:t>degree</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risk</a:t>
                </a:r>
                <a:r>
                  <a:rPr lang="uk-UA" sz="6000" baseline="0" dirty="0">
                    <a:solidFill>
                      <a:srgbClr val="002060"/>
                    </a:solidFill>
                  </a:rPr>
                  <a:t> </a:t>
                </a:r>
                <a:r>
                  <a:rPr lang="uk-UA" sz="6000" baseline="0" dirty="0" err="1">
                    <a:solidFill>
                      <a:srgbClr val="002060"/>
                    </a:solidFill>
                  </a:rPr>
                  <a:t>of</a:t>
                </a:r>
                <a:r>
                  <a:rPr lang="uk-UA" sz="6000" baseline="0" dirty="0">
                    <a:solidFill>
                      <a:srgbClr val="002060"/>
                    </a:solidFill>
                  </a:rPr>
                  <a:t> </a:t>
                </a:r>
                <a:r>
                  <a:rPr lang="uk-UA" sz="6000" baseline="0" dirty="0" err="1">
                    <a:solidFill>
                      <a:srgbClr val="002060"/>
                    </a:solidFill>
                  </a:rPr>
                  <a:t>the</a:t>
                </a:r>
                <a:r>
                  <a:rPr lang="uk-UA" sz="6000" baseline="0" dirty="0">
                    <a:solidFill>
                      <a:srgbClr val="002060"/>
                    </a:solidFill>
                  </a:rPr>
                  <a:t> </a:t>
                </a:r>
                <a:r>
                  <a:rPr lang="uk-UA" sz="6000" baseline="0" dirty="0" err="1">
                    <a:solidFill>
                      <a:srgbClr val="002060"/>
                    </a:solidFill>
                  </a:rPr>
                  <a:t>project</a:t>
                </a:r>
                <a:r>
                  <a:rPr lang="uk-UA" sz="6000" baseline="0" dirty="0">
                    <a:solidFill>
                      <a:srgbClr val="002060"/>
                    </a:solidFill>
                  </a:rPr>
                  <a:t>».</a:t>
                </a:r>
                <a:endParaRPr lang="ru-RU" sz="6000" baseline="0" dirty="0">
                  <a:solidFill>
                    <a:srgbClr val="002060"/>
                  </a:solidFill>
                  <a:effectLst/>
                </a:endParaRPr>
              </a:p>
            </p:txBody>
          </p:sp>
        </mc:Choice>
        <mc:Fallback xmlns="">
          <p:sp>
            <p:nvSpPr>
              <p:cNvPr id="6" name="Rectangle 3"/>
              <p:cNvSpPr>
                <a:spLocks noRot="1" noChangeAspect="1" noMove="1" noResize="1" noEditPoints="1" noAdjustHandles="1" noChangeArrowheads="1" noChangeShapeType="1" noTextEdit="1"/>
              </p:cNvSpPr>
              <p:nvPr/>
            </p:nvSpPr>
            <p:spPr bwMode="auto">
              <a:xfrm>
                <a:off x="742950" y="3717818"/>
                <a:ext cx="23114346" cy="6884598"/>
              </a:xfrm>
              <a:prstGeom prst="rect">
                <a:avLst/>
              </a:prstGeom>
              <a:blipFill>
                <a:blip r:embed="rId2"/>
                <a:stretch>
                  <a:fillRect l="-1767" t="-2746" r="-1767" b="-2701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9"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11168016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dirty="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mc:AlternateContent xmlns:mc="http://schemas.openxmlformats.org/markup-compatibility/2006" xmlns:a14="http://schemas.microsoft.com/office/drawing/2010/main">
        <mc:Choice Requires="a14">
          <p:sp>
            <p:nvSpPr>
              <p:cNvPr id="6" name="Rectangle 3"/>
              <p:cNvSpPr>
                <a:spLocks/>
              </p:cNvSpPr>
              <p:nvPr/>
            </p:nvSpPr>
            <p:spPr bwMode="auto">
              <a:xfrm>
                <a:off x="742950" y="3717818"/>
                <a:ext cx="23114346" cy="803672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baseline="0" dirty="0">
                    <a:solidFill>
                      <a:srgbClr val="002060"/>
                    </a:solidFill>
                  </a:rPr>
                  <a:t>Linguistic interpretation of aggregate risk assessment </a:t>
                </a:r>
                <a14:m>
                  <m:oMath xmlns:m="http://schemas.openxmlformats.org/officeDocument/2006/math">
                    <m:r>
                      <a:rPr lang="ru-RU" sz="6000" i="1" baseline="0">
                        <a:solidFill>
                          <a:srgbClr val="002060"/>
                        </a:solidFill>
                        <a:latin typeface="Cambria Math" panose="02040503050406030204" pitchFamily="18" charset="0"/>
                      </a:rPr>
                      <m:t>𝑅</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1</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2</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3</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4</m:t>
                        </m:r>
                      </m:sub>
                    </m:sSub>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5</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define as follows:</a:t>
                </a:r>
                <a14:m>
                  <m:oMath xmlns:m="http://schemas.openxmlformats.org/officeDocument/2006/math">
                    <m:r>
                      <a:rPr lang="en-US" sz="6000" i="1" baseline="0">
                        <a:solidFill>
                          <a:srgbClr val="002060"/>
                        </a:solidFill>
                        <a:latin typeface="Cambria Math" panose="02040503050406030204" pitchFamily="18" charset="0"/>
                      </a:rPr>
                      <m:t> </m:t>
                    </m:r>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𝑂</m:t>
                        </m:r>
                      </m:e>
                      <m:sub>
                        <m:r>
                          <a:rPr lang="ru-RU" sz="6000" i="1" baseline="0">
                            <a:solidFill>
                              <a:srgbClr val="002060"/>
                            </a:solidFill>
                            <a:latin typeface="Cambria Math" panose="02040503050406030204" pitchFamily="18" charset="0"/>
                          </a:rPr>
                          <m:t>𝑅</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(0,87; 1]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1</m:t>
                        </m:r>
                      </m:sub>
                    </m:sSub>
                  </m:oMath>
                </a14:m>
                <a:r>
                  <a:rPr lang="en-US" sz="6000" baseline="0" dirty="0">
                    <a:solidFill>
                      <a:srgbClr val="002060"/>
                    </a:solidFill>
                  </a:rPr>
                  <a: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𝑂</m:t>
                        </m:r>
                      </m:e>
                      <m:sub>
                        <m:r>
                          <a:rPr lang="ru-RU" sz="6000" i="1" baseline="0">
                            <a:solidFill>
                              <a:srgbClr val="002060"/>
                            </a:solidFill>
                            <a:latin typeface="Cambria Math" panose="02040503050406030204" pitchFamily="18" charset="0"/>
                          </a:rPr>
                          <m:t>𝑅</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(0,67; 0,87]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2</m:t>
                        </m:r>
                      </m:sub>
                    </m:sSub>
                  </m:oMath>
                </a14:m>
                <a:r>
                  <a:rPr lang="en-US" sz="6000" baseline="0" dirty="0">
                    <a:solidFill>
                      <a:srgbClr val="002060"/>
                    </a:solidFill>
                  </a:rPr>
                  <a: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𝑂</m:t>
                        </m:r>
                      </m:e>
                      <m:sub>
                        <m:r>
                          <a:rPr lang="ru-RU" sz="6000" i="1" baseline="0">
                            <a:solidFill>
                              <a:srgbClr val="002060"/>
                            </a:solidFill>
                            <a:latin typeface="Cambria Math" panose="02040503050406030204" pitchFamily="18" charset="0"/>
                          </a:rPr>
                          <m:t>𝑅</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(0,36; 0,67]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3</m:t>
                        </m:r>
                      </m:sub>
                    </m:sSub>
                  </m:oMath>
                </a14:m>
                <a:r>
                  <a:rPr lang="en-US" sz="6000" baseline="0" dirty="0">
                    <a:solidFill>
                      <a:srgbClr val="002060"/>
                    </a:solidFill>
                  </a:rPr>
                  <a: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𝑂</m:t>
                        </m:r>
                      </m:e>
                      <m:sub>
                        <m:r>
                          <a:rPr lang="ru-RU" sz="6000" i="1" baseline="0">
                            <a:solidFill>
                              <a:srgbClr val="002060"/>
                            </a:solidFill>
                            <a:latin typeface="Cambria Math" panose="02040503050406030204" pitchFamily="18" charset="0"/>
                          </a:rPr>
                          <m:t>𝑅</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(0,21; 0,36]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4</m:t>
                        </m:r>
                      </m:sub>
                    </m:sSub>
                  </m:oMath>
                </a14:m>
                <a:r>
                  <a:rPr lang="en-US" sz="6000" baseline="0" dirty="0">
                    <a:solidFill>
                      <a:srgbClr val="002060"/>
                    </a:solidFill>
                  </a:rPr>
                  <a: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𝑂</m:t>
                        </m:r>
                      </m:e>
                      <m:sub>
                        <m:r>
                          <a:rPr lang="ru-RU" sz="6000" i="1" baseline="0">
                            <a:solidFill>
                              <a:srgbClr val="002060"/>
                            </a:solidFill>
                            <a:latin typeface="Cambria Math" panose="02040503050406030204" pitchFamily="18" charset="0"/>
                          </a:rPr>
                          <m:t>𝑅</m:t>
                        </m:r>
                      </m:sub>
                    </m:sSub>
                    <m:r>
                      <a:rPr lang="en-US" sz="6000" i="1" baseline="0">
                        <a:solidFill>
                          <a:srgbClr val="002060"/>
                        </a:solidFill>
                        <a:latin typeface="Cambria Math" panose="02040503050406030204" pitchFamily="18" charset="0"/>
                      </a:rPr>
                      <m:t>∈</m:t>
                    </m:r>
                  </m:oMath>
                </a14:m>
                <a:r>
                  <a:rPr lang="en-US" sz="6000" baseline="0" dirty="0">
                    <a:solidFill>
                      <a:srgbClr val="002060"/>
                    </a:solidFill>
                  </a:rPr>
                  <a:t> [0; 0,21]  –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ru-RU" sz="6000" i="1" baseline="0">
                            <a:solidFill>
                              <a:srgbClr val="002060"/>
                            </a:solidFill>
                            <a:latin typeface="Cambria Math" panose="02040503050406030204" pitchFamily="18" charset="0"/>
                          </a:rPr>
                          <m:t>𝑟</m:t>
                        </m:r>
                      </m:e>
                      <m:sub>
                        <m:r>
                          <a:rPr lang="en-US" sz="6000" i="1" baseline="0">
                            <a:solidFill>
                              <a:srgbClr val="002060"/>
                            </a:solidFill>
                            <a:latin typeface="Cambria Math" panose="02040503050406030204" pitchFamily="18" charset="0"/>
                          </a:rPr>
                          <m:t>5</m:t>
                        </m:r>
                      </m:sub>
                    </m:sSub>
                  </m:oMath>
                </a14:m>
                <a:r>
                  <a:rPr lang="en-US" sz="6000" baseline="0" dirty="0">
                    <a:solidFill>
                      <a:srgbClr val="002060"/>
                    </a:solidFill>
                  </a:rPr>
                  <a:t>.</a:t>
                </a:r>
              </a:p>
              <a:p>
                <a:pPr algn="just"/>
                <a:endParaRPr lang="ru-RU" sz="6000" baseline="0" dirty="0">
                  <a:solidFill>
                    <a:srgbClr val="002060"/>
                  </a:solidFill>
                </a:endParaRPr>
              </a:p>
              <a:p>
                <a:pPr algn="just"/>
                <a:r>
                  <a:rPr lang="en-US" sz="6000" baseline="0" dirty="0">
                    <a:solidFill>
                      <a:srgbClr val="002060"/>
                    </a:solidFill>
                  </a:rPr>
                  <a:t>Thus, a two-level fuzzy mathematical model of obtaining an aggregate project risk assessment is constructed.</a:t>
                </a:r>
                <a:endParaRPr lang="ru-RU" sz="6000" baseline="0" dirty="0">
                  <a:solidFill>
                    <a:srgbClr val="002060"/>
                  </a:solidFill>
                </a:endParaRPr>
              </a:p>
            </p:txBody>
          </p:sp>
        </mc:Choice>
        <mc:Fallback xmlns="">
          <p:sp>
            <p:nvSpPr>
              <p:cNvPr id="6" name="Rectangle 3"/>
              <p:cNvSpPr>
                <a:spLocks noRot="1" noChangeAspect="1" noMove="1" noResize="1" noEditPoints="1" noAdjustHandles="1" noChangeArrowheads="1" noChangeShapeType="1" noTextEdit="1"/>
              </p:cNvSpPr>
              <p:nvPr/>
            </p:nvSpPr>
            <p:spPr bwMode="auto">
              <a:xfrm>
                <a:off x="742950" y="3717818"/>
                <a:ext cx="23114346" cy="8036726"/>
              </a:xfrm>
              <a:prstGeom prst="rect">
                <a:avLst/>
              </a:prstGeom>
              <a:blipFill>
                <a:blip r:embed="rId2"/>
                <a:stretch>
                  <a:fillRect l="-1767" t="-2352" r="-176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9" name="Rectangle 2"/>
          <p:cNvSpPr>
            <a:spLocks/>
          </p:cNvSpPr>
          <p:nvPr/>
        </p:nvSpPr>
        <p:spPr bwMode="auto">
          <a:xfrm>
            <a:off x="454696" y="80219"/>
            <a:ext cx="24073320" cy="2564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Fuzzy mathematical model of risk assessment of a start-up project</a:t>
            </a:r>
          </a:p>
        </p:txBody>
      </p:sp>
    </p:spTree>
    <p:extLst>
      <p:ext uri="{BB962C8B-B14F-4D97-AF65-F5344CB8AC3E}">
        <p14:creationId xmlns:p14="http://schemas.microsoft.com/office/powerpoint/2010/main" val="182829279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58421" y="2293123"/>
            <a:ext cx="9937104" cy="60119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Description of incoming risk assessments of start-up projects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3</a:t>
            </a:r>
            <a:endParaRPr lang="en-US" altLang="en-US" sz="8800" b="1" baseline="0" dirty="0">
              <a:solidFill>
                <a:srgbClr val="F0F0F0"/>
              </a:solidFill>
            </a:endParaRPr>
          </a:p>
        </p:txBody>
      </p:sp>
      <p:pic>
        <p:nvPicPr>
          <p:cNvPr id="4" name="Picture 2" descr="Complete guide to startup your small busines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2240" y="3375949"/>
            <a:ext cx="9436050" cy="5303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38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74278" y="4337720"/>
                <a:ext cx="22466274" cy="655272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baseline="0" dirty="0">
                    <a:solidFill>
                      <a:srgbClr val="002060"/>
                    </a:solidFill>
                  </a:rPr>
                  <a:t>We propose the following set of risk assessment criteria and try to classify them into four groups of criteria:</a:t>
                </a:r>
              </a:p>
              <a:p>
                <a:pPr algn="just"/>
                <a:endParaRPr lang="en-US" sz="6000" baseline="0" dirty="0">
                  <a:solidFill>
                    <a:srgbClr val="002060"/>
                  </a:solidFill>
                </a:endParaRPr>
              </a:p>
              <a:p>
                <a:pPr algn="just"/>
                <a14:m>
                  <m:oMath xmlns:m="http://schemas.openxmlformats.org/officeDocument/2006/math">
                    <m:sSup>
                      <m:sSupPr>
                        <m:ctrlPr>
                          <a:rPr lang="ru-RU" sz="6000" b="1" i="1" baseline="0">
                            <a:solidFill>
                              <a:srgbClr val="002060"/>
                            </a:solidFill>
                            <a:latin typeface="Cambria Math" panose="02040503050406030204" pitchFamily="18" charset="0"/>
                          </a:rPr>
                        </m:ctrlPr>
                      </m:sSupPr>
                      <m:e>
                        <m:r>
                          <a:rPr lang="ru-RU" sz="6000" b="1" i="1" baseline="0">
                            <a:solidFill>
                              <a:srgbClr val="002060"/>
                            </a:solidFill>
                            <a:latin typeface="Cambria Math" panose="02040503050406030204" pitchFamily="18" charset="0"/>
                          </a:rPr>
                          <m:t>𝑲</m:t>
                        </m:r>
                      </m:e>
                      <m:sup>
                        <m:r>
                          <a:rPr lang="ru-RU" sz="6000" b="1" i="1" baseline="0">
                            <a:solidFill>
                              <a:srgbClr val="002060"/>
                            </a:solidFill>
                            <a:latin typeface="Cambria Math" panose="02040503050406030204" pitchFamily="18" charset="0"/>
                          </a:rPr>
                          <m:t>𝑶</m:t>
                        </m:r>
                      </m:sup>
                    </m:sSup>
                  </m:oMath>
                </a14:m>
                <a:r>
                  <a:rPr lang="en-US" sz="6000" baseline="0" dirty="0">
                    <a:solidFill>
                      <a:srgbClr val="002060"/>
                    </a:solidFill>
                  </a:rPr>
                  <a:t>–  </a:t>
                </a:r>
                <a:r>
                  <a:rPr lang="uk-UA" sz="6000" baseline="0" dirty="0">
                    <a:solidFill>
                      <a:srgbClr val="002060"/>
                    </a:solidFill>
                  </a:rPr>
                  <a:t>«</a:t>
                </a:r>
                <a:r>
                  <a:rPr lang="en-US" sz="6000" baseline="0" dirty="0">
                    <a:solidFill>
                      <a:srgbClr val="002060"/>
                    </a:solidFill>
                  </a:rPr>
                  <a:t>Operational risks</a:t>
                </a:r>
                <a:r>
                  <a:rPr lang="uk-UA" sz="6000" baseline="0" dirty="0">
                    <a:solidFill>
                      <a:srgbClr val="002060"/>
                    </a:solidFill>
                  </a:rPr>
                  <a:t>»</a:t>
                </a:r>
                <a:r>
                  <a:rPr lang="en-US" sz="6000" baseline="0" dirty="0">
                    <a:solidFill>
                      <a:srgbClr val="002060"/>
                    </a:solidFill>
                  </a:rPr>
                  <a:t>;</a:t>
                </a:r>
                <a:endParaRPr lang="ru-RU" sz="6000" baseline="0" dirty="0">
                  <a:solidFill>
                    <a:srgbClr val="002060"/>
                  </a:solidFill>
                </a:endParaRPr>
              </a:p>
              <a:p>
                <a:pPr algn="just"/>
                <a14:m>
                  <m:oMath xmlns:m="http://schemas.openxmlformats.org/officeDocument/2006/math">
                    <m:sSup>
                      <m:sSupPr>
                        <m:ctrlPr>
                          <a:rPr lang="ru-RU" sz="6000" b="1" i="1" baseline="0">
                            <a:solidFill>
                              <a:srgbClr val="002060"/>
                            </a:solidFill>
                            <a:latin typeface="Cambria Math" panose="02040503050406030204" pitchFamily="18" charset="0"/>
                          </a:rPr>
                        </m:ctrlPr>
                      </m:sSupPr>
                      <m:e>
                        <m:r>
                          <a:rPr lang="ru-RU" sz="6000" b="1" i="1" baseline="0">
                            <a:solidFill>
                              <a:srgbClr val="002060"/>
                            </a:solidFill>
                            <a:latin typeface="Cambria Math" panose="02040503050406030204" pitchFamily="18" charset="0"/>
                          </a:rPr>
                          <m:t>𝑲</m:t>
                        </m:r>
                      </m:e>
                      <m:sup>
                        <m:r>
                          <a:rPr lang="ru-RU" sz="6000" b="1" i="1" baseline="0">
                            <a:solidFill>
                              <a:srgbClr val="002060"/>
                            </a:solidFill>
                            <a:latin typeface="Cambria Math" panose="02040503050406030204" pitchFamily="18" charset="0"/>
                          </a:rPr>
                          <m:t>𝑰</m:t>
                        </m:r>
                      </m:sup>
                    </m:sSup>
                  </m:oMath>
                </a14:m>
                <a:r>
                  <a:rPr lang="ru-RU" sz="6000" b="1" baseline="0" dirty="0">
                    <a:solidFill>
                      <a:srgbClr val="002060"/>
                    </a:solidFill>
                  </a:rPr>
                  <a:t> </a:t>
                </a:r>
                <a:r>
                  <a:rPr lang="en-US" sz="6000" baseline="0" dirty="0">
                    <a:solidFill>
                      <a:srgbClr val="002060"/>
                    </a:solidFill>
                  </a:rPr>
                  <a:t>–  «investment risks</a:t>
                </a:r>
                <a:r>
                  <a:rPr lang="uk-UA" sz="6000" baseline="0" dirty="0">
                    <a:solidFill>
                      <a:srgbClr val="002060"/>
                    </a:solidFill>
                  </a:rPr>
                  <a:t>»</a:t>
                </a:r>
                <a:r>
                  <a:rPr lang="en-US" sz="6000" baseline="0" dirty="0">
                    <a:solidFill>
                      <a:srgbClr val="002060"/>
                    </a:solidFill>
                  </a:rPr>
                  <a:t>;</a:t>
                </a:r>
                <a:endParaRPr lang="ru-RU" sz="6000" baseline="0" dirty="0">
                  <a:solidFill>
                    <a:srgbClr val="002060"/>
                  </a:solidFill>
                </a:endParaRPr>
              </a:p>
              <a:p>
                <a:pPr algn="just"/>
                <a14:m>
                  <m:oMath xmlns:m="http://schemas.openxmlformats.org/officeDocument/2006/math">
                    <m:sSup>
                      <m:sSupPr>
                        <m:ctrlPr>
                          <a:rPr lang="ru-RU" sz="6000" b="1" i="1" baseline="0">
                            <a:solidFill>
                              <a:srgbClr val="002060"/>
                            </a:solidFill>
                            <a:latin typeface="Cambria Math" panose="02040503050406030204" pitchFamily="18" charset="0"/>
                          </a:rPr>
                        </m:ctrlPr>
                      </m:sSupPr>
                      <m:e>
                        <m:r>
                          <a:rPr lang="ru-RU" sz="6000" b="1" i="1" baseline="0">
                            <a:solidFill>
                              <a:srgbClr val="002060"/>
                            </a:solidFill>
                            <a:latin typeface="Cambria Math" panose="02040503050406030204" pitchFamily="18" charset="0"/>
                          </a:rPr>
                          <m:t>𝑲</m:t>
                        </m:r>
                      </m:e>
                      <m:sup>
                        <m:r>
                          <a:rPr lang="ru-RU" sz="6000" b="1" i="1" baseline="0">
                            <a:solidFill>
                              <a:srgbClr val="002060"/>
                            </a:solidFill>
                            <a:latin typeface="Cambria Math" panose="02040503050406030204" pitchFamily="18" charset="0"/>
                          </a:rPr>
                          <m:t>𝑭</m:t>
                        </m:r>
                      </m:sup>
                    </m:sSup>
                  </m:oMath>
                </a14:m>
                <a:r>
                  <a:rPr lang="ru-RU" sz="6000" b="1" baseline="0" dirty="0">
                    <a:solidFill>
                      <a:srgbClr val="002060"/>
                    </a:solidFill>
                  </a:rPr>
                  <a:t> </a:t>
                </a:r>
                <a:r>
                  <a:rPr lang="en-US" sz="6000" baseline="0" dirty="0">
                    <a:solidFill>
                      <a:srgbClr val="002060"/>
                    </a:solidFill>
                  </a:rPr>
                  <a:t>–  «financial risks»;</a:t>
                </a:r>
                <a:endParaRPr lang="ru-RU" sz="6000" baseline="0" dirty="0">
                  <a:solidFill>
                    <a:srgbClr val="002060"/>
                  </a:solidFill>
                </a:endParaRPr>
              </a:p>
              <a:p>
                <a:pPr algn="just"/>
                <a14:m>
                  <m:oMath xmlns:m="http://schemas.openxmlformats.org/officeDocument/2006/math">
                    <m:sSup>
                      <m:sSupPr>
                        <m:ctrlPr>
                          <a:rPr lang="ru-RU" sz="6000" b="1" i="1" baseline="0">
                            <a:solidFill>
                              <a:srgbClr val="002060"/>
                            </a:solidFill>
                            <a:latin typeface="Cambria Math" panose="02040503050406030204" pitchFamily="18" charset="0"/>
                          </a:rPr>
                        </m:ctrlPr>
                      </m:sSupPr>
                      <m:e>
                        <m:r>
                          <a:rPr lang="ru-RU" sz="6000" b="1" i="1" baseline="0">
                            <a:solidFill>
                              <a:srgbClr val="002060"/>
                            </a:solidFill>
                            <a:latin typeface="Cambria Math" panose="02040503050406030204" pitchFamily="18" charset="0"/>
                          </a:rPr>
                          <m:t>𝑲</m:t>
                        </m:r>
                      </m:e>
                      <m:sup>
                        <m:r>
                          <a:rPr lang="ru-RU" sz="6000" b="1" i="1" baseline="0">
                            <a:solidFill>
                              <a:srgbClr val="002060"/>
                            </a:solidFill>
                            <a:latin typeface="Cambria Math" panose="02040503050406030204" pitchFamily="18" charset="0"/>
                          </a:rPr>
                          <m:t>𝑺</m:t>
                        </m:r>
                      </m:sup>
                    </m:sSup>
                  </m:oMath>
                </a14:m>
                <a:r>
                  <a:rPr lang="en-US" sz="6000" baseline="0" dirty="0">
                    <a:solidFill>
                      <a:srgbClr val="002060"/>
                    </a:solidFill>
                  </a:rPr>
                  <a:t>– «risks of innovation activity».</a:t>
                </a:r>
                <a:endParaRPr lang="ru-RU" sz="6000" baseline="0" dirty="0">
                  <a:solidFill>
                    <a:srgbClr val="002060"/>
                  </a:solidFill>
                </a:endParaRPr>
              </a:p>
              <a:p>
                <a:pPr algn="just"/>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74278" y="4337720"/>
                <a:ext cx="22466274" cy="6552728"/>
              </a:xfrm>
              <a:prstGeom prst="rect">
                <a:avLst/>
              </a:prstGeom>
              <a:blipFill>
                <a:blip r:embed="rId2"/>
                <a:stretch>
                  <a:fillRect l="-1818" t="-2886" r="-1818" b="-661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3603183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39206" y="3357859"/>
                <a:ext cx="23094100" cy="8757941"/>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500" baseline="0" dirty="0">
                    <a:solidFill>
                      <a:srgbClr val="002060"/>
                    </a:solidFill>
                    <a:latin typeface="Times New Roman" panose="02020603050405020304" pitchFamily="18" charset="0"/>
                    <a:cs typeface="Times New Roman" panose="02020603050405020304" pitchFamily="18" charset="0"/>
                  </a:rPr>
                  <a:t>		</a:t>
                </a:r>
                <a:r>
                  <a:rPr lang="en-US" sz="5400" baseline="0" dirty="0">
                    <a:solidFill>
                      <a:srgbClr val="002060"/>
                    </a:solidFill>
                  </a:rPr>
                  <a:t>Then the group of criteria </a:t>
                </a:r>
                <a14:m>
                  <m:oMath xmlns:m="http://schemas.openxmlformats.org/officeDocument/2006/math">
                    <m:sSup>
                      <m:sSupPr>
                        <m:ctrlPr>
                          <a:rPr lang="ru-RU" sz="5400" b="1" i="1" baseline="0">
                            <a:solidFill>
                              <a:srgbClr val="002060"/>
                            </a:solidFill>
                            <a:latin typeface="Cambria Math" panose="02040503050406030204" pitchFamily="18" charset="0"/>
                          </a:rPr>
                        </m:ctrlPr>
                      </m:sSupPr>
                      <m:e>
                        <m:r>
                          <a:rPr lang="ru-RU" sz="5400" b="1" i="1" baseline="0">
                            <a:solidFill>
                              <a:srgbClr val="002060"/>
                            </a:solidFill>
                            <a:latin typeface="Cambria Math" panose="02040503050406030204" pitchFamily="18" charset="0"/>
                          </a:rPr>
                          <m:t>𝑲</m:t>
                        </m:r>
                      </m:e>
                      <m:sup>
                        <m:r>
                          <a:rPr lang="ru-RU" sz="5400" b="1" i="1" baseline="0">
                            <a:solidFill>
                              <a:srgbClr val="002060"/>
                            </a:solidFill>
                            <a:latin typeface="Cambria Math" panose="02040503050406030204" pitchFamily="18" charset="0"/>
                          </a:rPr>
                          <m:t>𝑶</m:t>
                        </m:r>
                      </m:sup>
                    </m:sSup>
                  </m:oMath>
                </a14:m>
                <a:r>
                  <a:rPr lang="ru-RU" sz="5400" b="1" baseline="0" dirty="0">
                    <a:solidFill>
                      <a:srgbClr val="002060"/>
                    </a:solidFill>
                  </a:rPr>
                  <a:t> </a:t>
                </a:r>
                <a:r>
                  <a:rPr lang="en-US" sz="5400" baseline="0" dirty="0">
                    <a:solidFill>
                      <a:srgbClr val="002060"/>
                    </a:solidFill>
                  </a:rPr>
                  <a:t>– "operational risks" include the following indicators:</a:t>
                </a:r>
              </a:p>
              <a:p>
                <a:pPr algn="just"/>
                <a:endParaRPr lang="ru-RU" sz="5400" baseline="0" dirty="0">
                  <a:solidFill>
                    <a:srgbClr val="002060"/>
                  </a:solidFill>
                </a:endParaRPr>
              </a:p>
              <a:p>
                <a:pPr algn="just"/>
                <a14:m>
                  <m:oMath xmlns:m="http://schemas.openxmlformats.org/officeDocument/2006/math">
                    <m:sSubSup>
                      <m:sSubSupPr>
                        <m:ctrlPr>
                          <a:rPr lang="ru-RU" sz="5400" i="1" baseline="0">
                            <a:solidFill>
                              <a:srgbClr val="002060"/>
                            </a:solidFill>
                            <a:latin typeface="Cambria Math" panose="02040503050406030204" pitchFamily="18" charset="0"/>
                          </a:rPr>
                        </m:ctrlPr>
                      </m:sSubSupPr>
                      <m:e>
                        <m:r>
                          <a:rPr lang="ru-RU" sz="5400" i="1" baseline="0">
                            <a:solidFill>
                              <a:srgbClr val="002060"/>
                            </a:solidFill>
                            <a:latin typeface="Cambria Math" panose="02040503050406030204" pitchFamily="18" charset="0"/>
                          </a:rPr>
                          <m:t>𝐾</m:t>
                        </m:r>
                      </m:e>
                      <m:sub>
                        <m:r>
                          <a:rPr lang="en-US" sz="5400" i="1" baseline="0">
                            <a:solidFill>
                              <a:srgbClr val="002060"/>
                            </a:solidFill>
                            <a:latin typeface="Cambria Math" panose="02040503050406030204" pitchFamily="18" charset="0"/>
                          </a:rPr>
                          <m:t>1</m:t>
                        </m:r>
                      </m:sub>
                      <m:sup>
                        <m:r>
                          <a:rPr lang="ru-RU" sz="5400" i="1" baseline="0">
                            <a:solidFill>
                              <a:srgbClr val="002060"/>
                            </a:solidFill>
                            <a:latin typeface="Cambria Math" panose="02040503050406030204" pitchFamily="18" charset="0"/>
                          </a:rPr>
                          <m:t>𝑂</m:t>
                        </m:r>
                      </m:sup>
                    </m:sSubSup>
                  </m:oMath>
                </a14:m>
                <a:r>
                  <a:rPr lang="ru-RU" sz="5400" baseline="0" dirty="0">
                    <a:solidFill>
                      <a:srgbClr val="002060"/>
                    </a:solidFill>
                  </a:rPr>
                  <a:t> </a:t>
                </a:r>
                <a:r>
                  <a:rPr lang="en-US" sz="5400" baseline="0" dirty="0">
                    <a:solidFill>
                      <a:srgbClr val="002060"/>
                    </a:solidFill>
                  </a:rPr>
                  <a:t>– the risk of losing the customer base (the loss of a large customer is a significant risk to the entity, sometimes up to the liquidation of its activities);</a:t>
                </a:r>
              </a:p>
              <a:p>
                <a:pPr algn="just"/>
                <a:endParaRPr lang="ru-RU" sz="5400" baseline="0" dirty="0">
                  <a:solidFill>
                    <a:srgbClr val="002060"/>
                  </a:solidFill>
                </a:endParaRPr>
              </a:p>
              <a:p>
                <a:pPr algn="just"/>
                <a14:m>
                  <m:oMath xmlns:m="http://schemas.openxmlformats.org/officeDocument/2006/math">
                    <m:sSubSup>
                      <m:sSubSupPr>
                        <m:ctrlPr>
                          <a:rPr lang="ru-RU" sz="5400" i="1" baseline="0">
                            <a:solidFill>
                              <a:srgbClr val="002060"/>
                            </a:solidFill>
                            <a:latin typeface="Cambria Math" panose="02040503050406030204" pitchFamily="18" charset="0"/>
                          </a:rPr>
                        </m:ctrlPr>
                      </m:sSubSupPr>
                      <m:e>
                        <m:r>
                          <a:rPr lang="ru-RU" sz="5400" i="1" baseline="0">
                            <a:solidFill>
                              <a:srgbClr val="002060"/>
                            </a:solidFill>
                            <a:latin typeface="Cambria Math" panose="02040503050406030204" pitchFamily="18" charset="0"/>
                          </a:rPr>
                          <m:t>𝐾</m:t>
                        </m:r>
                      </m:e>
                      <m:sub>
                        <m:r>
                          <a:rPr lang="en-US" sz="5400" i="1" baseline="0">
                            <a:solidFill>
                              <a:srgbClr val="002060"/>
                            </a:solidFill>
                            <a:latin typeface="Cambria Math" panose="02040503050406030204" pitchFamily="18" charset="0"/>
                          </a:rPr>
                          <m:t>2</m:t>
                        </m:r>
                      </m:sub>
                      <m:sup>
                        <m:r>
                          <a:rPr lang="ru-RU" sz="5400" i="1" baseline="0">
                            <a:solidFill>
                              <a:srgbClr val="002060"/>
                            </a:solidFill>
                            <a:latin typeface="Cambria Math" panose="02040503050406030204" pitchFamily="18" charset="0"/>
                          </a:rPr>
                          <m:t>𝑂</m:t>
                        </m:r>
                      </m:sup>
                    </m:sSubSup>
                  </m:oMath>
                </a14:m>
                <a:r>
                  <a:rPr lang="ru-RU" sz="5400" baseline="0" dirty="0">
                    <a:solidFill>
                      <a:srgbClr val="002060"/>
                    </a:solidFill>
                  </a:rPr>
                  <a:t> </a:t>
                </a:r>
                <a:r>
                  <a:rPr lang="en-US" sz="5400" baseline="0" dirty="0">
                    <a:solidFill>
                      <a:srgbClr val="002060"/>
                    </a:solidFill>
                  </a:rPr>
                  <a:t>– the risk of losing a supplier (replacement of a supplier is always accompanied by repair to a new supplier and the assumption of new risks arising from new relationships);</a:t>
                </a:r>
                <a:endParaRPr lang="ru-RU" sz="5400" baseline="0" dirty="0">
                  <a:solidFill>
                    <a:srgbClr val="002060"/>
                  </a:solidFill>
                </a:endParaRPr>
              </a:p>
              <a:p>
                <a:pPr algn="just"/>
                <a:endParaRPr lang="ru-RU" sz="55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39206" y="3357859"/>
                <a:ext cx="23094100" cy="8757941"/>
              </a:xfrm>
              <a:prstGeom prst="rect">
                <a:avLst/>
              </a:prstGeom>
              <a:blipFill>
                <a:blip r:embed="rId2"/>
                <a:stretch>
                  <a:fillRect l="-1584" t="-1670" r="-1584"/>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9"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15049422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39206" y="3441226"/>
                <a:ext cx="23094100" cy="902382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14:m>
                  <m:oMath xmlns:m="http://schemas.openxmlformats.org/officeDocument/2006/math">
                    <m:sSubSup>
                      <m:sSubSupPr>
                        <m:ctrlPr>
                          <a:rPr lang="ru-RU" sz="5800" i="1" baseline="0" smtClean="0">
                            <a:solidFill>
                              <a:srgbClr val="002060"/>
                            </a:solidFill>
                            <a:latin typeface="Cambria Math" panose="02040503050406030204" pitchFamily="18" charset="0"/>
                          </a:rPr>
                        </m:ctrlPr>
                      </m:sSubSupPr>
                      <m:e>
                        <m:r>
                          <a:rPr lang="ru-RU" sz="5800" i="1" baseline="0">
                            <a:solidFill>
                              <a:srgbClr val="002060"/>
                            </a:solidFill>
                            <a:latin typeface="Cambria Math" panose="02040503050406030204" pitchFamily="18" charset="0"/>
                          </a:rPr>
                          <m:t>𝐾</m:t>
                        </m:r>
                      </m:e>
                      <m:sub>
                        <m:r>
                          <a:rPr lang="en-US" sz="5800" i="1" baseline="0">
                            <a:solidFill>
                              <a:srgbClr val="002060"/>
                            </a:solidFill>
                            <a:latin typeface="Cambria Math" panose="02040503050406030204" pitchFamily="18" charset="0"/>
                          </a:rPr>
                          <m:t>3</m:t>
                        </m:r>
                      </m:sub>
                      <m:sup>
                        <m:r>
                          <a:rPr lang="ru-RU" sz="5800" i="1" baseline="0">
                            <a:solidFill>
                              <a:srgbClr val="002060"/>
                            </a:solidFill>
                            <a:latin typeface="Cambria Math" panose="02040503050406030204" pitchFamily="18" charset="0"/>
                          </a:rPr>
                          <m:t>𝑂</m:t>
                        </m:r>
                      </m:sup>
                    </m:sSubSup>
                  </m:oMath>
                </a14:m>
                <a:r>
                  <a:rPr lang="en-US" sz="5800" baseline="0" dirty="0">
                    <a:solidFill>
                      <a:srgbClr val="002060"/>
                    </a:solidFill>
                  </a:rPr>
                  <a:t>– the risk of losing market share (competitive loss occurs when an entity has exhausted its market power and the accumulated potential for concessions does not allow it to focus on a strategic breakthrough);</a:t>
                </a:r>
              </a:p>
              <a:p>
                <a:pPr algn="just"/>
                <a:endParaRPr lang="en-US" sz="5800" baseline="0" dirty="0">
                  <a:solidFill>
                    <a:srgbClr val="002060"/>
                  </a:solidFill>
                </a:endParaRPr>
              </a:p>
              <a:p>
                <a:pPr algn="just"/>
                <a14:m>
                  <m:oMath xmlns:m="http://schemas.openxmlformats.org/officeDocument/2006/math">
                    <m:sSubSup>
                      <m:sSubSupPr>
                        <m:ctrlPr>
                          <a:rPr lang="ru-RU" sz="5800" i="1" baseline="0">
                            <a:solidFill>
                              <a:srgbClr val="002060"/>
                            </a:solidFill>
                            <a:latin typeface="Cambria Math" panose="02040503050406030204" pitchFamily="18" charset="0"/>
                          </a:rPr>
                        </m:ctrlPr>
                      </m:sSubSupPr>
                      <m:e>
                        <m:r>
                          <a:rPr lang="ru-RU" sz="5800" i="1" baseline="0">
                            <a:solidFill>
                              <a:srgbClr val="002060"/>
                            </a:solidFill>
                            <a:latin typeface="Cambria Math" panose="02040503050406030204" pitchFamily="18" charset="0"/>
                          </a:rPr>
                          <m:t>𝐾</m:t>
                        </m:r>
                      </m:e>
                      <m:sub>
                        <m:r>
                          <a:rPr lang="en-US" sz="5800" i="1" baseline="0">
                            <a:solidFill>
                              <a:srgbClr val="002060"/>
                            </a:solidFill>
                            <a:latin typeface="Cambria Math" panose="02040503050406030204" pitchFamily="18" charset="0"/>
                          </a:rPr>
                          <m:t>4</m:t>
                        </m:r>
                      </m:sub>
                      <m:sup>
                        <m:r>
                          <a:rPr lang="ru-RU" sz="5800" i="1" baseline="0">
                            <a:solidFill>
                              <a:srgbClr val="002060"/>
                            </a:solidFill>
                            <a:latin typeface="Cambria Math" panose="02040503050406030204" pitchFamily="18" charset="0"/>
                          </a:rPr>
                          <m:t>𝑂</m:t>
                        </m:r>
                      </m:sup>
                    </m:sSubSup>
                  </m:oMath>
                </a14:m>
                <a:r>
                  <a:rPr lang="ru-RU" sz="5800" baseline="0" dirty="0">
                    <a:solidFill>
                      <a:srgbClr val="002060"/>
                    </a:solidFill>
                  </a:rPr>
                  <a:t> </a:t>
                </a:r>
                <a:r>
                  <a:rPr lang="en-US" sz="5800" baseline="0" dirty="0">
                    <a:solidFill>
                      <a:srgbClr val="002060"/>
                    </a:solidFill>
                  </a:rPr>
                  <a:t>– the risk of reduced level of management (misunderstanding between managers and owners of the entity, a situation where process managers act in their own interests, forgetting the initial agreements);</a:t>
                </a:r>
              </a:p>
              <a:p>
                <a:pPr algn="just"/>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39206" y="3441226"/>
                <a:ext cx="23094100" cy="9023824"/>
              </a:xfrm>
              <a:prstGeom prst="rect">
                <a:avLst/>
              </a:prstGeom>
              <a:blipFill>
                <a:blip r:embed="rId2"/>
                <a:stretch>
                  <a:fillRect l="-1689" t="-1351" r="-171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264305335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39206" y="3441226"/>
                <a:ext cx="23094100" cy="780926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14:m>
                  <m:oMath xmlns:m="http://schemas.openxmlformats.org/officeDocument/2006/math">
                    <m:sSubSup>
                      <m:sSubSupPr>
                        <m:ctrlPr>
                          <a:rPr lang="ru-RU" sz="5800" i="1" baseline="0" smtClean="0">
                            <a:solidFill>
                              <a:srgbClr val="002060"/>
                            </a:solidFill>
                            <a:latin typeface="Cambria Math" panose="02040503050406030204" pitchFamily="18" charset="0"/>
                          </a:rPr>
                        </m:ctrlPr>
                      </m:sSubSupPr>
                      <m:e>
                        <m:r>
                          <a:rPr lang="ru-RU" sz="5800" i="1" baseline="0">
                            <a:solidFill>
                              <a:srgbClr val="002060"/>
                            </a:solidFill>
                            <a:latin typeface="Cambria Math" panose="02040503050406030204" pitchFamily="18" charset="0"/>
                          </a:rPr>
                          <m:t>𝐾</m:t>
                        </m:r>
                      </m:e>
                      <m:sub>
                        <m:r>
                          <a:rPr lang="en-US" sz="5800" i="1" baseline="0">
                            <a:solidFill>
                              <a:srgbClr val="002060"/>
                            </a:solidFill>
                            <a:latin typeface="Cambria Math" panose="02040503050406030204" pitchFamily="18" charset="0"/>
                          </a:rPr>
                          <m:t>5</m:t>
                        </m:r>
                      </m:sub>
                      <m:sup>
                        <m:r>
                          <a:rPr lang="ru-RU" sz="5800" i="1" baseline="0">
                            <a:solidFill>
                              <a:srgbClr val="002060"/>
                            </a:solidFill>
                            <a:latin typeface="Cambria Math" panose="02040503050406030204" pitchFamily="18" charset="0"/>
                          </a:rPr>
                          <m:t>𝑂</m:t>
                        </m:r>
                      </m:sup>
                    </m:sSubSup>
                  </m:oMath>
                </a14:m>
                <a:r>
                  <a:rPr lang="en-US" sz="5800" baseline="0" dirty="0">
                    <a:solidFill>
                      <a:srgbClr val="002060"/>
                    </a:solidFill>
                  </a:rPr>
                  <a:t>– the risk of industrial conflict and ineffective motivation (occurs as a crisis of corporate culture, when the balance of interests between line staff, top management, management</a:t>
                </a:r>
                <a:r>
                  <a:rPr lang="uk-UA" sz="5800" baseline="0" dirty="0">
                    <a:solidFill>
                      <a:srgbClr val="002060"/>
                    </a:solidFill>
                  </a:rPr>
                  <a:t>,</a:t>
                </a:r>
                <a:r>
                  <a:rPr lang="en-US" sz="5800" baseline="0" dirty="0">
                    <a:solidFill>
                      <a:srgbClr val="002060"/>
                    </a:solidFill>
                  </a:rPr>
                  <a:t> and owners. The destruction of the existing system of relations);</a:t>
                </a:r>
              </a:p>
              <a:p>
                <a:pPr algn="just"/>
                <a:endParaRPr lang="ru-RU" sz="5800" baseline="0" dirty="0">
                  <a:solidFill>
                    <a:srgbClr val="002060"/>
                  </a:solidFill>
                </a:endParaRPr>
              </a:p>
              <a:p>
                <a:pPr algn="just"/>
                <a14:m>
                  <m:oMath xmlns:m="http://schemas.openxmlformats.org/officeDocument/2006/math">
                    <m:sSubSup>
                      <m:sSubSupPr>
                        <m:ctrlPr>
                          <a:rPr lang="ru-RU" sz="5800" i="1" baseline="0">
                            <a:solidFill>
                              <a:srgbClr val="002060"/>
                            </a:solidFill>
                            <a:latin typeface="Cambria Math" panose="02040503050406030204" pitchFamily="18" charset="0"/>
                          </a:rPr>
                        </m:ctrlPr>
                      </m:sSubSupPr>
                      <m:e>
                        <m:r>
                          <a:rPr lang="ru-RU" sz="5800" i="1" baseline="0">
                            <a:solidFill>
                              <a:srgbClr val="002060"/>
                            </a:solidFill>
                            <a:latin typeface="Cambria Math" panose="02040503050406030204" pitchFamily="18" charset="0"/>
                          </a:rPr>
                          <m:t>𝐾</m:t>
                        </m:r>
                      </m:e>
                      <m:sub>
                        <m:r>
                          <a:rPr lang="en-US" sz="5800" i="1" baseline="0">
                            <a:solidFill>
                              <a:srgbClr val="002060"/>
                            </a:solidFill>
                            <a:latin typeface="Cambria Math" panose="02040503050406030204" pitchFamily="18" charset="0"/>
                          </a:rPr>
                          <m:t>6</m:t>
                        </m:r>
                      </m:sub>
                      <m:sup>
                        <m:r>
                          <a:rPr lang="ru-RU" sz="5800" i="1" baseline="0">
                            <a:solidFill>
                              <a:srgbClr val="002060"/>
                            </a:solidFill>
                            <a:latin typeface="Cambria Math" panose="02040503050406030204" pitchFamily="18" charset="0"/>
                          </a:rPr>
                          <m:t>𝑂</m:t>
                        </m:r>
                      </m:sup>
                    </m:sSubSup>
                  </m:oMath>
                </a14:m>
                <a:r>
                  <a:rPr lang="ru-RU" sz="5800" baseline="0" dirty="0">
                    <a:solidFill>
                      <a:srgbClr val="002060"/>
                    </a:solidFill>
                  </a:rPr>
                  <a:t> </a:t>
                </a:r>
                <a:r>
                  <a:rPr lang="en-US" sz="5800" baseline="0" dirty="0">
                    <a:solidFill>
                      <a:srgbClr val="002060"/>
                    </a:solidFill>
                  </a:rPr>
                  <a:t>– the risk of reducing the quality of processes (mainly due to loss of motivation of employees. The higher the motivational gap, the higher the risk of loss of quality);</a:t>
                </a:r>
                <a:endParaRPr lang="ru-RU" sz="58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39206" y="3441226"/>
                <a:ext cx="23094100" cy="7809262"/>
              </a:xfrm>
              <a:prstGeom prst="rect">
                <a:avLst/>
              </a:prstGeom>
              <a:blipFill>
                <a:blip r:embed="rId2"/>
                <a:stretch>
                  <a:fillRect l="-1689" t="-1483" r="-171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38978008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39206" y="3494674"/>
                <a:ext cx="23094100" cy="803064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14:m>
                  <m:oMath xmlns:m="http://schemas.openxmlformats.org/officeDocument/2006/math">
                    <m:sSubSup>
                      <m:sSubSupPr>
                        <m:ctrlPr>
                          <a:rPr lang="ru-RU" sz="5000" i="1" baseline="0" smtClean="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𝐾</m:t>
                        </m:r>
                      </m:e>
                      <m:sub>
                        <m:r>
                          <a:rPr lang="en-US" sz="5000" i="1" baseline="0">
                            <a:solidFill>
                              <a:srgbClr val="002060"/>
                            </a:solidFill>
                            <a:latin typeface="Cambria Math" panose="02040503050406030204" pitchFamily="18" charset="0"/>
                          </a:rPr>
                          <m:t>7</m:t>
                        </m:r>
                      </m:sub>
                      <m:sup>
                        <m:r>
                          <a:rPr lang="ru-RU" sz="5000" i="1" baseline="0">
                            <a:solidFill>
                              <a:srgbClr val="002060"/>
                            </a:solidFill>
                            <a:latin typeface="Cambria Math" panose="02040503050406030204" pitchFamily="18" charset="0"/>
                          </a:rPr>
                          <m:t>𝑂</m:t>
                        </m:r>
                      </m:sup>
                    </m:sSubSup>
                  </m:oMath>
                </a14:m>
                <a:r>
                  <a:rPr lang="ru-RU" sz="5000" baseline="0" dirty="0">
                    <a:solidFill>
                      <a:srgbClr val="002060"/>
                    </a:solidFill>
                  </a:rPr>
                  <a:t> </a:t>
                </a:r>
                <a:r>
                  <a:rPr lang="en-US" sz="5000" baseline="0" dirty="0">
                    <a:solidFill>
                      <a:srgbClr val="002060"/>
                    </a:solidFill>
                  </a:rPr>
                  <a:t>– the risk of reduced productivity (occurs in cases where there is a crisis in the system of motivations);</a:t>
                </a:r>
              </a:p>
              <a:p>
                <a:pPr algn="just"/>
                <a:endParaRPr lang="ru-RU" sz="5000" baseline="0" dirty="0">
                  <a:solidFill>
                    <a:srgbClr val="002060"/>
                  </a:solidFill>
                </a:endParaRPr>
              </a:p>
              <a:p>
                <a:pPr algn="just"/>
                <a14:m>
                  <m:oMath xmlns:m="http://schemas.openxmlformats.org/officeDocument/2006/math">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𝐾</m:t>
                        </m:r>
                      </m:e>
                      <m:sub>
                        <m:r>
                          <a:rPr lang="en-US" sz="5000" i="1" baseline="0">
                            <a:solidFill>
                              <a:srgbClr val="002060"/>
                            </a:solidFill>
                            <a:latin typeface="Cambria Math" panose="02040503050406030204" pitchFamily="18" charset="0"/>
                          </a:rPr>
                          <m:t>8</m:t>
                        </m:r>
                      </m:sub>
                      <m:sup>
                        <m:r>
                          <a:rPr lang="ru-RU" sz="5000" i="1" baseline="0">
                            <a:solidFill>
                              <a:srgbClr val="002060"/>
                            </a:solidFill>
                            <a:latin typeface="Cambria Math" panose="02040503050406030204" pitchFamily="18" charset="0"/>
                          </a:rPr>
                          <m:t>𝑂</m:t>
                        </m:r>
                      </m:sup>
                    </m:sSubSup>
                  </m:oMath>
                </a14:m>
                <a:r>
                  <a:rPr lang="ru-RU" sz="5000" baseline="0" dirty="0">
                    <a:solidFill>
                      <a:srgbClr val="002060"/>
                    </a:solidFill>
                  </a:rPr>
                  <a:t> </a:t>
                </a:r>
                <a:r>
                  <a:rPr lang="en-US" sz="5000" baseline="0" dirty="0">
                    <a:solidFill>
                      <a:srgbClr val="002060"/>
                    </a:solidFill>
                  </a:rPr>
                  <a:t>– risk of lack of resources (this risk is associated with the irrational formation of stocks. The structure of stocks should be adapted to the seasonality of the business and the corresponding levels of revenue. On this basis, procurement requirements are set);</a:t>
                </a:r>
              </a:p>
              <a:p>
                <a:pPr algn="just"/>
                <a:endParaRPr lang="ru-RU" sz="5000" baseline="0" dirty="0">
                  <a:solidFill>
                    <a:srgbClr val="002060"/>
                  </a:solidFill>
                </a:endParaRPr>
              </a:p>
              <a:p>
                <a:pPr algn="just"/>
                <a14:m>
                  <m:oMath xmlns:m="http://schemas.openxmlformats.org/officeDocument/2006/math">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𝐾</m:t>
                        </m:r>
                      </m:e>
                      <m:sub>
                        <m:r>
                          <a:rPr lang="en-US" sz="5000" i="1" baseline="0">
                            <a:solidFill>
                              <a:srgbClr val="002060"/>
                            </a:solidFill>
                            <a:latin typeface="Cambria Math" panose="02040503050406030204" pitchFamily="18" charset="0"/>
                          </a:rPr>
                          <m:t>9</m:t>
                        </m:r>
                      </m:sub>
                      <m:sup>
                        <m:r>
                          <a:rPr lang="ru-RU" sz="5000" i="1" baseline="0">
                            <a:solidFill>
                              <a:srgbClr val="002060"/>
                            </a:solidFill>
                            <a:latin typeface="Cambria Math" panose="02040503050406030204" pitchFamily="18" charset="0"/>
                          </a:rPr>
                          <m:t>𝑂</m:t>
                        </m:r>
                      </m:sup>
                    </m:sSubSup>
                  </m:oMath>
                </a14:m>
                <a:r>
                  <a:rPr lang="ru-RU" sz="5000" baseline="0" dirty="0">
                    <a:solidFill>
                      <a:srgbClr val="002060"/>
                    </a:solidFill>
                  </a:rPr>
                  <a:t> </a:t>
                </a:r>
                <a:r>
                  <a:rPr lang="en-US" sz="5000" baseline="0" dirty="0">
                    <a:solidFill>
                      <a:srgbClr val="002060"/>
                    </a:solidFill>
                  </a:rPr>
                  <a:t>– staff risks (aspects related to the lack of qualified employees, violation of labor and executive discipline, lack of employee loyalty to corporate culture).</a:t>
                </a:r>
                <a:endParaRPr lang="ru-RU" sz="5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39206" y="3494674"/>
                <a:ext cx="23094100" cy="8030644"/>
              </a:xfrm>
              <a:prstGeom prst="rect">
                <a:avLst/>
              </a:prstGeom>
              <a:blipFill>
                <a:blip r:embed="rId2"/>
                <a:stretch>
                  <a:fillRect l="-1425" t="-1214" r="-1452" b="-2352"/>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155604347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18286" y="3074636"/>
                <a:ext cx="23094100" cy="803064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sz="6000" baseline="0" dirty="0">
                    <a:solidFill>
                      <a:srgbClr val="002060"/>
                    </a:solidFill>
                  </a:rPr>
                  <a:t>	For the group "investment risks" –</a:t>
                </a:r>
                <a14:m>
                  <m:oMath xmlns:m="http://schemas.openxmlformats.org/officeDocument/2006/math">
                    <m:sSup>
                      <m:sSupPr>
                        <m:ctrlPr>
                          <a:rPr lang="ru-RU" sz="6000" b="1" i="1" baseline="0">
                            <a:solidFill>
                              <a:srgbClr val="002060"/>
                            </a:solidFill>
                            <a:latin typeface="Cambria Math" panose="02040503050406030204" pitchFamily="18" charset="0"/>
                          </a:rPr>
                        </m:ctrlPr>
                      </m:sSupPr>
                      <m:e>
                        <m:r>
                          <a:rPr lang="ru-RU" sz="6000" b="1" i="1" baseline="0">
                            <a:solidFill>
                              <a:srgbClr val="002060"/>
                            </a:solidFill>
                            <a:latin typeface="Cambria Math" panose="02040503050406030204" pitchFamily="18" charset="0"/>
                          </a:rPr>
                          <m:t>𝑲</m:t>
                        </m:r>
                      </m:e>
                      <m:sup>
                        <m:r>
                          <a:rPr lang="ru-RU" sz="6000" b="1" i="1" baseline="0">
                            <a:solidFill>
                              <a:srgbClr val="002060"/>
                            </a:solidFill>
                            <a:latin typeface="Cambria Math" panose="02040503050406030204" pitchFamily="18" charset="0"/>
                          </a:rPr>
                          <m:t>𝑰</m:t>
                        </m:r>
                      </m:sup>
                    </m:sSup>
                  </m:oMath>
                </a14:m>
                <a:r>
                  <a:rPr lang="ru-RU" sz="6000" baseline="0" dirty="0">
                    <a:solidFill>
                      <a:srgbClr val="002060"/>
                    </a:solidFill>
                  </a:rPr>
                  <a:t> </a:t>
                </a:r>
                <a:r>
                  <a:rPr lang="en-US" sz="6000" baseline="0" dirty="0">
                    <a:solidFill>
                      <a:srgbClr val="002060"/>
                    </a:solidFill>
                  </a:rPr>
                  <a:t>we express through indicators:</a:t>
                </a:r>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1</m:t>
                        </m:r>
                      </m:sub>
                      <m:sup>
                        <m:r>
                          <a:rPr lang="ru-RU" sz="6000" i="1" baseline="0">
                            <a:solidFill>
                              <a:srgbClr val="002060"/>
                            </a:solidFill>
                            <a:latin typeface="Cambria Math" panose="02040503050406030204" pitchFamily="18" charset="0"/>
                          </a:rPr>
                          <m:t>𝐼</m:t>
                        </m:r>
                      </m:sup>
                    </m:sSubSup>
                  </m:oMath>
                </a14:m>
                <a:r>
                  <a:rPr lang="en-US" sz="6000" baseline="0" dirty="0">
                    <a:solidFill>
                      <a:srgbClr val="002060"/>
                    </a:solidFill>
                  </a:rPr>
                  <a:t>– risk of inefficiency of investments (when investment costs are greater than the effect of return on investment);</a:t>
                </a:r>
              </a:p>
              <a:p>
                <a:pPr algn="just"/>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2</m:t>
                        </m:r>
                      </m:sub>
                      <m:sup>
                        <m:r>
                          <a:rPr lang="ru-RU" sz="6000" i="1" baseline="0">
                            <a:solidFill>
                              <a:srgbClr val="002060"/>
                            </a:solidFill>
                            <a:latin typeface="Cambria Math" panose="02040503050406030204" pitchFamily="18" charset="0"/>
                          </a:rPr>
                          <m:t>𝐼</m:t>
                        </m:r>
                      </m:sup>
                    </m:sSubSup>
                  </m:oMath>
                </a14:m>
                <a:r>
                  <a:rPr lang="en-US" sz="6000" baseline="0" dirty="0">
                    <a:solidFill>
                      <a:srgbClr val="002060"/>
                    </a:solidFill>
                  </a:rPr>
                  <a:t>– the risk of failing to achieve the objectives of return on invested capital (failure to achieve the planned level of profitability of the project affects the interests of both the project owner and the investor.</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18286" y="3074636"/>
                <a:ext cx="23094100" cy="8030644"/>
              </a:xfrm>
              <a:prstGeom prst="rect">
                <a:avLst/>
              </a:prstGeom>
              <a:blipFill>
                <a:blip r:embed="rId2"/>
                <a:stretch>
                  <a:fillRect l="-1769" t="-2049" r="-1795" b="-10319"/>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21992791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18286" y="3290971"/>
                <a:ext cx="23094100" cy="803064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14:m>
                  <m:oMath xmlns:m="http://schemas.openxmlformats.org/officeDocument/2006/math">
                    <m:sSubSup>
                      <m:sSubSupPr>
                        <m:ctrlPr>
                          <a:rPr lang="ru-RU" sz="5000" i="1" baseline="0" smtClean="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𝐾</m:t>
                        </m:r>
                      </m:e>
                      <m:sub>
                        <m:r>
                          <a:rPr lang="en-US" sz="5000" i="1" baseline="0">
                            <a:solidFill>
                              <a:srgbClr val="002060"/>
                            </a:solidFill>
                            <a:latin typeface="Cambria Math" panose="02040503050406030204" pitchFamily="18" charset="0"/>
                          </a:rPr>
                          <m:t>3</m:t>
                        </m:r>
                      </m:sub>
                      <m:sup>
                        <m:r>
                          <a:rPr lang="ru-RU" sz="5000" i="1" baseline="0">
                            <a:solidFill>
                              <a:srgbClr val="002060"/>
                            </a:solidFill>
                            <a:latin typeface="Cambria Math" panose="02040503050406030204" pitchFamily="18" charset="0"/>
                          </a:rPr>
                          <m:t>𝐼</m:t>
                        </m:r>
                      </m:sup>
                    </m:sSubSup>
                  </m:oMath>
                </a14:m>
                <a:r>
                  <a:rPr lang="ru-RU" sz="5000" baseline="0" dirty="0">
                    <a:solidFill>
                      <a:srgbClr val="002060"/>
                    </a:solidFill>
                  </a:rPr>
                  <a:t> </a:t>
                </a:r>
                <a:r>
                  <a:rPr lang="en-US" sz="5000" baseline="0" dirty="0">
                    <a:solidFill>
                      <a:srgbClr val="002060"/>
                    </a:solidFill>
                  </a:rPr>
                  <a:t>– the risk of failure to create production funds (delay in the commissioning of production assets – a typical violation of the investment plan of the project);</a:t>
                </a:r>
              </a:p>
              <a:p>
                <a:pPr algn="just"/>
                <a:endParaRPr lang="ru-RU" sz="5000" baseline="0" dirty="0">
                  <a:solidFill>
                    <a:srgbClr val="002060"/>
                  </a:solidFill>
                </a:endParaRPr>
              </a:p>
              <a:p>
                <a:pPr algn="just"/>
                <a14:m>
                  <m:oMath xmlns:m="http://schemas.openxmlformats.org/officeDocument/2006/math">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𝐾</m:t>
                        </m:r>
                      </m:e>
                      <m:sub>
                        <m:r>
                          <a:rPr lang="en-US" sz="5000" i="1" baseline="0">
                            <a:solidFill>
                              <a:srgbClr val="002060"/>
                            </a:solidFill>
                            <a:latin typeface="Cambria Math" panose="02040503050406030204" pitchFamily="18" charset="0"/>
                          </a:rPr>
                          <m:t>4</m:t>
                        </m:r>
                      </m:sub>
                      <m:sup>
                        <m:r>
                          <a:rPr lang="ru-RU" sz="5000" i="1" baseline="0">
                            <a:solidFill>
                              <a:srgbClr val="002060"/>
                            </a:solidFill>
                            <a:latin typeface="Cambria Math" panose="02040503050406030204" pitchFamily="18" charset="0"/>
                          </a:rPr>
                          <m:t>𝐼</m:t>
                        </m:r>
                      </m:sup>
                    </m:sSubSup>
                  </m:oMath>
                </a14:m>
                <a:r>
                  <a:rPr lang="en-US" sz="5000" baseline="0" dirty="0">
                    <a:solidFill>
                      <a:srgbClr val="002060"/>
                    </a:solidFill>
                  </a:rPr>
                  <a:t>– the risk of exceeding the amount of start-up investment (a characteristic defect of the financial plan and the part that is responsible for calculating investment costs. Usually occurs due to insufficient detail in the course of business planning);</a:t>
                </a:r>
              </a:p>
              <a:p>
                <a:pPr algn="just"/>
                <a:endParaRPr lang="ru-RU" sz="5000" baseline="0" dirty="0">
                  <a:solidFill>
                    <a:srgbClr val="002060"/>
                  </a:solidFill>
                </a:endParaRPr>
              </a:p>
              <a:p>
                <a:pPr algn="just"/>
                <a14:m>
                  <m:oMath xmlns:m="http://schemas.openxmlformats.org/officeDocument/2006/math">
                    <m:sSubSup>
                      <m:sSubSupPr>
                        <m:ctrlPr>
                          <a:rPr lang="ru-RU" sz="5000" i="1" baseline="0">
                            <a:solidFill>
                              <a:srgbClr val="002060"/>
                            </a:solidFill>
                            <a:latin typeface="Cambria Math" panose="02040503050406030204" pitchFamily="18" charset="0"/>
                          </a:rPr>
                        </m:ctrlPr>
                      </m:sSubSupPr>
                      <m:e>
                        <m:r>
                          <a:rPr lang="ru-RU" sz="5000" i="1" baseline="0">
                            <a:solidFill>
                              <a:srgbClr val="002060"/>
                            </a:solidFill>
                            <a:latin typeface="Cambria Math" panose="02040503050406030204" pitchFamily="18" charset="0"/>
                          </a:rPr>
                          <m:t>𝐾</m:t>
                        </m:r>
                      </m:e>
                      <m:sub>
                        <m:r>
                          <a:rPr lang="en-US" sz="5000" i="1" baseline="0">
                            <a:solidFill>
                              <a:srgbClr val="002060"/>
                            </a:solidFill>
                            <a:latin typeface="Cambria Math" panose="02040503050406030204" pitchFamily="18" charset="0"/>
                          </a:rPr>
                          <m:t>5</m:t>
                        </m:r>
                      </m:sub>
                      <m:sup>
                        <m:r>
                          <a:rPr lang="ru-RU" sz="5000" i="1" baseline="0">
                            <a:solidFill>
                              <a:srgbClr val="002060"/>
                            </a:solidFill>
                            <a:latin typeface="Cambria Math" panose="02040503050406030204" pitchFamily="18" charset="0"/>
                          </a:rPr>
                          <m:t>𝐼</m:t>
                        </m:r>
                      </m:sup>
                    </m:sSubSup>
                  </m:oMath>
                </a14:m>
                <a:r>
                  <a:rPr lang="en-US" sz="5000" baseline="0" dirty="0">
                    <a:solidFill>
                      <a:srgbClr val="002060"/>
                    </a:solidFill>
                  </a:rPr>
                  <a:t>– the risk of lack of investment capital (closely related to the previous risk and accompanied by the threat of exceeding the budget of the project).</a:t>
                </a:r>
                <a:endParaRPr lang="ru-RU" sz="5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18286" y="3290971"/>
                <a:ext cx="23094100" cy="8030644"/>
              </a:xfrm>
              <a:prstGeom prst="rect">
                <a:avLst/>
              </a:prstGeom>
              <a:blipFill>
                <a:blip r:embed="rId2"/>
                <a:stretch>
                  <a:fillRect l="-1452" t="-1291" r="-1452" b="-2202"/>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42856445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18286" y="3290971"/>
            <a:ext cx="23094100" cy="80306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endParaRPr lang="ru-RU" sz="5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mc:AlternateContent xmlns:mc="http://schemas.openxmlformats.org/markup-compatibility/2006" xmlns:a14="http://schemas.microsoft.com/office/drawing/2010/main">
        <mc:Choice Requires="a14">
          <p:sp>
            <p:nvSpPr>
              <p:cNvPr id="7" name="Rectangle 3"/>
              <p:cNvSpPr>
                <a:spLocks/>
              </p:cNvSpPr>
              <p:nvPr/>
            </p:nvSpPr>
            <p:spPr bwMode="auto">
              <a:xfrm>
                <a:off x="709934" y="3399139"/>
                <a:ext cx="23094100" cy="803064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sz="6000" baseline="0" dirty="0">
                    <a:solidFill>
                      <a:srgbClr val="002060"/>
                    </a:solidFill>
                  </a:rPr>
                  <a:t>	Group "financial risks" –</a:t>
                </a:r>
                <a14:m>
                  <m:oMath xmlns:m="http://schemas.openxmlformats.org/officeDocument/2006/math">
                    <m:sSup>
                      <m:sSupPr>
                        <m:ctrlPr>
                          <a:rPr lang="ru-RU" sz="6000" b="1" i="1" baseline="0">
                            <a:solidFill>
                              <a:srgbClr val="002060"/>
                            </a:solidFill>
                            <a:latin typeface="Cambria Math" panose="02040503050406030204" pitchFamily="18" charset="0"/>
                          </a:rPr>
                        </m:ctrlPr>
                      </m:sSupPr>
                      <m:e>
                        <m:r>
                          <a:rPr lang="ru-RU" sz="6000" b="1" i="1" baseline="0">
                            <a:solidFill>
                              <a:srgbClr val="002060"/>
                            </a:solidFill>
                            <a:latin typeface="Cambria Math" panose="02040503050406030204" pitchFamily="18" charset="0"/>
                          </a:rPr>
                          <m:t>𝑲</m:t>
                        </m:r>
                      </m:e>
                      <m:sup>
                        <m:r>
                          <a:rPr lang="ru-RU" sz="6000" b="1" i="1" baseline="0">
                            <a:solidFill>
                              <a:srgbClr val="002060"/>
                            </a:solidFill>
                            <a:latin typeface="Cambria Math" panose="02040503050406030204" pitchFamily="18" charset="0"/>
                          </a:rPr>
                          <m:t>𝑭</m:t>
                        </m:r>
                      </m:sup>
                    </m:sSup>
                  </m:oMath>
                </a14:m>
                <a:r>
                  <a:rPr lang="en-US" sz="6000" baseline="0" dirty="0">
                    <a:solidFill>
                      <a:srgbClr val="002060"/>
                    </a:solidFill>
                  </a:rPr>
                  <a:t>we present as:</a:t>
                </a:r>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1</m:t>
                        </m:r>
                      </m:sub>
                      <m:sup>
                        <m:r>
                          <a:rPr lang="ru-RU" sz="6000" i="1" baseline="0">
                            <a:solidFill>
                              <a:srgbClr val="002060"/>
                            </a:solidFill>
                            <a:latin typeface="Cambria Math" panose="02040503050406030204" pitchFamily="18" charset="0"/>
                          </a:rPr>
                          <m:t>𝐹</m:t>
                        </m:r>
                      </m:sup>
                    </m:sSubSup>
                  </m:oMath>
                </a14:m>
                <a:r>
                  <a:rPr lang="en-US" sz="6000" baseline="0" dirty="0">
                    <a:solidFill>
                      <a:srgbClr val="002060"/>
                    </a:solidFill>
                  </a:rPr>
                  <a:t>– the risk of inefficient use of capital (occurs when business indicators such as return on assets (ROA), return on equity (ROE) and return on invested capital (ROIC) go beyond regulatory limits);</a:t>
                </a:r>
              </a:p>
              <a:p>
                <a:pPr algn="just"/>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2</m:t>
                        </m:r>
                      </m:sub>
                      <m:sup>
                        <m:r>
                          <a:rPr lang="ru-RU" sz="6000" i="1" baseline="0">
                            <a:solidFill>
                              <a:srgbClr val="002060"/>
                            </a:solidFill>
                            <a:latin typeface="Cambria Math" panose="02040503050406030204" pitchFamily="18" charset="0"/>
                          </a:rPr>
                          <m:t>𝐹</m:t>
                        </m:r>
                      </m:sup>
                    </m:sSubSup>
                  </m:oMath>
                </a14:m>
                <a:r>
                  <a:rPr lang="ru-RU" sz="6000" baseline="0" dirty="0">
                    <a:solidFill>
                      <a:srgbClr val="002060"/>
                    </a:solidFill>
                  </a:rPr>
                  <a:t> </a:t>
                </a:r>
                <a:r>
                  <a:rPr lang="en-US" sz="6000" baseline="0" dirty="0">
                    <a:solidFill>
                      <a:srgbClr val="002060"/>
                    </a:solidFill>
                  </a:rPr>
                  <a:t>– the risk of loss (arises in connection with price changes, when sudden costs cover revenue);</a:t>
                </a:r>
                <a:endParaRPr lang="ru-RU" sz="60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09934" y="3399139"/>
                <a:ext cx="23094100" cy="8030644"/>
              </a:xfrm>
              <a:prstGeom prst="rect">
                <a:avLst/>
              </a:prstGeom>
              <a:blipFill>
                <a:blip r:embed="rId2"/>
                <a:stretch>
                  <a:fillRect l="-1768" t="-2126" r="-176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9"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260670350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500"/>
                                  </p:stCondLst>
                                  <p:endCondLst>
                                    <p:cond evt="begin" delay="0">
                                      <p:tn val="5"/>
                                    </p:cond>
                                  </p:end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12566" y="3617640"/>
                <a:ext cx="23094100" cy="823676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sz="5500" baseline="0" dirty="0">
                    <a:solidFill>
                      <a:srgbClr val="002060"/>
                    </a:solidFill>
                  </a:rPr>
                  <a:t>	Criteria of the group "risks of innovation" – </a:t>
                </a:r>
                <a14:m>
                  <m:oMath xmlns:m="http://schemas.openxmlformats.org/officeDocument/2006/math">
                    <m:sSup>
                      <m:sSupPr>
                        <m:ctrlPr>
                          <a:rPr lang="ru-RU" sz="5500" b="1" i="1" baseline="0">
                            <a:solidFill>
                              <a:srgbClr val="002060"/>
                            </a:solidFill>
                            <a:latin typeface="Cambria Math" panose="02040503050406030204" pitchFamily="18" charset="0"/>
                          </a:rPr>
                        </m:ctrlPr>
                      </m:sSupPr>
                      <m:e>
                        <m:r>
                          <a:rPr lang="ru-RU" sz="5500" b="1" i="1" baseline="0">
                            <a:solidFill>
                              <a:srgbClr val="002060"/>
                            </a:solidFill>
                            <a:latin typeface="Cambria Math" panose="02040503050406030204" pitchFamily="18" charset="0"/>
                          </a:rPr>
                          <m:t>𝑲</m:t>
                        </m:r>
                      </m:e>
                      <m:sup>
                        <m:r>
                          <a:rPr lang="ru-RU" sz="5500" b="1" i="1" baseline="0">
                            <a:solidFill>
                              <a:srgbClr val="002060"/>
                            </a:solidFill>
                            <a:latin typeface="Cambria Math" panose="02040503050406030204" pitchFamily="18" charset="0"/>
                          </a:rPr>
                          <m:t>𝑺</m:t>
                        </m:r>
                      </m:sup>
                    </m:sSup>
                  </m:oMath>
                </a14:m>
                <a:r>
                  <a:rPr lang="ru-RU" sz="5500" b="1" baseline="0" dirty="0">
                    <a:solidFill>
                      <a:srgbClr val="002060"/>
                    </a:solidFill>
                  </a:rPr>
                  <a:t> </a:t>
                </a:r>
                <a:r>
                  <a:rPr lang="en-US" sz="5500" baseline="0" dirty="0">
                    <a:solidFill>
                      <a:srgbClr val="002060"/>
                    </a:solidFill>
                  </a:rPr>
                  <a:t>expressed by indicators:</a:t>
                </a:r>
                <a:endParaRPr lang="ru-RU" sz="5500" baseline="0" dirty="0">
                  <a:solidFill>
                    <a:srgbClr val="002060"/>
                  </a:solidFill>
                </a:endParaRPr>
              </a:p>
              <a:p>
                <a:pPr algn="just"/>
                <a14:m>
                  <m:oMath xmlns:m="http://schemas.openxmlformats.org/officeDocument/2006/math">
                    <m:sSubSup>
                      <m:sSubSupPr>
                        <m:ctrlPr>
                          <a:rPr lang="ru-RU" sz="5500" i="1" baseline="0">
                            <a:solidFill>
                              <a:srgbClr val="002060"/>
                            </a:solidFill>
                            <a:latin typeface="Cambria Math" panose="02040503050406030204" pitchFamily="18" charset="0"/>
                          </a:rPr>
                        </m:ctrlPr>
                      </m:sSubSupPr>
                      <m:e>
                        <m:r>
                          <a:rPr lang="ru-RU" sz="5500" i="1" baseline="0">
                            <a:solidFill>
                              <a:srgbClr val="002060"/>
                            </a:solidFill>
                            <a:latin typeface="Cambria Math" panose="02040503050406030204" pitchFamily="18" charset="0"/>
                          </a:rPr>
                          <m:t>𝐾</m:t>
                        </m:r>
                      </m:e>
                      <m:sub>
                        <m:r>
                          <a:rPr lang="en-US" sz="5500" i="1" baseline="0">
                            <a:solidFill>
                              <a:srgbClr val="002060"/>
                            </a:solidFill>
                            <a:latin typeface="Cambria Math" panose="02040503050406030204" pitchFamily="18" charset="0"/>
                          </a:rPr>
                          <m:t>1</m:t>
                        </m:r>
                      </m:sub>
                      <m:sup>
                        <m:r>
                          <a:rPr lang="ru-RU" sz="5500" i="1" baseline="0">
                            <a:solidFill>
                              <a:srgbClr val="002060"/>
                            </a:solidFill>
                            <a:latin typeface="Cambria Math" panose="02040503050406030204" pitchFamily="18" charset="0"/>
                          </a:rPr>
                          <m:t>𝑆</m:t>
                        </m:r>
                      </m:sup>
                    </m:sSubSup>
                  </m:oMath>
                </a14:m>
                <a:r>
                  <a:rPr lang="en-US" sz="5500" baseline="0" dirty="0">
                    <a:solidFill>
                      <a:srgbClr val="002060"/>
                    </a:solidFill>
                  </a:rPr>
                  <a:t>– risk of inefficient innovation investments (when investment costs are greater than the effect of return on innovation);</a:t>
                </a:r>
              </a:p>
              <a:p>
                <a:pPr algn="just"/>
                <a:endParaRPr lang="ru-RU" sz="5500" baseline="0" dirty="0">
                  <a:solidFill>
                    <a:srgbClr val="002060"/>
                  </a:solidFill>
                </a:endParaRPr>
              </a:p>
              <a:p>
                <a:pPr algn="just"/>
                <a14:m>
                  <m:oMath xmlns:m="http://schemas.openxmlformats.org/officeDocument/2006/math">
                    <m:sSubSup>
                      <m:sSubSupPr>
                        <m:ctrlPr>
                          <a:rPr lang="ru-RU" sz="5500" i="1" baseline="0" smtClean="0">
                            <a:solidFill>
                              <a:srgbClr val="002060"/>
                            </a:solidFill>
                            <a:latin typeface="Cambria Math" panose="02040503050406030204" pitchFamily="18" charset="0"/>
                          </a:rPr>
                        </m:ctrlPr>
                      </m:sSubSupPr>
                      <m:e>
                        <m:r>
                          <a:rPr lang="ru-RU" sz="5500" i="1" baseline="0">
                            <a:solidFill>
                              <a:srgbClr val="002060"/>
                            </a:solidFill>
                            <a:latin typeface="Cambria Math" panose="02040503050406030204" pitchFamily="18" charset="0"/>
                          </a:rPr>
                          <m:t>𝐾</m:t>
                        </m:r>
                      </m:e>
                      <m:sub>
                        <m:r>
                          <a:rPr lang="en-US" sz="5500" i="1" baseline="0">
                            <a:solidFill>
                              <a:srgbClr val="002060"/>
                            </a:solidFill>
                            <a:latin typeface="Cambria Math" panose="02040503050406030204" pitchFamily="18" charset="0"/>
                          </a:rPr>
                          <m:t>2</m:t>
                        </m:r>
                      </m:sub>
                      <m:sup>
                        <m:r>
                          <a:rPr lang="ru-RU" sz="5500" i="1" baseline="0">
                            <a:solidFill>
                              <a:srgbClr val="002060"/>
                            </a:solidFill>
                            <a:latin typeface="Cambria Math" panose="02040503050406030204" pitchFamily="18" charset="0"/>
                          </a:rPr>
                          <m:t>𝑆</m:t>
                        </m:r>
                      </m:sup>
                    </m:sSubSup>
                  </m:oMath>
                </a14:m>
                <a:r>
                  <a:rPr lang="en-US" sz="5500" baseline="0" dirty="0">
                    <a:solidFill>
                      <a:srgbClr val="002060"/>
                    </a:solidFill>
                  </a:rPr>
                  <a:t>– the risk of inefficient promotion of innovations (it is not enough to create an innovative product, it is necessary to form the target audience and sales channels. If the product is poorly focused, it will be poorly sold. If there are no adequate settings in sales channels, the project is doomed);</a:t>
                </a:r>
                <a:endParaRPr lang="ru-RU" sz="55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12566" y="3617640"/>
                <a:ext cx="23094100" cy="8236760"/>
              </a:xfrm>
              <a:prstGeom prst="rect">
                <a:avLst/>
              </a:prstGeom>
              <a:blipFill>
                <a:blip r:embed="rId2"/>
                <a:stretch>
                  <a:fillRect l="-1610" t="-1701" r="-163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80972639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12566" y="3617640"/>
                <a:ext cx="23094100" cy="823676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14:m>
                  <m:oMath xmlns:m="http://schemas.openxmlformats.org/officeDocument/2006/math">
                    <m:sSubSup>
                      <m:sSubSupPr>
                        <m:ctrlPr>
                          <a:rPr lang="ru-RU" sz="6000" i="1" baseline="0" smtClean="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3</m:t>
                        </m:r>
                      </m:sub>
                      <m:sup>
                        <m:r>
                          <a:rPr lang="ru-RU" sz="6000" i="1" baseline="0">
                            <a:solidFill>
                              <a:srgbClr val="002060"/>
                            </a:solidFill>
                            <a:latin typeface="Cambria Math" panose="02040503050406030204" pitchFamily="18" charset="0"/>
                          </a:rPr>
                          <m:t>𝑆</m:t>
                        </m:r>
                      </m:sup>
                    </m:sSubSup>
                  </m:oMath>
                </a14:m>
                <a:r>
                  <a:rPr lang="en-US" sz="6000" baseline="0" dirty="0">
                    <a:solidFill>
                      <a:srgbClr val="002060"/>
                    </a:solidFill>
                  </a:rPr>
                  <a:t>– risks of failure of terms of development of innovations (in the fleeting world the term of introduction of innovations is measured in months and weeks, to be late means to lose the market);</a:t>
                </a:r>
              </a:p>
              <a:p>
                <a:pPr algn="just"/>
                <a:endParaRPr lang="ru-RU" sz="6000" baseline="0" dirty="0">
                  <a:solidFill>
                    <a:srgbClr val="002060"/>
                  </a:solidFill>
                </a:endParaRPr>
              </a:p>
              <a:p>
                <a:pPr algn="just"/>
                <a14:m>
                  <m:oMath xmlns:m="http://schemas.openxmlformats.org/officeDocument/2006/math">
                    <m:sSubSup>
                      <m:sSubSupPr>
                        <m:ctrlPr>
                          <a:rPr lang="ru-RU" sz="6000" i="1" baseline="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4</m:t>
                        </m:r>
                      </m:sub>
                      <m:sup>
                        <m:r>
                          <a:rPr lang="ru-RU" sz="6000" i="1" baseline="0">
                            <a:solidFill>
                              <a:srgbClr val="002060"/>
                            </a:solidFill>
                            <a:latin typeface="Cambria Math" panose="02040503050406030204" pitchFamily="18" charset="0"/>
                          </a:rPr>
                          <m:t>𝑆</m:t>
                        </m:r>
                      </m:sup>
                    </m:sSubSup>
                  </m:oMath>
                </a14:m>
                <a:r>
                  <a:rPr lang="en-US" sz="6000" baseline="0" dirty="0">
                    <a:solidFill>
                      <a:srgbClr val="002060"/>
                    </a:solidFill>
                  </a:rPr>
                  <a:t>– risks of violation of innovation technologies (risk relates to technologies of organizational change, when insufficient attention to the stages of change ended in failure);</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12566" y="3617640"/>
                <a:ext cx="23094100" cy="8236760"/>
              </a:xfrm>
              <a:prstGeom prst="rect">
                <a:avLst/>
              </a:prstGeom>
              <a:blipFill>
                <a:blip r:embed="rId2"/>
                <a:stretch>
                  <a:fillRect l="-1769" t="-1553" r="-179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258690845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458050" y="4625752"/>
                <a:ext cx="23094100" cy="554461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14:m>
                  <m:oMath xmlns:m="http://schemas.openxmlformats.org/officeDocument/2006/math">
                    <m:sSubSup>
                      <m:sSubSupPr>
                        <m:ctrlPr>
                          <a:rPr lang="ru-RU" sz="6000" i="1" baseline="0" smtClean="0">
                            <a:solidFill>
                              <a:srgbClr val="002060"/>
                            </a:solidFill>
                            <a:latin typeface="Cambria Math" panose="02040503050406030204" pitchFamily="18" charset="0"/>
                          </a:rPr>
                        </m:ctrlPr>
                      </m:sSubSupPr>
                      <m:e>
                        <m:r>
                          <a:rPr lang="ru-RU" sz="6000" i="1" baseline="0">
                            <a:solidFill>
                              <a:srgbClr val="002060"/>
                            </a:solidFill>
                            <a:latin typeface="Cambria Math" panose="02040503050406030204" pitchFamily="18" charset="0"/>
                          </a:rPr>
                          <m:t>𝐾</m:t>
                        </m:r>
                      </m:e>
                      <m:sub>
                        <m:r>
                          <a:rPr lang="en-US" sz="6000" i="1" baseline="0">
                            <a:solidFill>
                              <a:srgbClr val="002060"/>
                            </a:solidFill>
                            <a:latin typeface="Cambria Math" panose="02040503050406030204" pitchFamily="18" charset="0"/>
                          </a:rPr>
                          <m:t>5</m:t>
                        </m:r>
                      </m:sub>
                      <m:sup>
                        <m:r>
                          <a:rPr lang="ru-RU" sz="6000" i="1" baseline="0">
                            <a:solidFill>
                              <a:srgbClr val="002060"/>
                            </a:solidFill>
                            <a:latin typeface="Cambria Math" panose="02040503050406030204" pitchFamily="18" charset="0"/>
                          </a:rPr>
                          <m:t>𝑆</m:t>
                        </m:r>
                      </m:sup>
                    </m:sSubSup>
                  </m:oMath>
                </a14:m>
                <a:r>
                  <a:rPr lang="en-US" sz="6000" baseline="0" dirty="0">
                    <a:solidFill>
                      <a:srgbClr val="002060"/>
                    </a:solidFill>
                  </a:rPr>
                  <a:t>– risks of resource insufficiency when designing innovations (sometimes during the start of an innovation project the difficulty of access to scarce resources is not taken into account. Such resources may include special competence specialists, as well as technologies and components to which access is limited).</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458050" y="4625752"/>
                <a:ext cx="23094100" cy="5544616"/>
              </a:xfrm>
              <a:prstGeom prst="rect">
                <a:avLst/>
              </a:prstGeom>
              <a:blipFill>
                <a:blip r:embed="rId2"/>
                <a:stretch>
                  <a:fillRect l="-1768" t="-2310" r="-176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39206" y="130694"/>
            <a:ext cx="23641272"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Description of incoming risk assessments of start-up projects</a:t>
            </a:r>
          </a:p>
        </p:txBody>
      </p:sp>
    </p:spTree>
    <p:extLst>
      <p:ext uri="{BB962C8B-B14F-4D97-AF65-F5344CB8AC3E}">
        <p14:creationId xmlns:p14="http://schemas.microsoft.com/office/powerpoint/2010/main" val="881555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452014" y="5060127"/>
            <a:ext cx="9937104" cy="1579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Example</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04</a:t>
            </a:r>
          </a:p>
        </p:txBody>
      </p:sp>
      <p:pic>
        <p:nvPicPr>
          <p:cNvPr id="2050" name="Picture 2" descr="What is a Startup? - Blockchain for connecting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04761" y="3205417"/>
            <a:ext cx="9406871" cy="5644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726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38672" y="2249488"/>
            <a:ext cx="23094100" cy="23738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sz="6000" baseline="0" dirty="0">
                <a:solidFill>
                  <a:srgbClr val="002060"/>
                </a:solidFill>
              </a:rPr>
              <a:t>Let it be necessary to evaluate </a:t>
            </a:r>
            <a:r>
              <a:rPr lang="en-US" sz="6000" baseline="0">
                <a:solidFill>
                  <a:srgbClr val="002060"/>
                </a:solidFill>
              </a:rPr>
              <a:t>some start-up </a:t>
            </a:r>
            <a:r>
              <a:rPr lang="en-US" sz="6000" baseline="0" dirty="0">
                <a:solidFill>
                  <a:srgbClr val="002060"/>
                </a:solidFill>
              </a:rPr>
              <a:t>projects. The input data of the expert are presented in the table.</a:t>
            </a:r>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3988797776"/>
                  </p:ext>
                </p:extLst>
              </p:nvPr>
            </p:nvGraphicFramePr>
            <p:xfrm>
              <a:off x="1390800" y="4409728"/>
              <a:ext cx="21031200" cy="7624067"/>
            </p:xfrm>
            <a:graphic>
              <a:graphicData uri="http://schemas.openxmlformats.org/drawingml/2006/table">
                <a:tbl>
                  <a:tblPr firstRow="1" firstCol="1" bandRow="1">
                    <a:tableStyleId>{5C22544A-7EE6-4342-B048-85BDC9FD1C3A}</a:tableStyleId>
                  </a:tblPr>
                  <a:tblGrid>
                    <a:gridCol w="5257800">
                      <a:extLst>
                        <a:ext uri="{9D8B030D-6E8A-4147-A177-3AD203B41FA5}">
                          <a16:colId xmlns:a16="http://schemas.microsoft.com/office/drawing/2014/main" val="3145862049"/>
                        </a:ext>
                      </a:extLst>
                    </a:gridCol>
                    <a:gridCol w="5257800">
                      <a:extLst>
                        <a:ext uri="{9D8B030D-6E8A-4147-A177-3AD203B41FA5}">
                          <a16:colId xmlns:a16="http://schemas.microsoft.com/office/drawing/2014/main" val="3719660295"/>
                        </a:ext>
                      </a:extLst>
                    </a:gridCol>
                    <a:gridCol w="5257800">
                      <a:extLst>
                        <a:ext uri="{9D8B030D-6E8A-4147-A177-3AD203B41FA5}">
                          <a16:colId xmlns:a16="http://schemas.microsoft.com/office/drawing/2014/main" val="3914659277"/>
                        </a:ext>
                      </a:extLst>
                    </a:gridCol>
                    <a:gridCol w="5257800">
                      <a:extLst>
                        <a:ext uri="{9D8B030D-6E8A-4147-A177-3AD203B41FA5}">
                          <a16:colId xmlns:a16="http://schemas.microsoft.com/office/drawing/2014/main" val="548253400"/>
                        </a:ext>
                      </a:extLst>
                    </a:gridCol>
                  </a:tblGrid>
                  <a:tr h="0">
                    <a:tc>
                      <a:txBody>
                        <a:bodyPr/>
                        <a:lstStyle/>
                        <a:p>
                          <a:pPr algn="ctr">
                            <a:lnSpc>
                              <a:spcPct val="150000"/>
                            </a:lnSpc>
                            <a:spcAft>
                              <a:spcPts val="0"/>
                            </a:spcAft>
                          </a:pPr>
                          <a:r>
                            <a:rPr lang="ru-RU" sz="3000">
                              <a:effectLst/>
                            </a:rPr>
                            <a:t>№</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Criterion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Values of linguistic variables</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Certainty</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3055268"/>
                      </a:ext>
                    </a:extLst>
                  </a:tr>
                  <a:tr h="0">
                    <a:tc gridSpan="3">
                      <a:txBody>
                        <a:bodyPr/>
                        <a:lstStyle/>
                        <a:p>
                          <a:pPr algn="l">
                            <a:lnSpc>
                              <a:spcPct val="150000"/>
                            </a:lnSpc>
                            <a:spcAft>
                              <a:spcPts val="0"/>
                            </a:spcAft>
                          </a:pPr>
                          <a14:m>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𝐾</m:t>
                                  </m:r>
                                </m:e>
                                <m:sup>
                                  <m:r>
                                    <a:rPr lang="ru-RU" sz="3200">
                                      <a:effectLst/>
                                      <a:latin typeface="Cambria Math" panose="02040503050406030204" pitchFamily="18" charset="0"/>
                                    </a:rPr>
                                    <m:t>𝑂</m:t>
                                  </m:r>
                                </m:sup>
                              </m:sSup>
                            </m:oMath>
                          </a14:m>
                          <a:r>
                            <a:rPr lang="ru-RU" sz="3200" dirty="0">
                              <a:effectLst/>
                            </a:rPr>
                            <a:t> –  «</a:t>
                          </a:r>
                          <a:r>
                            <a:rPr lang="ru-RU" sz="3200" dirty="0" err="1">
                              <a:effectLst/>
                            </a:rPr>
                            <a:t>operational</a:t>
                          </a:r>
                          <a:r>
                            <a:rPr lang="ru-RU" sz="3200" dirty="0">
                              <a:effectLst/>
                            </a:rPr>
                            <a:t> </a:t>
                          </a:r>
                          <a:r>
                            <a:rPr lang="ru-RU" sz="3200" dirty="0" err="1">
                              <a:effectLst/>
                            </a:rPr>
                            <a:t>risks</a:t>
                          </a:r>
                          <a:r>
                            <a:rPr lang="ru-RU" sz="3200" dirty="0">
                              <a:effectLst/>
                            </a:rPr>
                            <a:t>»</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dirty="0">
                              <a:effectLst/>
                            </a:rPr>
                            <a:t> </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01B49C"/>
                        </a:solidFill>
                      </a:tcPr>
                    </a:tc>
                    <a:extLst>
                      <a:ext uri="{0D108BD9-81ED-4DB2-BD59-A6C34878D82A}">
                        <a16:rowId xmlns:a16="http://schemas.microsoft.com/office/drawing/2014/main" val="3007633637"/>
                      </a:ext>
                    </a:extLst>
                  </a:tr>
                  <a:tr h="0">
                    <a:tc>
                      <a:txBody>
                        <a:bodyPr/>
                        <a:lstStyle/>
                        <a:p>
                          <a:pPr algn="ctr">
                            <a:lnSpc>
                              <a:spcPct val="150000"/>
                            </a:lnSpc>
                            <a:spcAft>
                              <a:spcPts val="0"/>
                            </a:spcAft>
                          </a:pPr>
                          <a:r>
                            <a:rPr lang="ru-RU" sz="3000" dirty="0">
                              <a:solidFill>
                                <a:schemeClr val="tx1">
                                  <a:lumMod val="10000"/>
                                </a:schemeClr>
                              </a:solidFill>
                              <a:effectLst/>
                            </a:rPr>
                            <a:t>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05405978"/>
                      </a:ext>
                    </a:extLst>
                  </a:tr>
                  <a:tr h="0">
                    <a:tc>
                      <a:txBody>
                        <a:bodyPr/>
                        <a:lstStyle/>
                        <a:p>
                          <a:pPr algn="ctr">
                            <a:lnSpc>
                              <a:spcPct val="150000"/>
                            </a:lnSpc>
                            <a:spcAft>
                              <a:spcPts val="0"/>
                            </a:spcAft>
                          </a:pPr>
                          <a:r>
                            <a:rPr lang="ru-RU" sz="3000" dirty="0">
                              <a:solidFill>
                                <a:schemeClr val="tx1">
                                  <a:lumMod val="10000"/>
                                </a:schemeClr>
                              </a:solidFill>
                              <a:effectLst/>
                            </a:rPr>
                            <a:t>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04347394"/>
                      </a:ext>
                    </a:extLst>
                  </a:tr>
                  <a:tr h="0">
                    <a:tc>
                      <a:txBody>
                        <a:bodyPr/>
                        <a:lstStyle/>
                        <a:p>
                          <a:pPr algn="ctr">
                            <a:lnSpc>
                              <a:spcPct val="150000"/>
                            </a:lnSpc>
                            <a:spcAft>
                              <a:spcPts val="0"/>
                            </a:spcAft>
                          </a:pPr>
                          <a:r>
                            <a:rPr lang="ru-RU" sz="3000" dirty="0">
                              <a:solidFill>
                                <a:schemeClr val="tx1">
                                  <a:lumMod val="10000"/>
                                </a:schemeClr>
                              </a:solidFill>
                              <a:effectLst/>
                            </a:rPr>
                            <a:t>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0,9</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14586932"/>
                      </a:ext>
                    </a:extLst>
                  </a:tr>
                  <a:tr h="0">
                    <a:tc>
                      <a:txBody>
                        <a:bodyPr/>
                        <a:lstStyle/>
                        <a:p>
                          <a:pPr algn="ctr">
                            <a:lnSpc>
                              <a:spcPct val="150000"/>
                            </a:lnSpc>
                            <a:spcAft>
                              <a:spcPts val="0"/>
                            </a:spcAft>
                          </a:pPr>
                          <a:r>
                            <a:rPr lang="ru-RU" sz="3000" dirty="0">
                              <a:solidFill>
                                <a:schemeClr val="tx1">
                                  <a:lumMod val="10000"/>
                                </a:schemeClr>
                              </a:solidFill>
                              <a:effectLst/>
                            </a:rPr>
                            <a:t>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0,6</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69677124"/>
                      </a:ext>
                    </a:extLst>
                  </a:tr>
                  <a:tr h="0">
                    <a:tc>
                      <a:txBody>
                        <a:bodyPr/>
                        <a:lstStyle/>
                        <a:p>
                          <a:pPr algn="ctr">
                            <a:lnSpc>
                              <a:spcPct val="150000"/>
                            </a:lnSpc>
                            <a:spcAft>
                              <a:spcPts val="0"/>
                            </a:spcAft>
                          </a:pPr>
                          <a:r>
                            <a:rPr lang="ru-RU" sz="3000" dirty="0">
                              <a:solidFill>
                                <a:schemeClr val="tx1">
                                  <a:lumMod val="10000"/>
                                </a:schemeClr>
                              </a:solidFill>
                              <a:effectLst/>
                            </a:rPr>
                            <a:t>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50065346"/>
                      </a:ext>
                    </a:extLst>
                  </a:tr>
                  <a:tr h="0">
                    <a:tc>
                      <a:txBody>
                        <a:bodyPr/>
                        <a:lstStyle/>
                        <a:p>
                          <a:pPr algn="ctr">
                            <a:lnSpc>
                              <a:spcPct val="150000"/>
                            </a:lnSpc>
                            <a:spcAft>
                              <a:spcPts val="0"/>
                            </a:spcAft>
                          </a:pPr>
                          <a:r>
                            <a:rPr lang="ru-RU" sz="3000" dirty="0">
                              <a:solidFill>
                                <a:schemeClr val="tx1">
                                  <a:lumMod val="10000"/>
                                </a:schemeClr>
                              </a:solidFill>
                              <a:effectLst/>
                            </a:rPr>
                            <a:t>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6</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2919780"/>
                      </a:ext>
                    </a:extLst>
                  </a:tr>
                  <a:tr h="0">
                    <a:tc>
                      <a:txBody>
                        <a:bodyPr/>
                        <a:lstStyle/>
                        <a:p>
                          <a:pPr algn="ctr">
                            <a:lnSpc>
                              <a:spcPct val="150000"/>
                            </a:lnSpc>
                            <a:spcAft>
                              <a:spcPts val="0"/>
                            </a:spcAft>
                          </a:pPr>
                          <a:r>
                            <a:rPr lang="ru-RU" sz="3000" dirty="0">
                              <a:solidFill>
                                <a:schemeClr val="tx1">
                                  <a:lumMod val="10000"/>
                                </a:schemeClr>
                              </a:solidFill>
                              <a:effectLst/>
                            </a:rPr>
                            <a:t>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7</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81630538"/>
                      </a:ext>
                    </a:extLst>
                  </a:tr>
                  <a:tr h="0">
                    <a:tc>
                      <a:txBody>
                        <a:bodyPr/>
                        <a:lstStyle/>
                        <a:p>
                          <a:pPr algn="ctr">
                            <a:lnSpc>
                              <a:spcPct val="150000"/>
                            </a:lnSpc>
                            <a:spcAft>
                              <a:spcPts val="0"/>
                            </a:spcAft>
                          </a:pPr>
                          <a:r>
                            <a:rPr lang="ru-RU" sz="3000" dirty="0">
                              <a:solidFill>
                                <a:schemeClr val="tx1">
                                  <a:lumMod val="10000"/>
                                </a:schemeClr>
                              </a:solidFill>
                              <a:effectLst/>
                            </a:rPr>
                            <a:t>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8</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88866827"/>
                      </a:ext>
                    </a:extLst>
                  </a:tr>
                  <a:tr h="0">
                    <a:tc>
                      <a:txBody>
                        <a:bodyPr/>
                        <a:lstStyle/>
                        <a:p>
                          <a:pPr algn="ctr">
                            <a:lnSpc>
                              <a:spcPct val="150000"/>
                            </a:lnSpc>
                            <a:spcAft>
                              <a:spcPts val="0"/>
                            </a:spcAft>
                          </a:pPr>
                          <a:r>
                            <a:rPr lang="ru-RU" sz="3000" dirty="0">
                              <a:solidFill>
                                <a:schemeClr val="tx1">
                                  <a:lumMod val="10000"/>
                                </a:schemeClr>
                              </a:solidFill>
                              <a:effectLst/>
                            </a:rPr>
                            <a:t>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9</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11915706"/>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3988797776"/>
                  </p:ext>
                </p:extLst>
              </p:nvPr>
            </p:nvGraphicFramePr>
            <p:xfrm>
              <a:off x="1390800" y="4409728"/>
              <a:ext cx="21031200" cy="8587743"/>
            </p:xfrm>
            <a:graphic>
              <a:graphicData uri="http://schemas.openxmlformats.org/drawingml/2006/table">
                <a:tbl>
                  <a:tblPr firstRow="1" firstCol="1" bandRow="1">
                    <a:tableStyleId>{5C22544A-7EE6-4342-B048-85BDC9FD1C3A}</a:tableStyleId>
                  </a:tblPr>
                  <a:tblGrid>
                    <a:gridCol w="5257800">
                      <a:extLst>
                        <a:ext uri="{9D8B030D-6E8A-4147-A177-3AD203B41FA5}">
                          <a16:colId xmlns:a16="http://schemas.microsoft.com/office/drawing/2014/main" val="3145862049"/>
                        </a:ext>
                      </a:extLst>
                    </a:gridCol>
                    <a:gridCol w="5257800">
                      <a:extLst>
                        <a:ext uri="{9D8B030D-6E8A-4147-A177-3AD203B41FA5}">
                          <a16:colId xmlns:a16="http://schemas.microsoft.com/office/drawing/2014/main" val="3719660295"/>
                        </a:ext>
                      </a:extLst>
                    </a:gridCol>
                    <a:gridCol w="5257800">
                      <a:extLst>
                        <a:ext uri="{9D8B030D-6E8A-4147-A177-3AD203B41FA5}">
                          <a16:colId xmlns:a16="http://schemas.microsoft.com/office/drawing/2014/main" val="3914659277"/>
                        </a:ext>
                      </a:extLst>
                    </a:gridCol>
                    <a:gridCol w="5257800">
                      <a:extLst>
                        <a:ext uri="{9D8B030D-6E8A-4147-A177-3AD203B41FA5}">
                          <a16:colId xmlns:a16="http://schemas.microsoft.com/office/drawing/2014/main" val="548253400"/>
                        </a:ext>
                      </a:extLst>
                    </a:gridCol>
                  </a:tblGrid>
                  <a:tr h="1297750">
                    <a:tc>
                      <a:txBody>
                        <a:bodyPr/>
                        <a:lstStyle/>
                        <a:p>
                          <a:pPr algn="ctr">
                            <a:lnSpc>
                              <a:spcPct val="150000"/>
                            </a:lnSpc>
                            <a:spcAft>
                              <a:spcPts val="0"/>
                            </a:spcAft>
                          </a:pPr>
                          <a:r>
                            <a:rPr lang="ru-RU" sz="3000">
                              <a:effectLst/>
                            </a:rPr>
                            <a:t>№</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Criterion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Values of linguistic variables</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Certainty</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3055268"/>
                      </a:ext>
                    </a:extLst>
                  </a:tr>
                  <a:tr h="664845">
                    <a:tc gridSpan="3">
                      <a:txBody>
                        <a:bodyPr/>
                        <a:lstStyle/>
                        <a:p>
                          <a:endParaRPr lang="ru-RU"/>
                        </a:p>
                      </a:txBody>
                      <a:tcPr marL="68580" marR="68580" marT="0" marB="0" anchor="ctr">
                        <a:blipFill>
                          <a:blip r:embed="rId2"/>
                          <a:stretch>
                            <a:fillRect l="-39" t="-196330" r="-33501" b="-1021101"/>
                          </a:stretch>
                        </a:blipFill>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dirty="0">
                              <a:effectLst/>
                            </a:rPr>
                            <a:t> </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01B49C"/>
                        </a:solidFill>
                      </a:tcPr>
                    </a:tc>
                    <a:extLst>
                      <a:ext uri="{0D108BD9-81ED-4DB2-BD59-A6C34878D82A}">
                        <a16:rowId xmlns:a16="http://schemas.microsoft.com/office/drawing/2014/main" val="3007633637"/>
                      </a:ext>
                    </a:extLst>
                  </a:tr>
                  <a:tr h="733616">
                    <a:tc>
                      <a:txBody>
                        <a:bodyPr/>
                        <a:lstStyle/>
                        <a:p>
                          <a:pPr algn="ctr">
                            <a:lnSpc>
                              <a:spcPct val="150000"/>
                            </a:lnSpc>
                            <a:spcAft>
                              <a:spcPts val="0"/>
                            </a:spcAft>
                          </a:pPr>
                          <a:r>
                            <a:rPr lang="ru-RU" sz="3000" dirty="0">
                              <a:solidFill>
                                <a:schemeClr val="tx1">
                                  <a:lumMod val="10000"/>
                                </a:schemeClr>
                              </a:solidFill>
                              <a:effectLst/>
                            </a:rPr>
                            <a:t>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266942" r="-200348" b="-819835"/>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05405978"/>
                      </a:ext>
                    </a:extLst>
                  </a:tr>
                  <a:tr h="733616">
                    <a:tc>
                      <a:txBody>
                        <a:bodyPr/>
                        <a:lstStyle/>
                        <a:p>
                          <a:pPr algn="ctr">
                            <a:lnSpc>
                              <a:spcPct val="150000"/>
                            </a:lnSpc>
                            <a:spcAft>
                              <a:spcPts val="0"/>
                            </a:spcAft>
                          </a:pPr>
                          <a:r>
                            <a:rPr lang="ru-RU" sz="3000" dirty="0">
                              <a:solidFill>
                                <a:schemeClr val="tx1">
                                  <a:lumMod val="10000"/>
                                </a:schemeClr>
                              </a:solidFill>
                              <a:effectLst/>
                            </a:rPr>
                            <a:t>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6" t="-370000" r="-200348" b="-726667"/>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04347394"/>
                      </a:ext>
                    </a:extLst>
                  </a:tr>
                  <a:tr h="736854">
                    <a:tc>
                      <a:txBody>
                        <a:bodyPr/>
                        <a:lstStyle/>
                        <a:p>
                          <a:pPr algn="ctr">
                            <a:lnSpc>
                              <a:spcPct val="150000"/>
                            </a:lnSpc>
                            <a:spcAft>
                              <a:spcPts val="0"/>
                            </a:spcAft>
                          </a:pPr>
                          <a:r>
                            <a:rPr lang="ru-RU" sz="3000" dirty="0">
                              <a:solidFill>
                                <a:schemeClr val="tx1">
                                  <a:lumMod val="10000"/>
                                </a:schemeClr>
                              </a:solidFill>
                              <a:effectLst/>
                            </a:rPr>
                            <a:t>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466116" r="-200348" b="-620661"/>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0,9</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14586932"/>
                      </a:ext>
                    </a:extLst>
                  </a:tr>
                  <a:tr h="731711">
                    <a:tc>
                      <a:txBody>
                        <a:bodyPr/>
                        <a:lstStyle/>
                        <a:p>
                          <a:pPr algn="ctr">
                            <a:lnSpc>
                              <a:spcPct val="150000"/>
                            </a:lnSpc>
                            <a:spcAft>
                              <a:spcPts val="0"/>
                            </a:spcAft>
                          </a:pPr>
                          <a:r>
                            <a:rPr lang="ru-RU" sz="3000" dirty="0">
                              <a:solidFill>
                                <a:schemeClr val="tx1">
                                  <a:lumMod val="10000"/>
                                </a:schemeClr>
                              </a:solidFill>
                              <a:effectLst/>
                            </a:rPr>
                            <a:t>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6" t="-570833" r="-200348" b="-525833"/>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0,6</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69677124"/>
                      </a:ext>
                    </a:extLst>
                  </a:tr>
                  <a:tr h="747078">
                    <a:tc>
                      <a:txBody>
                        <a:bodyPr/>
                        <a:lstStyle/>
                        <a:p>
                          <a:pPr algn="ctr">
                            <a:lnSpc>
                              <a:spcPct val="150000"/>
                            </a:lnSpc>
                            <a:spcAft>
                              <a:spcPts val="0"/>
                            </a:spcAft>
                          </a:pPr>
                          <a:r>
                            <a:rPr lang="ru-RU" sz="3000" dirty="0">
                              <a:solidFill>
                                <a:schemeClr val="tx1">
                                  <a:lumMod val="10000"/>
                                </a:schemeClr>
                              </a:solidFill>
                              <a:effectLst/>
                            </a:rPr>
                            <a:t>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654472" r="-200348" b="-413008"/>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50065346"/>
                      </a:ext>
                    </a:extLst>
                  </a:tr>
                  <a:tr h="736854">
                    <a:tc>
                      <a:txBody>
                        <a:bodyPr/>
                        <a:lstStyle/>
                        <a:p>
                          <a:pPr algn="ctr">
                            <a:lnSpc>
                              <a:spcPct val="150000"/>
                            </a:lnSpc>
                            <a:spcAft>
                              <a:spcPts val="0"/>
                            </a:spcAft>
                          </a:pPr>
                          <a:r>
                            <a:rPr lang="ru-RU" sz="3000" dirty="0">
                              <a:solidFill>
                                <a:schemeClr val="tx1">
                                  <a:lumMod val="10000"/>
                                </a:schemeClr>
                              </a:solidFill>
                              <a:effectLst/>
                            </a:rPr>
                            <a:t>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6" t="-766942" r="-200348" b="-319835"/>
                          </a:stretch>
                        </a:blipFill>
                      </a:tcPr>
                    </a:tc>
                    <a:tc>
                      <a:txBody>
                        <a:bodyPr/>
                        <a:lstStyle/>
                        <a:p>
                          <a:pPr algn="ctr">
                            <a:lnSpc>
                              <a:spcPct val="150000"/>
                            </a:lnSpc>
                            <a:spcAft>
                              <a:spcPts val="0"/>
                            </a:spcAft>
                          </a:pPr>
                          <a:r>
                            <a:rPr lang="ru-RU" sz="3000" dirty="0">
                              <a:solidFill>
                                <a:schemeClr val="tx1">
                                  <a:lumMod val="10000"/>
                                </a:schemeClr>
                              </a:solidFill>
                              <a:effectLst/>
                            </a:rPr>
                            <a:t>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2919780"/>
                      </a:ext>
                    </a:extLst>
                  </a:tr>
                  <a:tr h="731711">
                    <a:tc>
                      <a:txBody>
                        <a:bodyPr/>
                        <a:lstStyle/>
                        <a:p>
                          <a:pPr algn="ctr">
                            <a:lnSpc>
                              <a:spcPct val="150000"/>
                            </a:lnSpc>
                            <a:spcAft>
                              <a:spcPts val="0"/>
                            </a:spcAft>
                          </a:pPr>
                          <a:r>
                            <a:rPr lang="ru-RU" sz="3000" dirty="0">
                              <a:solidFill>
                                <a:schemeClr val="tx1">
                                  <a:lumMod val="10000"/>
                                </a:schemeClr>
                              </a:solidFill>
                              <a:effectLst/>
                            </a:rPr>
                            <a:t>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874167" r="-200348" b="-222500"/>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81630538"/>
                      </a:ext>
                    </a:extLst>
                  </a:tr>
                  <a:tr h="736854">
                    <a:tc>
                      <a:txBody>
                        <a:bodyPr/>
                        <a:lstStyle/>
                        <a:p>
                          <a:pPr algn="ctr">
                            <a:lnSpc>
                              <a:spcPct val="150000"/>
                            </a:lnSpc>
                            <a:spcAft>
                              <a:spcPts val="0"/>
                            </a:spcAft>
                          </a:pPr>
                          <a:r>
                            <a:rPr lang="ru-RU" sz="3000" dirty="0">
                              <a:solidFill>
                                <a:schemeClr val="tx1">
                                  <a:lumMod val="10000"/>
                                </a:schemeClr>
                              </a:solidFill>
                              <a:effectLst/>
                            </a:rPr>
                            <a:t>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6" t="-966116" r="-200348" b="-120661"/>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88866827"/>
                      </a:ext>
                    </a:extLst>
                  </a:tr>
                  <a:tr h="736854">
                    <a:tc>
                      <a:txBody>
                        <a:bodyPr/>
                        <a:lstStyle/>
                        <a:p>
                          <a:pPr algn="ctr">
                            <a:lnSpc>
                              <a:spcPct val="150000"/>
                            </a:lnSpc>
                            <a:spcAft>
                              <a:spcPts val="0"/>
                            </a:spcAft>
                          </a:pPr>
                          <a:r>
                            <a:rPr lang="ru-RU" sz="3000" dirty="0">
                              <a:solidFill>
                                <a:schemeClr val="tx1">
                                  <a:lumMod val="10000"/>
                                </a:schemeClr>
                              </a:solidFill>
                              <a:effectLst/>
                            </a:rPr>
                            <a:t>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1066116" r="-200348" b="-20661"/>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11915706"/>
                      </a:ext>
                    </a:extLst>
                  </a:tr>
                </a:tbl>
              </a:graphicData>
            </a:graphic>
          </p:graphicFrame>
        </mc:Fallback>
      </mc:AlternateContent>
    </p:spTree>
    <p:extLst>
      <p:ext uri="{BB962C8B-B14F-4D97-AF65-F5344CB8AC3E}">
        <p14:creationId xmlns:p14="http://schemas.microsoft.com/office/powerpoint/2010/main" val="4572964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5" name="Таблиця 4"/>
              <p:cNvGraphicFramePr>
                <a:graphicFrameLocks noGrp="1"/>
              </p:cNvGraphicFramePr>
              <p:nvPr>
                <p:extLst>
                  <p:ext uri="{D42A27DB-BD31-4B8C-83A1-F6EECF244321}">
                    <p14:modId xmlns:p14="http://schemas.microsoft.com/office/powerpoint/2010/main" val="3422163601"/>
                  </p:ext>
                </p:extLst>
              </p:nvPr>
            </p:nvGraphicFramePr>
            <p:xfrm>
              <a:off x="2038872" y="2816208"/>
              <a:ext cx="20308688" cy="7608367"/>
            </p:xfrm>
            <a:graphic>
              <a:graphicData uri="http://schemas.openxmlformats.org/drawingml/2006/table">
                <a:tbl>
                  <a:tblPr firstRow="1" firstCol="1" bandRow="1">
                    <a:tableStyleId>{5C22544A-7EE6-4342-B048-85BDC9FD1C3A}</a:tableStyleId>
                  </a:tblPr>
                  <a:tblGrid>
                    <a:gridCol w="5077172">
                      <a:extLst>
                        <a:ext uri="{9D8B030D-6E8A-4147-A177-3AD203B41FA5}">
                          <a16:colId xmlns:a16="http://schemas.microsoft.com/office/drawing/2014/main" val="2552681634"/>
                        </a:ext>
                      </a:extLst>
                    </a:gridCol>
                    <a:gridCol w="5077172">
                      <a:extLst>
                        <a:ext uri="{9D8B030D-6E8A-4147-A177-3AD203B41FA5}">
                          <a16:colId xmlns:a16="http://schemas.microsoft.com/office/drawing/2014/main" val="36685166"/>
                        </a:ext>
                      </a:extLst>
                    </a:gridCol>
                    <a:gridCol w="5077172">
                      <a:extLst>
                        <a:ext uri="{9D8B030D-6E8A-4147-A177-3AD203B41FA5}">
                          <a16:colId xmlns:a16="http://schemas.microsoft.com/office/drawing/2014/main" val="3649769314"/>
                        </a:ext>
                      </a:extLst>
                    </a:gridCol>
                    <a:gridCol w="5077172">
                      <a:extLst>
                        <a:ext uri="{9D8B030D-6E8A-4147-A177-3AD203B41FA5}">
                          <a16:colId xmlns:a16="http://schemas.microsoft.com/office/drawing/2014/main" val="477783610"/>
                        </a:ext>
                      </a:extLst>
                    </a:gridCol>
                  </a:tblGrid>
                  <a:tr h="1106128">
                    <a:tc gridSpan="3">
                      <a:txBody>
                        <a:bodyPr/>
                        <a:lstStyle/>
                        <a:p>
                          <a:pPr algn="l">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𝐼</m:t>
                                  </m:r>
                                </m:sup>
                              </m:sSup>
                            </m:oMath>
                          </a14:m>
                          <a:r>
                            <a:rPr lang="ru-RU" sz="4000" dirty="0">
                              <a:effectLst/>
                            </a:rPr>
                            <a:t> –  «</a:t>
                          </a:r>
                          <a:r>
                            <a:rPr lang="ru-RU" sz="4000" dirty="0" err="1">
                              <a:effectLst/>
                            </a:rPr>
                            <a:t>investment</a:t>
                          </a:r>
                          <a:r>
                            <a:rPr lang="ru-RU" sz="4000" dirty="0">
                              <a:effectLst/>
                            </a:rPr>
                            <a:t> </a:t>
                          </a:r>
                          <a:r>
                            <a:rPr lang="ru-RU" sz="4000" dirty="0" err="1">
                              <a:effectLst/>
                            </a:rPr>
                            <a:t>risks</a:t>
                          </a:r>
                          <a:r>
                            <a:rPr lang="ru-RU" sz="4000" dirty="0">
                              <a:effectLst/>
                            </a:rPr>
                            <a: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 </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241213726"/>
                      </a:ext>
                    </a:extLst>
                  </a:tr>
                  <a:tr h="1295198">
                    <a:tc>
                      <a:txBody>
                        <a:bodyPr/>
                        <a:lstStyle/>
                        <a:p>
                          <a:pPr algn="ctr">
                            <a:lnSpc>
                              <a:spcPct val="150000"/>
                            </a:lnSpc>
                            <a:spcAft>
                              <a:spcPts val="0"/>
                            </a:spcAft>
                          </a:pPr>
                          <a:r>
                            <a:rPr lang="ru-RU" sz="3000" dirty="0">
                              <a:solidFill>
                                <a:schemeClr val="tx1">
                                  <a:lumMod val="10000"/>
                                </a:schemeClr>
                              </a:solidFill>
                              <a:effectLst/>
                            </a:rPr>
                            <a:t>10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𝐼</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62906651"/>
                      </a:ext>
                    </a:extLst>
                  </a:tr>
                  <a:tr h="1295198">
                    <a:tc>
                      <a:txBody>
                        <a:bodyPr/>
                        <a:lstStyle/>
                        <a:p>
                          <a:pPr algn="ctr">
                            <a:lnSpc>
                              <a:spcPct val="150000"/>
                            </a:lnSpc>
                            <a:spcAft>
                              <a:spcPts val="0"/>
                            </a:spcAft>
                          </a:pPr>
                          <a:r>
                            <a:rPr lang="ru-RU" sz="3000" dirty="0">
                              <a:solidFill>
                                <a:schemeClr val="tx1">
                                  <a:lumMod val="10000"/>
                                </a:schemeClr>
                              </a:solidFill>
                              <a:effectLst/>
                            </a:rPr>
                            <a:t>11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0,5</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22580425"/>
                      </a:ext>
                    </a:extLst>
                  </a:tr>
                  <a:tr h="1300968">
                    <a:tc>
                      <a:txBody>
                        <a:bodyPr/>
                        <a:lstStyle/>
                        <a:p>
                          <a:pPr algn="ctr">
                            <a:lnSpc>
                              <a:spcPct val="150000"/>
                            </a:lnSpc>
                            <a:spcAft>
                              <a:spcPts val="0"/>
                            </a:spcAft>
                          </a:pPr>
                          <a:r>
                            <a:rPr lang="ru-RU" sz="3000" dirty="0">
                              <a:solidFill>
                                <a:schemeClr val="tx1">
                                  <a:lumMod val="10000"/>
                                </a:schemeClr>
                              </a:solidFill>
                              <a:effectLst/>
                            </a:rPr>
                            <a:t>12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11000871"/>
                      </a:ext>
                    </a:extLst>
                  </a:tr>
                  <a:tr h="1291804">
                    <a:tc>
                      <a:txBody>
                        <a:bodyPr/>
                        <a:lstStyle/>
                        <a:p>
                          <a:pPr algn="ctr">
                            <a:lnSpc>
                              <a:spcPct val="150000"/>
                            </a:lnSpc>
                            <a:spcAft>
                              <a:spcPts val="0"/>
                            </a:spcAft>
                          </a:pPr>
                          <a:r>
                            <a:rPr lang="ru-RU" sz="3000" dirty="0">
                              <a:solidFill>
                                <a:schemeClr val="tx1">
                                  <a:lumMod val="10000"/>
                                </a:schemeClr>
                              </a:solidFill>
                              <a:effectLst/>
                            </a:rPr>
                            <a:t>13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19892377"/>
                      </a:ext>
                    </a:extLst>
                  </a:tr>
                  <a:tr h="1319071">
                    <a:tc>
                      <a:txBody>
                        <a:bodyPr/>
                        <a:lstStyle/>
                        <a:p>
                          <a:pPr algn="ctr">
                            <a:lnSpc>
                              <a:spcPct val="150000"/>
                            </a:lnSpc>
                            <a:spcAft>
                              <a:spcPts val="0"/>
                            </a:spcAft>
                          </a:pPr>
                          <a:r>
                            <a:rPr lang="ru-RU" sz="3000" dirty="0">
                              <a:solidFill>
                                <a:schemeClr val="tx1">
                                  <a:lumMod val="10000"/>
                                </a:schemeClr>
                              </a:solidFill>
                              <a:effectLst/>
                            </a:rPr>
                            <a:t>14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66190256"/>
                      </a:ext>
                    </a:extLst>
                  </a:tr>
                </a:tbl>
              </a:graphicData>
            </a:graphic>
          </p:graphicFrame>
        </mc:Choice>
        <mc:Fallback xmlns="">
          <p:graphicFrame>
            <p:nvGraphicFramePr>
              <p:cNvPr id="5" name="Таблиця 4"/>
              <p:cNvGraphicFramePr>
                <a:graphicFrameLocks noGrp="1"/>
              </p:cNvGraphicFramePr>
              <p:nvPr>
                <p:extLst>
                  <p:ext uri="{D42A27DB-BD31-4B8C-83A1-F6EECF244321}">
                    <p14:modId xmlns:p14="http://schemas.microsoft.com/office/powerpoint/2010/main" val="3422163601"/>
                  </p:ext>
                </p:extLst>
              </p:nvPr>
            </p:nvGraphicFramePr>
            <p:xfrm>
              <a:off x="2038872" y="2816208"/>
              <a:ext cx="20308688" cy="7608367"/>
            </p:xfrm>
            <a:graphic>
              <a:graphicData uri="http://schemas.openxmlformats.org/drawingml/2006/table">
                <a:tbl>
                  <a:tblPr firstRow="1" firstCol="1" bandRow="1">
                    <a:tableStyleId>{5C22544A-7EE6-4342-B048-85BDC9FD1C3A}</a:tableStyleId>
                  </a:tblPr>
                  <a:tblGrid>
                    <a:gridCol w="5077172">
                      <a:extLst>
                        <a:ext uri="{9D8B030D-6E8A-4147-A177-3AD203B41FA5}">
                          <a16:colId xmlns:a16="http://schemas.microsoft.com/office/drawing/2014/main" val="2552681634"/>
                        </a:ext>
                      </a:extLst>
                    </a:gridCol>
                    <a:gridCol w="5077172">
                      <a:extLst>
                        <a:ext uri="{9D8B030D-6E8A-4147-A177-3AD203B41FA5}">
                          <a16:colId xmlns:a16="http://schemas.microsoft.com/office/drawing/2014/main" val="36685166"/>
                        </a:ext>
                      </a:extLst>
                    </a:gridCol>
                    <a:gridCol w="5077172">
                      <a:extLst>
                        <a:ext uri="{9D8B030D-6E8A-4147-A177-3AD203B41FA5}">
                          <a16:colId xmlns:a16="http://schemas.microsoft.com/office/drawing/2014/main" val="3649769314"/>
                        </a:ext>
                      </a:extLst>
                    </a:gridCol>
                    <a:gridCol w="5077172">
                      <a:extLst>
                        <a:ext uri="{9D8B030D-6E8A-4147-A177-3AD203B41FA5}">
                          <a16:colId xmlns:a16="http://schemas.microsoft.com/office/drawing/2014/main" val="477783610"/>
                        </a:ext>
                      </a:extLst>
                    </a:gridCol>
                  </a:tblGrid>
                  <a:tr h="1106128">
                    <a:tc gridSpan="3">
                      <a:txBody>
                        <a:bodyPr/>
                        <a:lstStyle/>
                        <a:p>
                          <a:endParaRPr lang="ru-RU"/>
                        </a:p>
                      </a:txBody>
                      <a:tcPr marL="68580" marR="68580" marT="0" marB="0" anchor="ctr">
                        <a:blipFill>
                          <a:blip r:embed="rId2"/>
                          <a:stretch>
                            <a:fillRect l="-40" t="-549" r="-33533" b="-587912"/>
                          </a:stretch>
                        </a:blipFill>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 </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241213726"/>
                      </a:ext>
                    </a:extLst>
                  </a:tr>
                  <a:tr h="1295198">
                    <a:tc>
                      <a:txBody>
                        <a:bodyPr/>
                        <a:lstStyle/>
                        <a:p>
                          <a:pPr algn="ctr">
                            <a:lnSpc>
                              <a:spcPct val="150000"/>
                            </a:lnSpc>
                            <a:spcAft>
                              <a:spcPts val="0"/>
                            </a:spcAft>
                          </a:pPr>
                          <a:r>
                            <a:rPr lang="ru-RU" sz="3000" dirty="0">
                              <a:solidFill>
                                <a:schemeClr val="tx1">
                                  <a:lumMod val="10000"/>
                                </a:schemeClr>
                              </a:solidFill>
                              <a:effectLst/>
                            </a:rPr>
                            <a:t>10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20" t="-85915" r="-200600" b="-402347"/>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62906651"/>
                      </a:ext>
                    </a:extLst>
                  </a:tr>
                  <a:tr h="1295198">
                    <a:tc>
                      <a:txBody>
                        <a:bodyPr/>
                        <a:lstStyle/>
                        <a:p>
                          <a:pPr algn="ctr">
                            <a:lnSpc>
                              <a:spcPct val="150000"/>
                            </a:lnSpc>
                            <a:spcAft>
                              <a:spcPts val="0"/>
                            </a:spcAft>
                          </a:pPr>
                          <a:r>
                            <a:rPr lang="ru-RU" sz="3000" dirty="0">
                              <a:solidFill>
                                <a:schemeClr val="tx1">
                                  <a:lumMod val="10000"/>
                                </a:schemeClr>
                              </a:solidFill>
                              <a:effectLst/>
                            </a:rPr>
                            <a:t>11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20" t="-186792" r="-200600" b="-304245"/>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0,5</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22580425"/>
                      </a:ext>
                    </a:extLst>
                  </a:tr>
                  <a:tr h="1300968">
                    <a:tc>
                      <a:txBody>
                        <a:bodyPr/>
                        <a:lstStyle/>
                        <a:p>
                          <a:pPr algn="ctr">
                            <a:lnSpc>
                              <a:spcPct val="150000"/>
                            </a:lnSpc>
                            <a:spcAft>
                              <a:spcPts val="0"/>
                            </a:spcAft>
                          </a:pPr>
                          <a:r>
                            <a:rPr lang="ru-RU" sz="3000" dirty="0">
                              <a:solidFill>
                                <a:schemeClr val="tx1">
                                  <a:lumMod val="10000"/>
                                </a:schemeClr>
                              </a:solidFill>
                              <a:effectLst/>
                            </a:rPr>
                            <a:t>12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20" t="-284112" r="-200600" b="-201402"/>
                          </a:stretch>
                        </a:blipFill>
                      </a:tcPr>
                    </a:tc>
                    <a:tc>
                      <a:txBody>
                        <a:bodyPr/>
                        <a:lstStyle/>
                        <a:p>
                          <a:pPr algn="ctr">
                            <a:lnSpc>
                              <a:spcPct val="150000"/>
                            </a:lnSpc>
                            <a:spcAft>
                              <a:spcPts val="0"/>
                            </a:spcAft>
                          </a:pPr>
                          <a:r>
                            <a:rPr lang="ru-RU" sz="3000" dirty="0">
                              <a:solidFill>
                                <a:schemeClr val="tx1">
                                  <a:lumMod val="10000"/>
                                </a:schemeClr>
                              </a:solidFill>
                              <a:effectLst/>
                            </a:rPr>
                            <a:t>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11000871"/>
                      </a:ext>
                    </a:extLst>
                  </a:tr>
                  <a:tr h="1291804">
                    <a:tc>
                      <a:txBody>
                        <a:bodyPr/>
                        <a:lstStyle/>
                        <a:p>
                          <a:pPr algn="ctr">
                            <a:lnSpc>
                              <a:spcPct val="150000"/>
                            </a:lnSpc>
                            <a:spcAft>
                              <a:spcPts val="0"/>
                            </a:spcAft>
                          </a:pPr>
                          <a:r>
                            <a:rPr lang="ru-RU" sz="3000" dirty="0">
                              <a:solidFill>
                                <a:schemeClr val="tx1">
                                  <a:lumMod val="10000"/>
                                </a:schemeClr>
                              </a:solidFill>
                              <a:effectLst/>
                            </a:rPr>
                            <a:t>13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20" t="-387736" r="-200600" b="-103302"/>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19892377"/>
                      </a:ext>
                    </a:extLst>
                  </a:tr>
                  <a:tr h="1319071">
                    <a:tc>
                      <a:txBody>
                        <a:bodyPr/>
                        <a:lstStyle/>
                        <a:p>
                          <a:pPr algn="ctr">
                            <a:lnSpc>
                              <a:spcPct val="150000"/>
                            </a:lnSpc>
                            <a:spcAft>
                              <a:spcPts val="0"/>
                            </a:spcAft>
                          </a:pPr>
                          <a:r>
                            <a:rPr lang="ru-RU" sz="3000" dirty="0">
                              <a:solidFill>
                                <a:schemeClr val="tx1">
                                  <a:lumMod val="10000"/>
                                </a:schemeClr>
                              </a:solidFill>
                              <a:effectLst/>
                            </a:rPr>
                            <a:t>14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20" t="-476498" r="-200600" b="-922"/>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66190256"/>
                      </a:ext>
                    </a:extLst>
                  </a:tr>
                </a:tbl>
              </a:graphicData>
            </a:graphic>
          </p:graphicFrame>
        </mc:Fallback>
      </mc:AlternateContent>
    </p:spTree>
    <p:extLst>
      <p:ext uri="{BB962C8B-B14F-4D97-AF65-F5344CB8AC3E}">
        <p14:creationId xmlns:p14="http://schemas.microsoft.com/office/powerpoint/2010/main" val="3064831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3278879685"/>
                  </p:ext>
                </p:extLst>
              </p:nvPr>
            </p:nvGraphicFramePr>
            <p:xfrm>
              <a:off x="2830960" y="2721366"/>
              <a:ext cx="19156560" cy="8544471"/>
            </p:xfrm>
            <a:graphic>
              <a:graphicData uri="http://schemas.openxmlformats.org/drawingml/2006/table">
                <a:tbl>
                  <a:tblPr firstRow="1" firstCol="1" bandRow="1">
                    <a:tableStyleId>{5C22544A-7EE6-4342-B048-85BDC9FD1C3A}</a:tableStyleId>
                  </a:tblPr>
                  <a:tblGrid>
                    <a:gridCol w="4789140">
                      <a:extLst>
                        <a:ext uri="{9D8B030D-6E8A-4147-A177-3AD203B41FA5}">
                          <a16:colId xmlns:a16="http://schemas.microsoft.com/office/drawing/2014/main" val="2275547609"/>
                        </a:ext>
                      </a:extLst>
                    </a:gridCol>
                    <a:gridCol w="4789140">
                      <a:extLst>
                        <a:ext uri="{9D8B030D-6E8A-4147-A177-3AD203B41FA5}">
                          <a16:colId xmlns:a16="http://schemas.microsoft.com/office/drawing/2014/main" val="1123420943"/>
                        </a:ext>
                      </a:extLst>
                    </a:gridCol>
                    <a:gridCol w="4789140">
                      <a:extLst>
                        <a:ext uri="{9D8B030D-6E8A-4147-A177-3AD203B41FA5}">
                          <a16:colId xmlns:a16="http://schemas.microsoft.com/office/drawing/2014/main" val="245081495"/>
                        </a:ext>
                      </a:extLst>
                    </a:gridCol>
                    <a:gridCol w="4789140">
                      <a:extLst>
                        <a:ext uri="{9D8B030D-6E8A-4147-A177-3AD203B41FA5}">
                          <a16:colId xmlns:a16="http://schemas.microsoft.com/office/drawing/2014/main" val="397795832"/>
                        </a:ext>
                      </a:extLst>
                    </a:gridCol>
                  </a:tblGrid>
                  <a:tr h="1242222">
                    <a:tc gridSpan="3">
                      <a:txBody>
                        <a:bodyPr/>
                        <a:lstStyle/>
                        <a:p>
                          <a:pPr algn="l">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𝐹</m:t>
                                  </m:r>
                                </m:sup>
                              </m:sSup>
                            </m:oMath>
                          </a14:m>
                          <a:r>
                            <a:rPr lang="ru-RU" sz="4000" dirty="0">
                              <a:effectLst/>
                            </a:rPr>
                            <a:t> –  «</a:t>
                          </a:r>
                          <a:r>
                            <a:rPr lang="ru-RU" sz="4000" dirty="0" err="1">
                              <a:effectLst/>
                            </a:rPr>
                            <a:t>financial</a:t>
                          </a:r>
                          <a:r>
                            <a:rPr lang="ru-RU" sz="4000" dirty="0">
                              <a:effectLst/>
                            </a:rPr>
                            <a:t> </a:t>
                          </a:r>
                          <a:r>
                            <a:rPr lang="ru-RU" sz="4000" dirty="0" err="1">
                              <a:effectLst/>
                            </a:rPr>
                            <a:t>risks</a:t>
                          </a:r>
                          <a:r>
                            <a:rPr lang="ru-RU" sz="4000" dirty="0">
                              <a:effectLst/>
                            </a:rPr>
                            <a: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 </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42862232"/>
                      </a:ext>
                    </a:extLst>
                  </a:tr>
                  <a:tr h="1454554">
                    <a:tc>
                      <a:txBody>
                        <a:bodyPr/>
                        <a:lstStyle/>
                        <a:p>
                          <a:pPr algn="ctr">
                            <a:lnSpc>
                              <a:spcPct val="150000"/>
                            </a:lnSpc>
                            <a:spcAft>
                              <a:spcPts val="0"/>
                            </a:spcAft>
                          </a:pPr>
                          <a:r>
                            <a:rPr lang="ru-RU" sz="3000" dirty="0">
                              <a:solidFill>
                                <a:schemeClr val="tx1">
                                  <a:lumMod val="10000"/>
                                </a:schemeClr>
                              </a:solidFill>
                              <a:effectLst/>
                            </a:rPr>
                            <a:t>15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𝐹</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a:t>
                          </a:r>
                          <a:r>
                            <a:rPr lang="en-US" sz="3000">
                              <a:solidFill>
                                <a:schemeClr val="tx1">
                                  <a:lumMod val="10000"/>
                                </a:schemeClr>
                              </a:solidFill>
                              <a:effectLst/>
                            </a:rPr>
                            <a:t>3</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85372927"/>
                      </a:ext>
                    </a:extLst>
                  </a:tr>
                  <a:tr h="1454554">
                    <a:tc>
                      <a:txBody>
                        <a:bodyPr/>
                        <a:lstStyle/>
                        <a:p>
                          <a:pPr algn="ctr">
                            <a:lnSpc>
                              <a:spcPct val="150000"/>
                            </a:lnSpc>
                            <a:spcAft>
                              <a:spcPts val="0"/>
                            </a:spcAft>
                          </a:pPr>
                          <a:r>
                            <a:rPr lang="ru-RU" sz="3000" dirty="0">
                              <a:solidFill>
                                <a:schemeClr val="tx1">
                                  <a:lumMod val="10000"/>
                                </a:schemeClr>
                              </a:solidFill>
                              <a:effectLst/>
                            </a:rPr>
                            <a:t>16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𝐹</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0,6</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52575108"/>
                      </a:ext>
                    </a:extLst>
                  </a:tr>
                  <a:tr h="1461034">
                    <a:tc>
                      <a:txBody>
                        <a:bodyPr/>
                        <a:lstStyle/>
                        <a:p>
                          <a:pPr algn="ctr">
                            <a:lnSpc>
                              <a:spcPct val="150000"/>
                            </a:lnSpc>
                            <a:spcAft>
                              <a:spcPts val="0"/>
                            </a:spcAft>
                          </a:pPr>
                          <a:r>
                            <a:rPr lang="ru-RU" sz="3000" dirty="0">
                              <a:solidFill>
                                <a:schemeClr val="tx1">
                                  <a:lumMod val="10000"/>
                                </a:schemeClr>
                              </a:solidFill>
                              <a:effectLst/>
                            </a:rPr>
                            <a:t>17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𝐹</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a:t>
                          </a:r>
                          <a:r>
                            <a:rPr lang="en-US" sz="3000" dirty="0">
                              <a:solidFill>
                                <a:schemeClr val="tx1">
                                  <a:lumMod val="10000"/>
                                </a:schemeClr>
                              </a:solidFill>
                              <a:effectLst/>
                            </a:rPr>
                            <a:t>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98369659"/>
                      </a:ext>
                    </a:extLst>
                  </a:tr>
                  <a:tr h="1450742">
                    <a:tc>
                      <a:txBody>
                        <a:bodyPr/>
                        <a:lstStyle/>
                        <a:p>
                          <a:pPr algn="ctr">
                            <a:lnSpc>
                              <a:spcPct val="150000"/>
                            </a:lnSpc>
                            <a:spcAft>
                              <a:spcPts val="0"/>
                            </a:spcAft>
                          </a:pPr>
                          <a:r>
                            <a:rPr lang="ru-RU" sz="3000" dirty="0">
                              <a:solidFill>
                                <a:schemeClr val="tx1">
                                  <a:lumMod val="10000"/>
                                </a:schemeClr>
                              </a:solidFill>
                              <a:effectLst/>
                            </a:rPr>
                            <a:t>18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96326014"/>
                      </a:ext>
                    </a:extLst>
                  </a:tr>
                  <a:tr h="1481365">
                    <a:tc>
                      <a:txBody>
                        <a:bodyPr/>
                        <a:lstStyle/>
                        <a:p>
                          <a:pPr algn="ctr">
                            <a:lnSpc>
                              <a:spcPct val="150000"/>
                            </a:lnSpc>
                            <a:spcAft>
                              <a:spcPts val="0"/>
                            </a:spcAft>
                          </a:pPr>
                          <a:r>
                            <a:rPr lang="ru-RU" sz="3000" dirty="0">
                              <a:solidFill>
                                <a:schemeClr val="tx1">
                                  <a:lumMod val="10000"/>
                                </a:schemeClr>
                              </a:solidFill>
                              <a:effectLst/>
                            </a:rPr>
                            <a:t>19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80648805"/>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3278879685"/>
                  </p:ext>
                </p:extLst>
              </p:nvPr>
            </p:nvGraphicFramePr>
            <p:xfrm>
              <a:off x="2830960" y="2721366"/>
              <a:ext cx="19156560" cy="8544471"/>
            </p:xfrm>
            <a:graphic>
              <a:graphicData uri="http://schemas.openxmlformats.org/drawingml/2006/table">
                <a:tbl>
                  <a:tblPr firstRow="1" firstCol="1" bandRow="1">
                    <a:tableStyleId>{5C22544A-7EE6-4342-B048-85BDC9FD1C3A}</a:tableStyleId>
                  </a:tblPr>
                  <a:tblGrid>
                    <a:gridCol w="4789140">
                      <a:extLst>
                        <a:ext uri="{9D8B030D-6E8A-4147-A177-3AD203B41FA5}">
                          <a16:colId xmlns:a16="http://schemas.microsoft.com/office/drawing/2014/main" val="2275547609"/>
                        </a:ext>
                      </a:extLst>
                    </a:gridCol>
                    <a:gridCol w="4789140">
                      <a:extLst>
                        <a:ext uri="{9D8B030D-6E8A-4147-A177-3AD203B41FA5}">
                          <a16:colId xmlns:a16="http://schemas.microsoft.com/office/drawing/2014/main" val="1123420943"/>
                        </a:ext>
                      </a:extLst>
                    </a:gridCol>
                    <a:gridCol w="4789140">
                      <a:extLst>
                        <a:ext uri="{9D8B030D-6E8A-4147-A177-3AD203B41FA5}">
                          <a16:colId xmlns:a16="http://schemas.microsoft.com/office/drawing/2014/main" val="245081495"/>
                        </a:ext>
                      </a:extLst>
                    </a:gridCol>
                    <a:gridCol w="4789140">
                      <a:extLst>
                        <a:ext uri="{9D8B030D-6E8A-4147-A177-3AD203B41FA5}">
                          <a16:colId xmlns:a16="http://schemas.microsoft.com/office/drawing/2014/main" val="397795832"/>
                        </a:ext>
                      </a:extLst>
                    </a:gridCol>
                  </a:tblGrid>
                  <a:tr h="1242222">
                    <a:tc gridSpan="3">
                      <a:txBody>
                        <a:bodyPr/>
                        <a:lstStyle/>
                        <a:p>
                          <a:endParaRPr lang="ru-RU"/>
                        </a:p>
                      </a:txBody>
                      <a:tcPr marL="68580" marR="68580" marT="0" marB="0" anchor="ctr">
                        <a:blipFill>
                          <a:blip r:embed="rId2"/>
                          <a:stretch>
                            <a:fillRect l="-42" t="-490" r="-33560" b="-588725"/>
                          </a:stretch>
                        </a:blipFill>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 </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42862232"/>
                      </a:ext>
                    </a:extLst>
                  </a:tr>
                  <a:tr h="1454554">
                    <a:tc>
                      <a:txBody>
                        <a:bodyPr/>
                        <a:lstStyle/>
                        <a:p>
                          <a:pPr algn="ctr">
                            <a:lnSpc>
                              <a:spcPct val="150000"/>
                            </a:lnSpc>
                            <a:spcAft>
                              <a:spcPts val="0"/>
                            </a:spcAft>
                          </a:pPr>
                          <a:r>
                            <a:rPr lang="ru-RU" sz="3000" dirty="0">
                              <a:solidFill>
                                <a:schemeClr val="tx1">
                                  <a:lumMod val="10000"/>
                                </a:schemeClr>
                              </a:solidFill>
                              <a:effectLst/>
                            </a:rPr>
                            <a:t>15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27" t="-85774" r="-200509" b="-402510"/>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a:t>
                          </a:r>
                          <a:r>
                            <a:rPr lang="en-US" sz="3000">
                              <a:solidFill>
                                <a:schemeClr val="tx1">
                                  <a:lumMod val="10000"/>
                                </a:schemeClr>
                              </a:solidFill>
                              <a:effectLst/>
                            </a:rPr>
                            <a:t>3</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85372927"/>
                      </a:ext>
                    </a:extLst>
                  </a:tr>
                  <a:tr h="1454554">
                    <a:tc>
                      <a:txBody>
                        <a:bodyPr/>
                        <a:lstStyle/>
                        <a:p>
                          <a:pPr algn="ctr">
                            <a:lnSpc>
                              <a:spcPct val="150000"/>
                            </a:lnSpc>
                            <a:spcAft>
                              <a:spcPts val="0"/>
                            </a:spcAft>
                          </a:pPr>
                          <a:r>
                            <a:rPr lang="ru-RU" sz="3000" dirty="0">
                              <a:solidFill>
                                <a:schemeClr val="tx1">
                                  <a:lumMod val="10000"/>
                                </a:schemeClr>
                              </a:solidFill>
                              <a:effectLst/>
                            </a:rPr>
                            <a:t>16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27" t="-185774" r="-200509" b="-302510"/>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0,6</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52575108"/>
                      </a:ext>
                    </a:extLst>
                  </a:tr>
                  <a:tr h="1461034">
                    <a:tc>
                      <a:txBody>
                        <a:bodyPr/>
                        <a:lstStyle/>
                        <a:p>
                          <a:pPr algn="ctr">
                            <a:lnSpc>
                              <a:spcPct val="150000"/>
                            </a:lnSpc>
                            <a:spcAft>
                              <a:spcPts val="0"/>
                            </a:spcAft>
                          </a:pPr>
                          <a:r>
                            <a:rPr lang="ru-RU" sz="3000" dirty="0">
                              <a:solidFill>
                                <a:schemeClr val="tx1">
                                  <a:lumMod val="10000"/>
                                </a:schemeClr>
                              </a:solidFill>
                              <a:effectLst/>
                            </a:rPr>
                            <a:t>17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27" t="-284583" r="-200509" b="-201250"/>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a:t>
                          </a:r>
                          <a:r>
                            <a:rPr lang="en-US" sz="3000" dirty="0">
                              <a:solidFill>
                                <a:schemeClr val="tx1">
                                  <a:lumMod val="10000"/>
                                </a:schemeClr>
                              </a:solidFill>
                              <a:effectLst/>
                            </a:rPr>
                            <a:t>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98369659"/>
                      </a:ext>
                    </a:extLst>
                  </a:tr>
                  <a:tr h="1450742">
                    <a:tc>
                      <a:txBody>
                        <a:bodyPr/>
                        <a:lstStyle/>
                        <a:p>
                          <a:pPr algn="ctr">
                            <a:lnSpc>
                              <a:spcPct val="150000"/>
                            </a:lnSpc>
                            <a:spcAft>
                              <a:spcPts val="0"/>
                            </a:spcAft>
                          </a:pPr>
                          <a:r>
                            <a:rPr lang="ru-RU" sz="3000" dirty="0">
                              <a:solidFill>
                                <a:schemeClr val="tx1">
                                  <a:lumMod val="10000"/>
                                </a:schemeClr>
                              </a:solidFill>
                              <a:effectLst/>
                            </a:rPr>
                            <a:t>18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27" t="-387815" r="-200509" b="-102941"/>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96326014"/>
                      </a:ext>
                    </a:extLst>
                  </a:tr>
                  <a:tr h="1481365">
                    <a:tc>
                      <a:txBody>
                        <a:bodyPr/>
                        <a:lstStyle/>
                        <a:p>
                          <a:pPr algn="ctr">
                            <a:lnSpc>
                              <a:spcPct val="150000"/>
                            </a:lnSpc>
                            <a:spcAft>
                              <a:spcPts val="0"/>
                            </a:spcAft>
                          </a:pPr>
                          <a:r>
                            <a:rPr lang="ru-RU" sz="3000" dirty="0">
                              <a:solidFill>
                                <a:schemeClr val="tx1">
                                  <a:lumMod val="10000"/>
                                </a:schemeClr>
                              </a:solidFill>
                              <a:effectLst/>
                            </a:rPr>
                            <a:t>19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27" t="-477778" r="-200509" b="-823"/>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80648805"/>
                      </a:ext>
                    </a:extLst>
                  </a:tr>
                </a:tbl>
              </a:graphicData>
            </a:graphic>
          </p:graphicFrame>
        </mc:Fallback>
      </mc:AlternateContent>
    </p:spTree>
    <p:extLst>
      <p:ext uri="{BB962C8B-B14F-4D97-AF65-F5344CB8AC3E}">
        <p14:creationId xmlns:p14="http://schemas.microsoft.com/office/powerpoint/2010/main" val="4667695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13" name="Таблиця 12"/>
              <p:cNvGraphicFramePr>
                <a:graphicFrameLocks noGrp="1"/>
              </p:cNvGraphicFramePr>
              <p:nvPr>
                <p:extLst>
                  <p:ext uri="{D42A27DB-BD31-4B8C-83A1-F6EECF244321}">
                    <p14:modId xmlns:p14="http://schemas.microsoft.com/office/powerpoint/2010/main" val="1920171305"/>
                  </p:ext>
                </p:extLst>
              </p:nvPr>
            </p:nvGraphicFramePr>
            <p:xfrm>
              <a:off x="2902968" y="2727190"/>
              <a:ext cx="18940536" cy="8786816"/>
            </p:xfrm>
            <a:graphic>
              <a:graphicData uri="http://schemas.openxmlformats.org/drawingml/2006/table">
                <a:tbl>
                  <a:tblPr firstRow="1" firstCol="1" bandRow="1">
                    <a:tableStyleId>{5C22544A-7EE6-4342-B048-85BDC9FD1C3A}</a:tableStyleId>
                  </a:tblPr>
                  <a:tblGrid>
                    <a:gridCol w="4735134">
                      <a:extLst>
                        <a:ext uri="{9D8B030D-6E8A-4147-A177-3AD203B41FA5}">
                          <a16:colId xmlns:a16="http://schemas.microsoft.com/office/drawing/2014/main" val="798497947"/>
                        </a:ext>
                      </a:extLst>
                    </a:gridCol>
                    <a:gridCol w="4735134">
                      <a:extLst>
                        <a:ext uri="{9D8B030D-6E8A-4147-A177-3AD203B41FA5}">
                          <a16:colId xmlns:a16="http://schemas.microsoft.com/office/drawing/2014/main" val="1395008778"/>
                        </a:ext>
                      </a:extLst>
                    </a:gridCol>
                    <a:gridCol w="4735134">
                      <a:extLst>
                        <a:ext uri="{9D8B030D-6E8A-4147-A177-3AD203B41FA5}">
                          <a16:colId xmlns:a16="http://schemas.microsoft.com/office/drawing/2014/main" val="1210541089"/>
                        </a:ext>
                      </a:extLst>
                    </a:gridCol>
                    <a:gridCol w="4735134">
                      <a:extLst>
                        <a:ext uri="{9D8B030D-6E8A-4147-A177-3AD203B41FA5}">
                          <a16:colId xmlns:a16="http://schemas.microsoft.com/office/drawing/2014/main" val="3848864840"/>
                        </a:ext>
                      </a:extLst>
                    </a:gridCol>
                  </a:tblGrid>
                  <a:tr h="1271881">
                    <a:tc gridSpan="3">
                      <a:txBody>
                        <a:bodyPr/>
                        <a:lstStyle/>
                        <a:p>
                          <a:pPr algn="just">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𝑆</m:t>
                                  </m:r>
                                </m:sup>
                              </m:sSup>
                            </m:oMath>
                          </a14:m>
                          <a:r>
                            <a:rPr lang="ru-RU" sz="4000" dirty="0">
                              <a:effectLst/>
                            </a:rPr>
                            <a:t> </a:t>
                          </a:r>
                          <a:r>
                            <a:rPr lang="en-US" sz="4000" dirty="0">
                              <a:effectLst/>
                            </a:rPr>
                            <a:t>– «risks of innovation activity»</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en-US" sz="3000">
                              <a:effectLst/>
                            </a:rPr>
                            <a:t> </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50593281"/>
                      </a:ext>
                    </a:extLst>
                  </a:tr>
                  <a:tr h="1496949">
                    <a:tc>
                      <a:txBody>
                        <a:bodyPr/>
                        <a:lstStyle/>
                        <a:p>
                          <a:pPr algn="ctr">
                            <a:lnSpc>
                              <a:spcPct val="150000"/>
                            </a:lnSpc>
                            <a:spcAft>
                              <a:spcPts val="0"/>
                            </a:spcAft>
                          </a:pPr>
                          <a:r>
                            <a:rPr lang="ru-RU" sz="3000" dirty="0">
                              <a:solidFill>
                                <a:schemeClr val="tx1">
                                  <a:lumMod val="10000"/>
                                </a:schemeClr>
                              </a:solidFill>
                              <a:effectLst/>
                            </a:rPr>
                            <a:t>20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𝑆</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04164366"/>
                      </a:ext>
                    </a:extLst>
                  </a:tr>
                  <a:tr h="1496949">
                    <a:tc>
                      <a:txBody>
                        <a:bodyPr/>
                        <a:lstStyle/>
                        <a:p>
                          <a:pPr algn="ctr">
                            <a:lnSpc>
                              <a:spcPct val="150000"/>
                            </a:lnSpc>
                            <a:spcAft>
                              <a:spcPts val="0"/>
                            </a:spcAft>
                          </a:pPr>
                          <a:r>
                            <a:rPr lang="ru-RU" sz="3000" dirty="0">
                              <a:solidFill>
                                <a:schemeClr val="tx1">
                                  <a:lumMod val="10000"/>
                                </a:schemeClr>
                              </a:solidFill>
                              <a:effectLst/>
                            </a:rPr>
                            <a:t>21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𝑆</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0,9</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81524863"/>
                      </a:ext>
                    </a:extLst>
                  </a:tr>
                  <a:tr h="1503556">
                    <a:tc>
                      <a:txBody>
                        <a:bodyPr/>
                        <a:lstStyle/>
                        <a:p>
                          <a:pPr algn="ctr">
                            <a:lnSpc>
                              <a:spcPct val="150000"/>
                            </a:lnSpc>
                            <a:spcAft>
                              <a:spcPts val="0"/>
                            </a:spcAft>
                          </a:pPr>
                          <a:r>
                            <a:rPr lang="ru-RU" sz="3000" dirty="0">
                              <a:solidFill>
                                <a:schemeClr val="tx1">
                                  <a:lumMod val="10000"/>
                                </a:schemeClr>
                              </a:solidFill>
                              <a:effectLst/>
                            </a:rPr>
                            <a:t>22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0,1</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23864579"/>
                      </a:ext>
                    </a:extLst>
                  </a:tr>
                  <a:tr h="1493062">
                    <a:tc>
                      <a:txBody>
                        <a:bodyPr/>
                        <a:lstStyle/>
                        <a:p>
                          <a:pPr algn="ctr">
                            <a:lnSpc>
                              <a:spcPct val="150000"/>
                            </a:lnSpc>
                            <a:spcAft>
                              <a:spcPts val="0"/>
                            </a:spcAft>
                          </a:pPr>
                          <a:r>
                            <a:rPr lang="ru-RU" sz="3000" dirty="0">
                              <a:solidFill>
                                <a:schemeClr val="tx1">
                                  <a:lumMod val="10000"/>
                                </a:schemeClr>
                              </a:solidFill>
                              <a:effectLst/>
                            </a:rPr>
                            <a:t>23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867820"/>
                      </a:ext>
                    </a:extLst>
                  </a:tr>
                  <a:tr h="1524419">
                    <a:tc>
                      <a:txBody>
                        <a:bodyPr/>
                        <a:lstStyle/>
                        <a:p>
                          <a:pPr algn="ctr">
                            <a:lnSpc>
                              <a:spcPct val="150000"/>
                            </a:lnSpc>
                            <a:spcAft>
                              <a:spcPts val="0"/>
                            </a:spcAft>
                          </a:pPr>
                          <a:r>
                            <a:rPr lang="ru-RU" sz="3000" dirty="0">
                              <a:solidFill>
                                <a:schemeClr val="tx1">
                                  <a:lumMod val="10000"/>
                                </a:schemeClr>
                              </a:solidFill>
                              <a:effectLst/>
                            </a:rPr>
                            <a:t>24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50921122"/>
                      </a:ext>
                    </a:extLst>
                  </a:tr>
                </a:tbl>
              </a:graphicData>
            </a:graphic>
          </p:graphicFrame>
        </mc:Choice>
        <mc:Fallback xmlns="">
          <p:graphicFrame>
            <p:nvGraphicFramePr>
              <p:cNvPr id="13" name="Таблиця 12"/>
              <p:cNvGraphicFramePr>
                <a:graphicFrameLocks noGrp="1"/>
              </p:cNvGraphicFramePr>
              <p:nvPr>
                <p:extLst>
                  <p:ext uri="{D42A27DB-BD31-4B8C-83A1-F6EECF244321}">
                    <p14:modId xmlns:p14="http://schemas.microsoft.com/office/powerpoint/2010/main" val="1920171305"/>
                  </p:ext>
                </p:extLst>
              </p:nvPr>
            </p:nvGraphicFramePr>
            <p:xfrm>
              <a:off x="2902968" y="2727190"/>
              <a:ext cx="18940536" cy="8786816"/>
            </p:xfrm>
            <a:graphic>
              <a:graphicData uri="http://schemas.openxmlformats.org/drawingml/2006/table">
                <a:tbl>
                  <a:tblPr firstRow="1" firstCol="1" bandRow="1">
                    <a:tableStyleId>{5C22544A-7EE6-4342-B048-85BDC9FD1C3A}</a:tableStyleId>
                  </a:tblPr>
                  <a:tblGrid>
                    <a:gridCol w="4735134">
                      <a:extLst>
                        <a:ext uri="{9D8B030D-6E8A-4147-A177-3AD203B41FA5}">
                          <a16:colId xmlns:a16="http://schemas.microsoft.com/office/drawing/2014/main" val="798497947"/>
                        </a:ext>
                      </a:extLst>
                    </a:gridCol>
                    <a:gridCol w="4735134">
                      <a:extLst>
                        <a:ext uri="{9D8B030D-6E8A-4147-A177-3AD203B41FA5}">
                          <a16:colId xmlns:a16="http://schemas.microsoft.com/office/drawing/2014/main" val="1395008778"/>
                        </a:ext>
                      </a:extLst>
                    </a:gridCol>
                    <a:gridCol w="4735134">
                      <a:extLst>
                        <a:ext uri="{9D8B030D-6E8A-4147-A177-3AD203B41FA5}">
                          <a16:colId xmlns:a16="http://schemas.microsoft.com/office/drawing/2014/main" val="1210541089"/>
                        </a:ext>
                      </a:extLst>
                    </a:gridCol>
                    <a:gridCol w="4735134">
                      <a:extLst>
                        <a:ext uri="{9D8B030D-6E8A-4147-A177-3AD203B41FA5}">
                          <a16:colId xmlns:a16="http://schemas.microsoft.com/office/drawing/2014/main" val="3848864840"/>
                        </a:ext>
                      </a:extLst>
                    </a:gridCol>
                  </a:tblGrid>
                  <a:tr h="1271881">
                    <a:tc gridSpan="3">
                      <a:txBody>
                        <a:bodyPr/>
                        <a:lstStyle/>
                        <a:p>
                          <a:endParaRPr lang="ru-RU"/>
                        </a:p>
                      </a:txBody>
                      <a:tcPr marL="68580" marR="68580" marT="0" marB="0" anchor="ctr">
                        <a:blipFill>
                          <a:blip r:embed="rId3"/>
                          <a:stretch>
                            <a:fillRect l="-43" t="-478" r="-33505" b="-590909"/>
                          </a:stretch>
                        </a:blipFill>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en-US" sz="3000">
                              <a:effectLst/>
                            </a:rPr>
                            <a:t> </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50593281"/>
                      </a:ext>
                    </a:extLst>
                  </a:tr>
                  <a:tr h="1496949">
                    <a:tc>
                      <a:txBody>
                        <a:bodyPr/>
                        <a:lstStyle/>
                        <a:p>
                          <a:pPr algn="ctr">
                            <a:lnSpc>
                              <a:spcPct val="150000"/>
                            </a:lnSpc>
                            <a:spcAft>
                              <a:spcPts val="0"/>
                            </a:spcAft>
                          </a:pPr>
                          <a:r>
                            <a:rPr lang="ru-RU" sz="3000" dirty="0">
                              <a:solidFill>
                                <a:schemeClr val="tx1">
                                  <a:lumMod val="10000"/>
                                </a:schemeClr>
                              </a:solidFill>
                              <a:effectLst/>
                            </a:rPr>
                            <a:t>20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129" t="-85714" r="-200515" b="-404082"/>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04164366"/>
                      </a:ext>
                    </a:extLst>
                  </a:tr>
                  <a:tr h="1496949">
                    <a:tc>
                      <a:txBody>
                        <a:bodyPr/>
                        <a:lstStyle/>
                        <a:p>
                          <a:pPr algn="ctr">
                            <a:lnSpc>
                              <a:spcPct val="150000"/>
                            </a:lnSpc>
                            <a:spcAft>
                              <a:spcPts val="0"/>
                            </a:spcAft>
                          </a:pPr>
                          <a:r>
                            <a:rPr lang="ru-RU" sz="3000" dirty="0">
                              <a:solidFill>
                                <a:schemeClr val="tx1">
                                  <a:lumMod val="10000"/>
                                </a:schemeClr>
                              </a:solidFill>
                              <a:effectLst/>
                            </a:rPr>
                            <a:t>21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129" t="-184959" r="-200515" b="-302439"/>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0,9</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81524863"/>
                      </a:ext>
                    </a:extLst>
                  </a:tr>
                  <a:tr h="1503556">
                    <a:tc>
                      <a:txBody>
                        <a:bodyPr/>
                        <a:lstStyle/>
                        <a:p>
                          <a:pPr algn="ctr">
                            <a:lnSpc>
                              <a:spcPct val="150000"/>
                            </a:lnSpc>
                            <a:spcAft>
                              <a:spcPts val="0"/>
                            </a:spcAft>
                          </a:pPr>
                          <a:r>
                            <a:rPr lang="ru-RU" sz="3000" dirty="0">
                              <a:solidFill>
                                <a:schemeClr val="tx1">
                                  <a:lumMod val="10000"/>
                                </a:schemeClr>
                              </a:solidFill>
                              <a:effectLst/>
                            </a:rPr>
                            <a:t>22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129" t="-283806" r="-200515" b="-201215"/>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0,1</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23864579"/>
                      </a:ext>
                    </a:extLst>
                  </a:tr>
                  <a:tr h="1493062">
                    <a:tc>
                      <a:txBody>
                        <a:bodyPr/>
                        <a:lstStyle/>
                        <a:p>
                          <a:pPr algn="ctr">
                            <a:lnSpc>
                              <a:spcPct val="150000"/>
                            </a:lnSpc>
                            <a:spcAft>
                              <a:spcPts val="0"/>
                            </a:spcAft>
                          </a:pPr>
                          <a:r>
                            <a:rPr lang="ru-RU" sz="3000" dirty="0">
                              <a:solidFill>
                                <a:schemeClr val="tx1">
                                  <a:lumMod val="10000"/>
                                </a:schemeClr>
                              </a:solidFill>
                              <a:effectLst/>
                            </a:rPr>
                            <a:t>23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129" t="-386939" r="-200515" b="-102857"/>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867820"/>
                      </a:ext>
                    </a:extLst>
                  </a:tr>
                  <a:tr h="1524419">
                    <a:tc>
                      <a:txBody>
                        <a:bodyPr/>
                        <a:lstStyle/>
                        <a:p>
                          <a:pPr algn="ctr">
                            <a:lnSpc>
                              <a:spcPct val="150000"/>
                            </a:lnSpc>
                            <a:spcAft>
                              <a:spcPts val="0"/>
                            </a:spcAft>
                          </a:pPr>
                          <a:r>
                            <a:rPr lang="ru-RU" sz="3000" dirty="0">
                              <a:solidFill>
                                <a:schemeClr val="tx1">
                                  <a:lumMod val="10000"/>
                                </a:schemeClr>
                              </a:solidFill>
                              <a:effectLst/>
                            </a:rPr>
                            <a:t>24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129" t="-477200" r="-200515" b="-800"/>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50921122"/>
                      </a:ext>
                    </a:extLst>
                  </a:tr>
                </a:tbl>
              </a:graphicData>
            </a:graphic>
          </p:graphicFrame>
        </mc:Fallback>
      </mc:AlternateContent>
      <p:pic>
        <p:nvPicPr>
          <p:cNvPr id="16390" name="Picture 6">
            <a:extLst>
              <a:ext uri="{FF2B5EF4-FFF2-40B4-BE49-F238E27FC236}">
                <a16:creationId xmlns:a16="http://schemas.microsoft.com/office/drawing/2014/main" id="{564A8CB5-864B-448A-9899-DA9E5C078F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58763" cy="228600"/>
          </a:xfrm>
          <a:prstGeom prst="rect">
            <a:avLst/>
          </a:prstGeom>
          <a:noFill/>
          <a:extLst>
            <a:ext uri="{909E8E84-426E-40DD-AFC4-6F175D3DCCD1}">
              <a14:hiddenFill xmlns:a14="http://schemas.microsoft.com/office/drawing/2010/main">
                <a:solidFill>
                  <a:srgbClr val="FFFFFF"/>
                </a:solidFill>
              </a14:hiddenFill>
            </a:ext>
          </a:extLst>
        </p:spPr>
      </p:pic>
      <p:pic>
        <p:nvPicPr>
          <p:cNvPr id="16389" name="Picture 5">
            <a:extLst>
              <a:ext uri="{FF2B5EF4-FFF2-40B4-BE49-F238E27FC236}">
                <a16:creationId xmlns:a16="http://schemas.microsoft.com/office/drawing/2014/main" id="{122C5261-C03B-4A47-94CE-6EFAE7A935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a:extLst>
              <a:ext uri="{FF2B5EF4-FFF2-40B4-BE49-F238E27FC236}">
                <a16:creationId xmlns:a16="http://schemas.microsoft.com/office/drawing/2014/main" id="{EBCCAABE-0D4E-47D8-A54F-283B4EF331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pic>
        <p:nvPicPr>
          <p:cNvPr id="16387" name="Picture 3">
            <a:extLst>
              <a:ext uri="{FF2B5EF4-FFF2-40B4-BE49-F238E27FC236}">
                <a16:creationId xmlns:a16="http://schemas.microsoft.com/office/drawing/2014/main" id="{351C5003-9783-4B6B-8492-1F79E21CC4C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a:extLst>
              <a:ext uri="{FF2B5EF4-FFF2-40B4-BE49-F238E27FC236}">
                <a16:creationId xmlns:a16="http://schemas.microsoft.com/office/drawing/2014/main" id="{0DF3E0AE-7882-4C83-BFF5-DAE618315D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pic>
        <p:nvPicPr>
          <p:cNvPr id="16385" name="Picture 1">
            <a:extLst>
              <a:ext uri="{FF2B5EF4-FFF2-40B4-BE49-F238E27FC236}">
                <a16:creationId xmlns:a16="http://schemas.microsoft.com/office/drawing/2014/main" id="{23E09154-1B49-4428-B0D5-0D38B04CA07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3786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p:sp>
        <p:nvSpPr>
          <p:cNvPr id="7" name="Rectangle 3"/>
          <p:cNvSpPr>
            <a:spLocks/>
          </p:cNvSpPr>
          <p:nvPr/>
        </p:nvSpPr>
        <p:spPr bwMode="auto">
          <a:xfrm>
            <a:off x="455402" y="1750753"/>
            <a:ext cx="23094100" cy="33843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500" baseline="0" dirty="0">
                <a:solidFill>
                  <a:srgbClr val="002060"/>
                </a:solidFill>
                <a:latin typeface="Times New Roman" panose="02020603050405020304" pitchFamily="18" charset="0"/>
                <a:cs typeface="Times New Roman" panose="02020603050405020304" pitchFamily="18" charset="0"/>
              </a:rPr>
              <a:t>		</a:t>
            </a:r>
            <a:r>
              <a:rPr lang="en-US" sz="5500" b="1" baseline="0" dirty="0">
                <a:solidFill>
                  <a:srgbClr val="002060"/>
                </a:solidFill>
              </a:rPr>
              <a:t>1 step. </a:t>
            </a:r>
            <a:r>
              <a:rPr lang="en-US" sz="5500" baseline="0" dirty="0">
                <a:solidFill>
                  <a:srgbClr val="002060"/>
                </a:solidFill>
              </a:rPr>
              <a:t>Determine the resulting thermal evaluation.</a:t>
            </a:r>
            <a:endParaRPr lang="ru-RU" sz="5500" baseline="0" dirty="0">
              <a:solidFill>
                <a:srgbClr val="002060"/>
              </a:solidFill>
            </a:endParaRPr>
          </a:p>
          <a:p>
            <a:pPr algn="just"/>
            <a:r>
              <a:rPr lang="en-US" sz="5500" baseline="0" dirty="0">
                <a:solidFill>
                  <a:srgbClr val="002060"/>
                </a:solidFill>
              </a:rPr>
              <a:t>Based on the knowledge base for each group of risk criteria, we determine the resulting thermal assessment.</a:t>
            </a:r>
            <a:endParaRPr lang="ru-RU" sz="5500" baseline="0" dirty="0">
              <a:solidFill>
                <a:srgbClr val="002060"/>
              </a:solidFill>
            </a:endParaRPr>
          </a:p>
        </p:txBody>
      </p:sp>
      <mc:AlternateContent xmlns:mc="http://schemas.openxmlformats.org/markup-compatibility/2006" xmlns:a14="http://schemas.microsoft.com/office/drawing/2010/main">
        <mc:Choice Requires="a14">
          <p:graphicFrame>
            <p:nvGraphicFramePr>
              <p:cNvPr id="5" name="Таблиця 4"/>
              <p:cNvGraphicFramePr>
                <a:graphicFrameLocks noGrp="1"/>
              </p:cNvGraphicFramePr>
              <p:nvPr>
                <p:extLst>
                  <p:ext uri="{D42A27DB-BD31-4B8C-83A1-F6EECF244321}">
                    <p14:modId xmlns:p14="http://schemas.microsoft.com/office/powerpoint/2010/main" val="1577608017"/>
                  </p:ext>
                </p:extLst>
              </p:nvPr>
            </p:nvGraphicFramePr>
            <p:xfrm>
              <a:off x="1657350" y="4697760"/>
              <a:ext cx="21031200" cy="8309867"/>
            </p:xfrm>
            <a:graphic>
              <a:graphicData uri="http://schemas.openxmlformats.org/drawingml/2006/table">
                <a:tbl>
                  <a:tblPr firstRow="1" firstCol="1" bandRow="1">
                    <a:tableStyleId>{5C22544A-7EE6-4342-B048-85BDC9FD1C3A}</a:tableStyleId>
                  </a:tblPr>
                  <a:tblGrid>
                    <a:gridCol w="5257800">
                      <a:extLst>
                        <a:ext uri="{9D8B030D-6E8A-4147-A177-3AD203B41FA5}">
                          <a16:colId xmlns:a16="http://schemas.microsoft.com/office/drawing/2014/main" val="986999840"/>
                        </a:ext>
                      </a:extLst>
                    </a:gridCol>
                    <a:gridCol w="5257800">
                      <a:extLst>
                        <a:ext uri="{9D8B030D-6E8A-4147-A177-3AD203B41FA5}">
                          <a16:colId xmlns:a16="http://schemas.microsoft.com/office/drawing/2014/main" val="90240762"/>
                        </a:ext>
                      </a:extLst>
                    </a:gridCol>
                    <a:gridCol w="5257800">
                      <a:extLst>
                        <a:ext uri="{9D8B030D-6E8A-4147-A177-3AD203B41FA5}">
                          <a16:colId xmlns:a16="http://schemas.microsoft.com/office/drawing/2014/main" val="270941996"/>
                        </a:ext>
                      </a:extLst>
                    </a:gridCol>
                    <a:gridCol w="5257800">
                      <a:extLst>
                        <a:ext uri="{9D8B030D-6E8A-4147-A177-3AD203B41FA5}">
                          <a16:colId xmlns:a16="http://schemas.microsoft.com/office/drawing/2014/main" val="1319081723"/>
                        </a:ext>
                      </a:extLst>
                    </a:gridCol>
                  </a:tblGrid>
                  <a:tr h="0">
                    <a:tc>
                      <a:txBody>
                        <a:bodyPr/>
                        <a:lstStyle/>
                        <a:p>
                          <a:pPr algn="ctr">
                            <a:lnSpc>
                              <a:spcPct val="150000"/>
                            </a:lnSpc>
                            <a:spcAft>
                              <a:spcPts val="0"/>
                            </a:spcAft>
                          </a:pPr>
                          <a:r>
                            <a:rPr lang="ru-RU" sz="3000">
                              <a:effectLst/>
                            </a:rPr>
                            <a:t>№</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Criterion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Values of linguistic variables</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The resulting term evaluation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64794461"/>
                      </a:ext>
                    </a:extLst>
                  </a:tr>
                  <a:tr h="0">
                    <a:tc gridSpan="4">
                      <a:txBody>
                        <a:bodyPr/>
                        <a:lstStyle/>
                        <a:p>
                          <a:pPr algn="l">
                            <a:lnSpc>
                              <a:spcPct val="150000"/>
                            </a:lnSpc>
                            <a:spcAft>
                              <a:spcPts val="0"/>
                            </a:spcAft>
                          </a:pPr>
                          <a14:m>
                            <m:oMath xmlns:m="http://schemas.openxmlformats.org/officeDocument/2006/math">
                              <m:sSup>
                                <m:sSupPr>
                                  <m:ctrlPr>
                                    <a:rPr lang="ru-RU" sz="3200" i="1">
                                      <a:effectLst/>
                                      <a:latin typeface="Cambria Math" panose="02040503050406030204" pitchFamily="18" charset="0"/>
                                    </a:rPr>
                                  </m:ctrlPr>
                                </m:sSupPr>
                                <m:e>
                                  <m:r>
                                    <a:rPr lang="ru-RU" sz="3200">
                                      <a:effectLst/>
                                      <a:latin typeface="Cambria Math" panose="02040503050406030204" pitchFamily="18" charset="0"/>
                                    </a:rPr>
                                    <m:t>𝐾</m:t>
                                  </m:r>
                                </m:e>
                                <m:sup>
                                  <m:r>
                                    <a:rPr lang="ru-RU" sz="3200">
                                      <a:effectLst/>
                                      <a:latin typeface="Cambria Math" panose="02040503050406030204" pitchFamily="18" charset="0"/>
                                    </a:rPr>
                                    <m:t>𝑂</m:t>
                                  </m:r>
                                </m:sup>
                              </m:sSup>
                            </m:oMath>
                          </a14:m>
                          <a:r>
                            <a:rPr lang="ru-RU" sz="3200" dirty="0">
                              <a:effectLst/>
                            </a:rPr>
                            <a:t> –  «</a:t>
                          </a:r>
                          <a:r>
                            <a:rPr lang="ru-RU" sz="3200" dirty="0" err="1">
                              <a:effectLst/>
                            </a:rPr>
                            <a:t>operational</a:t>
                          </a:r>
                          <a:r>
                            <a:rPr lang="ru-RU" sz="3200" dirty="0">
                              <a:effectLst/>
                            </a:rPr>
                            <a:t> </a:t>
                          </a:r>
                          <a:r>
                            <a:rPr lang="ru-RU" sz="3200" dirty="0" err="1">
                              <a:effectLst/>
                            </a:rPr>
                            <a:t>risks</a:t>
                          </a:r>
                          <a:r>
                            <a:rPr lang="ru-RU" sz="3200" dirty="0">
                              <a:effectLst/>
                            </a:rPr>
                            <a:t>»</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715790927"/>
                      </a:ext>
                    </a:extLst>
                  </a:tr>
                  <a:tr h="0">
                    <a:tc>
                      <a:txBody>
                        <a:bodyPr/>
                        <a:lstStyle/>
                        <a:p>
                          <a:pPr algn="ctr">
                            <a:lnSpc>
                              <a:spcPct val="150000"/>
                            </a:lnSpc>
                            <a:spcAft>
                              <a:spcPts val="0"/>
                            </a:spcAft>
                          </a:pPr>
                          <a:r>
                            <a:rPr lang="ru-RU" sz="3000" dirty="0">
                              <a:solidFill>
                                <a:schemeClr val="tx1">
                                  <a:lumMod val="10000"/>
                                </a:schemeClr>
                              </a:solidFill>
                              <a:effectLst/>
                            </a:rPr>
                            <a:t>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9">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60148107"/>
                      </a:ext>
                    </a:extLst>
                  </a:tr>
                  <a:tr h="0">
                    <a:tc>
                      <a:txBody>
                        <a:bodyPr/>
                        <a:lstStyle/>
                        <a:p>
                          <a:pPr algn="ctr">
                            <a:lnSpc>
                              <a:spcPct val="150000"/>
                            </a:lnSpc>
                            <a:spcAft>
                              <a:spcPts val="0"/>
                            </a:spcAft>
                          </a:pPr>
                          <a:r>
                            <a:rPr lang="ru-RU" sz="3000" dirty="0">
                              <a:solidFill>
                                <a:schemeClr val="tx1">
                                  <a:lumMod val="10000"/>
                                </a:schemeClr>
                              </a:solidFill>
                              <a:effectLst/>
                            </a:rPr>
                            <a:t>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164649540"/>
                      </a:ext>
                    </a:extLst>
                  </a:tr>
                  <a:tr h="0">
                    <a:tc>
                      <a:txBody>
                        <a:bodyPr/>
                        <a:lstStyle/>
                        <a:p>
                          <a:pPr algn="ctr">
                            <a:lnSpc>
                              <a:spcPct val="150000"/>
                            </a:lnSpc>
                            <a:spcAft>
                              <a:spcPts val="0"/>
                            </a:spcAft>
                          </a:pPr>
                          <a:r>
                            <a:rPr lang="ru-RU" sz="3000" dirty="0">
                              <a:solidFill>
                                <a:schemeClr val="tx1">
                                  <a:lumMod val="10000"/>
                                </a:schemeClr>
                              </a:solidFill>
                              <a:effectLst/>
                            </a:rPr>
                            <a:t>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56633858"/>
                      </a:ext>
                    </a:extLst>
                  </a:tr>
                  <a:tr h="0">
                    <a:tc>
                      <a:txBody>
                        <a:bodyPr/>
                        <a:lstStyle/>
                        <a:p>
                          <a:pPr algn="ctr">
                            <a:lnSpc>
                              <a:spcPct val="150000"/>
                            </a:lnSpc>
                            <a:spcAft>
                              <a:spcPts val="0"/>
                            </a:spcAft>
                          </a:pPr>
                          <a:r>
                            <a:rPr lang="ru-RU" sz="3000" dirty="0">
                              <a:solidFill>
                                <a:schemeClr val="tx1">
                                  <a:lumMod val="10000"/>
                                </a:schemeClr>
                              </a:solidFill>
                              <a:effectLst/>
                            </a:rPr>
                            <a:t>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597767680"/>
                      </a:ext>
                    </a:extLst>
                  </a:tr>
                  <a:tr h="0">
                    <a:tc>
                      <a:txBody>
                        <a:bodyPr/>
                        <a:lstStyle/>
                        <a:p>
                          <a:pPr algn="ctr">
                            <a:lnSpc>
                              <a:spcPct val="150000"/>
                            </a:lnSpc>
                            <a:spcAft>
                              <a:spcPts val="0"/>
                            </a:spcAft>
                          </a:pPr>
                          <a:r>
                            <a:rPr lang="ru-RU" sz="3000" dirty="0">
                              <a:solidFill>
                                <a:schemeClr val="tx1">
                                  <a:lumMod val="10000"/>
                                </a:schemeClr>
                              </a:solidFill>
                              <a:effectLst/>
                            </a:rPr>
                            <a:t>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987551351"/>
                      </a:ext>
                    </a:extLst>
                  </a:tr>
                  <a:tr h="0">
                    <a:tc>
                      <a:txBody>
                        <a:bodyPr/>
                        <a:lstStyle/>
                        <a:p>
                          <a:pPr algn="ctr">
                            <a:lnSpc>
                              <a:spcPct val="150000"/>
                            </a:lnSpc>
                            <a:spcAft>
                              <a:spcPts val="0"/>
                            </a:spcAft>
                          </a:pPr>
                          <a:r>
                            <a:rPr lang="ru-RU" sz="3000" dirty="0">
                              <a:solidFill>
                                <a:schemeClr val="tx1">
                                  <a:lumMod val="10000"/>
                                </a:schemeClr>
                              </a:solidFill>
                              <a:effectLst/>
                            </a:rPr>
                            <a:t>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6</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948867433"/>
                      </a:ext>
                    </a:extLst>
                  </a:tr>
                  <a:tr h="0">
                    <a:tc>
                      <a:txBody>
                        <a:bodyPr/>
                        <a:lstStyle/>
                        <a:p>
                          <a:pPr algn="ctr">
                            <a:lnSpc>
                              <a:spcPct val="150000"/>
                            </a:lnSpc>
                            <a:spcAft>
                              <a:spcPts val="0"/>
                            </a:spcAft>
                          </a:pPr>
                          <a:r>
                            <a:rPr lang="ru-RU" sz="3000" dirty="0">
                              <a:solidFill>
                                <a:schemeClr val="tx1">
                                  <a:lumMod val="10000"/>
                                </a:schemeClr>
                              </a:solidFill>
                              <a:effectLst/>
                            </a:rPr>
                            <a:t>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7</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060496477"/>
                      </a:ext>
                    </a:extLst>
                  </a:tr>
                  <a:tr h="0">
                    <a:tc>
                      <a:txBody>
                        <a:bodyPr/>
                        <a:lstStyle/>
                        <a:p>
                          <a:pPr algn="ctr">
                            <a:lnSpc>
                              <a:spcPct val="150000"/>
                            </a:lnSpc>
                            <a:spcAft>
                              <a:spcPts val="0"/>
                            </a:spcAft>
                          </a:pPr>
                          <a:r>
                            <a:rPr lang="ru-RU" sz="3000" dirty="0">
                              <a:solidFill>
                                <a:schemeClr val="tx1">
                                  <a:lumMod val="10000"/>
                                </a:schemeClr>
                              </a:solidFill>
                              <a:effectLst/>
                            </a:rPr>
                            <a:t>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8</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812656082"/>
                      </a:ext>
                    </a:extLst>
                  </a:tr>
                  <a:tr h="0">
                    <a:tc>
                      <a:txBody>
                        <a:bodyPr/>
                        <a:lstStyle/>
                        <a:p>
                          <a:pPr algn="ctr">
                            <a:lnSpc>
                              <a:spcPct val="150000"/>
                            </a:lnSpc>
                            <a:spcAft>
                              <a:spcPts val="0"/>
                            </a:spcAft>
                          </a:pPr>
                          <a:r>
                            <a:rPr lang="ru-RU" sz="3000" dirty="0">
                              <a:solidFill>
                                <a:schemeClr val="tx1">
                                  <a:lumMod val="10000"/>
                                </a:schemeClr>
                              </a:solidFill>
                              <a:effectLst/>
                            </a:rPr>
                            <a:t>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9</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270996623"/>
                      </a:ext>
                    </a:extLst>
                  </a:tr>
                </a:tbl>
              </a:graphicData>
            </a:graphic>
          </p:graphicFrame>
        </mc:Choice>
        <mc:Fallback xmlns="">
          <p:graphicFrame>
            <p:nvGraphicFramePr>
              <p:cNvPr id="5" name="Таблиця 4"/>
              <p:cNvGraphicFramePr>
                <a:graphicFrameLocks noGrp="1"/>
              </p:cNvGraphicFramePr>
              <p:nvPr>
                <p:extLst>
                  <p:ext uri="{D42A27DB-BD31-4B8C-83A1-F6EECF244321}">
                    <p14:modId xmlns:p14="http://schemas.microsoft.com/office/powerpoint/2010/main" val="1577608017"/>
                  </p:ext>
                </p:extLst>
              </p:nvPr>
            </p:nvGraphicFramePr>
            <p:xfrm>
              <a:off x="1657350" y="4697760"/>
              <a:ext cx="21031200" cy="8587743"/>
            </p:xfrm>
            <a:graphic>
              <a:graphicData uri="http://schemas.openxmlformats.org/drawingml/2006/table">
                <a:tbl>
                  <a:tblPr firstRow="1" firstCol="1" bandRow="1">
                    <a:tableStyleId>{5C22544A-7EE6-4342-B048-85BDC9FD1C3A}</a:tableStyleId>
                  </a:tblPr>
                  <a:tblGrid>
                    <a:gridCol w="5257800">
                      <a:extLst>
                        <a:ext uri="{9D8B030D-6E8A-4147-A177-3AD203B41FA5}">
                          <a16:colId xmlns:a16="http://schemas.microsoft.com/office/drawing/2014/main" val="986999840"/>
                        </a:ext>
                      </a:extLst>
                    </a:gridCol>
                    <a:gridCol w="5257800">
                      <a:extLst>
                        <a:ext uri="{9D8B030D-6E8A-4147-A177-3AD203B41FA5}">
                          <a16:colId xmlns:a16="http://schemas.microsoft.com/office/drawing/2014/main" val="90240762"/>
                        </a:ext>
                      </a:extLst>
                    </a:gridCol>
                    <a:gridCol w="5257800">
                      <a:extLst>
                        <a:ext uri="{9D8B030D-6E8A-4147-A177-3AD203B41FA5}">
                          <a16:colId xmlns:a16="http://schemas.microsoft.com/office/drawing/2014/main" val="270941996"/>
                        </a:ext>
                      </a:extLst>
                    </a:gridCol>
                    <a:gridCol w="5257800">
                      <a:extLst>
                        <a:ext uri="{9D8B030D-6E8A-4147-A177-3AD203B41FA5}">
                          <a16:colId xmlns:a16="http://schemas.microsoft.com/office/drawing/2014/main" val="1319081723"/>
                        </a:ext>
                      </a:extLst>
                    </a:gridCol>
                  </a:tblGrid>
                  <a:tr h="1297750">
                    <a:tc>
                      <a:txBody>
                        <a:bodyPr/>
                        <a:lstStyle/>
                        <a:p>
                          <a:pPr algn="ctr">
                            <a:lnSpc>
                              <a:spcPct val="150000"/>
                            </a:lnSpc>
                            <a:spcAft>
                              <a:spcPts val="0"/>
                            </a:spcAft>
                          </a:pPr>
                          <a:r>
                            <a:rPr lang="ru-RU" sz="3000">
                              <a:effectLst/>
                            </a:rPr>
                            <a:t>№</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Criterion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Values of linguistic variables</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The resulting term evaluation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64794461"/>
                      </a:ext>
                    </a:extLst>
                  </a:tr>
                  <a:tr h="664845">
                    <a:tc gridSpan="4">
                      <a:txBody>
                        <a:bodyPr/>
                        <a:lstStyle/>
                        <a:p>
                          <a:endParaRPr lang="ru-RU"/>
                        </a:p>
                      </a:txBody>
                      <a:tcPr marL="68580" marR="68580" marT="0" marB="0" anchor="ctr">
                        <a:blipFill>
                          <a:blip r:embed="rId2"/>
                          <a:stretch>
                            <a:fillRect l="-29" t="-196330" r="-145" b="-1021101"/>
                          </a:stretch>
                        </a:blip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715790927"/>
                      </a:ext>
                    </a:extLst>
                  </a:tr>
                  <a:tr h="733616">
                    <a:tc>
                      <a:txBody>
                        <a:bodyPr/>
                        <a:lstStyle/>
                        <a:p>
                          <a:pPr algn="ctr">
                            <a:lnSpc>
                              <a:spcPct val="150000"/>
                            </a:lnSpc>
                            <a:spcAft>
                              <a:spcPts val="0"/>
                            </a:spcAft>
                          </a:pPr>
                          <a:r>
                            <a:rPr lang="ru-RU" sz="3000" dirty="0">
                              <a:solidFill>
                                <a:schemeClr val="tx1">
                                  <a:lumMod val="10000"/>
                                </a:schemeClr>
                              </a:solidFill>
                              <a:effectLst/>
                            </a:rPr>
                            <a:t>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266942" r="-200463" b="-819835"/>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9">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60148107"/>
                      </a:ext>
                    </a:extLst>
                  </a:tr>
                  <a:tr h="733616">
                    <a:tc>
                      <a:txBody>
                        <a:bodyPr/>
                        <a:lstStyle/>
                        <a:p>
                          <a:pPr algn="ctr">
                            <a:lnSpc>
                              <a:spcPct val="150000"/>
                            </a:lnSpc>
                            <a:spcAft>
                              <a:spcPts val="0"/>
                            </a:spcAft>
                          </a:pPr>
                          <a:r>
                            <a:rPr lang="ru-RU" sz="3000" dirty="0">
                              <a:solidFill>
                                <a:schemeClr val="tx1">
                                  <a:lumMod val="10000"/>
                                </a:schemeClr>
                              </a:solidFill>
                              <a:effectLst/>
                            </a:rPr>
                            <a:t>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6" t="-370000" r="-200463" b="-726667"/>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164649540"/>
                      </a:ext>
                    </a:extLst>
                  </a:tr>
                  <a:tr h="736854">
                    <a:tc>
                      <a:txBody>
                        <a:bodyPr/>
                        <a:lstStyle/>
                        <a:p>
                          <a:pPr algn="ctr">
                            <a:lnSpc>
                              <a:spcPct val="150000"/>
                            </a:lnSpc>
                            <a:spcAft>
                              <a:spcPts val="0"/>
                            </a:spcAft>
                          </a:pPr>
                          <a:r>
                            <a:rPr lang="ru-RU" sz="3000" dirty="0">
                              <a:solidFill>
                                <a:schemeClr val="tx1">
                                  <a:lumMod val="10000"/>
                                </a:schemeClr>
                              </a:solidFill>
                              <a:effectLst/>
                            </a:rPr>
                            <a:t>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466116" r="-200463" b="-620661"/>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56633858"/>
                      </a:ext>
                    </a:extLst>
                  </a:tr>
                  <a:tr h="731711">
                    <a:tc>
                      <a:txBody>
                        <a:bodyPr/>
                        <a:lstStyle/>
                        <a:p>
                          <a:pPr algn="ctr">
                            <a:lnSpc>
                              <a:spcPct val="150000"/>
                            </a:lnSpc>
                            <a:spcAft>
                              <a:spcPts val="0"/>
                            </a:spcAft>
                          </a:pPr>
                          <a:r>
                            <a:rPr lang="ru-RU" sz="3000" dirty="0">
                              <a:solidFill>
                                <a:schemeClr val="tx1">
                                  <a:lumMod val="10000"/>
                                </a:schemeClr>
                              </a:solidFill>
                              <a:effectLst/>
                            </a:rPr>
                            <a:t>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6" t="-570833" r="-200463" b="-525833"/>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597767680"/>
                      </a:ext>
                    </a:extLst>
                  </a:tr>
                  <a:tr h="747078">
                    <a:tc>
                      <a:txBody>
                        <a:bodyPr/>
                        <a:lstStyle/>
                        <a:p>
                          <a:pPr algn="ctr">
                            <a:lnSpc>
                              <a:spcPct val="150000"/>
                            </a:lnSpc>
                            <a:spcAft>
                              <a:spcPts val="0"/>
                            </a:spcAft>
                          </a:pPr>
                          <a:r>
                            <a:rPr lang="ru-RU" sz="3000" dirty="0">
                              <a:solidFill>
                                <a:schemeClr val="tx1">
                                  <a:lumMod val="10000"/>
                                </a:schemeClr>
                              </a:solidFill>
                              <a:effectLst/>
                            </a:rPr>
                            <a:t>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654472" r="-200463" b="-413008"/>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987551351"/>
                      </a:ext>
                    </a:extLst>
                  </a:tr>
                  <a:tr h="736854">
                    <a:tc>
                      <a:txBody>
                        <a:bodyPr/>
                        <a:lstStyle/>
                        <a:p>
                          <a:pPr algn="ctr">
                            <a:lnSpc>
                              <a:spcPct val="150000"/>
                            </a:lnSpc>
                            <a:spcAft>
                              <a:spcPts val="0"/>
                            </a:spcAft>
                          </a:pPr>
                          <a:r>
                            <a:rPr lang="ru-RU" sz="3000" dirty="0">
                              <a:solidFill>
                                <a:schemeClr val="tx1">
                                  <a:lumMod val="10000"/>
                                </a:schemeClr>
                              </a:solidFill>
                              <a:effectLst/>
                            </a:rPr>
                            <a:t>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6" t="-766942" r="-200463" b="-319835"/>
                          </a:stretch>
                        </a:blipFill>
                      </a:tcPr>
                    </a:tc>
                    <a:tc>
                      <a:txBody>
                        <a:bodyPr/>
                        <a:lstStyle/>
                        <a:p>
                          <a:pPr algn="ctr">
                            <a:lnSpc>
                              <a:spcPct val="150000"/>
                            </a:lnSpc>
                            <a:spcAft>
                              <a:spcPts val="0"/>
                            </a:spcAft>
                          </a:pPr>
                          <a:r>
                            <a:rPr lang="ru-RU" sz="3000" dirty="0">
                              <a:solidFill>
                                <a:schemeClr val="tx1">
                                  <a:lumMod val="10000"/>
                                </a:schemeClr>
                              </a:solidFill>
                              <a:effectLst/>
                            </a:rPr>
                            <a:t>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948867433"/>
                      </a:ext>
                    </a:extLst>
                  </a:tr>
                  <a:tr h="731711">
                    <a:tc>
                      <a:txBody>
                        <a:bodyPr/>
                        <a:lstStyle/>
                        <a:p>
                          <a:pPr algn="ctr">
                            <a:lnSpc>
                              <a:spcPct val="150000"/>
                            </a:lnSpc>
                            <a:spcAft>
                              <a:spcPts val="0"/>
                            </a:spcAft>
                          </a:pPr>
                          <a:r>
                            <a:rPr lang="ru-RU" sz="3000" dirty="0">
                              <a:solidFill>
                                <a:schemeClr val="tx1">
                                  <a:lumMod val="10000"/>
                                </a:schemeClr>
                              </a:solidFill>
                              <a:effectLst/>
                            </a:rPr>
                            <a:t>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874167" r="-200463" b="-222500"/>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060496477"/>
                      </a:ext>
                    </a:extLst>
                  </a:tr>
                  <a:tr h="736854">
                    <a:tc>
                      <a:txBody>
                        <a:bodyPr/>
                        <a:lstStyle/>
                        <a:p>
                          <a:pPr algn="ctr">
                            <a:lnSpc>
                              <a:spcPct val="150000"/>
                            </a:lnSpc>
                            <a:spcAft>
                              <a:spcPts val="0"/>
                            </a:spcAft>
                          </a:pPr>
                          <a:r>
                            <a:rPr lang="ru-RU" sz="3000" dirty="0">
                              <a:solidFill>
                                <a:schemeClr val="tx1">
                                  <a:lumMod val="10000"/>
                                </a:schemeClr>
                              </a:solidFill>
                              <a:effectLst/>
                            </a:rPr>
                            <a:t>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6" t="-966116" r="-200463" b="-120661"/>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812656082"/>
                      </a:ext>
                    </a:extLst>
                  </a:tr>
                  <a:tr h="736854">
                    <a:tc>
                      <a:txBody>
                        <a:bodyPr/>
                        <a:lstStyle/>
                        <a:p>
                          <a:pPr algn="ctr">
                            <a:lnSpc>
                              <a:spcPct val="150000"/>
                            </a:lnSpc>
                            <a:spcAft>
                              <a:spcPts val="0"/>
                            </a:spcAft>
                          </a:pPr>
                          <a:r>
                            <a:rPr lang="ru-RU" sz="3000" dirty="0">
                              <a:solidFill>
                                <a:schemeClr val="tx1">
                                  <a:lumMod val="10000"/>
                                </a:schemeClr>
                              </a:solidFill>
                              <a:effectLst/>
                            </a:rPr>
                            <a:t>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6" t="-1066116" r="-200463" b="-20661"/>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270996623"/>
                      </a:ext>
                    </a:extLst>
                  </a:tr>
                </a:tbl>
              </a:graphicData>
            </a:graphic>
          </p:graphicFrame>
        </mc:Fallback>
      </mc:AlternateContent>
    </p:spTree>
    <p:extLst>
      <p:ext uri="{BB962C8B-B14F-4D97-AF65-F5344CB8AC3E}">
        <p14:creationId xmlns:p14="http://schemas.microsoft.com/office/powerpoint/2010/main" val="8377702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5" name="Таблиця 4"/>
              <p:cNvGraphicFramePr>
                <a:graphicFrameLocks noGrp="1"/>
              </p:cNvGraphicFramePr>
              <p:nvPr>
                <p:extLst>
                  <p:ext uri="{D42A27DB-BD31-4B8C-83A1-F6EECF244321}">
                    <p14:modId xmlns:p14="http://schemas.microsoft.com/office/powerpoint/2010/main" val="890276818"/>
                  </p:ext>
                </p:extLst>
              </p:nvPr>
            </p:nvGraphicFramePr>
            <p:xfrm>
              <a:off x="1894856" y="2993479"/>
              <a:ext cx="20524712" cy="8544471"/>
            </p:xfrm>
            <a:graphic>
              <a:graphicData uri="http://schemas.openxmlformats.org/drawingml/2006/table">
                <a:tbl>
                  <a:tblPr firstRow="1" firstCol="1" bandRow="1">
                    <a:tableStyleId>{5C22544A-7EE6-4342-B048-85BDC9FD1C3A}</a:tableStyleId>
                  </a:tblPr>
                  <a:tblGrid>
                    <a:gridCol w="5131178">
                      <a:extLst>
                        <a:ext uri="{9D8B030D-6E8A-4147-A177-3AD203B41FA5}">
                          <a16:colId xmlns:a16="http://schemas.microsoft.com/office/drawing/2014/main" val="3106335375"/>
                        </a:ext>
                      </a:extLst>
                    </a:gridCol>
                    <a:gridCol w="5131178">
                      <a:extLst>
                        <a:ext uri="{9D8B030D-6E8A-4147-A177-3AD203B41FA5}">
                          <a16:colId xmlns:a16="http://schemas.microsoft.com/office/drawing/2014/main" val="574275531"/>
                        </a:ext>
                      </a:extLst>
                    </a:gridCol>
                    <a:gridCol w="5131178">
                      <a:extLst>
                        <a:ext uri="{9D8B030D-6E8A-4147-A177-3AD203B41FA5}">
                          <a16:colId xmlns:a16="http://schemas.microsoft.com/office/drawing/2014/main" val="2716329210"/>
                        </a:ext>
                      </a:extLst>
                    </a:gridCol>
                    <a:gridCol w="5131178">
                      <a:extLst>
                        <a:ext uri="{9D8B030D-6E8A-4147-A177-3AD203B41FA5}">
                          <a16:colId xmlns:a16="http://schemas.microsoft.com/office/drawing/2014/main" val="3136611563"/>
                        </a:ext>
                      </a:extLst>
                    </a:gridCol>
                  </a:tblGrid>
                  <a:tr h="1242222">
                    <a:tc gridSpan="4">
                      <a:txBody>
                        <a:bodyPr/>
                        <a:lstStyle/>
                        <a:p>
                          <a:pPr algn="just">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𝐼</m:t>
                                  </m:r>
                                </m:sup>
                              </m:sSup>
                            </m:oMath>
                          </a14:m>
                          <a:r>
                            <a:rPr lang="ru-RU" sz="4000" dirty="0">
                              <a:effectLst/>
                            </a:rPr>
                            <a:t> –  «</a:t>
                          </a:r>
                          <a:r>
                            <a:rPr lang="ru-RU" sz="4000" dirty="0" err="1">
                              <a:effectLst/>
                            </a:rPr>
                            <a:t>investment</a:t>
                          </a:r>
                          <a:r>
                            <a:rPr lang="ru-RU" sz="4000" dirty="0">
                              <a:effectLst/>
                            </a:rPr>
                            <a:t> </a:t>
                          </a:r>
                          <a:r>
                            <a:rPr lang="ru-RU" sz="4000" dirty="0" err="1">
                              <a:effectLst/>
                            </a:rPr>
                            <a:t>risks</a:t>
                          </a:r>
                          <a:r>
                            <a:rPr lang="ru-RU" sz="4000" dirty="0">
                              <a:effectLst/>
                            </a:rPr>
                            <a: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621703438"/>
                      </a:ext>
                    </a:extLst>
                  </a:tr>
                  <a:tr h="1454554">
                    <a:tc>
                      <a:txBody>
                        <a:bodyPr/>
                        <a:lstStyle/>
                        <a:p>
                          <a:pPr algn="ctr">
                            <a:lnSpc>
                              <a:spcPct val="150000"/>
                            </a:lnSpc>
                            <a:spcAft>
                              <a:spcPts val="0"/>
                            </a:spcAft>
                          </a:pPr>
                          <a:r>
                            <a:rPr lang="ru-RU" sz="3000" dirty="0">
                              <a:solidFill>
                                <a:schemeClr val="tx1">
                                  <a:lumMod val="10000"/>
                                </a:schemeClr>
                              </a:solidFill>
                              <a:effectLst/>
                            </a:rPr>
                            <a:t>10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𝐼</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33415636"/>
                      </a:ext>
                    </a:extLst>
                  </a:tr>
                  <a:tr h="1454554">
                    <a:tc>
                      <a:txBody>
                        <a:bodyPr/>
                        <a:lstStyle/>
                        <a:p>
                          <a:pPr algn="ctr">
                            <a:lnSpc>
                              <a:spcPct val="150000"/>
                            </a:lnSpc>
                            <a:spcAft>
                              <a:spcPts val="0"/>
                            </a:spcAft>
                          </a:pPr>
                          <a:r>
                            <a:rPr lang="ru-RU" sz="3000" dirty="0">
                              <a:solidFill>
                                <a:schemeClr val="tx1">
                                  <a:lumMod val="10000"/>
                                </a:schemeClr>
                              </a:solidFill>
                              <a:effectLst/>
                            </a:rPr>
                            <a:t>11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𝐼</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805839020"/>
                      </a:ext>
                    </a:extLst>
                  </a:tr>
                  <a:tr h="1461034">
                    <a:tc>
                      <a:txBody>
                        <a:bodyPr/>
                        <a:lstStyle/>
                        <a:p>
                          <a:pPr algn="ctr">
                            <a:lnSpc>
                              <a:spcPct val="150000"/>
                            </a:lnSpc>
                            <a:spcAft>
                              <a:spcPts val="0"/>
                            </a:spcAft>
                          </a:pPr>
                          <a:r>
                            <a:rPr lang="ru-RU" sz="3000" dirty="0">
                              <a:solidFill>
                                <a:schemeClr val="tx1">
                                  <a:lumMod val="10000"/>
                                </a:schemeClr>
                              </a:solidFill>
                              <a:effectLst/>
                            </a:rPr>
                            <a:t>12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𝐼</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806563673"/>
                      </a:ext>
                    </a:extLst>
                  </a:tr>
                  <a:tr h="1450742">
                    <a:tc>
                      <a:txBody>
                        <a:bodyPr/>
                        <a:lstStyle/>
                        <a:p>
                          <a:pPr algn="ctr">
                            <a:lnSpc>
                              <a:spcPct val="150000"/>
                            </a:lnSpc>
                            <a:spcAft>
                              <a:spcPts val="0"/>
                            </a:spcAft>
                          </a:pPr>
                          <a:r>
                            <a:rPr lang="ru-RU" sz="3000" dirty="0">
                              <a:solidFill>
                                <a:schemeClr val="tx1">
                                  <a:lumMod val="10000"/>
                                </a:schemeClr>
                              </a:solidFill>
                              <a:effectLst/>
                            </a:rPr>
                            <a:t>13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533942390"/>
                      </a:ext>
                    </a:extLst>
                  </a:tr>
                  <a:tr h="1481365">
                    <a:tc>
                      <a:txBody>
                        <a:bodyPr/>
                        <a:lstStyle/>
                        <a:p>
                          <a:pPr algn="ctr">
                            <a:lnSpc>
                              <a:spcPct val="150000"/>
                            </a:lnSpc>
                            <a:spcAft>
                              <a:spcPts val="0"/>
                            </a:spcAft>
                          </a:pPr>
                          <a:r>
                            <a:rPr lang="ru-RU" sz="3000" dirty="0">
                              <a:solidFill>
                                <a:schemeClr val="tx1">
                                  <a:lumMod val="10000"/>
                                </a:schemeClr>
                              </a:solidFill>
                              <a:effectLst/>
                            </a:rPr>
                            <a:t>14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409280726"/>
                      </a:ext>
                    </a:extLst>
                  </a:tr>
                </a:tbl>
              </a:graphicData>
            </a:graphic>
          </p:graphicFrame>
        </mc:Choice>
        <mc:Fallback xmlns="">
          <p:graphicFrame>
            <p:nvGraphicFramePr>
              <p:cNvPr id="5" name="Таблиця 4"/>
              <p:cNvGraphicFramePr>
                <a:graphicFrameLocks noGrp="1"/>
              </p:cNvGraphicFramePr>
              <p:nvPr>
                <p:extLst>
                  <p:ext uri="{D42A27DB-BD31-4B8C-83A1-F6EECF244321}">
                    <p14:modId xmlns:p14="http://schemas.microsoft.com/office/powerpoint/2010/main" val="890276818"/>
                  </p:ext>
                </p:extLst>
              </p:nvPr>
            </p:nvGraphicFramePr>
            <p:xfrm>
              <a:off x="1894856" y="2993479"/>
              <a:ext cx="20524712" cy="8544471"/>
            </p:xfrm>
            <a:graphic>
              <a:graphicData uri="http://schemas.openxmlformats.org/drawingml/2006/table">
                <a:tbl>
                  <a:tblPr firstRow="1" firstCol="1" bandRow="1">
                    <a:tableStyleId>{5C22544A-7EE6-4342-B048-85BDC9FD1C3A}</a:tableStyleId>
                  </a:tblPr>
                  <a:tblGrid>
                    <a:gridCol w="5131178">
                      <a:extLst>
                        <a:ext uri="{9D8B030D-6E8A-4147-A177-3AD203B41FA5}">
                          <a16:colId xmlns:a16="http://schemas.microsoft.com/office/drawing/2014/main" val="3106335375"/>
                        </a:ext>
                      </a:extLst>
                    </a:gridCol>
                    <a:gridCol w="5131178">
                      <a:extLst>
                        <a:ext uri="{9D8B030D-6E8A-4147-A177-3AD203B41FA5}">
                          <a16:colId xmlns:a16="http://schemas.microsoft.com/office/drawing/2014/main" val="574275531"/>
                        </a:ext>
                      </a:extLst>
                    </a:gridCol>
                    <a:gridCol w="5131178">
                      <a:extLst>
                        <a:ext uri="{9D8B030D-6E8A-4147-A177-3AD203B41FA5}">
                          <a16:colId xmlns:a16="http://schemas.microsoft.com/office/drawing/2014/main" val="2716329210"/>
                        </a:ext>
                      </a:extLst>
                    </a:gridCol>
                    <a:gridCol w="5131178">
                      <a:extLst>
                        <a:ext uri="{9D8B030D-6E8A-4147-A177-3AD203B41FA5}">
                          <a16:colId xmlns:a16="http://schemas.microsoft.com/office/drawing/2014/main" val="3136611563"/>
                        </a:ext>
                      </a:extLst>
                    </a:gridCol>
                  </a:tblGrid>
                  <a:tr h="1242222">
                    <a:tc gridSpan="4">
                      <a:txBody>
                        <a:bodyPr/>
                        <a:lstStyle/>
                        <a:p>
                          <a:endParaRPr lang="ru-RU"/>
                        </a:p>
                      </a:txBody>
                      <a:tcPr marL="68580" marR="68580" marT="0" marB="0" anchor="ctr">
                        <a:blipFill>
                          <a:blip r:embed="rId2"/>
                          <a:stretch>
                            <a:fillRect l="-30" t="-490" r="-119" b="-588235"/>
                          </a:stretch>
                        </a:blip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621703438"/>
                      </a:ext>
                    </a:extLst>
                  </a:tr>
                  <a:tr h="1454554">
                    <a:tc>
                      <a:txBody>
                        <a:bodyPr/>
                        <a:lstStyle/>
                        <a:p>
                          <a:pPr algn="ctr">
                            <a:lnSpc>
                              <a:spcPct val="150000"/>
                            </a:lnSpc>
                            <a:spcAft>
                              <a:spcPts val="0"/>
                            </a:spcAft>
                          </a:pPr>
                          <a:r>
                            <a:rPr lang="ru-RU" sz="3000" dirty="0">
                              <a:solidFill>
                                <a:schemeClr val="tx1">
                                  <a:lumMod val="10000"/>
                                </a:schemeClr>
                              </a:solidFill>
                              <a:effectLst/>
                            </a:rPr>
                            <a:t>10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9" t="-86134" r="-200475" b="-404202"/>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33415636"/>
                      </a:ext>
                    </a:extLst>
                  </a:tr>
                  <a:tr h="1454554">
                    <a:tc>
                      <a:txBody>
                        <a:bodyPr/>
                        <a:lstStyle/>
                        <a:p>
                          <a:pPr algn="ctr">
                            <a:lnSpc>
                              <a:spcPct val="150000"/>
                            </a:lnSpc>
                            <a:spcAft>
                              <a:spcPts val="0"/>
                            </a:spcAft>
                          </a:pPr>
                          <a:r>
                            <a:rPr lang="ru-RU" sz="3000" dirty="0">
                              <a:solidFill>
                                <a:schemeClr val="tx1">
                                  <a:lumMod val="10000"/>
                                </a:schemeClr>
                              </a:solidFill>
                              <a:effectLst/>
                            </a:rPr>
                            <a:t>11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9" t="-185356" r="-200475" b="-302510"/>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805839020"/>
                      </a:ext>
                    </a:extLst>
                  </a:tr>
                  <a:tr h="1461034">
                    <a:tc>
                      <a:txBody>
                        <a:bodyPr/>
                        <a:lstStyle/>
                        <a:p>
                          <a:pPr algn="ctr">
                            <a:lnSpc>
                              <a:spcPct val="150000"/>
                            </a:lnSpc>
                            <a:spcAft>
                              <a:spcPts val="0"/>
                            </a:spcAft>
                          </a:pPr>
                          <a:r>
                            <a:rPr lang="ru-RU" sz="3000" dirty="0">
                              <a:solidFill>
                                <a:schemeClr val="tx1">
                                  <a:lumMod val="10000"/>
                                </a:schemeClr>
                              </a:solidFill>
                              <a:effectLst/>
                            </a:rPr>
                            <a:t>12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9" t="-284167" r="-200475" b="-201250"/>
                          </a:stretch>
                        </a:blipFill>
                      </a:tcPr>
                    </a:tc>
                    <a:tc>
                      <a:txBody>
                        <a:bodyPr/>
                        <a:lstStyle/>
                        <a:p>
                          <a:pPr algn="ctr">
                            <a:lnSpc>
                              <a:spcPct val="150000"/>
                            </a:lnSpc>
                            <a:spcAft>
                              <a:spcPts val="0"/>
                            </a:spcAft>
                          </a:pPr>
                          <a:r>
                            <a:rPr lang="ru-RU" sz="3000" dirty="0">
                              <a:solidFill>
                                <a:schemeClr val="tx1">
                                  <a:lumMod val="10000"/>
                                </a:schemeClr>
                              </a:solidFill>
                              <a:effectLst/>
                            </a:rPr>
                            <a:t>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806563673"/>
                      </a:ext>
                    </a:extLst>
                  </a:tr>
                  <a:tr h="1450742">
                    <a:tc>
                      <a:txBody>
                        <a:bodyPr/>
                        <a:lstStyle/>
                        <a:p>
                          <a:pPr algn="ctr">
                            <a:lnSpc>
                              <a:spcPct val="150000"/>
                            </a:lnSpc>
                            <a:spcAft>
                              <a:spcPts val="0"/>
                            </a:spcAft>
                          </a:pPr>
                          <a:r>
                            <a:rPr lang="ru-RU" sz="3000" dirty="0">
                              <a:solidFill>
                                <a:schemeClr val="tx1">
                                  <a:lumMod val="10000"/>
                                </a:schemeClr>
                              </a:solidFill>
                              <a:effectLst/>
                            </a:rPr>
                            <a:t>13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19" t="-387395" r="-200475" b="-102941"/>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533942390"/>
                      </a:ext>
                    </a:extLst>
                  </a:tr>
                  <a:tr h="1481365">
                    <a:tc>
                      <a:txBody>
                        <a:bodyPr/>
                        <a:lstStyle/>
                        <a:p>
                          <a:pPr algn="ctr">
                            <a:lnSpc>
                              <a:spcPct val="150000"/>
                            </a:lnSpc>
                            <a:spcAft>
                              <a:spcPts val="0"/>
                            </a:spcAft>
                          </a:pPr>
                          <a:r>
                            <a:rPr lang="ru-RU" sz="3000" dirty="0">
                              <a:solidFill>
                                <a:schemeClr val="tx1">
                                  <a:lumMod val="10000"/>
                                </a:schemeClr>
                              </a:solidFill>
                              <a:effectLst/>
                            </a:rPr>
                            <a:t>14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19" t="-477366" r="-200475" b="-823"/>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409280726"/>
                      </a:ext>
                    </a:extLst>
                  </a:tr>
                </a:tbl>
              </a:graphicData>
            </a:graphic>
          </p:graphicFrame>
        </mc:Fallback>
      </mc:AlternateContent>
    </p:spTree>
    <p:extLst>
      <p:ext uri="{BB962C8B-B14F-4D97-AF65-F5344CB8AC3E}">
        <p14:creationId xmlns:p14="http://schemas.microsoft.com/office/powerpoint/2010/main" val="14451941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2233611473"/>
                  </p:ext>
                </p:extLst>
              </p:nvPr>
            </p:nvGraphicFramePr>
            <p:xfrm>
              <a:off x="2739902" y="2973393"/>
              <a:ext cx="19948648" cy="8040416"/>
            </p:xfrm>
            <a:graphic>
              <a:graphicData uri="http://schemas.openxmlformats.org/drawingml/2006/table">
                <a:tbl>
                  <a:tblPr firstRow="1" firstCol="1" bandRow="1">
                    <a:tableStyleId>{5C22544A-7EE6-4342-B048-85BDC9FD1C3A}</a:tableStyleId>
                  </a:tblPr>
                  <a:tblGrid>
                    <a:gridCol w="4987162">
                      <a:extLst>
                        <a:ext uri="{9D8B030D-6E8A-4147-A177-3AD203B41FA5}">
                          <a16:colId xmlns:a16="http://schemas.microsoft.com/office/drawing/2014/main" val="169820998"/>
                        </a:ext>
                      </a:extLst>
                    </a:gridCol>
                    <a:gridCol w="4987162">
                      <a:extLst>
                        <a:ext uri="{9D8B030D-6E8A-4147-A177-3AD203B41FA5}">
                          <a16:colId xmlns:a16="http://schemas.microsoft.com/office/drawing/2014/main" val="3441850469"/>
                        </a:ext>
                      </a:extLst>
                    </a:gridCol>
                    <a:gridCol w="4987162">
                      <a:extLst>
                        <a:ext uri="{9D8B030D-6E8A-4147-A177-3AD203B41FA5}">
                          <a16:colId xmlns:a16="http://schemas.microsoft.com/office/drawing/2014/main" val="1163255205"/>
                        </a:ext>
                      </a:extLst>
                    </a:gridCol>
                    <a:gridCol w="4987162">
                      <a:extLst>
                        <a:ext uri="{9D8B030D-6E8A-4147-A177-3AD203B41FA5}">
                          <a16:colId xmlns:a16="http://schemas.microsoft.com/office/drawing/2014/main" val="1695162670"/>
                        </a:ext>
                      </a:extLst>
                    </a:gridCol>
                  </a:tblGrid>
                  <a:tr h="1168941">
                    <a:tc gridSpan="4">
                      <a:txBody>
                        <a:bodyPr/>
                        <a:lstStyle/>
                        <a:p>
                          <a:pPr algn="l">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𝐹</m:t>
                                  </m:r>
                                </m:sup>
                              </m:sSup>
                            </m:oMath>
                          </a14:m>
                          <a:r>
                            <a:rPr lang="ru-RU" sz="4000" dirty="0">
                              <a:effectLst/>
                            </a:rPr>
                            <a:t> –  «</a:t>
                          </a:r>
                          <a:r>
                            <a:rPr lang="ru-RU" sz="4000" dirty="0" err="1">
                              <a:effectLst/>
                            </a:rPr>
                            <a:t>financial</a:t>
                          </a:r>
                          <a:r>
                            <a:rPr lang="ru-RU" sz="4000" dirty="0">
                              <a:effectLst/>
                            </a:rPr>
                            <a:t> </a:t>
                          </a:r>
                          <a:r>
                            <a:rPr lang="ru-RU" sz="4000" dirty="0" err="1">
                              <a:effectLst/>
                            </a:rPr>
                            <a:t>risks</a:t>
                          </a:r>
                          <a:r>
                            <a:rPr lang="ru-RU" sz="4000" dirty="0">
                              <a:effectLst/>
                            </a:rPr>
                            <a: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155251625"/>
                      </a:ext>
                    </a:extLst>
                  </a:tr>
                  <a:tr h="1368747">
                    <a:tc>
                      <a:txBody>
                        <a:bodyPr/>
                        <a:lstStyle/>
                        <a:p>
                          <a:pPr algn="ctr">
                            <a:lnSpc>
                              <a:spcPct val="150000"/>
                            </a:lnSpc>
                            <a:spcAft>
                              <a:spcPts val="0"/>
                            </a:spcAft>
                          </a:pPr>
                          <a:r>
                            <a:rPr lang="ru-RU" sz="3000" dirty="0">
                              <a:solidFill>
                                <a:schemeClr val="tx1">
                                  <a:lumMod val="10000"/>
                                </a:schemeClr>
                              </a:solidFill>
                              <a:effectLst/>
                            </a:rPr>
                            <a:t>15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𝐹</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 </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73137470"/>
                      </a:ext>
                    </a:extLst>
                  </a:tr>
                  <a:tr h="1368747">
                    <a:tc>
                      <a:txBody>
                        <a:bodyPr/>
                        <a:lstStyle/>
                        <a:p>
                          <a:pPr algn="ctr">
                            <a:lnSpc>
                              <a:spcPct val="150000"/>
                            </a:lnSpc>
                            <a:spcAft>
                              <a:spcPts val="0"/>
                            </a:spcAft>
                          </a:pPr>
                          <a:r>
                            <a:rPr lang="ru-RU" sz="3000" dirty="0">
                              <a:solidFill>
                                <a:schemeClr val="tx1">
                                  <a:lumMod val="10000"/>
                                </a:schemeClr>
                              </a:solidFill>
                              <a:effectLst/>
                            </a:rPr>
                            <a:t>16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𝐹</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993544175"/>
                      </a:ext>
                    </a:extLst>
                  </a:tr>
                  <a:tr h="1374845">
                    <a:tc>
                      <a:txBody>
                        <a:bodyPr/>
                        <a:lstStyle/>
                        <a:p>
                          <a:pPr algn="ctr">
                            <a:lnSpc>
                              <a:spcPct val="150000"/>
                            </a:lnSpc>
                            <a:spcAft>
                              <a:spcPts val="0"/>
                            </a:spcAft>
                          </a:pPr>
                          <a:r>
                            <a:rPr lang="ru-RU" sz="3000" dirty="0">
                              <a:solidFill>
                                <a:schemeClr val="tx1">
                                  <a:lumMod val="10000"/>
                                </a:schemeClr>
                              </a:solidFill>
                              <a:effectLst/>
                            </a:rPr>
                            <a:t>17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037444796"/>
                      </a:ext>
                    </a:extLst>
                  </a:tr>
                  <a:tr h="1365160">
                    <a:tc>
                      <a:txBody>
                        <a:bodyPr/>
                        <a:lstStyle/>
                        <a:p>
                          <a:pPr algn="ctr">
                            <a:lnSpc>
                              <a:spcPct val="150000"/>
                            </a:lnSpc>
                            <a:spcAft>
                              <a:spcPts val="0"/>
                            </a:spcAft>
                          </a:pPr>
                          <a:r>
                            <a:rPr lang="ru-RU" sz="3000" dirty="0">
                              <a:solidFill>
                                <a:schemeClr val="tx1">
                                  <a:lumMod val="10000"/>
                                </a:schemeClr>
                              </a:solidFill>
                              <a:effectLst/>
                            </a:rPr>
                            <a:t>18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4143170163"/>
                      </a:ext>
                    </a:extLst>
                  </a:tr>
                  <a:tr h="1393976">
                    <a:tc>
                      <a:txBody>
                        <a:bodyPr/>
                        <a:lstStyle/>
                        <a:p>
                          <a:pPr algn="ctr">
                            <a:lnSpc>
                              <a:spcPct val="150000"/>
                            </a:lnSpc>
                            <a:spcAft>
                              <a:spcPts val="0"/>
                            </a:spcAft>
                          </a:pPr>
                          <a:r>
                            <a:rPr lang="ru-RU" sz="3000" dirty="0">
                              <a:solidFill>
                                <a:schemeClr val="tx1">
                                  <a:lumMod val="10000"/>
                                </a:schemeClr>
                              </a:solidFill>
                              <a:effectLst/>
                            </a:rPr>
                            <a:t>19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902625660"/>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2233611473"/>
                  </p:ext>
                </p:extLst>
              </p:nvPr>
            </p:nvGraphicFramePr>
            <p:xfrm>
              <a:off x="2739902" y="2973393"/>
              <a:ext cx="19948648" cy="8040416"/>
            </p:xfrm>
            <a:graphic>
              <a:graphicData uri="http://schemas.openxmlformats.org/drawingml/2006/table">
                <a:tbl>
                  <a:tblPr firstRow="1" firstCol="1" bandRow="1">
                    <a:tableStyleId>{5C22544A-7EE6-4342-B048-85BDC9FD1C3A}</a:tableStyleId>
                  </a:tblPr>
                  <a:tblGrid>
                    <a:gridCol w="4987162">
                      <a:extLst>
                        <a:ext uri="{9D8B030D-6E8A-4147-A177-3AD203B41FA5}">
                          <a16:colId xmlns:a16="http://schemas.microsoft.com/office/drawing/2014/main" val="169820998"/>
                        </a:ext>
                      </a:extLst>
                    </a:gridCol>
                    <a:gridCol w="4987162">
                      <a:extLst>
                        <a:ext uri="{9D8B030D-6E8A-4147-A177-3AD203B41FA5}">
                          <a16:colId xmlns:a16="http://schemas.microsoft.com/office/drawing/2014/main" val="3441850469"/>
                        </a:ext>
                      </a:extLst>
                    </a:gridCol>
                    <a:gridCol w="4987162">
                      <a:extLst>
                        <a:ext uri="{9D8B030D-6E8A-4147-A177-3AD203B41FA5}">
                          <a16:colId xmlns:a16="http://schemas.microsoft.com/office/drawing/2014/main" val="1163255205"/>
                        </a:ext>
                      </a:extLst>
                    </a:gridCol>
                    <a:gridCol w="4987162">
                      <a:extLst>
                        <a:ext uri="{9D8B030D-6E8A-4147-A177-3AD203B41FA5}">
                          <a16:colId xmlns:a16="http://schemas.microsoft.com/office/drawing/2014/main" val="1695162670"/>
                        </a:ext>
                      </a:extLst>
                    </a:gridCol>
                  </a:tblGrid>
                  <a:tr h="1168941">
                    <a:tc gridSpan="4">
                      <a:txBody>
                        <a:bodyPr/>
                        <a:lstStyle/>
                        <a:p>
                          <a:endParaRPr lang="ru-RU"/>
                        </a:p>
                      </a:txBody>
                      <a:tcPr marL="68580" marR="68580" marT="0" marB="0" anchor="ctr">
                        <a:blipFill>
                          <a:blip r:embed="rId2"/>
                          <a:stretch>
                            <a:fillRect l="-31" t="-521" r="-153" b="-588542"/>
                          </a:stretch>
                        </a:blip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155251625"/>
                      </a:ext>
                    </a:extLst>
                  </a:tr>
                  <a:tr h="1368747">
                    <a:tc>
                      <a:txBody>
                        <a:bodyPr/>
                        <a:lstStyle/>
                        <a:p>
                          <a:pPr algn="ctr">
                            <a:lnSpc>
                              <a:spcPct val="150000"/>
                            </a:lnSpc>
                            <a:spcAft>
                              <a:spcPts val="0"/>
                            </a:spcAft>
                          </a:pPr>
                          <a:r>
                            <a:rPr lang="ru-RU" sz="3000" dirty="0">
                              <a:solidFill>
                                <a:schemeClr val="tx1">
                                  <a:lumMod val="10000"/>
                                </a:schemeClr>
                              </a:solidFill>
                              <a:effectLst/>
                            </a:rPr>
                            <a:t>15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000" t="-85778" r="-200366" b="-402222"/>
                          </a:stretch>
                        </a:blipFill>
                      </a:tcPr>
                    </a:tc>
                    <a:tc>
                      <a:txBody>
                        <a:bodyPr/>
                        <a:lstStyle/>
                        <a:p>
                          <a:pPr algn="ctr">
                            <a:lnSpc>
                              <a:spcPct val="150000"/>
                            </a:lnSpc>
                            <a:spcAft>
                              <a:spcPts val="0"/>
                            </a:spcAft>
                          </a:pPr>
                          <a:r>
                            <a:rPr lang="ru-RU" sz="3000">
                              <a:solidFill>
                                <a:schemeClr val="tx1">
                                  <a:lumMod val="10000"/>
                                </a:schemeClr>
                              </a:solidFill>
                              <a:effectLst/>
                            </a:rPr>
                            <a:t>НС </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73137470"/>
                      </a:ext>
                    </a:extLst>
                  </a:tr>
                  <a:tr h="1368747">
                    <a:tc>
                      <a:txBody>
                        <a:bodyPr/>
                        <a:lstStyle/>
                        <a:p>
                          <a:pPr algn="ctr">
                            <a:lnSpc>
                              <a:spcPct val="150000"/>
                            </a:lnSpc>
                            <a:spcAft>
                              <a:spcPts val="0"/>
                            </a:spcAft>
                          </a:pPr>
                          <a:r>
                            <a:rPr lang="ru-RU" sz="3000" dirty="0">
                              <a:solidFill>
                                <a:schemeClr val="tx1">
                                  <a:lumMod val="10000"/>
                                </a:schemeClr>
                              </a:solidFill>
                              <a:effectLst/>
                            </a:rPr>
                            <a:t>16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000" t="-186607" r="-200366" b="-304018"/>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993544175"/>
                      </a:ext>
                    </a:extLst>
                  </a:tr>
                  <a:tr h="1374845">
                    <a:tc>
                      <a:txBody>
                        <a:bodyPr/>
                        <a:lstStyle/>
                        <a:p>
                          <a:pPr algn="ctr">
                            <a:lnSpc>
                              <a:spcPct val="150000"/>
                            </a:lnSpc>
                            <a:spcAft>
                              <a:spcPts val="0"/>
                            </a:spcAft>
                          </a:pPr>
                          <a:r>
                            <a:rPr lang="ru-RU" sz="3000" dirty="0">
                              <a:solidFill>
                                <a:schemeClr val="tx1">
                                  <a:lumMod val="10000"/>
                                </a:schemeClr>
                              </a:solidFill>
                              <a:effectLst/>
                            </a:rPr>
                            <a:t>17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000" t="-284071" r="-200366" b="-201327"/>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037444796"/>
                      </a:ext>
                    </a:extLst>
                  </a:tr>
                  <a:tr h="1365160">
                    <a:tc>
                      <a:txBody>
                        <a:bodyPr/>
                        <a:lstStyle/>
                        <a:p>
                          <a:pPr algn="ctr">
                            <a:lnSpc>
                              <a:spcPct val="150000"/>
                            </a:lnSpc>
                            <a:spcAft>
                              <a:spcPts val="0"/>
                            </a:spcAft>
                          </a:pPr>
                          <a:r>
                            <a:rPr lang="ru-RU" sz="3000" dirty="0">
                              <a:solidFill>
                                <a:schemeClr val="tx1">
                                  <a:lumMod val="10000"/>
                                </a:schemeClr>
                              </a:solidFill>
                              <a:effectLst/>
                            </a:rPr>
                            <a:t>18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000" t="-387500" r="-200366" b="-103125"/>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4143170163"/>
                      </a:ext>
                    </a:extLst>
                  </a:tr>
                  <a:tr h="1393976">
                    <a:tc>
                      <a:txBody>
                        <a:bodyPr/>
                        <a:lstStyle/>
                        <a:p>
                          <a:pPr algn="ctr">
                            <a:lnSpc>
                              <a:spcPct val="150000"/>
                            </a:lnSpc>
                            <a:spcAft>
                              <a:spcPts val="0"/>
                            </a:spcAft>
                          </a:pPr>
                          <a:r>
                            <a:rPr lang="ru-RU" sz="3000" dirty="0">
                              <a:solidFill>
                                <a:schemeClr val="tx1">
                                  <a:lumMod val="10000"/>
                                </a:schemeClr>
                              </a:solidFill>
                              <a:effectLst/>
                            </a:rPr>
                            <a:t>19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000" t="-476856" r="-200366" b="-873"/>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902625660"/>
                      </a:ext>
                    </a:extLst>
                  </a:tr>
                </a:tbl>
              </a:graphicData>
            </a:graphic>
          </p:graphicFrame>
        </mc:Fallback>
      </mc:AlternateContent>
    </p:spTree>
    <p:extLst>
      <p:ext uri="{BB962C8B-B14F-4D97-AF65-F5344CB8AC3E}">
        <p14:creationId xmlns:p14="http://schemas.microsoft.com/office/powerpoint/2010/main" val="279427313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0250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11" name="Таблиця 10"/>
              <p:cNvGraphicFramePr>
                <a:graphicFrameLocks noGrp="1"/>
              </p:cNvGraphicFramePr>
              <p:nvPr>
                <p:extLst>
                  <p:ext uri="{D42A27DB-BD31-4B8C-83A1-F6EECF244321}">
                    <p14:modId xmlns:p14="http://schemas.microsoft.com/office/powerpoint/2010/main" val="597221974"/>
                  </p:ext>
                </p:extLst>
              </p:nvPr>
            </p:nvGraphicFramePr>
            <p:xfrm>
              <a:off x="2470920" y="3113584"/>
              <a:ext cx="19588608" cy="7994729"/>
            </p:xfrm>
            <a:graphic>
              <a:graphicData uri="http://schemas.openxmlformats.org/drawingml/2006/table">
                <a:tbl>
                  <a:tblPr firstRow="1" firstCol="1" bandRow="1">
                    <a:tableStyleId>{5C22544A-7EE6-4342-B048-85BDC9FD1C3A}</a:tableStyleId>
                  </a:tblPr>
                  <a:tblGrid>
                    <a:gridCol w="4897152">
                      <a:extLst>
                        <a:ext uri="{9D8B030D-6E8A-4147-A177-3AD203B41FA5}">
                          <a16:colId xmlns:a16="http://schemas.microsoft.com/office/drawing/2014/main" val="3167284196"/>
                        </a:ext>
                      </a:extLst>
                    </a:gridCol>
                    <a:gridCol w="4897152">
                      <a:extLst>
                        <a:ext uri="{9D8B030D-6E8A-4147-A177-3AD203B41FA5}">
                          <a16:colId xmlns:a16="http://schemas.microsoft.com/office/drawing/2014/main" val="1010746744"/>
                        </a:ext>
                      </a:extLst>
                    </a:gridCol>
                    <a:gridCol w="4897152">
                      <a:extLst>
                        <a:ext uri="{9D8B030D-6E8A-4147-A177-3AD203B41FA5}">
                          <a16:colId xmlns:a16="http://schemas.microsoft.com/office/drawing/2014/main" val="2172267094"/>
                        </a:ext>
                      </a:extLst>
                    </a:gridCol>
                    <a:gridCol w="4897152">
                      <a:extLst>
                        <a:ext uri="{9D8B030D-6E8A-4147-A177-3AD203B41FA5}">
                          <a16:colId xmlns:a16="http://schemas.microsoft.com/office/drawing/2014/main" val="582961870"/>
                        </a:ext>
                      </a:extLst>
                    </a:gridCol>
                  </a:tblGrid>
                  <a:tr h="1157227">
                    <a:tc gridSpan="4">
                      <a:txBody>
                        <a:bodyPr/>
                        <a:lstStyle/>
                        <a:p>
                          <a:pPr algn="just">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𝑆</m:t>
                                  </m:r>
                                </m:sup>
                              </m:sSup>
                            </m:oMath>
                          </a14:m>
                          <a:r>
                            <a:rPr lang="ru-RU" sz="4000" dirty="0">
                              <a:effectLst/>
                            </a:rPr>
                            <a:t> </a:t>
                          </a:r>
                          <a:r>
                            <a:rPr lang="en-US" sz="4000" dirty="0">
                              <a:effectLst/>
                            </a:rPr>
                            <a:t>– «risks of innovation activity»</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487140211"/>
                      </a:ext>
                    </a:extLst>
                  </a:tr>
                  <a:tr h="1362007">
                    <a:tc>
                      <a:txBody>
                        <a:bodyPr/>
                        <a:lstStyle/>
                        <a:p>
                          <a:pPr algn="ctr">
                            <a:lnSpc>
                              <a:spcPct val="150000"/>
                            </a:lnSpc>
                            <a:spcAft>
                              <a:spcPts val="0"/>
                            </a:spcAft>
                          </a:pPr>
                          <a:r>
                            <a:rPr lang="ru-RU" sz="3000" dirty="0">
                              <a:solidFill>
                                <a:schemeClr val="tx1">
                                  <a:lumMod val="10000"/>
                                </a:schemeClr>
                              </a:solidFill>
                              <a:effectLst/>
                            </a:rPr>
                            <a:t>20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𝑆</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96017562"/>
                      </a:ext>
                    </a:extLst>
                  </a:tr>
                  <a:tr h="1362007">
                    <a:tc>
                      <a:txBody>
                        <a:bodyPr/>
                        <a:lstStyle/>
                        <a:p>
                          <a:pPr algn="ctr">
                            <a:lnSpc>
                              <a:spcPct val="150000"/>
                            </a:lnSpc>
                            <a:spcAft>
                              <a:spcPts val="0"/>
                            </a:spcAft>
                          </a:pPr>
                          <a:r>
                            <a:rPr lang="ru-RU" sz="3000" dirty="0">
                              <a:solidFill>
                                <a:schemeClr val="tx1">
                                  <a:lumMod val="10000"/>
                                </a:schemeClr>
                              </a:solidFill>
                              <a:effectLst/>
                            </a:rPr>
                            <a:t>21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𝑆</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512031394"/>
                      </a:ext>
                    </a:extLst>
                  </a:tr>
                  <a:tr h="1368018">
                    <a:tc>
                      <a:txBody>
                        <a:bodyPr/>
                        <a:lstStyle/>
                        <a:p>
                          <a:pPr algn="ctr">
                            <a:lnSpc>
                              <a:spcPct val="150000"/>
                            </a:lnSpc>
                            <a:spcAft>
                              <a:spcPts val="0"/>
                            </a:spcAft>
                          </a:pPr>
                          <a:r>
                            <a:rPr lang="ru-RU" sz="3000" dirty="0">
                              <a:solidFill>
                                <a:schemeClr val="tx1">
                                  <a:lumMod val="10000"/>
                                </a:schemeClr>
                              </a:solidFill>
                              <a:effectLst/>
                            </a:rPr>
                            <a:t>22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 </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4190694547"/>
                      </a:ext>
                    </a:extLst>
                  </a:tr>
                  <a:tr h="1358470">
                    <a:tc>
                      <a:txBody>
                        <a:bodyPr/>
                        <a:lstStyle/>
                        <a:p>
                          <a:pPr algn="ctr">
                            <a:lnSpc>
                              <a:spcPct val="150000"/>
                            </a:lnSpc>
                            <a:spcAft>
                              <a:spcPts val="0"/>
                            </a:spcAft>
                          </a:pPr>
                          <a:r>
                            <a:rPr lang="ru-RU" sz="3000" dirty="0">
                              <a:solidFill>
                                <a:schemeClr val="tx1">
                                  <a:lumMod val="10000"/>
                                </a:schemeClr>
                              </a:solidFill>
                              <a:effectLst/>
                            </a:rPr>
                            <a:t>23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4209569637"/>
                      </a:ext>
                    </a:extLst>
                  </a:tr>
                  <a:tr h="1387000">
                    <a:tc>
                      <a:txBody>
                        <a:bodyPr/>
                        <a:lstStyle/>
                        <a:p>
                          <a:pPr algn="ctr">
                            <a:lnSpc>
                              <a:spcPct val="150000"/>
                            </a:lnSpc>
                            <a:spcAft>
                              <a:spcPts val="0"/>
                            </a:spcAft>
                          </a:pPr>
                          <a:r>
                            <a:rPr lang="ru-RU" sz="3000" dirty="0">
                              <a:solidFill>
                                <a:schemeClr val="tx1">
                                  <a:lumMod val="10000"/>
                                </a:schemeClr>
                              </a:solidFill>
                              <a:effectLst/>
                            </a:rPr>
                            <a:t>24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335128257"/>
                      </a:ext>
                    </a:extLst>
                  </a:tr>
                </a:tbl>
              </a:graphicData>
            </a:graphic>
          </p:graphicFrame>
        </mc:Choice>
        <mc:Fallback xmlns="">
          <p:graphicFrame>
            <p:nvGraphicFramePr>
              <p:cNvPr id="11" name="Таблиця 10"/>
              <p:cNvGraphicFramePr>
                <a:graphicFrameLocks noGrp="1"/>
              </p:cNvGraphicFramePr>
              <p:nvPr>
                <p:extLst>
                  <p:ext uri="{D42A27DB-BD31-4B8C-83A1-F6EECF244321}">
                    <p14:modId xmlns:p14="http://schemas.microsoft.com/office/powerpoint/2010/main" val="597221974"/>
                  </p:ext>
                </p:extLst>
              </p:nvPr>
            </p:nvGraphicFramePr>
            <p:xfrm>
              <a:off x="2470920" y="3113584"/>
              <a:ext cx="19588608" cy="7994729"/>
            </p:xfrm>
            <a:graphic>
              <a:graphicData uri="http://schemas.openxmlformats.org/drawingml/2006/table">
                <a:tbl>
                  <a:tblPr firstRow="1" firstCol="1" bandRow="1">
                    <a:tableStyleId>{5C22544A-7EE6-4342-B048-85BDC9FD1C3A}</a:tableStyleId>
                  </a:tblPr>
                  <a:tblGrid>
                    <a:gridCol w="4897152">
                      <a:extLst>
                        <a:ext uri="{9D8B030D-6E8A-4147-A177-3AD203B41FA5}">
                          <a16:colId xmlns:a16="http://schemas.microsoft.com/office/drawing/2014/main" val="3167284196"/>
                        </a:ext>
                      </a:extLst>
                    </a:gridCol>
                    <a:gridCol w="4897152">
                      <a:extLst>
                        <a:ext uri="{9D8B030D-6E8A-4147-A177-3AD203B41FA5}">
                          <a16:colId xmlns:a16="http://schemas.microsoft.com/office/drawing/2014/main" val="1010746744"/>
                        </a:ext>
                      </a:extLst>
                    </a:gridCol>
                    <a:gridCol w="4897152">
                      <a:extLst>
                        <a:ext uri="{9D8B030D-6E8A-4147-A177-3AD203B41FA5}">
                          <a16:colId xmlns:a16="http://schemas.microsoft.com/office/drawing/2014/main" val="2172267094"/>
                        </a:ext>
                      </a:extLst>
                    </a:gridCol>
                    <a:gridCol w="4897152">
                      <a:extLst>
                        <a:ext uri="{9D8B030D-6E8A-4147-A177-3AD203B41FA5}">
                          <a16:colId xmlns:a16="http://schemas.microsoft.com/office/drawing/2014/main" val="582961870"/>
                        </a:ext>
                      </a:extLst>
                    </a:gridCol>
                  </a:tblGrid>
                  <a:tr h="1157227">
                    <a:tc gridSpan="4">
                      <a:txBody>
                        <a:bodyPr/>
                        <a:lstStyle/>
                        <a:p>
                          <a:endParaRPr lang="ru-RU"/>
                        </a:p>
                      </a:txBody>
                      <a:tcPr marL="68580" marR="68580" marT="0" marB="0" anchor="ctr">
                        <a:blipFill>
                          <a:blip r:embed="rId3"/>
                          <a:stretch>
                            <a:fillRect l="-31" t="-526" r="-124" b="-592105"/>
                          </a:stretch>
                        </a:blip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487140211"/>
                      </a:ext>
                    </a:extLst>
                  </a:tr>
                  <a:tr h="1362007">
                    <a:tc>
                      <a:txBody>
                        <a:bodyPr/>
                        <a:lstStyle/>
                        <a:p>
                          <a:pPr algn="ctr">
                            <a:lnSpc>
                              <a:spcPct val="150000"/>
                            </a:lnSpc>
                            <a:spcAft>
                              <a:spcPts val="0"/>
                            </a:spcAft>
                          </a:pPr>
                          <a:r>
                            <a:rPr lang="ru-RU" sz="3000" dirty="0">
                              <a:solidFill>
                                <a:schemeClr val="tx1">
                                  <a:lumMod val="10000"/>
                                </a:schemeClr>
                              </a:solidFill>
                              <a:effectLst/>
                            </a:rPr>
                            <a:t>20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249" t="-85268" r="-200623" b="-402232"/>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96017562"/>
                      </a:ext>
                    </a:extLst>
                  </a:tr>
                  <a:tr h="1362007">
                    <a:tc>
                      <a:txBody>
                        <a:bodyPr/>
                        <a:lstStyle/>
                        <a:p>
                          <a:pPr algn="ctr">
                            <a:lnSpc>
                              <a:spcPct val="150000"/>
                            </a:lnSpc>
                            <a:spcAft>
                              <a:spcPts val="0"/>
                            </a:spcAft>
                          </a:pPr>
                          <a:r>
                            <a:rPr lang="ru-RU" sz="3000" dirty="0">
                              <a:solidFill>
                                <a:schemeClr val="tx1">
                                  <a:lumMod val="10000"/>
                                </a:schemeClr>
                              </a:solidFill>
                              <a:effectLst/>
                            </a:rPr>
                            <a:t>21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249" t="-186099" r="-200623" b="-304036"/>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512031394"/>
                      </a:ext>
                    </a:extLst>
                  </a:tr>
                  <a:tr h="1368018">
                    <a:tc>
                      <a:txBody>
                        <a:bodyPr/>
                        <a:lstStyle/>
                        <a:p>
                          <a:pPr algn="ctr">
                            <a:lnSpc>
                              <a:spcPct val="150000"/>
                            </a:lnSpc>
                            <a:spcAft>
                              <a:spcPts val="0"/>
                            </a:spcAft>
                          </a:pPr>
                          <a:r>
                            <a:rPr lang="ru-RU" sz="3000" dirty="0">
                              <a:solidFill>
                                <a:schemeClr val="tx1">
                                  <a:lumMod val="10000"/>
                                </a:schemeClr>
                              </a:solidFill>
                              <a:effectLst/>
                            </a:rPr>
                            <a:t>22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249" t="-283556" r="-200623" b="-201333"/>
                          </a:stretch>
                        </a:blipFill>
                      </a:tcPr>
                    </a:tc>
                    <a:tc>
                      <a:txBody>
                        <a:bodyPr/>
                        <a:lstStyle/>
                        <a:p>
                          <a:pPr algn="ctr">
                            <a:lnSpc>
                              <a:spcPct val="150000"/>
                            </a:lnSpc>
                            <a:spcAft>
                              <a:spcPts val="0"/>
                            </a:spcAft>
                          </a:pPr>
                          <a:r>
                            <a:rPr lang="ru-RU" sz="3000" dirty="0">
                              <a:solidFill>
                                <a:schemeClr val="tx1">
                                  <a:lumMod val="10000"/>
                                </a:schemeClr>
                              </a:solidFill>
                              <a:effectLst/>
                            </a:rPr>
                            <a:t>НС </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4190694547"/>
                      </a:ext>
                    </a:extLst>
                  </a:tr>
                  <a:tr h="1358470">
                    <a:tc>
                      <a:txBody>
                        <a:bodyPr/>
                        <a:lstStyle/>
                        <a:p>
                          <a:pPr algn="ctr">
                            <a:lnSpc>
                              <a:spcPct val="150000"/>
                            </a:lnSpc>
                            <a:spcAft>
                              <a:spcPts val="0"/>
                            </a:spcAft>
                          </a:pPr>
                          <a:r>
                            <a:rPr lang="ru-RU" sz="3000" dirty="0">
                              <a:solidFill>
                                <a:schemeClr val="tx1">
                                  <a:lumMod val="10000"/>
                                </a:schemeClr>
                              </a:solidFill>
                              <a:effectLst/>
                            </a:rPr>
                            <a:t>23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249" t="-386996" r="-200623" b="-103139"/>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4209569637"/>
                      </a:ext>
                    </a:extLst>
                  </a:tr>
                  <a:tr h="1387000">
                    <a:tc>
                      <a:txBody>
                        <a:bodyPr/>
                        <a:lstStyle/>
                        <a:p>
                          <a:pPr algn="ctr">
                            <a:lnSpc>
                              <a:spcPct val="150000"/>
                            </a:lnSpc>
                            <a:spcAft>
                              <a:spcPts val="0"/>
                            </a:spcAft>
                          </a:pPr>
                          <a:r>
                            <a:rPr lang="ru-RU" sz="3000" dirty="0">
                              <a:solidFill>
                                <a:schemeClr val="tx1">
                                  <a:lumMod val="10000"/>
                                </a:schemeClr>
                              </a:solidFill>
                              <a:effectLst/>
                            </a:rPr>
                            <a:t>24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249" t="-476316" r="-200623" b="-877"/>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335128257"/>
                      </a:ext>
                    </a:extLst>
                  </a:tr>
                </a:tbl>
              </a:graphicData>
            </a:graphic>
          </p:graphicFrame>
        </mc:Fallback>
      </mc:AlternateContent>
      <p:pic>
        <p:nvPicPr>
          <p:cNvPr id="20486" name="Picture 6">
            <a:extLst>
              <a:ext uri="{FF2B5EF4-FFF2-40B4-BE49-F238E27FC236}">
                <a16:creationId xmlns:a16="http://schemas.microsoft.com/office/drawing/2014/main" id="{E494AA67-780C-47B9-8E8D-0AC4607F36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58763" cy="228600"/>
          </a:xfrm>
          <a:prstGeom prst="rect">
            <a:avLst/>
          </a:prstGeom>
          <a:noFill/>
          <a:extLst>
            <a:ext uri="{909E8E84-426E-40DD-AFC4-6F175D3DCCD1}">
              <a14:hiddenFill xmlns:a14="http://schemas.microsoft.com/office/drawing/2010/main">
                <a:solidFill>
                  <a:srgbClr val="FFFFFF"/>
                </a:solidFill>
              </a14:hiddenFill>
            </a:ext>
          </a:extLst>
        </p:spPr>
      </p:pic>
      <p:pic>
        <p:nvPicPr>
          <p:cNvPr id="20485" name="Picture 5">
            <a:extLst>
              <a:ext uri="{FF2B5EF4-FFF2-40B4-BE49-F238E27FC236}">
                <a16:creationId xmlns:a16="http://schemas.microsoft.com/office/drawing/2014/main" id="{0D5307B1-E84D-434C-9B3D-568220E2F7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a:extLst>
              <a:ext uri="{FF2B5EF4-FFF2-40B4-BE49-F238E27FC236}">
                <a16:creationId xmlns:a16="http://schemas.microsoft.com/office/drawing/2014/main" id="{1AF6D13F-4A8A-4C17-8FF9-E1E75D2BCB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pic>
        <p:nvPicPr>
          <p:cNvPr id="20483" name="Picture 3">
            <a:extLst>
              <a:ext uri="{FF2B5EF4-FFF2-40B4-BE49-F238E27FC236}">
                <a16:creationId xmlns:a16="http://schemas.microsoft.com/office/drawing/2014/main" id="{E2F59F97-B470-4DCE-8641-821F8B8D3C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2">
            <a:extLst>
              <a:ext uri="{FF2B5EF4-FFF2-40B4-BE49-F238E27FC236}">
                <a16:creationId xmlns:a16="http://schemas.microsoft.com/office/drawing/2014/main" id="{102CDD93-FBD7-41E8-85B8-49AE0B51C6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pic>
        <p:nvPicPr>
          <p:cNvPr id="20481" name="Picture 1">
            <a:extLst>
              <a:ext uri="{FF2B5EF4-FFF2-40B4-BE49-F238E27FC236}">
                <a16:creationId xmlns:a16="http://schemas.microsoft.com/office/drawing/2014/main" id="{4DDF485C-F3D3-4838-BC5B-6398825DBE6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258763" cy="28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817539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0250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458050" y="1483140"/>
                <a:ext cx="23094100" cy="266429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sz="5000" b="1" baseline="0" dirty="0">
                    <a:solidFill>
                      <a:srgbClr val="002060"/>
                    </a:solidFill>
                  </a:rPr>
                  <a:t>	2 steps. </a:t>
                </a:r>
                <a:r>
                  <a:rPr lang="en-US" sz="5000" baseline="0" dirty="0">
                    <a:solidFill>
                      <a:srgbClr val="002060"/>
                    </a:solidFill>
                  </a:rPr>
                  <a:t>Determining an aggregate assessment of the reliability of the expert's reasoning.</a:t>
                </a:r>
                <a:endParaRPr lang="ru-RU" sz="5000" baseline="0" dirty="0">
                  <a:solidFill>
                    <a:srgbClr val="002060"/>
                  </a:solidFill>
                </a:endParaRPr>
              </a:p>
              <a:p>
                <a:pPr algn="just"/>
                <a:r>
                  <a:rPr lang="ru-RU" sz="5000" baseline="0" dirty="0" err="1">
                    <a:solidFill>
                      <a:srgbClr val="002060"/>
                    </a:solidFill>
                  </a:rPr>
                  <a:t>Aggregate</a:t>
                </a:r>
                <a:r>
                  <a:rPr lang="ru-RU" sz="5000" baseline="0" dirty="0">
                    <a:solidFill>
                      <a:srgbClr val="002060"/>
                    </a:solidFill>
                  </a:rPr>
                  <a:t> </a:t>
                </a:r>
                <a:r>
                  <a:rPr lang="ru-RU" sz="5000" baseline="0" dirty="0" err="1">
                    <a:solidFill>
                      <a:srgbClr val="002060"/>
                    </a:solidFill>
                  </a:rPr>
                  <a:t>assessment</a:t>
                </a:r>
                <a:r>
                  <a:rPr lang="ru-RU" sz="5000" baseline="0" dirty="0">
                    <a:solidFill>
                      <a:srgbClr val="002060"/>
                    </a:solidFill>
                  </a:rPr>
                  <a:t> </a:t>
                </a:r>
                <a:r>
                  <a:rPr lang="ru-RU" sz="5000" baseline="0" dirty="0" err="1">
                    <a:solidFill>
                      <a:srgbClr val="002060"/>
                    </a:solidFill>
                  </a:rPr>
                  <a:t>of</a:t>
                </a:r>
                <a:r>
                  <a:rPr lang="ru-RU" sz="5000" baseline="0" dirty="0">
                    <a:solidFill>
                      <a:srgbClr val="002060"/>
                    </a:solidFill>
                  </a:rPr>
                  <a:t> </a:t>
                </a:r>
                <a:r>
                  <a:rPr lang="ru-RU" sz="5000" baseline="0" dirty="0" err="1">
                    <a:solidFill>
                      <a:srgbClr val="002060"/>
                    </a:solidFill>
                  </a:rPr>
                  <a:t>reliability</a:t>
                </a:r>
                <a:r>
                  <a:rPr lang="ru-RU" sz="5000" baseline="0" dirty="0">
                    <a:solidFill>
                      <a:srgbClr val="002060"/>
                    </a:solidFill>
                  </a:rPr>
                  <a:t> </a:t>
                </a:r>
                <a14:m>
                  <m:oMath xmlns:m="http://schemas.openxmlformats.org/officeDocument/2006/math">
                    <m:r>
                      <a:rPr lang="ru-RU" sz="5000" i="1" baseline="0">
                        <a:solidFill>
                          <a:srgbClr val="002060"/>
                        </a:solidFill>
                        <a:latin typeface="Cambria Math" panose="02040503050406030204" pitchFamily="18" charset="0"/>
                      </a:rPr>
                      <m:t>𝜇</m:t>
                    </m:r>
                    <m:r>
                      <a:rPr lang="ru-RU" sz="5000" i="1" baseline="0">
                        <a:solidFill>
                          <a:srgbClr val="002060"/>
                        </a:solidFill>
                        <a:latin typeface="Cambria Math" panose="02040503050406030204" pitchFamily="18" charset="0"/>
                      </a:rPr>
                      <m:t>(</m:t>
                    </m:r>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𝐿</m:t>
                        </m:r>
                      </m:e>
                      <m:sup>
                        <m:r>
                          <a:rPr lang="ru-RU" sz="5000" i="1" baseline="0">
                            <a:solidFill>
                              <a:srgbClr val="002060"/>
                            </a:solidFill>
                            <a:latin typeface="Cambria Math" panose="02040503050406030204" pitchFamily="18" charset="0"/>
                          </a:rPr>
                          <m:t>𝛼</m:t>
                        </m:r>
                      </m:sup>
                    </m:sSup>
                    <m:r>
                      <a:rPr lang="ru-RU" sz="5000" i="1" baseline="0">
                        <a:solidFill>
                          <a:srgbClr val="002060"/>
                        </a:solidFill>
                        <a:latin typeface="Cambria Math" panose="02040503050406030204" pitchFamily="18" charset="0"/>
                      </a:rPr>
                      <m:t>)</m:t>
                    </m:r>
                  </m:oMath>
                </a14:m>
                <a:r>
                  <a:rPr lang="ru-RU" sz="5000" baseline="0" dirty="0">
                    <a:solidFill>
                      <a:srgbClr val="002060"/>
                    </a:solidFill>
                  </a:rPr>
                  <a:t>, </a:t>
                </a:r>
                <a14:m>
                  <m:oMath xmlns:m="http://schemas.openxmlformats.org/officeDocument/2006/math">
                    <m:r>
                      <a:rPr lang="ru-RU" sz="5000" i="1" baseline="0">
                        <a:solidFill>
                          <a:srgbClr val="002060"/>
                        </a:solidFill>
                        <a:latin typeface="Cambria Math" panose="02040503050406030204" pitchFamily="18" charset="0"/>
                      </a:rPr>
                      <m:t>𝛼</m:t>
                    </m:r>
                    <m:r>
                      <a:rPr lang="ru-RU" sz="5000" i="1" baseline="0">
                        <a:solidFill>
                          <a:srgbClr val="002060"/>
                        </a:solidFill>
                        <a:latin typeface="Cambria Math" panose="02040503050406030204" pitchFamily="18" charset="0"/>
                      </a:rPr>
                      <m:t>=</m:t>
                    </m:r>
                    <m:d>
                      <m:dPr>
                        <m:begChr m:val="{"/>
                        <m:endChr m:val="}"/>
                        <m:ctrlPr>
                          <a:rPr lang="ru-RU" sz="5000" i="1" baseline="0">
                            <a:solidFill>
                              <a:srgbClr val="002060"/>
                            </a:solidFill>
                            <a:latin typeface="Cambria Math" panose="02040503050406030204" pitchFamily="18" charset="0"/>
                          </a:rPr>
                        </m:ctrlPr>
                      </m:dPr>
                      <m:e>
                        <m:r>
                          <a:rPr lang="ru-RU" sz="5000" i="1" baseline="0">
                            <a:solidFill>
                              <a:srgbClr val="002060"/>
                            </a:solidFill>
                            <a:latin typeface="Cambria Math" panose="02040503050406030204" pitchFamily="18" charset="0"/>
                          </a:rPr>
                          <m:t>𝑂</m:t>
                        </m:r>
                        <m:r>
                          <a:rPr lang="ru-RU" sz="5000" i="1" baseline="0">
                            <a:solidFill>
                              <a:srgbClr val="002060"/>
                            </a:solidFill>
                            <a:latin typeface="Cambria Math" panose="02040503050406030204" pitchFamily="18" charset="0"/>
                          </a:rPr>
                          <m:t>;</m:t>
                        </m:r>
                        <m:r>
                          <a:rPr lang="ru-RU" sz="5000" i="1" baseline="0">
                            <a:solidFill>
                              <a:srgbClr val="002060"/>
                            </a:solidFill>
                            <a:latin typeface="Cambria Math" panose="02040503050406030204" pitchFamily="18" charset="0"/>
                          </a:rPr>
                          <m:t>𝐼</m:t>
                        </m:r>
                        <m:r>
                          <a:rPr lang="ru-RU" sz="5000" i="1" baseline="0">
                            <a:solidFill>
                              <a:srgbClr val="002060"/>
                            </a:solidFill>
                            <a:latin typeface="Cambria Math" panose="02040503050406030204" pitchFamily="18" charset="0"/>
                          </a:rPr>
                          <m:t>;</m:t>
                        </m:r>
                        <m:r>
                          <a:rPr lang="ru-RU" sz="5000" i="1" baseline="0">
                            <a:solidFill>
                              <a:srgbClr val="002060"/>
                            </a:solidFill>
                            <a:latin typeface="Cambria Math" panose="02040503050406030204" pitchFamily="18" charset="0"/>
                          </a:rPr>
                          <m:t>𝐹</m:t>
                        </m:r>
                        <m:r>
                          <a:rPr lang="ru-RU" sz="5000" i="1" baseline="0">
                            <a:solidFill>
                              <a:srgbClr val="002060"/>
                            </a:solidFill>
                            <a:latin typeface="Cambria Math" panose="02040503050406030204" pitchFamily="18" charset="0"/>
                          </a:rPr>
                          <m:t>;</m:t>
                        </m:r>
                        <m:r>
                          <a:rPr lang="ru-RU" sz="5000" i="1" baseline="0">
                            <a:solidFill>
                              <a:srgbClr val="002060"/>
                            </a:solidFill>
                            <a:latin typeface="Cambria Math" panose="02040503050406030204" pitchFamily="18" charset="0"/>
                          </a:rPr>
                          <m:t>𝑆</m:t>
                        </m:r>
                      </m:e>
                    </m:d>
                  </m:oMath>
                </a14:m>
                <a:r>
                  <a:rPr lang="uk-UA" sz="5000" baseline="0" dirty="0">
                    <a:solidFill>
                      <a:srgbClr val="002060"/>
                    </a:solidFill>
                  </a:rPr>
                  <a:t>.</a:t>
                </a:r>
                <a:endParaRPr lang="ru-RU" sz="50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458050" y="1483140"/>
                <a:ext cx="23094100" cy="2664296"/>
              </a:xfrm>
              <a:prstGeom prst="rect">
                <a:avLst/>
              </a:prstGeom>
              <a:blipFill>
                <a:blip r:embed="rId2"/>
                <a:stretch>
                  <a:fillRect l="-1452" t="-5263" r="-1425" b="-228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2384984878"/>
                  </p:ext>
                </p:extLst>
              </p:nvPr>
            </p:nvGraphicFramePr>
            <p:xfrm>
              <a:off x="1246784" y="4265712"/>
              <a:ext cx="21031200" cy="8268909"/>
            </p:xfrm>
            <a:graphic>
              <a:graphicData uri="http://schemas.openxmlformats.org/drawingml/2006/table">
                <a:tbl>
                  <a:tblPr firstRow="1" firstCol="1" bandRow="1">
                    <a:tableStyleId>{5C22544A-7EE6-4342-B048-85BDC9FD1C3A}</a:tableStyleId>
                  </a:tblPr>
                  <a:tblGrid>
                    <a:gridCol w="4206240">
                      <a:extLst>
                        <a:ext uri="{9D8B030D-6E8A-4147-A177-3AD203B41FA5}">
                          <a16:colId xmlns:a16="http://schemas.microsoft.com/office/drawing/2014/main" val="522928104"/>
                        </a:ext>
                      </a:extLst>
                    </a:gridCol>
                    <a:gridCol w="4206240">
                      <a:extLst>
                        <a:ext uri="{9D8B030D-6E8A-4147-A177-3AD203B41FA5}">
                          <a16:colId xmlns:a16="http://schemas.microsoft.com/office/drawing/2014/main" val="4193295171"/>
                        </a:ext>
                      </a:extLst>
                    </a:gridCol>
                    <a:gridCol w="4206240">
                      <a:extLst>
                        <a:ext uri="{9D8B030D-6E8A-4147-A177-3AD203B41FA5}">
                          <a16:colId xmlns:a16="http://schemas.microsoft.com/office/drawing/2014/main" val="3511465694"/>
                        </a:ext>
                      </a:extLst>
                    </a:gridCol>
                    <a:gridCol w="4206240">
                      <a:extLst>
                        <a:ext uri="{9D8B030D-6E8A-4147-A177-3AD203B41FA5}">
                          <a16:colId xmlns:a16="http://schemas.microsoft.com/office/drawing/2014/main" val="384463517"/>
                        </a:ext>
                      </a:extLst>
                    </a:gridCol>
                    <a:gridCol w="4206240">
                      <a:extLst>
                        <a:ext uri="{9D8B030D-6E8A-4147-A177-3AD203B41FA5}">
                          <a16:colId xmlns:a16="http://schemas.microsoft.com/office/drawing/2014/main" val="781262293"/>
                        </a:ext>
                      </a:extLst>
                    </a:gridCol>
                  </a:tblGrid>
                  <a:tr h="0">
                    <a:tc>
                      <a:txBody>
                        <a:bodyPr/>
                        <a:lstStyle/>
                        <a:p>
                          <a:pPr algn="ctr">
                            <a:lnSpc>
                              <a:spcPct val="150000"/>
                            </a:lnSpc>
                            <a:spcAft>
                              <a:spcPts val="0"/>
                            </a:spcAft>
                          </a:pPr>
                          <a:r>
                            <a:rPr lang="ru-RU" sz="3000">
                              <a:effectLst/>
                            </a:rPr>
                            <a:t>№</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Criterion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Values of linguistic variables</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The resulting term evaluation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Aggregate assessment</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26773567"/>
                      </a:ext>
                    </a:extLst>
                  </a:tr>
                  <a:tr h="0">
                    <a:tc gridSpan="4">
                      <a:txBody>
                        <a:bodyPr/>
                        <a:lstStyle/>
                        <a:p>
                          <a:pPr algn="l">
                            <a:lnSpc>
                              <a:spcPct val="150000"/>
                            </a:lnSpc>
                            <a:spcAft>
                              <a:spcPts val="0"/>
                            </a:spcAft>
                          </a:pPr>
                          <a14:m>
                            <m:oMath xmlns:m="http://schemas.openxmlformats.org/officeDocument/2006/math">
                              <m:sSup>
                                <m:sSupPr>
                                  <m:ctrlPr>
                                    <a:rPr lang="ru-RU" sz="3000" i="1">
                                      <a:effectLst/>
                                      <a:latin typeface="Cambria Math" panose="02040503050406030204" pitchFamily="18" charset="0"/>
                                    </a:rPr>
                                  </m:ctrlPr>
                                </m:sSupPr>
                                <m:e>
                                  <m:r>
                                    <a:rPr lang="ru-RU" sz="3000">
                                      <a:effectLst/>
                                      <a:latin typeface="Cambria Math" panose="02040503050406030204" pitchFamily="18" charset="0"/>
                                    </a:rPr>
                                    <m:t>𝐾</m:t>
                                  </m:r>
                                </m:e>
                                <m:sup>
                                  <m:r>
                                    <a:rPr lang="ru-RU" sz="3000">
                                      <a:effectLst/>
                                      <a:latin typeface="Cambria Math" panose="02040503050406030204" pitchFamily="18" charset="0"/>
                                    </a:rPr>
                                    <m:t>𝑂</m:t>
                                  </m:r>
                                </m:sup>
                              </m:sSup>
                            </m:oMath>
                          </a14:m>
                          <a:r>
                            <a:rPr lang="ru-RU" sz="3000" dirty="0">
                              <a:effectLst/>
                            </a:rPr>
                            <a:t> –  «</a:t>
                          </a:r>
                          <a:r>
                            <a:rPr lang="ru-RU" sz="3000" dirty="0" err="1">
                              <a:effectLst/>
                            </a:rPr>
                            <a:t>operational</a:t>
                          </a:r>
                          <a:r>
                            <a:rPr lang="ru-RU" sz="3000" dirty="0">
                              <a:effectLst/>
                            </a:rPr>
                            <a:t> </a:t>
                          </a:r>
                          <a:r>
                            <a:rPr lang="ru-RU" sz="3000" dirty="0" err="1">
                              <a:effectLst/>
                            </a:rPr>
                            <a:t>risks</a:t>
                          </a:r>
                          <a:r>
                            <a:rPr lang="ru-RU" sz="3000" dirty="0">
                              <a:effectLst/>
                            </a:rPr>
                            <a:t>»</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dirty="0">
                              <a:solidFill>
                                <a:schemeClr val="bg1"/>
                              </a:solidFill>
                              <a:effectLst/>
                            </a:rPr>
                            <a:t>Н</a:t>
                          </a:r>
                          <a:endParaRPr lang="ru-RU" sz="3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01B49C"/>
                        </a:solidFill>
                      </a:tcPr>
                    </a:tc>
                    <a:extLst>
                      <a:ext uri="{0D108BD9-81ED-4DB2-BD59-A6C34878D82A}">
                        <a16:rowId xmlns:a16="http://schemas.microsoft.com/office/drawing/2014/main" val="3725523031"/>
                      </a:ext>
                    </a:extLst>
                  </a:tr>
                  <a:tr h="0">
                    <a:tc>
                      <a:txBody>
                        <a:bodyPr/>
                        <a:lstStyle/>
                        <a:p>
                          <a:pPr algn="ctr">
                            <a:lnSpc>
                              <a:spcPct val="150000"/>
                            </a:lnSpc>
                            <a:spcAft>
                              <a:spcPts val="0"/>
                            </a:spcAft>
                          </a:pPr>
                          <a:r>
                            <a:rPr lang="ru-RU" sz="3000" dirty="0">
                              <a:solidFill>
                                <a:schemeClr val="tx1">
                                  <a:lumMod val="10000"/>
                                </a:schemeClr>
                              </a:solidFill>
                              <a:effectLst/>
                            </a:rPr>
                            <a:t>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9">
                      <a:txBody>
                        <a:bodyPr/>
                        <a:lstStyle/>
                        <a:p>
                          <a:pPr algn="ctr">
                            <a:lnSpc>
                              <a:spcPct val="150000"/>
                            </a:lnSpc>
                            <a:spcAft>
                              <a:spcPts val="0"/>
                            </a:spcAft>
                          </a:pPr>
                          <a14:m>
                            <m:oMath xmlns:m="http://schemas.openxmlformats.org/officeDocument/2006/math">
                              <m:r>
                                <a:rPr lang="ru-RU" sz="3000" smtClean="0">
                                  <a:solidFill>
                                    <a:schemeClr val="tx1">
                                      <a:lumMod val="10000"/>
                                    </a:schemeClr>
                                  </a:solidFill>
                                  <a:effectLst/>
                                  <a:latin typeface="Cambria Math" panose="02040503050406030204" pitchFamily="18" charset="0"/>
                                </a:rPr>
                                <m:t>𝜇</m:t>
                              </m:r>
                              <m:r>
                                <a:rPr lang="ru-RU" sz="3000" smtClean="0">
                                  <a:solidFill>
                                    <a:schemeClr val="tx1">
                                      <a:lumMod val="10000"/>
                                    </a:schemeClr>
                                  </a:solidFill>
                                  <a:effectLst/>
                                  <a:latin typeface="Cambria Math" panose="02040503050406030204" pitchFamily="18" charset="0"/>
                                </a:rPr>
                                <m:t>(</m:t>
                              </m:r>
                              <m:sSup>
                                <m:sSupPr>
                                  <m:ctrlPr>
                                    <a:rPr lang="ru-RU" sz="3000" i="1">
                                      <a:solidFill>
                                        <a:schemeClr val="tx1">
                                          <a:lumMod val="10000"/>
                                        </a:schemeClr>
                                      </a:solidFill>
                                      <a:effectLst/>
                                      <a:latin typeface="Cambria Math" panose="02040503050406030204" pitchFamily="18" charset="0"/>
                                    </a:rPr>
                                  </m:ctrlPr>
                                </m:sSupPr>
                                <m:e>
                                  <m:r>
                                    <a:rPr lang="ru-RU" sz="3000">
                                      <a:solidFill>
                                        <a:schemeClr val="tx1">
                                          <a:lumMod val="10000"/>
                                        </a:schemeClr>
                                      </a:solidFill>
                                      <a:effectLst/>
                                      <a:latin typeface="Cambria Math" panose="02040503050406030204" pitchFamily="18" charset="0"/>
                                    </a:rPr>
                                    <m:t>𝐿</m:t>
                                  </m:r>
                                </m:e>
                                <m:sup>
                                  <m:r>
                                    <a:rPr lang="ru-RU" sz="3000">
                                      <a:solidFill>
                                        <a:schemeClr val="tx1">
                                          <a:lumMod val="10000"/>
                                        </a:schemeClr>
                                      </a:solidFill>
                                      <a:effectLst/>
                                      <a:latin typeface="Cambria Math" panose="02040503050406030204" pitchFamily="18" charset="0"/>
                                    </a:rPr>
                                    <m:t>𝑂</m:t>
                                  </m:r>
                                </m:sup>
                              </m:sSup>
                              <m:r>
                                <a:rPr lang="ru-RU" sz="3000">
                                  <a:solidFill>
                                    <a:schemeClr val="tx1">
                                      <a:lumMod val="10000"/>
                                    </a:schemeClr>
                                  </a:solidFill>
                                  <a:effectLst/>
                                  <a:latin typeface="Cambria Math" panose="02040503050406030204" pitchFamily="18" charset="0"/>
                                </a:rPr>
                                <m:t>)</m:t>
                              </m:r>
                            </m:oMath>
                          </a14:m>
                          <a:r>
                            <a:rPr lang="ru-RU" sz="3000">
                              <a:solidFill>
                                <a:schemeClr val="tx1">
                                  <a:lumMod val="10000"/>
                                </a:schemeClr>
                              </a:solidFill>
                              <a:effectLst/>
                            </a:rPr>
                            <a:t> =1/6*</a:t>
                          </a:r>
                        </a:p>
                        <a:p>
                          <a:pPr algn="ctr">
                            <a:lnSpc>
                              <a:spcPct val="150000"/>
                            </a:lnSpc>
                            <a:spcAft>
                              <a:spcPts val="0"/>
                            </a:spcAft>
                          </a:pPr>
                          <a:r>
                            <a:rPr lang="en-US" sz="3000">
                              <a:solidFill>
                                <a:schemeClr val="tx1">
                                  <a:lumMod val="10000"/>
                                </a:schemeClr>
                              </a:solidFill>
                              <a:effectLst/>
                            </a:rPr>
                            <a:t>*(0,8+0,7+0</a:t>
                          </a:r>
                          <a:r>
                            <a:rPr lang="ru-RU" sz="3000">
                              <a:solidFill>
                                <a:schemeClr val="tx1">
                                  <a:lumMod val="10000"/>
                                </a:schemeClr>
                              </a:solidFill>
                              <a:effectLst/>
                            </a:rPr>
                            <a:t>,6+</a:t>
                          </a:r>
                        </a:p>
                        <a:p>
                          <a:pPr algn="ctr">
                            <a:lnSpc>
                              <a:spcPct val="150000"/>
                            </a:lnSpc>
                            <a:spcAft>
                              <a:spcPts val="0"/>
                            </a:spcAft>
                          </a:pPr>
                          <a:r>
                            <a:rPr lang="ru-RU" sz="3000">
                              <a:solidFill>
                                <a:schemeClr val="tx1">
                                  <a:lumMod val="10000"/>
                                </a:schemeClr>
                              </a:solidFill>
                              <a:effectLst/>
                            </a:rPr>
                            <a:t>+0,7+0,8+0,9</a:t>
                          </a:r>
                          <a:r>
                            <a:rPr lang="en-US" sz="3000">
                              <a:solidFill>
                                <a:schemeClr val="tx1">
                                  <a:lumMod val="10000"/>
                                </a:schemeClr>
                              </a:solidFill>
                              <a:effectLst/>
                            </a:rPr>
                            <a:t>)</a:t>
                          </a:r>
                          <a:r>
                            <a:rPr lang="ru-RU" sz="3000">
                              <a:solidFill>
                                <a:schemeClr val="tx1">
                                  <a:lumMod val="10000"/>
                                </a:schemeClr>
                              </a:solidFill>
                              <a:effectLst/>
                            </a:rPr>
                            <a:t>=</a:t>
                          </a:r>
                        </a:p>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50393624"/>
                      </a:ext>
                    </a:extLst>
                  </a:tr>
                  <a:tr h="0">
                    <a:tc>
                      <a:txBody>
                        <a:bodyPr/>
                        <a:lstStyle/>
                        <a:p>
                          <a:pPr algn="ctr">
                            <a:lnSpc>
                              <a:spcPct val="150000"/>
                            </a:lnSpc>
                            <a:spcAft>
                              <a:spcPts val="0"/>
                            </a:spcAft>
                          </a:pPr>
                          <a:r>
                            <a:rPr lang="ru-RU" sz="3000" dirty="0">
                              <a:solidFill>
                                <a:schemeClr val="tx1">
                                  <a:lumMod val="10000"/>
                                </a:schemeClr>
                              </a:solidFill>
                              <a:effectLst/>
                            </a:rPr>
                            <a:t>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734123458"/>
                      </a:ext>
                    </a:extLst>
                  </a:tr>
                  <a:tr h="0">
                    <a:tc>
                      <a:txBody>
                        <a:bodyPr/>
                        <a:lstStyle/>
                        <a:p>
                          <a:pPr algn="ctr">
                            <a:lnSpc>
                              <a:spcPct val="150000"/>
                            </a:lnSpc>
                            <a:spcAft>
                              <a:spcPts val="0"/>
                            </a:spcAft>
                          </a:pPr>
                          <a:r>
                            <a:rPr lang="ru-RU" sz="3000" dirty="0">
                              <a:solidFill>
                                <a:schemeClr val="tx1">
                                  <a:lumMod val="10000"/>
                                </a:schemeClr>
                              </a:solidFill>
                              <a:effectLst/>
                            </a:rPr>
                            <a:t>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961773558"/>
                      </a:ext>
                    </a:extLst>
                  </a:tr>
                  <a:tr h="0">
                    <a:tc>
                      <a:txBody>
                        <a:bodyPr/>
                        <a:lstStyle/>
                        <a:p>
                          <a:pPr algn="ctr">
                            <a:lnSpc>
                              <a:spcPct val="150000"/>
                            </a:lnSpc>
                            <a:spcAft>
                              <a:spcPts val="0"/>
                            </a:spcAft>
                          </a:pPr>
                          <a:r>
                            <a:rPr lang="ru-RU" sz="3000" dirty="0">
                              <a:solidFill>
                                <a:schemeClr val="tx1">
                                  <a:lumMod val="10000"/>
                                </a:schemeClr>
                              </a:solidFill>
                              <a:effectLst/>
                            </a:rPr>
                            <a:t>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810246803"/>
                      </a:ext>
                    </a:extLst>
                  </a:tr>
                  <a:tr h="0">
                    <a:tc>
                      <a:txBody>
                        <a:bodyPr/>
                        <a:lstStyle/>
                        <a:p>
                          <a:pPr algn="ctr">
                            <a:lnSpc>
                              <a:spcPct val="150000"/>
                            </a:lnSpc>
                            <a:spcAft>
                              <a:spcPts val="0"/>
                            </a:spcAft>
                          </a:pPr>
                          <a:r>
                            <a:rPr lang="ru-RU" sz="3000" dirty="0">
                              <a:solidFill>
                                <a:schemeClr val="tx1">
                                  <a:lumMod val="10000"/>
                                </a:schemeClr>
                              </a:solidFill>
                              <a:effectLst/>
                            </a:rPr>
                            <a:t>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864805183"/>
                      </a:ext>
                    </a:extLst>
                  </a:tr>
                  <a:tr h="0">
                    <a:tc>
                      <a:txBody>
                        <a:bodyPr/>
                        <a:lstStyle/>
                        <a:p>
                          <a:pPr algn="ctr">
                            <a:lnSpc>
                              <a:spcPct val="150000"/>
                            </a:lnSpc>
                            <a:spcAft>
                              <a:spcPts val="0"/>
                            </a:spcAft>
                          </a:pPr>
                          <a:r>
                            <a:rPr lang="ru-RU" sz="3000" dirty="0">
                              <a:solidFill>
                                <a:schemeClr val="tx1">
                                  <a:lumMod val="10000"/>
                                </a:schemeClr>
                              </a:solidFill>
                              <a:effectLst/>
                            </a:rPr>
                            <a:t>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6</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691774329"/>
                      </a:ext>
                    </a:extLst>
                  </a:tr>
                  <a:tr h="0">
                    <a:tc>
                      <a:txBody>
                        <a:bodyPr/>
                        <a:lstStyle/>
                        <a:p>
                          <a:pPr algn="ctr">
                            <a:lnSpc>
                              <a:spcPct val="150000"/>
                            </a:lnSpc>
                            <a:spcAft>
                              <a:spcPts val="0"/>
                            </a:spcAft>
                          </a:pPr>
                          <a:r>
                            <a:rPr lang="ru-RU" sz="3000" dirty="0">
                              <a:solidFill>
                                <a:schemeClr val="tx1">
                                  <a:lumMod val="10000"/>
                                </a:schemeClr>
                              </a:solidFill>
                              <a:effectLst/>
                            </a:rPr>
                            <a:t>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7</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532522550"/>
                      </a:ext>
                    </a:extLst>
                  </a:tr>
                  <a:tr h="0">
                    <a:tc>
                      <a:txBody>
                        <a:bodyPr/>
                        <a:lstStyle/>
                        <a:p>
                          <a:pPr algn="ctr">
                            <a:lnSpc>
                              <a:spcPct val="150000"/>
                            </a:lnSpc>
                            <a:spcAft>
                              <a:spcPts val="0"/>
                            </a:spcAft>
                          </a:pPr>
                          <a:r>
                            <a:rPr lang="ru-RU" sz="3000" dirty="0">
                              <a:solidFill>
                                <a:schemeClr val="tx1">
                                  <a:lumMod val="10000"/>
                                </a:schemeClr>
                              </a:solidFill>
                              <a:effectLst/>
                            </a:rPr>
                            <a:t>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8</m:t>
                                    </m:r>
                                  </m:sub>
                                  <m:sup>
                                    <m:r>
                                      <a:rPr lang="ru-RU" sz="3000">
                                        <a:solidFill>
                                          <a:schemeClr val="tx1">
                                            <a:lumMod val="10000"/>
                                          </a:schemeClr>
                                        </a:solidFill>
                                        <a:effectLst/>
                                        <a:latin typeface="Cambria Math" panose="02040503050406030204" pitchFamily="18" charset="0"/>
                                      </a:rPr>
                                      <m:t>𝑂</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459092997"/>
                      </a:ext>
                    </a:extLst>
                  </a:tr>
                  <a:tr h="0">
                    <a:tc>
                      <a:txBody>
                        <a:bodyPr/>
                        <a:lstStyle/>
                        <a:p>
                          <a:pPr algn="ctr">
                            <a:lnSpc>
                              <a:spcPct val="150000"/>
                            </a:lnSpc>
                            <a:spcAft>
                              <a:spcPts val="0"/>
                            </a:spcAft>
                          </a:pPr>
                          <a:r>
                            <a:rPr lang="ru-RU" sz="3000" dirty="0">
                              <a:solidFill>
                                <a:schemeClr val="tx1">
                                  <a:lumMod val="10000"/>
                                </a:schemeClr>
                              </a:solidFill>
                              <a:effectLst/>
                            </a:rPr>
                            <a:t>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9</m:t>
                                    </m:r>
                                  </m:sub>
                                  <m:sup>
                                    <m:r>
                                      <a:rPr lang="ru-RU" sz="3000">
                                        <a:solidFill>
                                          <a:schemeClr val="tx1">
                                            <a:lumMod val="10000"/>
                                          </a:schemeClr>
                                        </a:solidFill>
                                        <a:effectLst/>
                                        <a:latin typeface="Cambria Math" panose="02040503050406030204" pitchFamily="18" charset="0"/>
                                      </a:rPr>
                                      <m:t>𝑂</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88944785"/>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2384984878"/>
                  </p:ext>
                </p:extLst>
              </p:nvPr>
            </p:nvGraphicFramePr>
            <p:xfrm>
              <a:off x="1246784" y="4265712"/>
              <a:ext cx="21031200" cy="8546214"/>
            </p:xfrm>
            <a:graphic>
              <a:graphicData uri="http://schemas.openxmlformats.org/drawingml/2006/table">
                <a:tbl>
                  <a:tblPr firstRow="1" firstCol="1" bandRow="1">
                    <a:tableStyleId>{5C22544A-7EE6-4342-B048-85BDC9FD1C3A}</a:tableStyleId>
                  </a:tblPr>
                  <a:tblGrid>
                    <a:gridCol w="4206240">
                      <a:extLst>
                        <a:ext uri="{9D8B030D-6E8A-4147-A177-3AD203B41FA5}">
                          <a16:colId xmlns:a16="http://schemas.microsoft.com/office/drawing/2014/main" val="522928104"/>
                        </a:ext>
                      </a:extLst>
                    </a:gridCol>
                    <a:gridCol w="4206240">
                      <a:extLst>
                        <a:ext uri="{9D8B030D-6E8A-4147-A177-3AD203B41FA5}">
                          <a16:colId xmlns:a16="http://schemas.microsoft.com/office/drawing/2014/main" val="4193295171"/>
                        </a:ext>
                      </a:extLst>
                    </a:gridCol>
                    <a:gridCol w="4206240">
                      <a:extLst>
                        <a:ext uri="{9D8B030D-6E8A-4147-A177-3AD203B41FA5}">
                          <a16:colId xmlns:a16="http://schemas.microsoft.com/office/drawing/2014/main" val="3511465694"/>
                        </a:ext>
                      </a:extLst>
                    </a:gridCol>
                    <a:gridCol w="4206240">
                      <a:extLst>
                        <a:ext uri="{9D8B030D-6E8A-4147-A177-3AD203B41FA5}">
                          <a16:colId xmlns:a16="http://schemas.microsoft.com/office/drawing/2014/main" val="384463517"/>
                        </a:ext>
                      </a:extLst>
                    </a:gridCol>
                    <a:gridCol w="4206240">
                      <a:extLst>
                        <a:ext uri="{9D8B030D-6E8A-4147-A177-3AD203B41FA5}">
                          <a16:colId xmlns:a16="http://schemas.microsoft.com/office/drawing/2014/main" val="781262293"/>
                        </a:ext>
                      </a:extLst>
                    </a:gridCol>
                  </a:tblGrid>
                  <a:tr h="1297750">
                    <a:tc>
                      <a:txBody>
                        <a:bodyPr/>
                        <a:lstStyle/>
                        <a:p>
                          <a:pPr algn="ctr">
                            <a:lnSpc>
                              <a:spcPct val="150000"/>
                            </a:lnSpc>
                            <a:spcAft>
                              <a:spcPts val="0"/>
                            </a:spcAft>
                          </a:pPr>
                          <a:r>
                            <a:rPr lang="ru-RU" sz="3000">
                              <a:effectLst/>
                            </a:rPr>
                            <a:t>№</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Criterion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Values of linguistic variables</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The resulting term evaluation</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effectLst/>
                            </a:rPr>
                            <a:t>Aggregate assessment</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26773567"/>
                      </a:ext>
                    </a:extLst>
                  </a:tr>
                  <a:tr h="623316">
                    <a:tc gridSpan="4">
                      <a:txBody>
                        <a:bodyPr/>
                        <a:lstStyle/>
                        <a:p>
                          <a:endParaRPr lang="ru-RU"/>
                        </a:p>
                      </a:txBody>
                      <a:tcPr marL="68580" marR="68580" marT="0" marB="0" anchor="ctr">
                        <a:blipFill>
                          <a:blip r:embed="rId3"/>
                          <a:stretch>
                            <a:fillRect l="-36" t="-209804" r="-25136" b="-1092157"/>
                          </a:stretch>
                        </a:blipFill>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dirty="0">
                              <a:solidFill>
                                <a:schemeClr val="bg1"/>
                              </a:solidFill>
                              <a:effectLst/>
                            </a:rPr>
                            <a:t>Н</a:t>
                          </a:r>
                          <a:endParaRPr lang="ru-RU" sz="3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01B49C"/>
                        </a:solidFill>
                      </a:tcPr>
                    </a:tc>
                    <a:extLst>
                      <a:ext uri="{0D108BD9-81ED-4DB2-BD59-A6C34878D82A}">
                        <a16:rowId xmlns:a16="http://schemas.microsoft.com/office/drawing/2014/main" val="3725523031"/>
                      </a:ext>
                    </a:extLst>
                  </a:tr>
                  <a:tr h="733616">
                    <a:tc>
                      <a:txBody>
                        <a:bodyPr/>
                        <a:lstStyle/>
                        <a:p>
                          <a:pPr algn="ctr">
                            <a:lnSpc>
                              <a:spcPct val="150000"/>
                            </a:lnSpc>
                            <a:spcAft>
                              <a:spcPts val="0"/>
                            </a:spcAft>
                          </a:pPr>
                          <a:r>
                            <a:rPr lang="ru-RU" sz="3000" dirty="0">
                              <a:solidFill>
                                <a:schemeClr val="tx1">
                                  <a:lumMod val="10000"/>
                                </a:schemeClr>
                              </a:solidFill>
                              <a:effectLst/>
                            </a:rPr>
                            <a:t>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145" t="-261157" r="-300725" b="-820661"/>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9">
                      <a:txBody>
                        <a:bodyPr/>
                        <a:lstStyle/>
                        <a:p>
                          <a:endParaRPr lang="ru-RU"/>
                        </a:p>
                      </a:txBody>
                      <a:tcPr marL="68580" marR="68580" marT="0" marB="0" anchor="ctr">
                        <a:blipFill>
                          <a:blip r:embed="rId3"/>
                          <a:stretch>
                            <a:fillRect l="-400290" t="-29044" r="-580" b="-2390"/>
                          </a:stretch>
                        </a:blipFill>
                      </a:tcPr>
                    </a:tc>
                    <a:extLst>
                      <a:ext uri="{0D108BD9-81ED-4DB2-BD59-A6C34878D82A}">
                        <a16:rowId xmlns:a16="http://schemas.microsoft.com/office/drawing/2014/main" val="3950393624"/>
                      </a:ext>
                    </a:extLst>
                  </a:tr>
                  <a:tr h="733616">
                    <a:tc>
                      <a:txBody>
                        <a:bodyPr/>
                        <a:lstStyle/>
                        <a:p>
                          <a:pPr algn="ctr">
                            <a:lnSpc>
                              <a:spcPct val="150000"/>
                            </a:lnSpc>
                            <a:spcAft>
                              <a:spcPts val="0"/>
                            </a:spcAft>
                          </a:pPr>
                          <a:r>
                            <a:rPr lang="ru-RU" sz="3000" dirty="0">
                              <a:solidFill>
                                <a:schemeClr val="tx1">
                                  <a:lumMod val="10000"/>
                                </a:schemeClr>
                              </a:solidFill>
                              <a:effectLst/>
                            </a:rPr>
                            <a:t>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145" t="-364167" r="-300725" b="-727500"/>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734123458"/>
                      </a:ext>
                    </a:extLst>
                  </a:tr>
                  <a:tr h="736854">
                    <a:tc>
                      <a:txBody>
                        <a:bodyPr/>
                        <a:lstStyle/>
                        <a:p>
                          <a:pPr algn="ctr">
                            <a:lnSpc>
                              <a:spcPct val="150000"/>
                            </a:lnSpc>
                            <a:spcAft>
                              <a:spcPts val="0"/>
                            </a:spcAft>
                          </a:pPr>
                          <a:r>
                            <a:rPr lang="ru-RU" sz="3000" dirty="0">
                              <a:solidFill>
                                <a:schemeClr val="tx1">
                                  <a:lumMod val="10000"/>
                                </a:schemeClr>
                              </a:solidFill>
                              <a:effectLst/>
                            </a:rPr>
                            <a:t>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145" t="-460331" r="-300725" b="-621488"/>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961773558"/>
                      </a:ext>
                    </a:extLst>
                  </a:tr>
                  <a:tr h="731711">
                    <a:tc>
                      <a:txBody>
                        <a:bodyPr/>
                        <a:lstStyle/>
                        <a:p>
                          <a:pPr algn="ctr">
                            <a:lnSpc>
                              <a:spcPct val="150000"/>
                            </a:lnSpc>
                            <a:spcAft>
                              <a:spcPts val="0"/>
                            </a:spcAft>
                          </a:pPr>
                          <a:r>
                            <a:rPr lang="ru-RU" sz="3000" dirty="0">
                              <a:solidFill>
                                <a:schemeClr val="tx1">
                                  <a:lumMod val="10000"/>
                                </a:schemeClr>
                              </a:solidFill>
                              <a:effectLst/>
                            </a:rPr>
                            <a:t>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145" t="-565000" r="-300725" b="-526667"/>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810246803"/>
                      </a:ext>
                    </a:extLst>
                  </a:tr>
                  <a:tr h="747078">
                    <a:tc>
                      <a:txBody>
                        <a:bodyPr/>
                        <a:lstStyle/>
                        <a:p>
                          <a:pPr algn="ctr">
                            <a:lnSpc>
                              <a:spcPct val="150000"/>
                            </a:lnSpc>
                            <a:spcAft>
                              <a:spcPts val="0"/>
                            </a:spcAft>
                          </a:pPr>
                          <a:r>
                            <a:rPr lang="ru-RU" sz="3000" dirty="0">
                              <a:solidFill>
                                <a:schemeClr val="tx1">
                                  <a:lumMod val="10000"/>
                                </a:schemeClr>
                              </a:solidFill>
                              <a:effectLst/>
                            </a:rPr>
                            <a:t>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145" t="-648780" r="-300725" b="-413821"/>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864805183"/>
                      </a:ext>
                    </a:extLst>
                  </a:tr>
                  <a:tr h="736854">
                    <a:tc>
                      <a:txBody>
                        <a:bodyPr/>
                        <a:lstStyle/>
                        <a:p>
                          <a:pPr algn="ctr">
                            <a:lnSpc>
                              <a:spcPct val="150000"/>
                            </a:lnSpc>
                            <a:spcAft>
                              <a:spcPts val="0"/>
                            </a:spcAft>
                          </a:pPr>
                          <a:r>
                            <a:rPr lang="ru-RU" sz="3000" dirty="0">
                              <a:solidFill>
                                <a:schemeClr val="tx1">
                                  <a:lumMod val="10000"/>
                                </a:schemeClr>
                              </a:solidFill>
                              <a:effectLst/>
                            </a:rPr>
                            <a:t>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145" t="-761157" r="-300725" b="-320661"/>
                          </a:stretch>
                        </a:blipFill>
                      </a:tcPr>
                    </a:tc>
                    <a:tc>
                      <a:txBody>
                        <a:bodyPr/>
                        <a:lstStyle/>
                        <a:p>
                          <a:pPr algn="ctr">
                            <a:lnSpc>
                              <a:spcPct val="150000"/>
                            </a:lnSpc>
                            <a:spcAft>
                              <a:spcPts val="0"/>
                            </a:spcAft>
                          </a:pPr>
                          <a:r>
                            <a:rPr lang="ru-RU" sz="3000">
                              <a:solidFill>
                                <a:schemeClr val="tx1">
                                  <a:lumMod val="10000"/>
                                </a:schemeClr>
                              </a:solidFill>
                              <a:effectLst/>
                            </a:rPr>
                            <a:t>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691774329"/>
                      </a:ext>
                    </a:extLst>
                  </a:tr>
                  <a:tr h="731711">
                    <a:tc>
                      <a:txBody>
                        <a:bodyPr/>
                        <a:lstStyle/>
                        <a:p>
                          <a:pPr algn="ctr">
                            <a:lnSpc>
                              <a:spcPct val="150000"/>
                            </a:lnSpc>
                            <a:spcAft>
                              <a:spcPts val="0"/>
                            </a:spcAft>
                          </a:pPr>
                          <a:r>
                            <a:rPr lang="ru-RU" sz="3000" dirty="0">
                              <a:solidFill>
                                <a:schemeClr val="tx1">
                                  <a:lumMod val="10000"/>
                                </a:schemeClr>
                              </a:solidFill>
                              <a:effectLst/>
                            </a:rPr>
                            <a:t>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145" t="-868333" r="-300725" b="-223333"/>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532522550"/>
                      </a:ext>
                    </a:extLst>
                  </a:tr>
                  <a:tr h="736854">
                    <a:tc>
                      <a:txBody>
                        <a:bodyPr/>
                        <a:lstStyle/>
                        <a:p>
                          <a:pPr algn="ctr">
                            <a:lnSpc>
                              <a:spcPct val="150000"/>
                            </a:lnSpc>
                            <a:spcAft>
                              <a:spcPts val="0"/>
                            </a:spcAft>
                          </a:pPr>
                          <a:r>
                            <a:rPr lang="ru-RU" sz="3000" dirty="0">
                              <a:solidFill>
                                <a:schemeClr val="tx1">
                                  <a:lumMod val="10000"/>
                                </a:schemeClr>
                              </a:solidFill>
                              <a:effectLst/>
                            </a:rPr>
                            <a:t>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3"/>
                          <a:stretch>
                            <a:fillRect l="-100145" t="-960331" r="-300725" b="-121488"/>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459092997"/>
                      </a:ext>
                    </a:extLst>
                  </a:tr>
                  <a:tr h="736854">
                    <a:tc>
                      <a:txBody>
                        <a:bodyPr/>
                        <a:lstStyle/>
                        <a:p>
                          <a:pPr algn="ctr">
                            <a:lnSpc>
                              <a:spcPct val="150000"/>
                            </a:lnSpc>
                            <a:spcAft>
                              <a:spcPts val="0"/>
                            </a:spcAft>
                          </a:pPr>
                          <a:r>
                            <a:rPr lang="ru-RU" sz="3000" dirty="0">
                              <a:solidFill>
                                <a:schemeClr val="tx1">
                                  <a:lumMod val="10000"/>
                                </a:schemeClr>
                              </a:solidFill>
                              <a:effectLst/>
                            </a:rPr>
                            <a:t>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3"/>
                          <a:stretch>
                            <a:fillRect l="-100145" t="-1060331" r="-300725" b="-21488"/>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88944785"/>
                      </a:ext>
                    </a:extLst>
                  </a:tr>
                </a:tbl>
              </a:graphicData>
            </a:graphic>
          </p:graphicFrame>
        </mc:Fallback>
      </mc:AlternateContent>
    </p:spTree>
    <p:extLst>
      <p:ext uri="{BB962C8B-B14F-4D97-AF65-F5344CB8AC3E}">
        <p14:creationId xmlns:p14="http://schemas.microsoft.com/office/powerpoint/2010/main" val="171722163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129352"/>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3400055695"/>
                  </p:ext>
                </p:extLst>
              </p:nvPr>
            </p:nvGraphicFramePr>
            <p:xfrm>
              <a:off x="1822848" y="2739138"/>
              <a:ext cx="20524710" cy="8472463"/>
            </p:xfrm>
            <a:graphic>
              <a:graphicData uri="http://schemas.openxmlformats.org/drawingml/2006/table">
                <a:tbl>
                  <a:tblPr firstRow="1" firstCol="1" bandRow="1">
                    <a:tableStyleId>{5C22544A-7EE6-4342-B048-85BDC9FD1C3A}</a:tableStyleId>
                  </a:tblPr>
                  <a:tblGrid>
                    <a:gridCol w="4104942">
                      <a:extLst>
                        <a:ext uri="{9D8B030D-6E8A-4147-A177-3AD203B41FA5}">
                          <a16:colId xmlns:a16="http://schemas.microsoft.com/office/drawing/2014/main" val="2747851915"/>
                        </a:ext>
                      </a:extLst>
                    </a:gridCol>
                    <a:gridCol w="4104942">
                      <a:extLst>
                        <a:ext uri="{9D8B030D-6E8A-4147-A177-3AD203B41FA5}">
                          <a16:colId xmlns:a16="http://schemas.microsoft.com/office/drawing/2014/main" val="3639065128"/>
                        </a:ext>
                      </a:extLst>
                    </a:gridCol>
                    <a:gridCol w="4104942">
                      <a:extLst>
                        <a:ext uri="{9D8B030D-6E8A-4147-A177-3AD203B41FA5}">
                          <a16:colId xmlns:a16="http://schemas.microsoft.com/office/drawing/2014/main" val="3889076077"/>
                        </a:ext>
                      </a:extLst>
                    </a:gridCol>
                    <a:gridCol w="4104942">
                      <a:extLst>
                        <a:ext uri="{9D8B030D-6E8A-4147-A177-3AD203B41FA5}">
                          <a16:colId xmlns:a16="http://schemas.microsoft.com/office/drawing/2014/main" val="2541821647"/>
                        </a:ext>
                      </a:extLst>
                    </a:gridCol>
                    <a:gridCol w="4104942">
                      <a:extLst>
                        <a:ext uri="{9D8B030D-6E8A-4147-A177-3AD203B41FA5}">
                          <a16:colId xmlns:a16="http://schemas.microsoft.com/office/drawing/2014/main" val="2152358024"/>
                        </a:ext>
                      </a:extLst>
                    </a:gridCol>
                  </a:tblGrid>
                  <a:tr h="1231753">
                    <a:tc gridSpan="4">
                      <a:txBody>
                        <a:bodyPr/>
                        <a:lstStyle/>
                        <a:p>
                          <a:pPr algn="l">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𝐼</m:t>
                                  </m:r>
                                </m:sup>
                              </m:sSup>
                            </m:oMath>
                          </a14:m>
                          <a:r>
                            <a:rPr lang="ru-RU" sz="4000" dirty="0">
                              <a:effectLst/>
                            </a:rPr>
                            <a:t> –  «</a:t>
                          </a:r>
                          <a:r>
                            <a:rPr lang="ru-RU" sz="4000" dirty="0" err="1">
                              <a:effectLst/>
                            </a:rPr>
                            <a:t>investment</a:t>
                          </a:r>
                          <a:r>
                            <a:rPr lang="ru-RU" sz="4000" dirty="0">
                              <a:effectLst/>
                            </a:rPr>
                            <a:t> </a:t>
                          </a:r>
                          <a:r>
                            <a:rPr lang="ru-RU" sz="4000" dirty="0" err="1">
                              <a:effectLst/>
                            </a:rPr>
                            <a:t>risks</a:t>
                          </a:r>
                          <a:r>
                            <a:rPr lang="ru-RU" sz="4000" dirty="0">
                              <a:effectLst/>
                            </a:rPr>
                            <a: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НС</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00217614"/>
                      </a:ext>
                    </a:extLst>
                  </a:tr>
                  <a:tr h="1442296">
                    <a:tc>
                      <a:txBody>
                        <a:bodyPr/>
                        <a:lstStyle/>
                        <a:p>
                          <a:pPr algn="ctr">
                            <a:lnSpc>
                              <a:spcPct val="150000"/>
                            </a:lnSpc>
                            <a:spcAft>
                              <a:spcPts val="0"/>
                            </a:spcAft>
                          </a:pPr>
                          <a:r>
                            <a:rPr lang="ru-RU" sz="3000" dirty="0">
                              <a:solidFill>
                                <a:schemeClr val="tx1">
                                  <a:lumMod val="10000"/>
                                </a:schemeClr>
                              </a:solidFill>
                              <a:effectLst/>
                            </a:rPr>
                            <a:t>10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𝐼</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14:m>
                            <m:oMath xmlns:m="http://schemas.openxmlformats.org/officeDocument/2006/math">
                              <m:r>
                                <a:rPr lang="ru-RU" sz="3000" smtClean="0">
                                  <a:solidFill>
                                    <a:schemeClr val="tx1">
                                      <a:lumMod val="10000"/>
                                    </a:schemeClr>
                                  </a:solidFill>
                                  <a:effectLst/>
                                  <a:latin typeface="Cambria Math" panose="02040503050406030204" pitchFamily="18" charset="0"/>
                                </a:rPr>
                                <m:t>𝜇</m:t>
                              </m:r>
                              <m:r>
                                <a:rPr lang="ru-RU" sz="3000" smtClean="0">
                                  <a:solidFill>
                                    <a:schemeClr val="tx1">
                                      <a:lumMod val="10000"/>
                                    </a:schemeClr>
                                  </a:solidFill>
                                  <a:effectLst/>
                                  <a:latin typeface="Cambria Math" panose="02040503050406030204" pitchFamily="18" charset="0"/>
                                </a:rPr>
                                <m:t>(</m:t>
                              </m:r>
                              <m:sSup>
                                <m:sSupPr>
                                  <m:ctrlPr>
                                    <a:rPr lang="ru-RU" sz="3000" i="1">
                                      <a:solidFill>
                                        <a:schemeClr val="tx1">
                                          <a:lumMod val="10000"/>
                                        </a:schemeClr>
                                      </a:solidFill>
                                      <a:effectLst/>
                                      <a:latin typeface="Cambria Math" panose="02040503050406030204" pitchFamily="18" charset="0"/>
                                    </a:rPr>
                                  </m:ctrlPr>
                                </m:sSupPr>
                                <m:e>
                                  <m:r>
                                    <a:rPr lang="ru-RU" sz="3000">
                                      <a:solidFill>
                                        <a:schemeClr val="tx1">
                                          <a:lumMod val="10000"/>
                                        </a:schemeClr>
                                      </a:solidFill>
                                      <a:effectLst/>
                                      <a:latin typeface="Cambria Math" panose="02040503050406030204" pitchFamily="18" charset="0"/>
                                    </a:rPr>
                                    <m:t>𝐿</m:t>
                                  </m:r>
                                </m:e>
                                <m:sup>
                                  <m:r>
                                    <a:rPr lang="ru-RU" sz="3000">
                                      <a:solidFill>
                                        <a:schemeClr val="tx1">
                                          <a:lumMod val="10000"/>
                                        </a:schemeClr>
                                      </a:solidFill>
                                      <a:effectLst/>
                                      <a:latin typeface="Cambria Math" panose="02040503050406030204" pitchFamily="18" charset="0"/>
                                    </a:rPr>
                                    <m:t>𝐼</m:t>
                                  </m:r>
                                </m:sup>
                              </m:sSup>
                              <m:r>
                                <a:rPr lang="ru-RU" sz="3000">
                                  <a:solidFill>
                                    <a:schemeClr val="tx1">
                                      <a:lumMod val="10000"/>
                                    </a:schemeClr>
                                  </a:solidFill>
                                  <a:effectLst/>
                                  <a:latin typeface="Cambria Math" panose="02040503050406030204" pitchFamily="18" charset="0"/>
                                </a:rPr>
                                <m:t>)</m:t>
                              </m:r>
                            </m:oMath>
                          </a14:m>
                          <a:r>
                            <a:rPr lang="ru-RU" sz="3000">
                              <a:solidFill>
                                <a:schemeClr val="tx1">
                                  <a:lumMod val="10000"/>
                                </a:schemeClr>
                              </a:solidFill>
                              <a:effectLst/>
                            </a:rPr>
                            <a:t> =1/3*</a:t>
                          </a:r>
                        </a:p>
                        <a:p>
                          <a:pPr algn="ctr">
                            <a:lnSpc>
                              <a:spcPct val="150000"/>
                            </a:lnSpc>
                            <a:spcAft>
                              <a:spcPts val="0"/>
                            </a:spcAft>
                          </a:pPr>
                          <a:r>
                            <a:rPr lang="en-US" sz="3000">
                              <a:solidFill>
                                <a:schemeClr val="tx1">
                                  <a:lumMod val="10000"/>
                                </a:schemeClr>
                              </a:solidFill>
                              <a:effectLst/>
                            </a:rPr>
                            <a:t>*(0,</a:t>
                          </a:r>
                          <a:r>
                            <a:rPr lang="ru-RU" sz="3000">
                              <a:solidFill>
                                <a:schemeClr val="tx1">
                                  <a:lumMod val="10000"/>
                                </a:schemeClr>
                              </a:solidFill>
                              <a:effectLst/>
                            </a:rPr>
                            <a:t>7</a:t>
                          </a:r>
                          <a:r>
                            <a:rPr lang="en-US" sz="3000">
                              <a:solidFill>
                                <a:schemeClr val="tx1">
                                  <a:lumMod val="10000"/>
                                </a:schemeClr>
                              </a:solidFill>
                              <a:effectLst/>
                            </a:rPr>
                            <a:t>+0,</a:t>
                          </a:r>
                          <a:r>
                            <a:rPr lang="ru-RU" sz="3000">
                              <a:solidFill>
                                <a:schemeClr val="tx1">
                                  <a:lumMod val="10000"/>
                                </a:schemeClr>
                              </a:solidFill>
                              <a:effectLst/>
                            </a:rPr>
                            <a:t>8</a:t>
                          </a:r>
                          <a:r>
                            <a:rPr lang="en-US" sz="3000">
                              <a:solidFill>
                                <a:schemeClr val="tx1">
                                  <a:lumMod val="10000"/>
                                </a:schemeClr>
                              </a:solidFill>
                              <a:effectLst/>
                            </a:rPr>
                            <a:t>+0</a:t>
                          </a:r>
                          <a:r>
                            <a:rPr lang="ru-RU" sz="3000">
                              <a:solidFill>
                                <a:schemeClr val="tx1">
                                  <a:lumMod val="10000"/>
                                </a:schemeClr>
                              </a:solidFill>
                              <a:effectLst/>
                            </a:rPr>
                            <a:t>,9)</a:t>
                          </a:r>
                        </a:p>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18454111"/>
                      </a:ext>
                    </a:extLst>
                  </a:tr>
                  <a:tr h="1442296">
                    <a:tc>
                      <a:txBody>
                        <a:bodyPr/>
                        <a:lstStyle/>
                        <a:p>
                          <a:pPr algn="ctr">
                            <a:lnSpc>
                              <a:spcPct val="150000"/>
                            </a:lnSpc>
                            <a:spcAft>
                              <a:spcPts val="0"/>
                            </a:spcAft>
                          </a:pPr>
                          <a:r>
                            <a:rPr lang="ru-RU" sz="3000" dirty="0">
                              <a:solidFill>
                                <a:schemeClr val="tx1">
                                  <a:lumMod val="10000"/>
                                </a:schemeClr>
                              </a:solidFill>
                              <a:effectLst/>
                            </a:rPr>
                            <a:t>11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977230053"/>
                      </a:ext>
                    </a:extLst>
                  </a:tr>
                  <a:tr h="1448721">
                    <a:tc>
                      <a:txBody>
                        <a:bodyPr/>
                        <a:lstStyle/>
                        <a:p>
                          <a:pPr algn="ctr">
                            <a:lnSpc>
                              <a:spcPct val="150000"/>
                            </a:lnSpc>
                            <a:spcAft>
                              <a:spcPts val="0"/>
                            </a:spcAft>
                          </a:pPr>
                          <a:r>
                            <a:rPr lang="ru-RU" sz="3000" dirty="0">
                              <a:solidFill>
                                <a:schemeClr val="tx1">
                                  <a:lumMod val="10000"/>
                                </a:schemeClr>
                              </a:solidFill>
                              <a:effectLst/>
                            </a:rPr>
                            <a:t>12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023125719"/>
                      </a:ext>
                    </a:extLst>
                  </a:tr>
                  <a:tr h="1438516">
                    <a:tc>
                      <a:txBody>
                        <a:bodyPr/>
                        <a:lstStyle/>
                        <a:p>
                          <a:pPr algn="ctr">
                            <a:lnSpc>
                              <a:spcPct val="150000"/>
                            </a:lnSpc>
                            <a:spcAft>
                              <a:spcPts val="0"/>
                            </a:spcAft>
                          </a:pPr>
                          <a:r>
                            <a:rPr lang="ru-RU" sz="3000" dirty="0">
                              <a:solidFill>
                                <a:schemeClr val="tx1">
                                  <a:lumMod val="10000"/>
                                </a:schemeClr>
                              </a:solidFill>
                              <a:effectLst/>
                            </a:rPr>
                            <a:t>13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329972715"/>
                      </a:ext>
                    </a:extLst>
                  </a:tr>
                  <a:tr h="1468881">
                    <a:tc>
                      <a:txBody>
                        <a:bodyPr/>
                        <a:lstStyle/>
                        <a:p>
                          <a:pPr algn="ctr">
                            <a:lnSpc>
                              <a:spcPct val="150000"/>
                            </a:lnSpc>
                            <a:spcAft>
                              <a:spcPts val="0"/>
                            </a:spcAft>
                          </a:pPr>
                          <a:r>
                            <a:rPr lang="ru-RU" sz="3000" dirty="0">
                              <a:solidFill>
                                <a:schemeClr val="tx1">
                                  <a:lumMod val="10000"/>
                                </a:schemeClr>
                              </a:solidFill>
                              <a:effectLst/>
                            </a:rPr>
                            <a:t>14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𝐼</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785684314"/>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3400055695"/>
                  </p:ext>
                </p:extLst>
              </p:nvPr>
            </p:nvGraphicFramePr>
            <p:xfrm>
              <a:off x="1822848" y="2739138"/>
              <a:ext cx="20524710" cy="8472463"/>
            </p:xfrm>
            <a:graphic>
              <a:graphicData uri="http://schemas.openxmlformats.org/drawingml/2006/table">
                <a:tbl>
                  <a:tblPr firstRow="1" firstCol="1" bandRow="1">
                    <a:tableStyleId>{5C22544A-7EE6-4342-B048-85BDC9FD1C3A}</a:tableStyleId>
                  </a:tblPr>
                  <a:tblGrid>
                    <a:gridCol w="4104942">
                      <a:extLst>
                        <a:ext uri="{9D8B030D-6E8A-4147-A177-3AD203B41FA5}">
                          <a16:colId xmlns:a16="http://schemas.microsoft.com/office/drawing/2014/main" val="2747851915"/>
                        </a:ext>
                      </a:extLst>
                    </a:gridCol>
                    <a:gridCol w="4104942">
                      <a:extLst>
                        <a:ext uri="{9D8B030D-6E8A-4147-A177-3AD203B41FA5}">
                          <a16:colId xmlns:a16="http://schemas.microsoft.com/office/drawing/2014/main" val="3639065128"/>
                        </a:ext>
                      </a:extLst>
                    </a:gridCol>
                    <a:gridCol w="4104942">
                      <a:extLst>
                        <a:ext uri="{9D8B030D-6E8A-4147-A177-3AD203B41FA5}">
                          <a16:colId xmlns:a16="http://schemas.microsoft.com/office/drawing/2014/main" val="3889076077"/>
                        </a:ext>
                      </a:extLst>
                    </a:gridCol>
                    <a:gridCol w="4104942">
                      <a:extLst>
                        <a:ext uri="{9D8B030D-6E8A-4147-A177-3AD203B41FA5}">
                          <a16:colId xmlns:a16="http://schemas.microsoft.com/office/drawing/2014/main" val="2541821647"/>
                        </a:ext>
                      </a:extLst>
                    </a:gridCol>
                    <a:gridCol w="4104942">
                      <a:extLst>
                        <a:ext uri="{9D8B030D-6E8A-4147-A177-3AD203B41FA5}">
                          <a16:colId xmlns:a16="http://schemas.microsoft.com/office/drawing/2014/main" val="2152358024"/>
                        </a:ext>
                      </a:extLst>
                    </a:gridCol>
                  </a:tblGrid>
                  <a:tr h="1231753">
                    <a:tc gridSpan="4">
                      <a:txBody>
                        <a:bodyPr/>
                        <a:lstStyle/>
                        <a:p>
                          <a:endParaRPr lang="ru-RU"/>
                        </a:p>
                      </a:txBody>
                      <a:tcPr marL="68580" marR="68580" marT="0" marB="0" anchor="ctr">
                        <a:blipFill>
                          <a:blip r:embed="rId2"/>
                          <a:stretch>
                            <a:fillRect l="-74" t="-495" r="-25167" b="-589604"/>
                          </a:stretch>
                        </a:blipFill>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НС</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00217614"/>
                      </a:ext>
                    </a:extLst>
                  </a:tr>
                  <a:tr h="1442296">
                    <a:tc>
                      <a:txBody>
                        <a:bodyPr/>
                        <a:lstStyle/>
                        <a:p>
                          <a:pPr algn="ctr">
                            <a:lnSpc>
                              <a:spcPct val="150000"/>
                            </a:lnSpc>
                            <a:spcAft>
                              <a:spcPts val="0"/>
                            </a:spcAft>
                          </a:pPr>
                          <a:r>
                            <a:rPr lang="ru-RU" sz="3000" dirty="0">
                              <a:solidFill>
                                <a:schemeClr val="tx1">
                                  <a:lumMod val="10000"/>
                                </a:schemeClr>
                              </a:solidFill>
                              <a:effectLst/>
                            </a:rPr>
                            <a:t>10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48" t="-85654" r="-300445" b="-402532"/>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0,7</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endParaRPr lang="ru-RU"/>
                        </a:p>
                      </a:txBody>
                      <a:tcPr marL="68580" marR="68580" marT="0" marB="0" anchor="ctr">
                        <a:blipFill>
                          <a:blip r:embed="rId2"/>
                          <a:stretch>
                            <a:fillRect l="-400594" t="-17073" r="-743" b="-168"/>
                          </a:stretch>
                        </a:blipFill>
                      </a:tcPr>
                    </a:tc>
                    <a:extLst>
                      <a:ext uri="{0D108BD9-81ED-4DB2-BD59-A6C34878D82A}">
                        <a16:rowId xmlns:a16="http://schemas.microsoft.com/office/drawing/2014/main" val="1818454111"/>
                      </a:ext>
                    </a:extLst>
                  </a:tr>
                  <a:tr h="1442296">
                    <a:tc>
                      <a:txBody>
                        <a:bodyPr/>
                        <a:lstStyle/>
                        <a:p>
                          <a:pPr algn="ctr">
                            <a:lnSpc>
                              <a:spcPct val="150000"/>
                            </a:lnSpc>
                            <a:spcAft>
                              <a:spcPts val="0"/>
                            </a:spcAft>
                          </a:pPr>
                          <a:r>
                            <a:rPr lang="ru-RU" sz="3000" dirty="0">
                              <a:solidFill>
                                <a:schemeClr val="tx1">
                                  <a:lumMod val="10000"/>
                                </a:schemeClr>
                              </a:solidFill>
                              <a:effectLst/>
                            </a:rPr>
                            <a:t>11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48" t="-185654" r="-300445" b="-302532"/>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977230053"/>
                      </a:ext>
                    </a:extLst>
                  </a:tr>
                  <a:tr h="1448721">
                    <a:tc>
                      <a:txBody>
                        <a:bodyPr/>
                        <a:lstStyle/>
                        <a:p>
                          <a:pPr algn="ctr">
                            <a:lnSpc>
                              <a:spcPct val="150000"/>
                            </a:lnSpc>
                            <a:spcAft>
                              <a:spcPts val="0"/>
                            </a:spcAft>
                          </a:pPr>
                          <a:r>
                            <a:rPr lang="ru-RU" sz="3000" dirty="0">
                              <a:solidFill>
                                <a:schemeClr val="tx1">
                                  <a:lumMod val="10000"/>
                                </a:schemeClr>
                              </a:solidFill>
                              <a:effectLst/>
                            </a:rPr>
                            <a:t>12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48" t="-284454" r="-300445" b="-201261"/>
                          </a:stretch>
                        </a:blipFill>
                      </a:tcPr>
                    </a:tc>
                    <a:tc>
                      <a:txBody>
                        <a:bodyPr/>
                        <a:lstStyle/>
                        <a:p>
                          <a:pPr algn="ctr">
                            <a:lnSpc>
                              <a:spcPct val="150000"/>
                            </a:lnSpc>
                            <a:spcAft>
                              <a:spcPts val="0"/>
                            </a:spcAft>
                          </a:pPr>
                          <a:r>
                            <a:rPr lang="ru-RU" sz="3000">
                              <a:solidFill>
                                <a:schemeClr val="tx1">
                                  <a:lumMod val="10000"/>
                                </a:schemeClr>
                              </a:solidFill>
                              <a:effectLst/>
                            </a:rPr>
                            <a:t>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023125719"/>
                      </a:ext>
                    </a:extLst>
                  </a:tr>
                  <a:tr h="1438516">
                    <a:tc>
                      <a:txBody>
                        <a:bodyPr/>
                        <a:lstStyle/>
                        <a:p>
                          <a:pPr algn="ctr">
                            <a:lnSpc>
                              <a:spcPct val="150000"/>
                            </a:lnSpc>
                            <a:spcAft>
                              <a:spcPts val="0"/>
                            </a:spcAft>
                          </a:pPr>
                          <a:r>
                            <a:rPr lang="ru-RU" sz="3000" dirty="0">
                              <a:solidFill>
                                <a:schemeClr val="tx1">
                                  <a:lumMod val="10000"/>
                                </a:schemeClr>
                              </a:solidFill>
                              <a:effectLst/>
                            </a:rPr>
                            <a:t>13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148" t="-387712" r="-300445" b="-102966"/>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329972715"/>
                      </a:ext>
                    </a:extLst>
                  </a:tr>
                  <a:tr h="1468881">
                    <a:tc>
                      <a:txBody>
                        <a:bodyPr/>
                        <a:lstStyle/>
                        <a:p>
                          <a:pPr algn="ctr">
                            <a:lnSpc>
                              <a:spcPct val="150000"/>
                            </a:lnSpc>
                            <a:spcAft>
                              <a:spcPts val="0"/>
                            </a:spcAft>
                          </a:pPr>
                          <a:r>
                            <a:rPr lang="ru-RU" sz="3000" dirty="0">
                              <a:solidFill>
                                <a:schemeClr val="tx1">
                                  <a:lumMod val="10000"/>
                                </a:schemeClr>
                              </a:solidFill>
                              <a:effectLst/>
                            </a:rPr>
                            <a:t>14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148" t="-477593" r="-300445" b="-830"/>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785684314"/>
                      </a:ext>
                    </a:extLst>
                  </a:tr>
                </a:tbl>
              </a:graphicData>
            </a:graphic>
          </p:graphicFrame>
        </mc:Fallback>
      </mc:AlternateContent>
    </p:spTree>
    <p:extLst>
      <p:ext uri="{BB962C8B-B14F-4D97-AF65-F5344CB8AC3E}">
        <p14:creationId xmlns:p14="http://schemas.microsoft.com/office/powerpoint/2010/main" val="210357450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0250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3070116745"/>
                  </p:ext>
                </p:extLst>
              </p:nvPr>
            </p:nvGraphicFramePr>
            <p:xfrm>
              <a:off x="2162416" y="2825552"/>
              <a:ext cx="20524710" cy="8328449"/>
            </p:xfrm>
            <a:graphic>
              <a:graphicData uri="http://schemas.openxmlformats.org/drawingml/2006/table">
                <a:tbl>
                  <a:tblPr firstRow="1" firstCol="1" bandRow="1">
                    <a:tableStyleId>{5C22544A-7EE6-4342-B048-85BDC9FD1C3A}</a:tableStyleId>
                  </a:tblPr>
                  <a:tblGrid>
                    <a:gridCol w="4104942">
                      <a:extLst>
                        <a:ext uri="{9D8B030D-6E8A-4147-A177-3AD203B41FA5}">
                          <a16:colId xmlns:a16="http://schemas.microsoft.com/office/drawing/2014/main" val="2797129880"/>
                        </a:ext>
                      </a:extLst>
                    </a:gridCol>
                    <a:gridCol w="4104942">
                      <a:extLst>
                        <a:ext uri="{9D8B030D-6E8A-4147-A177-3AD203B41FA5}">
                          <a16:colId xmlns:a16="http://schemas.microsoft.com/office/drawing/2014/main" val="3154694013"/>
                        </a:ext>
                      </a:extLst>
                    </a:gridCol>
                    <a:gridCol w="4104942">
                      <a:extLst>
                        <a:ext uri="{9D8B030D-6E8A-4147-A177-3AD203B41FA5}">
                          <a16:colId xmlns:a16="http://schemas.microsoft.com/office/drawing/2014/main" val="2888328786"/>
                        </a:ext>
                      </a:extLst>
                    </a:gridCol>
                    <a:gridCol w="4104942">
                      <a:extLst>
                        <a:ext uri="{9D8B030D-6E8A-4147-A177-3AD203B41FA5}">
                          <a16:colId xmlns:a16="http://schemas.microsoft.com/office/drawing/2014/main" val="375116468"/>
                        </a:ext>
                      </a:extLst>
                    </a:gridCol>
                    <a:gridCol w="4104942">
                      <a:extLst>
                        <a:ext uri="{9D8B030D-6E8A-4147-A177-3AD203B41FA5}">
                          <a16:colId xmlns:a16="http://schemas.microsoft.com/office/drawing/2014/main" val="420134778"/>
                        </a:ext>
                      </a:extLst>
                    </a:gridCol>
                  </a:tblGrid>
                  <a:tr h="1210816">
                    <a:tc gridSpan="4">
                      <a:txBody>
                        <a:bodyPr/>
                        <a:lstStyle/>
                        <a:p>
                          <a:pPr algn="l">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𝐹</m:t>
                                  </m:r>
                                </m:sup>
                              </m:sSup>
                            </m:oMath>
                          </a14:m>
                          <a:r>
                            <a:rPr lang="ru-RU" sz="4000" dirty="0">
                              <a:effectLst/>
                            </a:rPr>
                            <a:t> –  «</a:t>
                          </a:r>
                          <a:r>
                            <a:rPr lang="ru-RU" sz="4000" dirty="0" err="1">
                              <a:effectLst/>
                            </a:rPr>
                            <a:t>financial</a:t>
                          </a:r>
                          <a:r>
                            <a:rPr lang="ru-RU" sz="4000" dirty="0">
                              <a:effectLst/>
                            </a:rPr>
                            <a:t> </a:t>
                          </a:r>
                          <a:r>
                            <a:rPr lang="ru-RU" sz="4000" dirty="0" err="1">
                              <a:effectLst/>
                            </a:rPr>
                            <a:t>risks</a:t>
                          </a:r>
                          <a:r>
                            <a:rPr lang="ru-RU" sz="4000" dirty="0">
                              <a:effectLst/>
                            </a:rPr>
                            <a: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НС</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5076301"/>
                      </a:ext>
                    </a:extLst>
                  </a:tr>
                  <a:tr h="1417780">
                    <a:tc>
                      <a:txBody>
                        <a:bodyPr/>
                        <a:lstStyle/>
                        <a:p>
                          <a:pPr algn="ctr">
                            <a:lnSpc>
                              <a:spcPct val="150000"/>
                            </a:lnSpc>
                            <a:spcAft>
                              <a:spcPts val="0"/>
                            </a:spcAft>
                          </a:pPr>
                          <a:r>
                            <a:rPr lang="ru-RU" sz="3000" dirty="0">
                              <a:solidFill>
                                <a:schemeClr val="tx1">
                                  <a:lumMod val="10000"/>
                                </a:schemeClr>
                              </a:solidFill>
                              <a:effectLst/>
                            </a:rPr>
                            <a:t>15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𝐹</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 </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0,3</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14:m>
                            <m:oMath xmlns:m="http://schemas.openxmlformats.org/officeDocument/2006/math">
                              <m:r>
                                <a:rPr lang="ru-RU" sz="3000" smtClean="0">
                                  <a:solidFill>
                                    <a:schemeClr val="tx1">
                                      <a:lumMod val="10000"/>
                                    </a:schemeClr>
                                  </a:solidFill>
                                  <a:effectLst/>
                                  <a:latin typeface="Cambria Math" panose="02040503050406030204" pitchFamily="18" charset="0"/>
                                </a:rPr>
                                <m:t>𝜇</m:t>
                              </m:r>
                              <m:r>
                                <a:rPr lang="ru-RU" sz="3000" smtClean="0">
                                  <a:solidFill>
                                    <a:schemeClr val="tx1">
                                      <a:lumMod val="10000"/>
                                    </a:schemeClr>
                                  </a:solidFill>
                                  <a:effectLst/>
                                  <a:latin typeface="Cambria Math" panose="02040503050406030204" pitchFamily="18" charset="0"/>
                                </a:rPr>
                                <m:t>(</m:t>
                              </m:r>
                              <m:sSup>
                                <m:sSupPr>
                                  <m:ctrlPr>
                                    <a:rPr lang="ru-RU" sz="3000" i="1">
                                      <a:solidFill>
                                        <a:schemeClr val="tx1">
                                          <a:lumMod val="10000"/>
                                        </a:schemeClr>
                                      </a:solidFill>
                                      <a:effectLst/>
                                      <a:latin typeface="Cambria Math" panose="02040503050406030204" pitchFamily="18" charset="0"/>
                                    </a:rPr>
                                  </m:ctrlPr>
                                </m:sSupPr>
                                <m:e>
                                  <m:r>
                                    <a:rPr lang="ru-RU" sz="3000">
                                      <a:solidFill>
                                        <a:schemeClr val="tx1">
                                          <a:lumMod val="10000"/>
                                        </a:schemeClr>
                                      </a:solidFill>
                                      <a:effectLst/>
                                      <a:latin typeface="Cambria Math" panose="02040503050406030204" pitchFamily="18" charset="0"/>
                                    </a:rPr>
                                    <m:t>𝐿</m:t>
                                  </m:r>
                                </m:e>
                                <m:sup>
                                  <m:r>
                                    <a:rPr lang="ru-RU" sz="3000">
                                      <a:solidFill>
                                        <a:schemeClr val="tx1">
                                          <a:lumMod val="10000"/>
                                        </a:schemeClr>
                                      </a:solidFill>
                                      <a:effectLst/>
                                      <a:latin typeface="Cambria Math" panose="02040503050406030204" pitchFamily="18" charset="0"/>
                                    </a:rPr>
                                    <m:t>𝐹</m:t>
                                  </m:r>
                                </m:sup>
                              </m:sSup>
                              <m:r>
                                <a:rPr lang="ru-RU" sz="3000">
                                  <a:solidFill>
                                    <a:schemeClr val="tx1">
                                      <a:lumMod val="10000"/>
                                    </a:schemeClr>
                                  </a:solidFill>
                                  <a:effectLst/>
                                  <a:latin typeface="Cambria Math" panose="02040503050406030204" pitchFamily="18" charset="0"/>
                                </a:rPr>
                                <m:t>)</m:t>
                              </m:r>
                            </m:oMath>
                          </a14:m>
                          <a:r>
                            <a:rPr lang="ru-RU" sz="3000">
                              <a:solidFill>
                                <a:schemeClr val="tx1">
                                  <a:lumMod val="10000"/>
                                </a:schemeClr>
                              </a:solidFill>
                              <a:effectLst/>
                            </a:rPr>
                            <a:t> =1/3*</a:t>
                          </a:r>
                        </a:p>
                        <a:p>
                          <a:pPr algn="ctr">
                            <a:lnSpc>
                              <a:spcPct val="150000"/>
                            </a:lnSpc>
                            <a:spcAft>
                              <a:spcPts val="0"/>
                            </a:spcAft>
                          </a:pPr>
                          <a:r>
                            <a:rPr lang="en-US" sz="3000">
                              <a:solidFill>
                                <a:schemeClr val="tx1">
                                  <a:lumMod val="10000"/>
                                </a:schemeClr>
                              </a:solidFill>
                              <a:effectLst/>
                            </a:rPr>
                            <a:t>*(0,</a:t>
                          </a:r>
                          <a:r>
                            <a:rPr lang="ru-RU" sz="3000">
                              <a:solidFill>
                                <a:schemeClr val="tx1">
                                  <a:lumMod val="10000"/>
                                </a:schemeClr>
                              </a:solidFill>
                              <a:effectLst/>
                            </a:rPr>
                            <a:t>3</a:t>
                          </a:r>
                          <a:r>
                            <a:rPr lang="en-US" sz="3000">
                              <a:solidFill>
                                <a:schemeClr val="tx1">
                                  <a:lumMod val="10000"/>
                                </a:schemeClr>
                              </a:solidFill>
                              <a:effectLst/>
                            </a:rPr>
                            <a:t>+0,</a:t>
                          </a:r>
                          <a:r>
                            <a:rPr lang="ru-RU" sz="3000">
                              <a:solidFill>
                                <a:schemeClr val="tx1">
                                  <a:lumMod val="10000"/>
                                </a:schemeClr>
                              </a:solidFill>
                              <a:effectLst/>
                            </a:rPr>
                            <a:t>6</a:t>
                          </a:r>
                          <a:r>
                            <a:rPr lang="en-US" sz="3000">
                              <a:solidFill>
                                <a:schemeClr val="tx1">
                                  <a:lumMod val="10000"/>
                                </a:schemeClr>
                              </a:solidFill>
                              <a:effectLst/>
                            </a:rPr>
                            <a:t>+0</a:t>
                          </a:r>
                          <a:r>
                            <a:rPr lang="ru-RU" sz="3000">
                              <a:solidFill>
                                <a:schemeClr val="tx1">
                                  <a:lumMod val="10000"/>
                                </a:schemeClr>
                              </a:solidFill>
                              <a:effectLst/>
                            </a:rPr>
                            <a:t>,2)</a:t>
                          </a:r>
                        </a:p>
                        <a:p>
                          <a:pPr algn="ctr">
                            <a:lnSpc>
                              <a:spcPct val="150000"/>
                            </a:lnSpc>
                            <a:spcAft>
                              <a:spcPts val="0"/>
                            </a:spcAft>
                          </a:pPr>
                          <a:r>
                            <a:rPr lang="ru-RU" sz="3000">
                              <a:solidFill>
                                <a:schemeClr val="tx1">
                                  <a:lumMod val="10000"/>
                                </a:schemeClr>
                              </a:solidFill>
                              <a:effectLst/>
                            </a:rPr>
                            <a:t>=0,6</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93107451"/>
                      </a:ext>
                    </a:extLst>
                  </a:tr>
                  <a:tr h="1417780">
                    <a:tc>
                      <a:txBody>
                        <a:bodyPr/>
                        <a:lstStyle/>
                        <a:p>
                          <a:pPr algn="ctr">
                            <a:lnSpc>
                              <a:spcPct val="150000"/>
                            </a:lnSpc>
                            <a:spcAft>
                              <a:spcPts val="0"/>
                            </a:spcAft>
                          </a:pPr>
                          <a:r>
                            <a:rPr lang="ru-RU" sz="3000" dirty="0">
                              <a:solidFill>
                                <a:schemeClr val="tx1">
                                  <a:lumMod val="10000"/>
                                </a:schemeClr>
                              </a:solidFill>
                              <a:effectLst/>
                            </a:rPr>
                            <a:t>16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110976500"/>
                      </a:ext>
                    </a:extLst>
                  </a:tr>
                  <a:tr h="1424096">
                    <a:tc>
                      <a:txBody>
                        <a:bodyPr/>
                        <a:lstStyle/>
                        <a:p>
                          <a:pPr algn="ctr">
                            <a:lnSpc>
                              <a:spcPct val="150000"/>
                            </a:lnSpc>
                            <a:spcAft>
                              <a:spcPts val="0"/>
                            </a:spcAft>
                          </a:pPr>
                          <a:r>
                            <a:rPr lang="ru-RU" sz="3000" dirty="0">
                              <a:solidFill>
                                <a:schemeClr val="tx1">
                                  <a:lumMod val="10000"/>
                                </a:schemeClr>
                              </a:solidFill>
                              <a:effectLst/>
                            </a:rPr>
                            <a:t>17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 </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970746264"/>
                      </a:ext>
                    </a:extLst>
                  </a:tr>
                  <a:tr h="1414064">
                    <a:tc>
                      <a:txBody>
                        <a:bodyPr/>
                        <a:lstStyle/>
                        <a:p>
                          <a:pPr algn="ctr">
                            <a:lnSpc>
                              <a:spcPct val="150000"/>
                            </a:lnSpc>
                            <a:spcAft>
                              <a:spcPts val="0"/>
                            </a:spcAft>
                          </a:pPr>
                          <a:r>
                            <a:rPr lang="ru-RU" sz="3000" dirty="0">
                              <a:solidFill>
                                <a:schemeClr val="tx1">
                                  <a:lumMod val="10000"/>
                                </a:schemeClr>
                              </a:solidFill>
                              <a:effectLst/>
                            </a:rPr>
                            <a:t>18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147764746"/>
                      </a:ext>
                    </a:extLst>
                  </a:tr>
                  <a:tr h="1443913">
                    <a:tc>
                      <a:txBody>
                        <a:bodyPr/>
                        <a:lstStyle/>
                        <a:p>
                          <a:pPr algn="ctr">
                            <a:lnSpc>
                              <a:spcPct val="150000"/>
                            </a:lnSpc>
                            <a:spcAft>
                              <a:spcPts val="0"/>
                            </a:spcAft>
                          </a:pPr>
                          <a:r>
                            <a:rPr lang="ru-RU" sz="3000" dirty="0">
                              <a:solidFill>
                                <a:schemeClr val="tx1">
                                  <a:lumMod val="10000"/>
                                </a:schemeClr>
                              </a:solidFill>
                              <a:effectLst/>
                            </a:rPr>
                            <a:t>19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𝐹</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722842405"/>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3070116745"/>
                  </p:ext>
                </p:extLst>
              </p:nvPr>
            </p:nvGraphicFramePr>
            <p:xfrm>
              <a:off x="2162416" y="2825552"/>
              <a:ext cx="20524710" cy="8328449"/>
            </p:xfrm>
            <a:graphic>
              <a:graphicData uri="http://schemas.openxmlformats.org/drawingml/2006/table">
                <a:tbl>
                  <a:tblPr firstRow="1" firstCol="1" bandRow="1">
                    <a:tableStyleId>{5C22544A-7EE6-4342-B048-85BDC9FD1C3A}</a:tableStyleId>
                  </a:tblPr>
                  <a:tblGrid>
                    <a:gridCol w="4104942">
                      <a:extLst>
                        <a:ext uri="{9D8B030D-6E8A-4147-A177-3AD203B41FA5}">
                          <a16:colId xmlns:a16="http://schemas.microsoft.com/office/drawing/2014/main" val="2797129880"/>
                        </a:ext>
                      </a:extLst>
                    </a:gridCol>
                    <a:gridCol w="4104942">
                      <a:extLst>
                        <a:ext uri="{9D8B030D-6E8A-4147-A177-3AD203B41FA5}">
                          <a16:colId xmlns:a16="http://schemas.microsoft.com/office/drawing/2014/main" val="3154694013"/>
                        </a:ext>
                      </a:extLst>
                    </a:gridCol>
                    <a:gridCol w="4104942">
                      <a:extLst>
                        <a:ext uri="{9D8B030D-6E8A-4147-A177-3AD203B41FA5}">
                          <a16:colId xmlns:a16="http://schemas.microsoft.com/office/drawing/2014/main" val="2888328786"/>
                        </a:ext>
                      </a:extLst>
                    </a:gridCol>
                    <a:gridCol w="4104942">
                      <a:extLst>
                        <a:ext uri="{9D8B030D-6E8A-4147-A177-3AD203B41FA5}">
                          <a16:colId xmlns:a16="http://schemas.microsoft.com/office/drawing/2014/main" val="375116468"/>
                        </a:ext>
                      </a:extLst>
                    </a:gridCol>
                    <a:gridCol w="4104942">
                      <a:extLst>
                        <a:ext uri="{9D8B030D-6E8A-4147-A177-3AD203B41FA5}">
                          <a16:colId xmlns:a16="http://schemas.microsoft.com/office/drawing/2014/main" val="420134778"/>
                        </a:ext>
                      </a:extLst>
                    </a:gridCol>
                  </a:tblGrid>
                  <a:tr h="1210816">
                    <a:tc gridSpan="4">
                      <a:txBody>
                        <a:bodyPr/>
                        <a:lstStyle/>
                        <a:p>
                          <a:endParaRPr lang="ru-RU"/>
                        </a:p>
                      </a:txBody>
                      <a:tcPr marL="68580" marR="68580" marT="0" marB="0" anchor="ctr">
                        <a:blipFill>
                          <a:blip r:embed="rId2"/>
                          <a:stretch>
                            <a:fillRect l="-37" t="-503" r="-25167" b="-587940"/>
                          </a:stretch>
                        </a:blipFill>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НС</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5076301"/>
                      </a:ext>
                    </a:extLst>
                  </a:tr>
                  <a:tr h="1417780">
                    <a:tc>
                      <a:txBody>
                        <a:bodyPr/>
                        <a:lstStyle/>
                        <a:p>
                          <a:pPr algn="ctr">
                            <a:lnSpc>
                              <a:spcPct val="150000"/>
                            </a:lnSpc>
                            <a:spcAft>
                              <a:spcPts val="0"/>
                            </a:spcAft>
                          </a:pPr>
                          <a:r>
                            <a:rPr lang="ru-RU" sz="3000" dirty="0">
                              <a:solidFill>
                                <a:schemeClr val="tx1">
                                  <a:lumMod val="10000"/>
                                </a:schemeClr>
                              </a:solidFill>
                              <a:effectLst/>
                            </a:rPr>
                            <a:t>15</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297" t="-86207" r="-300892" b="-404310"/>
                          </a:stretch>
                        </a:blipFill>
                      </a:tcPr>
                    </a:tc>
                    <a:tc>
                      <a:txBody>
                        <a:bodyPr/>
                        <a:lstStyle/>
                        <a:p>
                          <a:pPr algn="ctr">
                            <a:lnSpc>
                              <a:spcPct val="150000"/>
                            </a:lnSpc>
                            <a:spcAft>
                              <a:spcPts val="0"/>
                            </a:spcAft>
                          </a:pPr>
                          <a:r>
                            <a:rPr lang="ru-RU" sz="3000">
                              <a:solidFill>
                                <a:schemeClr val="tx1">
                                  <a:lumMod val="10000"/>
                                </a:schemeClr>
                              </a:solidFill>
                              <a:effectLst/>
                            </a:rPr>
                            <a:t>НС </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0,3</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endParaRPr lang="ru-RU"/>
                        </a:p>
                      </a:txBody>
                      <a:tcPr marL="68580" marR="68580" marT="0" marB="0" anchor="ctr">
                        <a:blipFill>
                          <a:blip r:embed="rId2"/>
                          <a:stretch>
                            <a:fillRect l="-399852" t="-17123" r="-593" b="-171"/>
                          </a:stretch>
                        </a:blipFill>
                      </a:tcPr>
                    </a:tc>
                    <a:extLst>
                      <a:ext uri="{0D108BD9-81ED-4DB2-BD59-A6C34878D82A}">
                        <a16:rowId xmlns:a16="http://schemas.microsoft.com/office/drawing/2014/main" val="3493107451"/>
                      </a:ext>
                    </a:extLst>
                  </a:tr>
                  <a:tr h="1417780">
                    <a:tc>
                      <a:txBody>
                        <a:bodyPr/>
                        <a:lstStyle/>
                        <a:p>
                          <a:pPr algn="ctr">
                            <a:lnSpc>
                              <a:spcPct val="150000"/>
                            </a:lnSpc>
                            <a:spcAft>
                              <a:spcPts val="0"/>
                            </a:spcAft>
                          </a:pPr>
                          <a:r>
                            <a:rPr lang="ru-RU" sz="3000" dirty="0">
                              <a:solidFill>
                                <a:schemeClr val="tx1">
                                  <a:lumMod val="10000"/>
                                </a:schemeClr>
                              </a:solidFill>
                              <a:effectLst/>
                            </a:rPr>
                            <a:t>16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297" t="-185408" r="-300892" b="-302575"/>
                          </a:stretch>
                        </a:blipFill>
                      </a:tcPr>
                    </a:tc>
                    <a:tc>
                      <a:txBody>
                        <a:bodyPr/>
                        <a:lstStyle/>
                        <a:p>
                          <a:pPr algn="ctr">
                            <a:lnSpc>
                              <a:spcPct val="150000"/>
                            </a:lnSpc>
                            <a:spcAft>
                              <a:spcPts val="0"/>
                            </a:spcAft>
                          </a:pPr>
                          <a:r>
                            <a:rPr lang="ru-RU" sz="3000" dirty="0">
                              <a:solidFill>
                                <a:schemeClr val="tx1">
                                  <a:lumMod val="10000"/>
                                </a:schemeClr>
                              </a:solidFill>
                              <a:effectLst/>
                            </a:rPr>
                            <a:t>НС</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110976500"/>
                      </a:ext>
                    </a:extLst>
                  </a:tr>
                  <a:tr h="1424096">
                    <a:tc>
                      <a:txBody>
                        <a:bodyPr/>
                        <a:lstStyle/>
                        <a:p>
                          <a:pPr algn="ctr">
                            <a:lnSpc>
                              <a:spcPct val="150000"/>
                            </a:lnSpc>
                            <a:spcAft>
                              <a:spcPts val="0"/>
                            </a:spcAft>
                          </a:pPr>
                          <a:r>
                            <a:rPr lang="ru-RU" sz="3000" dirty="0">
                              <a:solidFill>
                                <a:schemeClr val="tx1">
                                  <a:lumMod val="10000"/>
                                </a:schemeClr>
                              </a:solidFill>
                              <a:effectLst/>
                            </a:rPr>
                            <a:t>17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297" t="-284188" r="-300892" b="-201282"/>
                          </a:stretch>
                        </a:blipFill>
                      </a:tcPr>
                    </a:tc>
                    <a:tc>
                      <a:txBody>
                        <a:bodyPr/>
                        <a:lstStyle/>
                        <a:p>
                          <a:pPr algn="ctr">
                            <a:lnSpc>
                              <a:spcPct val="150000"/>
                            </a:lnSpc>
                            <a:spcAft>
                              <a:spcPts val="0"/>
                            </a:spcAft>
                          </a:pPr>
                          <a:r>
                            <a:rPr lang="ru-RU" sz="3000">
                              <a:solidFill>
                                <a:schemeClr val="tx1">
                                  <a:lumMod val="10000"/>
                                </a:schemeClr>
                              </a:solidFill>
                              <a:effectLst/>
                            </a:rPr>
                            <a:t>НС </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970746264"/>
                      </a:ext>
                    </a:extLst>
                  </a:tr>
                  <a:tr h="1414064">
                    <a:tc>
                      <a:txBody>
                        <a:bodyPr/>
                        <a:lstStyle/>
                        <a:p>
                          <a:pPr algn="ctr">
                            <a:lnSpc>
                              <a:spcPct val="150000"/>
                            </a:lnSpc>
                            <a:spcAft>
                              <a:spcPts val="0"/>
                            </a:spcAft>
                          </a:pPr>
                          <a:r>
                            <a:rPr lang="ru-RU" sz="3000" dirty="0">
                              <a:solidFill>
                                <a:schemeClr val="tx1">
                                  <a:lumMod val="10000"/>
                                </a:schemeClr>
                              </a:solidFill>
                              <a:effectLst/>
                            </a:rPr>
                            <a:t>18</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297" t="-387500" r="-300892" b="-103017"/>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147764746"/>
                      </a:ext>
                    </a:extLst>
                  </a:tr>
                  <a:tr h="1443913">
                    <a:tc>
                      <a:txBody>
                        <a:bodyPr/>
                        <a:lstStyle/>
                        <a:p>
                          <a:pPr algn="ctr">
                            <a:lnSpc>
                              <a:spcPct val="150000"/>
                            </a:lnSpc>
                            <a:spcAft>
                              <a:spcPts val="0"/>
                            </a:spcAft>
                          </a:pPr>
                          <a:r>
                            <a:rPr lang="ru-RU" sz="3000" dirty="0">
                              <a:solidFill>
                                <a:schemeClr val="tx1">
                                  <a:lumMod val="10000"/>
                                </a:schemeClr>
                              </a:solidFill>
                              <a:effectLst/>
                            </a:rPr>
                            <a:t>19</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297" t="-477215" r="-300892" b="-844"/>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722842405"/>
                      </a:ext>
                    </a:extLst>
                  </a:tr>
                </a:tbl>
              </a:graphicData>
            </a:graphic>
          </p:graphicFrame>
        </mc:Fallback>
      </mc:AlternateContent>
    </p:spTree>
    <p:extLst>
      <p:ext uri="{BB962C8B-B14F-4D97-AF65-F5344CB8AC3E}">
        <p14:creationId xmlns:p14="http://schemas.microsoft.com/office/powerpoint/2010/main" val="212640226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0250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graphicFrame>
            <p:nvGraphicFramePr>
              <p:cNvPr id="3" name="Таблиця 2"/>
              <p:cNvGraphicFramePr>
                <a:graphicFrameLocks noGrp="1"/>
              </p:cNvGraphicFramePr>
              <p:nvPr>
                <p:extLst>
                  <p:ext uri="{D42A27DB-BD31-4B8C-83A1-F6EECF244321}">
                    <p14:modId xmlns:p14="http://schemas.microsoft.com/office/powerpoint/2010/main" val="3482344149"/>
                  </p:ext>
                </p:extLst>
              </p:nvPr>
            </p:nvGraphicFramePr>
            <p:xfrm>
              <a:off x="2542930" y="3113584"/>
              <a:ext cx="20164670" cy="8210753"/>
            </p:xfrm>
            <a:graphic>
              <a:graphicData uri="http://schemas.openxmlformats.org/drawingml/2006/table">
                <a:tbl>
                  <a:tblPr firstRow="1" firstCol="1" bandRow="1">
                    <a:tableStyleId>{5C22544A-7EE6-4342-B048-85BDC9FD1C3A}</a:tableStyleId>
                  </a:tblPr>
                  <a:tblGrid>
                    <a:gridCol w="4032934">
                      <a:extLst>
                        <a:ext uri="{9D8B030D-6E8A-4147-A177-3AD203B41FA5}">
                          <a16:colId xmlns:a16="http://schemas.microsoft.com/office/drawing/2014/main" val="934311247"/>
                        </a:ext>
                      </a:extLst>
                    </a:gridCol>
                    <a:gridCol w="4032934">
                      <a:extLst>
                        <a:ext uri="{9D8B030D-6E8A-4147-A177-3AD203B41FA5}">
                          <a16:colId xmlns:a16="http://schemas.microsoft.com/office/drawing/2014/main" val="1104521400"/>
                        </a:ext>
                      </a:extLst>
                    </a:gridCol>
                    <a:gridCol w="4032934">
                      <a:extLst>
                        <a:ext uri="{9D8B030D-6E8A-4147-A177-3AD203B41FA5}">
                          <a16:colId xmlns:a16="http://schemas.microsoft.com/office/drawing/2014/main" val="3319506341"/>
                        </a:ext>
                      </a:extLst>
                    </a:gridCol>
                    <a:gridCol w="4032934">
                      <a:extLst>
                        <a:ext uri="{9D8B030D-6E8A-4147-A177-3AD203B41FA5}">
                          <a16:colId xmlns:a16="http://schemas.microsoft.com/office/drawing/2014/main" val="371121670"/>
                        </a:ext>
                      </a:extLst>
                    </a:gridCol>
                    <a:gridCol w="4032934">
                      <a:extLst>
                        <a:ext uri="{9D8B030D-6E8A-4147-A177-3AD203B41FA5}">
                          <a16:colId xmlns:a16="http://schemas.microsoft.com/office/drawing/2014/main" val="1363555447"/>
                        </a:ext>
                      </a:extLst>
                    </a:gridCol>
                  </a:tblGrid>
                  <a:tr h="1188497">
                    <a:tc gridSpan="4">
                      <a:txBody>
                        <a:bodyPr/>
                        <a:lstStyle/>
                        <a:p>
                          <a:pPr algn="l">
                            <a:lnSpc>
                              <a:spcPct val="150000"/>
                            </a:lnSpc>
                            <a:spcAft>
                              <a:spcPts val="0"/>
                            </a:spcAft>
                          </a:pPr>
                          <a14:m>
                            <m:oMath xmlns:m="http://schemas.openxmlformats.org/officeDocument/2006/math">
                              <m:sSup>
                                <m:sSupPr>
                                  <m:ctrlPr>
                                    <a:rPr lang="ru-RU" sz="4000" i="1">
                                      <a:effectLst/>
                                      <a:latin typeface="Cambria Math" panose="02040503050406030204" pitchFamily="18" charset="0"/>
                                    </a:rPr>
                                  </m:ctrlPr>
                                </m:sSupPr>
                                <m:e>
                                  <m:r>
                                    <a:rPr lang="ru-RU" sz="4000">
                                      <a:effectLst/>
                                      <a:latin typeface="Cambria Math" panose="02040503050406030204" pitchFamily="18" charset="0"/>
                                    </a:rPr>
                                    <m:t>𝐾</m:t>
                                  </m:r>
                                </m:e>
                                <m:sup>
                                  <m:r>
                                    <a:rPr lang="ru-RU" sz="4000">
                                      <a:effectLst/>
                                      <a:latin typeface="Cambria Math" panose="02040503050406030204" pitchFamily="18" charset="0"/>
                                    </a:rPr>
                                    <m:t>𝑆</m:t>
                                  </m:r>
                                </m:sup>
                              </m:sSup>
                            </m:oMath>
                          </a14:m>
                          <a:r>
                            <a:rPr lang="ru-RU" sz="4000" dirty="0">
                              <a:effectLst/>
                            </a:rPr>
                            <a:t> </a:t>
                          </a:r>
                          <a:r>
                            <a:rPr lang="en-US" sz="4000" dirty="0">
                              <a:effectLst/>
                            </a:rPr>
                            <a:t>– «risks of innovation activity»</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НС</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25491813"/>
                      </a:ext>
                    </a:extLst>
                  </a:tr>
                  <a:tr h="1398809">
                    <a:tc>
                      <a:txBody>
                        <a:bodyPr/>
                        <a:lstStyle/>
                        <a:p>
                          <a:pPr algn="ctr">
                            <a:lnSpc>
                              <a:spcPct val="150000"/>
                            </a:lnSpc>
                            <a:spcAft>
                              <a:spcPts val="0"/>
                            </a:spcAft>
                          </a:pPr>
                          <a:r>
                            <a:rPr lang="ru-RU" sz="3000" dirty="0">
                              <a:solidFill>
                                <a:schemeClr val="tx1">
                                  <a:lumMod val="10000"/>
                                </a:schemeClr>
                              </a:solidFill>
                              <a:effectLst/>
                            </a:rPr>
                            <a:t>20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1</m:t>
                                    </m:r>
                                  </m:sub>
                                  <m:sup>
                                    <m:r>
                                      <a:rPr lang="ru-RU" sz="3000">
                                        <a:solidFill>
                                          <a:schemeClr val="tx1">
                                            <a:lumMod val="10000"/>
                                          </a:schemeClr>
                                        </a:solidFill>
                                        <a:effectLst/>
                                        <a:latin typeface="Cambria Math" panose="02040503050406030204" pitchFamily="18" charset="0"/>
                                      </a:rPr>
                                      <m:t>𝑆</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pPr algn="ctr">
                            <a:lnSpc>
                              <a:spcPct val="150000"/>
                            </a:lnSpc>
                            <a:spcAft>
                              <a:spcPts val="0"/>
                            </a:spcAft>
                          </a:pPr>
                          <a14:m>
                            <m:oMath xmlns:m="http://schemas.openxmlformats.org/officeDocument/2006/math">
                              <m:r>
                                <a:rPr lang="ru-RU" sz="3000" smtClean="0">
                                  <a:solidFill>
                                    <a:schemeClr val="tx1">
                                      <a:lumMod val="10000"/>
                                    </a:schemeClr>
                                  </a:solidFill>
                                  <a:effectLst/>
                                  <a:latin typeface="Cambria Math" panose="02040503050406030204" pitchFamily="18" charset="0"/>
                                </a:rPr>
                                <m:t>𝜇</m:t>
                              </m:r>
                              <m:r>
                                <a:rPr lang="ru-RU" sz="3000" smtClean="0">
                                  <a:solidFill>
                                    <a:schemeClr val="tx1">
                                      <a:lumMod val="10000"/>
                                    </a:schemeClr>
                                  </a:solidFill>
                                  <a:effectLst/>
                                  <a:latin typeface="Cambria Math" panose="02040503050406030204" pitchFamily="18" charset="0"/>
                                </a:rPr>
                                <m:t>(</m:t>
                              </m:r>
                              <m:sSup>
                                <m:sSupPr>
                                  <m:ctrlPr>
                                    <a:rPr lang="ru-RU" sz="3000" i="1">
                                      <a:solidFill>
                                        <a:schemeClr val="tx1">
                                          <a:lumMod val="10000"/>
                                        </a:schemeClr>
                                      </a:solidFill>
                                      <a:effectLst/>
                                      <a:latin typeface="Cambria Math" panose="02040503050406030204" pitchFamily="18" charset="0"/>
                                    </a:rPr>
                                  </m:ctrlPr>
                                </m:sSupPr>
                                <m:e>
                                  <m:r>
                                    <a:rPr lang="ru-RU" sz="3000">
                                      <a:solidFill>
                                        <a:schemeClr val="tx1">
                                          <a:lumMod val="10000"/>
                                        </a:schemeClr>
                                      </a:solidFill>
                                      <a:effectLst/>
                                      <a:latin typeface="Cambria Math" panose="02040503050406030204" pitchFamily="18" charset="0"/>
                                    </a:rPr>
                                    <m:t>𝐿</m:t>
                                  </m:r>
                                </m:e>
                                <m:sup>
                                  <m:r>
                                    <a:rPr lang="ru-RU" sz="3000">
                                      <a:solidFill>
                                        <a:schemeClr val="tx1">
                                          <a:lumMod val="10000"/>
                                        </a:schemeClr>
                                      </a:solidFill>
                                      <a:effectLst/>
                                      <a:latin typeface="Cambria Math" panose="02040503050406030204" pitchFamily="18" charset="0"/>
                                    </a:rPr>
                                    <m:t>𝑆</m:t>
                                  </m:r>
                                </m:sup>
                              </m:sSup>
                              <m:r>
                                <a:rPr lang="ru-RU" sz="3000">
                                  <a:solidFill>
                                    <a:schemeClr val="tx1">
                                      <a:lumMod val="10000"/>
                                    </a:schemeClr>
                                  </a:solidFill>
                                  <a:effectLst/>
                                  <a:latin typeface="Cambria Math" panose="02040503050406030204" pitchFamily="18" charset="0"/>
                                </a:rPr>
                                <m:t>)</m:t>
                              </m:r>
                            </m:oMath>
                          </a14:m>
                          <a:r>
                            <a:rPr lang="ru-RU" sz="3000">
                              <a:solidFill>
                                <a:schemeClr val="tx1">
                                  <a:lumMod val="10000"/>
                                </a:schemeClr>
                              </a:solidFill>
                              <a:effectLst/>
                            </a:rPr>
                            <a:t> =1/3*</a:t>
                          </a:r>
                        </a:p>
                        <a:p>
                          <a:pPr algn="ctr">
                            <a:lnSpc>
                              <a:spcPct val="150000"/>
                            </a:lnSpc>
                            <a:spcAft>
                              <a:spcPts val="0"/>
                            </a:spcAft>
                          </a:pPr>
                          <a:r>
                            <a:rPr lang="en-US" sz="3000">
                              <a:solidFill>
                                <a:schemeClr val="tx1">
                                  <a:lumMod val="10000"/>
                                </a:schemeClr>
                              </a:solidFill>
                              <a:effectLst/>
                            </a:rPr>
                            <a:t>*(0,</a:t>
                          </a:r>
                          <a:r>
                            <a:rPr lang="ru-RU" sz="3000">
                              <a:solidFill>
                                <a:schemeClr val="tx1">
                                  <a:lumMod val="10000"/>
                                </a:schemeClr>
                              </a:solidFill>
                              <a:effectLst/>
                            </a:rPr>
                            <a:t>1</a:t>
                          </a:r>
                          <a:r>
                            <a:rPr lang="en-US" sz="3000">
                              <a:solidFill>
                                <a:schemeClr val="tx1">
                                  <a:lumMod val="10000"/>
                                </a:schemeClr>
                              </a:solidFill>
                              <a:effectLst/>
                            </a:rPr>
                            <a:t>+0,</a:t>
                          </a:r>
                          <a:r>
                            <a:rPr lang="ru-RU" sz="3000">
                              <a:solidFill>
                                <a:schemeClr val="tx1">
                                  <a:lumMod val="10000"/>
                                </a:schemeClr>
                              </a:solidFill>
                              <a:effectLst/>
                            </a:rPr>
                            <a:t>7</a:t>
                          </a:r>
                          <a:r>
                            <a:rPr lang="en-US" sz="3000">
                              <a:solidFill>
                                <a:schemeClr val="tx1">
                                  <a:lumMod val="10000"/>
                                </a:schemeClr>
                              </a:solidFill>
                              <a:effectLst/>
                            </a:rPr>
                            <a:t>+0</a:t>
                          </a:r>
                          <a:r>
                            <a:rPr lang="ru-RU" sz="3000">
                              <a:solidFill>
                                <a:schemeClr val="tx1">
                                  <a:lumMod val="10000"/>
                                </a:schemeClr>
                              </a:solidFill>
                              <a:effectLst/>
                            </a:rPr>
                            <a:t>,6)</a:t>
                          </a:r>
                        </a:p>
                        <a:p>
                          <a:pPr algn="ctr">
                            <a:lnSpc>
                              <a:spcPct val="150000"/>
                            </a:lnSpc>
                            <a:spcAft>
                              <a:spcPts val="0"/>
                            </a:spcAft>
                          </a:pPr>
                          <a:r>
                            <a:rPr lang="ru-RU" sz="3000">
                              <a:solidFill>
                                <a:schemeClr val="tx1">
                                  <a:lumMod val="10000"/>
                                </a:schemeClr>
                              </a:solidFill>
                              <a:effectLst/>
                            </a:rPr>
                            <a:t>=0,5</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85369803"/>
                      </a:ext>
                    </a:extLst>
                  </a:tr>
                  <a:tr h="1398809">
                    <a:tc>
                      <a:txBody>
                        <a:bodyPr/>
                        <a:lstStyle/>
                        <a:p>
                          <a:pPr algn="ctr">
                            <a:lnSpc>
                              <a:spcPct val="150000"/>
                            </a:lnSpc>
                            <a:spcAft>
                              <a:spcPts val="0"/>
                            </a:spcAft>
                          </a:pPr>
                          <a:r>
                            <a:rPr lang="ru-RU" sz="3000" dirty="0">
                              <a:solidFill>
                                <a:schemeClr val="tx1">
                                  <a:lumMod val="10000"/>
                                </a:schemeClr>
                              </a:solidFill>
                              <a:effectLst/>
                            </a:rPr>
                            <a:t>21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2</m:t>
                                    </m:r>
                                  </m:sub>
                                  <m:sup>
                                    <m:r>
                                      <a:rPr lang="ru-RU" sz="3000">
                                        <a:solidFill>
                                          <a:schemeClr val="tx1">
                                            <a:lumMod val="10000"/>
                                          </a:schemeClr>
                                        </a:solidFill>
                                        <a:effectLst/>
                                        <a:latin typeface="Cambria Math" panose="02040503050406030204" pitchFamily="18" charset="0"/>
                                      </a:rPr>
                                      <m:t>𝑆</m:t>
                                    </m:r>
                                  </m:sup>
                                </m:sSubSup>
                              </m:oMath>
                            </m:oMathPara>
                          </a14:m>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0,9</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643839109"/>
                      </a:ext>
                    </a:extLst>
                  </a:tr>
                  <a:tr h="1404983">
                    <a:tc>
                      <a:txBody>
                        <a:bodyPr/>
                        <a:lstStyle/>
                        <a:p>
                          <a:pPr algn="ctr">
                            <a:lnSpc>
                              <a:spcPct val="150000"/>
                            </a:lnSpc>
                            <a:spcAft>
                              <a:spcPts val="0"/>
                            </a:spcAft>
                          </a:pPr>
                          <a:r>
                            <a:rPr lang="ru-RU" sz="3000" dirty="0">
                              <a:solidFill>
                                <a:schemeClr val="tx1">
                                  <a:lumMod val="10000"/>
                                </a:schemeClr>
                              </a:solidFill>
                              <a:effectLst/>
                            </a:rPr>
                            <a:t>22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3</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НС </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811613453"/>
                      </a:ext>
                    </a:extLst>
                  </a:tr>
                  <a:tr h="1395177">
                    <a:tc>
                      <a:txBody>
                        <a:bodyPr/>
                        <a:lstStyle/>
                        <a:p>
                          <a:pPr algn="ctr">
                            <a:lnSpc>
                              <a:spcPct val="150000"/>
                            </a:lnSpc>
                            <a:spcAft>
                              <a:spcPts val="0"/>
                            </a:spcAft>
                          </a:pPr>
                          <a:r>
                            <a:rPr lang="ru-RU" sz="3000" dirty="0">
                              <a:solidFill>
                                <a:schemeClr val="tx1">
                                  <a:lumMod val="10000"/>
                                </a:schemeClr>
                              </a:solidFill>
                              <a:effectLst/>
                            </a:rPr>
                            <a:t>23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4</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462129685"/>
                      </a:ext>
                    </a:extLst>
                  </a:tr>
                  <a:tr h="1424478">
                    <a:tc>
                      <a:txBody>
                        <a:bodyPr/>
                        <a:lstStyle/>
                        <a:p>
                          <a:pPr algn="ctr">
                            <a:lnSpc>
                              <a:spcPct val="150000"/>
                            </a:lnSpc>
                            <a:spcAft>
                              <a:spcPts val="0"/>
                            </a:spcAft>
                          </a:pPr>
                          <a:r>
                            <a:rPr lang="ru-RU" sz="3000" dirty="0">
                              <a:solidFill>
                                <a:schemeClr val="tx1">
                                  <a:lumMod val="10000"/>
                                </a:schemeClr>
                              </a:solidFill>
                              <a:effectLst/>
                            </a:rPr>
                            <a:t>24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pPr algn="ctr">
                            <a:lnSpc>
                              <a:spcPct val="150000"/>
                            </a:lnSpc>
                            <a:spcAft>
                              <a:spcPts val="0"/>
                            </a:spcAft>
                          </a:pPr>
                          <a14:m>
                            <m:oMathPara xmlns:m="http://schemas.openxmlformats.org/officeDocument/2006/math">
                              <m:oMathParaPr>
                                <m:jc m:val="centerGroup"/>
                              </m:oMathParaPr>
                              <m:oMath xmlns:m="http://schemas.openxmlformats.org/officeDocument/2006/math">
                                <m:sSubSup>
                                  <m:sSubSupPr>
                                    <m:ctrlPr>
                                      <a:rPr lang="ru-RU" sz="3000" i="1" smtClean="0">
                                        <a:solidFill>
                                          <a:schemeClr val="tx1">
                                            <a:lumMod val="10000"/>
                                          </a:schemeClr>
                                        </a:solidFill>
                                        <a:effectLst/>
                                        <a:latin typeface="Cambria Math" panose="02040503050406030204" pitchFamily="18" charset="0"/>
                                      </a:rPr>
                                    </m:ctrlPr>
                                  </m:sSubSupPr>
                                  <m:e>
                                    <m:r>
                                      <a:rPr lang="ru-RU" sz="3000">
                                        <a:solidFill>
                                          <a:schemeClr val="tx1">
                                            <a:lumMod val="10000"/>
                                          </a:schemeClr>
                                        </a:solidFill>
                                        <a:effectLst/>
                                        <a:latin typeface="Cambria Math" panose="02040503050406030204" pitchFamily="18" charset="0"/>
                                      </a:rPr>
                                      <m:t>𝐾</m:t>
                                    </m:r>
                                  </m:e>
                                  <m:sub>
                                    <m:r>
                                      <a:rPr lang="ru-RU" sz="3000">
                                        <a:solidFill>
                                          <a:schemeClr val="tx1">
                                            <a:lumMod val="10000"/>
                                          </a:schemeClr>
                                        </a:solidFill>
                                        <a:effectLst/>
                                        <a:latin typeface="Cambria Math" panose="02040503050406030204" pitchFamily="18" charset="0"/>
                                      </a:rPr>
                                      <m:t>5</m:t>
                                    </m:r>
                                  </m:sub>
                                  <m:sup>
                                    <m:r>
                                      <a:rPr lang="ru-RU" sz="3000">
                                        <a:solidFill>
                                          <a:schemeClr val="tx1">
                                            <a:lumMod val="10000"/>
                                          </a:schemeClr>
                                        </a:solidFill>
                                        <a:effectLst/>
                                        <a:latin typeface="Cambria Math" panose="02040503050406030204" pitchFamily="18" charset="0"/>
                                      </a:rPr>
                                      <m:t>𝑆</m:t>
                                    </m:r>
                                  </m:sup>
                                </m:sSubSup>
                              </m:oMath>
                            </m:oMathPara>
                          </a14:m>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888264372"/>
                      </a:ext>
                    </a:extLst>
                  </a:tr>
                </a:tbl>
              </a:graphicData>
            </a:graphic>
          </p:graphicFrame>
        </mc:Choice>
        <mc:Fallback xmlns="">
          <p:graphicFrame>
            <p:nvGraphicFramePr>
              <p:cNvPr id="3" name="Таблиця 2"/>
              <p:cNvGraphicFramePr>
                <a:graphicFrameLocks noGrp="1"/>
              </p:cNvGraphicFramePr>
              <p:nvPr>
                <p:extLst>
                  <p:ext uri="{D42A27DB-BD31-4B8C-83A1-F6EECF244321}">
                    <p14:modId xmlns:p14="http://schemas.microsoft.com/office/powerpoint/2010/main" val="3482344149"/>
                  </p:ext>
                </p:extLst>
              </p:nvPr>
            </p:nvGraphicFramePr>
            <p:xfrm>
              <a:off x="2542930" y="3113584"/>
              <a:ext cx="20164670" cy="8210753"/>
            </p:xfrm>
            <a:graphic>
              <a:graphicData uri="http://schemas.openxmlformats.org/drawingml/2006/table">
                <a:tbl>
                  <a:tblPr firstRow="1" firstCol="1" bandRow="1">
                    <a:tableStyleId>{5C22544A-7EE6-4342-B048-85BDC9FD1C3A}</a:tableStyleId>
                  </a:tblPr>
                  <a:tblGrid>
                    <a:gridCol w="4032934">
                      <a:extLst>
                        <a:ext uri="{9D8B030D-6E8A-4147-A177-3AD203B41FA5}">
                          <a16:colId xmlns:a16="http://schemas.microsoft.com/office/drawing/2014/main" val="934311247"/>
                        </a:ext>
                      </a:extLst>
                    </a:gridCol>
                    <a:gridCol w="4032934">
                      <a:extLst>
                        <a:ext uri="{9D8B030D-6E8A-4147-A177-3AD203B41FA5}">
                          <a16:colId xmlns:a16="http://schemas.microsoft.com/office/drawing/2014/main" val="1104521400"/>
                        </a:ext>
                      </a:extLst>
                    </a:gridCol>
                    <a:gridCol w="4032934">
                      <a:extLst>
                        <a:ext uri="{9D8B030D-6E8A-4147-A177-3AD203B41FA5}">
                          <a16:colId xmlns:a16="http://schemas.microsoft.com/office/drawing/2014/main" val="3319506341"/>
                        </a:ext>
                      </a:extLst>
                    </a:gridCol>
                    <a:gridCol w="4032934">
                      <a:extLst>
                        <a:ext uri="{9D8B030D-6E8A-4147-A177-3AD203B41FA5}">
                          <a16:colId xmlns:a16="http://schemas.microsoft.com/office/drawing/2014/main" val="371121670"/>
                        </a:ext>
                      </a:extLst>
                    </a:gridCol>
                    <a:gridCol w="4032934">
                      <a:extLst>
                        <a:ext uri="{9D8B030D-6E8A-4147-A177-3AD203B41FA5}">
                          <a16:colId xmlns:a16="http://schemas.microsoft.com/office/drawing/2014/main" val="1363555447"/>
                        </a:ext>
                      </a:extLst>
                    </a:gridCol>
                  </a:tblGrid>
                  <a:tr h="1188497">
                    <a:tc gridSpan="4">
                      <a:txBody>
                        <a:bodyPr/>
                        <a:lstStyle/>
                        <a:p>
                          <a:endParaRPr lang="ru-RU"/>
                        </a:p>
                      </a:txBody>
                      <a:tcPr marL="68580" marR="68580" marT="0" marB="0" anchor="ctr">
                        <a:blipFill>
                          <a:blip r:embed="rId2"/>
                          <a:stretch>
                            <a:fillRect l="-38" t="-513" r="-25208" b="-592308"/>
                          </a:stretch>
                        </a:blipFill>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50000"/>
                            </a:lnSpc>
                            <a:spcAft>
                              <a:spcPts val="0"/>
                            </a:spcAft>
                          </a:pPr>
                          <a:r>
                            <a:rPr lang="ru-RU" sz="3000">
                              <a:effectLst/>
                            </a:rPr>
                            <a:t>НС</a:t>
                          </a:r>
                          <a:endParaRPr lang="ru-RU" sz="3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25491813"/>
                      </a:ext>
                    </a:extLst>
                  </a:tr>
                  <a:tr h="1398809">
                    <a:tc>
                      <a:txBody>
                        <a:bodyPr/>
                        <a:lstStyle/>
                        <a:p>
                          <a:pPr algn="ctr">
                            <a:lnSpc>
                              <a:spcPct val="150000"/>
                            </a:lnSpc>
                            <a:spcAft>
                              <a:spcPts val="0"/>
                            </a:spcAft>
                          </a:pPr>
                          <a:r>
                            <a:rPr lang="ru-RU" sz="3000" dirty="0">
                              <a:solidFill>
                                <a:schemeClr val="tx1">
                                  <a:lumMod val="10000"/>
                                </a:schemeClr>
                              </a:solidFill>
                              <a:effectLst/>
                            </a:rPr>
                            <a:t>20</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303" t="-85217" r="-301059" b="-402174"/>
                          </a:stretch>
                        </a:blipFill>
                      </a:tcPr>
                    </a:tc>
                    <a:tc>
                      <a:txBody>
                        <a:bodyPr/>
                        <a:lstStyle/>
                        <a:p>
                          <a:pPr algn="ctr">
                            <a:lnSpc>
                              <a:spcPct val="150000"/>
                            </a:lnSpc>
                            <a:spcAft>
                              <a:spcPts val="0"/>
                            </a:spcAft>
                          </a:pPr>
                          <a:r>
                            <a:rPr lang="ru-RU" sz="3000">
                              <a:solidFill>
                                <a:schemeClr val="tx1">
                                  <a:lumMod val="10000"/>
                                </a:schemeClr>
                              </a:solidFill>
                              <a:effectLst/>
                            </a:rPr>
                            <a:t>Н</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0,8</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5">
                      <a:txBody>
                        <a:bodyPr/>
                        <a:lstStyle/>
                        <a:p>
                          <a:endParaRPr lang="ru-RU"/>
                        </a:p>
                      </a:txBody>
                      <a:tcPr marL="68580" marR="68580" marT="0" marB="0" anchor="ctr">
                        <a:blipFill>
                          <a:blip r:embed="rId2"/>
                          <a:stretch>
                            <a:fillRect l="-399849" t="-16999" r="-755" b="-173"/>
                          </a:stretch>
                        </a:blipFill>
                      </a:tcPr>
                    </a:tc>
                    <a:extLst>
                      <a:ext uri="{0D108BD9-81ED-4DB2-BD59-A6C34878D82A}">
                        <a16:rowId xmlns:a16="http://schemas.microsoft.com/office/drawing/2014/main" val="1585369803"/>
                      </a:ext>
                    </a:extLst>
                  </a:tr>
                  <a:tr h="1398809">
                    <a:tc>
                      <a:txBody>
                        <a:bodyPr/>
                        <a:lstStyle/>
                        <a:p>
                          <a:pPr algn="ctr">
                            <a:lnSpc>
                              <a:spcPct val="150000"/>
                            </a:lnSpc>
                            <a:spcAft>
                              <a:spcPts val="0"/>
                            </a:spcAft>
                          </a:pPr>
                          <a:r>
                            <a:rPr lang="ru-RU" sz="3000" dirty="0">
                              <a:solidFill>
                                <a:schemeClr val="tx1">
                                  <a:lumMod val="10000"/>
                                </a:schemeClr>
                              </a:solidFill>
                              <a:effectLst/>
                            </a:rPr>
                            <a:t>21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303" t="-186026" r="-301059" b="-303930"/>
                          </a:stretch>
                        </a:blipFill>
                      </a:tcPr>
                    </a:tc>
                    <a:tc>
                      <a:txBody>
                        <a:bodyPr/>
                        <a:lstStyle/>
                        <a:p>
                          <a:pPr algn="ctr">
                            <a:lnSpc>
                              <a:spcPct val="150000"/>
                            </a:lnSpc>
                            <a:spcAft>
                              <a:spcPts val="0"/>
                            </a:spcAft>
                          </a:pPr>
                          <a:r>
                            <a:rPr lang="ru-RU" sz="3000" dirty="0">
                              <a:solidFill>
                                <a:schemeClr val="tx1">
                                  <a:lumMod val="10000"/>
                                </a:schemeClr>
                              </a:solidFill>
                              <a:effectLst/>
                            </a:rPr>
                            <a:t>Н</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a:solidFill>
                                <a:schemeClr val="tx1">
                                  <a:lumMod val="10000"/>
                                </a:schemeClr>
                              </a:solidFill>
                              <a:effectLst/>
                            </a:rPr>
                            <a:t>0,9</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643839109"/>
                      </a:ext>
                    </a:extLst>
                  </a:tr>
                  <a:tr h="1404983">
                    <a:tc>
                      <a:txBody>
                        <a:bodyPr/>
                        <a:lstStyle/>
                        <a:p>
                          <a:pPr algn="ctr">
                            <a:lnSpc>
                              <a:spcPct val="150000"/>
                            </a:lnSpc>
                            <a:spcAft>
                              <a:spcPts val="0"/>
                            </a:spcAft>
                          </a:pPr>
                          <a:r>
                            <a:rPr lang="ru-RU" sz="3000" dirty="0">
                              <a:solidFill>
                                <a:schemeClr val="tx1">
                                  <a:lumMod val="10000"/>
                                </a:schemeClr>
                              </a:solidFill>
                              <a:effectLst/>
                            </a:rPr>
                            <a:t>22</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303" t="-283550" r="-301059" b="-201299"/>
                          </a:stretch>
                        </a:blipFill>
                      </a:tcPr>
                    </a:tc>
                    <a:tc>
                      <a:txBody>
                        <a:bodyPr/>
                        <a:lstStyle/>
                        <a:p>
                          <a:pPr algn="ctr">
                            <a:lnSpc>
                              <a:spcPct val="150000"/>
                            </a:lnSpc>
                            <a:spcAft>
                              <a:spcPts val="0"/>
                            </a:spcAft>
                          </a:pPr>
                          <a:r>
                            <a:rPr lang="ru-RU" sz="3000" dirty="0">
                              <a:solidFill>
                                <a:schemeClr val="tx1">
                                  <a:lumMod val="10000"/>
                                </a:schemeClr>
                              </a:solidFill>
                              <a:effectLst/>
                            </a:rPr>
                            <a:t>НС </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0,1</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811613453"/>
                      </a:ext>
                    </a:extLst>
                  </a:tr>
                  <a:tr h="1395177">
                    <a:tc>
                      <a:txBody>
                        <a:bodyPr/>
                        <a:lstStyle/>
                        <a:p>
                          <a:pPr algn="ctr">
                            <a:lnSpc>
                              <a:spcPct val="150000"/>
                            </a:lnSpc>
                            <a:spcAft>
                              <a:spcPts val="0"/>
                            </a:spcAft>
                          </a:pPr>
                          <a:r>
                            <a:rPr lang="ru-RU" sz="3000" dirty="0">
                              <a:solidFill>
                                <a:schemeClr val="tx1">
                                  <a:lumMod val="10000"/>
                                </a:schemeClr>
                              </a:solidFill>
                              <a:effectLst/>
                            </a:rPr>
                            <a:t>23</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E7F2EF"/>
                        </a:solidFill>
                      </a:tcPr>
                    </a:tc>
                    <a:tc>
                      <a:txBody>
                        <a:bodyPr/>
                        <a:lstStyle/>
                        <a:p>
                          <a:endParaRPr lang="ru-RU"/>
                        </a:p>
                      </a:txBody>
                      <a:tcPr marL="68580" marR="68580" marT="0" marB="0" anchor="ctr">
                        <a:blipFill>
                          <a:blip r:embed="rId2"/>
                          <a:stretch>
                            <a:fillRect l="-100303" t="-386900" r="-301059" b="-103057"/>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0,7</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462129685"/>
                      </a:ext>
                    </a:extLst>
                  </a:tr>
                  <a:tr h="1424478">
                    <a:tc>
                      <a:txBody>
                        <a:bodyPr/>
                        <a:lstStyle/>
                        <a:p>
                          <a:pPr algn="ctr">
                            <a:lnSpc>
                              <a:spcPct val="150000"/>
                            </a:lnSpc>
                            <a:spcAft>
                              <a:spcPts val="0"/>
                            </a:spcAft>
                          </a:pPr>
                          <a:r>
                            <a:rPr lang="ru-RU" sz="3000" dirty="0">
                              <a:solidFill>
                                <a:schemeClr val="tx1">
                                  <a:lumMod val="10000"/>
                                </a:schemeClr>
                              </a:solidFill>
                              <a:effectLst/>
                            </a:rPr>
                            <a:t>24</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CBE5DE"/>
                        </a:solidFill>
                      </a:tcPr>
                    </a:tc>
                    <a:tc>
                      <a:txBody>
                        <a:bodyPr/>
                        <a:lstStyle/>
                        <a:p>
                          <a:endParaRPr lang="ru-RU"/>
                        </a:p>
                      </a:txBody>
                      <a:tcPr marL="68580" marR="68580" marT="0" marB="0" anchor="ctr">
                        <a:blipFill>
                          <a:blip r:embed="rId2"/>
                          <a:stretch>
                            <a:fillRect l="-100303" t="-476496" r="-301059" b="-855"/>
                          </a:stretch>
                        </a:blipFill>
                      </a:tcPr>
                    </a:tc>
                    <a:tc>
                      <a:txBody>
                        <a:bodyPr/>
                        <a:lstStyle/>
                        <a:p>
                          <a:pPr algn="ctr">
                            <a:lnSpc>
                              <a:spcPct val="150000"/>
                            </a:lnSpc>
                            <a:spcAft>
                              <a:spcPts val="0"/>
                            </a:spcAft>
                          </a:pPr>
                          <a:r>
                            <a:rPr lang="ru-RU" sz="3000">
                              <a:solidFill>
                                <a:schemeClr val="tx1">
                                  <a:lumMod val="10000"/>
                                </a:schemeClr>
                              </a:solidFill>
                              <a:effectLst/>
                            </a:rPr>
                            <a:t>НС</a:t>
                          </a:r>
                          <a:endParaRPr lang="ru-RU" sz="300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ru-RU" sz="3000" dirty="0">
                              <a:solidFill>
                                <a:schemeClr val="tx1">
                                  <a:lumMod val="10000"/>
                                </a:schemeClr>
                              </a:solidFill>
                              <a:effectLst/>
                            </a:rPr>
                            <a:t>0,6</a:t>
                          </a:r>
                          <a:endParaRPr lang="ru-RU" sz="3000" dirty="0">
                            <a:solidFill>
                              <a:schemeClr val="tx1">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888264372"/>
                      </a:ext>
                    </a:extLst>
                  </a:tr>
                </a:tbl>
              </a:graphicData>
            </a:graphic>
          </p:graphicFrame>
        </mc:Fallback>
      </mc:AlternateContent>
    </p:spTree>
    <p:extLst>
      <p:ext uri="{BB962C8B-B14F-4D97-AF65-F5344CB8AC3E}">
        <p14:creationId xmlns:p14="http://schemas.microsoft.com/office/powerpoint/2010/main" val="17992203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0250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455402" y="1750753"/>
                <a:ext cx="23094100" cy="338437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000" baseline="0" dirty="0">
                    <a:solidFill>
                      <a:srgbClr val="002060"/>
                    </a:solidFill>
                    <a:latin typeface="Times New Roman" panose="02020603050405020304" pitchFamily="18" charset="0"/>
                    <a:cs typeface="Times New Roman" panose="02020603050405020304" pitchFamily="18" charset="0"/>
                  </a:rPr>
                  <a:t>		</a:t>
                </a:r>
                <a:r>
                  <a:rPr lang="en-US" sz="5000" b="1" baseline="0" dirty="0">
                    <a:solidFill>
                      <a:srgbClr val="002060"/>
                    </a:solidFill>
                  </a:rPr>
                  <a:t>3 steps. </a:t>
                </a:r>
                <a:r>
                  <a:rPr lang="en-US" sz="5000" baseline="0" dirty="0">
                    <a:solidFill>
                      <a:srgbClr val="002060"/>
                    </a:solidFill>
                  </a:rPr>
                  <a:t>Obtaining one generalized project risk assessment for groups of criteria </a:t>
                </a:r>
                <a14:m>
                  <m:oMath xmlns:m="http://schemas.openxmlformats.org/officeDocument/2006/math">
                    <m:r>
                      <a:rPr lang="ru-RU" sz="5000" i="1" baseline="0">
                        <a:solidFill>
                          <a:srgbClr val="002060"/>
                        </a:solidFill>
                        <a:latin typeface="Cambria Math" panose="02040503050406030204" pitchFamily="18" charset="0"/>
                      </a:rPr>
                      <m:t>𝛼</m:t>
                    </m:r>
                  </m:oMath>
                </a14:m>
                <a:r>
                  <a:rPr lang="en-US" sz="5000" baseline="0" dirty="0">
                    <a:solidFill>
                      <a:srgbClr val="002060"/>
                    </a:solidFill>
                  </a:rPr>
                  <a:t>.</a:t>
                </a:r>
                <a:endParaRPr lang="ru-RU" sz="5000" baseline="0" dirty="0">
                  <a:solidFill>
                    <a:srgbClr val="002060"/>
                  </a:solidFill>
                </a:endParaRPr>
              </a:p>
              <a:p>
                <a:pPr algn="just"/>
                <a:r>
                  <a:rPr lang="en-US" sz="5000" baseline="0" dirty="0">
                    <a:solidFill>
                      <a:srgbClr val="002060"/>
                    </a:solidFill>
                  </a:rPr>
                  <a:t>For each group of criteria </a:t>
                </a:r>
                <a14:m>
                  <m:oMath xmlns:m="http://schemas.openxmlformats.org/officeDocument/2006/math">
                    <m:r>
                      <a:rPr lang="ru-RU" sz="5000" i="1" baseline="0">
                        <a:solidFill>
                          <a:srgbClr val="002060"/>
                        </a:solidFill>
                        <a:latin typeface="Cambria Math" panose="02040503050406030204" pitchFamily="18" charset="0"/>
                      </a:rPr>
                      <m:t>𝛼</m:t>
                    </m:r>
                  </m:oMath>
                </a14:m>
                <a:r>
                  <a:rPr lang="en-US" sz="5000" baseline="0" dirty="0">
                    <a:solidFill>
                      <a:srgbClr val="002060"/>
                    </a:solidFill>
                  </a:rPr>
                  <a:t> is calculated </a:t>
                </a:r>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𝑥</m:t>
                        </m:r>
                      </m:e>
                      <m:sup>
                        <m:r>
                          <a:rPr lang="ru-RU" sz="5000" i="1" baseline="0">
                            <a:solidFill>
                              <a:srgbClr val="002060"/>
                            </a:solidFill>
                            <a:latin typeface="Cambria Math" panose="02040503050406030204" pitchFamily="18" charset="0"/>
                          </a:rPr>
                          <m:t>𝛼</m:t>
                        </m:r>
                      </m:sup>
                    </m:sSup>
                  </m:oMath>
                </a14:m>
                <a:r>
                  <a:rPr lang="uk-UA" sz="5000" baseline="0" dirty="0">
                    <a:solidFill>
                      <a:srgbClr val="002060"/>
                    </a:solidFill>
                  </a:rPr>
                  <a:t>.</a:t>
                </a:r>
                <a:r>
                  <a:rPr lang="en-US" sz="5000" baseline="0" dirty="0">
                    <a:solidFill>
                      <a:srgbClr val="002060"/>
                    </a:solidFill>
                  </a:rPr>
                  <a:t> We obtain a generalized project risk assessment for each  </a:t>
                </a:r>
                <a14:m>
                  <m:oMath xmlns:m="http://schemas.openxmlformats.org/officeDocument/2006/math">
                    <m:r>
                      <a:rPr lang="ru-RU" sz="5000" i="1" baseline="0">
                        <a:solidFill>
                          <a:srgbClr val="002060"/>
                        </a:solidFill>
                        <a:latin typeface="Cambria Math" panose="02040503050406030204" pitchFamily="18" charset="0"/>
                      </a:rPr>
                      <m:t>𝛼</m:t>
                    </m:r>
                  </m:oMath>
                </a14:m>
                <a:r>
                  <a:rPr lang="en-US" sz="5000" baseline="0" dirty="0">
                    <a:solidFill>
                      <a:srgbClr val="002060"/>
                    </a:solidFill>
                  </a:rPr>
                  <a:t> group of criteria.</a:t>
                </a:r>
                <a:endParaRPr lang="ru-RU" sz="50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455402" y="1750753"/>
                <a:ext cx="23094100" cy="3384376"/>
              </a:xfrm>
              <a:prstGeom prst="rect">
                <a:avLst/>
              </a:prstGeom>
              <a:blipFill>
                <a:blip r:embed="rId2"/>
                <a:stretch>
                  <a:fillRect l="-1452" t="-4144" r="-1452" b="-306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Rectangle 3"/>
              <p:cNvSpPr>
                <a:spLocks/>
              </p:cNvSpPr>
              <p:nvPr/>
            </p:nvSpPr>
            <p:spPr bwMode="auto">
              <a:xfrm>
                <a:off x="778655" y="5389492"/>
                <a:ext cx="23094100" cy="730593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14:m>
                  <m:oMath xmlns:m="http://schemas.openxmlformats.org/officeDocument/2006/math">
                    <m:sSup>
                      <m:sSupPr>
                        <m:ctrlPr>
                          <a:rPr lang="ru-RU" sz="5000" i="1" baseline="0" smtClean="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𝑥</m:t>
                        </m:r>
                      </m:e>
                      <m:sup>
                        <m:r>
                          <a:rPr lang="ru-RU" sz="5000" i="1" baseline="0">
                            <a:solidFill>
                              <a:srgbClr val="002060"/>
                            </a:solidFill>
                            <a:latin typeface="Cambria Math" panose="02040503050406030204" pitchFamily="18" charset="0"/>
                          </a:rPr>
                          <m:t>0</m:t>
                        </m:r>
                      </m:sup>
                    </m:sSup>
                    <m:r>
                      <a:rPr lang="ru-RU" sz="5000" i="1" baseline="0">
                        <a:solidFill>
                          <a:srgbClr val="002060"/>
                        </a:solidFill>
                        <a:latin typeface="Cambria Math" panose="02040503050406030204" pitchFamily="18" charset="0"/>
                      </a:rPr>
                      <m:t>=20−</m:t>
                    </m:r>
                    <m:rad>
                      <m:radPr>
                        <m:degHide m:val="on"/>
                        <m:ctrlPr>
                          <a:rPr lang="ru-RU" sz="5000" i="1" baseline="0">
                            <a:solidFill>
                              <a:srgbClr val="002060"/>
                            </a:solidFill>
                            <a:latin typeface="Cambria Math" panose="02040503050406030204" pitchFamily="18" charset="0"/>
                          </a:rPr>
                        </m:ctrlPr>
                      </m:radPr>
                      <m:deg/>
                      <m:e>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1−0,8</m:t>
                            </m:r>
                          </m:num>
                          <m:den>
                            <m:r>
                              <a:rPr lang="ru-RU" sz="5000" i="1" baseline="0">
                                <a:solidFill>
                                  <a:srgbClr val="002060"/>
                                </a:solidFill>
                                <a:latin typeface="Cambria Math" panose="02040503050406030204" pitchFamily="18" charset="0"/>
                              </a:rPr>
                              <m:t>2</m:t>
                            </m:r>
                          </m:den>
                        </m:f>
                      </m:e>
                    </m:rad>
                    <m:r>
                      <a:rPr lang="ru-RU" sz="5000" i="1" baseline="0">
                        <a:solidFill>
                          <a:srgbClr val="002060"/>
                        </a:solidFill>
                        <a:latin typeface="Cambria Math" panose="02040503050406030204" pitchFamily="18" charset="0"/>
                      </a:rPr>
                      <m:t>(20−0)=13;</m:t>
                    </m:r>
                  </m:oMath>
                </a14:m>
                <a:r>
                  <a:rPr lang="ru-RU" sz="5000" baseline="0" dirty="0">
                    <a:solidFill>
                      <a:srgbClr val="002060"/>
                    </a:solidFill>
                  </a:rPr>
                  <a:t>	</a:t>
                </a:r>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𝑧</m:t>
                        </m:r>
                      </m:e>
                      <m:sup>
                        <m:r>
                          <a:rPr lang="ru-RU" sz="5000" i="1" baseline="0">
                            <a:solidFill>
                              <a:srgbClr val="002060"/>
                            </a:solidFill>
                            <a:latin typeface="Cambria Math" panose="02040503050406030204" pitchFamily="18" charset="0"/>
                          </a:rPr>
                          <m:t>0</m:t>
                        </m:r>
                      </m:sup>
                    </m:sSup>
                    <m:r>
                      <a:rPr lang="ru-RU" sz="5000" i="1" baseline="0">
                        <a:solidFill>
                          <a:srgbClr val="002060"/>
                        </a:solidFill>
                        <a:latin typeface="Cambria Math" panose="02040503050406030204" pitchFamily="18" charset="0"/>
                      </a:rPr>
                      <m:t>=</m:t>
                    </m:r>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13</m:t>
                        </m:r>
                      </m:num>
                      <m:den>
                        <m:r>
                          <a:rPr lang="ru-RU" sz="5000" i="1" baseline="0">
                            <a:solidFill>
                              <a:srgbClr val="002060"/>
                            </a:solidFill>
                            <a:latin typeface="Cambria Math" panose="02040503050406030204" pitchFamily="18" charset="0"/>
                          </a:rPr>
                          <m:t>100</m:t>
                        </m:r>
                      </m:den>
                    </m:f>
                    <m:r>
                      <a:rPr lang="ru-RU" sz="5000" i="1" baseline="0">
                        <a:solidFill>
                          <a:srgbClr val="002060"/>
                        </a:solidFill>
                        <a:latin typeface="Cambria Math" panose="02040503050406030204" pitchFamily="18" charset="0"/>
                      </a:rPr>
                      <m:t>≈0,13;</m:t>
                    </m:r>
                  </m:oMath>
                </a14:m>
                <a:endParaRPr lang="ru-RU" sz="5000" baseline="0" dirty="0">
                  <a:solidFill>
                    <a:srgbClr val="002060"/>
                  </a:solidFill>
                </a:endParaRPr>
              </a:p>
              <a:p>
                <a:pPr algn="just"/>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𝑥</m:t>
                        </m:r>
                      </m:e>
                      <m:sup>
                        <m:r>
                          <a:rPr lang="ru-RU" sz="5000" i="1" baseline="0">
                            <a:solidFill>
                              <a:srgbClr val="002060"/>
                            </a:solidFill>
                            <a:latin typeface="Cambria Math" panose="02040503050406030204" pitchFamily="18" charset="0"/>
                          </a:rPr>
                          <m:t>𝐼</m:t>
                        </m:r>
                      </m:sup>
                    </m:sSup>
                    <m:r>
                      <a:rPr lang="ru-RU" sz="5000" i="1" baseline="0">
                        <a:solidFill>
                          <a:srgbClr val="002060"/>
                        </a:solidFill>
                        <a:latin typeface="Cambria Math" panose="02040503050406030204" pitchFamily="18" charset="0"/>
                      </a:rPr>
                      <m:t>=40−</m:t>
                    </m:r>
                    <m:rad>
                      <m:radPr>
                        <m:degHide m:val="on"/>
                        <m:ctrlPr>
                          <a:rPr lang="ru-RU" sz="5000" i="1" baseline="0">
                            <a:solidFill>
                              <a:srgbClr val="002060"/>
                            </a:solidFill>
                            <a:latin typeface="Cambria Math" panose="02040503050406030204" pitchFamily="18" charset="0"/>
                          </a:rPr>
                        </m:ctrlPr>
                      </m:radPr>
                      <m:deg/>
                      <m:e>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1−0,8</m:t>
                            </m:r>
                          </m:num>
                          <m:den>
                            <m:r>
                              <a:rPr lang="ru-RU" sz="5000" i="1" baseline="0">
                                <a:solidFill>
                                  <a:srgbClr val="002060"/>
                                </a:solidFill>
                                <a:latin typeface="Cambria Math" panose="02040503050406030204" pitchFamily="18" charset="0"/>
                              </a:rPr>
                              <m:t>2</m:t>
                            </m:r>
                          </m:den>
                        </m:f>
                      </m:e>
                    </m:rad>
                    <m:r>
                      <a:rPr lang="ru-RU" sz="5000" i="1" baseline="0">
                        <a:solidFill>
                          <a:srgbClr val="002060"/>
                        </a:solidFill>
                        <a:latin typeface="Cambria Math" panose="02040503050406030204" pitchFamily="18" charset="0"/>
                      </a:rPr>
                      <m:t>(40−20)=33,7;</m:t>
                    </m:r>
                  </m:oMath>
                </a14:m>
                <a:r>
                  <a:rPr lang="ru-RU" sz="5000" baseline="0" dirty="0">
                    <a:solidFill>
                      <a:srgbClr val="002060"/>
                    </a:solidFill>
                  </a:rPr>
                  <a:t>	</a:t>
                </a:r>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𝑧</m:t>
                        </m:r>
                      </m:e>
                      <m:sup>
                        <m:r>
                          <a:rPr lang="ru-RU" sz="5000" i="1" baseline="0">
                            <a:solidFill>
                              <a:srgbClr val="002060"/>
                            </a:solidFill>
                            <a:latin typeface="Cambria Math" panose="02040503050406030204" pitchFamily="18" charset="0"/>
                          </a:rPr>
                          <m:t>𝐼</m:t>
                        </m:r>
                      </m:sup>
                    </m:sSup>
                    <m:r>
                      <a:rPr lang="ru-RU" sz="5000" i="1" baseline="0">
                        <a:solidFill>
                          <a:srgbClr val="002060"/>
                        </a:solidFill>
                        <a:latin typeface="Cambria Math" panose="02040503050406030204" pitchFamily="18" charset="0"/>
                      </a:rPr>
                      <m:t>=</m:t>
                    </m:r>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33,7</m:t>
                        </m:r>
                      </m:num>
                      <m:den>
                        <m:r>
                          <a:rPr lang="ru-RU" sz="5000" i="1" baseline="0">
                            <a:solidFill>
                              <a:srgbClr val="002060"/>
                            </a:solidFill>
                            <a:latin typeface="Cambria Math" panose="02040503050406030204" pitchFamily="18" charset="0"/>
                          </a:rPr>
                          <m:t>100</m:t>
                        </m:r>
                      </m:den>
                    </m:f>
                    <m:r>
                      <a:rPr lang="ru-RU" sz="5000" i="1" baseline="0">
                        <a:solidFill>
                          <a:srgbClr val="002060"/>
                        </a:solidFill>
                        <a:latin typeface="Cambria Math" panose="02040503050406030204" pitchFamily="18" charset="0"/>
                      </a:rPr>
                      <m:t>≈0,34;</m:t>
                    </m:r>
                  </m:oMath>
                </a14:m>
                <a:endParaRPr lang="ru-RU" sz="5000" baseline="0" dirty="0">
                  <a:solidFill>
                    <a:srgbClr val="002060"/>
                  </a:solidFill>
                </a:endParaRPr>
              </a:p>
              <a:p>
                <a:pPr algn="just"/>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𝑥</m:t>
                        </m:r>
                      </m:e>
                      <m:sup>
                        <m:r>
                          <a:rPr lang="ru-RU" sz="5000" i="1" baseline="0">
                            <a:solidFill>
                              <a:srgbClr val="002060"/>
                            </a:solidFill>
                            <a:latin typeface="Cambria Math" panose="02040503050406030204" pitchFamily="18" charset="0"/>
                          </a:rPr>
                          <m:t>𝐹</m:t>
                        </m:r>
                      </m:sup>
                    </m:sSup>
                    <m:r>
                      <a:rPr lang="ru-RU" sz="5000" i="1" baseline="0">
                        <a:solidFill>
                          <a:srgbClr val="002060"/>
                        </a:solidFill>
                        <a:latin typeface="Cambria Math" panose="02040503050406030204" pitchFamily="18" charset="0"/>
                      </a:rPr>
                      <m:t>=40−</m:t>
                    </m:r>
                    <m:rad>
                      <m:radPr>
                        <m:degHide m:val="on"/>
                        <m:ctrlPr>
                          <a:rPr lang="ru-RU" sz="5000" i="1" baseline="0">
                            <a:solidFill>
                              <a:srgbClr val="002060"/>
                            </a:solidFill>
                            <a:latin typeface="Cambria Math" panose="02040503050406030204" pitchFamily="18" charset="0"/>
                          </a:rPr>
                        </m:ctrlPr>
                      </m:radPr>
                      <m:deg/>
                      <m:e>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1−0,6</m:t>
                            </m:r>
                          </m:num>
                          <m:den>
                            <m:r>
                              <a:rPr lang="ru-RU" sz="5000" i="1" baseline="0">
                                <a:solidFill>
                                  <a:srgbClr val="002060"/>
                                </a:solidFill>
                                <a:latin typeface="Cambria Math" panose="02040503050406030204" pitchFamily="18" charset="0"/>
                              </a:rPr>
                              <m:t>2</m:t>
                            </m:r>
                          </m:den>
                        </m:f>
                      </m:e>
                    </m:rad>
                    <m:r>
                      <a:rPr lang="ru-RU" sz="5000" i="1" baseline="0">
                        <a:solidFill>
                          <a:srgbClr val="002060"/>
                        </a:solidFill>
                        <a:latin typeface="Cambria Math" panose="02040503050406030204" pitchFamily="18" charset="0"/>
                      </a:rPr>
                      <m:t>(40−20)=29;</m:t>
                    </m:r>
                  </m:oMath>
                </a14:m>
                <a:r>
                  <a:rPr lang="ru-RU" sz="5000" baseline="0" dirty="0">
                    <a:solidFill>
                      <a:srgbClr val="002060"/>
                    </a:solidFill>
                  </a:rPr>
                  <a:t>	</a:t>
                </a:r>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𝑧</m:t>
                        </m:r>
                      </m:e>
                      <m:sup>
                        <m:r>
                          <a:rPr lang="ru-RU" sz="5000" i="1" baseline="0">
                            <a:solidFill>
                              <a:srgbClr val="002060"/>
                            </a:solidFill>
                            <a:latin typeface="Cambria Math" panose="02040503050406030204" pitchFamily="18" charset="0"/>
                          </a:rPr>
                          <m:t>𝐹</m:t>
                        </m:r>
                      </m:sup>
                    </m:sSup>
                    <m:r>
                      <a:rPr lang="ru-RU" sz="5000" i="1" baseline="0">
                        <a:solidFill>
                          <a:srgbClr val="002060"/>
                        </a:solidFill>
                        <a:latin typeface="Cambria Math" panose="02040503050406030204" pitchFamily="18" charset="0"/>
                      </a:rPr>
                      <m:t>=</m:t>
                    </m:r>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29</m:t>
                        </m:r>
                      </m:num>
                      <m:den>
                        <m:r>
                          <a:rPr lang="ru-RU" sz="5000" i="1" baseline="0">
                            <a:solidFill>
                              <a:srgbClr val="002060"/>
                            </a:solidFill>
                            <a:latin typeface="Cambria Math" panose="02040503050406030204" pitchFamily="18" charset="0"/>
                          </a:rPr>
                          <m:t>100</m:t>
                        </m:r>
                      </m:den>
                    </m:f>
                    <m:r>
                      <a:rPr lang="ru-RU" sz="5000" i="1" baseline="0">
                        <a:solidFill>
                          <a:srgbClr val="002060"/>
                        </a:solidFill>
                        <a:latin typeface="Cambria Math" panose="02040503050406030204" pitchFamily="18" charset="0"/>
                      </a:rPr>
                      <m:t>≈0,29;</m:t>
                    </m:r>
                  </m:oMath>
                </a14:m>
                <a:endParaRPr lang="ru-RU" sz="5000" baseline="0" dirty="0">
                  <a:solidFill>
                    <a:srgbClr val="002060"/>
                  </a:solidFill>
                </a:endParaRPr>
              </a:p>
              <a:p>
                <a:pPr algn="just"/>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𝑥</m:t>
                        </m:r>
                      </m:e>
                      <m:sup>
                        <m:r>
                          <a:rPr lang="ru-RU" sz="5000" i="1" baseline="0">
                            <a:solidFill>
                              <a:srgbClr val="002060"/>
                            </a:solidFill>
                            <a:latin typeface="Cambria Math" panose="02040503050406030204" pitchFamily="18" charset="0"/>
                          </a:rPr>
                          <m:t>𝑆</m:t>
                        </m:r>
                      </m:sup>
                    </m:sSup>
                    <m:r>
                      <a:rPr lang="ru-RU" sz="5000" i="1" baseline="0">
                        <a:solidFill>
                          <a:srgbClr val="002060"/>
                        </a:solidFill>
                        <a:latin typeface="Cambria Math" panose="02040503050406030204" pitchFamily="18" charset="0"/>
                      </a:rPr>
                      <m:t>=</m:t>
                    </m:r>
                    <m:rad>
                      <m:radPr>
                        <m:degHide m:val="on"/>
                        <m:ctrlPr>
                          <a:rPr lang="ru-RU" sz="5000" i="1" baseline="0">
                            <a:solidFill>
                              <a:srgbClr val="002060"/>
                            </a:solidFill>
                            <a:latin typeface="Cambria Math" panose="02040503050406030204" pitchFamily="18" charset="0"/>
                          </a:rPr>
                        </m:ctrlPr>
                      </m:radPr>
                      <m:deg/>
                      <m:e>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1−0,5</m:t>
                            </m:r>
                          </m:num>
                          <m:den>
                            <m:r>
                              <a:rPr lang="ru-RU" sz="5000" i="1" baseline="0">
                                <a:solidFill>
                                  <a:srgbClr val="002060"/>
                                </a:solidFill>
                                <a:latin typeface="Cambria Math" panose="02040503050406030204" pitchFamily="18" charset="0"/>
                              </a:rPr>
                              <m:t>2</m:t>
                            </m:r>
                          </m:den>
                        </m:f>
                      </m:e>
                    </m:rad>
                    <m:r>
                      <a:rPr lang="ru-RU" sz="5000" i="1" baseline="0">
                        <a:solidFill>
                          <a:srgbClr val="002060"/>
                        </a:solidFill>
                        <a:latin typeface="Cambria Math" panose="02040503050406030204" pitchFamily="18" charset="0"/>
                      </a:rPr>
                      <m:t>⋅20+20=30;</m:t>
                    </m:r>
                  </m:oMath>
                </a14:m>
                <a:r>
                  <a:rPr lang="ru-RU" sz="5000" baseline="0" dirty="0">
                    <a:solidFill>
                      <a:srgbClr val="002060"/>
                    </a:solidFill>
                  </a:rPr>
                  <a:t>	</a:t>
                </a:r>
                <a14:m>
                  <m:oMath xmlns:m="http://schemas.openxmlformats.org/officeDocument/2006/math">
                    <m:sSup>
                      <m:sSupPr>
                        <m:ctrlPr>
                          <a:rPr lang="ru-RU" sz="5000" i="1" baseline="0">
                            <a:solidFill>
                              <a:srgbClr val="002060"/>
                            </a:solidFill>
                            <a:latin typeface="Cambria Math" panose="02040503050406030204" pitchFamily="18" charset="0"/>
                          </a:rPr>
                        </m:ctrlPr>
                      </m:sSupPr>
                      <m:e>
                        <m:r>
                          <a:rPr lang="ru-RU" sz="5000" i="1" baseline="0">
                            <a:solidFill>
                              <a:srgbClr val="002060"/>
                            </a:solidFill>
                            <a:latin typeface="Cambria Math" panose="02040503050406030204" pitchFamily="18" charset="0"/>
                          </a:rPr>
                          <m:t>𝑧</m:t>
                        </m:r>
                      </m:e>
                      <m:sup>
                        <m:r>
                          <a:rPr lang="ru-RU" sz="5000" i="1" baseline="0">
                            <a:solidFill>
                              <a:srgbClr val="002060"/>
                            </a:solidFill>
                            <a:latin typeface="Cambria Math" panose="02040503050406030204" pitchFamily="18" charset="0"/>
                          </a:rPr>
                          <m:t>𝑆</m:t>
                        </m:r>
                      </m:sup>
                    </m:sSup>
                    <m:r>
                      <a:rPr lang="ru-RU" sz="5000" i="1" baseline="0">
                        <a:solidFill>
                          <a:srgbClr val="002060"/>
                        </a:solidFill>
                        <a:latin typeface="Cambria Math" panose="02040503050406030204" pitchFamily="18" charset="0"/>
                      </a:rPr>
                      <m:t>=</m:t>
                    </m:r>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30</m:t>
                        </m:r>
                      </m:num>
                      <m:den>
                        <m:r>
                          <a:rPr lang="ru-RU" sz="5000" i="1" baseline="0">
                            <a:solidFill>
                              <a:srgbClr val="002060"/>
                            </a:solidFill>
                            <a:latin typeface="Cambria Math" panose="02040503050406030204" pitchFamily="18" charset="0"/>
                          </a:rPr>
                          <m:t>100</m:t>
                        </m:r>
                      </m:den>
                    </m:f>
                    <m:r>
                      <a:rPr lang="ru-RU" sz="5000" i="1" baseline="0">
                        <a:solidFill>
                          <a:srgbClr val="002060"/>
                        </a:solidFill>
                        <a:latin typeface="Cambria Math" panose="02040503050406030204" pitchFamily="18" charset="0"/>
                      </a:rPr>
                      <m:t>≈0,3.</m:t>
                    </m:r>
                  </m:oMath>
                </a14:m>
                <a:endParaRPr lang="ru-RU" sz="5000" baseline="0" dirty="0">
                  <a:solidFill>
                    <a:srgbClr val="002060"/>
                  </a:solidFill>
                </a:endParaRPr>
              </a:p>
              <a:p>
                <a:pPr algn="just"/>
                <a:endParaRPr lang="ru-RU" sz="5000" baseline="0" dirty="0">
                  <a:solidFill>
                    <a:srgbClr val="002060"/>
                  </a:solidFill>
                </a:endParaRPr>
              </a:p>
            </p:txBody>
          </p:sp>
        </mc:Choice>
        <mc:Fallback xmlns="">
          <p:sp>
            <p:nvSpPr>
              <p:cNvPr id="8" name="Rectangle 3"/>
              <p:cNvSpPr>
                <a:spLocks noRot="1" noChangeAspect="1" noMove="1" noResize="1" noEditPoints="1" noAdjustHandles="1" noChangeArrowheads="1" noChangeShapeType="1" noTextEdit="1"/>
              </p:cNvSpPr>
              <p:nvPr/>
            </p:nvSpPr>
            <p:spPr bwMode="auto">
              <a:xfrm>
                <a:off x="778655" y="5389492"/>
                <a:ext cx="23094100" cy="7305936"/>
              </a:xfrm>
              <a:prstGeom prst="rect">
                <a:avLst/>
              </a:prstGeom>
              <a:blipFill>
                <a:blip r:embed="rId3"/>
                <a:stretch>
                  <a:fillRect/>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10655369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0250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458050" y="4697760"/>
                <a:ext cx="23094100" cy="409913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000" baseline="0" dirty="0">
                    <a:solidFill>
                      <a:srgbClr val="002060"/>
                    </a:solidFill>
                    <a:latin typeface="Times New Roman" panose="02020603050405020304" pitchFamily="18" charset="0"/>
                    <a:cs typeface="Times New Roman" panose="02020603050405020304" pitchFamily="18" charset="0"/>
                  </a:rPr>
                  <a:t>		</a:t>
                </a:r>
                <a:r>
                  <a:rPr lang="en-US" sz="5000" b="1" baseline="0" dirty="0">
                    <a:solidFill>
                      <a:srgbClr val="002060"/>
                    </a:solidFill>
                  </a:rPr>
                  <a:t>4 steps. </a:t>
                </a:r>
                <a:r>
                  <a:rPr lang="en-US" sz="5000" baseline="0" dirty="0">
                    <a:solidFill>
                      <a:srgbClr val="002060"/>
                    </a:solidFill>
                  </a:rPr>
                  <a:t>Calculation of aggregate risk assessment for all </a:t>
                </a:r>
                <a14:m>
                  <m:oMath xmlns:m="http://schemas.openxmlformats.org/officeDocument/2006/math">
                    <m:r>
                      <a:rPr lang="ru-RU" sz="5000" i="1" baseline="0">
                        <a:solidFill>
                          <a:srgbClr val="002060"/>
                        </a:solidFill>
                        <a:latin typeface="Cambria Math" panose="02040503050406030204" pitchFamily="18" charset="0"/>
                      </a:rPr>
                      <m:t>𝛼</m:t>
                    </m:r>
                  </m:oMath>
                </a14:m>
                <a:r>
                  <a:rPr lang="ru-RU" sz="5000" baseline="0" dirty="0">
                    <a:solidFill>
                      <a:srgbClr val="002060"/>
                    </a:solidFill>
                  </a:rPr>
                  <a:t> </a:t>
                </a:r>
                <a:r>
                  <a:rPr lang="en-US" sz="5000" baseline="0" dirty="0">
                    <a:solidFill>
                      <a:srgbClr val="002060"/>
                    </a:solidFill>
                  </a:rPr>
                  <a:t>groups of criteria.</a:t>
                </a:r>
                <a:endParaRPr lang="ru-RU" sz="5000" baseline="0" dirty="0">
                  <a:solidFill>
                    <a:srgbClr val="002060"/>
                  </a:solidFill>
                </a:endParaRPr>
              </a:p>
              <a:p>
                <a:pPr algn="just"/>
                <a:r>
                  <a:rPr lang="en-US" sz="5000" baseline="0" dirty="0">
                    <a:solidFill>
                      <a:srgbClr val="002060"/>
                    </a:solidFill>
                  </a:rPr>
                  <a:t>Aggregate risk assessment is determined by:</a:t>
                </a:r>
                <a:endParaRPr lang="ru-RU" sz="5000" baseline="0" dirty="0">
                  <a:solidFill>
                    <a:srgbClr val="002060"/>
                  </a:solidFill>
                </a:endParaRPr>
              </a:p>
              <a:p>
                <a:pPr algn="ctr"/>
                <a14:m>
                  <m:oMath xmlns:m="http://schemas.openxmlformats.org/officeDocument/2006/math">
                    <m:sSub>
                      <m:sSubPr>
                        <m:ctrlPr>
                          <a:rPr lang="ru-RU" sz="5000" i="1" baseline="0">
                            <a:solidFill>
                              <a:srgbClr val="002060"/>
                            </a:solidFill>
                            <a:latin typeface="Cambria Math" panose="02040503050406030204" pitchFamily="18" charset="0"/>
                          </a:rPr>
                        </m:ctrlPr>
                      </m:sSubPr>
                      <m:e>
                        <m:r>
                          <a:rPr lang="ru-RU" sz="5000" i="1" baseline="0">
                            <a:solidFill>
                              <a:srgbClr val="002060"/>
                            </a:solidFill>
                            <a:latin typeface="Cambria Math" panose="02040503050406030204" pitchFamily="18" charset="0"/>
                          </a:rPr>
                          <m:t>𝑂</m:t>
                        </m:r>
                      </m:e>
                      <m:sub>
                        <m:r>
                          <a:rPr lang="ru-RU" sz="5000" i="1" baseline="0">
                            <a:solidFill>
                              <a:srgbClr val="002060"/>
                            </a:solidFill>
                            <a:latin typeface="Cambria Math" panose="02040503050406030204" pitchFamily="18" charset="0"/>
                          </a:rPr>
                          <m:t>𝑅</m:t>
                        </m:r>
                      </m:sub>
                    </m:sSub>
                    <m:r>
                      <a:rPr lang="ru-RU" sz="5000" i="1" baseline="0">
                        <a:solidFill>
                          <a:srgbClr val="002060"/>
                        </a:solidFill>
                        <a:latin typeface="Cambria Math" panose="02040503050406030204" pitchFamily="18" charset="0"/>
                      </a:rPr>
                      <m:t>=</m:t>
                    </m:r>
                    <m:f>
                      <m:fPr>
                        <m:ctrlPr>
                          <a:rPr lang="ru-RU" sz="5000" i="1" baseline="0">
                            <a:solidFill>
                              <a:srgbClr val="002060"/>
                            </a:solidFill>
                            <a:latin typeface="Cambria Math" panose="02040503050406030204" pitchFamily="18" charset="0"/>
                          </a:rPr>
                        </m:ctrlPr>
                      </m:fPr>
                      <m:num>
                        <m:r>
                          <a:rPr lang="ru-RU" sz="5000" i="1" baseline="0">
                            <a:solidFill>
                              <a:srgbClr val="002060"/>
                            </a:solidFill>
                            <a:latin typeface="Cambria Math" panose="02040503050406030204" pitchFamily="18" charset="0"/>
                          </a:rPr>
                          <m:t>1</m:t>
                        </m:r>
                      </m:num>
                      <m:den>
                        <m:r>
                          <a:rPr lang="ru-RU" sz="5000" i="1" baseline="0">
                            <a:solidFill>
                              <a:srgbClr val="002060"/>
                            </a:solidFill>
                            <a:latin typeface="Cambria Math" panose="02040503050406030204" pitchFamily="18" charset="0"/>
                          </a:rPr>
                          <m:t>4</m:t>
                        </m:r>
                      </m:den>
                    </m:f>
                    <m:d>
                      <m:dPr>
                        <m:ctrlPr>
                          <a:rPr lang="ru-RU" sz="5000" i="1" baseline="0">
                            <a:solidFill>
                              <a:srgbClr val="002060"/>
                            </a:solidFill>
                            <a:latin typeface="Cambria Math" panose="02040503050406030204" pitchFamily="18" charset="0"/>
                          </a:rPr>
                        </m:ctrlPr>
                      </m:dPr>
                      <m:e>
                        <m:r>
                          <a:rPr lang="ru-RU" sz="5000" i="1" baseline="0">
                            <a:solidFill>
                              <a:srgbClr val="002060"/>
                            </a:solidFill>
                            <a:latin typeface="Cambria Math" panose="02040503050406030204" pitchFamily="18" charset="0"/>
                          </a:rPr>
                          <m:t>(1−0,13)+(1−0,34)+(1−0,29)+(1−0,3)</m:t>
                        </m:r>
                      </m:e>
                    </m:d>
                    <m:r>
                      <a:rPr lang="ru-RU" sz="5000" i="1" baseline="0">
                        <a:solidFill>
                          <a:srgbClr val="002060"/>
                        </a:solidFill>
                        <a:latin typeface="Cambria Math" panose="02040503050406030204" pitchFamily="18" charset="0"/>
                      </a:rPr>
                      <m:t>=0,74.</m:t>
                    </m:r>
                  </m:oMath>
                </a14:m>
                <a:r>
                  <a:rPr lang="ru-RU" sz="5000" baseline="0" dirty="0">
                    <a:solidFill>
                      <a:srgbClr val="002060"/>
                    </a:solidFill>
                  </a:rPr>
                  <a:t> 	</a:t>
                </a:r>
              </a:p>
            </p:txBody>
          </p:sp>
        </mc:Choice>
        <mc:Fallback xmlns="">
          <p:sp>
            <p:nvSpPr>
              <p:cNvPr id="7" name="Rectangle 3"/>
              <p:cNvSpPr>
                <a:spLocks noRot="1" noChangeAspect="1" noMove="1" noResize="1" noEditPoints="1" noAdjustHandles="1" noChangeArrowheads="1" noChangeShapeType="1" noTextEdit="1"/>
              </p:cNvSpPr>
              <p:nvPr/>
            </p:nvSpPr>
            <p:spPr bwMode="auto">
              <a:xfrm>
                <a:off x="458050" y="4697760"/>
                <a:ext cx="23094100" cy="4099136"/>
              </a:xfrm>
              <a:prstGeom prst="rect">
                <a:avLst/>
              </a:prstGeom>
              <a:blipFill>
                <a:blip r:embed="rId2"/>
                <a:stretch>
                  <a:fillRect l="-1452" t="-3571" r="-142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7989143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0250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Example</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78655" y="2499494"/>
                <a:ext cx="23094100" cy="5438625"/>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500" baseline="0" dirty="0">
                    <a:solidFill>
                      <a:srgbClr val="002060"/>
                    </a:solidFill>
                    <a:latin typeface="Times New Roman" panose="02020603050405020304" pitchFamily="18" charset="0"/>
                    <a:cs typeface="Times New Roman" panose="02020603050405020304" pitchFamily="18" charset="0"/>
                  </a:rPr>
                  <a:t>		</a:t>
                </a:r>
                <a:r>
                  <a:rPr lang="en-US" sz="5500" b="1" baseline="0" dirty="0">
                    <a:solidFill>
                      <a:srgbClr val="002060"/>
                    </a:solidFill>
                  </a:rPr>
                  <a:t>5 steps. </a:t>
                </a:r>
                <a:r>
                  <a:rPr lang="en-US" sz="5500" baseline="0" dirty="0">
                    <a:solidFill>
                      <a:srgbClr val="002060"/>
                    </a:solidFill>
                  </a:rPr>
                  <a:t>Derivation of the level of security of project financing.</a:t>
                </a:r>
                <a:endParaRPr lang="uk-UA" sz="5500" baseline="0" dirty="0">
                  <a:solidFill>
                    <a:srgbClr val="002060"/>
                  </a:solidFill>
                </a:endParaRPr>
              </a:p>
              <a:p>
                <a:pPr algn="just"/>
                <a:endParaRPr lang="ru-RU" sz="5500" baseline="0" dirty="0">
                  <a:solidFill>
                    <a:srgbClr val="002060"/>
                  </a:solidFill>
                </a:endParaRPr>
              </a:p>
              <a:p>
                <a:pPr algn="just"/>
                <a:r>
                  <a:rPr lang="en-US" sz="5500" baseline="0" dirty="0">
                    <a:solidFill>
                      <a:srgbClr val="002060"/>
                    </a:solidFill>
                  </a:rPr>
                  <a:t>We compare the assessment </a:t>
                </a:r>
                <a14:m>
                  <m:oMath xmlns:m="http://schemas.openxmlformats.org/officeDocument/2006/math">
                    <m:sSub>
                      <m:sSubPr>
                        <m:ctrlPr>
                          <a:rPr lang="ru-RU" sz="5500" i="1" baseline="0">
                            <a:solidFill>
                              <a:srgbClr val="002060"/>
                            </a:solidFill>
                            <a:latin typeface="Cambria Math" panose="02040503050406030204" pitchFamily="18" charset="0"/>
                          </a:rPr>
                        </m:ctrlPr>
                      </m:sSubPr>
                      <m:e>
                        <m:r>
                          <a:rPr lang="ru-RU" sz="5500" i="1" baseline="0">
                            <a:solidFill>
                              <a:srgbClr val="002060"/>
                            </a:solidFill>
                            <a:latin typeface="Cambria Math" panose="02040503050406030204" pitchFamily="18" charset="0"/>
                          </a:rPr>
                          <m:t>𝑂</m:t>
                        </m:r>
                      </m:e>
                      <m:sub>
                        <m:r>
                          <a:rPr lang="ru-RU" sz="5500" i="1" baseline="0">
                            <a:solidFill>
                              <a:srgbClr val="002060"/>
                            </a:solidFill>
                            <a:latin typeface="Cambria Math" panose="02040503050406030204" pitchFamily="18" charset="0"/>
                          </a:rPr>
                          <m:t>𝑅</m:t>
                        </m:r>
                      </m:sub>
                    </m:sSub>
                  </m:oMath>
                </a14:m>
                <a:r>
                  <a:rPr lang="ru-RU" sz="5500" baseline="0" dirty="0">
                    <a:solidFill>
                      <a:srgbClr val="002060"/>
                    </a:solidFill>
                  </a:rPr>
                  <a:t>  </a:t>
                </a:r>
                <a:r>
                  <a:rPr lang="en-US" sz="5500" baseline="0" dirty="0">
                    <a:solidFill>
                      <a:srgbClr val="002060"/>
                    </a:solidFill>
                  </a:rPr>
                  <a:t>with the output variable </a:t>
                </a:r>
                <a14:m>
                  <m:oMath xmlns:m="http://schemas.openxmlformats.org/officeDocument/2006/math">
                    <m:r>
                      <a:rPr lang="ru-RU" sz="5500" i="1" baseline="0">
                        <a:solidFill>
                          <a:srgbClr val="002060"/>
                        </a:solidFill>
                        <a:latin typeface="Cambria Math" panose="02040503050406030204" pitchFamily="18" charset="0"/>
                      </a:rPr>
                      <m:t>𝑅</m:t>
                    </m:r>
                  </m:oMath>
                </a14:m>
                <a:r>
                  <a:rPr lang="ru-RU" sz="5500" baseline="0" dirty="0">
                    <a:solidFill>
                      <a:srgbClr val="002060"/>
                    </a:solidFill>
                  </a:rPr>
                  <a:t> </a:t>
                </a:r>
                <a:r>
                  <a:rPr lang="en-US" sz="5500" baseline="0" dirty="0">
                    <a:solidFill>
                      <a:srgbClr val="002060"/>
                    </a:solidFill>
                  </a:rPr>
                  <a:t>to obtain a linguistic interpretation of the level of security of project financing. </a:t>
                </a:r>
                <a:endParaRPr lang="ru-RU" sz="5500" baseline="0" dirty="0">
                  <a:solidFill>
                    <a:srgbClr val="002060"/>
                  </a:solidFill>
                </a:endParaRPr>
              </a:p>
              <a:p>
                <a:pPr algn="ctr"/>
                <a:r>
                  <a:rPr lang="en-US" sz="5500" baseline="0" dirty="0">
                    <a:solidFill>
                      <a:srgbClr val="002060"/>
                    </a:solidFill>
                  </a:rPr>
                  <a:t> </a:t>
                </a:r>
                <a14:m>
                  <m:oMath xmlns:m="http://schemas.openxmlformats.org/officeDocument/2006/math">
                    <m:sSub>
                      <m:sSubPr>
                        <m:ctrlPr>
                          <a:rPr lang="ru-RU" sz="5500" i="1" baseline="0">
                            <a:solidFill>
                              <a:srgbClr val="002060"/>
                            </a:solidFill>
                            <a:latin typeface="Cambria Math" panose="02040503050406030204" pitchFamily="18" charset="0"/>
                          </a:rPr>
                        </m:ctrlPr>
                      </m:sSubPr>
                      <m:e>
                        <m:r>
                          <a:rPr lang="ru-RU" sz="5500" i="1" baseline="0">
                            <a:solidFill>
                              <a:srgbClr val="002060"/>
                            </a:solidFill>
                            <a:latin typeface="Cambria Math" panose="02040503050406030204" pitchFamily="18" charset="0"/>
                          </a:rPr>
                          <m:t>𝑂</m:t>
                        </m:r>
                      </m:e>
                      <m:sub>
                        <m:r>
                          <a:rPr lang="ru-RU" sz="5500" i="1" baseline="0">
                            <a:solidFill>
                              <a:srgbClr val="002060"/>
                            </a:solidFill>
                            <a:latin typeface="Cambria Math" panose="02040503050406030204" pitchFamily="18" charset="0"/>
                          </a:rPr>
                          <m:t>𝑅</m:t>
                        </m:r>
                      </m:sub>
                    </m:sSub>
                    <m:r>
                      <a:rPr lang="en-US" sz="5500" i="1" baseline="0">
                        <a:solidFill>
                          <a:srgbClr val="002060"/>
                        </a:solidFill>
                        <a:latin typeface="Cambria Math" panose="02040503050406030204" pitchFamily="18" charset="0"/>
                      </a:rPr>
                      <m:t>∈</m:t>
                    </m:r>
                  </m:oMath>
                </a14:m>
                <a:r>
                  <a:rPr lang="en-US" sz="5500" baseline="0" dirty="0">
                    <a:solidFill>
                      <a:srgbClr val="002060"/>
                    </a:solidFill>
                  </a:rPr>
                  <a:t> (0,67; 0,87] – </a:t>
                </a:r>
                <a14:m>
                  <m:oMath xmlns:m="http://schemas.openxmlformats.org/officeDocument/2006/math">
                    <m:sSub>
                      <m:sSubPr>
                        <m:ctrlPr>
                          <a:rPr lang="ru-RU" sz="5500" i="1" baseline="0">
                            <a:solidFill>
                              <a:srgbClr val="002060"/>
                            </a:solidFill>
                            <a:latin typeface="Cambria Math" panose="02040503050406030204" pitchFamily="18" charset="0"/>
                          </a:rPr>
                        </m:ctrlPr>
                      </m:sSubPr>
                      <m:e>
                        <m:r>
                          <a:rPr lang="ru-RU" sz="5500" i="1" baseline="0">
                            <a:solidFill>
                              <a:srgbClr val="002060"/>
                            </a:solidFill>
                            <a:latin typeface="Cambria Math" panose="02040503050406030204" pitchFamily="18" charset="0"/>
                          </a:rPr>
                          <m:t>𝑟</m:t>
                        </m:r>
                      </m:e>
                      <m:sub>
                        <m:r>
                          <a:rPr lang="en-US" sz="5500" i="1" baseline="0">
                            <a:solidFill>
                              <a:srgbClr val="002060"/>
                            </a:solidFill>
                            <a:latin typeface="Cambria Math" panose="02040503050406030204" pitchFamily="18" charset="0"/>
                          </a:rPr>
                          <m:t>2</m:t>
                        </m:r>
                      </m:sub>
                    </m:sSub>
                  </m:oMath>
                </a14:m>
                <a:r>
                  <a:rPr lang="ru-RU" sz="5500" baseline="0" dirty="0">
                    <a:solidFill>
                      <a:srgbClr val="002060"/>
                    </a:solidFill>
                  </a:rPr>
                  <a:t> </a:t>
                </a:r>
                <a:r>
                  <a:rPr lang="en-US" sz="5500" baseline="0" dirty="0">
                    <a:solidFill>
                      <a:srgbClr val="002060"/>
                    </a:solidFill>
                  </a:rPr>
                  <a:t>then the project in question will receive: </a:t>
                </a:r>
                <a:r>
                  <a:rPr lang="uk-UA" sz="5500" baseline="0" dirty="0">
                    <a:solidFill>
                      <a:srgbClr val="002060"/>
                    </a:solidFill>
                  </a:rPr>
                  <a:t>«</a:t>
                </a:r>
                <a:r>
                  <a:rPr lang="en-US" sz="5500" baseline="0" dirty="0">
                    <a:solidFill>
                      <a:srgbClr val="002060"/>
                    </a:solidFill>
                  </a:rPr>
                  <a:t>the level of security of project financing is above average</a:t>
                </a:r>
                <a:r>
                  <a:rPr lang="uk-UA" sz="5500" baseline="0" dirty="0">
                    <a:solidFill>
                      <a:srgbClr val="002060"/>
                    </a:solidFill>
                  </a:rPr>
                  <a:t>»</a:t>
                </a:r>
                <a:r>
                  <a:rPr lang="en-US" sz="5500" baseline="0" dirty="0">
                    <a:solidFill>
                      <a:srgbClr val="002060"/>
                    </a:solidFill>
                  </a:rPr>
                  <a:t>.</a:t>
                </a:r>
                <a:endParaRPr lang="ru-RU" sz="55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78655" y="2499494"/>
                <a:ext cx="23094100" cy="5438625"/>
              </a:xfrm>
              <a:prstGeom prst="rect">
                <a:avLst/>
              </a:prstGeom>
              <a:blipFill>
                <a:blip r:embed="rId2"/>
                <a:stretch>
                  <a:fillRect l="-1610" t="-3139" r="-1637" b="-123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8" name="Rectangle 3"/>
          <p:cNvSpPr>
            <a:spLocks/>
          </p:cNvSpPr>
          <p:nvPr/>
        </p:nvSpPr>
        <p:spPr bwMode="auto">
          <a:xfrm>
            <a:off x="778655" y="8918599"/>
            <a:ext cx="23094100" cy="30243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000" baseline="0" dirty="0">
                <a:solidFill>
                  <a:srgbClr val="002060"/>
                </a:solidFill>
                <a:latin typeface="Times New Roman" panose="02020603050405020304" pitchFamily="18" charset="0"/>
                <a:cs typeface="Times New Roman" panose="02020603050405020304" pitchFamily="18" charset="0"/>
              </a:rPr>
              <a:t>		</a:t>
            </a:r>
            <a:r>
              <a:rPr lang="en-US" sz="5500" baseline="0" dirty="0">
                <a:solidFill>
                  <a:srgbClr val="002060"/>
                </a:solidFill>
              </a:rPr>
              <a:t>Depending on the different project implementation periods, we can review the initial assessment and the aggregate risk assessment of the project implementation.</a:t>
            </a:r>
            <a:endParaRPr lang="ru-RU" sz="5500" baseline="0" dirty="0">
              <a:solidFill>
                <a:srgbClr val="002060"/>
              </a:solidFill>
            </a:endParaRPr>
          </a:p>
          <a:p>
            <a:pPr algn="just"/>
            <a:r>
              <a:rPr lang="ru-RU" sz="5000" baseline="0" dirty="0">
                <a:solidFill>
                  <a:srgbClr val="002060"/>
                </a:solidFill>
              </a:rPr>
              <a:t>	</a:t>
            </a:r>
          </a:p>
        </p:txBody>
      </p:sp>
    </p:spTree>
    <p:extLst>
      <p:ext uri="{BB962C8B-B14F-4D97-AF65-F5344CB8AC3E}">
        <p14:creationId xmlns:p14="http://schemas.microsoft.com/office/powerpoint/2010/main" val="40872871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algn="just"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Evaluation of start-up projects in conditions of risk and uncertainty. –  </a:t>
            </a:r>
            <a:r>
              <a:rPr lang="en-US" altLang="en-US" sz="4400" baseline="0" dirty="0" err="1">
                <a:solidFill>
                  <a:srgbClr val="002060"/>
                </a:solidFill>
              </a:rPr>
              <a:t>Uzhhorod</a:t>
            </a:r>
            <a:r>
              <a:rPr lang="en-US" altLang="en-US" sz="4400" baseline="0" dirty="0">
                <a:solidFill>
                  <a:srgbClr val="002060"/>
                </a:solidFill>
              </a:rPr>
              <a:t>: Publishing house "FOP </a:t>
            </a:r>
            <a:r>
              <a:rPr lang="en-US" altLang="en-US" sz="4400" baseline="0" dirty="0" err="1">
                <a:solidFill>
                  <a:srgbClr val="002060"/>
                </a:solidFill>
              </a:rPr>
              <a:t>Sabov</a:t>
            </a:r>
            <a:r>
              <a:rPr lang="en-US" altLang="en-US" sz="4400" baseline="0" dirty="0">
                <a:solidFill>
                  <a:srgbClr val="002060"/>
                </a:solidFill>
              </a:rPr>
              <a:t> AM", 2021. – 120 p. ISBN 978-617-7798-49-0.</a:t>
            </a:r>
            <a:endParaRPr lang="sk-SK" altLang="en-US" sz="4400" baseline="0" dirty="0">
              <a:solidFill>
                <a:srgbClr val="002060"/>
              </a:solidFill>
            </a:endParaRPr>
          </a:p>
          <a:p>
            <a:pPr marL="1143000" indent="-1143000" algn="just"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Kelemen, M.; </a:t>
            </a:r>
            <a:r>
              <a:rPr lang="en-US" altLang="en-US" sz="4400" baseline="0" dirty="0" err="1">
                <a:solidFill>
                  <a:srgbClr val="002060"/>
                </a:solidFill>
              </a:rPr>
              <a:t>Gavurová</a:t>
            </a:r>
            <a:r>
              <a:rPr lang="en-US" altLang="en-US" sz="4400" baseline="0" dirty="0">
                <a:solidFill>
                  <a:srgbClr val="002060"/>
                </a:solidFill>
              </a:rPr>
              <a:t>, B.; </a:t>
            </a:r>
            <a:r>
              <a:rPr lang="en-US" altLang="en-US" sz="4400" baseline="0" dirty="0" err="1">
                <a:solidFill>
                  <a:srgbClr val="002060"/>
                </a:solidFill>
              </a:rPr>
              <a:t>Varotsos</a:t>
            </a:r>
            <a:r>
              <a:rPr lang="en-US" altLang="en-US" sz="4400" baseline="0" dirty="0">
                <a:solidFill>
                  <a:srgbClr val="002060"/>
                </a:solidFill>
              </a:rPr>
              <a:t>, C.; </a:t>
            </a:r>
            <a:r>
              <a:rPr lang="en-US" altLang="en-US" sz="4400" baseline="0" dirty="0" err="1">
                <a:solidFill>
                  <a:srgbClr val="002060"/>
                </a:solidFill>
              </a:rPr>
              <a:t>Andoga</a:t>
            </a:r>
            <a:r>
              <a:rPr lang="en-US" altLang="en-US" sz="4400" baseline="0" dirty="0">
                <a:solidFill>
                  <a:srgbClr val="002060"/>
                </a:solidFill>
              </a:rPr>
              <a:t>, R.; Gera, M.; </a:t>
            </a:r>
            <a:r>
              <a:rPr lang="en-US" altLang="en-US" sz="4400" baseline="0" dirty="0" err="1">
                <a:solidFill>
                  <a:srgbClr val="002060"/>
                </a:solidFill>
              </a:rPr>
              <a:t>Christodoulakis</a:t>
            </a:r>
            <a:r>
              <a:rPr lang="en-US" altLang="en-US" sz="4400" baseline="0" dirty="0">
                <a:solidFill>
                  <a:srgbClr val="002060"/>
                </a:solidFill>
              </a:rPr>
              <a:t>, J.; </a:t>
            </a:r>
            <a:r>
              <a:rPr lang="en-US" altLang="en-US" sz="4400" baseline="0" dirty="0" err="1">
                <a:solidFill>
                  <a:srgbClr val="002060"/>
                </a:solidFill>
              </a:rPr>
              <a:t>Soušek</a:t>
            </a:r>
            <a:r>
              <a:rPr lang="en-US" altLang="en-US" sz="4400" baseline="0" dirty="0">
                <a:solidFill>
                  <a:srgbClr val="002060"/>
                </a:solidFill>
              </a:rPr>
              <a:t>, R.;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Blišťan</a:t>
            </a:r>
            <a:r>
              <a:rPr lang="en-US" altLang="en-US" sz="4400" baseline="0" dirty="0">
                <a:solidFill>
                  <a:srgbClr val="002060"/>
                </a:solidFill>
              </a:rPr>
              <a:t>, P.; Szabo Jr., S. A Fuzzy Model of Risk Assessment for Environmental Start-up Projects in the Air Transport Sector. Int. J. Environ. Res. Public Health 2019, 16, 3573. https://doi.org/10.3390/ijerph16193573 </a:t>
            </a:r>
            <a:endParaRPr lang="sk-SK" altLang="en-US" sz="4400" baseline="0" dirty="0">
              <a:solidFill>
                <a:srgbClr val="002060"/>
              </a:solidFill>
            </a:endParaRPr>
          </a:p>
          <a:p>
            <a:pPr marL="1143000" indent="-1143000" algn="just" eaLnBrk="1">
              <a:buFont typeface="+mj-lt"/>
              <a:buAutoNum type="arabicPeriod"/>
            </a:pPr>
            <a:r>
              <a:rPr lang="en-US" altLang="en-US" sz="4400" baseline="0" dirty="0">
                <a:solidFill>
                  <a:srgbClr val="002060"/>
                </a:solidFill>
              </a:rPr>
              <a:t>Kelemen, M.; </a:t>
            </a:r>
            <a:r>
              <a:rPr lang="en-US" altLang="en-US" sz="4400" baseline="0" dirty="0" err="1">
                <a:solidFill>
                  <a:srgbClr val="002060"/>
                </a:solidFill>
              </a:rPr>
              <a:t>Polishchuk</a:t>
            </a:r>
            <a:r>
              <a:rPr lang="en-US" altLang="en-US" sz="4400" baseline="0" dirty="0">
                <a:solidFill>
                  <a:srgbClr val="002060"/>
                </a:solidFill>
              </a:rPr>
              <a:t>, V.; </a:t>
            </a:r>
            <a:r>
              <a:rPr lang="en-US" altLang="en-US" sz="4400" baseline="0" dirty="0" err="1">
                <a:solidFill>
                  <a:srgbClr val="002060"/>
                </a:solidFill>
              </a:rPr>
              <a:t>Gavurová</a:t>
            </a:r>
            <a:r>
              <a:rPr lang="en-US" altLang="en-US" sz="4400" baseline="0" dirty="0">
                <a:solidFill>
                  <a:srgbClr val="002060"/>
                </a:solidFill>
              </a:rPr>
              <a:t>, B.; Szabo, S.; </a:t>
            </a:r>
            <a:r>
              <a:rPr lang="en-US" altLang="en-US" sz="4400" baseline="0" dirty="0" err="1">
                <a:solidFill>
                  <a:srgbClr val="002060"/>
                </a:solidFill>
              </a:rPr>
              <a:t>Rozenberg</a:t>
            </a:r>
            <a:r>
              <a:rPr lang="en-US" altLang="en-US" sz="4400" baseline="0" dirty="0">
                <a:solidFill>
                  <a:srgbClr val="002060"/>
                </a:solidFill>
              </a:rPr>
              <a:t>, R.; Gera, M.;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Andoga</a:t>
            </a:r>
            <a:r>
              <a:rPr lang="en-US" altLang="en-US" sz="4400" baseline="0" dirty="0">
                <a:solidFill>
                  <a:srgbClr val="002060"/>
                </a:solidFill>
              </a:rPr>
              <a:t>, R.; </a:t>
            </a:r>
            <a:r>
              <a:rPr lang="en-US" altLang="en-US" sz="4400" baseline="0" dirty="0" err="1">
                <a:solidFill>
                  <a:srgbClr val="002060"/>
                </a:solidFill>
              </a:rPr>
              <a:t>Divoková</a:t>
            </a:r>
            <a:r>
              <a:rPr lang="en-US" altLang="en-US" sz="4400" baseline="0" dirty="0">
                <a:solidFill>
                  <a:srgbClr val="002060"/>
                </a:solidFill>
              </a:rPr>
              <a:t>, A.; </a:t>
            </a:r>
            <a:r>
              <a:rPr lang="en-US" altLang="en-US" sz="4400" baseline="0" dirty="0" err="1">
                <a:solidFill>
                  <a:srgbClr val="002060"/>
                </a:solidFill>
              </a:rPr>
              <a:t>Bliš’an</a:t>
            </a:r>
            <a:r>
              <a:rPr lang="en-US" altLang="en-US" sz="4400" baseline="0" dirty="0">
                <a:solidFill>
                  <a:srgbClr val="002060"/>
                </a:solidFill>
              </a:rPr>
              <a:t>, P. Fuzzy Model for Quantitative Assessment of Environmental Start-up Projects in Air Transport. Int. J. Environ. Res. Public Health 2019, 16, 3585.</a:t>
            </a:r>
            <a:r>
              <a:rPr lang="sk-SK" altLang="en-US" sz="4400" baseline="0" dirty="0">
                <a:solidFill>
                  <a:srgbClr val="002060"/>
                </a:solidFill>
              </a:rPr>
              <a:t> </a:t>
            </a:r>
            <a:r>
              <a:rPr lang="en-US" altLang="en-US" sz="4400" baseline="0" dirty="0">
                <a:solidFill>
                  <a:srgbClr val="002060"/>
                </a:solidFill>
              </a:rPr>
              <a:t>https://doi.org/10.3390/ijerph16193585 </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62.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2067</TotalTime>
  <Words>4290</Words>
  <Application>Microsoft Office PowerPoint</Application>
  <PresentationFormat>Произвольный</PresentationFormat>
  <Paragraphs>611</Paragraphs>
  <Slides>62</Slides>
  <Notes>8</Notes>
  <HiddenSlides>0</HiddenSlides>
  <MMClips>0</MMClips>
  <ScaleCrop>false</ScaleCrop>
  <HeadingPairs>
    <vt:vector size="8" baseType="variant">
      <vt:variant>
        <vt:lpstr>Использованные шрифты</vt:lpstr>
      </vt:variant>
      <vt:variant>
        <vt:i4>11</vt:i4>
      </vt:variant>
      <vt:variant>
        <vt:lpstr>Тема</vt:lpstr>
      </vt:variant>
      <vt:variant>
        <vt:i4>1</vt:i4>
      </vt:variant>
      <vt:variant>
        <vt:lpstr>Внедренные серверы OLE</vt:lpstr>
      </vt:variant>
      <vt:variant>
        <vt:i4>1</vt:i4>
      </vt:variant>
      <vt:variant>
        <vt:lpstr>Заголовки слайдов</vt:lpstr>
      </vt:variant>
      <vt:variant>
        <vt:i4>62</vt:i4>
      </vt:variant>
    </vt:vector>
  </HeadingPairs>
  <TitlesOfParts>
    <vt:vector size="75" baseType="lpstr">
      <vt:lpstr>Arial</vt:lpstr>
      <vt:lpstr>Calibri</vt:lpstr>
      <vt:lpstr>Cambria Math</vt:lpstr>
      <vt:lpstr>Helvetica Light</vt:lpstr>
      <vt:lpstr>Helvetica Neue</vt:lpstr>
      <vt:lpstr>Open Sans</vt:lpstr>
      <vt:lpstr>Open Sans </vt:lpstr>
      <vt:lpstr>Open Sans Extrabold</vt:lpstr>
      <vt:lpstr>Open Sans Semibold</vt:lpstr>
      <vt:lpstr>Source Sans Pro</vt:lpstr>
      <vt:lpstr>Times New Roman</vt:lpstr>
      <vt:lpstr>White - Standart page</vt:lpstr>
      <vt:lpstr>Формула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254</cp:revision>
  <dcterms:modified xsi:type="dcterms:W3CDTF">2021-10-14T15:40:09Z</dcterms:modified>
</cp:coreProperties>
</file>