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9" r:id="rId1"/>
  </p:sldMasterIdLst>
  <p:notesMasterIdLst>
    <p:notesMasterId r:id="rId41"/>
  </p:notesMasterIdLst>
  <p:sldIdLst>
    <p:sldId id="306" r:id="rId2"/>
    <p:sldId id="258" r:id="rId3"/>
    <p:sldId id="307" r:id="rId4"/>
    <p:sldId id="492" r:id="rId5"/>
    <p:sldId id="530" r:id="rId6"/>
    <p:sldId id="531" r:id="rId7"/>
    <p:sldId id="532" r:id="rId8"/>
    <p:sldId id="533" r:id="rId9"/>
    <p:sldId id="534" r:id="rId10"/>
    <p:sldId id="535" r:id="rId11"/>
    <p:sldId id="536" r:id="rId12"/>
    <p:sldId id="537" r:id="rId13"/>
    <p:sldId id="538" r:id="rId14"/>
    <p:sldId id="539" r:id="rId15"/>
    <p:sldId id="540" r:id="rId16"/>
    <p:sldId id="541" r:id="rId17"/>
    <p:sldId id="372" r:id="rId18"/>
    <p:sldId id="364" r:id="rId19"/>
    <p:sldId id="542" r:id="rId20"/>
    <p:sldId id="543" r:id="rId21"/>
    <p:sldId id="544" r:id="rId22"/>
    <p:sldId id="545" r:id="rId23"/>
    <p:sldId id="546" r:id="rId24"/>
    <p:sldId id="547" r:id="rId25"/>
    <p:sldId id="548" r:id="rId26"/>
    <p:sldId id="549" r:id="rId27"/>
    <p:sldId id="550" r:id="rId28"/>
    <p:sldId id="551" r:id="rId29"/>
    <p:sldId id="376" r:id="rId30"/>
    <p:sldId id="392" r:id="rId31"/>
    <p:sldId id="552" r:id="rId32"/>
    <p:sldId id="553" r:id="rId33"/>
    <p:sldId id="554" r:id="rId34"/>
    <p:sldId id="555" r:id="rId35"/>
    <p:sldId id="556" r:id="rId36"/>
    <p:sldId id="557" r:id="rId37"/>
    <p:sldId id="558" r:id="rId38"/>
    <p:sldId id="360" r:id="rId39"/>
    <p:sldId id="305" r:id="rId40"/>
  </p:sldIdLst>
  <p:sldSz cx="24384000" cy="13716000"/>
  <p:notesSz cx="6858000" cy="9144000"/>
  <p:defaultTextStyle>
    <a:defPPr>
      <a:defRPr lang="en-US"/>
    </a:defPPr>
    <a:lvl1pPr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1pPr>
    <a:lvl2pPr marL="457200" indent="-2286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2pPr>
    <a:lvl3pPr marL="914400" indent="-4572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3pPr>
    <a:lvl4pPr marL="1371600" indent="-6858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4pPr>
    <a:lvl5pPr marL="1828800" indent="-9144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5pPr>
    <a:lvl6pPr marL="22860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6pPr>
    <a:lvl7pPr marL="27432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7pPr>
    <a:lvl8pPr marL="32004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8pPr>
    <a:lvl9pPr marL="36576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F2EF"/>
    <a:srgbClr val="CBE5DE"/>
    <a:srgbClr val="01B49C"/>
    <a:srgbClr val="005A4E"/>
    <a:srgbClr val="A7AAAA"/>
    <a:srgbClr val="757675"/>
    <a:srgbClr val="F0F0F0"/>
    <a:srgbClr val="605E60"/>
    <a:srgbClr val="008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46"/>
    <p:restoredTop sz="94629"/>
  </p:normalViewPr>
  <p:slideViewPr>
    <p:cSldViewPr>
      <p:cViewPr varScale="1">
        <p:scale>
          <a:sx n="31" d="100"/>
          <a:sy n="31" d="100"/>
        </p:scale>
        <p:origin x="880" y="6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noProof="0">
                <a:sym typeface="Helvetica Neue" charset="0"/>
              </a:rPr>
              <a:t>Click to edit Master text styles</a:t>
            </a:r>
          </a:p>
          <a:p>
            <a:pPr lvl="1"/>
            <a:r>
              <a:rPr lang="en-US" altLang="en-US" noProof="0">
                <a:sym typeface="Helvetica Neue" charset="0"/>
              </a:rPr>
              <a:t>Second level</a:t>
            </a:r>
          </a:p>
          <a:p>
            <a:pPr lvl="2"/>
            <a:r>
              <a:rPr lang="en-US" altLang="en-US" noProof="0">
                <a:sym typeface="Helvetica Neue" charset="0"/>
              </a:rPr>
              <a:t>Third level</a:t>
            </a:r>
          </a:p>
          <a:p>
            <a:pPr lvl="3"/>
            <a:r>
              <a:rPr lang="en-US" altLang="en-US" noProof="0">
                <a:sym typeface="Helvetica Neue" charset="0"/>
              </a:rPr>
              <a:t>Fourth level</a:t>
            </a:r>
          </a:p>
          <a:p>
            <a:pPr lvl="4"/>
            <a:r>
              <a:rPr lang="en-US" altLang="en-US" noProof="0">
                <a:sym typeface="Helvetica Neue" charset="0"/>
              </a:rPr>
              <a:t>Fifth level</a:t>
            </a:r>
          </a:p>
        </p:txBody>
      </p:sp>
    </p:spTree>
    <p:extLst>
      <p:ext uri="{BB962C8B-B14F-4D97-AF65-F5344CB8AC3E}">
        <p14:creationId xmlns:p14="http://schemas.microsoft.com/office/powerpoint/2010/main" val="3697304634"/>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0813550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848266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29928350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716615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632923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815303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174863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389641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377089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8521768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9725862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42271199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8001000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963925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39254578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381000" y="685800"/>
            <a:ext cx="6096000" cy="3429000"/>
          </a:xfrm>
        </p:spPr>
      </p:sp>
      <p:sp>
        <p:nvSpPr>
          <p:cNvPr id="3" name="Місце для нотаток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4389287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952500"/>
            <a:ext cx="21005800" cy="2286000"/>
          </a:xfrm>
          <a:prstGeom prst="rect">
            <a:avLst/>
          </a:prstGeom>
        </p:spPr>
        <p:txBody>
          <a:bodyPr anchor="t"/>
          <a:lstStyle>
            <a:lvl1pPr>
              <a:lnSpc>
                <a:spcPct val="100000"/>
              </a:lnSpc>
              <a:defRPr/>
            </a:lvl1pPr>
          </a:lstStyle>
          <a:p>
            <a:r>
              <a:rPr lang="en-US"/>
              <a:t>Click to edit Master title style</a:t>
            </a:r>
          </a:p>
        </p:txBody>
      </p:sp>
      <p:sp>
        <p:nvSpPr>
          <p:cNvPr id="3" name="Content Placeholder 2"/>
          <p:cNvSpPr>
            <a:spLocks noGrp="1"/>
          </p:cNvSpPr>
          <p:nvPr>
            <p:ph idx="1"/>
          </p:nvPr>
        </p:nvSpPr>
        <p:spPr>
          <a:xfrm>
            <a:off x="2254896" y="3761656"/>
            <a:ext cx="20162240" cy="7632848"/>
          </a:xfrm>
          <a:prstGeom prst="rect">
            <a:avLst/>
          </a:prstGeom>
        </p:spPr>
        <p:txBody>
          <a:bodyPr/>
          <a:lstStyle>
            <a:lvl1pPr>
              <a:lnSpc>
                <a:spcPct val="100000"/>
              </a:lnSpc>
              <a:defRPr sz="3000"/>
            </a:lvl1pPr>
            <a:lvl2pPr>
              <a:lnSpc>
                <a:spcPct val="100000"/>
              </a:lnSpc>
              <a:defRPr sz="3000"/>
            </a:lvl2pPr>
            <a:lvl3pPr>
              <a:lnSpc>
                <a:spcPct val="100000"/>
              </a:lnSpc>
              <a:defRPr sz="3000"/>
            </a:lvl3pPr>
            <a:lvl4pPr>
              <a:lnSpc>
                <a:spcPct val="100000"/>
              </a:lnSpc>
              <a:defRPr sz="3000"/>
            </a:lvl4pPr>
            <a:lvl5pPr>
              <a:lnSpc>
                <a:spcPct val="100000"/>
              </a:lnSpc>
              <a:defRPr sz="3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p:cNvSpPr>
          <p:nvPr>
            <p:ph type="sldNum" sz="quarter" idx="10"/>
          </p:nvPr>
        </p:nvSpPr>
        <p:spPr>
          <a:ln/>
        </p:spPr>
        <p:txBody>
          <a:bodyPr/>
          <a:lstStyle>
            <a:lvl1pPr>
              <a:defRPr/>
            </a:lvl1pPr>
          </a:lstStyle>
          <a:p>
            <a:pPr>
              <a:defRPr/>
            </a:pPr>
            <a:fld id="{8B14D14A-F9DA-497E-97DD-90AE9398A118}" type="slidenum">
              <a:rPr lang="en-US" altLang="en-US"/>
              <a:pPr>
                <a:defRPr/>
              </a:pPr>
              <a:t>‹#›</a:t>
            </a:fld>
            <a:endParaRPr lang="en-US" altLang="en-US"/>
          </a:p>
        </p:txBody>
      </p:sp>
    </p:spTree>
    <p:extLst>
      <p:ext uri="{BB962C8B-B14F-4D97-AF65-F5344CB8AC3E}">
        <p14:creationId xmlns:p14="http://schemas.microsoft.com/office/powerpoint/2010/main" val="78341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5"/>
            <a:ext cx="18288000" cy="1588939"/>
          </a:xfrm>
          <a:prstGeom prst="rect">
            <a:avLst/>
          </a:prstGeom>
        </p:spPr>
        <p:txBody>
          <a:bodyPr anchor="t"/>
          <a:lstStyle>
            <a:lvl1pPr algn="ctr">
              <a:lnSpc>
                <a:spcPct val="100000"/>
              </a:lnSpc>
              <a:defRPr sz="6000"/>
            </a:lvl1pPr>
          </a:lstStyle>
          <a:p>
            <a:r>
              <a:rPr lang="en-US"/>
              <a:t>Click to edit Master title style</a:t>
            </a:r>
          </a:p>
        </p:txBody>
      </p:sp>
      <p:sp>
        <p:nvSpPr>
          <p:cNvPr id="3" name="Subtitle 2"/>
          <p:cNvSpPr>
            <a:spLocks noGrp="1"/>
          </p:cNvSpPr>
          <p:nvPr>
            <p:ph type="subTitle" idx="1"/>
          </p:nvPr>
        </p:nvSpPr>
        <p:spPr>
          <a:xfrm>
            <a:off x="2326904" y="4265712"/>
            <a:ext cx="19802200" cy="6249888"/>
          </a:xfrm>
          <a:prstGeom prst="rect">
            <a:avLst/>
          </a:prstGeom>
        </p:spPr>
        <p:txBody>
          <a:bodyPr/>
          <a:lstStyle>
            <a:lvl1pPr marL="0" indent="0" algn="ctr">
              <a:lnSpc>
                <a:spcPct val="100000"/>
              </a:lnSpc>
              <a:buNone/>
              <a:defRPr sz="3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5"/>
          <p:cNvSpPr>
            <a:spLocks noGrp="1"/>
          </p:cNvSpPr>
          <p:nvPr>
            <p:ph type="sldNum" sz="quarter" idx="10"/>
          </p:nvPr>
        </p:nvSpPr>
        <p:spPr>
          <a:ln/>
        </p:spPr>
        <p:txBody>
          <a:bodyPr/>
          <a:lstStyle>
            <a:lvl1pPr>
              <a:defRPr/>
            </a:lvl1pPr>
          </a:lstStyle>
          <a:p>
            <a:pPr>
              <a:defRPr/>
            </a:pPr>
            <a:fld id="{04AFCB1C-8535-4885-A58D-16127372D344}" type="slidenum">
              <a:rPr lang="en-US" altLang="en-US"/>
              <a:pPr>
                <a:defRPr/>
              </a:pPr>
              <a:t>‹#›</a:t>
            </a:fld>
            <a:endParaRPr lang="en-US" altLang="en-US"/>
          </a:p>
        </p:txBody>
      </p:sp>
    </p:spTree>
    <p:extLst>
      <p:ext uri="{BB962C8B-B14F-4D97-AF65-F5344CB8AC3E}">
        <p14:creationId xmlns:p14="http://schemas.microsoft.com/office/powerpoint/2010/main" val="326162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photo form">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
        <p:nvSpPr>
          <p:cNvPr id="16" name="Rectangle 5"/>
          <p:cNvSpPr>
            <a:spLocks noGrp="1"/>
          </p:cNvSpPr>
          <p:nvPr>
            <p:ph type="sldNum" sz="quarter" idx="21"/>
          </p:nvPr>
        </p:nvSpPr>
        <p:spPr>
          <a:ln/>
        </p:spPr>
        <p:txBody>
          <a:bodyPr/>
          <a:lstStyle>
            <a:lvl1pPr>
              <a:defRPr/>
            </a:lvl1pPr>
          </a:lstStyle>
          <a:p>
            <a:pPr>
              <a:defRPr/>
            </a:pPr>
            <a:fld id="{FBF579D5-3F1D-4BC9-BA7F-AFE438F885FC}" type="slidenum">
              <a:rPr lang="en-US" altLang="en-US"/>
              <a:pPr>
                <a:defRPr/>
              </a:pPr>
              <a:t>‹#›</a:t>
            </a:fld>
            <a:endParaRPr lang="en-US" altLang="en-US"/>
          </a:p>
        </p:txBody>
      </p:sp>
    </p:spTree>
    <p:extLst>
      <p:ext uri="{BB962C8B-B14F-4D97-AF65-F5344CB8AC3E}">
        <p14:creationId xmlns:p14="http://schemas.microsoft.com/office/powerpoint/2010/main" val="334987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with photo form_no logo">
    <p:spTree>
      <p:nvGrpSpPr>
        <p:cNvPr id="1" name=""/>
        <p:cNvGrpSpPr/>
        <p:nvPr/>
      </p:nvGrpSpPr>
      <p:grpSpPr>
        <a:xfrm>
          <a:off x="0" y="0"/>
          <a:ext cx="0" cy="0"/>
          <a:chOff x="0" y="0"/>
          <a:chExt cx="0" cy="0"/>
        </a:xfrm>
      </p:grpSpPr>
      <p:sp>
        <p:nvSpPr>
          <p:cNvPr id="16"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Tree>
    <p:extLst>
      <p:ext uri="{BB962C8B-B14F-4D97-AF65-F5344CB8AC3E}">
        <p14:creationId xmlns:p14="http://schemas.microsoft.com/office/powerpoint/2010/main" val="77382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logo">
    <p:spTree>
      <p:nvGrpSpPr>
        <p:cNvPr id="1" name=""/>
        <p:cNvGrpSpPr/>
        <p:nvPr/>
      </p:nvGrpSpPr>
      <p:grpSpPr>
        <a:xfrm>
          <a:off x="0" y="0"/>
          <a:ext cx="0" cy="0"/>
          <a:chOff x="0" y="0"/>
          <a:chExt cx="0" cy="0"/>
        </a:xfrm>
      </p:grpSpPr>
      <p:sp>
        <p:nvSpPr>
          <p:cNvPr id="2"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extLst>
      <p:ext uri="{BB962C8B-B14F-4D97-AF65-F5344CB8AC3E}">
        <p14:creationId xmlns:p14="http://schemas.microsoft.com/office/powerpoint/2010/main" val="8270936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0F0F0"/>
        </a:solidFill>
        <a:effectLst/>
      </p:bgPr>
    </p:bg>
    <p:spTree>
      <p:nvGrpSpPr>
        <p:cNvPr id="1" name=""/>
        <p:cNvGrpSpPr/>
        <p:nvPr/>
      </p:nvGrpSpPr>
      <p:grpSpPr>
        <a:xfrm>
          <a:off x="0" y="0"/>
          <a:ext cx="0" cy="0"/>
          <a:chOff x="0" y="0"/>
          <a:chExt cx="0" cy="0"/>
        </a:xfrm>
      </p:grpSpPr>
      <p:grpSp>
        <p:nvGrpSpPr>
          <p:cNvPr id="1026" name="Group 1"/>
          <p:cNvGrpSpPr>
            <a:grpSpLocks/>
          </p:cNvGrpSpPr>
          <p:nvPr userDrawn="1"/>
        </p:nvGrpSpPr>
        <p:grpSpPr bwMode="auto">
          <a:xfrm>
            <a:off x="1147763" y="11744325"/>
            <a:ext cx="6634162" cy="1106488"/>
            <a:chOff x="-1" y="38634"/>
            <a:chExt cx="6635042" cy="1105221"/>
          </a:xfrm>
        </p:grpSpPr>
        <p:sp>
          <p:nvSpPr>
            <p:cNvPr id="2" name="AutoShape 2"/>
            <p:cNvSpPr>
              <a:spLocks/>
            </p:cNvSpPr>
            <p:nvPr/>
          </p:nvSpPr>
          <p:spPr bwMode="auto">
            <a:xfrm>
              <a:off x="-1" y="83033"/>
              <a:ext cx="863715" cy="862611"/>
            </a:xfrm>
            <a:custGeom>
              <a:avLst/>
              <a:gdLst>
                <a:gd name="T0" fmla="*/ 431837 w 21015"/>
                <a:gd name="T1" fmla="*/ 441240 h 21012"/>
                <a:gd name="T2" fmla="*/ 431837 w 21015"/>
                <a:gd name="T3" fmla="*/ 441240 h 21012"/>
                <a:gd name="T4" fmla="*/ 431837 w 21015"/>
                <a:gd name="T5" fmla="*/ 441240 h 21012"/>
                <a:gd name="T6" fmla="*/ 431837 w 21015"/>
                <a:gd name="T7" fmla="*/ 441240 h 210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15" h="21012">
                  <a:moveTo>
                    <a:pt x="13959" y="588"/>
                  </a:moveTo>
                  <a:cubicBezTo>
                    <a:pt x="11586" y="-242"/>
                    <a:pt x="8994" y="-191"/>
                    <a:pt x="6655" y="731"/>
                  </a:cubicBezTo>
                  <a:cubicBezTo>
                    <a:pt x="3644" y="1918"/>
                    <a:pt x="1334" y="4417"/>
                    <a:pt x="419" y="7525"/>
                  </a:cubicBezTo>
                  <a:cubicBezTo>
                    <a:pt x="-304" y="9983"/>
                    <a:pt x="-82" y="12619"/>
                    <a:pt x="1008" y="14937"/>
                  </a:cubicBezTo>
                  <a:cubicBezTo>
                    <a:pt x="1921" y="16880"/>
                    <a:pt x="3401" y="18500"/>
                    <a:pt x="5252" y="19585"/>
                  </a:cubicBezTo>
                  <a:cubicBezTo>
                    <a:pt x="7482" y="18171"/>
                    <a:pt x="8696" y="15596"/>
                    <a:pt x="8370" y="12974"/>
                  </a:cubicBezTo>
                  <a:cubicBezTo>
                    <a:pt x="8036" y="10289"/>
                    <a:pt x="6079" y="7911"/>
                    <a:pt x="6487" y="5212"/>
                  </a:cubicBezTo>
                  <a:cubicBezTo>
                    <a:pt x="6682" y="3922"/>
                    <a:pt x="7413" y="2776"/>
                    <a:pt x="8499" y="2056"/>
                  </a:cubicBezTo>
                  <a:cubicBezTo>
                    <a:pt x="7825" y="3157"/>
                    <a:pt x="7525" y="4448"/>
                    <a:pt x="7642" y="5734"/>
                  </a:cubicBezTo>
                  <a:cubicBezTo>
                    <a:pt x="7877" y="8323"/>
                    <a:pt x="9682" y="10377"/>
                    <a:pt x="10990" y="12609"/>
                  </a:cubicBezTo>
                  <a:cubicBezTo>
                    <a:pt x="11909" y="14178"/>
                    <a:pt x="12562" y="16019"/>
                    <a:pt x="11772" y="17628"/>
                  </a:cubicBezTo>
                  <a:cubicBezTo>
                    <a:pt x="11351" y="18486"/>
                    <a:pt x="10601" y="19078"/>
                    <a:pt x="9811" y="19527"/>
                  </a:cubicBezTo>
                  <a:cubicBezTo>
                    <a:pt x="9035" y="19969"/>
                    <a:pt x="8181" y="20298"/>
                    <a:pt x="7268" y="20486"/>
                  </a:cubicBezTo>
                  <a:cubicBezTo>
                    <a:pt x="9916" y="21358"/>
                    <a:pt x="12802" y="21141"/>
                    <a:pt x="15290" y="19883"/>
                  </a:cubicBezTo>
                  <a:cubicBezTo>
                    <a:pt x="18050" y="18487"/>
                    <a:pt x="20063" y="15948"/>
                    <a:pt x="20755" y="12931"/>
                  </a:cubicBezTo>
                  <a:cubicBezTo>
                    <a:pt x="21296" y="10574"/>
                    <a:pt x="20978" y="8107"/>
                    <a:pt x="19921" y="5933"/>
                  </a:cubicBezTo>
                  <a:cubicBezTo>
                    <a:pt x="19032" y="4105"/>
                    <a:pt x="17656" y="2559"/>
                    <a:pt x="15945" y="1465"/>
                  </a:cubicBezTo>
                  <a:cubicBezTo>
                    <a:pt x="13539" y="2661"/>
                    <a:pt x="12155" y="5251"/>
                    <a:pt x="12492" y="7919"/>
                  </a:cubicBezTo>
                  <a:cubicBezTo>
                    <a:pt x="12873" y="10935"/>
                    <a:pt x="15555" y="13666"/>
                    <a:pt x="14483" y="16697"/>
                  </a:cubicBezTo>
                  <a:cubicBezTo>
                    <a:pt x="14158" y="17617"/>
                    <a:pt x="13487" y="18374"/>
                    <a:pt x="12614" y="18806"/>
                  </a:cubicBezTo>
                  <a:cubicBezTo>
                    <a:pt x="13238" y="17579"/>
                    <a:pt x="13447" y="16182"/>
                    <a:pt x="13209" y="14826"/>
                  </a:cubicBezTo>
                  <a:cubicBezTo>
                    <a:pt x="12931" y="13246"/>
                    <a:pt x="12078" y="11857"/>
                    <a:pt x="11220" y="10506"/>
                  </a:cubicBezTo>
                  <a:cubicBezTo>
                    <a:pt x="10425" y="9257"/>
                    <a:pt x="9651" y="8040"/>
                    <a:pt x="9235" y="6698"/>
                  </a:cubicBezTo>
                  <a:cubicBezTo>
                    <a:pt x="8858" y="5483"/>
                    <a:pt x="8762" y="4115"/>
                    <a:pt x="9443" y="2947"/>
                  </a:cubicBezTo>
                  <a:cubicBezTo>
                    <a:pt x="9911" y="2147"/>
                    <a:pt x="10669" y="1613"/>
                    <a:pt x="11471" y="1239"/>
                  </a:cubicBezTo>
                  <a:cubicBezTo>
                    <a:pt x="12239" y="881"/>
                    <a:pt x="13079" y="654"/>
                    <a:pt x="13959" y="588"/>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50800" tIns="50800" rIns="50800" bIns="50800" anchor="ctr"/>
            <a:lstStyle/>
            <a:p>
              <a:pPr>
                <a:defRPr/>
              </a:pPr>
              <a:endParaRPr lang="uk-UA"/>
            </a:p>
          </p:txBody>
        </p:sp>
        <p:sp>
          <p:nvSpPr>
            <p:cNvPr id="2051" name="Rectangle 3"/>
            <p:cNvSpPr>
              <a:spLocks/>
            </p:cNvSpPr>
            <p:nvPr/>
          </p:nvSpPr>
          <p:spPr bwMode="auto">
            <a:xfrm>
              <a:off x="1047888" y="38634"/>
              <a:ext cx="5279137" cy="672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eaLnBrk="1">
                <a:defRPr/>
              </a:pPr>
              <a:r>
                <a:rPr lang="en-US" altLang="en-US" sz="3700" b="1" baseline="0" dirty="0">
                  <a:solidFill>
                    <a:srgbClr val="1A2224"/>
                  </a:solidFill>
                </a:rPr>
                <a:t>BUSINESS </a:t>
              </a:r>
              <a:r>
                <a:rPr lang="en-US" altLang="en-US" sz="3700" b="1" baseline="0" dirty="0">
                  <a:solidFill>
                    <a:schemeClr val="accent1"/>
                  </a:solidFill>
                </a:rPr>
                <a:t>PROPOSAL</a:t>
              </a:r>
            </a:p>
          </p:txBody>
        </p:sp>
        <p:sp>
          <p:nvSpPr>
            <p:cNvPr id="2052" name="Rectangle 4"/>
            <p:cNvSpPr>
              <a:spLocks/>
            </p:cNvSpPr>
            <p:nvPr/>
          </p:nvSpPr>
          <p:spPr bwMode="auto">
            <a:xfrm>
              <a:off x="1059001" y="560324"/>
              <a:ext cx="5576040" cy="5835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defRPr/>
              </a:pPr>
              <a:r>
                <a:rPr lang="en-US" altLang="en-US" sz="1900" baseline="63000">
                  <a:solidFill>
                    <a:srgbClr val="9D9D9D"/>
                  </a:solidFill>
                  <a:latin typeface="Open Sans Semibold" charset="0"/>
                  <a:ea typeface="Open Sans Semibold" charset="0"/>
                  <a:cs typeface="Open Sans Semibold" charset="0"/>
                  <a:sym typeface="Open Sans Semibold" charset="0"/>
                </a:rPr>
                <a:t>FREE POWERPOINT &amp; KEYNOTE TEMPLATES</a:t>
              </a:r>
            </a:p>
          </p:txBody>
        </p:sp>
      </p:grpSp>
      <p:sp>
        <p:nvSpPr>
          <p:cNvPr id="2053" name="Rectangle 5"/>
          <p:cNvSpPr>
            <a:spLocks noGrp="1"/>
          </p:cNvSpPr>
          <p:nvPr>
            <p:ph type="sldNum" sz="quarter" idx="2"/>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50800" tIns="50800" rIns="50800" bIns="50800" numCol="1" anchor="t" anchorCtr="0" compatLnSpc="1">
            <a:prstTxWarp prst="textNoShape">
              <a:avLst/>
            </a:prstTxWarp>
          </a:bodyPr>
          <a:lstStyle>
            <a:lvl1pPr algn="ctr" eaLnBrk="1">
              <a:defRPr sz="2100" baseline="0" smtClean="0">
                <a:solidFill>
                  <a:srgbClr val="1B2223"/>
                </a:solidFill>
                <a:latin typeface="Open Sans Semibold" charset="0"/>
                <a:ea typeface="Open Sans Semibold" charset="0"/>
                <a:cs typeface="Open Sans Semibold" charset="0"/>
                <a:sym typeface="Open Sans Semibold" charset="0"/>
              </a:defRPr>
            </a:lvl1pPr>
          </a:lstStyle>
          <a:p>
            <a:pPr>
              <a:defRPr/>
            </a:pPr>
            <a:fld id="{368BF818-96A2-4643-A267-74F86F328A6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Lst>
  <p:txStyles>
    <p:titleStyle>
      <a:lvl1pPr algn="ctr" defTabSz="825500" rtl="0" eaLnBrk="0" fontAlgn="base" hangingPunct="0">
        <a:lnSpc>
          <a:spcPct val="10000"/>
        </a:lnSpc>
        <a:spcBef>
          <a:spcPct val="0"/>
        </a:spcBef>
        <a:spcAft>
          <a:spcPct val="0"/>
        </a:spcAft>
        <a:defRPr sz="11000" kern="1200">
          <a:solidFill>
            <a:srgbClr val="1A2224"/>
          </a:solidFill>
          <a:latin typeface="+mj-lt"/>
          <a:ea typeface="+mj-ea"/>
          <a:cs typeface="+mj-cs"/>
          <a:sym typeface="Open Sans Extrabold" charset="0"/>
        </a:defRPr>
      </a:lvl1pPr>
      <a:lvl2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2pPr>
      <a:lvl3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3pPr>
      <a:lvl4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4pPr>
      <a:lvl5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5pPr>
      <a:lvl6pPr marL="4572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6pPr>
      <a:lvl7pPr marL="9144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7pPr>
      <a:lvl8pPr marL="13716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8pPr>
      <a:lvl9pPr marL="18288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9pPr>
    </p:titleStyle>
    <p:bodyStyle>
      <a:lvl1pPr marL="26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1pPr>
      <a:lvl2pPr marL="90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2pPr>
      <a:lvl3pPr marL="153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3pPr>
      <a:lvl4pPr marL="217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4pPr>
      <a:lvl5pPr marL="280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www.site2max.pro"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742728" y="4603111"/>
            <a:ext cx="22826536" cy="54763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90000"/>
              </a:lnSpc>
            </a:pPr>
            <a:r>
              <a:rPr lang="en-US" altLang="en-US" sz="9700" b="1" baseline="0" dirty="0">
                <a:solidFill>
                  <a:srgbClr val="1A2224"/>
                </a:solidFill>
                <a:latin typeface="Open Sans Extrabold" charset="0"/>
                <a:ea typeface="Open Sans Extrabold" charset="0"/>
                <a:cs typeface="Open Sans Extrabold" charset="0"/>
                <a:sym typeface="Open Sans Extrabold" charset="0"/>
              </a:rPr>
              <a:t> </a:t>
            </a:r>
            <a:endParaRPr lang="uk-UA" altLang="en-US" sz="9700" b="1" baseline="0" dirty="0">
              <a:solidFill>
                <a:srgbClr val="1A2224"/>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Chapter 11</a:t>
            </a: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Provision of project implementation specialists</a:t>
            </a:r>
          </a:p>
        </p:txBody>
      </p:sp>
      <p:sp>
        <p:nvSpPr>
          <p:cNvPr id="5" name="TextShape 3">
            <a:extLst>
              <a:ext uri="{FF2B5EF4-FFF2-40B4-BE49-F238E27FC236}">
                <a16:creationId xmlns:a16="http://schemas.microsoft.com/office/drawing/2014/main" id="{1C6832DD-8A31-4A77-A6F7-36985ABE23EC}"/>
              </a:ext>
            </a:extLst>
          </p:cNvPr>
          <p:cNvSpPr txBox="1"/>
          <p:nvPr/>
        </p:nvSpPr>
        <p:spPr>
          <a:xfrm>
            <a:off x="1246784" y="1241376"/>
            <a:ext cx="21193248" cy="2581082"/>
          </a:xfrm>
          <a:prstGeom prst="rect">
            <a:avLst/>
          </a:prstGeom>
          <a:noFill/>
          <a:ln>
            <a:noFill/>
          </a:ln>
        </p:spPr>
        <p:txBody>
          <a:bodyPr wrap="square" lIns="36000" tIns="36000" rIns="36000" bIns="36000" anchor="ctr">
            <a:spAutoFit/>
          </a:bodyPr>
          <a:lstStyle/>
          <a:p>
            <a:pPr algn="ctr" defTabSz="914400" eaLnBrk="1" fontAlgn="auto" hangingPunct="1">
              <a:spcBef>
                <a:spcPts val="0"/>
              </a:spcBef>
              <a:spcAft>
                <a:spcPts val="0"/>
              </a:spcAft>
            </a:pPr>
            <a:endParaRPr lang="en-US" sz="4800" spc="-1" baseline="0" dirty="0">
              <a:solidFill>
                <a:schemeClr val="accent1">
                  <a:lumMod val="75000"/>
                </a:schemeClr>
              </a:solidFill>
              <a:latin typeface="Source Sans Pro"/>
            </a:endParaRPr>
          </a:p>
          <a:p>
            <a:pPr algn="ctr" defTabSz="914400" eaLnBrk="1" fontAlgn="auto" hangingPunct="1">
              <a:spcBef>
                <a:spcPts val="0"/>
              </a:spcBef>
              <a:spcAft>
                <a:spcPts val="0"/>
              </a:spcAft>
            </a:pPr>
            <a:r>
              <a:rPr lang="en-US" sz="11500" b="1" spc="-1" baseline="0" dirty="0">
                <a:solidFill>
                  <a:schemeClr val="accent1">
                    <a:lumMod val="75000"/>
                  </a:schemeClr>
                </a:solidFill>
                <a:latin typeface="Source Sans Pro"/>
              </a:rPr>
              <a:t>Evaluation of start-up projects</a:t>
            </a:r>
          </a:p>
        </p:txBody>
      </p:sp>
      <p:sp>
        <p:nvSpPr>
          <p:cNvPr id="7" name="TextShape 2">
            <a:extLst>
              <a:ext uri="{FF2B5EF4-FFF2-40B4-BE49-F238E27FC236}">
                <a16:creationId xmlns:a16="http://schemas.microsoft.com/office/drawing/2014/main" id="{B1609051-8F03-47CC-B816-B70911356429}"/>
              </a:ext>
            </a:extLst>
          </p:cNvPr>
          <p:cNvSpPr txBox="1"/>
          <p:nvPr/>
        </p:nvSpPr>
        <p:spPr>
          <a:xfrm>
            <a:off x="11644964" y="12055787"/>
            <a:ext cx="11236128" cy="677108"/>
          </a:xfrm>
          <a:prstGeom prst="rect">
            <a:avLst/>
          </a:prstGeom>
          <a:noFill/>
          <a:ln>
            <a:noFill/>
          </a:ln>
        </p:spPr>
        <p:txBody>
          <a:bodyPr wrap="square" lIns="0" tIns="0" rIns="0" bIns="0">
            <a:spAutoFit/>
          </a:bodyPr>
          <a:lstStyle/>
          <a:p>
            <a:pPr algn="r"/>
            <a:r>
              <a:rPr lang="en-US" sz="6600" b="1" strike="noStrike" kern="0" spc="-1" dirty="0">
                <a:solidFill>
                  <a:schemeClr val="accent1">
                    <a:lumMod val="75000"/>
                  </a:schemeClr>
                </a:solidFill>
                <a:latin typeface="Source Sans Pro"/>
              </a:rPr>
              <a:t>Lecturer</a:t>
            </a:r>
            <a:r>
              <a:rPr lang="x-none" sz="6600" b="1" strike="noStrike" kern="0" spc="-1" dirty="0">
                <a:solidFill>
                  <a:schemeClr val="accent1">
                    <a:lumMod val="75000"/>
                  </a:schemeClr>
                </a:solidFill>
                <a:latin typeface="Source Sans Pro"/>
              </a:rPr>
              <a:t>: </a:t>
            </a:r>
            <a:r>
              <a:rPr lang="en-US" sz="6600" b="1" strike="noStrike" kern="0" spc="-1" dirty="0">
                <a:solidFill>
                  <a:schemeClr val="accent1">
                    <a:lumMod val="75000"/>
                  </a:schemeClr>
                </a:solidFill>
                <a:latin typeface="Source Sans Pro"/>
              </a:rPr>
              <a:t>doc</a:t>
            </a:r>
            <a:r>
              <a:rPr lang="x-none" sz="6600" b="1" strike="noStrike" kern="0" spc="-1" dirty="0">
                <a:solidFill>
                  <a:schemeClr val="accent1">
                    <a:lumMod val="75000"/>
                  </a:schemeClr>
                </a:solidFill>
                <a:latin typeface="Source Sans Pro"/>
              </a:rPr>
              <a:t>. </a:t>
            </a:r>
            <a:r>
              <a:rPr lang="en-US" sz="6600" b="1" strike="noStrike" kern="0" spc="-1" dirty="0" err="1">
                <a:solidFill>
                  <a:schemeClr val="accent1">
                    <a:lumMod val="75000"/>
                  </a:schemeClr>
                </a:solidFill>
                <a:latin typeface="Source Sans Pro"/>
              </a:rPr>
              <a:t>Polishchuk</a:t>
            </a:r>
            <a:r>
              <a:rPr lang="en-US" sz="6600" b="1" strike="noStrike" kern="0" spc="-1" dirty="0">
                <a:solidFill>
                  <a:schemeClr val="accent1">
                    <a:lumMod val="75000"/>
                  </a:schemeClr>
                </a:solidFill>
                <a:latin typeface="Source Sans Pro"/>
              </a:rPr>
              <a:t> Volodymyr, PhD</a:t>
            </a:r>
            <a:r>
              <a:rPr lang="x-none" sz="6600" b="1" strike="noStrike" kern="0" spc="-1" dirty="0">
                <a:solidFill>
                  <a:schemeClr val="accent1">
                    <a:lumMod val="75000"/>
                  </a:schemeClr>
                </a:solidFill>
                <a:latin typeface="Source Sans Pro"/>
              </a:rPr>
              <a:t>.</a:t>
            </a:r>
            <a:endParaRPr lang="en-US" sz="6600" b="1" strike="noStrike" kern="0" spc="-1" dirty="0">
              <a:solidFill>
                <a:schemeClr val="accent1">
                  <a:lumMod val="75000"/>
                </a:schemeClr>
              </a:solidFill>
              <a:latin typeface="Source Sans Pro"/>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accent1"/>
        </a:solidFill>
        <a:effectLst/>
      </p:bgPr>
    </p:bg>
    <p:spTree>
      <p:nvGrpSpPr>
        <p:cNvPr id="1" name=""/>
        <p:cNvGrpSpPr/>
        <p:nvPr/>
      </p:nvGrpSpPr>
      <p:grpSpPr>
        <a:xfrm>
          <a:off x="0" y="0"/>
          <a:ext cx="0" cy="0"/>
          <a:chOff x="0" y="0"/>
          <a:chExt cx="0" cy="0"/>
        </a:xfrm>
      </p:grpSpPr>
      <p:sp>
        <p:nvSpPr>
          <p:cNvPr id="6145" name="Rectangle 1"/>
          <p:cNvSpPr>
            <a:spLocks/>
          </p:cNvSpPr>
          <p:nvPr/>
        </p:nvSpPr>
        <p:spPr bwMode="auto">
          <a:xfrm>
            <a:off x="3843338" y="3144838"/>
            <a:ext cx="8312150" cy="3303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r" eaLnBrk="1">
              <a:lnSpc>
                <a:spcPct val="80000"/>
              </a:lnSpc>
            </a:pPr>
            <a:r>
              <a:rPr lang="en-US" altLang="en-US" sz="13000" b="1" baseline="0" dirty="0">
                <a:solidFill>
                  <a:srgbClr val="F0F0F0"/>
                </a:solidFill>
              </a:rPr>
              <a:t>Lecture content </a:t>
            </a:r>
          </a:p>
        </p:txBody>
      </p:sp>
      <p:sp>
        <p:nvSpPr>
          <p:cNvPr id="6146" name="Line 2"/>
          <p:cNvSpPr>
            <a:spLocks noChangeShapeType="1"/>
          </p:cNvSpPr>
          <p:nvPr/>
        </p:nvSpPr>
        <p:spPr bwMode="auto">
          <a:xfrm flipV="1">
            <a:off x="13920192" y="449288"/>
            <a:ext cx="0" cy="13266711"/>
          </a:xfrm>
          <a:prstGeom prst="line">
            <a:avLst/>
          </a:prstGeom>
          <a:noFill/>
          <a:ln w="762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6148" name="Rectangle 4"/>
          <p:cNvSpPr>
            <a:spLocks/>
          </p:cNvSpPr>
          <p:nvPr/>
        </p:nvSpPr>
        <p:spPr bwMode="auto">
          <a:xfrm>
            <a:off x="14603187" y="837307"/>
            <a:ext cx="6700838" cy="213391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Human resource management processes of a start-up project</a:t>
            </a:r>
          </a:p>
        </p:txBody>
      </p:sp>
      <p:sp>
        <p:nvSpPr>
          <p:cNvPr id="6157" name="Oval 13"/>
          <p:cNvSpPr>
            <a:spLocks/>
          </p:cNvSpPr>
          <p:nvPr/>
        </p:nvSpPr>
        <p:spPr bwMode="auto">
          <a:xfrm>
            <a:off x="13596276" y="1514415"/>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0" name="Oval 14"/>
          <p:cNvSpPr>
            <a:spLocks/>
          </p:cNvSpPr>
          <p:nvPr/>
        </p:nvSpPr>
        <p:spPr bwMode="auto">
          <a:xfrm>
            <a:off x="14605000" y="3201988"/>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0" name="Oval 16"/>
          <p:cNvSpPr>
            <a:spLocks/>
          </p:cNvSpPr>
          <p:nvPr/>
        </p:nvSpPr>
        <p:spPr bwMode="auto">
          <a:xfrm>
            <a:off x="13576498" y="4712507"/>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2" name="Oval 17"/>
          <p:cNvSpPr>
            <a:spLocks/>
          </p:cNvSpPr>
          <p:nvPr/>
        </p:nvSpPr>
        <p:spPr bwMode="auto">
          <a:xfrm>
            <a:off x="14605000" y="6246813"/>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4" name="Oval 20"/>
          <p:cNvSpPr>
            <a:spLocks/>
          </p:cNvSpPr>
          <p:nvPr/>
        </p:nvSpPr>
        <p:spPr bwMode="auto">
          <a:xfrm>
            <a:off x="14605000" y="9255125"/>
            <a:ext cx="325438" cy="3238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 name="Rectangle 1"/>
          <p:cNvSpPr>
            <a:spLocks noChangeArrowheads="1"/>
          </p:cNvSpPr>
          <p:nvPr/>
        </p:nvSpPr>
        <p:spPr bwMode="auto">
          <a:xfrm>
            <a:off x="1462088" y="11322050"/>
            <a:ext cx="7561262" cy="1657350"/>
          </a:xfrm>
          <a:prstGeom prst="rect">
            <a:avLst/>
          </a:prstGeom>
          <a:solidFill>
            <a:schemeClr val="accent1"/>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12" name="Oval 13"/>
          <p:cNvSpPr>
            <a:spLocks/>
          </p:cNvSpPr>
          <p:nvPr/>
        </p:nvSpPr>
        <p:spPr bwMode="auto">
          <a:xfrm>
            <a:off x="13596276" y="7910599"/>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5" name="Rectangle 4"/>
          <p:cNvSpPr>
            <a:spLocks/>
          </p:cNvSpPr>
          <p:nvPr/>
        </p:nvSpPr>
        <p:spPr bwMode="auto">
          <a:xfrm>
            <a:off x="14619662" y="4327797"/>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Forming a start-up project team</a:t>
            </a:r>
          </a:p>
        </p:txBody>
      </p:sp>
      <p:sp>
        <p:nvSpPr>
          <p:cNvPr id="17" name="Rectangle 4"/>
          <p:cNvSpPr>
            <a:spLocks/>
          </p:cNvSpPr>
          <p:nvPr/>
        </p:nvSpPr>
        <p:spPr bwMode="auto">
          <a:xfrm>
            <a:off x="14619662" y="7517962"/>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Start-up project team management processes</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500"/>
                                        <p:tgtEl>
                                          <p:spTgt spid="614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ppt_x"/>
                                          </p:val>
                                        </p:tav>
                                        <p:tav tm="100000">
                                          <p:val>
                                            <p:strVal val="#ppt_x"/>
                                          </p:val>
                                        </p:tav>
                                      </p:tavLst>
                                    </p:anim>
                                    <p:anim calcmode="lin" valueType="num">
                                      <p:cBhvr additive="base">
                                        <p:cTn id="12" dur="500" fill="hold"/>
                                        <p:tgtEl>
                                          <p:spTgt spid="614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6157"/>
                                        </p:tgtEl>
                                        <p:attrNameLst>
                                          <p:attrName>style.visibility</p:attrName>
                                        </p:attrNameLst>
                                      </p:cBhvr>
                                      <p:to>
                                        <p:strVal val="visible"/>
                                      </p:to>
                                    </p:set>
                                    <p:anim calcmode="lin" valueType="num">
                                      <p:cBhvr additive="base">
                                        <p:cTn id="16" dur="500" fill="hold"/>
                                        <p:tgtEl>
                                          <p:spTgt spid="6157"/>
                                        </p:tgtEl>
                                        <p:attrNameLst>
                                          <p:attrName>ppt_x</p:attrName>
                                        </p:attrNameLst>
                                      </p:cBhvr>
                                      <p:tavLst>
                                        <p:tav tm="0">
                                          <p:val>
                                            <p:strVal val="#ppt_x"/>
                                          </p:val>
                                        </p:tav>
                                        <p:tav tm="100000">
                                          <p:val>
                                            <p:strVal val="#ppt_x"/>
                                          </p:val>
                                        </p:tav>
                                      </p:tavLst>
                                    </p:anim>
                                    <p:anim calcmode="lin" valueType="num">
                                      <p:cBhvr additive="base">
                                        <p:cTn id="17" dur="500" fill="hold"/>
                                        <p:tgtEl>
                                          <p:spTgt spid="615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148"/>
                                        </p:tgtEl>
                                        <p:attrNameLst>
                                          <p:attrName>style.visibility</p:attrName>
                                        </p:attrNameLst>
                                      </p:cBhvr>
                                      <p:to>
                                        <p:strVal val="visible"/>
                                      </p:to>
                                    </p:set>
                                    <p:animEffect transition="in" filter="fade">
                                      <p:cBhvr>
                                        <p:cTn id="21" dur="500"/>
                                        <p:tgtEl>
                                          <p:spTgt spid="614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160"/>
                                        </p:tgtEl>
                                        <p:attrNameLst>
                                          <p:attrName>style.visibility</p:attrName>
                                        </p:attrNameLst>
                                      </p:cBhvr>
                                      <p:to>
                                        <p:strVal val="visible"/>
                                      </p:to>
                                    </p:set>
                                    <p:animEffect transition="in" filter="fade">
                                      <p:cBhvr>
                                        <p:cTn id="25" dur="500"/>
                                        <p:tgtEl>
                                          <p:spTgt spid="6160"/>
                                        </p:tgtEl>
                                      </p:cBhvr>
                                    </p:animEffect>
                                  </p:childTnLst>
                                </p:cTn>
                              </p:par>
                            </p:childTnLst>
                          </p:cTn>
                        </p:par>
                        <p:par>
                          <p:cTn id="26" fill="hold">
                            <p:stCondLst>
                              <p:cond delay="2500"/>
                            </p:stCondLst>
                            <p:childTnLst>
                              <p:par>
                                <p:cTn id="27" presetID="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0-#ppt_h/2"/>
                                          </p:val>
                                        </p:tav>
                                        <p:tav tm="100000">
                                          <p:val>
                                            <p:strVal val="#ppt_y"/>
                                          </p:val>
                                        </p:tav>
                                      </p:tavLst>
                                    </p:anim>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animBg="1"/>
      <p:bldP spid="6148" grpId="0"/>
      <p:bldP spid="6157" grpId="0" animBg="1"/>
      <p:bldP spid="6160" grpId="0" animBg="1"/>
      <p:bldP spid="12" grpId="0" animBg="1"/>
      <p:bldP spid="15"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2319842"/>
            <a:ext cx="10441160" cy="60119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Human resource management processes of a start-up project</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486275"/>
            <a:ext cx="1550987" cy="162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a:solidFill>
                  <a:srgbClr val="F0F0F0"/>
                </a:solidFill>
              </a:rPr>
              <a:t>01</a:t>
            </a:r>
          </a:p>
        </p:txBody>
      </p:sp>
      <p:pic>
        <p:nvPicPr>
          <p:cNvPr id="7" name="Рисунок 6">
            <a:extLst>
              <a:ext uri="{FF2B5EF4-FFF2-40B4-BE49-F238E27FC236}">
                <a16:creationId xmlns:a16="http://schemas.microsoft.com/office/drawing/2014/main" id="{3CA4AD06-AC94-45EF-B411-A04FE9B565B1}"/>
              </a:ext>
            </a:extLst>
          </p:cNvPr>
          <p:cNvPicPr>
            <a:picLocks noChangeAspect="1"/>
          </p:cNvPicPr>
          <p:nvPr/>
        </p:nvPicPr>
        <p:blipFill>
          <a:blip r:embed="rId2"/>
          <a:stretch>
            <a:fillRect/>
          </a:stretch>
        </p:blipFill>
        <p:spPr>
          <a:xfrm>
            <a:off x="14280232" y="3887211"/>
            <a:ext cx="9610435" cy="465960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526704" y="4297359"/>
            <a:ext cx="23039049" cy="6986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sz="5600" baseline="0" dirty="0">
                <a:solidFill>
                  <a:srgbClr val="002060"/>
                </a:solidFill>
              </a:rPr>
              <a:t>In the general case, </a:t>
            </a:r>
            <a:r>
              <a:rPr lang="en-US" sz="5600" b="1" baseline="0" dirty="0">
                <a:solidFill>
                  <a:srgbClr val="002060"/>
                </a:solidFill>
              </a:rPr>
              <a:t>the</a:t>
            </a:r>
            <a:r>
              <a:rPr lang="en-US" sz="5600" baseline="0" dirty="0">
                <a:solidFill>
                  <a:srgbClr val="002060"/>
                </a:solidFill>
              </a:rPr>
              <a:t> </a:t>
            </a:r>
            <a:r>
              <a:rPr lang="en-US" sz="5600" b="1" baseline="0" dirty="0">
                <a:solidFill>
                  <a:srgbClr val="002060"/>
                </a:solidFill>
              </a:rPr>
              <a:t>human resources of the project </a:t>
            </a:r>
            <a:r>
              <a:rPr lang="en-US" sz="5600" baseline="0" dirty="0">
                <a:solidFill>
                  <a:srgbClr val="002060"/>
                </a:solidFill>
              </a:rPr>
              <a:t>are a set professional, business, personal qualities of project participants and members of the Project Team and their capabilities (influence, "weight", connections, etc.) that can be used in the project. Human resources are part of the human resources considered as a measurable resource in the project. Personnel is specific individuals, part of which is their qualifications, performance of functional – job responsibilities, etc., which is described in the staffing of the project.</a:t>
            </a:r>
            <a:endParaRPr kumimoji="0" lang="en-US" altLang="ru-RU" sz="5600" b="0" i="0" u="none" strike="noStrike" cap="none" normalizeH="0" baseline="0" dirty="0">
              <a:ln>
                <a:noFill/>
              </a:ln>
              <a:solidFill>
                <a:srgbClr val="002060"/>
              </a:solidFill>
              <a:effectLst/>
              <a:latin typeface="+mj-lt"/>
              <a:cs typeface="Times New Roman" panose="02020603050405020304" pitchFamily="18" charset="0"/>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4550610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540088" y="6030272"/>
            <a:ext cx="2303904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altLang="ru-RU" sz="5600" b="1" baseline="0" dirty="0">
                <a:solidFill>
                  <a:srgbClr val="002060"/>
                </a:solidFill>
                <a:latin typeface="+mj-lt"/>
                <a:cs typeface="Times New Roman" panose="02020603050405020304" pitchFamily="18" charset="0"/>
              </a:rPr>
              <a:t>Human resources management of a start-up project </a:t>
            </a:r>
            <a:r>
              <a:rPr lang="en-US" altLang="ru-RU" sz="5600" baseline="0" dirty="0">
                <a:solidFill>
                  <a:srgbClr val="002060"/>
                </a:solidFill>
                <a:latin typeface="+mj-lt"/>
                <a:cs typeface="Times New Roman" panose="02020603050405020304" pitchFamily="18" charset="0"/>
              </a:rPr>
              <a:t>includes the processes of the organization, management, and leadership of the project team.</a:t>
            </a:r>
            <a:endParaRPr kumimoji="0" lang="en-US" altLang="ru-RU" sz="5600" b="0" i="0" u="none" strike="noStrike" cap="none" normalizeH="0" baseline="0" dirty="0">
              <a:ln>
                <a:noFill/>
              </a:ln>
              <a:solidFill>
                <a:srgbClr val="002060"/>
              </a:solidFill>
              <a:effectLst/>
              <a:latin typeface="+mj-lt"/>
              <a:cs typeface="Times New Roman" panose="02020603050405020304" pitchFamily="18" charset="0"/>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02946376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425384" y="4812257"/>
            <a:ext cx="23533232"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indent="450850" algn="just" defTabSz="914400"/>
            <a:r>
              <a:rPr lang="en-US" altLang="ru-RU" sz="6600" i="1" baseline="0" dirty="0">
                <a:solidFill>
                  <a:srgbClr val="002060"/>
                </a:solidFill>
                <a:latin typeface="+mj-lt"/>
                <a:cs typeface="Times New Roman" panose="02020603050405020304" pitchFamily="18" charset="0"/>
              </a:rPr>
              <a:t>Human resources management processes of a start-up project: </a:t>
            </a:r>
          </a:p>
          <a:p>
            <a:pPr lvl="0" indent="450850" algn="just" defTabSz="914400"/>
            <a:endParaRPr lang="en-US" altLang="ru-RU" sz="6600" i="1" baseline="0" dirty="0">
              <a:solidFill>
                <a:srgbClr val="002060"/>
              </a:solidFill>
              <a:latin typeface="+mj-lt"/>
              <a:cs typeface="Times New Roman" panose="02020603050405020304" pitchFamily="18" charset="0"/>
            </a:endParaRPr>
          </a:p>
          <a:p>
            <a:pPr lvl="0" indent="450850" algn="just" defTabSz="914400"/>
            <a:r>
              <a:rPr lang="en-US" sz="6600" baseline="0" dirty="0">
                <a:solidFill>
                  <a:srgbClr val="002060"/>
                </a:solidFill>
              </a:rPr>
              <a:t>–</a:t>
            </a:r>
            <a:r>
              <a:rPr lang="en-US" altLang="ru-RU" sz="6600" baseline="0" dirty="0">
                <a:solidFill>
                  <a:srgbClr val="002060"/>
                </a:solidFill>
                <a:latin typeface="+mj-lt"/>
                <a:cs typeface="Times New Roman" panose="02020603050405020304" pitchFamily="18" charset="0"/>
              </a:rPr>
              <a:t> Human resource management planning </a:t>
            </a:r>
            <a:r>
              <a:rPr lang="en-US" sz="6600" baseline="0" dirty="0">
                <a:solidFill>
                  <a:srgbClr val="002060"/>
                </a:solidFill>
              </a:rPr>
              <a:t>–</a:t>
            </a:r>
            <a:r>
              <a:rPr lang="en-US" altLang="ru-RU" sz="6600" baseline="0" dirty="0">
                <a:solidFill>
                  <a:srgbClr val="002060"/>
                </a:solidFill>
                <a:latin typeface="+mj-lt"/>
                <a:cs typeface="Times New Roman" panose="02020603050405020304" pitchFamily="18" charset="0"/>
              </a:rPr>
              <a:t> the process of identifying and documenting roles, responsibilities, required skills, and accountability and creating a human management plan.</a:t>
            </a:r>
            <a:endParaRPr kumimoji="0" lang="en-US" altLang="ru-RU" sz="6600" b="0" i="0" u="none" strike="noStrike" cap="none" normalizeH="0" baseline="0" dirty="0">
              <a:ln>
                <a:noFill/>
              </a:ln>
              <a:solidFill>
                <a:srgbClr val="002060"/>
              </a:solidFill>
              <a:effectLst/>
              <a:latin typeface="+mj-lt"/>
              <a:cs typeface="Times New Roman" panose="02020603050405020304" pitchFamily="18" charset="0"/>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5037753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540088" y="3798893"/>
            <a:ext cx="23533232" cy="7140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defTabSz="914400"/>
            <a:r>
              <a:rPr lang="en-US" sz="6000" baseline="0" dirty="0">
                <a:solidFill>
                  <a:srgbClr val="002060"/>
                </a:solidFill>
              </a:rPr>
              <a:t>– </a:t>
            </a:r>
            <a:r>
              <a:rPr lang="en-US" sz="5600" baseline="0" dirty="0">
                <a:solidFill>
                  <a:srgbClr val="002060"/>
                </a:solidFill>
              </a:rPr>
              <a:t>Project team recruitment is the process of confirming the availability of human resources and recruiting the team needed to complete project tasks.</a:t>
            </a:r>
          </a:p>
          <a:p>
            <a:pPr algn="just" defTabSz="914400"/>
            <a:endParaRPr lang="en-US" sz="5600" baseline="0" dirty="0">
              <a:solidFill>
                <a:srgbClr val="002060"/>
              </a:solidFill>
            </a:endParaRPr>
          </a:p>
          <a:p>
            <a:pPr algn="just" defTabSz="914400"/>
            <a:r>
              <a:rPr lang="en-US" sz="6000" baseline="0" dirty="0">
                <a:solidFill>
                  <a:srgbClr val="002060"/>
                </a:solidFill>
              </a:rPr>
              <a:t>– </a:t>
            </a:r>
            <a:r>
              <a:rPr lang="en-US" sz="5600" baseline="0" dirty="0">
                <a:solidFill>
                  <a:srgbClr val="002060"/>
                </a:solidFill>
              </a:rPr>
              <a:t>Project start-up team development is a process of improving the competence, interaction of project team members, and general working conditions of the team in order to increase the efficiency of the project.</a:t>
            </a:r>
            <a:endParaRPr lang="ru-RU" sz="5600" baseline="0" dirty="0">
              <a:solidFill>
                <a:srgbClr val="002060"/>
              </a:solidFill>
            </a:endParaRPr>
          </a:p>
          <a:p>
            <a:pPr lvl="0" indent="450850" algn="just" defTabSz="914400"/>
            <a:endParaRPr kumimoji="0" lang="en-US" altLang="ru-RU" sz="5600" b="0" i="0" u="none" strike="noStrike" cap="none" normalizeH="0" baseline="0" dirty="0">
              <a:ln>
                <a:noFill/>
              </a:ln>
              <a:solidFill>
                <a:srgbClr val="002060"/>
              </a:solidFill>
              <a:effectLst/>
              <a:latin typeface="+mj-lt"/>
              <a:cs typeface="Times New Roman" panose="02020603050405020304" pitchFamily="18" charset="0"/>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54863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540088" y="5999495"/>
            <a:ext cx="23533232" cy="2739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defTabSz="914400"/>
            <a:r>
              <a:rPr lang="en-US" sz="6000" baseline="0" dirty="0">
                <a:solidFill>
                  <a:srgbClr val="002060"/>
                </a:solidFill>
              </a:rPr>
              <a:t>– </a:t>
            </a:r>
            <a:r>
              <a:rPr lang="en-US" sz="5600" baseline="0" dirty="0">
                <a:solidFill>
                  <a:srgbClr val="002060"/>
                </a:solidFill>
              </a:rPr>
              <a:t>start-up project team management </a:t>
            </a:r>
            <a:r>
              <a:rPr lang="en-US" sz="5400" baseline="0" dirty="0">
                <a:solidFill>
                  <a:srgbClr val="002060"/>
                </a:solidFill>
              </a:rPr>
              <a:t>–</a:t>
            </a:r>
            <a:r>
              <a:rPr lang="en-US" sz="5600" baseline="0" dirty="0">
                <a:solidFill>
                  <a:srgbClr val="002060"/>
                </a:solidFill>
              </a:rPr>
              <a:t> the process of monitoring the activities of team members, providing feedback, problem-solving, and change management, aimed at optimizing project implementation.</a:t>
            </a:r>
            <a:endParaRPr kumimoji="0" lang="en-US" altLang="ru-RU" sz="5600" b="0" i="0" u="none" strike="noStrike" cap="none" normalizeH="0" baseline="0" dirty="0">
              <a:ln>
                <a:noFill/>
              </a:ln>
              <a:solidFill>
                <a:srgbClr val="002060"/>
              </a:solidFill>
              <a:effectLst/>
              <a:latin typeface="+mj-lt"/>
              <a:cs typeface="Times New Roman" panose="02020603050405020304" pitchFamily="18" charset="0"/>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2998539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728"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425384" y="4337720"/>
            <a:ext cx="23533232" cy="6555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defTabSz="914400"/>
            <a:r>
              <a:rPr lang="en-US" sz="6000" baseline="0" dirty="0">
                <a:solidFill>
                  <a:srgbClr val="002060"/>
                </a:solidFill>
              </a:rPr>
              <a:t>	The main purpose of personnel management is to provide: </a:t>
            </a:r>
          </a:p>
          <a:p>
            <a:pPr marL="857250" indent="-857250" algn="just" defTabSz="914400">
              <a:buFontTx/>
              <a:buChar char="-"/>
            </a:pPr>
            <a:r>
              <a:rPr lang="en-US" sz="6000" baseline="0" dirty="0">
                <a:solidFill>
                  <a:srgbClr val="002060"/>
                </a:solidFill>
              </a:rPr>
              <a:t>such behavior of each member of the project team, which is necessary to achieve organizational goals in particular and the successful implementation of the start-up project in general; </a:t>
            </a:r>
          </a:p>
          <a:p>
            <a:pPr marL="857250" indent="-857250" algn="just" defTabSz="914400">
              <a:buFontTx/>
              <a:buChar char="-"/>
            </a:pPr>
            <a:r>
              <a:rPr lang="en-US" sz="6000" baseline="0" dirty="0">
                <a:solidFill>
                  <a:srgbClr val="002060"/>
                </a:solidFill>
              </a:rPr>
              <a:t>creation of a start-up project team capable of implementing the project in the best possible way (in terms of quality, time, and costs).</a:t>
            </a:r>
            <a:endParaRPr kumimoji="0" lang="en-US" altLang="ru-RU" sz="5600" b="0" i="0" u="none" strike="noStrike" cap="none" normalizeH="0" baseline="0" dirty="0">
              <a:ln>
                <a:noFill/>
              </a:ln>
              <a:solidFill>
                <a:srgbClr val="002060"/>
              </a:solidFill>
              <a:effectLst/>
              <a:latin typeface="+mj-lt"/>
              <a:cs typeface="Times New Roman" panose="02020603050405020304" pitchFamily="18" charset="0"/>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328651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728"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425384" y="4522387"/>
            <a:ext cx="23533232"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	</a:t>
            </a:r>
            <a:r>
              <a:rPr lang="en-US" sz="6400" baseline="0" dirty="0">
                <a:solidFill>
                  <a:srgbClr val="002060"/>
                </a:solidFill>
              </a:rPr>
              <a:t>The main areas of personnel management in start-up projects are:</a:t>
            </a:r>
            <a:endParaRPr lang="ru-RU" sz="6400" baseline="0" dirty="0">
              <a:solidFill>
                <a:srgbClr val="002060"/>
              </a:solidFill>
            </a:endParaRPr>
          </a:p>
          <a:p>
            <a:pPr algn="just"/>
            <a:r>
              <a:rPr lang="ru-RU" sz="6400" baseline="0" dirty="0">
                <a:solidFill>
                  <a:srgbClr val="002060"/>
                </a:solidFill>
              </a:rPr>
              <a:t> </a:t>
            </a:r>
            <a:r>
              <a:rPr lang="en-US" sz="6400" baseline="0" dirty="0">
                <a:solidFill>
                  <a:srgbClr val="002060"/>
                </a:solidFill>
              </a:rPr>
              <a:t>project manager leadership;</a:t>
            </a:r>
            <a:endParaRPr lang="ru-RU" sz="6400" baseline="0" dirty="0">
              <a:solidFill>
                <a:srgbClr val="002060"/>
              </a:solidFill>
            </a:endParaRPr>
          </a:p>
          <a:p>
            <a:pPr algn="just"/>
            <a:r>
              <a:rPr lang="ru-RU" sz="6400" baseline="0" dirty="0">
                <a:solidFill>
                  <a:srgbClr val="002060"/>
                </a:solidFill>
              </a:rPr>
              <a:t> </a:t>
            </a:r>
            <a:r>
              <a:rPr lang="en-US" sz="6400" baseline="0" dirty="0">
                <a:solidFill>
                  <a:srgbClr val="002060"/>
                </a:solidFill>
              </a:rPr>
              <a:t>team development and group work;</a:t>
            </a:r>
            <a:endParaRPr lang="ru-RU" sz="6400" baseline="0" dirty="0">
              <a:solidFill>
                <a:srgbClr val="002060"/>
              </a:solidFill>
            </a:endParaRPr>
          </a:p>
          <a:p>
            <a:pPr algn="just"/>
            <a:r>
              <a:rPr lang="ru-RU" sz="6400" baseline="0" dirty="0">
                <a:solidFill>
                  <a:srgbClr val="002060"/>
                </a:solidFill>
              </a:rPr>
              <a:t> </a:t>
            </a:r>
            <a:r>
              <a:rPr lang="en-US" sz="6400" baseline="0" dirty="0">
                <a:solidFill>
                  <a:srgbClr val="002060"/>
                </a:solidFill>
              </a:rPr>
              <a:t>motivation of individuals and groups;</a:t>
            </a:r>
            <a:endParaRPr lang="ru-RU" sz="6400" baseline="0" dirty="0">
              <a:solidFill>
                <a:srgbClr val="002060"/>
              </a:solidFill>
            </a:endParaRPr>
          </a:p>
          <a:p>
            <a:pPr algn="just"/>
            <a:r>
              <a:rPr lang="ru-RU" sz="6400" baseline="0" dirty="0">
                <a:solidFill>
                  <a:srgbClr val="002060"/>
                </a:solidFill>
              </a:rPr>
              <a:t> </a:t>
            </a:r>
            <a:r>
              <a:rPr lang="en-US" sz="6400" baseline="0" dirty="0">
                <a:solidFill>
                  <a:srgbClr val="002060"/>
                </a:solidFill>
              </a:rPr>
              <a:t>conflict management.</a:t>
            </a:r>
            <a:endParaRPr lang="ru-RU" sz="6400" baseline="0" dirty="0">
              <a:solidFill>
                <a:srgbClr val="002060"/>
              </a:solidFill>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0789268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728"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425384" y="6076658"/>
            <a:ext cx="23533232" cy="3077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	</a:t>
            </a:r>
            <a:r>
              <a:rPr lang="en-US" sz="6400" b="1" baseline="0" dirty="0">
                <a:solidFill>
                  <a:srgbClr val="002060"/>
                </a:solidFill>
              </a:rPr>
              <a:t>Project Manager </a:t>
            </a:r>
            <a:r>
              <a:rPr lang="en-US" sz="6400" baseline="0" dirty="0">
                <a:solidFill>
                  <a:srgbClr val="002060"/>
                </a:solidFill>
              </a:rPr>
              <a:t>– a manager who holds a permanent position in the project team and is empowered to make decisions on specific activities.</a:t>
            </a:r>
            <a:endParaRPr lang="ru-RU" sz="6400" baseline="0" dirty="0">
              <a:solidFill>
                <a:srgbClr val="002060"/>
              </a:solidFill>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075891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728"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425384" y="6076658"/>
            <a:ext cx="23533232" cy="30777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	</a:t>
            </a:r>
            <a:r>
              <a:rPr lang="en-US" sz="6400" b="1" baseline="0" dirty="0">
                <a:solidFill>
                  <a:srgbClr val="002060"/>
                </a:solidFill>
              </a:rPr>
              <a:t>Project Manager </a:t>
            </a:r>
            <a:r>
              <a:rPr lang="en-US" sz="6400" baseline="0" dirty="0">
                <a:solidFill>
                  <a:srgbClr val="002060"/>
                </a:solidFill>
              </a:rPr>
              <a:t>– a manager who holds a permanent position in the project team and is empowered to make decisions on specific activities.</a:t>
            </a:r>
            <a:endParaRPr lang="ru-RU" sz="6400" baseline="0" dirty="0">
              <a:solidFill>
                <a:srgbClr val="002060"/>
              </a:solidFill>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3379859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728"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425384" y="5091773"/>
            <a:ext cx="23533232"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	</a:t>
            </a:r>
            <a:r>
              <a:rPr lang="en-US" sz="6400" b="1" baseline="0" dirty="0">
                <a:solidFill>
                  <a:srgbClr val="002060"/>
                </a:solidFill>
              </a:rPr>
              <a:t>Leadership </a:t>
            </a:r>
            <a:r>
              <a:rPr lang="en-US" sz="6400" baseline="0" dirty="0">
                <a:solidFill>
                  <a:srgbClr val="002060"/>
                </a:solidFill>
              </a:rPr>
              <a:t>– is the ability to influence individuals and groups, directing their efforts to achieve their goals .; it is the ability to mobilize the potential psychological needs of followers (subordinates) and rely on them in times of acute rivalry or conflict.</a:t>
            </a:r>
            <a:endParaRPr lang="ru-RU" sz="6400" baseline="0" dirty="0">
              <a:solidFill>
                <a:srgbClr val="002060"/>
              </a:solidFill>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2976701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728"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1160120" y="5129808"/>
            <a:ext cx="2206376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	</a:t>
            </a:r>
            <a:r>
              <a:rPr lang="en-US" sz="6400" baseline="0" dirty="0">
                <a:solidFill>
                  <a:srgbClr val="002060"/>
                </a:solidFill>
              </a:rPr>
              <a:t>Through empowerment - delegation - the project manager can: </a:t>
            </a:r>
          </a:p>
          <a:p>
            <a:pPr marL="857250" indent="-857250" algn="just">
              <a:buFont typeface="Arial" panose="020B0604020202020204" pitchFamily="34" charset="0"/>
              <a:buChar char="•"/>
            </a:pPr>
            <a:r>
              <a:rPr lang="en-US" sz="6400" baseline="0" dirty="0">
                <a:solidFill>
                  <a:srgbClr val="002060"/>
                </a:solidFill>
              </a:rPr>
              <a:t>improve the efficiency of the project team; </a:t>
            </a:r>
          </a:p>
          <a:p>
            <a:pPr marL="857250" indent="-857250" algn="just">
              <a:buFont typeface="Arial" panose="020B0604020202020204" pitchFamily="34" charset="0"/>
              <a:buChar char="•"/>
            </a:pPr>
            <a:r>
              <a:rPr lang="en-US" sz="6400" baseline="0" dirty="0">
                <a:solidFill>
                  <a:srgbClr val="002060"/>
                </a:solidFill>
              </a:rPr>
              <a:t>to develop the abilities of employees; </a:t>
            </a:r>
          </a:p>
          <a:p>
            <a:pPr marL="857250" indent="-857250" algn="just">
              <a:buFont typeface="Arial" panose="020B0604020202020204" pitchFamily="34" charset="0"/>
              <a:buChar char="•"/>
            </a:pPr>
            <a:r>
              <a:rPr lang="en-US" sz="6400" baseline="0" dirty="0">
                <a:solidFill>
                  <a:srgbClr val="002060"/>
                </a:solidFill>
              </a:rPr>
              <a:t>contribute to the growth of the company.</a:t>
            </a:r>
            <a:endParaRPr lang="ru-RU" sz="6400" baseline="0" dirty="0">
              <a:solidFill>
                <a:srgbClr val="002060"/>
              </a:solidFill>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74904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728"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1046387" y="3839918"/>
            <a:ext cx="22063760"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	</a:t>
            </a:r>
            <a:r>
              <a:rPr lang="en-US" sz="6400" b="1" baseline="0" dirty="0">
                <a:solidFill>
                  <a:srgbClr val="002060"/>
                </a:solidFill>
              </a:rPr>
              <a:t>Delegation</a:t>
            </a:r>
            <a:r>
              <a:rPr lang="en-US" sz="6400" baseline="0" dirty="0">
                <a:solidFill>
                  <a:srgbClr val="002060"/>
                </a:solidFill>
              </a:rPr>
              <a:t> – is the transfer of authority, responsibility, control over the levers of power to his subordinate.</a:t>
            </a:r>
            <a:endParaRPr lang="ru-RU" sz="6400" baseline="0" dirty="0">
              <a:solidFill>
                <a:srgbClr val="002060"/>
              </a:solidFill>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9" name="Rectangle 16"/>
          <p:cNvSpPr>
            <a:spLocks noChangeArrowheads="1"/>
          </p:cNvSpPr>
          <p:nvPr/>
        </p:nvSpPr>
        <p:spPr bwMode="auto">
          <a:xfrm>
            <a:off x="1046387" y="6937106"/>
            <a:ext cx="2206376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	The leader must help meet the needs of the tasks (define and achieve goals); team needs (build and coordinate team activities); individual needs (to meet the needs of team members).</a:t>
            </a:r>
            <a:endParaRPr lang="ru-RU" sz="6400" baseline="0" dirty="0">
              <a:solidFill>
                <a:srgbClr val="002060"/>
              </a:solidFill>
            </a:endParaRPr>
          </a:p>
        </p:txBody>
      </p:sp>
    </p:spTree>
    <p:extLst>
      <p:ext uri="{BB962C8B-B14F-4D97-AF65-F5344CB8AC3E}">
        <p14:creationId xmlns:p14="http://schemas.microsoft.com/office/powerpoint/2010/main" val="202882297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728"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526704" y="389224"/>
            <a:ext cx="24073320" cy="28110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Human resource management processes of a start-up project</a:t>
            </a:r>
          </a:p>
        </p:txBody>
      </p:sp>
      <p:sp>
        <p:nvSpPr>
          <p:cNvPr id="18" name="Rectangle 15"/>
          <p:cNvSpPr>
            <a:spLocks noChangeArrowheads="1"/>
          </p:cNvSpPr>
          <p:nvPr/>
        </p:nvSpPr>
        <p:spPr bwMode="auto">
          <a:xfrm>
            <a:off x="1462808" y="5615651"/>
            <a:ext cx="2438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0850" algn="just"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0" name="Rectangle 16"/>
          <p:cNvSpPr>
            <a:spLocks noChangeArrowheads="1"/>
          </p:cNvSpPr>
          <p:nvPr/>
        </p:nvSpPr>
        <p:spPr bwMode="auto">
          <a:xfrm>
            <a:off x="767549" y="3751203"/>
            <a:ext cx="22063760" cy="77867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5000" baseline="0" dirty="0">
                <a:solidFill>
                  <a:srgbClr val="002060"/>
                </a:solidFill>
              </a:rPr>
              <a:t>➢ </a:t>
            </a:r>
            <a:r>
              <a:rPr lang="en-US" sz="5000" i="1" baseline="0" dirty="0">
                <a:solidFill>
                  <a:srgbClr val="002060"/>
                </a:solidFill>
              </a:rPr>
              <a:t>Task needs: </a:t>
            </a:r>
            <a:r>
              <a:rPr lang="en-US" sz="5000" baseline="0" dirty="0">
                <a:solidFill>
                  <a:srgbClr val="002060"/>
                </a:solidFill>
              </a:rPr>
              <a:t>the team must complete the project, and the manager must lead it to this goal, to direct the implementation of the project.</a:t>
            </a:r>
          </a:p>
          <a:p>
            <a:pPr algn="just"/>
            <a:r>
              <a:rPr lang="en-US" sz="5000" baseline="0" dirty="0">
                <a:solidFill>
                  <a:srgbClr val="002060"/>
                </a:solidFill>
              </a:rPr>
              <a:t> </a:t>
            </a:r>
          </a:p>
          <a:p>
            <a:pPr algn="just"/>
            <a:r>
              <a:rPr lang="en-US" sz="5000" baseline="0" dirty="0">
                <a:solidFill>
                  <a:srgbClr val="002060"/>
                </a:solidFill>
              </a:rPr>
              <a:t>➢ </a:t>
            </a:r>
            <a:r>
              <a:rPr lang="en-US" sz="5000" i="1" baseline="0" dirty="0">
                <a:solidFill>
                  <a:srgbClr val="002060"/>
                </a:solidFill>
              </a:rPr>
              <a:t>The team needs: </a:t>
            </a:r>
            <a:r>
              <a:rPr lang="en-US" sz="5000" baseline="0" dirty="0">
                <a:solidFill>
                  <a:srgbClr val="002060"/>
                </a:solidFill>
              </a:rPr>
              <a:t>the team needs to be united so that it works as a whole and not as separate parts, then the results will be much better. Conflicts and misunderstandings that inevitably arise must be resolved effectively. </a:t>
            </a:r>
          </a:p>
          <a:p>
            <a:pPr algn="just"/>
            <a:endParaRPr lang="en-US" sz="5000" baseline="0" dirty="0">
              <a:solidFill>
                <a:srgbClr val="002060"/>
              </a:solidFill>
            </a:endParaRPr>
          </a:p>
          <a:p>
            <a:pPr algn="just"/>
            <a:r>
              <a:rPr lang="en-US" sz="5000" baseline="0" dirty="0">
                <a:solidFill>
                  <a:srgbClr val="002060"/>
                </a:solidFill>
              </a:rPr>
              <a:t>➢ </a:t>
            </a:r>
            <a:r>
              <a:rPr lang="en-US" sz="5000" i="1" baseline="0" dirty="0">
                <a:solidFill>
                  <a:srgbClr val="002060"/>
                </a:solidFill>
              </a:rPr>
              <a:t>Individual needs. </a:t>
            </a:r>
            <a:r>
              <a:rPr lang="en-US" sz="5000" baseline="0" dirty="0">
                <a:solidFill>
                  <a:srgbClr val="002060"/>
                </a:solidFill>
              </a:rPr>
              <a:t>The leader should explain to everyone his role in the project, seek from each understanding of how he performs his tasks, how he sees his potential, thus contributing to the development of his team members.</a:t>
            </a:r>
            <a:endParaRPr lang="ru-RU" sz="5000" baseline="0" dirty="0">
              <a:solidFill>
                <a:srgbClr val="002060"/>
              </a:solidFill>
            </a:endParaRPr>
          </a:p>
        </p:txBody>
      </p:sp>
      <p:sp>
        <p:nvSpPr>
          <p:cNvPr id="21" name="Rectangle 18"/>
          <p:cNvSpPr>
            <a:spLocks noChangeArrowheads="1"/>
          </p:cNvSpPr>
          <p:nvPr/>
        </p:nvSpPr>
        <p:spPr bwMode="auto">
          <a:xfrm>
            <a:off x="0" y="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We formulate the evaluation problem as follows. Let's have at the entrance some commercial projects </a:t>
            </a:r>
            <a:endParaRPr kumimoji="0" lang="en-US" altLang="ru-RU" sz="1800" b="0" i="0" u="none" strike="noStrike" cap="none" normalizeH="0" baseline="0">
              <a:ln>
                <a:noFill/>
              </a:ln>
              <a:solidFill>
                <a:schemeClr val="tx1"/>
              </a:solidFill>
              <a:effectLst/>
              <a:latin typeface="Arial" panose="020B0604020202020204" pitchFamily="34" charset="0"/>
            </a:endParaRPr>
          </a:p>
        </p:txBody>
      </p:sp>
      <p:sp>
        <p:nvSpPr>
          <p:cNvPr id="23" name="Rectangle 19"/>
          <p:cNvSpPr>
            <a:spLocks noChangeArrowheads="1"/>
          </p:cNvSpPr>
          <p:nvPr/>
        </p:nvSpPr>
        <p:spPr bwMode="auto">
          <a:xfrm>
            <a:off x="0" y="228600"/>
            <a:ext cx="2438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4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a:t>
            </a:r>
            <a:r>
              <a:rPr kumimoji="0" lang="ru-RU" altLang="ru-RU" sz="1600" b="0" i="0" u="none" strike="noStrike" cap="none" normalizeH="0" baseline="0">
                <a:ln>
                  <a:noFill/>
                </a:ln>
                <a:solidFill>
                  <a:schemeClr val="tx1"/>
                </a:solidFill>
                <a:effectLst/>
                <a:latin typeface="Arial" panose="020B0604020202020204" pitchFamily="34" charset="0"/>
              </a:rPr>
              <a:t> </a:t>
            </a:r>
            <a:endParaRPr kumimoji="0" lang="ru-RU" altLang="ru-RU" sz="1800" b="0" i="0" u="none" strike="noStrike" cap="none" normalizeH="0" baseline="0">
              <a:ln>
                <a:noFill/>
              </a:ln>
              <a:solidFill>
                <a:schemeClr val="tx1"/>
              </a:solidFill>
              <a:effectLst/>
              <a:latin typeface="Arial" panose="020B0604020202020204" pitchFamily="34" charset="0"/>
            </a:endParaRPr>
          </a:p>
        </p:txBody>
      </p:sp>
      <p:sp>
        <p:nvSpPr>
          <p:cNvPr id="9" name="Rectangle 16"/>
          <p:cNvSpPr>
            <a:spLocks noChangeArrowheads="1"/>
          </p:cNvSpPr>
          <p:nvPr/>
        </p:nvSpPr>
        <p:spPr bwMode="auto">
          <a:xfrm>
            <a:off x="1046387" y="8460600"/>
            <a:ext cx="2206376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a:r>
              <a:rPr lang="en-US" sz="6600" baseline="0" dirty="0">
                <a:solidFill>
                  <a:srgbClr val="002060"/>
                </a:solidFill>
              </a:rPr>
              <a:t>	</a:t>
            </a:r>
            <a:endParaRPr lang="ru-RU" sz="6400" baseline="0" dirty="0">
              <a:solidFill>
                <a:srgbClr val="002060"/>
              </a:solidFill>
            </a:endParaRPr>
          </a:p>
        </p:txBody>
      </p:sp>
    </p:spTree>
    <p:extLst>
      <p:ext uri="{BB962C8B-B14F-4D97-AF65-F5344CB8AC3E}">
        <p14:creationId xmlns:p14="http://schemas.microsoft.com/office/powerpoint/2010/main" val="22439258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770451"/>
            <a:ext cx="9937104" cy="30572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Forming a start-up project team</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2</a:t>
            </a:r>
            <a:endParaRPr lang="en-US" altLang="en-US" sz="8800" b="1" baseline="0" dirty="0">
              <a:solidFill>
                <a:srgbClr val="F0F0F0"/>
              </a:solidFill>
            </a:endParaRPr>
          </a:p>
        </p:txBody>
      </p:sp>
      <p:pic>
        <p:nvPicPr>
          <p:cNvPr id="6" name="Picture 2" descr="Что такое стартап простыми словами – терминология, признаки и особенности -  Бизнес-журнал B-MAG">
            <a:extLst>
              <a:ext uri="{FF2B5EF4-FFF2-40B4-BE49-F238E27FC236}">
                <a16:creationId xmlns:a16="http://schemas.microsoft.com/office/drawing/2014/main" id="{95D9FBF3-652F-41C1-9EF4-EB213AA54F7C}"/>
              </a:ext>
            </a:extLst>
          </p:cNvPr>
          <p:cNvPicPr>
            <a:picLocks noChangeAspect="1" noChangeArrowheads="1"/>
          </p:cNvPicPr>
          <p:nvPr/>
        </p:nvPicPr>
        <p:blipFill>
          <a:blip r:embed="rId2">
            <a:biLevel thresh="75000"/>
            <a:extLst>
              <a:ext uri="{28A0092B-C50C-407E-A947-70E740481C1C}">
                <a14:useLocalDpi xmlns:a14="http://schemas.microsoft.com/office/drawing/2010/main" val="0"/>
              </a:ext>
            </a:extLst>
          </a:blip>
          <a:srcRect/>
          <a:stretch>
            <a:fillRect/>
          </a:stretch>
        </p:blipFill>
        <p:spPr bwMode="auto">
          <a:xfrm>
            <a:off x="14496256" y="3612454"/>
            <a:ext cx="9489690" cy="5693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6380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98712" y="4252640"/>
            <a:ext cx="22953438" cy="57606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aseline="0" dirty="0">
                <a:solidFill>
                  <a:srgbClr val="002060"/>
                </a:solidFill>
                <a:latin typeface="Times New Roman" panose="02020603050405020304" pitchFamily="18" charset="0"/>
                <a:cs typeface="Times New Roman" panose="02020603050405020304" pitchFamily="18" charset="0"/>
              </a:rPr>
              <a:t>Personnel management in the process of implementing a start-up project is significantly influenced by the features of project activities, namely: high activity of the external environment of the project, the inclusion of the process of implementing a start-up project in the stages of its life cycle.</a:t>
            </a:r>
            <a:r>
              <a:rPr lang="uk-UA" sz="6600" baseline="0" dirty="0">
                <a:solidFill>
                  <a:srgbClr val="002060"/>
                </a:solidFill>
                <a:latin typeface="Times New Roman" panose="02020603050405020304" pitchFamily="18" charset="0"/>
                <a:cs typeface="Times New Roman" panose="02020603050405020304" pitchFamily="18" charset="0"/>
              </a:rPr>
              <a:t>	</a:t>
            </a:r>
            <a:endParaRPr lang="en-US" altLang="en-US" sz="66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4593940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98712" y="4252640"/>
            <a:ext cx="22953438" cy="656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aseline="0" dirty="0">
                <a:solidFill>
                  <a:srgbClr val="002060"/>
                </a:solidFill>
                <a:latin typeface="Times New Roman" panose="02020603050405020304" pitchFamily="18" charset="0"/>
                <a:cs typeface="Times New Roman" panose="02020603050405020304" pitchFamily="18" charset="0"/>
              </a:rPr>
              <a:t>The current practice of starting start-up projects involves uniting project executors in a team project. The project team is the most flexible element of the internal environment of the project-oriented organization. According to PMBOK (Project Management Body of Knowledge), project personnel management includes the processes of organizing and managing a project team.</a:t>
            </a:r>
            <a:endParaRPr lang="en-US" altLang="en-US" sz="66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212317806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445155" y="3401616"/>
            <a:ext cx="22953438" cy="78619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aseline="0" dirty="0">
                <a:solidFill>
                  <a:srgbClr val="002060"/>
                </a:solidFill>
                <a:latin typeface="Times New Roman" panose="02020603050405020304" pitchFamily="18" charset="0"/>
                <a:cs typeface="Times New Roman" panose="02020603050405020304" pitchFamily="18" charset="0"/>
              </a:rPr>
              <a:t>Systematizing the existing definitions of the term </a:t>
            </a:r>
            <a:r>
              <a:rPr lang="en-US" sz="6600" i="1" baseline="0" dirty="0">
                <a:solidFill>
                  <a:srgbClr val="002060"/>
                </a:solidFill>
                <a:latin typeface="Times New Roman" panose="02020603050405020304" pitchFamily="18" charset="0"/>
                <a:cs typeface="Times New Roman" panose="02020603050405020304" pitchFamily="18" charset="0"/>
              </a:rPr>
              <a:t>"project team"</a:t>
            </a:r>
            <a:r>
              <a:rPr lang="en-US" sz="6600" baseline="0" dirty="0">
                <a:solidFill>
                  <a:srgbClr val="002060"/>
                </a:solidFill>
                <a:latin typeface="Times New Roman" panose="02020603050405020304" pitchFamily="18" charset="0"/>
                <a:cs typeface="Times New Roman" panose="02020603050405020304" pitchFamily="18" charset="0"/>
              </a:rPr>
              <a:t>, we can identify four approaches to its interpretation: </a:t>
            </a:r>
          </a:p>
          <a:p>
            <a:pPr marL="857250" indent="-857250" algn="just">
              <a:buFontTx/>
              <a:buChar char="-"/>
            </a:pPr>
            <a:r>
              <a:rPr lang="en-US" sz="6600" baseline="0" dirty="0">
                <a:solidFill>
                  <a:srgbClr val="002060"/>
                </a:solidFill>
                <a:latin typeface="Times New Roman" panose="02020603050405020304" pitchFamily="18" charset="0"/>
                <a:cs typeface="Times New Roman" panose="02020603050405020304" pitchFamily="18" charset="0"/>
              </a:rPr>
              <a:t>«Project team» as a set of all persons involved in the project; </a:t>
            </a:r>
          </a:p>
          <a:p>
            <a:pPr marL="857250" indent="-857250" algn="just">
              <a:buFontTx/>
              <a:buChar char="-"/>
            </a:pPr>
            <a:r>
              <a:rPr lang="en-US" sz="6600" baseline="0" dirty="0">
                <a:solidFill>
                  <a:srgbClr val="002060"/>
                </a:solidFill>
                <a:latin typeface="Times New Roman" panose="02020603050405020304" pitchFamily="18" charset="0"/>
                <a:cs typeface="Times New Roman" panose="02020603050405020304" pitchFamily="18" charset="0"/>
              </a:rPr>
              <a:t>«Project team» as a set of persons accountable to the project manager and involved in the project; </a:t>
            </a:r>
          </a:p>
          <a:p>
            <a:pPr marL="857250" indent="-857250" algn="just">
              <a:buFontTx/>
              <a:buChar char="-"/>
            </a:pPr>
            <a:r>
              <a:rPr lang="en-US" sz="6600" baseline="0" dirty="0">
                <a:solidFill>
                  <a:srgbClr val="002060"/>
                </a:solidFill>
                <a:latin typeface="Times New Roman" panose="02020603050405020304" pitchFamily="18" charset="0"/>
                <a:cs typeface="Times New Roman" panose="02020603050405020304" pitchFamily="18" charset="0"/>
              </a:rPr>
              <a:t>«Project team» as any team working on a project; </a:t>
            </a:r>
          </a:p>
          <a:p>
            <a:pPr marL="857250" indent="-857250" algn="just">
              <a:buFontTx/>
              <a:buChar char="-"/>
            </a:pPr>
            <a:r>
              <a:rPr lang="en-US" sz="6600" baseline="0" dirty="0">
                <a:solidFill>
                  <a:srgbClr val="002060"/>
                </a:solidFill>
                <a:latin typeface="Times New Roman" panose="02020603050405020304" pitchFamily="18" charset="0"/>
                <a:cs typeface="Times New Roman" panose="02020603050405020304" pitchFamily="18" charset="0"/>
              </a:rPr>
              <a:t>«Project team» as a group that manages the project.</a:t>
            </a:r>
            <a:endParaRPr lang="en-US" altLang="en-US" sz="66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233556224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72899" y="4409728"/>
            <a:ext cx="22953438" cy="5544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aseline="0" dirty="0">
                <a:solidFill>
                  <a:srgbClr val="002060"/>
                </a:solidFill>
                <a:latin typeface="Times New Roman" panose="02020603050405020304" pitchFamily="18" charset="0"/>
                <a:cs typeface="Times New Roman" panose="02020603050405020304" pitchFamily="18" charset="0"/>
              </a:rPr>
              <a:t>Development of advanced information technologies, world practice integrated quality management, the need for innovation requires a shift of emphasis from the individual work of individual performers to the activities of multifunctional management teams and working groups focused on complex problems and tasks.</a:t>
            </a:r>
            <a:endParaRPr lang="en-US" altLang="en-US" sz="66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42898993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98712" y="4121696"/>
            <a:ext cx="22953438" cy="6768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latin typeface="Times New Roman" panose="02020603050405020304" pitchFamily="18" charset="0"/>
                <a:cs typeface="Times New Roman" panose="02020603050405020304" pitchFamily="18" charset="0"/>
              </a:rPr>
              <a:t>		</a:t>
            </a:r>
            <a:r>
              <a:rPr lang="en-US" sz="6600" b="1" baseline="0" dirty="0">
                <a:solidFill>
                  <a:srgbClr val="002060"/>
                </a:solidFill>
              </a:rPr>
              <a:t>A start-up project team</a:t>
            </a:r>
            <a:r>
              <a:rPr lang="en-US" sz="6600" baseline="0" dirty="0">
                <a:solidFill>
                  <a:srgbClr val="002060"/>
                </a:solidFill>
              </a:rPr>
              <a:t> – is a group of employees who work directly on the project and are subordinate to the manager; it is a group of people who are highly qualified in a certain field and are most committed to the overall goal of their organization, to achieve which they act together, mutually coordinating their work.</a:t>
            </a:r>
            <a:endParaRPr lang="en-US" altLang="en-US" sz="66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99040225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454696" y="4049688"/>
            <a:ext cx="22953438" cy="7622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altLang="en-US" sz="5800" baseline="0" dirty="0">
                <a:solidFill>
                  <a:srgbClr val="002060"/>
                </a:solidFill>
                <a:latin typeface="Times New Roman" panose="02020603050405020304" pitchFamily="18" charset="0"/>
                <a:cs typeface="Times New Roman" panose="02020603050405020304" pitchFamily="18" charset="0"/>
              </a:rPr>
              <a:t>The form of the project team reflects the existing organizational project management structure, separation of functions, duties, and responsibilities for decisions made in the process of its implementation. At the top level of the structure is the project manager, and at the bottom </a:t>
            </a:r>
            <a:r>
              <a:rPr lang="en-US" sz="5800" baseline="0" dirty="0">
                <a:solidFill>
                  <a:srgbClr val="002060"/>
                </a:solidFill>
              </a:rPr>
              <a:t>–</a:t>
            </a:r>
            <a:r>
              <a:rPr lang="en-US" altLang="en-US" sz="5800" baseline="0" dirty="0">
                <a:solidFill>
                  <a:srgbClr val="002060"/>
                </a:solidFill>
                <a:latin typeface="Times New Roman" panose="02020603050405020304" pitchFamily="18" charset="0"/>
                <a:cs typeface="Times New Roman" panose="02020603050405020304" pitchFamily="18" charset="0"/>
              </a:rPr>
              <a:t> the executors, departments, and specialists responsible for certain functional areas. In terms of content, a project team is a group of highly qualified professionals with the knowledge and skills necessary to effectively achieve the goals of a start-up project.</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14981125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98712" y="5345832"/>
            <a:ext cx="22953438" cy="45365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altLang="en-US" sz="6000" baseline="0" dirty="0">
                <a:solidFill>
                  <a:srgbClr val="002060"/>
                </a:solidFill>
                <a:latin typeface="Times New Roman" panose="02020603050405020304" pitchFamily="18" charset="0"/>
                <a:cs typeface="Times New Roman" panose="02020603050405020304" pitchFamily="18" charset="0"/>
              </a:rPr>
              <a:t>There are the following types of management teams – traditional and informal teams, formal teams and project teams. </a:t>
            </a:r>
            <a:r>
              <a:rPr lang="en-US" altLang="en-US" sz="6000" i="1" baseline="0" dirty="0">
                <a:solidFill>
                  <a:srgbClr val="002060"/>
                </a:solidFill>
                <a:latin typeface="Times New Roman" panose="02020603050405020304" pitchFamily="18" charset="0"/>
                <a:cs typeface="Times New Roman" panose="02020603050405020304" pitchFamily="18" charset="0"/>
              </a:rPr>
              <a:t>A traditional team </a:t>
            </a:r>
            <a:r>
              <a:rPr lang="en-US" altLang="en-US" sz="6000" baseline="0" dirty="0">
                <a:solidFill>
                  <a:srgbClr val="002060"/>
                </a:solidFill>
                <a:latin typeface="Times New Roman" panose="02020603050405020304" pitchFamily="18" charset="0"/>
                <a:cs typeface="Times New Roman" panose="02020603050405020304" pitchFamily="18" charset="0"/>
              </a:rPr>
              <a:t>– is a stable team of people who are directly subordinated to the head, who solves the tactical and strategic tasks of the structural unit.</a:t>
            </a:r>
            <a:endParaRPr lang="en-US" altLang="en-US" sz="58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82125576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98712" y="5345832"/>
            <a:ext cx="22953438" cy="63367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altLang="en-US" sz="6000" i="1" baseline="0" dirty="0">
                <a:solidFill>
                  <a:srgbClr val="002060"/>
                </a:solidFill>
                <a:latin typeface="Times New Roman" panose="02020603050405020304" pitchFamily="18" charset="0"/>
                <a:cs typeface="Times New Roman" panose="02020603050405020304" pitchFamily="18" charset="0"/>
              </a:rPr>
              <a:t>The informal team </a:t>
            </a:r>
            <a:r>
              <a:rPr lang="en-US" altLang="en-US" sz="6000" baseline="0" dirty="0">
                <a:solidFill>
                  <a:srgbClr val="002060"/>
                </a:solidFill>
                <a:latin typeface="Times New Roman" panose="02020603050405020304" pitchFamily="18" charset="0"/>
                <a:cs typeface="Times New Roman" panose="02020603050405020304" pitchFamily="18" charset="0"/>
              </a:rPr>
              <a:t>consists of employees from different departments, who are at different levels of the hierarchy, who have joined together voluntarily, and allows to solve the tactical and strategic tasks facing the leader. </a:t>
            </a:r>
            <a:r>
              <a:rPr lang="en-US" altLang="en-US" sz="6000" i="1" baseline="0" dirty="0">
                <a:solidFill>
                  <a:srgbClr val="002060"/>
                </a:solidFill>
                <a:latin typeface="Times New Roman" panose="02020603050405020304" pitchFamily="18" charset="0"/>
                <a:cs typeface="Times New Roman" panose="02020603050405020304" pitchFamily="18" charset="0"/>
              </a:rPr>
              <a:t>A</a:t>
            </a:r>
            <a:r>
              <a:rPr lang="en-US" altLang="en-US" sz="6000" baseline="0" dirty="0">
                <a:solidFill>
                  <a:srgbClr val="002060"/>
                </a:solidFill>
                <a:latin typeface="Times New Roman" panose="02020603050405020304" pitchFamily="18" charset="0"/>
                <a:cs typeface="Times New Roman" panose="02020603050405020304" pitchFamily="18" charset="0"/>
              </a:rPr>
              <a:t> </a:t>
            </a:r>
            <a:r>
              <a:rPr lang="en-US" altLang="en-US" sz="6000" i="1" baseline="0" dirty="0">
                <a:solidFill>
                  <a:srgbClr val="002060"/>
                </a:solidFill>
                <a:latin typeface="Times New Roman" panose="02020603050405020304" pitchFamily="18" charset="0"/>
                <a:cs typeface="Times New Roman" panose="02020603050405020304" pitchFamily="18" charset="0"/>
              </a:rPr>
              <a:t>formal group</a:t>
            </a:r>
            <a:r>
              <a:rPr lang="en-US" altLang="en-US" sz="6000" baseline="0" dirty="0">
                <a:solidFill>
                  <a:srgbClr val="002060"/>
                </a:solidFill>
                <a:latin typeface="Times New Roman" panose="02020603050405020304" pitchFamily="18" charset="0"/>
                <a:cs typeface="Times New Roman" panose="02020603050405020304" pitchFamily="18" charset="0"/>
              </a:rPr>
              <a:t> – is a future team or an unsuccessful attempt to form a management team. In the formal group, there are strong signs of a problem team, employees occupy psychological, not managerial niches.</a:t>
            </a:r>
            <a:endParaRPr lang="en-US" altLang="en-US" sz="58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73358600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98712" y="4841776"/>
            <a:ext cx="22953438" cy="63367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Times New Roman" panose="02020603050405020304" pitchFamily="18" charset="0"/>
                <a:cs typeface="Times New Roman" panose="02020603050405020304" pitchFamily="18" charset="0"/>
              </a:rPr>
              <a:t>		</a:t>
            </a:r>
            <a:r>
              <a:rPr lang="en-US" altLang="en-US" sz="6000" i="1" baseline="0" dirty="0">
                <a:solidFill>
                  <a:srgbClr val="002060"/>
                </a:solidFill>
                <a:latin typeface="Times New Roman" panose="02020603050405020304" pitchFamily="18" charset="0"/>
                <a:cs typeface="Times New Roman" panose="02020603050405020304" pitchFamily="18" charset="0"/>
              </a:rPr>
              <a:t>The project team </a:t>
            </a:r>
            <a:r>
              <a:rPr lang="en-US" altLang="en-US" sz="6000" baseline="0" dirty="0">
                <a:solidFill>
                  <a:srgbClr val="002060"/>
                </a:solidFill>
                <a:latin typeface="Times New Roman" panose="02020603050405020304" pitchFamily="18" charset="0"/>
                <a:cs typeface="Times New Roman" panose="02020603050405020304" pitchFamily="18" charset="0"/>
              </a:rPr>
              <a:t>consists of employees of various departments and companies (partners and customers), which are united within the project. The team exists until the project is implemented. When the project goals are achieved, his team will be disbanded. Thus, the project team is a temporary, formally regulated group of specialists who are created for the existence of the project idea and are subordinated to the project manager.</a:t>
            </a:r>
            <a:endParaRPr lang="en-US" altLang="en-US" sz="5800" baseline="0" dirty="0">
              <a:solidFill>
                <a:srgbClr val="00206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315682556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42950" y="3100512"/>
            <a:ext cx="22953438" cy="80648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5600" baseline="0" dirty="0">
                <a:solidFill>
                  <a:srgbClr val="002060"/>
                </a:solidFill>
                <a:latin typeface="Times New Roman" panose="02020603050405020304" pitchFamily="18" charset="0"/>
                <a:cs typeface="Times New Roman" panose="02020603050405020304" pitchFamily="18" charset="0"/>
              </a:rPr>
              <a:t>		</a:t>
            </a:r>
            <a:r>
              <a:rPr lang="en-US" sz="5600" i="1" baseline="0" dirty="0">
                <a:solidFill>
                  <a:srgbClr val="002060"/>
                </a:solidFill>
              </a:rPr>
              <a:t>Objectives of creating a project team:</a:t>
            </a:r>
            <a:endParaRPr lang="ru-RU" sz="5600" baseline="0" dirty="0">
              <a:solidFill>
                <a:srgbClr val="002060"/>
              </a:solidFill>
            </a:endParaRPr>
          </a:p>
          <a:p>
            <a:pPr algn="just"/>
            <a:r>
              <a:rPr lang="en-US" sz="5600" baseline="0" dirty="0">
                <a:solidFill>
                  <a:srgbClr val="002060"/>
                </a:solidFill>
              </a:rPr>
              <a:t>1. Improving the division of labor. Combine skills, abilities, abilities and distribute their tasks among members according to time.</a:t>
            </a:r>
            <a:endParaRPr lang="ru-RU" sz="5600" baseline="0" dirty="0">
              <a:solidFill>
                <a:srgbClr val="002060"/>
              </a:solidFill>
            </a:endParaRPr>
          </a:p>
          <a:p>
            <a:pPr algn="just"/>
            <a:r>
              <a:rPr lang="en-US" sz="5600" baseline="0" dirty="0">
                <a:solidFill>
                  <a:srgbClr val="002060"/>
                </a:solidFill>
              </a:rPr>
              <a:t>2. Management and control of work. The work of each group is organized and supervised by other members.</a:t>
            </a:r>
            <a:endParaRPr lang="ru-RU" sz="5600" baseline="0" dirty="0">
              <a:solidFill>
                <a:srgbClr val="002060"/>
              </a:solidFill>
            </a:endParaRPr>
          </a:p>
          <a:p>
            <a:pPr algn="just"/>
            <a:r>
              <a:rPr lang="en-US" sz="5600" baseline="0" dirty="0">
                <a:solidFill>
                  <a:srgbClr val="002060"/>
                </a:solidFill>
              </a:rPr>
              <a:t>3. Problem solving and decision making. This is always easier to do, combining the skills, abilities, awareness of a group of people.</a:t>
            </a:r>
          </a:p>
          <a:p>
            <a:pPr algn="just"/>
            <a:r>
              <a:rPr lang="en-US" sz="5600" baseline="0" dirty="0">
                <a:solidFill>
                  <a:srgbClr val="002060"/>
                </a:solidFill>
              </a:rPr>
              <a:t>4. Verification and approval of decisions. Check the reality of a decision that was perceived from the outside, or approve such a decision.</a:t>
            </a:r>
            <a:endParaRPr lang="ru-RU" sz="5600" baseline="0" dirty="0">
              <a:solidFill>
                <a:srgbClr val="002060"/>
              </a:solidFill>
            </a:endParaRPr>
          </a:p>
          <a:p>
            <a:pPr algn="just"/>
            <a:endParaRPr lang="ru-RU" sz="5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177676925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98712" y="2947418"/>
            <a:ext cx="22953438" cy="92890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sz="5600" baseline="0" dirty="0">
                <a:solidFill>
                  <a:srgbClr val="002060"/>
                </a:solidFill>
              </a:rPr>
              <a:t>5.Communication and information to communicate decisions or information to those who need to know.</a:t>
            </a:r>
            <a:endParaRPr lang="ru-RU" sz="5600" baseline="0" dirty="0">
              <a:solidFill>
                <a:srgbClr val="002060"/>
              </a:solidFill>
            </a:endParaRPr>
          </a:p>
          <a:p>
            <a:pPr algn="just"/>
            <a:r>
              <a:rPr lang="en-US" sz="5600" baseline="0" dirty="0">
                <a:solidFill>
                  <a:srgbClr val="002060"/>
                </a:solidFill>
              </a:rPr>
              <a:t>6.Accumulation of ideas, information, advice.</a:t>
            </a:r>
            <a:endParaRPr lang="ru-RU" sz="5600" baseline="0" dirty="0">
              <a:solidFill>
                <a:srgbClr val="002060"/>
              </a:solidFill>
            </a:endParaRPr>
          </a:p>
          <a:p>
            <a:pPr algn="just"/>
            <a:r>
              <a:rPr lang="en-US" sz="5600" baseline="0" dirty="0">
                <a:solidFill>
                  <a:srgbClr val="002060"/>
                </a:solidFill>
              </a:rPr>
              <a:t>7.Coordination and communication between functional units.</a:t>
            </a:r>
            <a:endParaRPr lang="ru-RU" sz="5600" baseline="0" dirty="0">
              <a:solidFill>
                <a:srgbClr val="002060"/>
              </a:solidFill>
            </a:endParaRPr>
          </a:p>
          <a:p>
            <a:pPr algn="just"/>
            <a:r>
              <a:rPr lang="en-US" sz="5600" baseline="0" dirty="0">
                <a:solidFill>
                  <a:srgbClr val="002060"/>
                </a:solidFill>
              </a:rPr>
              <a:t>8.Increasing the responsibility and involvement of team members, creating an environment that promotes participation in the planning and operation of the company.</a:t>
            </a:r>
            <a:endParaRPr lang="ru-RU" sz="5600" baseline="0" dirty="0">
              <a:solidFill>
                <a:srgbClr val="002060"/>
              </a:solidFill>
            </a:endParaRPr>
          </a:p>
          <a:p>
            <a:pPr algn="just"/>
            <a:r>
              <a:rPr lang="en-US" sz="5600" baseline="0" dirty="0">
                <a:solidFill>
                  <a:srgbClr val="002060"/>
                </a:solidFill>
              </a:rPr>
              <a:t>9. Negotiation and conflict resolution at various levels of government.</a:t>
            </a:r>
            <a:endParaRPr lang="ru-RU" sz="5600" baseline="0" dirty="0">
              <a:solidFill>
                <a:srgbClr val="002060"/>
              </a:solidFill>
            </a:endParaRPr>
          </a:p>
          <a:p>
            <a:pPr algn="just"/>
            <a:r>
              <a:rPr lang="en-US" sz="5600" baseline="0" dirty="0">
                <a:solidFill>
                  <a:srgbClr val="002060"/>
                </a:solidFill>
              </a:rPr>
              <a:t>10.Analysis of project implementation results to improve information base for their evaluation.</a:t>
            </a:r>
            <a:endParaRPr lang="ru-RU" sz="5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454696" y="695772"/>
            <a:ext cx="24073320" cy="13336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000" b="1" baseline="0" dirty="0">
                <a:solidFill>
                  <a:schemeClr val="accent1">
                    <a:lumMod val="50000"/>
                  </a:schemeClr>
                </a:solidFill>
              </a:rPr>
              <a:t>Forming a start-up project team</a:t>
            </a:r>
          </a:p>
        </p:txBody>
      </p:sp>
    </p:spTree>
    <p:extLst>
      <p:ext uri="{BB962C8B-B14F-4D97-AF65-F5344CB8AC3E}">
        <p14:creationId xmlns:p14="http://schemas.microsoft.com/office/powerpoint/2010/main" val="276351591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103563" y="2293123"/>
            <a:ext cx="10837835" cy="60119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Start-up project team management processes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3</a:t>
            </a:r>
            <a:endParaRPr lang="en-US" altLang="en-US" sz="8800" b="1" baseline="0" dirty="0">
              <a:solidFill>
                <a:srgbClr val="F0F0F0"/>
              </a:solidFill>
            </a:endParaRPr>
          </a:p>
        </p:txBody>
      </p:sp>
      <p:pic>
        <p:nvPicPr>
          <p:cNvPr id="4" name="Picture 2" descr="Complete guide to startup your small business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2240" y="3375949"/>
            <a:ext cx="9436050" cy="5303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38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18601" y="3905672"/>
            <a:ext cx="22466274" cy="655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latin typeface="+mn-lt"/>
                <a:cs typeface="Times New Roman" panose="02020603050405020304" pitchFamily="18" charset="0"/>
              </a:rPr>
              <a:t>	</a:t>
            </a:r>
            <a:r>
              <a:rPr lang="en-US" altLang="en-US" sz="6000" baseline="0" dirty="0">
                <a:solidFill>
                  <a:srgbClr val="002060"/>
                </a:solidFill>
                <a:latin typeface="+mn-lt"/>
                <a:cs typeface="Times New Roman" panose="02020603050405020304" pitchFamily="18" charset="0"/>
              </a:rPr>
              <a:t>The processes of managing a start-up project team include the following: </a:t>
            </a:r>
          </a:p>
          <a:p>
            <a:pPr marL="1143000" indent="-1143000" algn="just">
              <a:buAutoNum type="arabicPeriod"/>
            </a:pPr>
            <a:r>
              <a:rPr lang="en-US" altLang="en-US" sz="6000" baseline="0" dirty="0">
                <a:solidFill>
                  <a:srgbClr val="002060"/>
                </a:solidFill>
                <a:latin typeface="+mn-lt"/>
                <a:cs typeface="Times New Roman" panose="02020603050405020304" pitchFamily="18" charset="0"/>
              </a:rPr>
              <a:t>Planning the required number of project executors - defining and documenting roles, responsibilities, and accountability, as well as creating a human management plan. </a:t>
            </a:r>
          </a:p>
          <a:p>
            <a:pPr marL="1143000" indent="-1143000" algn="just">
              <a:buAutoNum type="arabicPeriod"/>
            </a:pPr>
            <a:r>
              <a:rPr lang="en-US" altLang="en-US" sz="6000" baseline="0" dirty="0">
                <a:solidFill>
                  <a:srgbClr val="002060"/>
                </a:solidFill>
                <a:latin typeface="+mn-lt"/>
                <a:cs typeface="Times New Roman" panose="02020603050405020304" pitchFamily="18" charset="0"/>
              </a:rPr>
              <a:t>Recruitment of the project team - attracting human resources needed to implement the project</a:t>
            </a:r>
            <a:endParaRPr lang="ru-RU" sz="6000" baseline="0" dirty="0">
              <a:solidFill>
                <a:srgbClr val="002060"/>
              </a:solidFill>
              <a:latin typeface="+mn-lt"/>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310680" y="312967"/>
            <a:ext cx="24342226" cy="14414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700" b="1" baseline="0" dirty="0">
                <a:solidFill>
                  <a:schemeClr val="accent1">
                    <a:lumMod val="50000"/>
                  </a:schemeClr>
                </a:solidFill>
              </a:rPr>
              <a:t>Start-up project team management processes</a:t>
            </a:r>
          </a:p>
        </p:txBody>
      </p:sp>
    </p:spTree>
    <p:extLst>
      <p:ext uri="{BB962C8B-B14F-4D97-AF65-F5344CB8AC3E}">
        <p14:creationId xmlns:p14="http://schemas.microsoft.com/office/powerpoint/2010/main" val="3603183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18601" y="3905672"/>
            <a:ext cx="22466274" cy="655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altLang="en-US" sz="6000" baseline="0" dirty="0">
                <a:solidFill>
                  <a:srgbClr val="002060"/>
                </a:solidFill>
                <a:latin typeface="+mn-lt"/>
                <a:cs typeface="Times New Roman" panose="02020603050405020304" pitchFamily="18" charset="0"/>
              </a:rPr>
              <a:t>3. Project team development </a:t>
            </a:r>
            <a:r>
              <a:rPr lang="en-US" altLang="en-US" sz="6000" baseline="0" dirty="0">
                <a:solidFill>
                  <a:srgbClr val="002060"/>
                </a:solidFill>
                <a:latin typeface="Times New Roman" panose="02020603050405020304" pitchFamily="18" charset="0"/>
                <a:cs typeface="Times New Roman" panose="02020603050405020304" pitchFamily="18" charset="0"/>
              </a:rPr>
              <a:t>–</a:t>
            </a:r>
            <a:r>
              <a:rPr lang="en-US" altLang="en-US" sz="6000" baseline="0" dirty="0">
                <a:solidFill>
                  <a:srgbClr val="002060"/>
                </a:solidFill>
                <a:latin typeface="+mn-lt"/>
                <a:cs typeface="Times New Roman" panose="02020603050405020304" pitchFamily="18" charset="0"/>
              </a:rPr>
              <a:t> improving the skills of project team members and strengthening the interaction between them in order to increase the efficiency of the project. </a:t>
            </a:r>
          </a:p>
          <a:p>
            <a:pPr algn="just"/>
            <a:r>
              <a:rPr lang="en-US" altLang="en-US" sz="6000" baseline="0" dirty="0">
                <a:solidFill>
                  <a:srgbClr val="002060"/>
                </a:solidFill>
                <a:latin typeface="+mn-lt"/>
                <a:cs typeface="Times New Roman" panose="02020603050405020304" pitchFamily="18" charset="0"/>
              </a:rPr>
              <a:t>4. Project team management </a:t>
            </a:r>
            <a:r>
              <a:rPr lang="en-US" altLang="en-US" sz="6000" baseline="0" dirty="0">
                <a:solidFill>
                  <a:srgbClr val="002060"/>
                </a:solidFill>
                <a:latin typeface="Times New Roman" panose="02020603050405020304" pitchFamily="18" charset="0"/>
                <a:cs typeface="Times New Roman" panose="02020603050405020304" pitchFamily="18" charset="0"/>
              </a:rPr>
              <a:t>–</a:t>
            </a:r>
            <a:r>
              <a:rPr lang="en-US" altLang="en-US" sz="6000" baseline="0" dirty="0">
                <a:solidFill>
                  <a:srgbClr val="002060"/>
                </a:solidFill>
                <a:latin typeface="+mn-lt"/>
                <a:cs typeface="Times New Roman" panose="02020603050405020304" pitchFamily="18" charset="0"/>
              </a:rPr>
              <a:t> control over the effectiveness of project team members, providing feedback, problem-solving, and coordination of changes aimed at improving the efficiency of the project.</a:t>
            </a:r>
            <a:endParaRPr lang="ru-RU" sz="6000" baseline="0" dirty="0">
              <a:solidFill>
                <a:srgbClr val="002060"/>
              </a:solidFill>
              <a:latin typeface="+mn-lt"/>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310680" y="312967"/>
            <a:ext cx="24342226" cy="14414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700" b="1" baseline="0" dirty="0">
                <a:solidFill>
                  <a:schemeClr val="accent1">
                    <a:lumMod val="50000"/>
                  </a:schemeClr>
                </a:solidFill>
              </a:rPr>
              <a:t>Start-up project team management processes</a:t>
            </a:r>
          </a:p>
        </p:txBody>
      </p:sp>
    </p:spTree>
    <p:extLst>
      <p:ext uri="{BB962C8B-B14F-4D97-AF65-F5344CB8AC3E}">
        <p14:creationId xmlns:p14="http://schemas.microsoft.com/office/powerpoint/2010/main" val="354619346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41627" y="3401616"/>
            <a:ext cx="22466274" cy="79208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altLang="en-US" sz="6000" baseline="0" dirty="0">
                <a:solidFill>
                  <a:srgbClr val="002060"/>
                </a:solidFill>
                <a:latin typeface="+mn-lt"/>
                <a:cs typeface="Times New Roman" panose="02020603050405020304" pitchFamily="18" charset="0"/>
              </a:rPr>
              <a:t>	The start-up project team management system includes organizational planning, project staffing, project team creation, and performs the functions of control and motivation of the project workforce for the effective course of work and project completion. The system aims to guide and coordinate the activities of the project team, uses leadership styles, methods of motivation, administrative methods, training at all stages of the project life cycle.</a:t>
            </a:r>
            <a:endParaRPr lang="ru-RU" sz="6000" baseline="0" dirty="0">
              <a:solidFill>
                <a:srgbClr val="002060"/>
              </a:solidFill>
              <a:latin typeface="+mn-lt"/>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310680" y="312967"/>
            <a:ext cx="24342226" cy="14414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700" b="1" baseline="0" dirty="0">
                <a:solidFill>
                  <a:schemeClr val="accent1">
                    <a:lumMod val="50000"/>
                  </a:schemeClr>
                </a:solidFill>
              </a:rPr>
              <a:t>Start-up project team management processes</a:t>
            </a:r>
          </a:p>
        </p:txBody>
      </p:sp>
    </p:spTree>
    <p:extLst>
      <p:ext uri="{BB962C8B-B14F-4D97-AF65-F5344CB8AC3E}">
        <p14:creationId xmlns:p14="http://schemas.microsoft.com/office/powerpoint/2010/main" val="191929391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41627" y="3401616"/>
            <a:ext cx="22466274" cy="79208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altLang="en-US" sz="5000" baseline="0" dirty="0">
                <a:solidFill>
                  <a:srgbClr val="002060"/>
                </a:solidFill>
                <a:latin typeface="+mn-lt"/>
                <a:cs typeface="Times New Roman" panose="02020603050405020304" pitchFamily="18" charset="0"/>
              </a:rPr>
              <a:t>	The development of a start-up project team includes both increasing the capacity of individual members to contribute to the success of the project and improving interaction in the project team; it is a process of professional development of project team members, improvement of interaction between them, and improvement of general working conditions of the team to increase project efficiency; it is a process that involves improving the skills of project team members, improving the interaction between them, improving the overall working conditions of the team, focused on improving project efficiency (РМВОК®).</a:t>
            </a:r>
            <a:endParaRPr lang="ru-RU" sz="5000" baseline="0" dirty="0">
              <a:solidFill>
                <a:srgbClr val="002060"/>
              </a:solidFill>
              <a:latin typeface="+mn-lt"/>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310680" y="312967"/>
            <a:ext cx="24342226" cy="14414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700" b="1" baseline="0" dirty="0">
                <a:solidFill>
                  <a:schemeClr val="accent1">
                    <a:lumMod val="50000"/>
                  </a:schemeClr>
                </a:solidFill>
              </a:rPr>
              <a:t>Start-up project team management processes</a:t>
            </a:r>
          </a:p>
        </p:txBody>
      </p:sp>
    </p:spTree>
    <p:extLst>
      <p:ext uri="{BB962C8B-B14F-4D97-AF65-F5344CB8AC3E}">
        <p14:creationId xmlns:p14="http://schemas.microsoft.com/office/powerpoint/2010/main" val="16645068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637449" y="3034978"/>
            <a:ext cx="22466274" cy="79208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altLang="en-US" sz="5000" baseline="0" dirty="0">
                <a:solidFill>
                  <a:srgbClr val="002060"/>
                </a:solidFill>
                <a:latin typeface="+mn-lt"/>
                <a:cs typeface="Times New Roman" panose="02020603050405020304" pitchFamily="18" charset="0"/>
              </a:rPr>
              <a:t>	</a:t>
            </a:r>
            <a:r>
              <a:rPr lang="uk-UA" sz="5000" baseline="0" dirty="0">
                <a:solidFill>
                  <a:srgbClr val="002060"/>
                </a:solidFill>
              </a:rPr>
              <a:t>Project </a:t>
            </a:r>
            <a:r>
              <a:rPr lang="uk-UA" sz="5000" baseline="0" dirty="0" err="1">
                <a:solidFill>
                  <a:srgbClr val="002060"/>
                </a:solidFill>
              </a:rPr>
              <a:t>team</a:t>
            </a:r>
            <a:r>
              <a:rPr lang="uk-UA" sz="5000" baseline="0" dirty="0">
                <a:solidFill>
                  <a:srgbClr val="002060"/>
                </a:solidFill>
              </a:rPr>
              <a:t> </a:t>
            </a:r>
            <a:r>
              <a:rPr lang="uk-UA" sz="5000" baseline="0" dirty="0" err="1">
                <a:solidFill>
                  <a:srgbClr val="002060"/>
                </a:solidFill>
              </a:rPr>
              <a:t>development</a:t>
            </a:r>
            <a:r>
              <a:rPr lang="uk-UA" sz="5000" baseline="0" dirty="0">
                <a:solidFill>
                  <a:srgbClr val="002060"/>
                </a:solidFill>
              </a:rPr>
              <a:t> </a:t>
            </a:r>
            <a:r>
              <a:rPr lang="uk-UA" sz="5000" baseline="0" dirty="0" err="1">
                <a:solidFill>
                  <a:srgbClr val="002060"/>
                </a:solidFill>
              </a:rPr>
              <a:t>goals</a:t>
            </a:r>
            <a:r>
              <a:rPr lang="uk-UA" sz="5000" baseline="0" dirty="0">
                <a:solidFill>
                  <a:srgbClr val="002060"/>
                </a:solidFill>
              </a:rPr>
              <a:t>:</a:t>
            </a:r>
            <a:endParaRPr lang="ru-RU" sz="5000" baseline="0" dirty="0">
              <a:solidFill>
                <a:srgbClr val="002060"/>
              </a:solidFill>
            </a:endParaRPr>
          </a:p>
          <a:p>
            <a:pPr marL="685800" lvl="0" indent="-685800" algn="just">
              <a:buFont typeface="Arial" panose="020B0604020202020204" pitchFamily="34" charset="0"/>
              <a:buChar char="•"/>
            </a:pPr>
            <a:r>
              <a:rPr lang="uk-UA" sz="5000" baseline="0" dirty="0" err="1">
                <a:solidFill>
                  <a:srgbClr val="002060"/>
                </a:solidFill>
              </a:rPr>
              <a:t>increase</a:t>
            </a:r>
            <a:r>
              <a:rPr lang="uk-UA" sz="5000" baseline="0" dirty="0">
                <a:solidFill>
                  <a:srgbClr val="002060"/>
                </a:solidFill>
              </a:rPr>
              <a:t> </a:t>
            </a:r>
            <a:r>
              <a:rPr lang="uk-UA" sz="5000" baseline="0" dirty="0" err="1">
                <a:solidFill>
                  <a:srgbClr val="002060"/>
                </a:solidFill>
              </a:rPr>
              <a:t>the</a:t>
            </a:r>
            <a:r>
              <a:rPr lang="uk-UA" sz="5000" baseline="0" dirty="0">
                <a:solidFill>
                  <a:srgbClr val="002060"/>
                </a:solidFill>
              </a:rPr>
              <a:t> </a:t>
            </a:r>
            <a:r>
              <a:rPr lang="uk-UA" sz="5000" baseline="0" dirty="0" err="1">
                <a:solidFill>
                  <a:srgbClr val="002060"/>
                </a:solidFill>
              </a:rPr>
              <a:t>level</a:t>
            </a:r>
            <a:r>
              <a:rPr lang="uk-UA" sz="5000" baseline="0" dirty="0">
                <a:solidFill>
                  <a:srgbClr val="002060"/>
                </a:solidFill>
              </a:rPr>
              <a:t> </a:t>
            </a:r>
            <a:r>
              <a:rPr lang="uk-UA" sz="5000" baseline="0" dirty="0" err="1">
                <a:solidFill>
                  <a:srgbClr val="002060"/>
                </a:solidFill>
              </a:rPr>
              <a:t>of</a:t>
            </a:r>
            <a:r>
              <a:rPr lang="uk-UA" sz="5000" baseline="0" dirty="0">
                <a:solidFill>
                  <a:srgbClr val="002060"/>
                </a:solidFill>
              </a:rPr>
              <a:t> </a:t>
            </a:r>
            <a:r>
              <a:rPr lang="uk-UA" sz="5000" baseline="0" dirty="0" err="1">
                <a:solidFill>
                  <a:srgbClr val="002060"/>
                </a:solidFill>
              </a:rPr>
              <a:t>knowledge</a:t>
            </a:r>
            <a:r>
              <a:rPr lang="uk-UA" sz="5000" baseline="0" dirty="0">
                <a:solidFill>
                  <a:srgbClr val="002060"/>
                </a:solidFill>
              </a:rPr>
              <a:t> </a:t>
            </a:r>
            <a:r>
              <a:rPr lang="uk-UA" sz="5000" baseline="0" dirty="0" err="1">
                <a:solidFill>
                  <a:srgbClr val="002060"/>
                </a:solidFill>
              </a:rPr>
              <a:t>and</a:t>
            </a:r>
            <a:r>
              <a:rPr lang="uk-UA" sz="5000" baseline="0" dirty="0">
                <a:solidFill>
                  <a:srgbClr val="002060"/>
                </a:solidFill>
              </a:rPr>
              <a:t> </a:t>
            </a:r>
            <a:r>
              <a:rPr lang="uk-UA" sz="5000" baseline="0" dirty="0" err="1">
                <a:solidFill>
                  <a:srgbClr val="002060"/>
                </a:solidFill>
              </a:rPr>
              <a:t>skills</a:t>
            </a:r>
            <a:r>
              <a:rPr lang="uk-UA" sz="5000" baseline="0" dirty="0">
                <a:solidFill>
                  <a:srgbClr val="002060"/>
                </a:solidFill>
              </a:rPr>
              <a:t> </a:t>
            </a:r>
            <a:r>
              <a:rPr lang="uk-UA" sz="5000" baseline="0" dirty="0" err="1">
                <a:solidFill>
                  <a:srgbClr val="002060"/>
                </a:solidFill>
              </a:rPr>
              <a:t>of</a:t>
            </a:r>
            <a:r>
              <a:rPr lang="uk-UA" sz="5000" baseline="0" dirty="0">
                <a:solidFill>
                  <a:srgbClr val="002060"/>
                </a:solidFill>
              </a:rPr>
              <a:t> </a:t>
            </a:r>
            <a:r>
              <a:rPr lang="uk-UA" sz="5000" baseline="0" dirty="0" err="1">
                <a:solidFill>
                  <a:srgbClr val="002060"/>
                </a:solidFill>
              </a:rPr>
              <a:t>team</a:t>
            </a:r>
            <a:r>
              <a:rPr lang="uk-UA" sz="5000" baseline="0" dirty="0">
                <a:solidFill>
                  <a:srgbClr val="002060"/>
                </a:solidFill>
              </a:rPr>
              <a:t> </a:t>
            </a:r>
            <a:r>
              <a:rPr lang="uk-UA" sz="5000" baseline="0" dirty="0" err="1">
                <a:solidFill>
                  <a:srgbClr val="002060"/>
                </a:solidFill>
              </a:rPr>
              <a:t>members</a:t>
            </a:r>
            <a:r>
              <a:rPr lang="uk-UA" sz="5000" baseline="0" dirty="0">
                <a:solidFill>
                  <a:srgbClr val="002060"/>
                </a:solidFill>
              </a:rPr>
              <a:t> </a:t>
            </a:r>
            <a:r>
              <a:rPr lang="uk-UA" sz="5000" baseline="0" dirty="0" err="1">
                <a:solidFill>
                  <a:srgbClr val="002060"/>
                </a:solidFill>
              </a:rPr>
              <a:t>to</a:t>
            </a:r>
            <a:r>
              <a:rPr lang="uk-UA" sz="5000" baseline="0" dirty="0">
                <a:solidFill>
                  <a:srgbClr val="002060"/>
                </a:solidFill>
              </a:rPr>
              <a:t> </a:t>
            </a:r>
            <a:r>
              <a:rPr lang="uk-UA" sz="5000" baseline="0" dirty="0" err="1">
                <a:solidFill>
                  <a:srgbClr val="002060"/>
                </a:solidFill>
              </a:rPr>
              <a:t>increase</a:t>
            </a:r>
            <a:r>
              <a:rPr lang="uk-UA" sz="5000" baseline="0" dirty="0">
                <a:solidFill>
                  <a:srgbClr val="002060"/>
                </a:solidFill>
              </a:rPr>
              <a:t> </a:t>
            </a:r>
            <a:r>
              <a:rPr lang="uk-UA" sz="5000" baseline="0" dirty="0" err="1">
                <a:solidFill>
                  <a:srgbClr val="002060"/>
                </a:solidFill>
              </a:rPr>
              <a:t>their</a:t>
            </a:r>
            <a:r>
              <a:rPr lang="uk-UA" sz="5000" baseline="0" dirty="0">
                <a:solidFill>
                  <a:srgbClr val="002060"/>
                </a:solidFill>
              </a:rPr>
              <a:t> </a:t>
            </a:r>
            <a:r>
              <a:rPr lang="uk-UA" sz="5000" baseline="0" dirty="0" err="1">
                <a:solidFill>
                  <a:srgbClr val="002060"/>
                </a:solidFill>
              </a:rPr>
              <a:t>ability</a:t>
            </a:r>
            <a:r>
              <a:rPr lang="uk-UA" sz="5000" baseline="0" dirty="0">
                <a:solidFill>
                  <a:srgbClr val="002060"/>
                </a:solidFill>
              </a:rPr>
              <a:t> </a:t>
            </a:r>
            <a:r>
              <a:rPr lang="uk-UA" sz="5000" baseline="0" dirty="0" err="1">
                <a:solidFill>
                  <a:srgbClr val="002060"/>
                </a:solidFill>
              </a:rPr>
              <a:t>to</a:t>
            </a:r>
            <a:r>
              <a:rPr lang="uk-UA" sz="5000" baseline="0" dirty="0">
                <a:solidFill>
                  <a:srgbClr val="002060"/>
                </a:solidFill>
              </a:rPr>
              <a:t> </a:t>
            </a:r>
            <a:r>
              <a:rPr lang="uk-UA" sz="5000" baseline="0" dirty="0" err="1">
                <a:solidFill>
                  <a:srgbClr val="002060"/>
                </a:solidFill>
              </a:rPr>
              <a:t>achieve</a:t>
            </a:r>
            <a:r>
              <a:rPr lang="uk-UA" sz="5000" baseline="0" dirty="0">
                <a:solidFill>
                  <a:srgbClr val="002060"/>
                </a:solidFill>
              </a:rPr>
              <a:t> </a:t>
            </a:r>
            <a:r>
              <a:rPr lang="uk-UA" sz="5000" baseline="0" dirty="0" err="1">
                <a:solidFill>
                  <a:srgbClr val="002060"/>
                </a:solidFill>
              </a:rPr>
              <a:t>project</a:t>
            </a:r>
            <a:r>
              <a:rPr lang="uk-UA" sz="5000" baseline="0" dirty="0">
                <a:solidFill>
                  <a:srgbClr val="002060"/>
                </a:solidFill>
              </a:rPr>
              <a:t> </a:t>
            </a:r>
            <a:r>
              <a:rPr lang="uk-UA" sz="5000" baseline="0" dirty="0" err="1">
                <a:solidFill>
                  <a:srgbClr val="002060"/>
                </a:solidFill>
              </a:rPr>
              <a:t>results</a:t>
            </a:r>
            <a:r>
              <a:rPr lang="uk-UA" sz="5000" baseline="0" dirty="0">
                <a:solidFill>
                  <a:srgbClr val="002060"/>
                </a:solidFill>
              </a:rPr>
              <a:t> </a:t>
            </a:r>
            <a:r>
              <a:rPr lang="uk-UA" sz="5000" baseline="0" dirty="0" err="1">
                <a:solidFill>
                  <a:srgbClr val="002060"/>
                </a:solidFill>
              </a:rPr>
              <a:t>while</a:t>
            </a:r>
            <a:r>
              <a:rPr lang="uk-UA" sz="5000" baseline="0" dirty="0">
                <a:solidFill>
                  <a:srgbClr val="002060"/>
                </a:solidFill>
              </a:rPr>
              <a:t> </a:t>
            </a:r>
            <a:r>
              <a:rPr lang="uk-UA" sz="5000" baseline="0" dirty="0" err="1">
                <a:solidFill>
                  <a:srgbClr val="002060"/>
                </a:solidFill>
              </a:rPr>
              <a:t>reducing</a:t>
            </a:r>
            <a:r>
              <a:rPr lang="uk-UA" sz="5000" baseline="0" dirty="0">
                <a:solidFill>
                  <a:srgbClr val="002060"/>
                </a:solidFill>
              </a:rPr>
              <a:t> </a:t>
            </a:r>
            <a:r>
              <a:rPr lang="uk-UA" sz="5000" baseline="0" dirty="0" err="1">
                <a:solidFill>
                  <a:srgbClr val="002060"/>
                </a:solidFill>
              </a:rPr>
              <a:t>costs</a:t>
            </a:r>
            <a:r>
              <a:rPr lang="uk-UA" sz="5000" baseline="0" dirty="0">
                <a:solidFill>
                  <a:srgbClr val="002060"/>
                </a:solidFill>
              </a:rPr>
              <a:t>, </a:t>
            </a:r>
            <a:r>
              <a:rPr lang="uk-UA" sz="5000" baseline="0" dirty="0" err="1">
                <a:solidFill>
                  <a:srgbClr val="002060"/>
                </a:solidFill>
              </a:rPr>
              <a:t>reducing</a:t>
            </a:r>
            <a:r>
              <a:rPr lang="uk-UA" sz="5000" baseline="0" dirty="0">
                <a:solidFill>
                  <a:srgbClr val="002060"/>
                </a:solidFill>
              </a:rPr>
              <a:t> </a:t>
            </a:r>
            <a:r>
              <a:rPr lang="uk-UA" sz="5000" baseline="0" dirty="0" err="1">
                <a:solidFill>
                  <a:srgbClr val="002060"/>
                </a:solidFill>
              </a:rPr>
              <a:t>time</a:t>
            </a:r>
            <a:r>
              <a:rPr lang="uk-UA" sz="5000" baseline="0" dirty="0">
                <a:solidFill>
                  <a:srgbClr val="002060"/>
                </a:solidFill>
              </a:rPr>
              <a:t>, </a:t>
            </a:r>
            <a:r>
              <a:rPr lang="uk-UA" sz="5000" baseline="0" dirty="0" err="1">
                <a:solidFill>
                  <a:srgbClr val="002060"/>
                </a:solidFill>
              </a:rPr>
              <a:t>and</a:t>
            </a:r>
            <a:r>
              <a:rPr lang="uk-UA" sz="5000" baseline="0" dirty="0">
                <a:solidFill>
                  <a:srgbClr val="002060"/>
                </a:solidFill>
              </a:rPr>
              <a:t> </a:t>
            </a:r>
            <a:r>
              <a:rPr lang="uk-UA" sz="5000" baseline="0" dirty="0" err="1">
                <a:solidFill>
                  <a:srgbClr val="002060"/>
                </a:solidFill>
              </a:rPr>
              <a:t>improving</a:t>
            </a:r>
            <a:r>
              <a:rPr lang="uk-UA" sz="5000" baseline="0" dirty="0">
                <a:solidFill>
                  <a:srgbClr val="002060"/>
                </a:solidFill>
              </a:rPr>
              <a:t> </a:t>
            </a:r>
            <a:r>
              <a:rPr lang="uk-UA" sz="5000" baseline="0" dirty="0" err="1">
                <a:solidFill>
                  <a:srgbClr val="002060"/>
                </a:solidFill>
              </a:rPr>
              <a:t>quality</a:t>
            </a:r>
            <a:r>
              <a:rPr lang="uk-UA" sz="5000" baseline="0" dirty="0">
                <a:solidFill>
                  <a:srgbClr val="002060"/>
                </a:solidFill>
              </a:rPr>
              <a:t>;</a:t>
            </a:r>
            <a:endParaRPr lang="ru-RU" sz="5000" baseline="0" dirty="0">
              <a:solidFill>
                <a:srgbClr val="002060"/>
              </a:solidFill>
            </a:endParaRPr>
          </a:p>
          <a:p>
            <a:pPr marL="685800" lvl="0" indent="-685800" algn="just">
              <a:buFont typeface="Arial" panose="020B0604020202020204" pitchFamily="34" charset="0"/>
              <a:buChar char="•"/>
            </a:pPr>
            <a:r>
              <a:rPr lang="uk-UA" sz="5000" baseline="0" dirty="0" err="1">
                <a:solidFill>
                  <a:srgbClr val="002060"/>
                </a:solidFill>
              </a:rPr>
              <a:t>strengthening</a:t>
            </a:r>
            <a:r>
              <a:rPr lang="uk-UA" sz="5000" baseline="0" dirty="0">
                <a:solidFill>
                  <a:srgbClr val="002060"/>
                </a:solidFill>
              </a:rPr>
              <a:t> </a:t>
            </a:r>
            <a:r>
              <a:rPr lang="uk-UA" sz="5000" baseline="0" dirty="0" err="1">
                <a:solidFill>
                  <a:srgbClr val="002060"/>
                </a:solidFill>
              </a:rPr>
              <a:t>the</a:t>
            </a:r>
            <a:r>
              <a:rPr lang="uk-UA" sz="5000" baseline="0" dirty="0">
                <a:solidFill>
                  <a:srgbClr val="002060"/>
                </a:solidFill>
              </a:rPr>
              <a:t> </a:t>
            </a:r>
            <a:r>
              <a:rPr lang="uk-UA" sz="5000" baseline="0" dirty="0" err="1">
                <a:solidFill>
                  <a:srgbClr val="002060"/>
                </a:solidFill>
              </a:rPr>
              <a:t>sense</a:t>
            </a:r>
            <a:r>
              <a:rPr lang="uk-UA" sz="5000" baseline="0" dirty="0">
                <a:solidFill>
                  <a:srgbClr val="002060"/>
                </a:solidFill>
              </a:rPr>
              <a:t> </a:t>
            </a:r>
            <a:r>
              <a:rPr lang="uk-UA" sz="5000" baseline="0" dirty="0" err="1">
                <a:solidFill>
                  <a:srgbClr val="002060"/>
                </a:solidFill>
              </a:rPr>
              <a:t>of</a:t>
            </a:r>
            <a:r>
              <a:rPr lang="uk-UA" sz="5000" baseline="0" dirty="0">
                <a:solidFill>
                  <a:srgbClr val="002060"/>
                </a:solidFill>
              </a:rPr>
              <a:t> </a:t>
            </a:r>
            <a:r>
              <a:rPr lang="uk-UA" sz="5000" baseline="0" dirty="0" err="1">
                <a:solidFill>
                  <a:srgbClr val="002060"/>
                </a:solidFill>
              </a:rPr>
              <a:t>trust</a:t>
            </a:r>
            <a:r>
              <a:rPr lang="uk-UA" sz="5000" baseline="0" dirty="0">
                <a:solidFill>
                  <a:srgbClr val="002060"/>
                </a:solidFill>
              </a:rPr>
              <a:t> </a:t>
            </a:r>
            <a:r>
              <a:rPr lang="uk-UA" sz="5000" baseline="0" dirty="0" err="1">
                <a:solidFill>
                  <a:srgbClr val="002060"/>
                </a:solidFill>
              </a:rPr>
              <a:t>and</a:t>
            </a:r>
            <a:r>
              <a:rPr lang="uk-UA" sz="5000" baseline="0" dirty="0">
                <a:solidFill>
                  <a:srgbClr val="002060"/>
                </a:solidFill>
              </a:rPr>
              <a:t> </a:t>
            </a:r>
            <a:r>
              <a:rPr lang="uk-UA" sz="5000" baseline="0" dirty="0" err="1">
                <a:solidFill>
                  <a:srgbClr val="002060"/>
                </a:solidFill>
              </a:rPr>
              <a:t>cohesion</a:t>
            </a:r>
            <a:r>
              <a:rPr lang="uk-UA" sz="5000" baseline="0" dirty="0">
                <a:solidFill>
                  <a:srgbClr val="002060"/>
                </a:solidFill>
              </a:rPr>
              <a:t> </a:t>
            </a:r>
            <a:r>
              <a:rPr lang="uk-UA" sz="5000" baseline="0" dirty="0" err="1">
                <a:solidFill>
                  <a:srgbClr val="002060"/>
                </a:solidFill>
              </a:rPr>
              <a:t>among</a:t>
            </a:r>
            <a:r>
              <a:rPr lang="uk-UA" sz="5000" baseline="0" dirty="0">
                <a:solidFill>
                  <a:srgbClr val="002060"/>
                </a:solidFill>
              </a:rPr>
              <a:t> </a:t>
            </a:r>
            <a:r>
              <a:rPr lang="uk-UA" sz="5000" baseline="0" dirty="0" err="1">
                <a:solidFill>
                  <a:srgbClr val="002060"/>
                </a:solidFill>
              </a:rPr>
              <a:t>team</a:t>
            </a:r>
            <a:r>
              <a:rPr lang="uk-UA" sz="5000" baseline="0" dirty="0">
                <a:solidFill>
                  <a:srgbClr val="002060"/>
                </a:solidFill>
              </a:rPr>
              <a:t> </a:t>
            </a:r>
            <a:r>
              <a:rPr lang="uk-UA" sz="5000" baseline="0" dirty="0" err="1">
                <a:solidFill>
                  <a:srgbClr val="002060"/>
                </a:solidFill>
              </a:rPr>
              <a:t>members</a:t>
            </a:r>
            <a:r>
              <a:rPr lang="uk-UA" sz="5000" baseline="0" dirty="0">
                <a:solidFill>
                  <a:srgbClr val="002060"/>
                </a:solidFill>
              </a:rPr>
              <a:t> </a:t>
            </a:r>
            <a:r>
              <a:rPr lang="uk-UA" sz="5000" baseline="0" dirty="0" err="1">
                <a:solidFill>
                  <a:srgbClr val="002060"/>
                </a:solidFill>
              </a:rPr>
              <a:t>to</a:t>
            </a:r>
            <a:r>
              <a:rPr lang="uk-UA" sz="5000" baseline="0" dirty="0">
                <a:solidFill>
                  <a:srgbClr val="002060"/>
                </a:solidFill>
              </a:rPr>
              <a:t> </a:t>
            </a:r>
            <a:r>
              <a:rPr lang="uk-UA" sz="5000" baseline="0" dirty="0" err="1">
                <a:solidFill>
                  <a:srgbClr val="002060"/>
                </a:solidFill>
              </a:rPr>
              <a:t>increase</a:t>
            </a:r>
            <a:r>
              <a:rPr lang="uk-UA" sz="5000" baseline="0" dirty="0">
                <a:solidFill>
                  <a:srgbClr val="002060"/>
                </a:solidFill>
              </a:rPr>
              <a:t> </a:t>
            </a:r>
            <a:r>
              <a:rPr lang="uk-UA" sz="5000" baseline="0" dirty="0" err="1">
                <a:solidFill>
                  <a:srgbClr val="002060"/>
                </a:solidFill>
              </a:rPr>
              <a:t>morale</a:t>
            </a:r>
            <a:r>
              <a:rPr lang="uk-UA" sz="5000" baseline="0" dirty="0">
                <a:solidFill>
                  <a:srgbClr val="002060"/>
                </a:solidFill>
              </a:rPr>
              <a:t>, </a:t>
            </a:r>
            <a:r>
              <a:rPr lang="uk-UA" sz="5000" baseline="0" dirty="0" err="1">
                <a:solidFill>
                  <a:srgbClr val="002060"/>
                </a:solidFill>
              </a:rPr>
              <a:t>reduce</a:t>
            </a:r>
            <a:r>
              <a:rPr lang="uk-UA" sz="5000" baseline="0" dirty="0">
                <a:solidFill>
                  <a:srgbClr val="002060"/>
                </a:solidFill>
              </a:rPr>
              <a:t> </a:t>
            </a:r>
            <a:r>
              <a:rPr lang="uk-UA" sz="5000" baseline="0" dirty="0" err="1">
                <a:solidFill>
                  <a:srgbClr val="002060"/>
                </a:solidFill>
              </a:rPr>
              <a:t>conflicts</a:t>
            </a:r>
            <a:r>
              <a:rPr lang="uk-UA" sz="5000" baseline="0" dirty="0">
                <a:solidFill>
                  <a:srgbClr val="002060"/>
                </a:solidFill>
              </a:rPr>
              <a:t> </a:t>
            </a:r>
            <a:r>
              <a:rPr lang="uk-UA" sz="5000" baseline="0" dirty="0" err="1">
                <a:solidFill>
                  <a:srgbClr val="002060"/>
                </a:solidFill>
              </a:rPr>
              <a:t>and</a:t>
            </a:r>
            <a:r>
              <a:rPr lang="uk-UA" sz="5000" baseline="0" dirty="0">
                <a:solidFill>
                  <a:srgbClr val="002060"/>
                </a:solidFill>
              </a:rPr>
              <a:t> </a:t>
            </a:r>
            <a:r>
              <a:rPr lang="uk-UA" sz="5000" baseline="0" dirty="0" err="1">
                <a:solidFill>
                  <a:srgbClr val="002060"/>
                </a:solidFill>
              </a:rPr>
              <a:t>improve</a:t>
            </a:r>
            <a:r>
              <a:rPr lang="uk-UA" sz="5000" baseline="0" dirty="0">
                <a:solidFill>
                  <a:srgbClr val="002060"/>
                </a:solidFill>
              </a:rPr>
              <a:t> </a:t>
            </a:r>
            <a:r>
              <a:rPr lang="uk-UA" sz="5000" baseline="0" dirty="0" err="1">
                <a:solidFill>
                  <a:srgbClr val="002060"/>
                </a:solidFill>
              </a:rPr>
              <a:t>teamwork</a:t>
            </a:r>
            <a:r>
              <a:rPr lang="uk-UA" sz="5000" baseline="0" dirty="0">
                <a:solidFill>
                  <a:srgbClr val="002060"/>
                </a:solidFill>
              </a:rPr>
              <a:t>;</a:t>
            </a:r>
            <a:endParaRPr lang="ru-RU" sz="5000" baseline="0" dirty="0">
              <a:solidFill>
                <a:srgbClr val="002060"/>
              </a:solidFill>
            </a:endParaRPr>
          </a:p>
          <a:p>
            <a:pPr marL="685800" lvl="0" indent="-685800" algn="just">
              <a:buFont typeface="Arial" panose="020B0604020202020204" pitchFamily="34" charset="0"/>
              <a:buChar char="•"/>
            </a:pPr>
            <a:r>
              <a:rPr lang="uk-UA" sz="5000" baseline="0" dirty="0" err="1">
                <a:solidFill>
                  <a:srgbClr val="002060"/>
                </a:solidFill>
              </a:rPr>
              <a:t>creating</a:t>
            </a:r>
            <a:r>
              <a:rPr lang="uk-UA" sz="5000" baseline="0" dirty="0">
                <a:solidFill>
                  <a:srgbClr val="002060"/>
                </a:solidFill>
              </a:rPr>
              <a:t> a </a:t>
            </a:r>
            <a:r>
              <a:rPr lang="uk-UA" sz="5000" baseline="0" dirty="0" err="1">
                <a:solidFill>
                  <a:srgbClr val="002060"/>
                </a:solidFill>
              </a:rPr>
              <a:t>dynamic</a:t>
            </a:r>
            <a:r>
              <a:rPr lang="uk-UA" sz="5000" baseline="0" dirty="0">
                <a:solidFill>
                  <a:srgbClr val="002060"/>
                </a:solidFill>
              </a:rPr>
              <a:t> </a:t>
            </a:r>
            <a:r>
              <a:rPr lang="uk-UA" sz="5000" baseline="0" dirty="0" err="1">
                <a:solidFill>
                  <a:srgbClr val="002060"/>
                </a:solidFill>
              </a:rPr>
              <a:t>and</a:t>
            </a:r>
            <a:r>
              <a:rPr lang="uk-UA" sz="5000" baseline="0" dirty="0">
                <a:solidFill>
                  <a:srgbClr val="002060"/>
                </a:solidFill>
              </a:rPr>
              <a:t> </a:t>
            </a:r>
            <a:r>
              <a:rPr lang="uk-UA" sz="5000" baseline="0" dirty="0" err="1">
                <a:solidFill>
                  <a:srgbClr val="002060"/>
                </a:solidFill>
              </a:rPr>
              <a:t>cohesive</a:t>
            </a:r>
            <a:r>
              <a:rPr lang="uk-UA" sz="5000" baseline="0" dirty="0">
                <a:solidFill>
                  <a:srgbClr val="002060"/>
                </a:solidFill>
              </a:rPr>
              <a:t> </a:t>
            </a:r>
            <a:r>
              <a:rPr lang="uk-UA" sz="5000" baseline="0" dirty="0" err="1">
                <a:solidFill>
                  <a:srgbClr val="002060"/>
                </a:solidFill>
              </a:rPr>
              <a:t>team</a:t>
            </a:r>
            <a:r>
              <a:rPr lang="uk-UA" sz="5000" baseline="0" dirty="0">
                <a:solidFill>
                  <a:srgbClr val="002060"/>
                </a:solidFill>
              </a:rPr>
              <a:t> </a:t>
            </a:r>
            <a:r>
              <a:rPr lang="uk-UA" sz="5000" baseline="0" dirty="0" err="1">
                <a:solidFill>
                  <a:srgbClr val="002060"/>
                </a:solidFill>
              </a:rPr>
              <a:t>culture</a:t>
            </a:r>
            <a:r>
              <a:rPr lang="uk-UA" sz="5000" baseline="0" dirty="0">
                <a:solidFill>
                  <a:srgbClr val="002060"/>
                </a:solidFill>
              </a:rPr>
              <a:t> </a:t>
            </a:r>
            <a:r>
              <a:rPr lang="uk-UA" sz="5000" baseline="0" dirty="0" err="1">
                <a:solidFill>
                  <a:srgbClr val="002060"/>
                </a:solidFill>
              </a:rPr>
              <a:t>to</a:t>
            </a:r>
            <a:r>
              <a:rPr lang="uk-UA" sz="5000" baseline="0" dirty="0">
                <a:solidFill>
                  <a:srgbClr val="002060"/>
                </a:solidFill>
              </a:rPr>
              <a:t> </a:t>
            </a:r>
            <a:r>
              <a:rPr lang="uk-UA" sz="5000" baseline="0" dirty="0" err="1">
                <a:solidFill>
                  <a:srgbClr val="002060"/>
                </a:solidFill>
              </a:rPr>
              <a:t>increase</a:t>
            </a:r>
            <a:r>
              <a:rPr lang="uk-UA" sz="5000" baseline="0" dirty="0">
                <a:solidFill>
                  <a:srgbClr val="002060"/>
                </a:solidFill>
              </a:rPr>
              <a:t> </a:t>
            </a:r>
            <a:r>
              <a:rPr lang="uk-UA" sz="5000" baseline="0" dirty="0" err="1">
                <a:solidFill>
                  <a:srgbClr val="002060"/>
                </a:solidFill>
              </a:rPr>
              <a:t>both</a:t>
            </a:r>
            <a:r>
              <a:rPr lang="uk-UA" sz="5000" baseline="0" dirty="0">
                <a:solidFill>
                  <a:srgbClr val="002060"/>
                </a:solidFill>
              </a:rPr>
              <a:t> </a:t>
            </a:r>
            <a:r>
              <a:rPr lang="uk-UA" sz="5000" baseline="0" dirty="0" err="1">
                <a:solidFill>
                  <a:srgbClr val="002060"/>
                </a:solidFill>
              </a:rPr>
              <a:t>individual</a:t>
            </a:r>
            <a:r>
              <a:rPr lang="uk-UA" sz="5000" baseline="0" dirty="0">
                <a:solidFill>
                  <a:srgbClr val="002060"/>
                </a:solidFill>
              </a:rPr>
              <a:t> </a:t>
            </a:r>
            <a:r>
              <a:rPr lang="uk-UA" sz="5000" baseline="0" dirty="0" err="1">
                <a:solidFill>
                  <a:srgbClr val="002060"/>
                </a:solidFill>
              </a:rPr>
              <a:t>and</a:t>
            </a:r>
            <a:r>
              <a:rPr lang="uk-UA" sz="5000" baseline="0" dirty="0">
                <a:solidFill>
                  <a:srgbClr val="002060"/>
                </a:solidFill>
              </a:rPr>
              <a:t> </a:t>
            </a:r>
            <a:r>
              <a:rPr lang="uk-UA" sz="5000" baseline="0" dirty="0" err="1">
                <a:solidFill>
                  <a:srgbClr val="002060"/>
                </a:solidFill>
              </a:rPr>
              <a:t>team</a:t>
            </a:r>
            <a:r>
              <a:rPr lang="uk-UA" sz="5000" baseline="0" dirty="0">
                <a:solidFill>
                  <a:srgbClr val="002060"/>
                </a:solidFill>
              </a:rPr>
              <a:t> </a:t>
            </a:r>
            <a:r>
              <a:rPr lang="uk-UA" sz="5000" baseline="0" dirty="0" err="1">
                <a:solidFill>
                  <a:srgbClr val="002060"/>
                </a:solidFill>
              </a:rPr>
              <a:t>productivity</a:t>
            </a:r>
            <a:r>
              <a:rPr lang="uk-UA" sz="5000" baseline="0" dirty="0">
                <a:solidFill>
                  <a:srgbClr val="002060"/>
                </a:solidFill>
              </a:rPr>
              <a:t>, </a:t>
            </a:r>
            <a:r>
              <a:rPr lang="uk-UA" sz="5000" baseline="0" dirty="0" err="1">
                <a:solidFill>
                  <a:srgbClr val="002060"/>
                </a:solidFill>
              </a:rPr>
              <a:t>foster</a:t>
            </a:r>
            <a:r>
              <a:rPr lang="uk-UA" sz="5000" baseline="0" dirty="0">
                <a:solidFill>
                  <a:srgbClr val="002060"/>
                </a:solidFill>
              </a:rPr>
              <a:t> </a:t>
            </a:r>
            <a:r>
              <a:rPr lang="uk-UA" sz="5000" baseline="0" dirty="0" err="1">
                <a:solidFill>
                  <a:srgbClr val="002060"/>
                </a:solidFill>
              </a:rPr>
              <a:t>team</a:t>
            </a:r>
            <a:r>
              <a:rPr lang="uk-UA" sz="5000" baseline="0" dirty="0">
                <a:solidFill>
                  <a:srgbClr val="002060"/>
                </a:solidFill>
              </a:rPr>
              <a:t> </a:t>
            </a:r>
            <a:r>
              <a:rPr lang="uk-UA" sz="5000" baseline="0" dirty="0" err="1">
                <a:solidFill>
                  <a:srgbClr val="002060"/>
                </a:solidFill>
              </a:rPr>
              <a:t>spirit</a:t>
            </a:r>
            <a:r>
              <a:rPr lang="uk-UA" sz="5000" baseline="0" dirty="0">
                <a:solidFill>
                  <a:srgbClr val="002060"/>
                </a:solidFill>
              </a:rPr>
              <a:t>, </a:t>
            </a:r>
            <a:r>
              <a:rPr lang="uk-UA" sz="5000" baseline="0" dirty="0" err="1">
                <a:solidFill>
                  <a:srgbClr val="002060"/>
                </a:solidFill>
              </a:rPr>
              <a:t>and</a:t>
            </a:r>
            <a:r>
              <a:rPr lang="uk-UA" sz="5000" baseline="0" dirty="0">
                <a:solidFill>
                  <a:srgbClr val="002060"/>
                </a:solidFill>
              </a:rPr>
              <a:t> </a:t>
            </a:r>
            <a:r>
              <a:rPr lang="uk-UA" sz="5000" baseline="0" dirty="0" err="1">
                <a:solidFill>
                  <a:srgbClr val="002060"/>
                </a:solidFill>
              </a:rPr>
              <a:t>collaboration</a:t>
            </a:r>
            <a:r>
              <a:rPr lang="uk-UA" sz="5000" baseline="0" dirty="0">
                <a:solidFill>
                  <a:srgbClr val="002060"/>
                </a:solidFill>
              </a:rPr>
              <a:t>, </a:t>
            </a:r>
            <a:r>
              <a:rPr lang="uk-UA" sz="5000" baseline="0" dirty="0" err="1">
                <a:solidFill>
                  <a:srgbClr val="002060"/>
                </a:solidFill>
              </a:rPr>
              <a:t>and</a:t>
            </a:r>
            <a:r>
              <a:rPr lang="uk-UA" sz="5000" baseline="0" dirty="0">
                <a:solidFill>
                  <a:srgbClr val="002060"/>
                </a:solidFill>
              </a:rPr>
              <a:t> </a:t>
            </a:r>
            <a:r>
              <a:rPr lang="uk-UA" sz="5000" baseline="0" dirty="0" err="1">
                <a:solidFill>
                  <a:srgbClr val="002060"/>
                </a:solidFill>
              </a:rPr>
              <a:t>create</a:t>
            </a:r>
            <a:r>
              <a:rPr lang="uk-UA" sz="5000" baseline="0" dirty="0">
                <a:solidFill>
                  <a:srgbClr val="002060"/>
                </a:solidFill>
              </a:rPr>
              <a:t> </a:t>
            </a:r>
            <a:r>
              <a:rPr lang="uk-UA" sz="5000" baseline="0" dirty="0" err="1">
                <a:solidFill>
                  <a:srgbClr val="002060"/>
                </a:solidFill>
              </a:rPr>
              <a:t>opportunities</a:t>
            </a:r>
            <a:r>
              <a:rPr lang="uk-UA" sz="5000" baseline="0" dirty="0">
                <a:solidFill>
                  <a:srgbClr val="002060"/>
                </a:solidFill>
              </a:rPr>
              <a:t> </a:t>
            </a:r>
            <a:r>
              <a:rPr lang="uk-UA" sz="5000" baseline="0" dirty="0" err="1">
                <a:solidFill>
                  <a:srgbClr val="002060"/>
                </a:solidFill>
              </a:rPr>
              <a:t>for</a:t>
            </a:r>
            <a:r>
              <a:rPr lang="uk-UA" sz="5000" baseline="0" dirty="0">
                <a:solidFill>
                  <a:srgbClr val="002060"/>
                </a:solidFill>
              </a:rPr>
              <a:t> </a:t>
            </a:r>
            <a:r>
              <a:rPr lang="uk-UA" sz="5000" baseline="0" dirty="0" err="1">
                <a:solidFill>
                  <a:srgbClr val="002060"/>
                </a:solidFill>
              </a:rPr>
              <a:t>mutual</a:t>
            </a:r>
            <a:r>
              <a:rPr lang="uk-UA" sz="5000" baseline="0" dirty="0">
                <a:solidFill>
                  <a:srgbClr val="002060"/>
                </a:solidFill>
              </a:rPr>
              <a:t> </a:t>
            </a:r>
            <a:r>
              <a:rPr lang="uk-UA" sz="5000" baseline="0" dirty="0" err="1">
                <a:solidFill>
                  <a:srgbClr val="002060"/>
                </a:solidFill>
              </a:rPr>
              <a:t>learning</a:t>
            </a:r>
            <a:r>
              <a:rPr lang="uk-UA" sz="5000" baseline="0" dirty="0">
                <a:solidFill>
                  <a:srgbClr val="002060"/>
                </a:solidFill>
              </a:rPr>
              <a:t> </a:t>
            </a:r>
            <a:r>
              <a:rPr lang="uk-UA" sz="5000" baseline="0" dirty="0" err="1">
                <a:solidFill>
                  <a:srgbClr val="002060"/>
                </a:solidFill>
              </a:rPr>
              <a:t>and</a:t>
            </a:r>
            <a:r>
              <a:rPr lang="uk-UA" sz="5000" baseline="0" dirty="0">
                <a:solidFill>
                  <a:srgbClr val="002060"/>
                </a:solidFill>
              </a:rPr>
              <a:t> </a:t>
            </a:r>
            <a:r>
              <a:rPr lang="uk-UA" sz="5000" baseline="0" dirty="0" err="1">
                <a:solidFill>
                  <a:srgbClr val="002060"/>
                </a:solidFill>
              </a:rPr>
              <a:t>mentoring</a:t>
            </a:r>
            <a:r>
              <a:rPr lang="uk-UA" sz="5000" baseline="0" dirty="0">
                <a:solidFill>
                  <a:srgbClr val="002060"/>
                </a:solidFill>
              </a:rPr>
              <a:t> </a:t>
            </a:r>
            <a:r>
              <a:rPr lang="uk-UA" sz="5000" baseline="0" dirty="0" err="1">
                <a:solidFill>
                  <a:srgbClr val="002060"/>
                </a:solidFill>
              </a:rPr>
              <a:t>to</a:t>
            </a:r>
            <a:r>
              <a:rPr lang="uk-UA" sz="5000" baseline="0" dirty="0">
                <a:solidFill>
                  <a:srgbClr val="002060"/>
                </a:solidFill>
              </a:rPr>
              <a:t> </a:t>
            </a:r>
            <a:r>
              <a:rPr lang="uk-UA" sz="5000" baseline="0" dirty="0" err="1">
                <a:solidFill>
                  <a:srgbClr val="002060"/>
                </a:solidFill>
              </a:rPr>
              <a:t>share</a:t>
            </a:r>
            <a:r>
              <a:rPr lang="uk-UA" sz="5000" baseline="0" dirty="0">
                <a:solidFill>
                  <a:srgbClr val="002060"/>
                </a:solidFill>
              </a:rPr>
              <a:t> </a:t>
            </a:r>
            <a:r>
              <a:rPr lang="uk-UA" sz="5000" baseline="0" dirty="0" err="1">
                <a:solidFill>
                  <a:srgbClr val="002060"/>
                </a:solidFill>
              </a:rPr>
              <a:t>knowledge</a:t>
            </a:r>
            <a:r>
              <a:rPr lang="uk-UA" sz="5000" baseline="0" dirty="0">
                <a:solidFill>
                  <a:srgbClr val="002060"/>
                </a:solidFill>
              </a:rPr>
              <a:t> </a:t>
            </a:r>
            <a:r>
              <a:rPr lang="uk-UA" sz="5000" baseline="0" dirty="0" err="1">
                <a:solidFill>
                  <a:srgbClr val="002060"/>
                </a:solidFill>
              </a:rPr>
              <a:t>and</a:t>
            </a:r>
            <a:r>
              <a:rPr lang="uk-UA" sz="5000" baseline="0" dirty="0">
                <a:solidFill>
                  <a:srgbClr val="002060"/>
                </a:solidFill>
              </a:rPr>
              <a:t> </a:t>
            </a:r>
            <a:r>
              <a:rPr lang="uk-UA" sz="5000" baseline="0" dirty="0" err="1">
                <a:solidFill>
                  <a:srgbClr val="002060"/>
                </a:solidFill>
              </a:rPr>
              <a:t>experience</a:t>
            </a:r>
            <a:r>
              <a:rPr lang="uk-UA" sz="5000" baseline="0" dirty="0">
                <a:solidFill>
                  <a:srgbClr val="002060"/>
                </a:solidFill>
              </a:rPr>
              <a:t> </a:t>
            </a:r>
            <a:r>
              <a:rPr lang="uk-UA" sz="5000" baseline="0" dirty="0" err="1">
                <a:solidFill>
                  <a:srgbClr val="002060"/>
                </a:solidFill>
              </a:rPr>
              <a:t>between</a:t>
            </a:r>
            <a:r>
              <a:rPr lang="uk-UA" sz="5000" baseline="0" dirty="0">
                <a:solidFill>
                  <a:srgbClr val="002060"/>
                </a:solidFill>
              </a:rPr>
              <a:t> </a:t>
            </a:r>
            <a:r>
              <a:rPr lang="uk-UA" sz="5000" baseline="0" dirty="0" err="1">
                <a:solidFill>
                  <a:srgbClr val="002060"/>
                </a:solidFill>
              </a:rPr>
              <a:t>team</a:t>
            </a:r>
            <a:r>
              <a:rPr lang="uk-UA" sz="5000" baseline="0" dirty="0">
                <a:solidFill>
                  <a:srgbClr val="002060"/>
                </a:solidFill>
              </a:rPr>
              <a:t> </a:t>
            </a:r>
            <a:r>
              <a:rPr lang="uk-UA" sz="5000" baseline="0" dirty="0" err="1">
                <a:solidFill>
                  <a:srgbClr val="002060"/>
                </a:solidFill>
              </a:rPr>
              <a:t>members</a:t>
            </a:r>
            <a:r>
              <a:rPr lang="uk-UA" sz="5000" baseline="0" dirty="0">
                <a:solidFill>
                  <a:srgbClr val="002060"/>
                </a:solidFill>
              </a:rPr>
              <a:t>.</a:t>
            </a:r>
            <a:endParaRPr lang="ru-RU" sz="5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310680" y="312967"/>
            <a:ext cx="24342226" cy="14414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700" b="1" baseline="0" dirty="0">
                <a:solidFill>
                  <a:schemeClr val="accent1">
                    <a:lumMod val="50000"/>
                  </a:schemeClr>
                </a:solidFill>
              </a:rPr>
              <a:t>Start-up project team management processes</a:t>
            </a:r>
          </a:p>
        </p:txBody>
      </p:sp>
    </p:spTree>
    <p:extLst>
      <p:ext uri="{BB962C8B-B14F-4D97-AF65-F5344CB8AC3E}">
        <p14:creationId xmlns:p14="http://schemas.microsoft.com/office/powerpoint/2010/main" val="4485372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637449" y="3034978"/>
            <a:ext cx="22466274" cy="79208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altLang="en-US" sz="6600" baseline="0" dirty="0">
                <a:solidFill>
                  <a:srgbClr val="002060"/>
                </a:solidFill>
                <a:latin typeface="+mn-lt"/>
                <a:cs typeface="Times New Roman" panose="02020603050405020304" pitchFamily="18" charset="0"/>
              </a:rPr>
              <a:t>	</a:t>
            </a:r>
            <a:r>
              <a:rPr lang="en-US" sz="6600" baseline="0" dirty="0">
                <a:solidFill>
                  <a:srgbClr val="002060"/>
                </a:solidFill>
              </a:rPr>
              <a:t>The task of the team development department in the project is to ensure:</a:t>
            </a:r>
            <a:endParaRPr lang="ru-RU" sz="6600" baseline="0" dirty="0">
              <a:solidFill>
                <a:srgbClr val="002060"/>
              </a:solidFill>
            </a:endParaRPr>
          </a:p>
          <a:p>
            <a:pPr marL="857250" indent="-857250" algn="just">
              <a:buFont typeface="Wingdings" panose="05000000000000000000" pitchFamily="2" charset="2"/>
              <a:buChar char="§"/>
            </a:pPr>
            <a:r>
              <a:rPr lang="ru-RU" sz="6600" baseline="0" dirty="0">
                <a:solidFill>
                  <a:srgbClr val="002060"/>
                </a:solidFill>
              </a:rPr>
              <a:t> </a:t>
            </a:r>
            <a:r>
              <a:rPr lang="en-US" sz="6600" baseline="0" dirty="0">
                <a:solidFill>
                  <a:srgbClr val="002060"/>
                </a:solidFill>
              </a:rPr>
              <a:t>the appropriate professional level of staff to the requirements of the workplace, position;</a:t>
            </a:r>
            <a:endParaRPr lang="ru-RU" sz="6600" baseline="0" dirty="0">
              <a:solidFill>
                <a:srgbClr val="002060"/>
              </a:solidFill>
            </a:endParaRPr>
          </a:p>
          <a:p>
            <a:pPr marL="857250" indent="-857250" algn="just">
              <a:buFont typeface="Wingdings" panose="05000000000000000000" pitchFamily="2" charset="2"/>
              <a:buChar char="§"/>
            </a:pPr>
            <a:r>
              <a:rPr lang="ru-RU" sz="6600" baseline="0" dirty="0">
                <a:solidFill>
                  <a:srgbClr val="002060"/>
                </a:solidFill>
              </a:rPr>
              <a:t> </a:t>
            </a:r>
            <a:r>
              <a:rPr lang="en-US" sz="6600" baseline="0" dirty="0">
                <a:solidFill>
                  <a:srgbClr val="002060"/>
                </a:solidFill>
              </a:rPr>
              <a:t>conditions for the mobility of workers as a prerequisite for their rational employment and use;</a:t>
            </a:r>
            <a:endParaRPr lang="ru-RU" sz="6600" baseline="0" dirty="0">
              <a:solidFill>
                <a:srgbClr val="002060"/>
              </a:solidFill>
            </a:endParaRPr>
          </a:p>
          <a:p>
            <a:pPr marL="857250" indent="-857250" algn="just">
              <a:buFont typeface="Wingdings" panose="05000000000000000000" pitchFamily="2" charset="2"/>
              <a:buChar char="§"/>
            </a:pPr>
            <a:r>
              <a:rPr lang="ru-RU" sz="6600" baseline="0" dirty="0">
                <a:solidFill>
                  <a:srgbClr val="002060"/>
                </a:solidFill>
              </a:rPr>
              <a:t> </a:t>
            </a:r>
            <a:r>
              <a:rPr lang="en-US" sz="6600" baseline="0" dirty="0">
                <a:solidFill>
                  <a:srgbClr val="002060"/>
                </a:solidFill>
              </a:rPr>
              <a:t>career opportunities.</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310680" y="312967"/>
            <a:ext cx="24342226" cy="14414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700" b="1" baseline="0" dirty="0">
                <a:solidFill>
                  <a:schemeClr val="accent1">
                    <a:lumMod val="50000"/>
                  </a:schemeClr>
                </a:solidFill>
              </a:rPr>
              <a:t>Start-up project team management processes</a:t>
            </a:r>
          </a:p>
        </p:txBody>
      </p:sp>
    </p:spTree>
    <p:extLst>
      <p:ext uri="{BB962C8B-B14F-4D97-AF65-F5344CB8AC3E}">
        <p14:creationId xmlns:p14="http://schemas.microsoft.com/office/powerpoint/2010/main" val="284329258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42950" y="4697760"/>
            <a:ext cx="22466274" cy="4327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altLang="en-US" sz="6600" baseline="0" dirty="0">
                <a:solidFill>
                  <a:srgbClr val="002060"/>
                </a:solidFill>
                <a:latin typeface="+mn-lt"/>
                <a:cs typeface="Times New Roman" panose="02020603050405020304" pitchFamily="18" charset="0"/>
              </a:rPr>
              <a:t>	</a:t>
            </a:r>
            <a:r>
              <a:rPr lang="en-US" sz="6600" b="1" baseline="0" dirty="0">
                <a:solidFill>
                  <a:srgbClr val="002060"/>
                </a:solidFill>
              </a:rPr>
              <a:t>Professional development </a:t>
            </a:r>
            <a:r>
              <a:rPr lang="en-US" sz="6600" baseline="0" dirty="0">
                <a:solidFill>
                  <a:srgbClr val="002060"/>
                </a:solidFill>
              </a:rPr>
              <a:t>– is the process of training, retraining and advanced training of employees in order to perform new production functions, tasks and responsibilities in a new position in the project.</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310680" y="312967"/>
            <a:ext cx="24342226" cy="14414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700" b="1" baseline="0" dirty="0">
                <a:solidFill>
                  <a:schemeClr val="accent1">
                    <a:lumMod val="50000"/>
                  </a:schemeClr>
                </a:solidFill>
              </a:rPr>
              <a:t>Start-up project team management processes</a:t>
            </a:r>
          </a:p>
        </p:txBody>
      </p:sp>
    </p:spTree>
    <p:extLst>
      <p:ext uri="{BB962C8B-B14F-4D97-AF65-F5344CB8AC3E}">
        <p14:creationId xmlns:p14="http://schemas.microsoft.com/office/powerpoint/2010/main" val="7268131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66614" y="2825552"/>
            <a:ext cx="22466274" cy="4327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altLang="en-US" sz="6600" baseline="0" dirty="0">
                <a:solidFill>
                  <a:srgbClr val="002060"/>
                </a:solidFill>
                <a:latin typeface="+mn-lt"/>
                <a:cs typeface="Times New Roman" panose="02020603050405020304" pitchFamily="18" charset="0"/>
              </a:rPr>
              <a:t>	The main criterion for the effectiveness of the start-up project team will be the final result of the implemented project of the required quality, on time and within the limits of project resources.</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310680" y="312967"/>
            <a:ext cx="24342226" cy="14414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700" b="1" baseline="0" dirty="0">
                <a:solidFill>
                  <a:schemeClr val="accent1">
                    <a:lumMod val="50000"/>
                  </a:schemeClr>
                </a:solidFill>
              </a:rPr>
              <a:t>Start-up project team management processes</a:t>
            </a:r>
          </a:p>
        </p:txBody>
      </p:sp>
      <p:sp>
        <p:nvSpPr>
          <p:cNvPr id="6" name="Rectangle 3"/>
          <p:cNvSpPr>
            <a:spLocks/>
          </p:cNvSpPr>
          <p:nvPr/>
        </p:nvSpPr>
        <p:spPr bwMode="auto">
          <a:xfrm>
            <a:off x="766614" y="7362056"/>
            <a:ext cx="22466274" cy="432707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altLang="en-US" sz="6600" baseline="0" dirty="0">
                <a:solidFill>
                  <a:srgbClr val="002060"/>
                </a:solidFill>
                <a:latin typeface="+mn-lt"/>
                <a:cs typeface="Times New Roman" panose="02020603050405020304" pitchFamily="18" charset="0"/>
              </a:rPr>
              <a:t>	start-up project team management includes motivation, monitoring team members, providing feedback, problem-solving, and change management to improve project performance.</a:t>
            </a:r>
            <a:endParaRPr lang="ru-RU" sz="6600" baseline="0" dirty="0">
              <a:solidFill>
                <a:srgbClr val="002060"/>
              </a:solidFill>
            </a:endParaRPr>
          </a:p>
        </p:txBody>
      </p:sp>
    </p:spTree>
    <p:extLst>
      <p:ext uri="{BB962C8B-B14F-4D97-AF65-F5344CB8AC3E}">
        <p14:creationId xmlns:p14="http://schemas.microsoft.com/office/powerpoint/2010/main" val="111032545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310680" y="1022350"/>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sk-SK" altLang="en-US" sz="8800" b="1" baseline="0" dirty="0">
                <a:solidFill>
                  <a:srgbClr val="005A4E"/>
                </a:solidFill>
              </a:rPr>
              <a:t>R</a:t>
            </a:r>
            <a:r>
              <a:rPr lang="en-US" altLang="en-US" sz="8800" b="1" baseline="0" dirty="0" err="1">
                <a:solidFill>
                  <a:srgbClr val="005A4E"/>
                </a:solidFill>
              </a:rPr>
              <a:t>eferences</a:t>
            </a:r>
            <a:endParaRPr lang="en-US" altLang="en-US" sz="8800" b="1" baseline="0" dirty="0">
              <a:solidFill>
                <a:srgbClr val="005A4E"/>
              </a:solidFill>
            </a:endParaRPr>
          </a:p>
        </p:txBody>
      </p:sp>
      <p:sp>
        <p:nvSpPr>
          <p:cNvPr id="13315" name="Rectangle 3"/>
          <p:cNvSpPr>
            <a:spLocks/>
          </p:cNvSpPr>
          <p:nvPr/>
        </p:nvSpPr>
        <p:spPr bwMode="auto">
          <a:xfrm>
            <a:off x="1822848" y="1750754"/>
            <a:ext cx="19916891" cy="10149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endParaRPr lang="en-US" altLang="en-US" sz="6600" baseline="0" dirty="0"/>
          </a:p>
          <a:p>
            <a:pPr marL="1143000" indent="-1143000" algn="just" eaLnBrk="1">
              <a:lnSpc>
                <a:spcPct val="150000"/>
              </a:lnSpc>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Evaluation of start-up projects in conditions of risk and uncertainty. –  </a:t>
            </a:r>
            <a:r>
              <a:rPr lang="en-US" altLang="en-US" sz="4400" baseline="0" dirty="0" err="1">
                <a:solidFill>
                  <a:srgbClr val="002060"/>
                </a:solidFill>
              </a:rPr>
              <a:t>Uzhhorod</a:t>
            </a:r>
            <a:r>
              <a:rPr lang="en-US" altLang="en-US" sz="4400" baseline="0" dirty="0">
                <a:solidFill>
                  <a:srgbClr val="002060"/>
                </a:solidFill>
              </a:rPr>
              <a:t>: Publishing house "FOP </a:t>
            </a:r>
            <a:r>
              <a:rPr lang="en-US" altLang="en-US" sz="4400" baseline="0" dirty="0" err="1">
                <a:solidFill>
                  <a:srgbClr val="002060"/>
                </a:solidFill>
              </a:rPr>
              <a:t>Sabov</a:t>
            </a:r>
            <a:r>
              <a:rPr lang="en-US" altLang="en-US" sz="4400" baseline="0" dirty="0">
                <a:solidFill>
                  <a:srgbClr val="002060"/>
                </a:solidFill>
              </a:rPr>
              <a:t> AM", 2021. – 120 p. ISBN 978-617-7798-49-0.</a:t>
            </a:r>
          </a:p>
          <a:p>
            <a:pPr marL="1143000" indent="-1143000" algn="just" eaLnBrk="1">
              <a:lnSpc>
                <a:spcPct val="150000"/>
              </a:lnSpc>
              <a:buFont typeface="+mj-lt"/>
              <a:buAutoNum type="arabicPeriod"/>
            </a:pPr>
            <a:r>
              <a:rPr lang="en-US" altLang="en-US" sz="4400" baseline="0" dirty="0">
                <a:solidFill>
                  <a:srgbClr val="002060"/>
                </a:solidFill>
              </a:rPr>
              <a:t>A Guide to the Project Management Body of Knowledge (PMBOK® Guide) Fifth Edition, PMI, 2013. – 589 р. </a:t>
            </a:r>
          </a:p>
          <a:p>
            <a:pPr marL="1143000" indent="-1143000" algn="just" eaLnBrk="1">
              <a:lnSpc>
                <a:spcPct val="150000"/>
              </a:lnSpc>
              <a:buFont typeface="+mj-lt"/>
              <a:buAutoNum type="arabicPeriod"/>
            </a:pPr>
            <a:r>
              <a:rPr lang="en-US" altLang="en-US" sz="4400" baseline="0" dirty="0" err="1">
                <a:solidFill>
                  <a:srgbClr val="002060"/>
                </a:solidFill>
              </a:rPr>
              <a:t>Babayev</a:t>
            </a:r>
            <a:r>
              <a:rPr lang="en-US" altLang="en-US" sz="4400" baseline="0" dirty="0">
                <a:solidFill>
                  <a:srgbClr val="002060"/>
                </a:solidFill>
              </a:rPr>
              <a:t> V.M. Project management: A textbook for students majoring in "Project Management" / </a:t>
            </a:r>
            <a:r>
              <a:rPr lang="en-US" altLang="en-US" sz="4400" baseline="0" dirty="0" err="1">
                <a:solidFill>
                  <a:srgbClr val="002060"/>
                </a:solidFill>
              </a:rPr>
              <a:t>Babayev</a:t>
            </a:r>
            <a:r>
              <a:rPr lang="en-US" altLang="en-US" sz="4400" baseline="0" dirty="0">
                <a:solidFill>
                  <a:srgbClr val="002060"/>
                </a:solidFill>
              </a:rPr>
              <a:t> V. M. – </a:t>
            </a:r>
            <a:r>
              <a:rPr lang="en-US" altLang="en-US" sz="4400" baseline="0" dirty="0" err="1">
                <a:solidFill>
                  <a:srgbClr val="002060"/>
                </a:solidFill>
              </a:rPr>
              <a:t>Kharkiv</a:t>
            </a:r>
            <a:r>
              <a:rPr lang="en-US" altLang="en-US" sz="4400" baseline="0" dirty="0">
                <a:solidFill>
                  <a:srgbClr val="002060"/>
                </a:solidFill>
              </a:rPr>
              <a:t>: KNAMG, 2006. – 244 p.</a:t>
            </a:r>
          </a:p>
          <a:p>
            <a:pPr marL="1143000" indent="-1143000" eaLnBrk="1">
              <a:buFont typeface="+mj-lt"/>
              <a:buAutoNum type="arabicPeriod"/>
            </a:pPr>
            <a:endParaRPr lang="en-US" altLang="en-US" sz="44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1275187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39.xml><?xml version="1.0" encoding="utf-8"?>
<p:sld xmlns:a="http://schemas.openxmlformats.org/drawingml/2006/main" xmlns:r="http://schemas.openxmlformats.org/officeDocument/2006/relationships" xmlns:p="http://schemas.openxmlformats.org/presentationml/2006/main">
  <p:cSld>
    <p:bg bwMode="auto">
      <p:bgPr>
        <a:solidFill>
          <a:srgbClr val="01B49C"/>
        </a:solidFill>
        <a:effectLst/>
      </p:bgPr>
    </p:bg>
    <p:spTree>
      <p:nvGrpSpPr>
        <p:cNvPr id="1" name=""/>
        <p:cNvGrpSpPr/>
        <p:nvPr/>
      </p:nvGrpSpPr>
      <p:grpSpPr>
        <a:xfrm>
          <a:off x="0" y="0"/>
          <a:ext cx="0" cy="0"/>
          <a:chOff x="0" y="0"/>
          <a:chExt cx="0" cy="0"/>
        </a:xfrm>
      </p:grpSpPr>
      <p:sp>
        <p:nvSpPr>
          <p:cNvPr id="46082" name="Picture Placeholder 6"/>
          <p:cNvSpPr>
            <a:spLocks noGrp="1"/>
          </p:cNvSpPr>
          <p:nvPr>
            <p:ph type="pic" sz="quarter" idx="16"/>
          </p:nvPr>
        </p:nvSpPr>
        <p:spPr bwMode="auto">
          <a:xfrm>
            <a:off x="0" y="-93663"/>
            <a:ext cx="24384000" cy="13716001"/>
          </a:xfrm>
          <a:solidFill>
            <a:srgbClr val="A7AAAA"/>
          </a:solidFill>
          <a:extLst>
            <a:ext uri="{91240B29-F687-4F45-9708-019B960494DF}">
              <a14:hiddenLine xmlns:a14="http://schemas.microsoft.com/office/drawing/2010/main" w="9525">
                <a:solidFill>
                  <a:srgbClr val="000000"/>
                </a:solidFill>
                <a:miter lim="800000"/>
                <a:headEnd/>
                <a:tailEnd/>
              </a14:hiddenLine>
            </a:ext>
          </a:extLst>
        </p:spPr>
      </p:sp>
      <p:sp>
        <p:nvSpPr>
          <p:cNvPr id="46083" name="Rectangle 2"/>
          <p:cNvSpPr>
            <a:spLocks/>
          </p:cNvSpPr>
          <p:nvPr/>
        </p:nvSpPr>
        <p:spPr bwMode="auto">
          <a:xfrm>
            <a:off x="6669088" y="-93663"/>
            <a:ext cx="11044237" cy="10736263"/>
          </a:xfrm>
          <a:prstGeom prst="rect">
            <a:avLst/>
          </a:prstGeom>
          <a:solidFill>
            <a:schemeClr val="accent1">
              <a:alpha val="94901"/>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4800" baseline="0">
              <a:solidFill>
                <a:srgbClr val="FFFFFF"/>
              </a:solidFill>
              <a:latin typeface="Helvetica Light" charset="0"/>
              <a:ea typeface="Helvetica Light" charset="0"/>
              <a:cs typeface="Helvetica Light" charset="0"/>
              <a:sym typeface="Helvetica Light" charset="0"/>
            </a:endParaRPr>
          </a:p>
        </p:txBody>
      </p:sp>
      <p:sp>
        <p:nvSpPr>
          <p:cNvPr id="54275" name="Rectangle 3"/>
          <p:cNvSpPr>
            <a:spLocks/>
          </p:cNvSpPr>
          <p:nvPr/>
        </p:nvSpPr>
        <p:spPr bwMode="auto">
          <a:xfrm>
            <a:off x="8034338" y="3652838"/>
            <a:ext cx="8313737" cy="414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lnSpc>
                <a:spcPct val="80000"/>
              </a:lnSpc>
              <a:defRPr/>
            </a:pPr>
            <a:r>
              <a:rPr lang="en-US" altLang="en-US" sz="13000" b="1" baseline="0" dirty="0">
                <a:solidFill>
                  <a:srgbClr val="F0F0F0"/>
                </a:solidFill>
              </a:rPr>
              <a:t>Thank you!</a:t>
            </a:r>
          </a:p>
        </p:txBody>
      </p:sp>
      <p:sp>
        <p:nvSpPr>
          <p:cNvPr id="54277" name="Rectangle 5"/>
          <p:cNvSpPr>
            <a:spLocks/>
          </p:cNvSpPr>
          <p:nvPr/>
        </p:nvSpPr>
        <p:spPr bwMode="auto">
          <a:xfrm>
            <a:off x="10874375" y="13122275"/>
            <a:ext cx="2633663" cy="187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10000"/>
              </a:lnSpc>
              <a:defRPr/>
            </a:pPr>
            <a:r>
              <a:rPr lang="en-US" altLang="en-US" sz="1900" b="1" u="sng" baseline="0">
                <a:solidFill>
                  <a:schemeClr val="accent1"/>
                </a:solidFill>
                <a:hlinkClick r:id="rId2"/>
              </a:rPr>
              <a:t>WWW.SITE2MAX.PRO</a:t>
            </a:r>
            <a:endParaRPr lang="en-US" altLang="en-US" sz="1900" b="1" baseline="0">
              <a:solidFill>
                <a:schemeClr val="accent1"/>
              </a:solidFill>
            </a:endParaRPr>
          </a:p>
        </p:txBody>
      </p:sp>
      <p:sp>
        <p:nvSpPr>
          <p:cNvPr id="54278" name="Line 6"/>
          <p:cNvSpPr>
            <a:spLocks noChangeShapeType="1"/>
          </p:cNvSpPr>
          <p:nvPr/>
        </p:nvSpPr>
        <p:spPr bwMode="auto">
          <a:xfrm flipV="1">
            <a:off x="12192000" y="-63500"/>
            <a:ext cx="0" cy="3287713"/>
          </a:xfrm>
          <a:prstGeom prst="line">
            <a:avLst/>
          </a:prstGeom>
          <a:noFill/>
          <a:ln w="508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3" name="Прямоугольник 2"/>
          <p:cNvSpPr/>
          <p:nvPr/>
        </p:nvSpPr>
        <p:spPr bwMode="auto">
          <a:xfrm>
            <a:off x="10463213" y="12715875"/>
            <a:ext cx="3600450" cy="838200"/>
          </a:xfrm>
          <a:prstGeom prst="rect">
            <a:avLst/>
          </a:prstGeom>
          <a:solidFill>
            <a:srgbClr val="A7AAAA"/>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 Standart page">
  <a:themeElements>
    <a:clrScheme name="Business_Proposal (emerald)">
      <a:dk1>
        <a:srgbClr val="EFF0EF"/>
      </a:dk1>
      <a:lt1>
        <a:srgbClr val="FFFFFF"/>
      </a:lt1>
      <a:dk2>
        <a:srgbClr val="53585F"/>
      </a:dk2>
      <a:lt2>
        <a:srgbClr val="DCDEE0"/>
      </a:lt2>
      <a:accent1>
        <a:srgbClr val="00B39C"/>
      </a:accent1>
      <a:accent2>
        <a:srgbClr val="5F5D5F"/>
      </a:accent2>
      <a:accent3>
        <a:srgbClr val="5F5D5F"/>
      </a:accent3>
      <a:accent4>
        <a:srgbClr val="7A7B7A"/>
      </a:accent4>
      <a:accent5>
        <a:srgbClr val="9C9D9C"/>
      </a:accent5>
      <a:accent6>
        <a:srgbClr val="A3A4A3"/>
      </a:accent6>
      <a:hlink>
        <a:srgbClr val="00B39C"/>
      </a:hlink>
      <a:folHlink>
        <a:srgbClr val="5F5D5F"/>
      </a:folHlink>
    </a:clrScheme>
    <a:fontScheme name="White - Standart page">
      <a:majorFont>
        <a:latin typeface="Open Sans Extrabold"/>
        <a:ea typeface="Open Sans Extrabold"/>
        <a:cs typeface="Open Sans Extrabold"/>
      </a:majorFont>
      <a:minorFont>
        <a:latin typeface="Open Sans"/>
        <a:ea typeface="Open Sans"/>
        <a:cs typeface="Open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53585F"/>
      </a:dk2>
      <a:lt2>
        <a:srgbClr val="DCDEE0"/>
      </a:lt2>
      <a:accent1>
        <a:srgbClr val="0365C0"/>
      </a:accent1>
      <a:accent2>
        <a:srgbClr val="00882B"/>
      </a:accent2>
      <a:accent3>
        <a:srgbClr val="FFFFFF"/>
      </a:accent3>
      <a:accent4>
        <a:srgbClr val="000000"/>
      </a:accent4>
      <a:accent5>
        <a:srgbClr val="AAB8DC"/>
      </a:accent5>
      <a:accent6>
        <a:srgbClr val="007B26"/>
      </a:accent6>
      <a:hlink>
        <a:srgbClr val="0000FF"/>
      </a:hlink>
      <a:folHlink>
        <a:srgbClr val="FF00FF"/>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2133</TotalTime>
  <Words>2828</Words>
  <Application>Microsoft Office PowerPoint</Application>
  <PresentationFormat>Произвольный</PresentationFormat>
  <Paragraphs>201</Paragraphs>
  <Slides>39</Slides>
  <Notes>16</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39</vt:i4>
      </vt:variant>
    </vt:vector>
  </HeadingPairs>
  <TitlesOfParts>
    <vt:vector size="50" baseType="lpstr">
      <vt:lpstr>Arial</vt:lpstr>
      <vt:lpstr>Calibri</vt:lpstr>
      <vt:lpstr>Helvetica Light</vt:lpstr>
      <vt:lpstr>Helvetica Neue</vt:lpstr>
      <vt:lpstr>Open Sans</vt:lpstr>
      <vt:lpstr>Open Sans Extrabold</vt:lpstr>
      <vt:lpstr>Open Sans Semibold</vt:lpstr>
      <vt:lpstr>Source Sans Pro</vt:lpstr>
      <vt:lpstr>Times New Roman</vt:lpstr>
      <vt:lpstr>Wingdings</vt:lpstr>
      <vt:lpstr>White - Standart page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dc:creator>
  <cp:lastModifiedBy>Володимир</cp:lastModifiedBy>
  <cp:revision>258</cp:revision>
  <dcterms:modified xsi:type="dcterms:W3CDTF">2021-10-16T09:46:57Z</dcterms:modified>
</cp:coreProperties>
</file>