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0"/>
  </p:notesMasterIdLst>
  <p:sldIdLst>
    <p:sldId id="306" r:id="rId2"/>
    <p:sldId id="258" r:id="rId3"/>
    <p:sldId id="307" r:id="rId4"/>
    <p:sldId id="492" r:id="rId5"/>
    <p:sldId id="530" r:id="rId6"/>
    <p:sldId id="531" r:id="rId7"/>
    <p:sldId id="532"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372" r:id="rId21"/>
    <p:sldId id="364" r:id="rId22"/>
    <p:sldId id="545" r:id="rId23"/>
    <p:sldId id="546" r:id="rId24"/>
    <p:sldId id="547" r:id="rId25"/>
    <p:sldId id="548" r:id="rId26"/>
    <p:sldId id="549" r:id="rId27"/>
    <p:sldId id="550" r:id="rId28"/>
    <p:sldId id="551" r:id="rId29"/>
    <p:sldId id="552" r:id="rId30"/>
    <p:sldId id="376" r:id="rId31"/>
    <p:sldId id="392" r:id="rId32"/>
    <p:sldId id="553" r:id="rId33"/>
    <p:sldId id="554" r:id="rId34"/>
    <p:sldId id="555" r:id="rId35"/>
    <p:sldId id="556" r:id="rId36"/>
    <p:sldId id="557" r:id="rId37"/>
    <p:sldId id="360" r:id="rId38"/>
    <p:sldId id="305" r:id="rId39"/>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2EF"/>
    <a:srgbClr val="CBE5DE"/>
    <a:srgbClr val="01B49C"/>
    <a:srgbClr val="005A4E"/>
    <a:srgbClr val="A7AAAA"/>
    <a:srgbClr val="757675"/>
    <a:srgbClr val="F0F0F0"/>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081355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619871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643343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661430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105804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609806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103634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445448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872766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370977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2938405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727236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8636427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897243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149569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533151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1</a:t>
            </a:r>
            <a:r>
              <a:rPr lang="uk-UA" altLang="en-US" sz="9700" b="1" baseline="0" dirty="0">
                <a:solidFill>
                  <a:schemeClr val="accent1"/>
                </a:solidFill>
                <a:latin typeface="Open Sans Extrabold" charset="0"/>
                <a:ea typeface="Open Sans Extrabold" charset="0"/>
                <a:cs typeface="Open Sans Extrabold" charset="0"/>
                <a:sym typeface="Open Sans Extrabold" charset="0"/>
              </a:rPr>
              <a:t>2</a:t>
            </a:r>
            <a:endParaRPr lang="en-US" altLang="en-US" sz="9700" b="1" baseline="0" dirty="0">
              <a:solidFill>
                <a:schemeClr val="accent1"/>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Evaluation and management of start-up teams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246784" y="1241376"/>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449288"/>
            <a:ext cx="0" cy="13266711"/>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605000" y="1097360"/>
            <a:ext cx="6700838"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Information criteria for evaluating start-up project development teams</a:t>
            </a:r>
          </a:p>
        </p:txBody>
      </p:sp>
      <p:sp>
        <p:nvSpPr>
          <p:cNvPr id="6157" name="Oval 13"/>
          <p:cNvSpPr>
            <a:spLocks/>
          </p:cNvSpPr>
          <p:nvPr/>
        </p:nvSpPr>
        <p:spPr bwMode="auto">
          <a:xfrm>
            <a:off x="13598089" y="2113022"/>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98089" y="5298277"/>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56999" y="7736108"/>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605000" y="4674989"/>
            <a:ext cx="6375400" cy="21339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General algorithm for evaluating start-up teams</a:t>
            </a:r>
          </a:p>
        </p:txBody>
      </p:sp>
      <p:sp>
        <p:nvSpPr>
          <p:cNvPr id="17" name="Rectangle 4"/>
          <p:cNvSpPr>
            <a:spLocks/>
          </p:cNvSpPr>
          <p:nvPr/>
        </p:nvSpPr>
        <p:spPr bwMode="auto">
          <a:xfrm>
            <a:off x="14605000" y="7012842"/>
            <a:ext cx="6375400" cy="21339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Data </a:t>
            </a:r>
            <a:r>
              <a:rPr lang="en-US" altLang="en-US" sz="4400" b="1" baseline="0" dirty="0" err="1">
                <a:solidFill>
                  <a:schemeClr val="bg2">
                    <a:lumMod val="10000"/>
                  </a:schemeClr>
                </a:solidFill>
              </a:rPr>
              <a:t>defuzzyfication</a:t>
            </a:r>
            <a:r>
              <a:rPr lang="en-US" altLang="en-US" sz="4400" b="1" baseline="0" dirty="0">
                <a:solidFill>
                  <a:schemeClr val="bg2">
                    <a:lumMod val="10000"/>
                  </a:schemeClr>
                </a:solidFill>
              </a:rPr>
              <a:t> and rating of start-up teams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0-#ppt_h/2"/>
                                          </p:val>
                                        </p:tav>
                                        <p:tav tm="100000">
                                          <p:val>
                                            <p:strVal val="#ppt_y"/>
                                          </p:val>
                                        </p:tav>
                                      </p:tavLst>
                                    </p:anim>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12" grpId="0" animBg="1"/>
      <p:bldP spid="15"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806826" y="2033464"/>
            <a:ext cx="10441160" cy="8966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Information criteria for evaluating start-up project development teams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7" name="Рисунок 6">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958752" y="3834947"/>
            <a:ext cx="21932599" cy="7709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sz="5500" baseline="0" dirty="0">
                <a:solidFill>
                  <a:srgbClr val="002060"/>
                </a:solidFill>
              </a:rPr>
              <a:t>Today's ingenious start-up idea does not mean successful business in the future. There are people behind any project who implement it. Even for a very good start-up project, with a very high rating and prospects for success, successful commercialization depends, to a greater extent, on the quality of the developers who are ready to bring the product to market and successfully decide on its sale. Therefore, investors in start-ups like to say that they primarily invest in the team, that the success or failure of the project depends largely on the founders (development team).</a:t>
            </a:r>
            <a:endParaRPr kumimoji="0" lang="en-US" altLang="ru-RU" sz="55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455061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886744" y="3576044"/>
            <a:ext cx="21932599"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sz="6000" baseline="0" dirty="0">
                <a:solidFill>
                  <a:srgbClr val="002060"/>
                </a:solidFill>
              </a:rPr>
              <a:t>Most successful start-up projects have been implemented by teams because they have a better chance of survival. This is due to the fact that the team makes better and more effective decisions, provides psychological and emotional support to its members and is able to significantly expand the social network of contacts of the project.</a:t>
            </a:r>
            <a:endParaRPr kumimoji="0" lang="en-US" altLang="ru-RU" sz="60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9" name="Rectangle 16"/>
          <p:cNvSpPr>
            <a:spLocks noChangeArrowheads="1"/>
          </p:cNvSpPr>
          <p:nvPr/>
        </p:nvSpPr>
        <p:spPr bwMode="auto">
          <a:xfrm>
            <a:off x="886744" y="9608506"/>
            <a:ext cx="21932599"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sz="6000" baseline="0" dirty="0">
                <a:solidFill>
                  <a:srgbClr val="002060"/>
                </a:solidFill>
              </a:rPr>
              <a:t>Consider the information criteria for evaluating teams of developers of start-up projects.</a:t>
            </a:r>
            <a:endParaRPr kumimoji="0" lang="en-US" altLang="ru-RU" sz="6000" b="0" i="0" u="none" strike="noStrike" cap="none" normalizeH="0" baseline="0" dirty="0">
              <a:ln>
                <a:noFill/>
              </a:ln>
              <a:solidFill>
                <a:srgbClr val="002060"/>
              </a:solidFill>
              <a:effectLst/>
              <a:latin typeface="+mj-lt"/>
              <a:cs typeface="Times New Roman" panose="02020603050405020304" pitchFamily="18" charset="0"/>
            </a:endParaRPr>
          </a:p>
        </p:txBody>
      </p:sp>
    </p:spTree>
    <p:extLst>
      <p:ext uri="{BB962C8B-B14F-4D97-AF65-F5344CB8AC3E}">
        <p14:creationId xmlns:p14="http://schemas.microsoft.com/office/powerpoint/2010/main" val="4282579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958752" y="4337720"/>
                <a:ext cx="21932599" cy="686341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5500" baseline="0" dirty="0">
                    <a:solidFill>
                      <a:srgbClr val="002060"/>
                    </a:solidFill>
                  </a:rPr>
                  <a:t>The first group of criteria is the stability and cohesion of the team. For this group we offer the following indicators and answer options:</a:t>
                </a:r>
                <a:endParaRPr lang="ru-RU" sz="5500" baseline="0" dirty="0">
                  <a:solidFill>
                    <a:srgbClr val="002060"/>
                  </a:solidFill>
                </a:endParaRPr>
              </a:p>
              <a:p>
                <a:pPr algn="just"/>
                <a14:m>
                  <m:oMath xmlns:m="http://schemas.openxmlformats.org/officeDocument/2006/math">
                    <m:sSub>
                      <m:sSubPr>
                        <m:ctrlPr>
                          <a:rPr lang="ru-RU" sz="5500" i="1" baseline="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11</m:t>
                        </m:r>
                      </m:sub>
                    </m:sSub>
                  </m:oMath>
                </a14:m>
                <a:r>
                  <a:rPr lang="en-US" sz="5500" baseline="0" dirty="0">
                    <a:solidFill>
                      <a:srgbClr val="002060"/>
                    </a:solidFill>
                  </a:rPr>
                  <a:t> – work experience in the project, measured in months of project work:</a:t>
                </a:r>
                <a:endParaRPr lang="ru-RU" sz="5500" baseline="0" dirty="0">
                  <a:solidFill>
                    <a:srgbClr val="002060"/>
                  </a:solidFill>
                </a:endParaRPr>
              </a:p>
              <a:p>
                <a:pPr algn="just"/>
                <a:r>
                  <a:rPr lang="en-US" sz="5500" baseline="0" dirty="0">
                    <a:solidFill>
                      <a:srgbClr val="002060"/>
                    </a:solidFill>
                  </a:rPr>
                  <a:t>1. from 0 to 3 months;</a:t>
                </a:r>
                <a:endParaRPr lang="ru-RU" sz="5500" baseline="0" dirty="0">
                  <a:solidFill>
                    <a:srgbClr val="002060"/>
                  </a:solidFill>
                </a:endParaRPr>
              </a:p>
              <a:p>
                <a:pPr algn="just"/>
                <a:r>
                  <a:rPr lang="en-US" sz="5500" baseline="0" dirty="0">
                    <a:solidFill>
                      <a:srgbClr val="002060"/>
                    </a:solidFill>
                  </a:rPr>
                  <a:t>2. from 3 </a:t>
                </a:r>
                <a:r>
                  <a:rPr lang="ru-RU" sz="5500" baseline="0" dirty="0">
                    <a:solidFill>
                      <a:srgbClr val="002060"/>
                    </a:solidFill>
                  </a:rPr>
                  <a:t>до</a:t>
                </a:r>
                <a:r>
                  <a:rPr lang="en-US" sz="5500" baseline="0" dirty="0">
                    <a:solidFill>
                      <a:srgbClr val="002060"/>
                    </a:solidFill>
                  </a:rPr>
                  <a:t> 6 months;</a:t>
                </a:r>
                <a:endParaRPr lang="ru-RU" sz="5500" baseline="0" dirty="0">
                  <a:solidFill>
                    <a:srgbClr val="002060"/>
                  </a:solidFill>
                </a:endParaRPr>
              </a:p>
              <a:p>
                <a:pPr algn="just"/>
                <a:r>
                  <a:rPr lang="en-US" sz="5500" baseline="0" dirty="0">
                    <a:solidFill>
                      <a:srgbClr val="002060"/>
                    </a:solidFill>
                  </a:rPr>
                  <a:t>3. from 6 </a:t>
                </a:r>
                <a:r>
                  <a:rPr lang="ru-RU" sz="5500" baseline="0" dirty="0">
                    <a:solidFill>
                      <a:srgbClr val="002060"/>
                    </a:solidFill>
                  </a:rPr>
                  <a:t>до</a:t>
                </a:r>
                <a:r>
                  <a:rPr lang="en-US" sz="5500" baseline="0" dirty="0">
                    <a:solidFill>
                      <a:srgbClr val="002060"/>
                    </a:solidFill>
                  </a:rPr>
                  <a:t> 12 months;</a:t>
                </a:r>
                <a:endParaRPr lang="ru-RU" sz="5500" baseline="0" dirty="0">
                  <a:solidFill>
                    <a:srgbClr val="002060"/>
                  </a:solidFill>
                </a:endParaRPr>
              </a:p>
              <a:p>
                <a:pPr algn="just"/>
                <a:r>
                  <a:rPr lang="en-US" sz="5500" baseline="0" dirty="0">
                    <a:solidFill>
                      <a:srgbClr val="002060"/>
                    </a:solidFill>
                  </a:rPr>
                  <a:t>4. more than 12 months.</a:t>
                </a:r>
                <a:endParaRPr lang="ru-RU" sz="55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958752" y="4337720"/>
                <a:ext cx="21932599" cy="6863417"/>
              </a:xfrm>
              <a:prstGeom prst="rect">
                <a:avLst/>
              </a:prstGeom>
              <a:blipFill>
                <a:blip r:embed="rId3"/>
                <a:stretch>
                  <a:fillRect l="-1501" t="-2044" r="-1529" b="-506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855861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958752" y="3977680"/>
                <a:ext cx="21932599" cy="770980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5500" i="1" baseline="0" smtClean="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12</m:t>
                        </m:r>
                      </m:sub>
                    </m:sSub>
                  </m:oMath>
                </a14:m>
                <a:r>
                  <a:rPr lang="en-US" sz="5500" baseline="0" dirty="0">
                    <a:solidFill>
                      <a:srgbClr val="002060"/>
                    </a:solidFill>
                  </a:rPr>
                  <a:t> – team stability is determined by the change of leaders and team members:</a:t>
                </a:r>
                <a:endParaRPr lang="ru-RU" sz="5500" baseline="0" dirty="0">
                  <a:solidFill>
                    <a:srgbClr val="002060"/>
                  </a:solidFill>
                </a:endParaRPr>
              </a:p>
              <a:p>
                <a:pPr algn="just"/>
                <a:r>
                  <a:rPr lang="en-US" sz="5500" baseline="0" dirty="0">
                    <a:solidFill>
                      <a:srgbClr val="002060"/>
                    </a:solidFill>
                  </a:rPr>
                  <a:t>1. brand new team members and some leaders;</a:t>
                </a:r>
                <a:endParaRPr lang="ru-RU" sz="5500" baseline="0" dirty="0">
                  <a:solidFill>
                    <a:srgbClr val="002060"/>
                  </a:solidFill>
                </a:endParaRPr>
              </a:p>
              <a:p>
                <a:pPr algn="just"/>
                <a:r>
                  <a:rPr lang="en-US" sz="5500" baseline="0" dirty="0">
                    <a:solidFill>
                      <a:srgbClr val="002060"/>
                    </a:solidFill>
                  </a:rPr>
                  <a:t>2. a slight change in the number of team members;</a:t>
                </a:r>
                <a:endParaRPr lang="ru-RU" sz="5500" baseline="0" dirty="0">
                  <a:solidFill>
                    <a:srgbClr val="002060"/>
                  </a:solidFill>
                </a:endParaRPr>
              </a:p>
              <a:p>
                <a:pPr algn="just"/>
                <a:r>
                  <a:rPr lang="en-US" sz="5500" baseline="0" dirty="0">
                    <a:solidFill>
                      <a:srgbClr val="002060"/>
                    </a:solidFill>
                  </a:rPr>
                  <a:t>3. the composition of the team is unchanged, as all members and leaders meet the requirements of professionalism;</a:t>
                </a:r>
                <a:endParaRPr lang="ru-RU" sz="5500" baseline="0" dirty="0">
                  <a:solidFill>
                    <a:srgbClr val="002060"/>
                  </a:solidFill>
                </a:endParaRPr>
              </a:p>
              <a:p>
                <a:pPr algn="just"/>
                <a:r>
                  <a:rPr lang="en-US" sz="5500" baseline="0" dirty="0">
                    <a:solidFill>
                      <a:srgbClr val="002060"/>
                    </a:solidFill>
                  </a:rPr>
                  <a:t>4. the initial composition of the team is unchanged, but there was an expansion of team members and leaders for higher competence to work on the project.</a:t>
                </a:r>
                <a:endParaRPr lang="ru-RU" sz="55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958752" y="3977680"/>
                <a:ext cx="21932599" cy="7709803"/>
              </a:xfrm>
              <a:prstGeom prst="rect">
                <a:avLst/>
              </a:prstGeom>
              <a:blipFill>
                <a:blip r:embed="rId3"/>
                <a:stretch>
                  <a:fillRect l="-1501" t="-1820" r="-1529" b="-443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254869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743654" y="5465100"/>
            <a:ext cx="2304256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The second group of criteria is the professional competencies and experience of the team. For this group, we propose to divide into two subgroups: professional competencies of leaders and professional competencies of team members.</a:t>
            </a:r>
            <a:endParaRPr lang="ru-RU" sz="66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734732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09590" y="4246687"/>
                <a:ext cx="23042560" cy="770980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5500" baseline="0" dirty="0">
                    <a:solidFill>
                      <a:srgbClr val="002060"/>
                    </a:solidFill>
                  </a:rPr>
                  <a:t>We propose to assess the professional competence of leaders on the following indicators:</a:t>
                </a:r>
                <a:endParaRPr lang="ru-RU" sz="5500" baseline="0" dirty="0">
                  <a:solidFill>
                    <a:srgbClr val="002060"/>
                  </a:solidFill>
                </a:endParaRPr>
              </a:p>
              <a:p>
                <a:pPr algn="just"/>
                <a14:m>
                  <m:oMath xmlns:m="http://schemas.openxmlformats.org/officeDocument/2006/math">
                    <m:sSub>
                      <m:sSubPr>
                        <m:ctrlPr>
                          <a:rPr lang="ru-RU" sz="5500" i="1" baseline="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21</m:t>
                        </m:r>
                      </m:sub>
                    </m:sSub>
                  </m:oMath>
                </a14:m>
                <a:r>
                  <a:rPr lang="en-US" sz="5500" baseline="0" dirty="0">
                    <a:solidFill>
                      <a:srgbClr val="002060"/>
                    </a:solidFill>
                  </a:rPr>
                  <a:t> – successful experience on or close to the topic:</a:t>
                </a:r>
                <a:endParaRPr lang="ru-RU" sz="5500" baseline="0" dirty="0">
                  <a:solidFill>
                    <a:srgbClr val="002060"/>
                  </a:solidFill>
                </a:endParaRPr>
              </a:p>
              <a:p>
                <a:pPr algn="just"/>
                <a:r>
                  <a:rPr lang="en-US" sz="5500" baseline="0" dirty="0">
                    <a:solidFill>
                      <a:srgbClr val="002060"/>
                    </a:solidFill>
                  </a:rPr>
                  <a:t>1. no experience, as this is the first project;</a:t>
                </a:r>
                <a:endParaRPr lang="ru-RU" sz="5500" baseline="0" dirty="0">
                  <a:solidFill>
                    <a:srgbClr val="002060"/>
                  </a:solidFill>
                </a:endParaRPr>
              </a:p>
              <a:p>
                <a:pPr algn="just"/>
                <a:r>
                  <a:rPr lang="en-US" sz="5500" baseline="0" dirty="0">
                    <a:solidFill>
                      <a:srgbClr val="002060"/>
                    </a:solidFill>
                  </a:rPr>
                  <a:t>2. availability of the first experience on the subject and obtaining a small income;</a:t>
                </a:r>
                <a:endParaRPr lang="ru-RU" sz="5500" baseline="0" dirty="0">
                  <a:solidFill>
                    <a:srgbClr val="002060"/>
                  </a:solidFill>
                </a:endParaRPr>
              </a:p>
              <a:p>
                <a:pPr algn="just"/>
                <a:r>
                  <a:rPr lang="en-US" sz="5500" baseline="0" dirty="0">
                    <a:solidFill>
                      <a:srgbClr val="002060"/>
                    </a:solidFill>
                  </a:rPr>
                  <a:t>3. implemented a successful innovative project on the subject;</a:t>
                </a:r>
                <a:endParaRPr lang="ru-RU" sz="5500" baseline="0" dirty="0">
                  <a:solidFill>
                    <a:srgbClr val="002060"/>
                  </a:solidFill>
                </a:endParaRPr>
              </a:p>
              <a:p>
                <a:pPr algn="just"/>
                <a:r>
                  <a:rPr lang="en-US" sz="5500" baseline="0" dirty="0">
                    <a:solidFill>
                      <a:srgbClr val="002060"/>
                    </a:solidFill>
                  </a:rPr>
                  <a:t>4. leaders have implemented more than one successful project on or close to the topic.</a:t>
                </a:r>
                <a:endParaRPr lang="ru-RU" sz="55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09590" y="4246687"/>
                <a:ext cx="23042560" cy="7709803"/>
              </a:xfrm>
              <a:prstGeom prst="rect">
                <a:avLst/>
              </a:prstGeom>
              <a:blipFill>
                <a:blip r:embed="rId3"/>
                <a:stretch>
                  <a:fillRect l="-1455" t="-1820" r="-1429" b="-443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516714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09590" y="5008434"/>
                <a:ext cx="23042560" cy="6186309"/>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6600" i="1" baseline="0" smtClean="0">
                            <a:solidFill>
                              <a:srgbClr val="002060"/>
                            </a:solidFill>
                            <a:latin typeface="Cambria Math" panose="02040503050406030204" pitchFamily="18" charset="0"/>
                          </a:rPr>
                        </m:ctrlPr>
                      </m:sSubPr>
                      <m:e>
                        <m:r>
                          <a:rPr lang="ru-RU" sz="6600" i="1" baseline="0">
                            <a:solidFill>
                              <a:srgbClr val="002060"/>
                            </a:solidFill>
                            <a:latin typeface="Cambria Math" panose="02040503050406030204" pitchFamily="18" charset="0"/>
                          </a:rPr>
                          <m:t>𝐾</m:t>
                        </m:r>
                      </m:e>
                      <m:sub>
                        <m:r>
                          <a:rPr lang="en-US" sz="6600" i="1" baseline="0">
                            <a:solidFill>
                              <a:srgbClr val="002060"/>
                            </a:solidFill>
                            <a:latin typeface="Cambria Math" panose="02040503050406030204" pitchFamily="18" charset="0"/>
                          </a:rPr>
                          <m:t>22</m:t>
                        </m:r>
                      </m:sub>
                    </m:sSub>
                  </m:oMath>
                </a14:m>
                <a:r>
                  <a:rPr lang="en-US" sz="6600" baseline="0" dirty="0">
                    <a:solidFill>
                      <a:srgbClr val="002060"/>
                    </a:solidFill>
                  </a:rPr>
                  <a:t> – successful management experience:</a:t>
                </a:r>
                <a:endParaRPr lang="ru-RU" sz="6600" baseline="0" dirty="0">
                  <a:solidFill>
                    <a:srgbClr val="002060"/>
                  </a:solidFill>
                </a:endParaRPr>
              </a:p>
              <a:p>
                <a:pPr algn="just"/>
                <a:r>
                  <a:rPr lang="en-US" sz="6600" baseline="0" dirty="0">
                    <a:solidFill>
                      <a:srgbClr val="002060"/>
                    </a:solidFill>
                  </a:rPr>
                  <a:t>1. there is no management experience, as this is the first project;</a:t>
                </a:r>
                <a:endParaRPr lang="ru-RU" sz="6600" baseline="0" dirty="0">
                  <a:solidFill>
                    <a:srgbClr val="002060"/>
                  </a:solidFill>
                </a:endParaRPr>
              </a:p>
              <a:p>
                <a:pPr algn="just"/>
                <a:r>
                  <a:rPr lang="en-US" sz="6600" baseline="0" dirty="0">
                    <a:solidFill>
                      <a:srgbClr val="002060"/>
                    </a:solidFill>
                  </a:rPr>
                  <a:t>2. management experience is available but insignificant;</a:t>
                </a:r>
                <a:endParaRPr lang="ru-RU" sz="6600" baseline="0" dirty="0">
                  <a:solidFill>
                    <a:srgbClr val="002060"/>
                  </a:solidFill>
                </a:endParaRPr>
              </a:p>
              <a:p>
                <a:pPr algn="just"/>
                <a:r>
                  <a:rPr lang="en-US" sz="6600" baseline="0" dirty="0">
                    <a:solidFill>
                      <a:srgbClr val="002060"/>
                    </a:solidFill>
                  </a:rPr>
                  <a:t>3. available middle managers;</a:t>
                </a:r>
                <a:endParaRPr lang="ru-RU" sz="6600" baseline="0" dirty="0">
                  <a:solidFill>
                    <a:srgbClr val="002060"/>
                  </a:solidFill>
                </a:endParaRPr>
              </a:p>
              <a:p>
                <a:pPr algn="just"/>
                <a:r>
                  <a:rPr lang="en-US" sz="6600" baseline="0" dirty="0">
                    <a:solidFill>
                      <a:srgbClr val="002060"/>
                    </a:solidFill>
                  </a:rPr>
                  <a:t>4. available senior managers.</a:t>
                </a:r>
                <a:endParaRPr lang="ru-RU" sz="66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09590" y="5008434"/>
                <a:ext cx="23042560" cy="6186309"/>
              </a:xfrm>
              <a:prstGeom prst="rect">
                <a:avLst/>
              </a:prstGeom>
              <a:blipFill>
                <a:blip r:embed="rId3"/>
                <a:stretch>
                  <a:fillRect l="-1825" t="-3057" r="-1799" b="-7002"/>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801622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670720" y="4769768"/>
                <a:ext cx="23042560" cy="6186309"/>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6600" i="1" baseline="0" smtClean="0">
                            <a:solidFill>
                              <a:srgbClr val="002060"/>
                            </a:solidFill>
                            <a:latin typeface="Cambria Math" panose="02040503050406030204" pitchFamily="18" charset="0"/>
                          </a:rPr>
                        </m:ctrlPr>
                      </m:sSubPr>
                      <m:e>
                        <m:r>
                          <a:rPr lang="ru-RU" sz="6600" i="1" baseline="0">
                            <a:solidFill>
                              <a:srgbClr val="002060"/>
                            </a:solidFill>
                            <a:latin typeface="Cambria Math" panose="02040503050406030204" pitchFamily="18" charset="0"/>
                          </a:rPr>
                          <m:t>𝐾</m:t>
                        </m:r>
                      </m:e>
                      <m:sub>
                        <m:r>
                          <a:rPr lang="en-US" sz="6600" i="1" baseline="0">
                            <a:solidFill>
                              <a:srgbClr val="002060"/>
                            </a:solidFill>
                            <a:latin typeface="Cambria Math" panose="02040503050406030204" pitchFamily="18" charset="0"/>
                          </a:rPr>
                          <m:t>23</m:t>
                        </m:r>
                      </m:sub>
                    </m:sSub>
                  </m:oMath>
                </a14:m>
                <a:r>
                  <a:rPr lang="en-US" sz="6600" baseline="0" dirty="0">
                    <a:solidFill>
                      <a:srgbClr val="002060"/>
                    </a:solidFill>
                  </a:rPr>
                  <a:t> – education leaders:</a:t>
                </a:r>
                <a:endParaRPr lang="ru-RU" sz="6600" baseline="0" dirty="0">
                  <a:solidFill>
                    <a:srgbClr val="002060"/>
                  </a:solidFill>
                </a:endParaRPr>
              </a:p>
              <a:p>
                <a:pPr algn="just"/>
                <a:r>
                  <a:rPr lang="en-US" sz="6600" baseline="0" dirty="0">
                    <a:solidFill>
                      <a:srgbClr val="002060"/>
                    </a:solidFill>
                  </a:rPr>
                  <a:t>1. no technical or managerial education;</a:t>
                </a:r>
                <a:endParaRPr lang="ru-RU" sz="6600" baseline="0" dirty="0">
                  <a:solidFill>
                    <a:srgbClr val="002060"/>
                  </a:solidFill>
                </a:endParaRPr>
              </a:p>
              <a:p>
                <a:pPr algn="just"/>
                <a:r>
                  <a:rPr lang="en-US" sz="6600" baseline="0" dirty="0">
                    <a:solidFill>
                      <a:srgbClr val="002060"/>
                    </a:solidFill>
                  </a:rPr>
                  <a:t>2. a graduate of a college or a student of a technical or managerial university;</a:t>
                </a:r>
                <a:endParaRPr lang="ru-RU" sz="6600" baseline="0" dirty="0">
                  <a:solidFill>
                    <a:srgbClr val="002060"/>
                  </a:solidFill>
                </a:endParaRPr>
              </a:p>
              <a:p>
                <a:pPr algn="just"/>
                <a:r>
                  <a:rPr lang="en-US" sz="6600" baseline="0" dirty="0">
                    <a:solidFill>
                      <a:srgbClr val="002060"/>
                    </a:solidFill>
                  </a:rPr>
                  <a:t>3. completed higher technical or managerial education;</a:t>
                </a:r>
                <a:endParaRPr lang="ru-RU" sz="6600" baseline="0" dirty="0">
                  <a:solidFill>
                    <a:srgbClr val="002060"/>
                  </a:solidFill>
                </a:endParaRPr>
              </a:p>
              <a:p>
                <a:pPr algn="just"/>
                <a:r>
                  <a:rPr lang="ru-RU" sz="6600" baseline="0" dirty="0">
                    <a:solidFill>
                      <a:srgbClr val="002060"/>
                    </a:solidFill>
                  </a:rPr>
                  <a:t>4. </a:t>
                </a:r>
                <a:r>
                  <a:rPr lang="ru-RU" sz="6600" baseline="0" dirty="0" err="1">
                    <a:solidFill>
                      <a:srgbClr val="002060"/>
                    </a:solidFill>
                  </a:rPr>
                  <a:t>available</a:t>
                </a:r>
                <a:r>
                  <a:rPr lang="ru-RU" sz="6600" baseline="0" dirty="0">
                    <a:solidFill>
                      <a:srgbClr val="002060"/>
                    </a:solidFill>
                  </a:rPr>
                  <a:t> a </a:t>
                </a:r>
                <a:r>
                  <a:rPr lang="ru-RU" sz="6600" baseline="0" dirty="0" err="1">
                    <a:solidFill>
                      <a:srgbClr val="002060"/>
                    </a:solidFill>
                  </a:rPr>
                  <a:t>degree</a:t>
                </a:r>
                <a:r>
                  <a:rPr lang="ru-RU" sz="6600" baseline="0" dirty="0">
                    <a:solidFill>
                      <a:srgbClr val="002060"/>
                    </a:solidFill>
                  </a:rPr>
                  <a:t> </a:t>
                </a:r>
                <a:r>
                  <a:rPr lang="ru-RU" sz="6600" baseline="0" dirty="0" err="1">
                    <a:solidFill>
                      <a:srgbClr val="002060"/>
                    </a:solidFill>
                  </a:rPr>
                  <a:t>from</a:t>
                </a:r>
                <a:r>
                  <a:rPr lang="ru-RU" sz="6600" baseline="0" dirty="0">
                    <a:solidFill>
                      <a:srgbClr val="002060"/>
                    </a:solidFill>
                  </a:rPr>
                  <a:t> </a:t>
                </a:r>
                <a:r>
                  <a:rPr lang="ru-RU" sz="6600" baseline="0" dirty="0" err="1">
                    <a:solidFill>
                      <a:srgbClr val="002060"/>
                    </a:solidFill>
                  </a:rPr>
                  <a:t>at</a:t>
                </a:r>
                <a:r>
                  <a:rPr lang="ru-RU" sz="6600" baseline="0" dirty="0">
                    <a:solidFill>
                      <a:srgbClr val="002060"/>
                    </a:solidFill>
                  </a:rPr>
                  <a:t> </a:t>
                </a:r>
                <a:r>
                  <a:rPr lang="ru-RU" sz="6600" baseline="0" dirty="0" err="1">
                    <a:solidFill>
                      <a:srgbClr val="002060"/>
                    </a:solidFill>
                  </a:rPr>
                  <a:t>least</a:t>
                </a:r>
                <a:r>
                  <a:rPr lang="ru-RU" sz="6600" baseline="0" dirty="0">
                    <a:solidFill>
                      <a:srgbClr val="002060"/>
                    </a:solidFill>
                  </a:rPr>
                  <a:t> </a:t>
                </a:r>
                <a:r>
                  <a:rPr lang="ru-RU" sz="6600" baseline="0" dirty="0" err="1">
                    <a:solidFill>
                      <a:srgbClr val="002060"/>
                    </a:solidFill>
                  </a:rPr>
                  <a:t>one</a:t>
                </a:r>
                <a:r>
                  <a:rPr lang="ru-RU" sz="6600" baseline="0" dirty="0">
                    <a:solidFill>
                      <a:srgbClr val="002060"/>
                    </a:solidFill>
                  </a:rPr>
                  <a:t> </a:t>
                </a:r>
                <a:r>
                  <a:rPr lang="ru-RU" sz="6600" baseline="0" dirty="0" err="1">
                    <a:solidFill>
                      <a:srgbClr val="002060"/>
                    </a:solidFill>
                  </a:rPr>
                  <a:t>of</a:t>
                </a:r>
                <a:r>
                  <a:rPr lang="ru-RU" sz="6600" baseline="0" dirty="0">
                    <a:solidFill>
                      <a:srgbClr val="002060"/>
                    </a:solidFill>
                  </a:rPr>
                  <a:t> </a:t>
                </a:r>
                <a:r>
                  <a:rPr lang="ru-RU" sz="6600" baseline="0" dirty="0" err="1">
                    <a:solidFill>
                      <a:srgbClr val="002060"/>
                    </a:solidFill>
                  </a:rPr>
                  <a:t>the</a:t>
                </a:r>
                <a:r>
                  <a:rPr lang="ru-RU" sz="6600" baseline="0" dirty="0">
                    <a:solidFill>
                      <a:srgbClr val="002060"/>
                    </a:solidFill>
                  </a:rPr>
                  <a:t> </a:t>
                </a:r>
                <a:r>
                  <a:rPr lang="ru-RU" sz="6600" baseline="0" dirty="0" err="1">
                    <a:solidFill>
                      <a:srgbClr val="002060"/>
                    </a:solidFill>
                  </a:rPr>
                  <a:t>leaders</a:t>
                </a:r>
                <a:r>
                  <a:rPr lang="ru-RU" sz="6600" baseline="0" dirty="0">
                    <a:solidFill>
                      <a:srgbClr val="002060"/>
                    </a:solidFill>
                  </a:rPr>
                  <a:t>.</a:t>
                </a:r>
              </a:p>
            </p:txBody>
          </p:sp>
        </mc:Choice>
        <mc:Fallback xmlns="">
          <p:sp>
            <p:nvSpPr>
              <p:cNvPr id="20" name="Rectangle 16"/>
              <p:cNvSpPr>
                <a:spLocks noRot="1" noChangeAspect="1" noMove="1" noResize="1" noEditPoints="1" noAdjustHandles="1" noChangeArrowheads="1" noChangeShapeType="1" noTextEdit="1"/>
              </p:cNvSpPr>
              <p:nvPr/>
            </p:nvSpPr>
            <p:spPr bwMode="auto">
              <a:xfrm>
                <a:off x="670720" y="4769768"/>
                <a:ext cx="23042560" cy="6186309"/>
              </a:xfrm>
              <a:prstGeom prst="rect">
                <a:avLst/>
              </a:prstGeom>
              <a:blipFill>
                <a:blip r:embed="rId3"/>
                <a:stretch>
                  <a:fillRect l="-1799" t="-2956" r="-1825" b="-699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0713311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670720" y="4123438"/>
                <a:ext cx="23042560" cy="747897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000" baseline="0" dirty="0">
                    <a:solidFill>
                      <a:srgbClr val="002060"/>
                    </a:solidFill>
                  </a:rPr>
                  <a:t>To assess the professional competence of team members, we offer the following indicators:</a:t>
                </a:r>
                <a:endParaRPr lang="ru-RU" sz="6000" baseline="0" dirty="0">
                  <a:solidFill>
                    <a:srgbClr val="002060"/>
                  </a:solidFill>
                </a:endParaRPr>
              </a:p>
              <a:p>
                <a:pPr algn="just"/>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24</m:t>
                        </m:r>
                      </m:sub>
                    </m:sSub>
                  </m:oMath>
                </a14:m>
                <a:r>
                  <a:rPr lang="en-US" sz="6000" baseline="0" dirty="0">
                    <a:solidFill>
                      <a:srgbClr val="002060"/>
                    </a:solidFill>
                  </a:rPr>
                  <a:t> – successful experience in large or similar projects:</a:t>
                </a:r>
                <a:endParaRPr lang="ru-RU" sz="6000" baseline="0" dirty="0">
                  <a:solidFill>
                    <a:srgbClr val="002060"/>
                  </a:solidFill>
                </a:endParaRPr>
              </a:p>
              <a:p>
                <a:pPr algn="just"/>
                <a:r>
                  <a:rPr lang="en-US" sz="6000" baseline="0" dirty="0">
                    <a:solidFill>
                      <a:srgbClr val="002060"/>
                    </a:solidFill>
                  </a:rPr>
                  <a:t>1. no work experience, as this is the first project;</a:t>
                </a:r>
                <a:endParaRPr lang="ru-RU" sz="6000" baseline="0" dirty="0">
                  <a:solidFill>
                    <a:srgbClr val="002060"/>
                  </a:solidFill>
                </a:endParaRPr>
              </a:p>
              <a:p>
                <a:pPr algn="just"/>
                <a:r>
                  <a:rPr lang="en-US" sz="6000" baseline="0" dirty="0">
                    <a:solidFill>
                      <a:srgbClr val="002060"/>
                    </a:solidFill>
                  </a:rPr>
                  <a:t>2. work experience is available but in small projects;</a:t>
                </a:r>
                <a:endParaRPr lang="ru-RU" sz="6000" baseline="0" dirty="0">
                  <a:solidFill>
                    <a:srgbClr val="002060"/>
                  </a:solidFill>
                </a:endParaRPr>
              </a:p>
              <a:p>
                <a:pPr algn="just"/>
                <a:r>
                  <a:rPr lang="en-US" sz="6000" baseline="0" dirty="0">
                    <a:solidFill>
                      <a:srgbClr val="002060"/>
                    </a:solidFill>
                  </a:rPr>
                  <a:t>3. available experience in large projects, but not all team members;</a:t>
                </a:r>
                <a:endParaRPr lang="ru-RU" sz="6000" baseline="0" dirty="0">
                  <a:solidFill>
                    <a:srgbClr val="002060"/>
                  </a:solidFill>
                </a:endParaRPr>
              </a:p>
              <a:p>
                <a:pPr algn="just"/>
                <a:r>
                  <a:rPr lang="en-US" sz="6000" baseline="0" dirty="0">
                    <a:solidFill>
                      <a:srgbClr val="002060"/>
                    </a:solidFill>
                  </a:rPr>
                  <a:t>4. All team members have experience in large or successful projects.</a:t>
                </a:r>
                <a:endParaRPr lang="ru-RU" sz="60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670720" y="4123438"/>
                <a:ext cx="23042560" cy="7478970"/>
              </a:xfrm>
              <a:prstGeom prst="rect">
                <a:avLst/>
              </a:prstGeom>
              <a:blipFill>
                <a:blip r:embed="rId3"/>
                <a:stretch>
                  <a:fillRect l="-1587" t="-1956" r="-1614" b="-5053"/>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13708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670720" y="5277600"/>
                <a:ext cx="23042560" cy="517064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5500" i="1" baseline="0" smtClean="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25</m:t>
                        </m:r>
                      </m:sub>
                    </m:sSub>
                  </m:oMath>
                </a14:m>
                <a:r>
                  <a:rPr lang="en-US" sz="5500" baseline="0" dirty="0">
                    <a:solidFill>
                      <a:srgbClr val="002060"/>
                    </a:solidFill>
                  </a:rPr>
                  <a:t> – professional education of team members:</a:t>
                </a:r>
                <a:endParaRPr lang="ru-RU" sz="5500" baseline="0" dirty="0">
                  <a:solidFill>
                    <a:srgbClr val="002060"/>
                  </a:solidFill>
                </a:endParaRPr>
              </a:p>
              <a:p>
                <a:pPr algn="just"/>
                <a:r>
                  <a:rPr lang="en-US" sz="5500" baseline="0" dirty="0">
                    <a:solidFill>
                      <a:srgbClr val="002060"/>
                    </a:solidFill>
                  </a:rPr>
                  <a:t>1.team members do not have special education to implement the project;</a:t>
                </a:r>
                <a:endParaRPr lang="ru-RU" sz="5500" baseline="0" dirty="0">
                  <a:solidFill>
                    <a:srgbClr val="002060"/>
                  </a:solidFill>
                </a:endParaRPr>
              </a:p>
              <a:p>
                <a:pPr algn="just"/>
                <a:r>
                  <a:rPr lang="en-US" sz="5500" baseline="0" dirty="0">
                    <a:solidFill>
                      <a:srgbClr val="002060"/>
                    </a:solidFill>
                  </a:rPr>
                  <a:t>2.some team members have special education for project implementation;</a:t>
                </a:r>
                <a:endParaRPr lang="ru-RU" sz="5500" baseline="0" dirty="0">
                  <a:solidFill>
                    <a:srgbClr val="002060"/>
                  </a:solidFill>
                </a:endParaRPr>
              </a:p>
              <a:p>
                <a:pPr algn="just"/>
                <a:r>
                  <a:rPr lang="en-US" sz="5500" baseline="0" dirty="0">
                    <a:solidFill>
                      <a:srgbClr val="002060"/>
                    </a:solidFill>
                  </a:rPr>
                  <a:t>3.most team members have special education for project implementation;</a:t>
                </a:r>
                <a:endParaRPr lang="ru-RU" sz="5500" baseline="0" dirty="0">
                  <a:solidFill>
                    <a:srgbClr val="002060"/>
                  </a:solidFill>
                </a:endParaRPr>
              </a:p>
              <a:p>
                <a:pPr algn="just"/>
                <a:r>
                  <a:rPr lang="en-US" sz="5500" baseline="0" dirty="0">
                    <a:solidFill>
                      <a:srgbClr val="002060"/>
                    </a:solidFill>
                  </a:rPr>
                  <a:t>4.All team members have special education for project implementation.</a:t>
                </a:r>
                <a:endParaRPr lang="ru-RU" sz="55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670720" y="5277600"/>
                <a:ext cx="23042560" cy="5170646"/>
              </a:xfrm>
              <a:prstGeom prst="rect">
                <a:avLst/>
              </a:prstGeom>
              <a:blipFill>
                <a:blip r:embed="rId3"/>
                <a:stretch>
                  <a:fillRect l="-1429" t="-2948" r="-1455" b="-684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299182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26704" y="4669880"/>
                <a:ext cx="23042560" cy="686341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5500" baseline="0" dirty="0">
                    <a:solidFill>
                      <a:srgbClr val="002060"/>
                    </a:solidFill>
                  </a:rPr>
                  <a:t>The third group of criteria is the professional activity of the team. For this group we offer the following indicators and answer options:</a:t>
                </a:r>
                <a:endParaRPr lang="ru-RU" sz="5500" baseline="0" dirty="0">
                  <a:solidFill>
                    <a:srgbClr val="002060"/>
                  </a:solidFill>
                </a:endParaRPr>
              </a:p>
              <a:p>
                <a:pPr algn="just"/>
                <a14:m>
                  <m:oMath xmlns:m="http://schemas.openxmlformats.org/officeDocument/2006/math">
                    <m:sSub>
                      <m:sSubPr>
                        <m:ctrlPr>
                          <a:rPr lang="ru-RU" sz="5500" i="1" baseline="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31</m:t>
                        </m:r>
                      </m:sub>
                    </m:sSub>
                  </m:oMath>
                </a14:m>
                <a:r>
                  <a:rPr lang="en-US" sz="5500" baseline="0" dirty="0">
                    <a:solidFill>
                      <a:srgbClr val="002060"/>
                    </a:solidFill>
                  </a:rPr>
                  <a:t> – team participation in professional conferences, investment sessions, or profile events for the project:</a:t>
                </a:r>
                <a:endParaRPr lang="ru-RU" sz="5500" baseline="0" dirty="0">
                  <a:solidFill>
                    <a:srgbClr val="002060"/>
                  </a:solidFill>
                </a:endParaRPr>
              </a:p>
              <a:p>
                <a:pPr algn="just"/>
                <a:r>
                  <a:rPr lang="en-US" sz="5500" baseline="0" dirty="0">
                    <a:solidFill>
                      <a:srgbClr val="002060"/>
                    </a:solidFill>
                  </a:rPr>
                  <a:t>1. there is no participation of professional activities for the project;</a:t>
                </a:r>
                <a:endParaRPr lang="ru-RU" sz="5500" baseline="0" dirty="0">
                  <a:solidFill>
                    <a:srgbClr val="002060"/>
                  </a:solidFill>
                </a:endParaRPr>
              </a:p>
              <a:p>
                <a:pPr algn="just"/>
                <a:r>
                  <a:rPr lang="en-US" sz="5500" baseline="0" dirty="0">
                    <a:solidFill>
                      <a:srgbClr val="002060"/>
                    </a:solidFill>
                  </a:rPr>
                  <a:t>2. available but single activity;</a:t>
                </a:r>
                <a:endParaRPr lang="ru-RU" sz="5500" baseline="0" dirty="0">
                  <a:solidFill>
                    <a:srgbClr val="002060"/>
                  </a:solidFill>
                </a:endParaRPr>
              </a:p>
              <a:p>
                <a:pPr algn="just"/>
                <a:r>
                  <a:rPr lang="en-US" sz="5500" baseline="0" dirty="0">
                    <a:solidFill>
                      <a:srgbClr val="002060"/>
                    </a:solidFill>
                  </a:rPr>
                  <a:t>3. available activity;</a:t>
                </a:r>
                <a:endParaRPr lang="ru-RU" sz="5500" baseline="0" dirty="0">
                  <a:solidFill>
                    <a:srgbClr val="002060"/>
                  </a:solidFill>
                </a:endParaRPr>
              </a:p>
              <a:p>
                <a:pPr algn="just"/>
                <a:r>
                  <a:rPr lang="en-US" sz="5500" baseline="0" dirty="0">
                    <a:solidFill>
                      <a:srgbClr val="002060"/>
                    </a:solidFill>
                  </a:rPr>
                  <a:t>4. existing and systematic professional development activity.</a:t>
                </a:r>
                <a:endParaRPr lang="ru-RU" sz="55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26704" y="4669880"/>
                <a:ext cx="23042560" cy="6863417"/>
              </a:xfrm>
              <a:prstGeom prst="rect">
                <a:avLst/>
              </a:prstGeom>
              <a:blipFill>
                <a:blip r:embed="rId3"/>
                <a:stretch>
                  <a:fillRect l="-1429" t="-2043" r="-1455" b="-4973"/>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957929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26704" y="4362103"/>
                <a:ext cx="23042560" cy="747897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6000" i="1" baseline="0" smtClean="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32</m:t>
                        </m:r>
                      </m:sub>
                    </m:sSub>
                  </m:oMath>
                </a14:m>
                <a:r>
                  <a:rPr lang="en-US" sz="6000" baseline="0" dirty="0">
                    <a:solidFill>
                      <a:srgbClr val="002060"/>
                    </a:solidFill>
                  </a:rPr>
                  <a:t> – publications in mass media or professional online sources for the project:</a:t>
                </a:r>
                <a:endParaRPr lang="ru-RU" sz="6000" baseline="0" dirty="0">
                  <a:solidFill>
                    <a:srgbClr val="002060"/>
                  </a:solidFill>
                </a:endParaRPr>
              </a:p>
              <a:p>
                <a:pPr algn="just"/>
                <a:r>
                  <a:rPr lang="en-US" sz="6000" baseline="0" dirty="0">
                    <a:solidFill>
                      <a:srgbClr val="002060"/>
                    </a:solidFill>
                  </a:rPr>
                  <a:t>1. no publications;</a:t>
                </a:r>
                <a:endParaRPr lang="ru-RU" sz="6000" baseline="0" dirty="0">
                  <a:solidFill>
                    <a:srgbClr val="002060"/>
                  </a:solidFill>
                </a:endParaRPr>
              </a:p>
              <a:p>
                <a:pPr algn="just"/>
                <a:r>
                  <a:rPr lang="en-US" sz="6000" baseline="0" dirty="0">
                    <a:solidFill>
                      <a:srgbClr val="002060"/>
                    </a:solidFill>
                  </a:rPr>
                  <a:t>2. available information about the project and the team, but mostly on social networks;</a:t>
                </a:r>
                <a:endParaRPr lang="ru-RU" sz="6000" baseline="0" dirty="0">
                  <a:solidFill>
                    <a:srgbClr val="002060"/>
                  </a:solidFill>
                </a:endParaRPr>
              </a:p>
              <a:p>
                <a:pPr algn="just"/>
                <a:r>
                  <a:rPr lang="en-US" sz="6000" baseline="0" dirty="0">
                    <a:solidFill>
                      <a:srgbClr val="002060"/>
                    </a:solidFill>
                  </a:rPr>
                  <a:t>3. there is not a single information about the project and the team;</a:t>
                </a:r>
                <a:endParaRPr lang="ru-RU" sz="6000" baseline="0" dirty="0">
                  <a:solidFill>
                    <a:srgbClr val="002060"/>
                  </a:solidFill>
                </a:endParaRPr>
              </a:p>
              <a:p>
                <a:pPr algn="just"/>
                <a:r>
                  <a:rPr lang="en-US" sz="6000" baseline="0" dirty="0">
                    <a:solidFill>
                      <a:srgbClr val="002060"/>
                    </a:solidFill>
                  </a:rPr>
                  <a:t>4. existing and systematic activity of publishing and popularization of the project.</a:t>
                </a:r>
                <a:endParaRPr lang="ru-RU" sz="60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26704" y="4362103"/>
                <a:ext cx="23042560" cy="7478970"/>
              </a:xfrm>
              <a:prstGeom prst="rect">
                <a:avLst/>
              </a:prstGeom>
              <a:blipFill>
                <a:blip r:embed="rId3"/>
                <a:stretch>
                  <a:fillRect l="-1587" t="-2039" r="-1614" b="-505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3308361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26704" y="5008434"/>
                <a:ext cx="23042560" cy="6186309"/>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6600" i="1" baseline="0" smtClean="0">
                            <a:solidFill>
                              <a:srgbClr val="002060"/>
                            </a:solidFill>
                            <a:latin typeface="Cambria Math" panose="02040503050406030204" pitchFamily="18" charset="0"/>
                          </a:rPr>
                        </m:ctrlPr>
                      </m:sSubPr>
                      <m:e>
                        <m:r>
                          <a:rPr lang="ru-RU" sz="6600" i="1" baseline="0">
                            <a:solidFill>
                              <a:srgbClr val="002060"/>
                            </a:solidFill>
                            <a:latin typeface="Cambria Math" panose="02040503050406030204" pitchFamily="18" charset="0"/>
                          </a:rPr>
                          <m:t>𝐾</m:t>
                        </m:r>
                      </m:e>
                      <m:sub>
                        <m:r>
                          <a:rPr lang="en-US" sz="6600" i="1" baseline="0">
                            <a:solidFill>
                              <a:srgbClr val="002060"/>
                            </a:solidFill>
                            <a:latin typeface="Cambria Math" panose="02040503050406030204" pitchFamily="18" charset="0"/>
                          </a:rPr>
                          <m:t>33</m:t>
                        </m:r>
                      </m:sub>
                    </m:sSub>
                  </m:oMath>
                </a14:m>
                <a:r>
                  <a:rPr lang="en-US" sz="6600" baseline="0" dirty="0">
                    <a:solidFill>
                      <a:srgbClr val="002060"/>
                    </a:solidFill>
                  </a:rPr>
                  <a:t> – availability of connections with the team in social networks and messengers:</a:t>
                </a:r>
                <a:endParaRPr lang="ru-RU" sz="6600" baseline="0" dirty="0">
                  <a:solidFill>
                    <a:srgbClr val="002060"/>
                  </a:solidFill>
                </a:endParaRPr>
              </a:p>
              <a:p>
                <a:pPr algn="just"/>
                <a:r>
                  <a:rPr lang="en-US" sz="6600" baseline="0" dirty="0">
                    <a:solidFill>
                      <a:srgbClr val="002060"/>
                    </a:solidFill>
                  </a:rPr>
                  <a:t>1. no connections;</a:t>
                </a:r>
                <a:endParaRPr lang="ru-RU" sz="6600" baseline="0" dirty="0">
                  <a:solidFill>
                    <a:srgbClr val="002060"/>
                  </a:solidFill>
                </a:endParaRPr>
              </a:p>
              <a:p>
                <a:pPr algn="just"/>
                <a:r>
                  <a:rPr lang="en-US" sz="6600" baseline="0" dirty="0">
                    <a:solidFill>
                      <a:srgbClr val="002060"/>
                    </a:solidFill>
                  </a:rPr>
                  <a:t>2. there are minor, isolated connections;</a:t>
                </a:r>
                <a:endParaRPr lang="ru-RU" sz="6600" baseline="0" dirty="0">
                  <a:solidFill>
                    <a:srgbClr val="002060"/>
                  </a:solidFill>
                </a:endParaRPr>
              </a:p>
              <a:p>
                <a:pPr algn="just"/>
                <a:r>
                  <a:rPr lang="en-US" sz="6600" baseline="0" dirty="0">
                    <a:solidFill>
                      <a:srgbClr val="002060"/>
                    </a:solidFill>
                  </a:rPr>
                  <a:t>3. a wide range of mutual friends in various social networks;</a:t>
                </a:r>
                <a:endParaRPr lang="ru-RU" sz="6600" baseline="0" dirty="0">
                  <a:solidFill>
                    <a:srgbClr val="002060"/>
                  </a:solidFill>
                </a:endParaRPr>
              </a:p>
              <a:p>
                <a:pPr algn="just"/>
                <a:r>
                  <a:rPr lang="en-US" sz="6600" baseline="0" dirty="0">
                    <a:solidFill>
                      <a:srgbClr val="002060"/>
                    </a:solidFill>
                  </a:rPr>
                  <a:t>4. high activity with a significant number of subscribers.</a:t>
                </a:r>
                <a:endParaRPr lang="ru-RU" sz="66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26704" y="5008434"/>
                <a:ext cx="23042560" cy="6186309"/>
              </a:xfrm>
              <a:prstGeom prst="rect">
                <a:avLst/>
              </a:prstGeom>
              <a:blipFill>
                <a:blip r:embed="rId3"/>
                <a:stretch>
                  <a:fillRect l="-1799" t="-3057" r="-1825" b="-7002"/>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63295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26704" y="5516265"/>
                <a:ext cx="23042560" cy="517064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14:m>
                  <m:oMath xmlns:m="http://schemas.openxmlformats.org/officeDocument/2006/math">
                    <m:sSub>
                      <m:sSubPr>
                        <m:ctrlPr>
                          <a:rPr lang="ru-RU" sz="6600" i="1" baseline="0" smtClean="0">
                            <a:solidFill>
                              <a:srgbClr val="002060"/>
                            </a:solidFill>
                            <a:latin typeface="Cambria Math" panose="02040503050406030204" pitchFamily="18" charset="0"/>
                          </a:rPr>
                        </m:ctrlPr>
                      </m:sSubPr>
                      <m:e>
                        <m:r>
                          <a:rPr lang="ru-RU" sz="6600" i="1" baseline="0">
                            <a:solidFill>
                              <a:srgbClr val="002060"/>
                            </a:solidFill>
                            <a:latin typeface="Cambria Math" panose="02040503050406030204" pitchFamily="18" charset="0"/>
                          </a:rPr>
                          <m:t>𝐾</m:t>
                        </m:r>
                      </m:e>
                      <m:sub>
                        <m:r>
                          <a:rPr lang="en-US" sz="6600" i="1" baseline="0">
                            <a:solidFill>
                              <a:srgbClr val="002060"/>
                            </a:solidFill>
                            <a:latin typeface="Cambria Math" panose="02040503050406030204" pitchFamily="18" charset="0"/>
                          </a:rPr>
                          <m:t>34</m:t>
                        </m:r>
                      </m:sub>
                    </m:sSub>
                  </m:oMath>
                </a14:m>
                <a:r>
                  <a:rPr lang="en-US" sz="6600" baseline="0" dirty="0">
                    <a:solidFill>
                      <a:srgbClr val="002060"/>
                    </a:solidFill>
                  </a:rPr>
                  <a:t> – availability of links with advisors on social networks:</a:t>
                </a:r>
                <a:endParaRPr lang="ru-RU" sz="6600" baseline="0" dirty="0">
                  <a:solidFill>
                    <a:srgbClr val="002060"/>
                  </a:solidFill>
                </a:endParaRPr>
              </a:p>
              <a:p>
                <a:pPr algn="just"/>
                <a:r>
                  <a:rPr lang="en-US" sz="6600" baseline="0" dirty="0">
                    <a:solidFill>
                      <a:srgbClr val="002060"/>
                    </a:solidFill>
                  </a:rPr>
                  <a:t>1. no connections;</a:t>
                </a:r>
                <a:endParaRPr lang="ru-RU" sz="6600" baseline="0" dirty="0">
                  <a:solidFill>
                    <a:srgbClr val="002060"/>
                  </a:solidFill>
                </a:endParaRPr>
              </a:p>
              <a:p>
                <a:pPr algn="just"/>
                <a:r>
                  <a:rPr lang="en-US" sz="6600" baseline="0" dirty="0">
                    <a:solidFill>
                      <a:srgbClr val="002060"/>
                    </a:solidFill>
                  </a:rPr>
                  <a:t>2. there are minor, isolated connections;</a:t>
                </a:r>
                <a:endParaRPr lang="ru-RU" sz="6600" baseline="0" dirty="0">
                  <a:solidFill>
                    <a:srgbClr val="002060"/>
                  </a:solidFill>
                </a:endParaRPr>
              </a:p>
              <a:p>
                <a:pPr algn="just"/>
                <a:r>
                  <a:rPr lang="ru-RU" sz="6600" baseline="0" dirty="0">
                    <a:solidFill>
                      <a:srgbClr val="002060"/>
                    </a:solidFill>
                  </a:rPr>
                  <a:t>3. </a:t>
                </a:r>
                <a:r>
                  <a:rPr lang="ru-RU" sz="6600" baseline="0" dirty="0" err="1">
                    <a:solidFill>
                      <a:srgbClr val="002060"/>
                    </a:solidFill>
                  </a:rPr>
                  <a:t>existing</a:t>
                </a:r>
                <a:r>
                  <a:rPr lang="ru-RU" sz="6600" baseline="0" dirty="0">
                    <a:solidFill>
                      <a:srgbClr val="002060"/>
                    </a:solidFill>
                  </a:rPr>
                  <a:t> </a:t>
                </a:r>
                <a:r>
                  <a:rPr lang="ru-RU" sz="6600" baseline="0" dirty="0" err="1">
                    <a:solidFill>
                      <a:srgbClr val="002060"/>
                    </a:solidFill>
                  </a:rPr>
                  <a:t>connections</a:t>
                </a:r>
                <a:r>
                  <a:rPr lang="ru-RU" sz="6600" baseline="0" dirty="0">
                    <a:solidFill>
                      <a:srgbClr val="002060"/>
                    </a:solidFill>
                  </a:rPr>
                  <a:t>;</a:t>
                </a:r>
              </a:p>
              <a:p>
                <a:pPr algn="just"/>
                <a:r>
                  <a:rPr lang="en-US" sz="6600" baseline="0" dirty="0">
                    <a:solidFill>
                      <a:srgbClr val="002060"/>
                    </a:solidFill>
                  </a:rPr>
                  <a:t>4. a wide range of mutual friends.</a:t>
                </a:r>
                <a:endParaRPr lang="ru-RU" sz="66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26704" y="5516265"/>
                <a:ext cx="23042560" cy="5170646"/>
              </a:xfrm>
              <a:prstGeom prst="rect">
                <a:avLst/>
              </a:prstGeom>
              <a:blipFill>
                <a:blip r:embed="rId3"/>
                <a:stretch>
                  <a:fillRect l="-1799" t="-3656" b="-849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065714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526704" y="5008434"/>
            <a:ext cx="23042560"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Each criterion evaluates the next </a:t>
            </a:r>
            <a:r>
              <a:rPr lang="en-US" sz="6600" b="1" baseline="0" dirty="0">
                <a:solidFill>
                  <a:srgbClr val="002060"/>
                </a:solidFill>
              </a:rPr>
              <a:t>term set of linguistic variables</a:t>
            </a:r>
            <a:r>
              <a:rPr lang="en-US" sz="6600" baseline="0" dirty="0">
                <a:solidFill>
                  <a:srgbClr val="002060"/>
                </a:solidFill>
              </a:rPr>
              <a:t> L={H; HC; C; B}, where: </a:t>
            </a:r>
            <a:endParaRPr lang="ru-RU" sz="6600" baseline="0" dirty="0">
              <a:solidFill>
                <a:srgbClr val="002060"/>
              </a:solidFill>
            </a:endParaRPr>
          </a:p>
          <a:p>
            <a:pPr algn="just"/>
            <a:r>
              <a:rPr lang="ru-RU" sz="6600" baseline="0" dirty="0">
                <a:solidFill>
                  <a:srgbClr val="002060"/>
                </a:solidFill>
              </a:rPr>
              <a:t>Н</a:t>
            </a:r>
            <a:r>
              <a:rPr lang="en-US" sz="6600" b="1" baseline="0" dirty="0">
                <a:solidFill>
                  <a:srgbClr val="002060"/>
                </a:solidFill>
              </a:rPr>
              <a:t> – </a:t>
            </a:r>
            <a:r>
              <a:rPr lang="en-US" sz="6600" baseline="0" dirty="0">
                <a:solidFill>
                  <a:srgbClr val="002060"/>
                </a:solidFill>
              </a:rPr>
              <a:t>«low level of the indicator»; </a:t>
            </a:r>
            <a:endParaRPr lang="ru-RU" sz="6600" baseline="0" dirty="0">
              <a:solidFill>
                <a:srgbClr val="002060"/>
              </a:solidFill>
            </a:endParaRPr>
          </a:p>
          <a:p>
            <a:pPr algn="just"/>
            <a:r>
              <a:rPr lang="ru-RU" sz="6600" baseline="0" dirty="0">
                <a:solidFill>
                  <a:srgbClr val="002060"/>
                </a:solidFill>
              </a:rPr>
              <a:t>НС</a:t>
            </a:r>
            <a:r>
              <a:rPr lang="en-US" sz="6600" baseline="0" dirty="0">
                <a:solidFill>
                  <a:srgbClr val="002060"/>
                </a:solidFill>
              </a:rPr>
              <a:t> – «the level of the indicator is below average»; </a:t>
            </a:r>
            <a:endParaRPr lang="ru-RU" sz="6600" baseline="0" dirty="0">
              <a:solidFill>
                <a:srgbClr val="002060"/>
              </a:solidFill>
            </a:endParaRPr>
          </a:p>
          <a:p>
            <a:pPr algn="just"/>
            <a:r>
              <a:rPr lang="ru-RU" sz="6600" baseline="0" dirty="0">
                <a:solidFill>
                  <a:srgbClr val="002060"/>
                </a:solidFill>
              </a:rPr>
              <a:t>С</a:t>
            </a:r>
            <a:r>
              <a:rPr lang="en-US" sz="6600" baseline="0" dirty="0">
                <a:solidFill>
                  <a:srgbClr val="002060"/>
                </a:solidFill>
              </a:rPr>
              <a:t> – «average level of the indicator»; </a:t>
            </a:r>
            <a:endParaRPr lang="ru-RU" sz="6600" baseline="0" dirty="0">
              <a:solidFill>
                <a:srgbClr val="002060"/>
              </a:solidFill>
            </a:endParaRPr>
          </a:p>
          <a:p>
            <a:pPr algn="just"/>
            <a:r>
              <a:rPr lang="ru-RU" sz="6600" baseline="0" dirty="0">
                <a:solidFill>
                  <a:srgbClr val="002060"/>
                </a:solidFill>
              </a:rPr>
              <a:t>В</a:t>
            </a:r>
            <a:r>
              <a:rPr lang="en-US" sz="6600" baseline="0" dirty="0">
                <a:solidFill>
                  <a:srgbClr val="002060"/>
                </a:solidFill>
              </a:rPr>
              <a:t> – «high level of the indicator». </a:t>
            </a:r>
            <a:endParaRPr lang="ru-RU" sz="66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8232105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457200"/>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Information criteria for evaluating start-up project development teams</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26704" y="5008435"/>
                <a:ext cx="23042560" cy="6186309"/>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So, </a:t>
                </a:r>
                <a:r>
                  <a:rPr lang="uk-UA" sz="6600" baseline="0" dirty="0">
                    <a:solidFill>
                      <a:srgbClr val="002060"/>
                    </a:solidFill>
                  </a:rPr>
                  <a:t>«</a:t>
                </a:r>
                <a:r>
                  <a:rPr lang="en-US" sz="6600" baseline="0" dirty="0">
                    <a:solidFill>
                      <a:srgbClr val="002060"/>
                    </a:solidFill>
                  </a:rPr>
                  <a:t>low level of the indicator</a:t>
                </a:r>
                <a:r>
                  <a:rPr lang="uk-UA" sz="6600" baseline="0" dirty="0">
                    <a:solidFill>
                      <a:srgbClr val="002060"/>
                    </a:solidFill>
                  </a:rPr>
                  <a:t>»</a:t>
                </a:r>
                <a:r>
                  <a:rPr lang="en-US" sz="6600" baseline="0" dirty="0">
                    <a:solidFill>
                      <a:srgbClr val="002060"/>
                    </a:solidFill>
                  </a:rPr>
                  <a:t> we will consider the first answer to the question, and the last answer, respectively – </a:t>
                </a:r>
                <a:r>
                  <a:rPr lang="uk-UA" sz="6600" baseline="0" dirty="0">
                    <a:solidFill>
                      <a:srgbClr val="002060"/>
                    </a:solidFill>
                  </a:rPr>
                  <a:t>«</a:t>
                </a:r>
                <a:r>
                  <a:rPr lang="en-US" sz="6600" baseline="0" dirty="0">
                    <a:solidFill>
                      <a:srgbClr val="002060"/>
                    </a:solidFill>
                  </a:rPr>
                  <a:t>high level of the indicator</a:t>
                </a:r>
                <a:r>
                  <a:rPr lang="uk-UA" sz="6600" baseline="0" dirty="0">
                    <a:solidFill>
                      <a:srgbClr val="002060"/>
                    </a:solidFill>
                  </a:rPr>
                  <a:t>»</a:t>
                </a:r>
                <a:r>
                  <a:rPr lang="en-US" sz="6600" baseline="0" dirty="0">
                    <a:solidFill>
                      <a:srgbClr val="002060"/>
                    </a:solidFill>
                  </a:rPr>
                  <a:t>.</a:t>
                </a:r>
              </a:p>
              <a:p>
                <a:pPr algn="just"/>
                <a:endParaRPr lang="en-US" sz="6600" baseline="0" dirty="0">
                  <a:solidFill>
                    <a:srgbClr val="002060"/>
                  </a:solidFill>
                </a:endParaRPr>
              </a:p>
              <a:p>
                <a:pPr algn="just"/>
                <a:r>
                  <a:rPr lang="en-US" sz="6600" baseline="0" dirty="0">
                    <a:solidFill>
                      <a:srgbClr val="002060"/>
                    </a:solidFill>
                  </a:rPr>
                  <a:t>Also, to each assessment, the expert puts </a:t>
                </a:r>
                <a:r>
                  <a:rPr lang="uk-UA" sz="6600" baseline="0" dirty="0">
                    <a:solidFill>
                      <a:srgbClr val="002060"/>
                    </a:solidFill>
                  </a:rPr>
                  <a:t>«</a:t>
                </a:r>
                <a:r>
                  <a:rPr lang="en-US" sz="6600" b="1" baseline="0" dirty="0">
                    <a:solidFill>
                      <a:srgbClr val="002060"/>
                    </a:solidFill>
                  </a:rPr>
                  <a:t>confidence factor</a:t>
                </a:r>
                <a:r>
                  <a:rPr lang="uk-UA" sz="6600" baseline="0" dirty="0">
                    <a:solidFill>
                      <a:srgbClr val="002060"/>
                    </a:solidFill>
                  </a:rPr>
                  <a:t>»</a:t>
                </a:r>
                <a:r>
                  <a:rPr lang="uk-UA" sz="6600" b="1" baseline="0" dirty="0">
                    <a:solidFill>
                      <a:srgbClr val="002060"/>
                    </a:solidFill>
                  </a:rPr>
                  <a:t> </a:t>
                </a:r>
                <a14:m>
                  <m:oMath xmlns:m="http://schemas.openxmlformats.org/officeDocument/2006/math">
                    <m:r>
                      <a:rPr lang="ru-RU" sz="6600" b="1" i="1" baseline="0">
                        <a:solidFill>
                          <a:srgbClr val="002060"/>
                        </a:solidFill>
                        <a:latin typeface="Cambria Math" panose="02040503050406030204" pitchFamily="18" charset="0"/>
                      </a:rPr>
                      <m:t>𝒅</m:t>
                    </m:r>
                  </m:oMath>
                </a14:m>
                <a:r>
                  <a:rPr lang="ru-RU" sz="6600" baseline="0" dirty="0">
                    <a:solidFill>
                      <a:srgbClr val="002060"/>
                    </a:solidFill>
                  </a:rPr>
                  <a:t> </a:t>
                </a:r>
                <a:r>
                  <a:rPr lang="en-US" sz="6600" baseline="0" dirty="0">
                    <a:solidFill>
                      <a:srgbClr val="002060"/>
                    </a:solidFill>
                  </a:rPr>
                  <a:t>in assigning an estimate, from the interval [0; 1]. </a:t>
                </a:r>
                <a:endParaRPr lang="ru-RU" sz="6600" baseline="0" dirty="0">
                  <a:solidFill>
                    <a:srgbClr val="002060"/>
                  </a:solidFill>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26704" y="5008435"/>
                <a:ext cx="23042560" cy="6186309"/>
              </a:xfrm>
              <a:prstGeom prst="rect">
                <a:avLst/>
              </a:prstGeom>
              <a:blipFill>
                <a:blip r:embed="rId3"/>
                <a:stretch>
                  <a:fillRect l="-1799" t="-3057" r="-1825" b="-7002"/>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7954065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2293124"/>
            <a:ext cx="9937104"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General algorithm for evaluating start-up teams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022" y="4841776"/>
            <a:ext cx="22308906" cy="56166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uk-UA" sz="6600" baseline="0" dirty="0" err="1">
                <a:solidFill>
                  <a:srgbClr val="002060"/>
                </a:solidFill>
              </a:rPr>
              <a:t>Consider</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general</a:t>
            </a:r>
            <a:r>
              <a:rPr lang="uk-UA" sz="6600" baseline="0" dirty="0">
                <a:solidFill>
                  <a:srgbClr val="002060"/>
                </a:solidFill>
              </a:rPr>
              <a:t> </a:t>
            </a:r>
            <a:r>
              <a:rPr lang="uk-UA" sz="6600" baseline="0" dirty="0" err="1">
                <a:solidFill>
                  <a:srgbClr val="002060"/>
                </a:solidFill>
              </a:rPr>
              <a:t>neuro-fuzzy</a:t>
            </a:r>
            <a:r>
              <a:rPr lang="uk-UA" sz="6600" baseline="0" dirty="0">
                <a:solidFill>
                  <a:srgbClr val="002060"/>
                </a:solidFill>
              </a:rPr>
              <a:t> </a:t>
            </a:r>
            <a:r>
              <a:rPr lang="uk-UA" sz="6600" baseline="0" dirty="0" err="1">
                <a:solidFill>
                  <a:srgbClr val="002060"/>
                </a:solidFill>
              </a:rPr>
              <a:t>algorithm</a:t>
            </a:r>
            <a:r>
              <a:rPr lang="uk-UA" sz="6600" baseline="0" dirty="0">
                <a:solidFill>
                  <a:srgbClr val="002060"/>
                </a:solidFill>
              </a:rPr>
              <a:t> </a:t>
            </a:r>
            <a:r>
              <a:rPr lang="uk-UA" sz="6600" baseline="0" dirty="0" err="1">
                <a:solidFill>
                  <a:srgbClr val="002060"/>
                </a:solidFill>
              </a:rPr>
              <a:t>for</a:t>
            </a:r>
            <a:r>
              <a:rPr lang="uk-UA" sz="6600" baseline="0" dirty="0">
                <a:solidFill>
                  <a:srgbClr val="002060"/>
                </a:solidFill>
              </a:rPr>
              <a:t> </a:t>
            </a:r>
            <a:r>
              <a:rPr lang="uk-UA" sz="6600" baseline="0" dirty="0" err="1">
                <a:solidFill>
                  <a:srgbClr val="002060"/>
                </a:solidFill>
              </a:rPr>
              <a:t>constructing</a:t>
            </a:r>
            <a:r>
              <a:rPr lang="uk-UA" sz="6600" baseline="0" dirty="0">
                <a:solidFill>
                  <a:srgbClr val="002060"/>
                </a:solidFill>
              </a:rPr>
              <a:t> </a:t>
            </a:r>
            <a:r>
              <a:rPr lang="uk-UA" sz="6600" baseline="0" dirty="0" err="1">
                <a:solidFill>
                  <a:srgbClr val="002060"/>
                </a:solidFill>
              </a:rPr>
              <a:t>estimates</a:t>
            </a:r>
            <a:r>
              <a:rPr lang="uk-UA" sz="6600" baseline="0" dirty="0">
                <a:solidFill>
                  <a:srgbClr val="002060"/>
                </a:solidFill>
              </a:rPr>
              <a:t> </a:t>
            </a:r>
            <a:r>
              <a:rPr lang="uk-UA" sz="6600" baseline="0" dirty="0" err="1">
                <a:solidFill>
                  <a:srgbClr val="002060"/>
                </a:solidFill>
              </a:rPr>
              <a:t>of</a:t>
            </a:r>
            <a:r>
              <a:rPr lang="uk-UA" sz="6600" baseline="0" dirty="0">
                <a:solidFill>
                  <a:srgbClr val="002060"/>
                </a:solidFill>
              </a:rPr>
              <a:t> </a:t>
            </a:r>
            <a:r>
              <a:rPr lang="en-US" sz="6600" baseline="0" dirty="0">
                <a:solidFill>
                  <a:srgbClr val="002060"/>
                </a:solidFill>
              </a:rPr>
              <a:t>start-up</a:t>
            </a:r>
            <a:r>
              <a:rPr lang="uk-UA" sz="6600" baseline="0" dirty="0">
                <a:solidFill>
                  <a:srgbClr val="002060"/>
                </a:solidFill>
              </a:rPr>
              <a:t> </a:t>
            </a:r>
            <a:r>
              <a:rPr lang="uk-UA" sz="6600" baseline="0" dirty="0" err="1">
                <a:solidFill>
                  <a:srgbClr val="002060"/>
                </a:solidFill>
              </a:rPr>
              <a:t>teams</a:t>
            </a:r>
            <a:r>
              <a:rPr lang="uk-UA" sz="6600" baseline="0" dirty="0">
                <a:solidFill>
                  <a:srgbClr val="002060"/>
                </a:solidFill>
              </a:rPr>
              <a:t> </a:t>
            </a:r>
            <a:r>
              <a:rPr lang="uk-UA" sz="6600" baseline="0" dirty="0" err="1">
                <a:solidFill>
                  <a:srgbClr val="002060"/>
                </a:solidFill>
              </a:rPr>
              <a:t>and</a:t>
            </a:r>
            <a:r>
              <a:rPr lang="uk-UA" sz="6600" baseline="0" dirty="0">
                <a:solidFill>
                  <a:srgbClr val="002060"/>
                </a:solidFill>
              </a:rPr>
              <a:t> </a:t>
            </a:r>
            <a:r>
              <a:rPr lang="uk-UA" sz="6600" baseline="0" dirty="0" err="1">
                <a:solidFill>
                  <a:srgbClr val="002060"/>
                </a:solidFill>
              </a:rPr>
              <a:t>deriving</a:t>
            </a:r>
            <a:r>
              <a:rPr lang="uk-UA" sz="6600" baseline="0" dirty="0">
                <a:solidFill>
                  <a:srgbClr val="002060"/>
                </a:solidFill>
              </a:rPr>
              <a:t> </a:t>
            </a:r>
            <a:r>
              <a:rPr lang="uk-UA" sz="6600" baseline="0" dirty="0" err="1">
                <a:solidFill>
                  <a:srgbClr val="002060"/>
                </a:solidFill>
              </a:rPr>
              <a:t>their</a:t>
            </a:r>
            <a:r>
              <a:rPr lang="uk-UA" sz="6600" baseline="0" dirty="0">
                <a:solidFill>
                  <a:srgbClr val="002060"/>
                </a:solidFill>
              </a:rPr>
              <a:t> </a:t>
            </a:r>
            <a:r>
              <a:rPr lang="uk-UA" sz="6600" baseline="0" dirty="0" err="1">
                <a:solidFill>
                  <a:srgbClr val="002060"/>
                </a:solidFill>
              </a:rPr>
              <a:t>ratings</a:t>
            </a:r>
            <a:r>
              <a:rPr lang="uk-UA" sz="6600" baseline="0" dirty="0">
                <a:solidFill>
                  <a:srgbClr val="002060"/>
                </a:solidFill>
              </a:rPr>
              <a:t> </a:t>
            </a:r>
            <a:r>
              <a:rPr lang="uk-UA" sz="6600" baseline="0" dirty="0" err="1">
                <a:solidFill>
                  <a:srgbClr val="002060"/>
                </a:solidFill>
              </a:rPr>
              <a:t>as</a:t>
            </a:r>
            <a:r>
              <a:rPr lang="uk-UA" sz="6600" baseline="0" dirty="0">
                <a:solidFill>
                  <a:srgbClr val="002060"/>
                </a:solidFill>
              </a:rPr>
              <a:t> </a:t>
            </a:r>
            <a:r>
              <a:rPr lang="uk-UA" sz="6600" baseline="0" dirty="0" err="1">
                <a:solidFill>
                  <a:srgbClr val="002060"/>
                </a:solidFill>
              </a:rPr>
              <a:t>follows</a:t>
            </a:r>
            <a:r>
              <a:rPr lang="uk-UA" sz="6600" baseline="0" dirty="0">
                <a:solidFill>
                  <a:srgbClr val="002060"/>
                </a:solidFill>
              </a:rPr>
              <a:t>. </a:t>
            </a:r>
            <a:r>
              <a:rPr lang="uk-UA" sz="6600" baseline="0" dirty="0" err="1">
                <a:solidFill>
                  <a:srgbClr val="002060"/>
                </a:solidFill>
              </a:rPr>
              <a:t>For</a:t>
            </a:r>
            <a:r>
              <a:rPr lang="uk-UA" sz="6600" baseline="0" dirty="0">
                <a:solidFill>
                  <a:srgbClr val="002060"/>
                </a:solidFill>
              </a:rPr>
              <a:t> a </a:t>
            </a:r>
            <a:r>
              <a:rPr lang="uk-UA" sz="6600" baseline="0" dirty="0" err="1">
                <a:solidFill>
                  <a:srgbClr val="002060"/>
                </a:solidFill>
              </a:rPr>
              <a:t>better</a:t>
            </a:r>
            <a:r>
              <a:rPr lang="uk-UA" sz="6600" baseline="0" dirty="0">
                <a:solidFill>
                  <a:srgbClr val="002060"/>
                </a:solidFill>
              </a:rPr>
              <a:t> </a:t>
            </a:r>
            <a:r>
              <a:rPr lang="uk-UA" sz="6600" baseline="0" dirty="0" err="1">
                <a:solidFill>
                  <a:srgbClr val="002060"/>
                </a:solidFill>
              </a:rPr>
              <a:t>understanding</a:t>
            </a:r>
            <a:r>
              <a:rPr lang="uk-UA" sz="6600" baseline="0" dirty="0">
                <a:solidFill>
                  <a:srgbClr val="002060"/>
                </a:solidFill>
              </a:rPr>
              <a:t> </a:t>
            </a:r>
            <a:r>
              <a:rPr lang="uk-UA" sz="6600" baseline="0" dirty="0" err="1">
                <a:solidFill>
                  <a:srgbClr val="002060"/>
                </a:solidFill>
              </a:rPr>
              <a:t>of</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algorithm</a:t>
            </a:r>
            <a:r>
              <a:rPr lang="uk-UA" sz="6600" baseline="0" dirty="0">
                <a:solidFill>
                  <a:srgbClr val="002060"/>
                </a:solidFill>
              </a:rPr>
              <a:t> </a:t>
            </a:r>
            <a:r>
              <a:rPr lang="uk-UA" sz="6600" baseline="0" dirty="0" err="1">
                <a:solidFill>
                  <a:srgbClr val="002060"/>
                </a:solidFill>
              </a:rPr>
              <a:t>in</a:t>
            </a:r>
            <a:r>
              <a:rPr lang="uk-UA" sz="6600" baseline="0" dirty="0">
                <a:solidFill>
                  <a:srgbClr val="002060"/>
                </a:solidFill>
              </a:rPr>
              <a:t> </a:t>
            </a:r>
            <a:r>
              <a:rPr lang="uk-UA" sz="6600" baseline="0" dirty="0" err="1">
                <a:solidFill>
                  <a:srgbClr val="002060"/>
                </a:solidFill>
              </a:rPr>
              <a:t>parallel</a:t>
            </a:r>
            <a:r>
              <a:rPr lang="uk-UA" sz="6600" baseline="0" dirty="0">
                <a:solidFill>
                  <a:srgbClr val="002060"/>
                </a:solidFill>
              </a:rPr>
              <a:t>, </a:t>
            </a:r>
            <a:r>
              <a:rPr lang="uk-UA" sz="6600" baseline="0" dirty="0" err="1">
                <a:solidFill>
                  <a:srgbClr val="002060"/>
                </a:solidFill>
              </a:rPr>
              <a:t>we</a:t>
            </a:r>
            <a:r>
              <a:rPr lang="uk-UA" sz="6600" baseline="0" dirty="0">
                <a:solidFill>
                  <a:srgbClr val="002060"/>
                </a:solidFill>
              </a:rPr>
              <a:t> </a:t>
            </a:r>
            <a:r>
              <a:rPr lang="uk-UA" sz="6600" baseline="0" dirty="0" err="1">
                <a:solidFill>
                  <a:srgbClr val="002060"/>
                </a:solidFill>
              </a:rPr>
              <a:t>will</a:t>
            </a:r>
            <a:r>
              <a:rPr lang="uk-UA" sz="6600" baseline="0" dirty="0">
                <a:solidFill>
                  <a:srgbClr val="002060"/>
                </a:solidFill>
              </a:rPr>
              <a:t> </a:t>
            </a:r>
            <a:r>
              <a:rPr lang="uk-UA" sz="6600" baseline="0" dirty="0" err="1">
                <a:solidFill>
                  <a:srgbClr val="002060"/>
                </a:solidFill>
              </a:rPr>
              <a:t>consider</a:t>
            </a:r>
            <a:r>
              <a:rPr lang="uk-UA" sz="6600" baseline="0" dirty="0">
                <a:solidFill>
                  <a:srgbClr val="002060"/>
                </a:solidFill>
              </a:rPr>
              <a:t> </a:t>
            </a:r>
            <a:r>
              <a:rPr lang="uk-UA" sz="6600" baseline="0" dirty="0" err="1">
                <a:solidFill>
                  <a:srgbClr val="002060"/>
                </a:solidFill>
              </a:rPr>
              <a:t>an</a:t>
            </a:r>
            <a:r>
              <a:rPr lang="uk-UA" sz="6600" baseline="0" dirty="0">
                <a:solidFill>
                  <a:srgbClr val="002060"/>
                </a:solidFill>
              </a:rPr>
              <a:t> </a:t>
            </a:r>
            <a:r>
              <a:rPr lang="uk-UA" sz="6600" baseline="0" dirty="0" err="1">
                <a:solidFill>
                  <a:srgbClr val="002060"/>
                </a:solidFill>
              </a:rPr>
              <a:t>example</a:t>
            </a:r>
            <a:r>
              <a:rPr lang="uk-UA" sz="6600" baseline="0" dirty="0">
                <a:solidFill>
                  <a:srgbClr val="002060"/>
                </a:solidFill>
              </a:rPr>
              <a:t> </a:t>
            </a:r>
            <a:r>
              <a:rPr lang="uk-UA" sz="6600" baseline="0" dirty="0" err="1">
                <a:solidFill>
                  <a:srgbClr val="002060"/>
                </a:solidFill>
              </a:rPr>
              <a:t>of</a:t>
            </a:r>
            <a:r>
              <a:rPr lang="uk-UA" sz="6600" baseline="0" dirty="0">
                <a:solidFill>
                  <a:srgbClr val="002060"/>
                </a:solidFill>
              </a:rPr>
              <a:t> </a:t>
            </a:r>
            <a:r>
              <a:rPr lang="uk-UA" sz="6600" baseline="0" dirty="0" err="1">
                <a:solidFill>
                  <a:srgbClr val="002060"/>
                </a:solidFill>
              </a:rPr>
              <a:t>calculation</a:t>
            </a:r>
            <a:r>
              <a:rPr lang="uk-UA" sz="6600" baseline="0" dirty="0">
                <a:solidFill>
                  <a:srgbClr val="002060"/>
                </a:solidFill>
              </a:rPr>
              <a:t>.</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72334" y="4972652"/>
                <a:ext cx="22308906" cy="244827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500" baseline="0" dirty="0">
                    <a:solidFill>
                      <a:srgbClr val="002060"/>
                    </a:solidFill>
                    <a:latin typeface="Times New Roman" panose="02020603050405020304" pitchFamily="18" charset="0"/>
                    <a:cs typeface="Times New Roman" panose="02020603050405020304" pitchFamily="18" charset="0"/>
                  </a:rPr>
                  <a:t>		</a:t>
                </a:r>
                <a:r>
                  <a:rPr lang="uk-UA" sz="5500" baseline="0" dirty="0" err="1">
                    <a:solidFill>
                      <a:srgbClr val="002060"/>
                    </a:solidFill>
                  </a:rPr>
                  <a:t>Let</a:t>
                </a:r>
                <a:r>
                  <a:rPr lang="uk-UA" sz="5500" baseline="0" dirty="0">
                    <a:solidFill>
                      <a:srgbClr val="002060"/>
                    </a:solidFill>
                  </a:rPr>
                  <a:t> </a:t>
                </a:r>
                <a:r>
                  <a:rPr lang="uk-UA" sz="5500" baseline="0" dirty="0" err="1">
                    <a:solidFill>
                      <a:srgbClr val="002060"/>
                    </a:solidFill>
                  </a:rPr>
                  <a:t>the</a:t>
                </a:r>
                <a:r>
                  <a:rPr lang="uk-UA" sz="5500" baseline="0" dirty="0">
                    <a:solidFill>
                      <a:srgbClr val="002060"/>
                    </a:solidFill>
                  </a:rPr>
                  <a:t> </a:t>
                </a:r>
                <a:r>
                  <a:rPr lang="uk-UA" sz="5500" baseline="0" dirty="0" err="1">
                    <a:solidFill>
                      <a:srgbClr val="002060"/>
                    </a:solidFill>
                  </a:rPr>
                  <a:t>following</a:t>
                </a:r>
                <a:r>
                  <a:rPr lang="uk-UA" sz="5500" baseline="0" dirty="0">
                    <a:solidFill>
                      <a:srgbClr val="002060"/>
                    </a:solidFill>
                  </a:rPr>
                  <a:t> </a:t>
                </a:r>
                <a:r>
                  <a:rPr lang="uk-UA" sz="5500" baseline="0" dirty="0" err="1">
                    <a:solidFill>
                      <a:srgbClr val="002060"/>
                    </a:solidFill>
                  </a:rPr>
                  <a:t>development</a:t>
                </a:r>
                <a:r>
                  <a:rPr lang="uk-UA" sz="5500" baseline="0" dirty="0">
                    <a:solidFill>
                      <a:srgbClr val="002060"/>
                    </a:solidFill>
                  </a:rPr>
                  <a:t> </a:t>
                </a:r>
                <a:r>
                  <a:rPr lang="uk-UA" sz="5500" baseline="0" dirty="0" err="1">
                    <a:solidFill>
                      <a:srgbClr val="002060"/>
                    </a:solidFill>
                  </a:rPr>
                  <a:t>teams</a:t>
                </a:r>
                <a:r>
                  <a:rPr lang="uk-UA" sz="5500" baseline="0" dirty="0">
                    <a:solidFill>
                      <a:srgbClr val="002060"/>
                    </a:solidFill>
                  </a:rPr>
                  <a:t> </a:t>
                </a:r>
                <a14:m>
                  <m:oMath xmlns:m="http://schemas.openxmlformats.org/officeDocument/2006/math">
                    <m:r>
                      <a:rPr lang="ru-RU" sz="5500" i="1" baseline="0">
                        <a:solidFill>
                          <a:srgbClr val="002060"/>
                        </a:solidFill>
                        <a:latin typeface="Cambria Math" panose="02040503050406030204" pitchFamily="18" charset="0"/>
                      </a:rPr>
                      <m:t>𝑋</m:t>
                    </m:r>
                    <m:r>
                      <a:rPr lang="uk-UA" sz="5500" i="1" baseline="0">
                        <a:solidFill>
                          <a:srgbClr val="002060"/>
                        </a:solidFill>
                        <a:latin typeface="Cambria Math" panose="02040503050406030204" pitchFamily="18" charset="0"/>
                      </a:rPr>
                      <m:t>=</m:t>
                    </m:r>
                    <m:d>
                      <m:dPr>
                        <m:begChr m:val="{"/>
                        <m:endChr m:val="}"/>
                        <m:ctrlPr>
                          <a:rPr lang="ru-RU" sz="5500" i="1" baseline="0">
                            <a:solidFill>
                              <a:srgbClr val="002060"/>
                            </a:solidFill>
                            <a:latin typeface="Cambria Math" panose="02040503050406030204" pitchFamily="18" charset="0"/>
                          </a:rPr>
                        </m:ctrlPr>
                      </m:dPr>
                      <m:e>
                        <m:sSup>
                          <m:sSupPr>
                            <m:ctrlPr>
                              <a:rPr lang="ru-RU" sz="5500" i="1" baseline="0">
                                <a:solidFill>
                                  <a:srgbClr val="002060"/>
                                </a:solidFill>
                                <a:latin typeface="Cambria Math" panose="02040503050406030204" pitchFamily="18" charset="0"/>
                              </a:rPr>
                            </m:ctrlPr>
                          </m:sSupPr>
                          <m:e>
                            <m:r>
                              <a:rPr lang="ru-RU" sz="5500" i="1" baseline="0">
                                <a:solidFill>
                                  <a:srgbClr val="002060"/>
                                </a:solidFill>
                                <a:latin typeface="Cambria Math" panose="02040503050406030204" pitchFamily="18" charset="0"/>
                              </a:rPr>
                              <m:t>𝑥</m:t>
                            </m:r>
                          </m:e>
                          <m:sup>
                            <m:r>
                              <a:rPr lang="uk-UA" sz="5500" i="1" baseline="0">
                                <a:solidFill>
                                  <a:srgbClr val="002060"/>
                                </a:solidFill>
                                <a:latin typeface="Cambria Math" panose="02040503050406030204" pitchFamily="18" charset="0"/>
                              </a:rPr>
                              <m:t>1</m:t>
                            </m:r>
                          </m:sup>
                        </m:sSup>
                        <m:r>
                          <a:rPr lang="uk-UA" sz="5500" i="1" baseline="0">
                            <a:solidFill>
                              <a:srgbClr val="002060"/>
                            </a:solidFill>
                            <a:latin typeface="Cambria Math" panose="02040503050406030204" pitchFamily="18" charset="0"/>
                          </a:rPr>
                          <m:t>,</m:t>
                        </m:r>
                        <m:sSup>
                          <m:sSupPr>
                            <m:ctrlPr>
                              <a:rPr lang="ru-RU" sz="5500" i="1" baseline="0">
                                <a:solidFill>
                                  <a:srgbClr val="002060"/>
                                </a:solidFill>
                                <a:latin typeface="Cambria Math" panose="02040503050406030204" pitchFamily="18" charset="0"/>
                              </a:rPr>
                            </m:ctrlPr>
                          </m:sSupPr>
                          <m:e>
                            <m:r>
                              <a:rPr lang="ru-RU" sz="5500" i="1" baseline="0">
                                <a:solidFill>
                                  <a:srgbClr val="002060"/>
                                </a:solidFill>
                                <a:latin typeface="Cambria Math" panose="02040503050406030204" pitchFamily="18" charset="0"/>
                              </a:rPr>
                              <m:t>𝑥</m:t>
                            </m:r>
                          </m:e>
                          <m:sup>
                            <m:r>
                              <a:rPr lang="uk-UA" sz="5500" i="1" baseline="0">
                                <a:solidFill>
                                  <a:srgbClr val="002060"/>
                                </a:solidFill>
                                <a:latin typeface="Cambria Math" panose="02040503050406030204" pitchFamily="18" charset="0"/>
                              </a:rPr>
                              <m:t>2</m:t>
                            </m:r>
                          </m:sup>
                        </m:sSup>
                        <m:r>
                          <a:rPr lang="uk-UA" sz="5500" i="1" baseline="0">
                            <a:solidFill>
                              <a:srgbClr val="002060"/>
                            </a:solidFill>
                            <a:latin typeface="Cambria Math" panose="02040503050406030204" pitchFamily="18" charset="0"/>
                          </a:rPr>
                          <m:t>,...,</m:t>
                        </m:r>
                        <m:sSup>
                          <m:sSupPr>
                            <m:ctrlPr>
                              <a:rPr lang="ru-RU" sz="5500" i="1" baseline="0">
                                <a:solidFill>
                                  <a:srgbClr val="002060"/>
                                </a:solidFill>
                                <a:latin typeface="Cambria Math" panose="02040503050406030204" pitchFamily="18" charset="0"/>
                              </a:rPr>
                            </m:ctrlPr>
                          </m:sSupPr>
                          <m:e>
                            <m:r>
                              <a:rPr lang="ru-RU" sz="5500" i="1" baseline="0">
                                <a:solidFill>
                                  <a:srgbClr val="002060"/>
                                </a:solidFill>
                                <a:latin typeface="Cambria Math" panose="02040503050406030204" pitchFamily="18" charset="0"/>
                              </a:rPr>
                              <m:t>𝑥</m:t>
                            </m:r>
                          </m:e>
                          <m:sup>
                            <m:r>
                              <a:rPr lang="uk-UA" sz="5500" i="1" baseline="0">
                                <a:solidFill>
                                  <a:srgbClr val="002060"/>
                                </a:solidFill>
                                <a:latin typeface="Cambria Math" panose="02040503050406030204" pitchFamily="18" charset="0"/>
                              </a:rPr>
                              <m:t>5</m:t>
                            </m:r>
                          </m:sup>
                        </m:sSup>
                      </m:e>
                    </m:d>
                  </m:oMath>
                </a14:m>
                <a:r>
                  <a:rPr lang="uk-UA" sz="5500" baseline="0" dirty="0">
                    <a:solidFill>
                      <a:srgbClr val="002060"/>
                    </a:solidFill>
                  </a:rPr>
                  <a:t>, </a:t>
                </a:r>
                <a:r>
                  <a:rPr lang="uk-UA" sz="5500" baseline="0" dirty="0" err="1">
                    <a:solidFill>
                      <a:srgbClr val="002060"/>
                    </a:solidFill>
                  </a:rPr>
                  <a:t>which</a:t>
                </a:r>
                <a:r>
                  <a:rPr lang="uk-UA" sz="5500" baseline="0" dirty="0">
                    <a:solidFill>
                      <a:srgbClr val="002060"/>
                    </a:solidFill>
                  </a:rPr>
                  <a:t> </a:t>
                </a:r>
                <a:r>
                  <a:rPr lang="uk-UA" sz="5500" baseline="0" dirty="0" err="1">
                    <a:solidFill>
                      <a:srgbClr val="002060"/>
                    </a:solidFill>
                  </a:rPr>
                  <a:t>need</a:t>
                </a:r>
                <a:r>
                  <a:rPr lang="uk-UA" sz="5500" baseline="0" dirty="0">
                    <a:solidFill>
                      <a:srgbClr val="002060"/>
                    </a:solidFill>
                  </a:rPr>
                  <a:t> </a:t>
                </a:r>
                <a:r>
                  <a:rPr lang="uk-UA" sz="5500" baseline="0" dirty="0" err="1">
                    <a:solidFill>
                      <a:srgbClr val="002060"/>
                    </a:solidFill>
                  </a:rPr>
                  <a:t>to</a:t>
                </a:r>
                <a:r>
                  <a:rPr lang="uk-UA" sz="5500" baseline="0" dirty="0">
                    <a:solidFill>
                      <a:srgbClr val="002060"/>
                    </a:solidFill>
                  </a:rPr>
                  <a:t> </a:t>
                </a:r>
                <a:r>
                  <a:rPr lang="uk-UA" sz="5500" baseline="0" dirty="0" err="1">
                    <a:solidFill>
                      <a:srgbClr val="002060"/>
                    </a:solidFill>
                  </a:rPr>
                  <a:t>be</a:t>
                </a:r>
                <a:r>
                  <a:rPr lang="uk-UA" sz="5500" baseline="0" dirty="0">
                    <a:solidFill>
                      <a:srgbClr val="002060"/>
                    </a:solidFill>
                  </a:rPr>
                  <a:t> </a:t>
                </a:r>
                <a:r>
                  <a:rPr lang="uk-UA" sz="5500" baseline="0" dirty="0" err="1">
                    <a:solidFill>
                      <a:srgbClr val="002060"/>
                    </a:solidFill>
                  </a:rPr>
                  <a:t>evaluated</a:t>
                </a:r>
                <a:r>
                  <a:rPr lang="uk-UA" sz="5500" baseline="0" dirty="0">
                    <a:solidFill>
                      <a:srgbClr val="002060"/>
                    </a:solidFill>
                  </a:rPr>
                  <a:t>, </a:t>
                </a:r>
                <a:r>
                  <a:rPr lang="uk-UA" sz="5500" baseline="0" dirty="0" err="1">
                    <a:solidFill>
                      <a:srgbClr val="002060"/>
                    </a:solidFill>
                  </a:rPr>
                  <a:t>derive</a:t>
                </a:r>
                <a:r>
                  <a:rPr lang="uk-UA" sz="5500" baseline="0" dirty="0">
                    <a:solidFill>
                      <a:srgbClr val="002060"/>
                    </a:solidFill>
                  </a:rPr>
                  <a:t> a </a:t>
                </a:r>
                <a:r>
                  <a:rPr lang="uk-UA" sz="5500" baseline="0" dirty="0" err="1">
                    <a:solidFill>
                      <a:srgbClr val="002060"/>
                    </a:solidFill>
                  </a:rPr>
                  <a:t>rating</a:t>
                </a:r>
                <a:r>
                  <a:rPr lang="uk-UA" sz="5500" baseline="0" dirty="0">
                    <a:solidFill>
                      <a:srgbClr val="002060"/>
                    </a:solidFill>
                  </a:rPr>
                  <a:t>, </a:t>
                </a:r>
                <a:r>
                  <a:rPr lang="uk-UA" sz="5500" baseline="0" dirty="0" err="1">
                    <a:solidFill>
                      <a:srgbClr val="002060"/>
                    </a:solidFill>
                  </a:rPr>
                  <a:t>and</a:t>
                </a:r>
                <a:r>
                  <a:rPr lang="uk-UA" sz="5500" baseline="0" dirty="0">
                    <a:solidFill>
                      <a:srgbClr val="002060"/>
                    </a:solidFill>
                  </a:rPr>
                  <a:t> </a:t>
                </a:r>
                <a:r>
                  <a:rPr lang="uk-UA" sz="5500" baseline="0" dirty="0" err="1">
                    <a:solidFill>
                      <a:srgbClr val="002060"/>
                    </a:solidFill>
                  </a:rPr>
                  <a:t>build</a:t>
                </a:r>
                <a:r>
                  <a:rPr lang="uk-UA" sz="5500" baseline="0" dirty="0">
                    <a:solidFill>
                      <a:srgbClr val="002060"/>
                    </a:solidFill>
                  </a:rPr>
                  <a:t> </a:t>
                </a:r>
                <a:r>
                  <a:rPr lang="uk-UA" sz="5500" baseline="0" dirty="0" err="1">
                    <a:solidFill>
                      <a:srgbClr val="002060"/>
                    </a:solidFill>
                  </a:rPr>
                  <a:t>their</a:t>
                </a:r>
                <a:r>
                  <a:rPr lang="uk-UA" sz="5500" baseline="0" dirty="0">
                    <a:solidFill>
                      <a:srgbClr val="002060"/>
                    </a:solidFill>
                  </a:rPr>
                  <a:t> </a:t>
                </a:r>
                <a:r>
                  <a:rPr lang="uk-UA" sz="5500" baseline="0" dirty="0" err="1">
                    <a:solidFill>
                      <a:srgbClr val="002060"/>
                    </a:solidFill>
                  </a:rPr>
                  <a:t>ranking</a:t>
                </a:r>
                <a:r>
                  <a:rPr lang="uk-UA" sz="5500" baseline="0" dirty="0">
                    <a:solidFill>
                      <a:srgbClr val="002060"/>
                    </a:solidFill>
                  </a:rPr>
                  <a:t> </a:t>
                </a:r>
                <a:r>
                  <a:rPr lang="uk-UA" sz="5500" baseline="0" dirty="0" err="1">
                    <a:solidFill>
                      <a:srgbClr val="002060"/>
                    </a:solidFill>
                  </a:rPr>
                  <a:t>series</a:t>
                </a:r>
                <a:r>
                  <a:rPr lang="uk-UA" sz="5500" baseline="0" dirty="0">
                    <a:solidFill>
                      <a:srgbClr val="002060"/>
                    </a:solidFill>
                  </a:rPr>
                  <a:t>.</a:t>
                </a:r>
                <a:endParaRPr lang="ru-RU" sz="55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72334" y="4972652"/>
                <a:ext cx="22308906" cy="2448272"/>
              </a:xfrm>
              <a:prstGeom prst="rect">
                <a:avLst/>
              </a:prstGeom>
              <a:blipFill>
                <a:blip r:embed="rId2"/>
                <a:stretch>
                  <a:fillRect l="-1667" t="-5237" r="-169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
        <p:nvSpPr>
          <p:cNvPr id="6" name="Rectangle 3"/>
          <p:cNvSpPr>
            <a:spLocks/>
          </p:cNvSpPr>
          <p:nvPr/>
        </p:nvSpPr>
        <p:spPr bwMode="auto">
          <a:xfrm>
            <a:off x="772334" y="7218040"/>
            <a:ext cx="22308906" cy="2448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500" baseline="0" dirty="0">
                <a:solidFill>
                  <a:srgbClr val="002060"/>
                </a:solidFill>
                <a:latin typeface="Times New Roman" panose="02020603050405020304" pitchFamily="18" charset="0"/>
                <a:cs typeface="Times New Roman" panose="02020603050405020304" pitchFamily="18" charset="0"/>
              </a:rPr>
              <a:t>		</a:t>
            </a:r>
            <a:r>
              <a:rPr lang="en-US" sz="5500" i="1" baseline="0" dirty="0">
                <a:solidFill>
                  <a:srgbClr val="002060"/>
                </a:solidFill>
              </a:rPr>
              <a:t>1 step. </a:t>
            </a:r>
            <a:r>
              <a:rPr lang="en-US" sz="5500" baseline="0" dirty="0">
                <a:solidFill>
                  <a:srgbClr val="002060"/>
                </a:solidFill>
              </a:rPr>
              <a:t>The teams passed the expert evaluation and received the following input evaluations, table. </a:t>
            </a:r>
            <a:r>
              <a:rPr lang="ru-RU" sz="5500" baseline="0" dirty="0">
                <a:solidFill>
                  <a:srgbClr val="002060"/>
                </a:solidFill>
              </a:rPr>
              <a:t>1.</a:t>
            </a:r>
          </a:p>
        </p:txBody>
      </p:sp>
    </p:spTree>
    <p:extLst>
      <p:ext uri="{BB962C8B-B14F-4D97-AF65-F5344CB8AC3E}">
        <p14:creationId xmlns:p14="http://schemas.microsoft.com/office/powerpoint/2010/main" val="7293015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944313114"/>
                  </p:ext>
                </p:extLst>
              </p:nvPr>
            </p:nvGraphicFramePr>
            <p:xfrm>
              <a:off x="484000" y="3800583"/>
              <a:ext cx="22754523" cy="8435867"/>
            </p:xfrm>
            <a:graphic>
              <a:graphicData uri="http://schemas.openxmlformats.org/drawingml/2006/table">
                <a:tbl>
                  <a:tblPr firstRow="1" firstCol="1" bandRow="1">
                    <a:tableStyleId>{5C22544A-7EE6-4342-B048-85BDC9FD1C3A}</a:tableStyleId>
                  </a:tblPr>
                  <a:tblGrid>
                    <a:gridCol w="2068593">
                      <a:extLst>
                        <a:ext uri="{9D8B030D-6E8A-4147-A177-3AD203B41FA5}">
                          <a16:colId xmlns:a16="http://schemas.microsoft.com/office/drawing/2014/main" val="1269742377"/>
                        </a:ext>
                      </a:extLst>
                    </a:gridCol>
                    <a:gridCol w="2068593">
                      <a:extLst>
                        <a:ext uri="{9D8B030D-6E8A-4147-A177-3AD203B41FA5}">
                          <a16:colId xmlns:a16="http://schemas.microsoft.com/office/drawing/2014/main" val="3921660074"/>
                        </a:ext>
                      </a:extLst>
                    </a:gridCol>
                    <a:gridCol w="2068593">
                      <a:extLst>
                        <a:ext uri="{9D8B030D-6E8A-4147-A177-3AD203B41FA5}">
                          <a16:colId xmlns:a16="http://schemas.microsoft.com/office/drawing/2014/main" val="334190826"/>
                        </a:ext>
                      </a:extLst>
                    </a:gridCol>
                    <a:gridCol w="2068593">
                      <a:extLst>
                        <a:ext uri="{9D8B030D-6E8A-4147-A177-3AD203B41FA5}">
                          <a16:colId xmlns:a16="http://schemas.microsoft.com/office/drawing/2014/main" val="4271856677"/>
                        </a:ext>
                      </a:extLst>
                    </a:gridCol>
                    <a:gridCol w="2068593">
                      <a:extLst>
                        <a:ext uri="{9D8B030D-6E8A-4147-A177-3AD203B41FA5}">
                          <a16:colId xmlns:a16="http://schemas.microsoft.com/office/drawing/2014/main" val="209288567"/>
                        </a:ext>
                      </a:extLst>
                    </a:gridCol>
                    <a:gridCol w="2068593">
                      <a:extLst>
                        <a:ext uri="{9D8B030D-6E8A-4147-A177-3AD203B41FA5}">
                          <a16:colId xmlns:a16="http://schemas.microsoft.com/office/drawing/2014/main" val="999963398"/>
                        </a:ext>
                      </a:extLst>
                    </a:gridCol>
                    <a:gridCol w="2068593">
                      <a:extLst>
                        <a:ext uri="{9D8B030D-6E8A-4147-A177-3AD203B41FA5}">
                          <a16:colId xmlns:a16="http://schemas.microsoft.com/office/drawing/2014/main" val="527196146"/>
                        </a:ext>
                      </a:extLst>
                    </a:gridCol>
                    <a:gridCol w="2068593">
                      <a:extLst>
                        <a:ext uri="{9D8B030D-6E8A-4147-A177-3AD203B41FA5}">
                          <a16:colId xmlns:a16="http://schemas.microsoft.com/office/drawing/2014/main" val="509285026"/>
                        </a:ext>
                      </a:extLst>
                    </a:gridCol>
                    <a:gridCol w="2068593">
                      <a:extLst>
                        <a:ext uri="{9D8B030D-6E8A-4147-A177-3AD203B41FA5}">
                          <a16:colId xmlns:a16="http://schemas.microsoft.com/office/drawing/2014/main" val="3345284008"/>
                        </a:ext>
                      </a:extLst>
                    </a:gridCol>
                    <a:gridCol w="2068593">
                      <a:extLst>
                        <a:ext uri="{9D8B030D-6E8A-4147-A177-3AD203B41FA5}">
                          <a16:colId xmlns:a16="http://schemas.microsoft.com/office/drawing/2014/main" val="2170454873"/>
                        </a:ext>
                      </a:extLst>
                    </a:gridCol>
                    <a:gridCol w="2068593">
                      <a:extLst>
                        <a:ext uri="{9D8B030D-6E8A-4147-A177-3AD203B41FA5}">
                          <a16:colId xmlns:a16="http://schemas.microsoft.com/office/drawing/2014/main" val="3732074965"/>
                        </a:ext>
                      </a:extLst>
                    </a:gridCol>
                  </a:tblGrid>
                  <a:tr h="625145">
                    <a:tc rowSpan="2">
                      <a:txBody>
                        <a:bodyPr/>
                        <a:lstStyle/>
                        <a:p>
                          <a:pPr algn="ctr">
                            <a:lnSpc>
                              <a:spcPct val="107000"/>
                            </a:lnSpc>
                            <a:spcAft>
                              <a:spcPts val="800"/>
                            </a:spcAft>
                          </a:pPr>
                          <a:r>
                            <a:rPr lang="en-US" sz="3200">
                              <a:effectLst/>
                            </a:rPr>
                            <a:t>Name of the criteria</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gridSpan="2">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1</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2</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3</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4</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5</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extLst>
                      <a:ext uri="{0D108BD9-81ED-4DB2-BD59-A6C34878D82A}">
                        <a16:rowId xmlns:a16="http://schemas.microsoft.com/office/drawing/2014/main" val="1900340687"/>
                      </a:ext>
                    </a:extLst>
                  </a:tr>
                  <a:tr h="1182540">
                    <a:tc vMerge="1">
                      <a:txBody>
                        <a:bodyPr/>
                        <a:lstStyle/>
                        <a:p>
                          <a:endParaRPr lang="ru-RU"/>
                        </a:p>
                      </a:txBody>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𝐿</m:t>
                                </m:r>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𝑑</m:t>
                                </m:r>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𝐿</m:t>
                                </m:r>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𝑑</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𝐿</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𝑑</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𝐿</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𝑑</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𝐿</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𝑑</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67334837"/>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11</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9348417"/>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12</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0,6</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83886678"/>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21</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0,5</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0,8</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99187918"/>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22</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0,7</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00966376"/>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23</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В</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28034969"/>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24</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7740207"/>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25</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0,7</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7799728"/>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31</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53763844"/>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32</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02584131"/>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33</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83993852"/>
                      </a:ext>
                    </a:extLst>
                  </a:tr>
                  <a:tr h="602562">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34</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37980057"/>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944313114"/>
                  </p:ext>
                </p:extLst>
              </p:nvPr>
            </p:nvGraphicFramePr>
            <p:xfrm>
              <a:off x="484000" y="3800583"/>
              <a:ext cx="22754523" cy="8435867"/>
            </p:xfrm>
            <a:graphic>
              <a:graphicData uri="http://schemas.openxmlformats.org/drawingml/2006/table">
                <a:tbl>
                  <a:tblPr firstRow="1" firstCol="1" bandRow="1">
                    <a:tableStyleId>{5C22544A-7EE6-4342-B048-85BDC9FD1C3A}</a:tableStyleId>
                  </a:tblPr>
                  <a:tblGrid>
                    <a:gridCol w="2068593">
                      <a:extLst>
                        <a:ext uri="{9D8B030D-6E8A-4147-A177-3AD203B41FA5}">
                          <a16:colId xmlns:a16="http://schemas.microsoft.com/office/drawing/2014/main" val="1269742377"/>
                        </a:ext>
                      </a:extLst>
                    </a:gridCol>
                    <a:gridCol w="2068593">
                      <a:extLst>
                        <a:ext uri="{9D8B030D-6E8A-4147-A177-3AD203B41FA5}">
                          <a16:colId xmlns:a16="http://schemas.microsoft.com/office/drawing/2014/main" val="3921660074"/>
                        </a:ext>
                      </a:extLst>
                    </a:gridCol>
                    <a:gridCol w="2068593">
                      <a:extLst>
                        <a:ext uri="{9D8B030D-6E8A-4147-A177-3AD203B41FA5}">
                          <a16:colId xmlns:a16="http://schemas.microsoft.com/office/drawing/2014/main" val="334190826"/>
                        </a:ext>
                      </a:extLst>
                    </a:gridCol>
                    <a:gridCol w="2068593">
                      <a:extLst>
                        <a:ext uri="{9D8B030D-6E8A-4147-A177-3AD203B41FA5}">
                          <a16:colId xmlns:a16="http://schemas.microsoft.com/office/drawing/2014/main" val="4271856677"/>
                        </a:ext>
                      </a:extLst>
                    </a:gridCol>
                    <a:gridCol w="2068593">
                      <a:extLst>
                        <a:ext uri="{9D8B030D-6E8A-4147-A177-3AD203B41FA5}">
                          <a16:colId xmlns:a16="http://schemas.microsoft.com/office/drawing/2014/main" val="209288567"/>
                        </a:ext>
                      </a:extLst>
                    </a:gridCol>
                    <a:gridCol w="2068593">
                      <a:extLst>
                        <a:ext uri="{9D8B030D-6E8A-4147-A177-3AD203B41FA5}">
                          <a16:colId xmlns:a16="http://schemas.microsoft.com/office/drawing/2014/main" val="999963398"/>
                        </a:ext>
                      </a:extLst>
                    </a:gridCol>
                    <a:gridCol w="2068593">
                      <a:extLst>
                        <a:ext uri="{9D8B030D-6E8A-4147-A177-3AD203B41FA5}">
                          <a16:colId xmlns:a16="http://schemas.microsoft.com/office/drawing/2014/main" val="527196146"/>
                        </a:ext>
                      </a:extLst>
                    </a:gridCol>
                    <a:gridCol w="2068593">
                      <a:extLst>
                        <a:ext uri="{9D8B030D-6E8A-4147-A177-3AD203B41FA5}">
                          <a16:colId xmlns:a16="http://schemas.microsoft.com/office/drawing/2014/main" val="509285026"/>
                        </a:ext>
                      </a:extLst>
                    </a:gridCol>
                    <a:gridCol w="2068593">
                      <a:extLst>
                        <a:ext uri="{9D8B030D-6E8A-4147-A177-3AD203B41FA5}">
                          <a16:colId xmlns:a16="http://schemas.microsoft.com/office/drawing/2014/main" val="3345284008"/>
                        </a:ext>
                      </a:extLst>
                    </a:gridCol>
                    <a:gridCol w="2068593">
                      <a:extLst>
                        <a:ext uri="{9D8B030D-6E8A-4147-A177-3AD203B41FA5}">
                          <a16:colId xmlns:a16="http://schemas.microsoft.com/office/drawing/2014/main" val="2170454873"/>
                        </a:ext>
                      </a:extLst>
                    </a:gridCol>
                    <a:gridCol w="2068593">
                      <a:extLst>
                        <a:ext uri="{9D8B030D-6E8A-4147-A177-3AD203B41FA5}">
                          <a16:colId xmlns:a16="http://schemas.microsoft.com/office/drawing/2014/main" val="3732074965"/>
                        </a:ext>
                      </a:extLst>
                    </a:gridCol>
                  </a:tblGrid>
                  <a:tr h="625145">
                    <a:tc rowSpan="2">
                      <a:txBody>
                        <a:bodyPr/>
                        <a:lstStyle/>
                        <a:p>
                          <a:pPr algn="ctr">
                            <a:lnSpc>
                              <a:spcPct val="107000"/>
                            </a:lnSpc>
                            <a:spcAft>
                              <a:spcPts val="800"/>
                            </a:spcAft>
                          </a:pPr>
                          <a:r>
                            <a:rPr lang="en-US" sz="3200">
                              <a:effectLst/>
                            </a:rPr>
                            <a:t>Name of the criteria</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gridSpan="2">
                      <a:txBody>
                        <a:bodyPr/>
                        <a:lstStyle/>
                        <a:p>
                          <a:endParaRPr lang="ru-RU"/>
                        </a:p>
                      </a:txBody>
                      <a:tcPr marL="68580" marR="68580" marT="0" marB="0" anchor="ctr">
                        <a:blipFill>
                          <a:blip r:embed="rId2"/>
                          <a:stretch>
                            <a:fillRect l="-50074" t="-971" r="-400589" b="-1272816"/>
                          </a:stretch>
                        </a:blipFill>
                      </a:tcPr>
                    </a:tc>
                    <a:tc hMerge="1">
                      <a:txBody>
                        <a:bodyPr/>
                        <a:lstStyle/>
                        <a:p>
                          <a:endParaRPr lang="ru-RU"/>
                        </a:p>
                      </a:txBody>
                      <a:tcPr/>
                    </a:tc>
                    <a:tc gridSpan="2">
                      <a:txBody>
                        <a:bodyPr/>
                        <a:lstStyle/>
                        <a:p>
                          <a:endParaRPr lang="ru-RU"/>
                        </a:p>
                      </a:txBody>
                      <a:tcPr marL="68580" marR="68580" marT="0" marB="0" anchor="ctr">
                        <a:blipFill>
                          <a:blip r:embed="rId2"/>
                          <a:stretch>
                            <a:fillRect l="-150074" t="-971" r="-300589" b="-1272816"/>
                          </a:stretch>
                        </a:blipFill>
                      </a:tcPr>
                    </a:tc>
                    <a:tc hMerge="1">
                      <a:txBody>
                        <a:bodyPr/>
                        <a:lstStyle/>
                        <a:p>
                          <a:endParaRPr lang="ru-RU"/>
                        </a:p>
                      </a:txBody>
                      <a:tcPr/>
                    </a:tc>
                    <a:tc gridSpan="2">
                      <a:txBody>
                        <a:bodyPr/>
                        <a:lstStyle/>
                        <a:p>
                          <a:endParaRPr lang="ru-RU"/>
                        </a:p>
                      </a:txBody>
                      <a:tcPr marL="68580" marR="68580" marT="0" marB="0" anchor="ctr">
                        <a:blipFill>
                          <a:blip r:embed="rId2"/>
                          <a:stretch>
                            <a:fillRect l="-250074" t="-971" r="-200589" b="-1272816"/>
                          </a:stretch>
                        </a:blipFill>
                      </a:tcPr>
                    </a:tc>
                    <a:tc hMerge="1">
                      <a:txBody>
                        <a:bodyPr/>
                        <a:lstStyle/>
                        <a:p>
                          <a:endParaRPr lang="ru-RU"/>
                        </a:p>
                      </a:txBody>
                      <a:tcPr/>
                    </a:tc>
                    <a:tc gridSpan="2">
                      <a:txBody>
                        <a:bodyPr/>
                        <a:lstStyle/>
                        <a:p>
                          <a:endParaRPr lang="ru-RU"/>
                        </a:p>
                      </a:txBody>
                      <a:tcPr marL="68580" marR="68580" marT="0" marB="0" anchor="ctr">
                        <a:blipFill>
                          <a:blip r:embed="rId2"/>
                          <a:stretch>
                            <a:fillRect l="-350074" t="-971" r="-100589" b="-1272816"/>
                          </a:stretch>
                        </a:blipFill>
                      </a:tcPr>
                    </a:tc>
                    <a:tc hMerge="1">
                      <a:txBody>
                        <a:bodyPr/>
                        <a:lstStyle/>
                        <a:p>
                          <a:endParaRPr lang="ru-RU"/>
                        </a:p>
                      </a:txBody>
                      <a:tcPr/>
                    </a:tc>
                    <a:tc gridSpan="2">
                      <a:txBody>
                        <a:bodyPr/>
                        <a:lstStyle/>
                        <a:p>
                          <a:endParaRPr lang="ru-RU"/>
                        </a:p>
                      </a:txBody>
                      <a:tcPr marL="68580" marR="68580" marT="0" marB="0" anchor="ctr">
                        <a:blipFill>
                          <a:blip r:embed="rId2"/>
                          <a:stretch>
                            <a:fillRect l="-450074" t="-971" r="-589" b="-1272816"/>
                          </a:stretch>
                        </a:blipFill>
                      </a:tcPr>
                    </a:tc>
                    <a:tc hMerge="1">
                      <a:txBody>
                        <a:bodyPr/>
                        <a:lstStyle/>
                        <a:p>
                          <a:endParaRPr lang="ru-RU"/>
                        </a:p>
                      </a:txBody>
                      <a:tcPr/>
                    </a:tc>
                    <a:extLst>
                      <a:ext uri="{0D108BD9-81ED-4DB2-BD59-A6C34878D82A}">
                        <a16:rowId xmlns:a16="http://schemas.microsoft.com/office/drawing/2014/main" val="1900340687"/>
                      </a:ext>
                    </a:extLst>
                  </a:tr>
                  <a:tr h="1182540">
                    <a:tc vMerge="1">
                      <a:txBody>
                        <a:bodyPr/>
                        <a:lstStyle/>
                        <a:p>
                          <a:endParaRPr lang="ru-RU"/>
                        </a:p>
                      </a:txBody>
                      <a:tcPr/>
                    </a:tc>
                    <a:tc>
                      <a:txBody>
                        <a:bodyPr/>
                        <a:lstStyle/>
                        <a:p>
                          <a:endParaRPr lang="ru-RU"/>
                        </a:p>
                      </a:txBody>
                      <a:tcPr marL="68580" marR="68580" marT="0" marB="0" anchor="ctr">
                        <a:blipFill>
                          <a:blip r:embed="rId2"/>
                          <a:stretch>
                            <a:fillRect l="-100000" t="-53608" r="-899706" b="-575773"/>
                          </a:stretch>
                        </a:blipFill>
                      </a:tcPr>
                    </a:tc>
                    <a:tc>
                      <a:txBody>
                        <a:bodyPr/>
                        <a:lstStyle/>
                        <a:p>
                          <a:endParaRPr lang="ru-RU"/>
                        </a:p>
                      </a:txBody>
                      <a:tcPr marL="68580" marR="68580" marT="0" marB="0" anchor="ctr">
                        <a:blipFill>
                          <a:blip r:embed="rId2"/>
                          <a:stretch>
                            <a:fillRect l="-200590" t="-53608" r="-802360" b="-575773"/>
                          </a:stretch>
                        </a:blipFill>
                      </a:tcPr>
                    </a:tc>
                    <a:tc>
                      <a:txBody>
                        <a:bodyPr/>
                        <a:lstStyle/>
                        <a:p>
                          <a:endParaRPr lang="ru-RU"/>
                        </a:p>
                      </a:txBody>
                      <a:tcPr marL="68580" marR="68580" marT="0" marB="0" anchor="ctr">
                        <a:blipFill>
                          <a:blip r:embed="rId2"/>
                          <a:stretch>
                            <a:fillRect l="-299706" t="-53608" r="-700000" b="-575773"/>
                          </a:stretch>
                        </a:blipFill>
                      </a:tcPr>
                    </a:tc>
                    <a:tc>
                      <a:txBody>
                        <a:bodyPr/>
                        <a:lstStyle/>
                        <a:p>
                          <a:endParaRPr lang="ru-RU"/>
                        </a:p>
                      </a:txBody>
                      <a:tcPr marL="68580" marR="68580" marT="0" marB="0" anchor="ctr">
                        <a:blipFill>
                          <a:blip r:embed="rId2"/>
                          <a:stretch>
                            <a:fillRect l="-400885" t="-53608" r="-602065" b="-575773"/>
                          </a:stretch>
                        </a:blipFill>
                      </a:tcPr>
                    </a:tc>
                    <a:tc>
                      <a:txBody>
                        <a:bodyPr/>
                        <a:lstStyle/>
                        <a:p>
                          <a:endParaRPr lang="ru-RU"/>
                        </a:p>
                      </a:txBody>
                      <a:tcPr marL="68580" marR="68580" marT="0" marB="0" anchor="ctr">
                        <a:blipFill>
                          <a:blip r:embed="rId2"/>
                          <a:stretch>
                            <a:fillRect l="-499412" t="-53608" r="-500294" b="-575773"/>
                          </a:stretch>
                        </a:blipFill>
                      </a:tcPr>
                    </a:tc>
                    <a:tc>
                      <a:txBody>
                        <a:bodyPr/>
                        <a:lstStyle/>
                        <a:p>
                          <a:endParaRPr lang="ru-RU"/>
                        </a:p>
                      </a:txBody>
                      <a:tcPr marL="68580" marR="68580" marT="0" marB="0" anchor="ctr">
                        <a:blipFill>
                          <a:blip r:embed="rId2"/>
                          <a:stretch>
                            <a:fillRect l="-601180" t="-53608" r="-401770" b="-575773"/>
                          </a:stretch>
                        </a:blipFill>
                      </a:tcPr>
                    </a:tc>
                    <a:tc>
                      <a:txBody>
                        <a:bodyPr/>
                        <a:lstStyle/>
                        <a:p>
                          <a:endParaRPr lang="ru-RU"/>
                        </a:p>
                      </a:txBody>
                      <a:tcPr marL="68580" marR="68580" marT="0" marB="0" anchor="ctr">
                        <a:blipFill>
                          <a:blip r:embed="rId2"/>
                          <a:stretch>
                            <a:fillRect l="-699118" t="-53608" r="-300588" b="-575773"/>
                          </a:stretch>
                        </a:blipFill>
                      </a:tcPr>
                    </a:tc>
                    <a:tc>
                      <a:txBody>
                        <a:bodyPr/>
                        <a:lstStyle/>
                        <a:p>
                          <a:endParaRPr lang="ru-RU"/>
                        </a:p>
                      </a:txBody>
                      <a:tcPr marL="68580" marR="68580" marT="0" marB="0" anchor="ctr">
                        <a:blipFill>
                          <a:blip r:embed="rId2"/>
                          <a:stretch>
                            <a:fillRect l="-801475" t="-53608" r="-201475" b="-575773"/>
                          </a:stretch>
                        </a:blipFill>
                      </a:tcPr>
                    </a:tc>
                    <a:tc>
                      <a:txBody>
                        <a:bodyPr/>
                        <a:lstStyle/>
                        <a:p>
                          <a:endParaRPr lang="ru-RU"/>
                        </a:p>
                      </a:txBody>
                      <a:tcPr marL="68580" marR="68580" marT="0" marB="0" anchor="ctr">
                        <a:blipFill>
                          <a:blip r:embed="rId2"/>
                          <a:stretch>
                            <a:fillRect l="-898824" t="-53608" r="-100882" b="-575773"/>
                          </a:stretch>
                        </a:blipFill>
                      </a:tcPr>
                    </a:tc>
                    <a:tc>
                      <a:txBody>
                        <a:bodyPr/>
                        <a:lstStyle/>
                        <a:p>
                          <a:endParaRPr lang="ru-RU"/>
                        </a:p>
                      </a:txBody>
                      <a:tcPr marL="68580" marR="68580" marT="0" marB="0" anchor="ctr">
                        <a:blipFill>
                          <a:blip r:embed="rId2"/>
                          <a:stretch>
                            <a:fillRect l="-1001770" t="-53608" r="-1180" b="-575773"/>
                          </a:stretch>
                        </a:blipFill>
                      </a:tcPr>
                    </a:tc>
                    <a:extLst>
                      <a:ext uri="{0D108BD9-81ED-4DB2-BD59-A6C34878D82A}">
                        <a16:rowId xmlns:a16="http://schemas.microsoft.com/office/drawing/2014/main" val="1467334837"/>
                      </a:ext>
                    </a:extLst>
                  </a:tr>
                  <a:tr h="602562">
                    <a:tc>
                      <a:txBody>
                        <a:bodyPr/>
                        <a:lstStyle/>
                        <a:p>
                          <a:endParaRPr lang="ru-RU"/>
                        </a:p>
                      </a:txBody>
                      <a:tcPr marL="68580" marR="68580" marT="0" marB="0" anchor="ctr">
                        <a:blipFill>
                          <a:blip r:embed="rId2"/>
                          <a:stretch>
                            <a:fillRect l="-295" t="-301010" r="-1002655" b="-1028283"/>
                          </a:stretch>
                        </a:blipFill>
                      </a:tcP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9348417"/>
                      </a:ext>
                    </a:extLst>
                  </a:tr>
                  <a:tr h="602562">
                    <a:tc>
                      <a:txBody>
                        <a:bodyPr/>
                        <a:lstStyle/>
                        <a:p>
                          <a:endParaRPr lang="ru-RU"/>
                        </a:p>
                      </a:txBody>
                      <a:tcPr marL="68580" marR="68580" marT="0" marB="0" anchor="ctr">
                        <a:blipFill>
                          <a:blip r:embed="rId2"/>
                          <a:stretch>
                            <a:fillRect l="-295" t="-401010" r="-1002655" b="-928283"/>
                          </a:stretch>
                        </a:blipFill>
                      </a:tcP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0,6</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83886678"/>
                      </a:ext>
                    </a:extLst>
                  </a:tr>
                  <a:tr h="602562">
                    <a:tc>
                      <a:txBody>
                        <a:bodyPr/>
                        <a:lstStyle/>
                        <a:p>
                          <a:endParaRPr lang="ru-RU"/>
                        </a:p>
                      </a:txBody>
                      <a:tcPr marL="68580" marR="68580" marT="0" marB="0" anchor="ctr">
                        <a:blipFill>
                          <a:blip r:embed="rId2"/>
                          <a:stretch>
                            <a:fillRect l="-295" t="-501010" r="-1002655" b="-828283"/>
                          </a:stretch>
                        </a:blipFill>
                      </a:tcP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0,5</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0,8</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99187918"/>
                      </a:ext>
                    </a:extLst>
                  </a:tr>
                  <a:tr h="602562">
                    <a:tc>
                      <a:txBody>
                        <a:bodyPr/>
                        <a:lstStyle/>
                        <a:p>
                          <a:endParaRPr lang="ru-RU"/>
                        </a:p>
                      </a:txBody>
                      <a:tcPr marL="68580" marR="68580" marT="0" marB="0" anchor="ctr">
                        <a:blipFill>
                          <a:blip r:embed="rId2"/>
                          <a:stretch>
                            <a:fillRect l="-295" t="-607143" r="-1002655" b="-736735"/>
                          </a:stretch>
                        </a:blipFill>
                      </a:tcP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0,7</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00966376"/>
                      </a:ext>
                    </a:extLst>
                  </a:tr>
                  <a:tr h="602562">
                    <a:tc>
                      <a:txBody>
                        <a:bodyPr/>
                        <a:lstStyle/>
                        <a:p>
                          <a:endParaRPr lang="ru-RU"/>
                        </a:p>
                      </a:txBody>
                      <a:tcPr marL="68580" marR="68580" marT="0" marB="0" anchor="ctr">
                        <a:blipFill>
                          <a:blip r:embed="rId2"/>
                          <a:stretch>
                            <a:fillRect l="-295" t="-700000" r="-1002655" b="-629293"/>
                          </a:stretch>
                        </a:blipFill>
                      </a:tcP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В</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28034969"/>
                      </a:ext>
                    </a:extLst>
                  </a:tr>
                  <a:tr h="602562">
                    <a:tc>
                      <a:txBody>
                        <a:bodyPr/>
                        <a:lstStyle/>
                        <a:p>
                          <a:endParaRPr lang="ru-RU"/>
                        </a:p>
                      </a:txBody>
                      <a:tcPr marL="68580" marR="68580" marT="0" marB="0" anchor="ctr">
                        <a:blipFill>
                          <a:blip r:embed="rId2"/>
                          <a:stretch>
                            <a:fillRect l="-295" t="-800000" r="-1002655" b="-529293"/>
                          </a:stretch>
                        </a:blipFill>
                      </a:tcP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7740207"/>
                      </a:ext>
                    </a:extLst>
                  </a:tr>
                  <a:tr h="602562">
                    <a:tc>
                      <a:txBody>
                        <a:bodyPr/>
                        <a:lstStyle/>
                        <a:p>
                          <a:endParaRPr lang="ru-RU"/>
                        </a:p>
                      </a:txBody>
                      <a:tcPr marL="68580" marR="68580" marT="0" marB="0" anchor="ctr">
                        <a:blipFill>
                          <a:blip r:embed="rId2"/>
                          <a:stretch>
                            <a:fillRect l="-295" t="-900000" r="-1002655" b="-429293"/>
                          </a:stretch>
                        </a:blipFill>
                      </a:tcP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0,7</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7799728"/>
                      </a:ext>
                    </a:extLst>
                  </a:tr>
                  <a:tr h="602562">
                    <a:tc>
                      <a:txBody>
                        <a:bodyPr/>
                        <a:lstStyle/>
                        <a:p>
                          <a:endParaRPr lang="ru-RU"/>
                        </a:p>
                      </a:txBody>
                      <a:tcPr marL="68580" marR="68580" marT="0" marB="0" anchor="ctr">
                        <a:blipFill>
                          <a:blip r:embed="rId2"/>
                          <a:stretch>
                            <a:fillRect l="-295" t="-1000000" r="-1002655" b="-329293"/>
                          </a:stretch>
                        </a:blipFill>
                      </a:tcP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53763844"/>
                      </a:ext>
                    </a:extLst>
                  </a:tr>
                  <a:tr h="602562">
                    <a:tc>
                      <a:txBody>
                        <a:bodyPr/>
                        <a:lstStyle/>
                        <a:p>
                          <a:endParaRPr lang="ru-RU"/>
                        </a:p>
                      </a:txBody>
                      <a:tcPr marL="68580" marR="68580" marT="0" marB="0" anchor="ctr">
                        <a:blipFill>
                          <a:blip r:embed="rId2"/>
                          <a:stretch>
                            <a:fillRect l="-295" t="-1100000" r="-1002655" b="-229293"/>
                          </a:stretch>
                        </a:blipFill>
                      </a:tcP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02584131"/>
                      </a:ext>
                    </a:extLst>
                  </a:tr>
                  <a:tr h="602562">
                    <a:tc>
                      <a:txBody>
                        <a:bodyPr/>
                        <a:lstStyle/>
                        <a:p>
                          <a:endParaRPr lang="ru-RU"/>
                        </a:p>
                      </a:txBody>
                      <a:tcPr marL="68580" marR="68580" marT="0" marB="0" anchor="ctr">
                        <a:blipFill>
                          <a:blip r:embed="rId2"/>
                          <a:stretch>
                            <a:fillRect l="-295" t="-1200000" r="-1002655" b="-129293"/>
                          </a:stretch>
                        </a:blipFill>
                      </a:tcP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В</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Н</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83993852"/>
                      </a:ext>
                    </a:extLst>
                  </a:tr>
                  <a:tr h="602562">
                    <a:tc>
                      <a:txBody>
                        <a:bodyPr/>
                        <a:lstStyle/>
                        <a:p>
                          <a:endParaRPr lang="ru-RU"/>
                        </a:p>
                      </a:txBody>
                      <a:tcPr marL="68580" marR="68580" marT="0" marB="0" anchor="ctr">
                        <a:blipFill>
                          <a:blip r:embed="rId2"/>
                          <a:stretch>
                            <a:fillRect l="-295" t="-1300000" r="-1002655" b="-29293"/>
                          </a:stretch>
                        </a:blipFill>
                      </a:tcP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НС</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С</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37980057"/>
                      </a:ext>
                    </a:extLst>
                  </a:tr>
                </a:tbl>
              </a:graphicData>
            </a:graphic>
          </p:graphicFrame>
        </mc:Fallback>
      </mc:AlternateContent>
      <p:sp>
        <p:nvSpPr>
          <p:cNvPr id="4" name="Rectangle 1"/>
          <p:cNvSpPr>
            <a:spLocks noChangeArrowheads="1"/>
          </p:cNvSpPr>
          <p:nvPr/>
        </p:nvSpPr>
        <p:spPr bwMode="auto">
          <a:xfrm>
            <a:off x="13616992" y="2253308"/>
            <a:ext cx="9349034"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Table</a:t>
            </a:r>
            <a:r>
              <a:rPr kumimoji="0" lang="ru-RU" altLang="ru-RU" sz="40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1</a:t>
            </a:r>
            <a:endParaRPr kumimoji="0" lang="ru-RU" altLang="ru-RU" sz="4000" b="0" i="0" u="none" strike="noStrike" cap="none" normalizeH="0" baseline="0" dirty="0">
              <a:ln>
                <a:noFill/>
              </a:ln>
              <a:solidFill>
                <a:srgbClr val="002060"/>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ru-RU" sz="40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Input signals according to evaluation criteria</a:t>
            </a:r>
            <a:endParaRPr kumimoji="0" lang="ru-RU" altLang="ru-RU" sz="4000" b="0" i="0" u="none" strike="noStrike" cap="none" normalizeH="0" baseline="0" dirty="0">
              <a:ln>
                <a:noFill/>
              </a:ln>
              <a:solidFill>
                <a:srgbClr val="002060"/>
              </a:solidFill>
              <a:effectLst/>
            </a:endParaRPr>
          </a:p>
        </p:txBody>
      </p:sp>
    </p:spTree>
    <p:extLst>
      <p:ext uri="{BB962C8B-B14F-4D97-AF65-F5344CB8AC3E}">
        <p14:creationId xmlns:p14="http://schemas.microsoft.com/office/powerpoint/2010/main" val="17613035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42950" y="3833664"/>
                <a:ext cx="22737634" cy="701738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i="1" baseline="0" dirty="0">
                    <a:solidFill>
                      <a:srgbClr val="002060"/>
                    </a:solidFill>
                  </a:rPr>
                  <a:t>2 steps. </a:t>
                </a:r>
                <a:r>
                  <a:rPr lang="en-US" sz="6000" baseline="0" dirty="0">
                    <a:solidFill>
                      <a:srgbClr val="002060"/>
                    </a:solidFill>
                  </a:rPr>
                  <a:t>Decision maker</a:t>
                </a:r>
                <a:r>
                  <a:rPr lang="uk-UA" sz="6000" baseline="0" dirty="0">
                    <a:solidFill>
                      <a:srgbClr val="002060"/>
                    </a:solidFill>
                  </a:rPr>
                  <a:t> </a:t>
                </a:r>
                <a:r>
                  <a:rPr lang="en-US" sz="6000" baseline="0" dirty="0">
                    <a:solidFill>
                      <a:srgbClr val="002060"/>
                    </a:solidFill>
                  </a:rPr>
                  <a:t>sets its own wishes regarding the synaptic weights of the criteria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11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12</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21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25</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31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34</m:t>
                        </m:r>
                      </m:sub>
                    </m:sSub>
                    <m:r>
                      <a:rPr lang="en-US" sz="6000" i="1" baseline="0">
                        <a:solidFill>
                          <a:srgbClr val="002060"/>
                        </a:solidFill>
                        <a:latin typeface="Cambria Math" panose="02040503050406030204" pitchFamily="18" charset="0"/>
                      </a:rPr>
                      <m:t>∈[1;</m:t>
                    </m:r>
                    <m:r>
                      <a:rPr lang="ru-RU" sz="6000" i="1" baseline="0">
                        <a:solidFill>
                          <a:srgbClr val="002060"/>
                        </a:solidFill>
                        <a:latin typeface="Cambria Math" panose="02040503050406030204" pitchFamily="18" charset="0"/>
                      </a:rPr>
                      <m:t>𝑏</m:t>
                    </m:r>
                    <m:r>
                      <a:rPr lang="en-US" sz="6000" i="1" baseline="0">
                        <a:solidFill>
                          <a:srgbClr val="002060"/>
                        </a:solidFill>
                        <a:latin typeface="Cambria Math" panose="02040503050406030204" pitchFamily="18" charset="0"/>
                      </a:rPr>
                      <m:t>]</m:t>
                    </m:r>
                  </m:oMath>
                </a14:m>
                <a:r>
                  <a:rPr lang="en-US" sz="6000" baseline="0" dirty="0">
                    <a:solidFill>
                      <a:srgbClr val="002060"/>
                    </a:solidFill>
                  </a:rPr>
                  <a:t>,  (For example, take (8; 9; 8; 10; 9; 10; 7; 8; 6; 7; 9)) synaptic weights of subgroups for the second group of criteria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𝛽</m:t>
                        </m:r>
                      </m:e>
                      <m:sub>
                        <m:r>
                          <a:rPr lang="en-US" sz="6000" i="1" baseline="0">
                            <a:solidFill>
                              <a:srgbClr val="002060"/>
                            </a:solidFill>
                            <a:latin typeface="Cambria Math" panose="02040503050406030204" pitchFamily="18" charset="0"/>
                          </a:rPr>
                          <m:t>21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𝛽</m:t>
                        </m:r>
                      </m:e>
                      <m:sub>
                        <m:r>
                          <a:rPr lang="en-US" sz="6000" i="1" baseline="0">
                            <a:solidFill>
                              <a:srgbClr val="002060"/>
                            </a:solidFill>
                            <a:latin typeface="Cambria Math" panose="02040503050406030204" pitchFamily="18" charset="0"/>
                          </a:rPr>
                          <m:t>22</m:t>
                        </m:r>
                      </m:sub>
                    </m:sSub>
                    <m:r>
                      <a:rPr lang="en-US" sz="6000" i="1" baseline="0">
                        <a:solidFill>
                          <a:srgbClr val="002060"/>
                        </a:solidFill>
                        <a:latin typeface="Cambria Math" panose="02040503050406030204" pitchFamily="18" charset="0"/>
                      </a:rPr>
                      <m:t>∈[1;</m:t>
                    </m:r>
                    <m:r>
                      <a:rPr lang="ru-RU" sz="6000" i="1" baseline="0">
                        <a:solidFill>
                          <a:srgbClr val="002060"/>
                        </a:solidFill>
                        <a:latin typeface="Cambria Math" panose="02040503050406030204" pitchFamily="18" charset="0"/>
                      </a:rPr>
                      <m:t>𝑏</m:t>
                    </m:r>
                    <m:r>
                      <a:rPr lang="en-US" sz="6000" i="1" baseline="0">
                        <a:solidFill>
                          <a:srgbClr val="002060"/>
                        </a:solidFill>
                        <a:latin typeface="Cambria Math" panose="02040503050406030204" pitchFamily="18" charset="0"/>
                      </a:rPr>
                      <m:t>]</m:t>
                    </m:r>
                  </m:oMath>
                </a14:m>
                <a:r>
                  <a:rPr lang="en-US" sz="6000" baseline="0" dirty="0">
                    <a:solidFill>
                      <a:srgbClr val="002060"/>
                    </a:solidFill>
                  </a:rPr>
                  <a:t>  (it is possible not to change (10; 8)) and synaptic weights of groups of criteria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2</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𝛼</m:t>
                        </m:r>
                      </m:e>
                      <m:sub>
                        <m:r>
                          <a:rPr lang="en-US" sz="6000" i="1" baseline="0">
                            <a:solidFill>
                              <a:srgbClr val="002060"/>
                            </a:solidFill>
                            <a:latin typeface="Cambria Math" panose="02040503050406030204" pitchFamily="18" charset="0"/>
                          </a:rPr>
                          <m:t>3</m:t>
                        </m:r>
                      </m:sub>
                    </m:sSub>
                    <m:r>
                      <a:rPr lang="en-US" sz="6000" i="1" baseline="0">
                        <a:solidFill>
                          <a:srgbClr val="002060"/>
                        </a:solidFill>
                        <a:latin typeface="Cambria Math" panose="02040503050406030204" pitchFamily="18" charset="0"/>
                      </a:rPr>
                      <m:t>∈[1;</m:t>
                    </m:r>
                    <m:r>
                      <a:rPr lang="ru-RU" sz="6000" i="1" baseline="0">
                        <a:solidFill>
                          <a:srgbClr val="002060"/>
                        </a:solidFill>
                        <a:latin typeface="Cambria Math" panose="02040503050406030204" pitchFamily="18" charset="0"/>
                      </a:rPr>
                      <m:t>𝑏</m:t>
                    </m:r>
                    <m:r>
                      <a:rPr lang="en-US" sz="6000" i="1" baseline="0">
                        <a:solidFill>
                          <a:srgbClr val="002060"/>
                        </a:solidFill>
                        <a:latin typeface="Cambria Math" panose="02040503050406030204" pitchFamily="18" charset="0"/>
                      </a:rPr>
                      <m:t>]</m:t>
                    </m:r>
                  </m:oMath>
                </a14:m>
                <a:r>
                  <a:rPr lang="en-US" sz="6000" baseline="0" dirty="0">
                    <a:solidFill>
                      <a:srgbClr val="002060"/>
                    </a:solidFill>
                  </a:rPr>
                  <a:t> (For example, take (10; 9; 8)).</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42950" y="3833664"/>
                <a:ext cx="22737634" cy="7017388"/>
              </a:xfrm>
              <a:prstGeom prst="rect">
                <a:avLst/>
              </a:prstGeom>
              <a:blipFill>
                <a:blip r:embed="rId2"/>
                <a:stretch>
                  <a:fillRect l="-1796" t="-2693" r="-179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Tree>
    <p:extLst>
      <p:ext uri="{BB962C8B-B14F-4D97-AF65-F5344CB8AC3E}">
        <p14:creationId xmlns:p14="http://schemas.microsoft.com/office/powerpoint/2010/main" val="16765418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489479" y="3185592"/>
                <a:ext cx="22737634" cy="509515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150000"/>
                  </a:lnSpc>
                </a:pPr>
                <a:r>
                  <a:rPr lang="uk-UA" altLang="en-US" sz="5000" baseline="0" dirty="0">
                    <a:solidFill>
                      <a:srgbClr val="002060"/>
                    </a:solidFill>
                    <a:latin typeface="Times New Roman" panose="02020603050405020304" pitchFamily="18" charset="0"/>
                    <a:cs typeface="Times New Roman" panose="02020603050405020304" pitchFamily="18" charset="0"/>
                  </a:rPr>
                  <a:t>	</a:t>
                </a:r>
                <a:r>
                  <a:rPr lang="uk-UA" altLang="en-US" sz="5400" baseline="0" dirty="0">
                    <a:solidFill>
                      <a:srgbClr val="002060"/>
                    </a:solidFill>
                    <a:latin typeface="Times New Roman" panose="02020603050405020304" pitchFamily="18" charset="0"/>
                    <a:cs typeface="Times New Roman" panose="02020603050405020304" pitchFamily="18" charset="0"/>
                  </a:rPr>
                  <a:t>	</a:t>
                </a:r>
                <a:r>
                  <a:rPr lang="en-US" sz="5400" i="1" baseline="0" dirty="0">
                    <a:solidFill>
                      <a:srgbClr val="002060"/>
                    </a:solidFill>
                  </a:rPr>
                  <a:t>3 steps. </a:t>
                </a:r>
                <a:r>
                  <a:rPr lang="en-US" sz="5400" baseline="0" dirty="0">
                    <a:solidFill>
                      <a:srgbClr val="002060"/>
                    </a:solidFill>
                  </a:rPr>
                  <a:t>We carry out </a:t>
                </a:r>
                <a:r>
                  <a:rPr lang="en-US" sz="5400" baseline="0" dirty="0" err="1">
                    <a:solidFill>
                      <a:srgbClr val="002060"/>
                    </a:solidFill>
                  </a:rPr>
                  <a:t>fassification</a:t>
                </a:r>
                <a:r>
                  <a:rPr lang="en-US" sz="5400" baseline="0" dirty="0">
                    <a:solidFill>
                      <a:srgbClr val="002060"/>
                    </a:solidFill>
                  </a:rPr>
                  <a:t> of input signals in neurons of the first layer.</a:t>
                </a:r>
                <a:endParaRPr lang="ru-RU" sz="5400" baseline="0" dirty="0">
                  <a:solidFill>
                    <a:srgbClr val="002060"/>
                  </a:solidFill>
                </a:endParaRPr>
              </a:p>
              <a:p>
                <a:pPr algn="just">
                  <a:lnSpc>
                    <a:spcPct val="150000"/>
                  </a:lnSpc>
                </a:pPr>
                <a:r>
                  <a:rPr lang="en-US" sz="5400" baseline="0" dirty="0">
                    <a:solidFill>
                      <a:srgbClr val="002060"/>
                    </a:solidFill>
                  </a:rPr>
                  <a:t>	The value of the interval breakdown </a:t>
                </a:r>
                <a14:m>
                  <m:oMath xmlns:m="http://schemas.openxmlformats.org/officeDocument/2006/math">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1</m:t>
                        </m:r>
                      </m:sub>
                    </m:sSub>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5</m:t>
                        </m:r>
                      </m:sub>
                    </m:sSub>
                    <m:r>
                      <a:rPr lang="en-US" sz="5400" i="1" baseline="0">
                        <a:solidFill>
                          <a:srgbClr val="002060"/>
                        </a:solidFill>
                        <a:latin typeface="Cambria Math" panose="02040503050406030204" pitchFamily="18" charset="0"/>
                      </a:rPr>
                      <m:t>]</m:t>
                    </m:r>
                  </m:oMath>
                </a14:m>
                <a:r>
                  <a:rPr lang="en-US" sz="5400" baseline="0" dirty="0">
                    <a:solidFill>
                      <a:srgbClr val="002060"/>
                    </a:solidFill>
                  </a:rPr>
                  <a:t>, </a:t>
                </a:r>
                <a:r>
                  <a:rPr lang="ru-RU" sz="5400" baseline="0" dirty="0">
                    <a:solidFill>
                      <a:srgbClr val="002060"/>
                    </a:solidFill>
                  </a:rPr>
                  <a:t>де </a:t>
                </a:r>
                <a14:m>
                  <m:oMath xmlns:m="http://schemas.openxmlformats.org/officeDocument/2006/math">
                    <m:r>
                      <a:rPr lang="ru-RU" sz="5400" i="1" baseline="0">
                        <a:solidFill>
                          <a:srgbClr val="002060"/>
                        </a:solidFill>
                        <a:latin typeface="Cambria Math" panose="02040503050406030204" pitchFamily="18" charset="0"/>
                      </a:rPr>
                      <m:t>𝐻</m:t>
                    </m:r>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1</m:t>
                        </m:r>
                      </m:sub>
                    </m:sSub>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2</m:t>
                        </m:r>
                      </m:sub>
                    </m:sSub>
                    <m:r>
                      <a:rPr lang="en-US" sz="5400" i="1" baseline="0">
                        <a:solidFill>
                          <a:srgbClr val="002060"/>
                        </a:solidFill>
                        <a:latin typeface="Cambria Math" panose="02040503050406030204" pitchFamily="18" charset="0"/>
                      </a:rPr>
                      <m:t>],</m:t>
                    </m:r>
                  </m:oMath>
                </a14:m>
                <a:r>
                  <a:rPr lang="en-US" sz="5400" baseline="0" dirty="0">
                    <a:solidFill>
                      <a:srgbClr val="002060"/>
                    </a:solidFill>
                  </a:rPr>
                  <a:t> </a:t>
                </a:r>
                <a14:m>
                  <m:oMath xmlns:m="http://schemas.openxmlformats.org/officeDocument/2006/math">
                    <m:r>
                      <a:rPr lang="ru-RU" sz="5400" i="1" baseline="0">
                        <a:solidFill>
                          <a:srgbClr val="002060"/>
                        </a:solidFill>
                        <a:latin typeface="Cambria Math" panose="02040503050406030204" pitchFamily="18" charset="0"/>
                      </a:rPr>
                      <m:t>𝐻𝐶</m:t>
                    </m:r>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2</m:t>
                        </m:r>
                      </m:sub>
                    </m:sSub>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3</m:t>
                        </m:r>
                      </m:sub>
                    </m:sSub>
                    <m:r>
                      <a:rPr lang="en-US" sz="5400" i="1" baseline="0">
                        <a:solidFill>
                          <a:srgbClr val="002060"/>
                        </a:solidFill>
                        <a:latin typeface="Cambria Math" panose="02040503050406030204" pitchFamily="18" charset="0"/>
                      </a:rPr>
                      <m:t>],</m:t>
                    </m:r>
                  </m:oMath>
                </a14:m>
                <a:r>
                  <a:rPr lang="en-US" sz="5400" baseline="0" dirty="0">
                    <a:solidFill>
                      <a:srgbClr val="002060"/>
                    </a:solidFill>
                  </a:rPr>
                  <a:t> </a:t>
                </a:r>
                <a14:m>
                  <m:oMath xmlns:m="http://schemas.openxmlformats.org/officeDocument/2006/math">
                    <m:r>
                      <a:rPr lang="ru-RU" sz="5400" i="1" baseline="0">
                        <a:solidFill>
                          <a:srgbClr val="002060"/>
                        </a:solidFill>
                        <a:latin typeface="Cambria Math" panose="02040503050406030204" pitchFamily="18" charset="0"/>
                      </a:rPr>
                      <m:t>𝐶</m:t>
                    </m:r>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3</m:t>
                        </m:r>
                      </m:sub>
                    </m:sSub>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4</m:t>
                        </m:r>
                      </m:sub>
                    </m:sSub>
                    <m:r>
                      <a:rPr lang="en-US" sz="5400" i="1" baseline="0">
                        <a:solidFill>
                          <a:srgbClr val="002060"/>
                        </a:solidFill>
                        <a:latin typeface="Cambria Math" panose="02040503050406030204" pitchFamily="18" charset="0"/>
                      </a:rPr>
                      <m:t>],</m:t>
                    </m:r>
                  </m:oMath>
                </a14:m>
                <a:r>
                  <a:rPr lang="en-US" sz="5400" baseline="0" dirty="0">
                    <a:solidFill>
                      <a:srgbClr val="002060"/>
                    </a:solidFill>
                  </a:rPr>
                  <a:t> </a:t>
                </a:r>
                <a14:m>
                  <m:oMath xmlns:m="http://schemas.openxmlformats.org/officeDocument/2006/math">
                    <m:r>
                      <a:rPr lang="ru-RU" sz="5400" i="1" baseline="0">
                        <a:solidFill>
                          <a:srgbClr val="002060"/>
                        </a:solidFill>
                        <a:latin typeface="Cambria Math" panose="02040503050406030204" pitchFamily="18" charset="0"/>
                      </a:rPr>
                      <m:t>𝐵</m:t>
                    </m:r>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4</m:t>
                        </m:r>
                      </m:sub>
                    </m:sSub>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5</m:t>
                        </m:r>
                      </m:sub>
                    </m:sSub>
                    <m:r>
                      <a:rPr lang="en-US" sz="5400" i="1" baseline="0">
                        <a:solidFill>
                          <a:srgbClr val="002060"/>
                        </a:solidFill>
                        <a:latin typeface="Cambria Math" panose="02040503050406030204" pitchFamily="18" charset="0"/>
                      </a:rPr>
                      <m:t>]</m:t>
                    </m:r>
                  </m:oMath>
                </a14:m>
                <a:r>
                  <a:rPr lang="en-US" sz="5400" baseline="0" dirty="0">
                    <a:solidFill>
                      <a:srgbClr val="002060"/>
                    </a:solidFill>
                  </a:rPr>
                  <a:t>.</a:t>
                </a:r>
                <a:endParaRPr lang="ru-RU" sz="5400" baseline="0" dirty="0">
                  <a:solidFill>
                    <a:srgbClr val="002060"/>
                  </a:solidFill>
                </a:endParaRPr>
              </a:p>
              <a:p>
                <a:pPr algn="just">
                  <a:lnSpc>
                    <a:spcPct val="150000"/>
                  </a:lnSpc>
                </a:pPr>
                <a:r>
                  <a:rPr lang="en-US" sz="5400" baseline="0" dirty="0">
                    <a:solidFill>
                      <a:srgbClr val="002060"/>
                    </a:solidFill>
                  </a:rPr>
                  <a:t>	For example  </a:t>
                </a:r>
                <a14:m>
                  <m:oMath xmlns:m="http://schemas.openxmlformats.org/officeDocument/2006/math">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1</m:t>
                        </m:r>
                      </m:sub>
                    </m:sSub>
                    <m:r>
                      <a:rPr lang="en-US" sz="5400" i="1" baseline="0">
                        <a:solidFill>
                          <a:srgbClr val="002060"/>
                        </a:solidFill>
                        <a:latin typeface="Cambria Math" panose="02040503050406030204" pitchFamily="18" charset="0"/>
                      </a:rPr>
                      <m:t>;</m:t>
                    </m:r>
                    <m:sSub>
                      <m:sSubPr>
                        <m:ctrlPr>
                          <a:rPr lang="ru-RU" sz="5400" i="1" baseline="0">
                            <a:solidFill>
                              <a:srgbClr val="002060"/>
                            </a:solidFill>
                            <a:latin typeface="Cambria Math" panose="02040503050406030204" pitchFamily="18" charset="0"/>
                          </a:rPr>
                        </m:ctrlPr>
                      </m:sSubPr>
                      <m:e>
                        <m:r>
                          <a:rPr lang="ru-RU" sz="5400" i="1" baseline="0">
                            <a:solidFill>
                              <a:srgbClr val="002060"/>
                            </a:solidFill>
                            <a:latin typeface="Cambria Math" panose="02040503050406030204" pitchFamily="18" charset="0"/>
                          </a:rPr>
                          <m:t>𝑎</m:t>
                        </m:r>
                      </m:e>
                      <m:sub>
                        <m:r>
                          <a:rPr lang="en-US" sz="5400" i="1" baseline="0">
                            <a:solidFill>
                              <a:srgbClr val="002060"/>
                            </a:solidFill>
                            <a:latin typeface="Cambria Math" panose="02040503050406030204" pitchFamily="18" charset="0"/>
                          </a:rPr>
                          <m:t>5</m:t>
                        </m:r>
                      </m:sub>
                    </m:sSub>
                    <m:r>
                      <a:rPr lang="en-US" sz="5400" i="1" baseline="0">
                        <a:solidFill>
                          <a:srgbClr val="002060"/>
                        </a:solidFill>
                        <a:latin typeface="Cambria Math" panose="02040503050406030204" pitchFamily="18" charset="0"/>
                      </a:rPr>
                      <m:t>]</m:t>
                    </m:r>
                  </m:oMath>
                </a14:m>
                <a:r>
                  <a:rPr lang="en-US" sz="5400" baseline="0" dirty="0">
                    <a:solidFill>
                      <a:srgbClr val="002060"/>
                    </a:solidFill>
                  </a:rPr>
                  <a:t> define on a numerical interval</a:t>
                </a:r>
                <a14:m>
                  <m:oMath xmlns:m="http://schemas.openxmlformats.org/officeDocument/2006/math">
                    <m:r>
                      <a:rPr lang="en-US" sz="5400" i="1" baseline="0">
                        <a:solidFill>
                          <a:srgbClr val="002060"/>
                        </a:solidFill>
                        <a:latin typeface="Cambria Math" panose="02040503050406030204" pitchFamily="18" charset="0"/>
                      </a:rPr>
                      <m:t>[0;10]</m:t>
                    </m:r>
                  </m:oMath>
                </a14:m>
                <a:r>
                  <a:rPr lang="en-US" sz="5400" baseline="0" dirty="0">
                    <a:solidFill>
                      <a:srgbClr val="002060"/>
                    </a:solidFill>
                  </a:rPr>
                  <a:t>, where </a:t>
                </a:r>
                <a14:m>
                  <m:oMath xmlns:m="http://schemas.openxmlformats.org/officeDocument/2006/math">
                    <m:r>
                      <a:rPr lang="ru-RU" sz="5400" i="1" baseline="0">
                        <a:solidFill>
                          <a:srgbClr val="002060"/>
                        </a:solidFill>
                        <a:latin typeface="Cambria Math" panose="02040503050406030204" pitchFamily="18" charset="0"/>
                      </a:rPr>
                      <m:t>𝐻</m:t>
                    </m:r>
                    <m:r>
                      <a:rPr lang="en-US" sz="5400" i="1" baseline="0">
                        <a:solidFill>
                          <a:srgbClr val="002060"/>
                        </a:solidFill>
                        <a:latin typeface="Cambria Math" panose="02040503050406030204" pitchFamily="18" charset="0"/>
                      </a:rPr>
                      <m:t>∈[0;2],</m:t>
                    </m:r>
                  </m:oMath>
                </a14:m>
                <a:r>
                  <a:rPr lang="en-US" sz="5400" baseline="0" dirty="0">
                    <a:solidFill>
                      <a:srgbClr val="002060"/>
                    </a:solidFill>
                  </a:rPr>
                  <a:t> </a:t>
                </a:r>
                <a14:m>
                  <m:oMath xmlns:m="http://schemas.openxmlformats.org/officeDocument/2006/math">
                    <m:r>
                      <a:rPr lang="ru-RU" sz="5400" i="1" baseline="0">
                        <a:solidFill>
                          <a:srgbClr val="002060"/>
                        </a:solidFill>
                        <a:latin typeface="Cambria Math" panose="02040503050406030204" pitchFamily="18" charset="0"/>
                      </a:rPr>
                      <m:t>𝐻𝐶</m:t>
                    </m:r>
                    <m:r>
                      <a:rPr lang="en-US" sz="5400" i="1" baseline="0">
                        <a:solidFill>
                          <a:srgbClr val="002060"/>
                        </a:solidFill>
                        <a:latin typeface="Cambria Math" panose="02040503050406030204" pitchFamily="18" charset="0"/>
                      </a:rPr>
                      <m:t>∈[2;5],</m:t>
                    </m:r>
                  </m:oMath>
                </a14:m>
                <a:r>
                  <a:rPr lang="en-US" sz="5400" baseline="0" dirty="0">
                    <a:solidFill>
                      <a:srgbClr val="002060"/>
                    </a:solidFill>
                  </a:rPr>
                  <a:t> </a:t>
                </a:r>
                <a14:m>
                  <m:oMath xmlns:m="http://schemas.openxmlformats.org/officeDocument/2006/math">
                    <m:r>
                      <a:rPr lang="ru-RU" sz="5400" i="1" baseline="0">
                        <a:solidFill>
                          <a:srgbClr val="002060"/>
                        </a:solidFill>
                        <a:latin typeface="Cambria Math" panose="02040503050406030204" pitchFamily="18" charset="0"/>
                      </a:rPr>
                      <m:t>𝐶</m:t>
                    </m:r>
                    <m:r>
                      <a:rPr lang="en-US" sz="5400" i="1" baseline="0">
                        <a:solidFill>
                          <a:srgbClr val="002060"/>
                        </a:solidFill>
                        <a:latin typeface="Cambria Math" panose="02040503050406030204" pitchFamily="18" charset="0"/>
                      </a:rPr>
                      <m:t>∈[5;8],</m:t>
                    </m:r>
                  </m:oMath>
                </a14:m>
                <a:r>
                  <a:rPr lang="en-US" sz="5400" baseline="0" dirty="0">
                    <a:solidFill>
                      <a:srgbClr val="002060"/>
                    </a:solidFill>
                  </a:rPr>
                  <a:t> </a:t>
                </a:r>
                <a14:m>
                  <m:oMath xmlns:m="http://schemas.openxmlformats.org/officeDocument/2006/math">
                    <m:r>
                      <a:rPr lang="ru-RU" sz="5400" i="1" baseline="0">
                        <a:solidFill>
                          <a:srgbClr val="002060"/>
                        </a:solidFill>
                        <a:latin typeface="Cambria Math" panose="02040503050406030204" pitchFamily="18" charset="0"/>
                      </a:rPr>
                      <m:t>𝐵</m:t>
                    </m:r>
                    <m:r>
                      <a:rPr lang="en-US" sz="5400" i="1" baseline="0">
                        <a:solidFill>
                          <a:srgbClr val="002060"/>
                        </a:solidFill>
                        <a:latin typeface="Cambria Math" panose="02040503050406030204" pitchFamily="18" charset="0"/>
                      </a:rPr>
                      <m:t>∈[8;10]</m:t>
                    </m:r>
                  </m:oMath>
                </a14:m>
                <a:r>
                  <a:rPr lang="en-US" sz="5400" baseline="0" dirty="0">
                    <a:solidFill>
                      <a:srgbClr val="002060"/>
                    </a:solidFill>
                  </a:rPr>
                  <a:t>. </a:t>
                </a:r>
                <a:endParaRPr lang="ru-RU" sz="54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489479" y="3185592"/>
                <a:ext cx="22737634" cy="5095152"/>
              </a:xfrm>
              <a:prstGeom prst="rect">
                <a:avLst/>
              </a:prstGeom>
              <a:blipFill>
                <a:blip r:embed="rId2"/>
                <a:stretch>
                  <a:fillRect l="-1609" r="-1609" b="-5149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Tree>
    <p:extLst>
      <p:ext uri="{BB962C8B-B14F-4D97-AF65-F5344CB8AC3E}">
        <p14:creationId xmlns:p14="http://schemas.microsoft.com/office/powerpoint/2010/main" val="37892871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1166" y="2177480"/>
                <a:ext cx="22737634" cy="1051617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4000" baseline="0" dirty="0">
                    <a:solidFill>
                      <a:srgbClr val="002060"/>
                    </a:solidFill>
                    <a:latin typeface="Times New Roman" panose="02020603050405020304" pitchFamily="18" charset="0"/>
                    <a:cs typeface="Times New Roman" panose="02020603050405020304" pitchFamily="18" charset="0"/>
                  </a:rPr>
                  <a:t>		</a:t>
                </a:r>
                <a:r>
                  <a:rPr lang="en-US" sz="5000" baseline="0" dirty="0">
                    <a:solidFill>
                      <a:srgbClr val="002060"/>
                    </a:solidFill>
                  </a:rPr>
                  <a:t>We use formula (1) - (2) and obtain the value of the membership function </a:t>
                </a:r>
                <a14:m>
                  <m:oMath xmlns:m="http://schemas.openxmlformats.org/officeDocument/2006/math">
                    <m:r>
                      <a:rPr lang="ru-RU" sz="5000" i="1" baseline="0">
                        <a:solidFill>
                          <a:srgbClr val="002060"/>
                        </a:solidFill>
                        <a:latin typeface="Cambria Math" panose="02040503050406030204" pitchFamily="18" charset="0"/>
                      </a:rPr>
                      <m:t>𝜇</m:t>
                    </m:r>
                    <m:r>
                      <a:rPr lang="en-US" sz="5000" i="1" baseline="0">
                        <a:solidFill>
                          <a:srgbClr val="002060"/>
                        </a:solidFill>
                        <a:latin typeface="Cambria Math" panose="02040503050406030204" pitchFamily="18" charset="0"/>
                      </a:rPr>
                      <m:t>(</m:t>
                    </m:r>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𝑂</m:t>
                        </m:r>
                      </m:e>
                      <m:sub>
                        <m:r>
                          <a:rPr lang="ru-RU" sz="5000" i="1" baseline="0">
                            <a:solidFill>
                              <a:srgbClr val="002060"/>
                            </a:solidFill>
                            <a:latin typeface="Cambria Math" panose="02040503050406030204" pitchFamily="18" charset="0"/>
                          </a:rPr>
                          <m:t>𝑖𝑗</m:t>
                        </m:r>
                      </m:sub>
                      <m:sup>
                        <m:r>
                          <a:rPr lang="ru-RU" sz="5000" i="1" baseline="0">
                            <a:solidFill>
                              <a:srgbClr val="002060"/>
                            </a:solidFill>
                            <a:latin typeface="Cambria Math" panose="02040503050406030204" pitchFamily="18" charset="0"/>
                          </a:rPr>
                          <m:t>𝑘</m:t>
                        </m:r>
                      </m:sup>
                    </m:sSubSup>
                    <m:r>
                      <a:rPr lang="en-US" sz="5000" i="1" baseline="0">
                        <a:solidFill>
                          <a:srgbClr val="002060"/>
                        </a:solidFill>
                        <a:latin typeface="Cambria Math" panose="02040503050406030204" pitchFamily="18" charset="0"/>
                      </a:rPr>
                      <m:t>)</m:t>
                    </m:r>
                  </m:oMath>
                </a14:m>
                <a:r>
                  <a:rPr lang="en-US" sz="5000" baseline="0" dirty="0">
                    <a:solidFill>
                      <a:srgbClr val="002060"/>
                    </a:solidFill>
                  </a:rPr>
                  <a:t>, the result is written in table. </a:t>
                </a:r>
                <a:r>
                  <a:rPr lang="ru-RU" sz="5000" baseline="0" dirty="0">
                    <a:solidFill>
                      <a:srgbClr val="002060"/>
                    </a:solidFill>
                  </a:rPr>
                  <a:t>2.</a:t>
                </a:r>
              </a:p>
              <a:p>
                <a:pPr algn="ctr"/>
                <a14:m>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d>
                      <m:dPr>
                        <m:begChr m:val="{"/>
                        <m:endChr m:val=""/>
                        <m:ctrlPr>
                          <a:rPr lang="ru-RU" sz="4000" i="1" baseline="0">
                            <a:solidFill>
                              <a:srgbClr val="002060"/>
                            </a:solidFill>
                            <a:latin typeface="Cambria Math" panose="02040503050406030204" pitchFamily="18" charset="0"/>
                          </a:rPr>
                        </m:ctrlPr>
                      </m:dPr>
                      <m:e>
                        <m:m>
                          <m:mPr>
                            <m:mcs>
                              <m:mc>
                                <m:mcPr>
                                  <m:count m:val="3"/>
                                  <m:mcJc m:val="center"/>
                                </m:mcPr>
                              </m:mc>
                            </m:mcs>
                            <m:ctrlPr>
                              <a:rPr lang="ru-RU" sz="4000" i="1" baseline="0">
                                <a:solidFill>
                                  <a:srgbClr val="002060"/>
                                </a:solidFill>
                                <a:latin typeface="Cambria Math" panose="02040503050406030204" pitchFamily="18" charset="0"/>
                              </a:rPr>
                            </m:ctrlPr>
                          </m:mPr>
                          <m:mr>
                            <m:e>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2</m:t>
                                  </m:r>
                                </m:sub>
                              </m:sSub>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𝑑</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𝑖𝑓</m:t>
                              </m:r>
                            </m:e>
                            <m:e>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𝐿</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𝐻</m:t>
                              </m:r>
                              <m:r>
                                <a:rPr lang="ru-RU" sz="4000" i="1" baseline="0">
                                  <a:solidFill>
                                    <a:srgbClr val="002060"/>
                                  </a:solidFill>
                                  <a:latin typeface="Cambria Math" panose="02040503050406030204" pitchFamily="18" charset="0"/>
                                </a:rPr>
                                <m:t>;</m:t>
                              </m:r>
                            </m:e>
                          </m:mr>
                          <m:mr>
                            <m:e>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3</m:t>
                                  </m:r>
                                </m:sub>
                              </m:sSub>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𝑑</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𝑖𝑓</m:t>
                              </m:r>
                            </m:e>
                            <m:e>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𝐿</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𝐻𝐶</m:t>
                              </m:r>
                              <m:r>
                                <a:rPr lang="ru-RU" sz="4000" i="1" baseline="0">
                                  <a:solidFill>
                                    <a:srgbClr val="002060"/>
                                  </a:solidFill>
                                  <a:latin typeface="Cambria Math" panose="02040503050406030204" pitchFamily="18" charset="0"/>
                                </a:rPr>
                                <m:t>;</m:t>
                              </m:r>
                            </m:e>
                          </m:mr>
                          <m:mr>
                            <m:e>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4</m:t>
                                  </m:r>
                                </m:sub>
                              </m:sSub>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𝑑</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𝑖𝑓</m:t>
                              </m:r>
                            </m:e>
                            <m:e>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𝐿</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𝐶</m:t>
                              </m:r>
                              <m:r>
                                <a:rPr lang="ru-RU" sz="4000" i="1" baseline="0">
                                  <a:solidFill>
                                    <a:srgbClr val="002060"/>
                                  </a:solidFill>
                                  <a:latin typeface="Cambria Math" panose="02040503050406030204" pitchFamily="18" charset="0"/>
                                </a:rPr>
                                <m:t>;</m:t>
                              </m:r>
                            </m:e>
                          </m:mr>
                          <m:mr>
                            <m:e>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𝑑</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𝑖𝑓</m:t>
                              </m:r>
                            </m:e>
                            <m:e>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𝐿</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𝐵</m:t>
                              </m:r>
                              <m:r>
                                <a:rPr lang="ru-RU" sz="4000" i="1" baseline="0">
                                  <a:solidFill>
                                    <a:srgbClr val="002060"/>
                                  </a:solidFill>
                                  <a:latin typeface="Cambria Math" panose="02040503050406030204" pitchFamily="18" charset="0"/>
                                </a:rPr>
                                <m:t>.</m:t>
                              </m:r>
                            </m:e>
                          </m:mr>
                        </m:m>
                      </m:e>
                    </m:d>
                  </m:oMath>
                </a14:m>
                <a:r>
                  <a:rPr lang="ru-RU" sz="4000" baseline="0" dirty="0">
                    <a:solidFill>
                      <a:srgbClr val="002060"/>
                    </a:solidFill>
                  </a:rPr>
                  <a:t>    			(1)</a:t>
                </a:r>
              </a:p>
              <a:p>
                <a:pPr algn="ctr"/>
                <a14:m>
                  <m:oMath xmlns:m="http://schemas.openxmlformats.org/officeDocument/2006/math">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d>
                      <m:dPr>
                        <m:begChr m:val="{"/>
                        <m:endChr m:val=""/>
                        <m:ctrlPr>
                          <a:rPr lang="ru-RU" sz="4000" i="1" baseline="0">
                            <a:solidFill>
                              <a:srgbClr val="002060"/>
                            </a:solidFill>
                            <a:latin typeface="Cambria Math" panose="02040503050406030204" pitchFamily="18" charset="0"/>
                          </a:rPr>
                        </m:ctrlPr>
                      </m:dPr>
                      <m:e>
                        <m:m>
                          <m:mPr>
                            <m:mcs>
                              <m:mc>
                                <m:mcPr>
                                  <m:count m:val="2"/>
                                  <m:mcJc m:val="center"/>
                                </m:mcPr>
                              </m:mc>
                            </m:mcs>
                            <m:ctrlPr>
                              <a:rPr lang="ru-RU" sz="4000" i="1" baseline="0">
                                <a:solidFill>
                                  <a:srgbClr val="002060"/>
                                </a:solidFill>
                                <a:latin typeface="Cambria Math" panose="02040503050406030204" pitchFamily="18" charset="0"/>
                              </a:rPr>
                            </m:ctrlPr>
                          </m:mPr>
                          <m:mr>
                            <m:e>
                              <m:r>
                                <a:rPr lang="ru-RU" sz="4000" i="1" baseline="0">
                                  <a:solidFill>
                                    <a:srgbClr val="002060"/>
                                  </a:solidFill>
                                  <a:latin typeface="Cambria Math" panose="02040503050406030204" pitchFamily="18" charset="0"/>
                                </a:rPr>
                                <m:t>0,</m:t>
                              </m:r>
                            </m:e>
                            <m:e>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r>
                                <a:rPr lang="ru-RU" sz="4000" i="1" baseline="0">
                                  <a:solidFill>
                                    <a:srgbClr val="002060"/>
                                  </a:solidFill>
                                  <a:latin typeface="Cambria Math" panose="02040503050406030204" pitchFamily="18" charset="0"/>
                                </a:rPr>
                                <m:t>;</m:t>
                              </m:r>
                            </m:e>
                          </m:mr>
                          <m:mr>
                            <m:e>
                              <m:r>
                                <a:rPr lang="ru-RU" sz="4000" i="1" baseline="0">
                                  <a:solidFill>
                                    <a:srgbClr val="002060"/>
                                  </a:solidFill>
                                  <a:latin typeface="Cambria Math" panose="02040503050406030204" pitchFamily="18" charset="0"/>
                                </a:rPr>
                                <m:t>2</m:t>
                              </m:r>
                              <m:sSup>
                                <m:sSupPr>
                                  <m:ctrlPr>
                                    <a:rPr lang="ru-RU" sz="4000" i="1" baseline="0">
                                      <a:solidFill>
                                        <a:srgbClr val="002060"/>
                                      </a:solidFill>
                                      <a:latin typeface="Cambria Math" panose="02040503050406030204" pitchFamily="18" charset="0"/>
                                    </a:rPr>
                                  </m:ctrlPr>
                                </m:sSupPr>
                                <m:e>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den>
                                      </m:f>
                                    </m:e>
                                  </m:d>
                                </m:e>
                                <m:sup>
                                  <m:r>
                                    <a:rPr lang="ru-RU" sz="4000" i="1" baseline="0">
                                      <a:solidFill>
                                        <a:srgbClr val="002060"/>
                                      </a:solidFill>
                                      <a:latin typeface="Cambria Math" panose="02040503050406030204" pitchFamily="18" charset="0"/>
                                    </a:rPr>
                                    <m:t>2</m:t>
                                  </m:r>
                                </m:sup>
                              </m:sSup>
                              <m:r>
                                <a:rPr lang="ru-RU" sz="4000" i="1" baseline="0">
                                  <a:solidFill>
                                    <a:srgbClr val="002060"/>
                                  </a:solidFill>
                                  <a:latin typeface="Cambria Math" panose="02040503050406030204" pitchFamily="18" charset="0"/>
                                </a:rPr>
                                <m:t>,</m:t>
                              </m:r>
                            </m:e>
                            <m:e>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r>
                                <a:rPr lang="ru-RU" sz="4000" i="1" baseline="0">
                                  <a:solidFill>
                                    <a:srgbClr val="002060"/>
                                  </a:solidFill>
                                  <a:latin typeface="Cambria Math" panose="02040503050406030204" pitchFamily="18" charset="0"/>
                                </a:rPr>
                                <m:t>&lt;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f>
                                <m:fPr>
                                  <m:ctrlPr>
                                    <a:rPr lang="ru-RU" sz="4000" i="1" baseline="0">
                                      <a:solidFill>
                                        <a:srgbClr val="002060"/>
                                      </a:solidFill>
                                      <a:latin typeface="Cambria Math" panose="02040503050406030204" pitchFamily="18" charset="0"/>
                                    </a:rPr>
                                  </m:ctrlPr>
                                </m:fPr>
                                <m:num>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num>
                                <m:den>
                                  <m:r>
                                    <a:rPr lang="ru-RU" sz="4000" i="1" baseline="0">
                                      <a:solidFill>
                                        <a:srgbClr val="002060"/>
                                      </a:solidFill>
                                      <a:latin typeface="Cambria Math" panose="02040503050406030204" pitchFamily="18" charset="0"/>
                                    </a:rPr>
                                    <m:t>2</m:t>
                                  </m:r>
                                </m:den>
                              </m:f>
                              <m:r>
                                <a:rPr lang="ru-RU" sz="4000" i="1" baseline="0">
                                  <a:solidFill>
                                    <a:srgbClr val="002060"/>
                                  </a:solidFill>
                                  <a:latin typeface="Cambria Math" panose="02040503050406030204" pitchFamily="18" charset="0"/>
                                </a:rPr>
                                <m:t>;</m:t>
                              </m:r>
                            </m:e>
                          </m:mr>
                          <m:mr>
                            <m:e>
                              <m:r>
                                <a:rPr lang="ru-RU" sz="4000" i="1" baseline="0">
                                  <a:solidFill>
                                    <a:srgbClr val="002060"/>
                                  </a:solidFill>
                                  <a:latin typeface="Cambria Math" panose="02040503050406030204" pitchFamily="18" charset="0"/>
                                </a:rPr>
                                <m:t>1−2</m:t>
                              </m:r>
                              <m:sSup>
                                <m:sSupPr>
                                  <m:ctrlPr>
                                    <a:rPr lang="ru-RU" sz="4000" i="1" baseline="0">
                                      <a:solidFill>
                                        <a:srgbClr val="002060"/>
                                      </a:solidFill>
                                      <a:latin typeface="Cambria Math" panose="02040503050406030204" pitchFamily="18" charset="0"/>
                                    </a:rPr>
                                  </m:ctrlPr>
                                </m:sSupPr>
                                <m:e>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den>
                                      </m:f>
                                    </m:e>
                                  </m:d>
                                </m:e>
                                <m:sup>
                                  <m:r>
                                    <a:rPr lang="ru-RU" sz="4000" i="1" baseline="0">
                                      <a:solidFill>
                                        <a:srgbClr val="002060"/>
                                      </a:solidFill>
                                      <a:latin typeface="Cambria Math" panose="02040503050406030204" pitchFamily="18" charset="0"/>
                                    </a:rPr>
                                    <m:t>2</m:t>
                                  </m:r>
                                </m:sup>
                              </m:sSup>
                              <m:r>
                                <a:rPr lang="ru-RU" sz="4000" i="1" baseline="0">
                                  <a:solidFill>
                                    <a:srgbClr val="002060"/>
                                  </a:solidFill>
                                  <a:latin typeface="Cambria Math" panose="02040503050406030204" pitchFamily="18" charset="0"/>
                                </a:rPr>
                                <m:t>,</m:t>
                              </m:r>
                            </m:e>
                            <m:e>
                              <m:f>
                                <m:fPr>
                                  <m:ctrlPr>
                                    <a:rPr lang="ru-RU" sz="4000" i="1" baseline="0">
                                      <a:solidFill>
                                        <a:srgbClr val="002060"/>
                                      </a:solidFill>
                                      <a:latin typeface="Cambria Math" panose="02040503050406030204" pitchFamily="18" charset="0"/>
                                    </a:rPr>
                                  </m:ctrlPr>
                                </m:fPr>
                                <m:num>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num>
                                <m:den>
                                  <m:r>
                                    <a:rPr lang="ru-RU" sz="4000" i="1" baseline="0">
                                      <a:solidFill>
                                        <a:srgbClr val="002060"/>
                                      </a:solidFill>
                                      <a:latin typeface="Cambria Math" panose="02040503050406030204" pitchFamily="18" charset="0"/>
                                    </a:rPr>
                                    <m:t>2</m:t>
                                  </m:r>
                                </m:den>
                              </m:f>
                              <m:r>
                                <a:rPr lang="ru-RU" sz="4000" i="1" baseline="0">
                                  <a:solidFill>
                                    <a:srgbClr val="002060"/>
                                  </a:solidFill>
                                  <a:latin typeface="Cambria Math" panose="02040503050406030204" pitchFamily="18" charset="0"/>
                                </a:rPr>
                                <m:t>&lt;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&lt;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r>
                                <a:rPr lang="ru-RU" sz="4000" i="1" baseline="0">
                                  <a:solidFill>
                                    <a:srgbClr val="002060"/>
                                  </a:solidFill>
                                  <a:latin typeface="Cambria Math" panose="02040503050406030204" pitchFamily="18" charset="0"/>
                                </a:rPr>
                                <m:t>;</m:t>
                              </m:r>
                            </m:e>
                          </m:mr>
                          <m:mr>
                            <m:e>
                              <m:r>
                                <a:rPr lang="ru-RU" sz="4000" i="1" baseline="0">
                                  <a:solidFill>
                                    <a:srgbClr val="002060"/>
                                  </a:solidFill>
                                  <a:latin typeface="Cambria Math" panose="02040503050406030204" pitchFamily="18" charset="0"/>
                                </a:rPr>
                                <m:t>1,</m:t>
                              </m:r>
                            </m:e>
                            <m:e>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𝑖𝑗</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𝑎</m:t>
                                  </m:r>
                                </m:e>
                                <m:sub>
                                  <m:r>
                                    <a:rPr lang="ru-RU" sz="4000" i="1" baseline="0">
                                      <a:solidFill>
                                        <a:srgbClr val="002060"/>
                                      </a:solidFill>
                                      <a:latin typeface="Cambria Math" panose="02040503050406030204" pitchFamily="18" charset="0"/>
                                    </a:rPr>
                                    <m:t>5</m:t>
                                  </m:r>
                                </m:sub>
                              </m:sSub>
                              <m:r>
                                <a:rPr lang="ru-RU" sz="4000" i="1" baseline="0">
                                  <a:solidFill>
                                    <a:srgbClr val="002060"/>
                                  </a:solidFill>
                                  <a:latin typeface="Cambria Math" panose="02040503050406030204" pitchFamily="18" charset="0"/>
                                </a:rPr>
                                <m:t>.</m:t>
                              </m:r>
                            </m:e>
                          </m:mr>
                        </m:m>
                      </m:e>
                    </m:d>
                  </m:oMath>
                </a14:m>
                <a:r>
                  <a:rPr lang="ru-RU" sz="4000" baseline="0" dirty="0">
                    <a:solidFill>
                      <a:srgbClr val="002060"/>
                    </a:solidFill>
                  </a:rPr>
                  <a:t>			(2)</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1166" y="2177480"/>
                <a:ext cx="22737634" cy="10516170"/>
              </a:xfrm>
              <a:prstGeom prst="rect">
                <a:avLst/>
              </a:prstGeom>
              <a:blipFill>
                <a:blip r:embed="rId2"/>
                <a:stretch>
                  <a:fillRect t="-1333" r="-144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Tree>
    <p:extLst>
      <p:ext uri="{BB962C8B-B14F-4D97-AF65-F5344CB8AC3E}">
        <p14:creationId xmlns:p14="http://schemas.microsoft.com/office/powerpoint/2010/main" val="37019743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241150050"/>
                  </p:ext>
                </p:extLst>
              </p:nvPr>
            </p:nvGraphicFramePr>
            <p:xfrm>
              <a:off x="1131020" y="3995097"/>
              <a:ext cx="22394490" cy="7488832"/>
            </p:xfrm>
            <a:graphic>
              <a:graphicData uri="http://schemas.openxmlformats.org/drawingml/2006/table">
                <a:tbl>
                  <a:tblPr firstRow="1" firstCol="1" bandRow="1">
                    <a:tableStyleId>{5C22544A-7EE6-4342-B048-85BDC9FD1C3A}</a:tableStyleId>
                  </a:tblPr>
                  <a:tblGrid>
                    <a:gridCol w="3732415">
                      <a:extLst>
                        <a:ext uri="{9D8B030D-6E8A-4147-A177-3AD203B41FA5}">
                          <a16:colId xmlns:a16="http://schemas.microsoft.com/office/drawing/2014/main" val="1568021122"/>
                        </a:ext>
                      </a:extLst>
                    </a:gridCol>
                    <a:gridCol w="3732415">
                      <a:extLst>
                        <a:ext uri="{9D8B030D-6E8A-4147-A177-3AD203B41FA5}">
                          <a16:colId xmlns:a16="http://schemas.microsoft.com/office/drawing/2014/main" val="1973198118"/>
                        </a:ext>
                      </a:extLst>
                    </a:gridCol>
                    <a:gridCol w="3732415">
                      <a:extLst>
                        <a:ext uri="{9D8B030D-6E8A-4147-A177-3AD203B41FA5}">
                          <a16:colId xmlns:a16="http://schemas.microsoft.com/office/drawing/2014/main" val="4118311359"/>
                        </a:ext>
                      </a:extLst>
                    </a:gridCol>
                    <a:gridCol w="3732415">
                      <a:extLst>
                        <a:ext uri="{9D8B030D-6E8A-4147-A177-3AD203B41FA5}">
                          <a16:colId xmlns:a16="http://schemas.microsoft.com/office/drawing/2014/main" val="4038948428"/>
                        </a:ext>
                      </a:extLst>
                    </a:gridCol>
                    <a:gridCol w="3732415">
                      <a:extLst>
                        <a:ext uri="{9D8B030D-6E8A-4147-A177-3AD203B41FA5}">
                          <a16:colId xmlns:a16="http://schemas.microsoft.com/office/drawing/2014/main" val="3840340845"/>
                        </a:ext>
                      </a:extLst>
                    </a:gridCol>
                    <a:gridCol w="3732415">
                      <a:extLst>
                        <a:ext uri="{9D8B030D-6E8A-4147-A177-3AD203B41FA5}">
                          <a16:colId xmlns:a16="http://schemas.microsoft.com/office/drawing/2014/main" val="4097113182"/>
                        </a:ext>
                      </a:extLst>
                    </a:gridCol>
                  </a:tblGrid>
                  <a:tr h="1127477">
                    <a:tc>
                      <a:txBody>
                        <a:bodyPr/>
                        <a:lstStyle/>
                        <a:p>
                          <a:pPr algn="ctr">
                            <a:lnSpc>
                              <a:spcPct val="107000"/>
                            </a:lnSpc>
                            <a:spcAft>
                              <a:spcPts val="0"/>
                            </a:spcAft>
                          </a:pPr>
                          <a:r>
                            <a:rPr lang="en-US" sz="3200">
                              <a:effectLst/>
                            </a:rPr>
                            <a:t>Name of the criteria</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1</m:t>
                                    </m:r>
                                  </m:sup>
                                </m:sSup>
                              </m:oMath>
                            </m:oMathPara>
                          </a14:m>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2</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3</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4</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𝑥</m:t>
                                    </m:r>
                                  </m:e>
                                  <m:sup>
                                    <m:r>
                                      <a:rPr lang="ru-RU" sz="3200">
                                        <a:effectLst/>
                                        <a:latin typeface="Cambria Math" panose="02040503050406030204" pitchFamily="18" charset="0"/>
                                      </a:rPr>
                                      <m:t>5</m:t>
                                    </m:r>
                                  </m:sup>
                                </m:sSup>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00644902"/>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11</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0,613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0,065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0,029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30113379"/>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12</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0,843</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0,461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0,245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83377980"/>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21</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0,820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0,020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0,500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97212148"/>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22</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0,320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0,613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0,843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47896810"/>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23</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0,180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0,180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0,180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848673"/>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24</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0,461</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0,843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57189353"/>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25</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0,613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0,405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0,613</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0,245</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52995921"/>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31</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0,405</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0,843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11545447"/>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32</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0,051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0,980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0,051</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73467655"/>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33</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0,039</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58414363"/>
                      </a:ext>
                    </a:extLst>
                  </a:tr>
                  <a:tr h="57830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3200" i="1">
                                        <a:effectLst/>
                                        <a:latin typeface="Cambria Math" panose="02040503050406030204" pitchFamily="18" charset="0"/>
                                      </a:rPr>
                                    </m:ctrlPr>
                                  </m:sSubPr>
                                  <m:e>
                                    <m:r>
                                      <a:rPr lang="ru-RU" sz="3200">
                                        <a:effectLst/>
                                        <a:latin typeface="Cambria Math" panose="02040503050406030204" pitchFamily="18" charset="0"/>
                                      </a:rPr>
                                      <m:t>𝐾</m:t>
                                    </m:r>
                                  </m:e>
                                  <m:sub>
                                    <m:r>
                                      <a:rPr lang="ru-RU" sz="3200">
                                        <a:effectLst/>
                                        <a:latin typeface="Cambria Math" panose="02040503050406030204" pitchFamily="18" charset="0"/>
                                      </a:rPr>
                                      <m:t>34</m:t>
                                    </m:r>
                                  </m:sub>
                                </m:sSub>
                              </m:oMath>
                            </m:oMathPara>
                          </a14:m>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0,741</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0,843</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57870971"/>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241150050"/>
                  </p:ext>
                </p:extLst>
              </p:nvPr>
            </p:nvGraphicFramePr>
            <p:xfrm>
              <a:off x="1131020" y="3995097"/>
              <a:ext cx="22394490" cy="7488832"/>
            </p:xfrm>
            <a:graphic>
              <a:graphicData uri="http://schemas.openxmlformats.org/drawingml/2006/table">
                <a:tbl>
                  <a:tblPr firstRow="1" firstCol="1" bandRow="1">
                    <a:tableStyleId>{5C22544A-7EE6-4342-B048-85BDC9FD1C3A}</a:tableStyleId>
                  </a:tblPr>
                  <a:tblGrid>
                    <a:gridCol w="3732415">
                      <a:extLst>
                        <a:ext uri="{9D8B030D-6E8A-4147-A177-3AD203B41FA5}">
                          <a16:colId xmlns:a16="http://schemas.microsoft.com/office/drawing/2014/main" val="1568021122"/>
                        </a:ext>
                      </a:extLst>
                    </a:gridCol>
                    <a:gridCol w="3732415">
                      <a:extLst>
                        <a:ext uri="{9D8B030D-6E8A-4147-A177-3AD203B41FA5}">
                          <a16:colId xmlns:a16="http://schemas.microsoft.com/office/drawing/2014/main" val="1973198118"/>
                        </a:ext>
                      </a:extLst>
                    </a:gridCol>
                    <a:gridCol w="3732415">
                      <a:extLst>
                        <a:ext uri="{9D8B030D-6E8A-4147-A177-3AD203B41FA5}">
                          <a16:colId xmlns:a16="http://schemas.microsoft.com/office/drawing/2014/main" val="4118311359"/>
                        </a:ext>
                      </a:extLst>
                    </a:gridCol>
                    <a:gridCol w="3732415">
                      <a:extLst>
                        <a:ext uri="{9D8B030D-6E8A-4147-A177-3AD203B41FA5}">
                          <a16:colId xmlns:a16="http://schemas.microsoft.com/office/drawing/2014/main" val="4038948428"/>
                        </a:ext>
                      </a:extLst>
                    </a:gridCol>
                    <a:gridCol w="3732415">
                      <a:extLst>
                        <a:ext uri="{9D8B030D-6E8A-4147-A177-3AD203B41FA5}">
                          <a16:colId xmlns:a16="http://schemas.microsoft.com/office/drawing/2014/main" val="3840340845"/>
                        </a:ext>
                      </a:extLst>
                    </a:gridCol>
                    <a:gridCol w="3732415">
                      <a:extLst>
                        <a:ext uri="{9D8B030D-6E8A-4147-A177-3AD203B41FA5}">
                          <a16:colId xmlns:a16="http://schemas.microsoft.com/office/drawing/2014/main" val="4097113182"/>
                        </a:ext>
                      </a:extLst>
                    </a:gridCol>
                  </a:tblGrid>
                  <a:tr h="1127477">
                    <a:tc>
                      <a:txBody>
                        <a:bodyPr/>
                        <a:lstStyle/>
                        <a:p>
                          <a:pPr algn="ctr">
                            <a:lnSpc>
                              <a:spcPct val="107000"/>
                            </a:lnSpc>
                            <a:spcAft>
                              <a:spcPts val="0"/>
                            </a:spcAft>
                          </a:pPr>
                          <a:r>
                            <a:rPr lang="en-US" sz="3200">
                              <a:effectLst/>
                            </a:rPr>
                            <a:t>Name of the criteria</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ru-RU"/>
                        </a:p>
                      </a:txBody>
                      <a:tcPr marL="68580" marR="68580" marT="0" marB="0" anchor="ctr">
                        <a:blipFill>
                          <a:blip r:embed="rId2"/>
                          <a:stretch>
                            <a:fillRect l="-100327" t="-7568" r="-400980" b="-580000"/>
                          </a:stretch>
                        </a:blipFill>
                      </a:tcPr>
                    </a:tc>
                    <a:tc>
                      <a:txBody>
                        <a:bodyPr/>
                        <a:lstStyle/>
                        <a:p>
                          <a:endParaRPr lang="ru-RU"/>
                        </a:p>
                      </a:txBody>
                      <a:tcPr marL="68580" marR="68580" marT="0" marB="0" anchor="ctr">
                        <a:blipFill>
                          <a:blip r:embed="rId2"/>
                          <a:stretch>
                            <a:fillRect l="-200000" t="-7568" r="-300326" b="-580000"/>
                          </a:stretch>
                        </a:blipFill>
                      </a:tcPr>
                    </a:tc>
                    <a:tc>
                      <a:txBody>
                        <a:bodyPr/>
                        <a:lstStyle/>
                        <a:p>
                          <a:endParaRPr lang="ru-RU"/>
                        </a:p>
                      </a:txBody>
                      <a:tcPr marL="68580" marR="68580" marT="0" marB="0" anchor="ctr">
                        <a:blipFill>
                          <a:blip r:embed="rId2"/>
                          <a:stretch>
                            <a:fillRect l="-300490" t="-7568" r="-200817" b="-580000"/>
                          </a:stretch>
                        </a:blipFill>
                      </a:tcPr>
                    </a:tc>
                    <a:tc>
                      <a:txBody>
                        <a:bodyPr/>
                        <a:lstStyle/>
                        <a:p>
                          <a:endParaRPr lang="ru-RU"/>
                        </a:p>
                      </a:txBody>
                      <a:tcPr marL="68580" marR="68580" marT="0" marB="0" anchor="ctr">
                        <a:blipFill>
                          <a:blip r:embed="rId2"/>
                          <a:stretch>
                            <a:fillRect l="-399837" t="-7568" r="-100489" b="-580000"/>
                          </a:stretch>
                        </a:blipFill>
                      </a:tcPr>
                    </a:tc>
                    <a:tc>
                      <a:txBody>
                        <a:bodyPr/>
                        <a:lstStyle/>
                        <a:p>
                          <a:endParaRPr lang="ru-RU"/>
                        </a:p>
                      </a:txBody>
                      <a:tcPr marL="68580" marR="68580" marT="0" marB="0" anchor="ctr">
                        <a:blipFill>
                          <a:blip r:embed="rId2"/>
                          <a:stretch>
                            <a:fillRect l="-500654" t="-7568" r="-654" b="-580000"/>
                          </a:stretch>
                        </a:blipFill>
                      </a:tcPr>
                    </a:tc>
                    <a:extLst>
                      <a:ext uri="{0D108BD9-81ED-4DB2-BD59-A6C34878D82A}">
                        <a16:rowId xmlns:a16="http://schemas.microsoft.com/office/drawing/2014/main" val="1600644902"/>
                      </a:ext>
                    </a:extLst>
                  </a:tr>
                  <a:tr h="578305">
                    <a:tc>
                      <a:txBody>
                        <a:bodyPr/>
                        <a:lstStyle/>
                        <a:p>
                          <a:endParaRPr lang="ru-RU"/>
                        </a:p>
                      </a:txBody>
                      <a:tcPr marL="68580" marR="68580" marT="0" marB="0" anchor="ctr">
                        <a:blipFill>
                          <a:blip r:embed="rId2"/>
                          <a:stretch>
                            <a:fillRect l="-163" t="-209474" r="-500163" b="-1029474"/>
                          </a:stretch>
                        </a:blipFill>
                      </a:tcPr>
                    </a:tc>
                    <a:tc>
                      <a:txBody>
                        <a:bodyPr/>
                        <a:lstStyle/>
                        <a:p>
                          <a:pPr algn="ctr">
                            <a:lnSpc>
                              <a:spcPct val="107000"/>
                            </a:lnSpc>
                            <a:spcAft>
                              <a:spcPts val="0"/>
                            </a:spcAft>
                          </a:pPr>
                          <a:r>
                            <a:rPr lang="ru-RU" sz="3200" dirty="0">
                              <a:solidFill>
                                <a:schemeClr val="tx1">
                                  <a:lumMod val="10000"/>
                                </a:schemeClr>
                              </a:solidFill>
                              <a:effectLst/>
                            </a:rPr>
                            <a:t>0,920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0,613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0,065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0,029</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30113379"/>
                      </a:ext>
                    </a:extLst>
                  </a:tr>
                  <a:tr h="578305">
                    <a:tc>
                      <a:txBody>
                        <a:bodyPr/>
                        <a:lstStyle/>
                        <a:p>
                          <a:endParaRPr lang="ru-RU"/>
                        </a:p>
                      </a:txBody>
                      <a:tcPr marL="68580" marR="68580" marT="0" marB="0" anchor="ctr">
                        <a:blipFill>
                          <a:blip r:embed="rId2"/>
                          <a:stretch>
                            <a:fillRect l="-163" t="-309474" r="-500163" b="-929474"/>
                          </a:stretch>
                        </a:blipFill>
                      </a:tcPr>
                    </a:tc>
                    <a:tc>
                      <a:txBody>
                        <a:bodyPr/>
                        <a:lstStyle/>
                        <a:p>
                          <a:pPr algn="ctr">
                            <a:lnSpc>
                              <a:spcPct val="107000"/>
                            </a:lnSpc>
                            <a:spcAft>
                              <a:spcPts val="0"/>
                            </a:spcAft>
                          </a:pPr>
                          <a:r>
                            <a:rPr lang="ru-RU" sz="3200" dirty="0">
                              <a:solidFill>
                                <a:schemeClr val="tx1">
                                  <a:lumMod val="10000"/>
                                </a:schemeClr>
                              </a:solidFill>
                              <a:effectLst/>
                            </a:rPr>
                            <a:t>0,843</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0,461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0,245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83377980"/>
                      </a:ext>
                    </a:extLst>
                  </a:tr>
                  <a:tr h="578305">
                    <a:tc>
                      <a:txBody>
                        <a:bodyPr/>
                        <a:lstStyle/>
                        <a:p>
                          <a:endParaRPr lang="ru-RU"/>
                        </a:p>
                      </a:txBody>
                      <a:tcPr marL="68580" marR="68580" marT="0" marB="0" anchor="ctr">
                        <a:blipFill>
                          <a:blip r:embed="rId2"/>
                          <a:stretch>
                            <a:fillRect l="-163" t="-409474" r="-500163" b="-829474"/>
                          </a:stretch>
                        </a:blipFill>
                      </a:tcPr>
                    </a:tc>
                    <a:tc>
                      <a:txBody>
                        <a:bodyPr/>
                        <a:lstStyle/>
                        <a:p>
                          <a:pPr algn="ctr">
                            <a:lnSpc>
                              <a:spcPct val="107000"/>
                            </a:lnSpc>
                            <a:spcAft>
                              <a:spcPts val="0"/>
                            </a:spcAft>
                          </a:pPr>
                          <a:r>
                            <a:rPr lang="ru-RU" sz="3200" dirty="0">
                              <a:solidFill>
                                <a:schemeClr val="tx1">
                                  <a:lumMod val="10000"/>
                                </a:schemeClr>
                              </a:solidFill>
                              <a:effectLst/>
                            </a:rPr>
                            <a:t>0,820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0,020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0,500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97212148"/>
                      </a:ext>
                    </a:extLst>
                  </a:tr>
                  <a:tr h="578305">
                    <a:tc>
                      <a:txBody>
                        <a:bodyPr/>
                        <a:lstStyle/>
                        <a:p>
                          <a:endParaRPr lang="ru-RU"/>
                        </a:p>
                      </a:txBody>
                      <a:tcPr marL="68580" marR="68580" marT="0" marB="0" anchor="ctr">
                        <a:blipFill>
                          <a:blip r:embed="rId2"/>
                          <a:stretch>
                            <a:fillRect l="-163" t="-509474" r="-500163" b="-729474"/>
                          </a:stretch>
                        </a:blipFill>
                      </a:tcP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0,320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0,613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0,843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47896810"/>
                      </a:ext>
                    </a:extLst>
                  </a:tr>
                  <a:tr h="578305">
                    <a:tc>
                      <a:txBody>
                        <a:bodyPr/>
                        <a:lstStyle/>
                        <a:p>
                          <a:endParaRPr lang="ru-RU"/>
                        </a:p>
                      </a:txBody>
                      <a:tcPr marL="68580" marR="68580" marT="0" marB="0" anchor="ctr">
                        <a:blipFill>
                          <a:blip r:embed="rId2"/>
                          <a:stretch>
                            <a:fillRect l="-163" t="-609474" r="-500163" b="-629474"/>
                          </a:stretch>
                        </a:blipFill>
                      </a:tcPr>
                    </a:tc>
                    <a:tc>
                      <a:txBody>
                        <a:bodyPr/>
                        <a:lstStyle/>
                        <a:p>
                          <a:pPr algn="ctr">
                            <a:lnSpc>
                              <a:spcPct val="107000"/>
                            </a:lnSpc>
                            <a:spcAft>
                              <a:spcPts val="0"/>
                            </a:spcAft>
                          </a:pPr>
                          <a:r>
                            <a:rPr lang="ru-RU" sz="3200">
                              <a:solidFill>
                                <a:schemeClr val="tx1">
                                  <a:lumMod val="10000"/>
                                </a:schemeClr>
                              </a:solidFill>
                              <a:effectLst/>
                            </a:rPr>
                            <a:t>0,180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0,180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0,180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848673"/>
                      </a:ext>
                    </a:extLst>
                  </a:tr>
                  <a:tr h="578305">
                    <a:tc>
                      <a:txBody>
                        <a:bodyPr/>
                        <a:lstStyle/>
                        <a:p>
                          <a:endParaRPr lang="ru-RU"/>
                        </a:p>
                      </a:txBody>
                      <a:tcPr marL="68580" marR="68580" marT="0" marB="0" anchor="ctr">
                        <a:blipFill>
                          <a:blip r:embed="rId2"/>
                          <a:stretch>
                            <a:fillRect l="-163" t="-717021" r="-500163" b="-536170"/>
                          </a:stretch>
                        </a:blipFill>
                      </a:tcP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0,461</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0,843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57189353"/>
                      </a:ext>
                    </a:extLst>
                  </a:tr>
                  <a:tr h="578305">
                    <a:tc>
                      <a:txBody>
                        <a:bodyPr/>
                        <a:lstStyle/>
                        <a:p>
                          <a:endParaRPr lang="ru-RU"/>
                        </a:p>
                      </a:txBody>
                      <a:tcPr marL="68580" marR="68580" marT="0" marB="0" anchor="ctr">
                        <a:blipFill>
                          <a:blip r:embed="rId2"/>
                          <a:stretch>
                            <a:fillRect l="-163" t="-808421" r="-500163" b="-430526"/>
                          </a:stretch>
                        </a:blipFill>
                      </a:tcPr>
                    </a:tc>
                    <a:tc>
                      <a:txBody>
                        <a:bodyPr/>
                        <a:lstStyle/>
                        <a:p>
                          <a:pPr algn="ctr">
                            <a:lnSpc>
                              <a:spcPct val="107000"/>
                            </a:lnSpc>
                            <a:spcAft>
                              <a:spcPts val="0"/>
                            </a:spcAft>
                          </a:pPr>
                          <a:r>
                            <a:rPr lang="ru-RU" sz="3200">
                              <a:solidFill>
                                <a:schemeClr val="tx1">
                                  <a:lumMod val="10000"/>
                                </a:schemeClr>
                              </a:solidFill>
                              <a:effectLst/>
                            </a:rPr>
                            <a:t>0,613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0,405</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0,613</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0,245</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52995921"/>
                      </a:ext>
                    </a:extLst>
                  </a:tr>
                  <a:tr h="578305">
                    <a:tc>
                      <a:txBody>
                        <a:bodyPr/>
                        <a:lstStyle/>
                        <a:p>
                          <a:endParaRPr lang="ru-RU"/>
                        </a:p>
                      </a:txBody>
                      <a:tcPr marL="68580" marR="68580" marT="0" marB="0" anchor="ctr">
                        <a:blipFill>
                          <a:blip r:embed="rId2"/>
                          <a:stretch>
                            <a:fillRect l="-163" t="-908421" r="-500163" b="-330526"/>
                          </a:stretch>
                        </a:blipFill>
                      </a:tcP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0,405</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0,843</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11545447"/>
                      </a:ext>
                    </a:extLst>
                  </a:tr>
                  <a:tr h="578305">
                    <a:tc>
                      <a:txBody>
                        <a:bodyPr/>
                        <a:lstStyle/>
                        <a:p>
                          <a:endParaRPr lang="ru-RU"/>
                        </a:p>
                      </a:txBody>
                      <a:tcPr marL="68580" marR="68580" marT="0" marB="0" anchor="ctr">
                        <a:blipFill>
                          <a:blip r:embed="rId2"/>
                          <a:stretch>
                            <a:fillRect l="-163" t="-1008421" r="-500163" b="-230526"/>
                          </a:stretch>
                        </a:blipFill>
                      </a:tcP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0,051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0,980</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0,051</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73467655"/>
                      </a:ext>
                    </a:extLst>
                  </a:tr>
                  <a:tr h="578305">
                    <a:tc>
                      <a:txBody>
                        <a:bodyPr/>
                        <a:lstStyle/>
                        <a:p>
                          <a:endParaRPr lang="ru-RU"/>
                        </a:p>
                      </a:txBody>
                      <a:tcPr marL="68580" marR="68580" marT="0" marB="0" anchor="ctr">
                        <a:blipFill>
                          <a:blip r:embed="rId2"/>
                          <a:stretch>
                            <a:fillRect l="-163" t="-1108421" r="-500163" b="-130526"/>
                          </a:stretch>
                        </a:blipFill>
                      </a:tcP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0,980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0,820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0,680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0,039</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58414363"/>
                      </a:ext>
                    </a:extLst>
                  </a:tr>
                  <a:tr h="578305">
                    <a:tc>
                      <a:txBody>
                        <a:bodyPr/>
                        <a:lstStyle/>
                        <a:p>
                          <a:endParaRPr lang="ru-RU"/>
                        </a:p>
                      </a:txBody>
                      <a:tcPr marL="68580" marR="68580" marT="0" marB="0" anchor="ctr">
                        <a:blipFill>
                          <a:blip r:embed="rId2"/>
                          <a:stretch>
                            <a:fillRect l="-163" t="-1208421" r="-500163" b="-30526"/>
                          </a:stretch>
                        </a:blipFill>
                      </a:tcPr>
                    </a:tc>
                    <a:tc>
                      <a:txBody>
                        <a:bodyPr/>
                        <a:lstStyle/>
                        <a:p>
                          <a:pPr algn="ctr">
                            <a:lnSpc>
                              <a:spcPct val="107000"/>
                            </a:lnSpc>
                            <a:spcAft>
                              <a:spcPts val="0"/>
                            </a:spcAft>
                          </a:pPr>
                          <a:r>
                            <a:rPr lang="ru-RU" sz="3200">
                              <a:solidFill>
                                <a:schemeClr val="tx1">
                                  <a:lumMod val="10000"/>
                                </a:schemeClr>
                              </a:solidFill>
                              <a:effectLst/>
                            </a:rPr>
                            <a:t>0,741</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0,741</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a:solidFill>
                                <a:schemeClr val="tx1">
                                  <a:lumMod val="10000"/>
                                </a:schemeClr>
                              </a:solidFill>
                              <a:effectLst/>
                            </a:rPr>
                            <a:t>0,320</a:t>
                          </a:r>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3200" dirty="0">
                              <a:solidFill>
                                <a:schemeClr val="tx1">
                                  <a:lumMod val="10000"/>
                                </a:schemeClr>
                              </a:solidFill>
                              <a:effectLst/>
                            </a:rPr>
                            <a:t>0,843</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57870971"/>
                      </a:ext>
                    </a:extLst>
                  </a:tr>
                </a:tbl>
              </a:graphicData>
            </a:graphic>
          </p:graphicFrame>
        </mc:Fallback>
      </mc:AlternateContent>
      <p:sp>
        <p:nvSpPr>
          <p:cNvPr id="4" name="Rectangle 1"/>
          <p:cNvSpPr>
            <a:spLocks noChangeArrowheads="1"/>
          </p:cNvSpPr>
          <p:nvPr/>
        </p:nvSpPr>
        <p:spPr bwMode="auto">
          <a:xfrm>
            <a:off x="17204339" y="2580856"/>
            <a:ext cx="630012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Table</a:t>
            </a:r>
            <a:r>
              <a:rPr kumimoji="0" lang="ru-RU" altLang="ru-RU" sz="40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2</a:t>
            </a:r>
            <a:endParaRPr kumimoji="0" lang="ru-RU" altLang="ru-RU" sz="4000" b="0" i="0" u="none" strike="noStrike" cap="none" normalizeH="0" baseline="0" dirty="0">
              <a:ln>
                <a:noFill/>
              </a:ln>
              <a:solidFill>
                <a:srgbClr val="002060"/>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ru-RU" sz="4000" b="0" i="0" u="none" strike="noStrike" cap="none" normalizeH="0" baseline="0" dirty="0" err="1">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Fuzzyfication</a:t>
            </a:r>
            <a:r>
              <a:rPr kumimoji="0" lang="ru-RU" altLang="ru-RU" sz="40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4000" b="0" i="0" u="none" strike="noStrike" cap="none" normalizeH="0" baseline="0" dirty="0" err="1">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of</a:t>
            </a:r>
            <a:r>
              <a:rPr kumimoji="0" lang="ru-RU" altLang="ru-RU" sz="40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4000" b="0" i="0" u="none" strike="noStrike" cap="none" normalizeH="0" baseline="0" dirty="0" err="1">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input</a:t>
            </a:r>
            <a:r>
              <a:rPr kumimoji="0" lang="ru-RU" altLang="ru-RU" sz="4000" b="0" i="0" u="none" strike="noStrike" cap="none" normalizeH="0" baseline="0" dirty="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4000" b="0" i="0" u="none" strike="noStrike" cap="none" normalizeH="0" baseline="0" dirty="0" err="1">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signals</a:t>
            </a:r>
            <a:endParaRPr kumimoji="0" lang="ru-RU" altLang="ru-RU" sz="4000" b="0" i="0" u="none" strike="noStrike" cap="none" normalizeH="0" baseline="0" dirty="0">
              <a:ln>
                <a:noFill/>
              </a:ln>
              <a:solidFill>
                <a:srgbClr val="002060"/>
              </a:solidFill>
              <a:effectLst/>
            </a:endParaRPr>
          </a:p>
        </p:txBody>
      </p:sp>
    </p:spTree>
    <p:extLst>
      <p:ext uri="{BB962C8B-B14F-4D97-AF65-F5344CB8AC3E}">
        <p14:creationId xmlns:p14="http://schemas.microsoft.com/office/powerpoint/2010/main" val="24132615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1166" y="2177480"/>
                <a:ext cx="23054122" cy="1051617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000" baseline="0" dirty="0">
                    <a:solidFill>
                      <a:srgbClr val="002060"/>
                    </a:solidFill>
                    <a:latin typeface="Times New Roman" panose="02020603050405020304" pitchFamily="18" charset="0"/>
                    <a:cs typeface="Times New Roman" panose="02020603050405020304" pitchFamily="18" charset="0"/>
                  </a:rPr>
                  <a:t>	</a:t>
                </a:r>
                <a:r>
                  <a:rPr lang="en-US" sz="5000" i="1" baseline="0" dirty="0">
                    <a:solidFill>
                      <a:srgbClr val="002060"/>
                    </a:solidFill>
                  </a:rPr>
                  <a:t>4 steps. </a:t>
                </a:r>
                <a:r>
                  <a:rPr lang="en-US" sz="5000" baseline="0" dirty="0">
                    <a:solidFill>
                      <a:srgbClr val="002060"/>
                    </a:solidFill>
                  </a:rPr>
                  <a:t>Calculate the output of the neuron by the activation function (3):</a:t>
                </a:r>
                <a:endParaRPr lang="ru-RU" sz="5000" baseline="0" dirty="0">
                  <a:solidFill>
                    <a:srgbClr val="002060"/>
                  </a:solidFill>
                </a:endParaRPr>
              </a:p>
              <a:p>
                <a:pPr algn="just"/>
                <a14:m>
                  <m:oMathPara xmlns:m="http://schemas.openxmlformats.org/officeDocument/2006/math">
                    <m:oMathParaPr>
                      <m:jc m:val="center"/>
                    </m:oMathParaPr>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m:t>
                              </m:r>
                            </m:sub>
                          </m:sSub>
                        </m:den>
                      </m:f>
                      <m:r>
                        <a:rPr lang="ru-RU" sz="4000" i="1" baseline="0">
                          <a:solidFill>
                            <a:srgbClr val="002060"/>
                          </a:solidFill>
                          <a:latin typeface="Cambria Math" panose="02040503050406030204" pitchFamily="18" charset="0"/>
                        </a:rPr>
                        <m:t>⋅</m:t>
                      </m:r>
                    </m:oMath>
                    <m:oMath xmlns:m="http://schemas.openxmlformats.org/officeDocument/2006/math">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eqArr>
                            <m:eqArrPr>
                              <m:ctrlPr>
                                <a:rPr lang="ru-RU" sz="4000" i="1" baseline="0">
                                  <a:solidFill>
                                    <a:srgbClr val="002060"/>
                                  </a:solidFill>
                                  <a:latin typeface="Cambria Math" panose="02040503050406030204" pitchFamily="18" charset="0"/>
                                </a:rPr>
                              </m:ctrlPr>
                            </m:eqArrPr>
                            <m:e>
                              <m:r>
                                <a:rPr lang="ru-RU" sz="4000" i="1" baseline="0">
                                  <a:solidFill>
                                    <a:srgbClr val="002060"/>
                                  </a:solidFill>
                                  <a:latin typeface="Cambria Math" panose="02040503050406030204" pitchFamily="18" charset="0"/>
                                </a:rPr>
                                <m:t>&amp;</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1</m:t>
                                  </m:r>
                                </m:sub>
                              </m:sSub>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11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12</m:t>
                                          </m:r>
                                        </m:sub>
                                      </m:sSub>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11</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11</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12</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12</m:t>
                                          </m:r>
                                        </m:sub>
                                      </m:sSub>
                                    </m:e>
                                  </m:d>
                                </m:e>
                              </m:d>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&amp;+</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m:t>
                                  </m:r>
                                </m:sub>
                              </m:sSub>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𝛽</m:t>
                                          </m:r>
                                        </m:e>
                                        <m:sub>
                                          <m:r>
                                            <a:rPr lang="ru-RU" sz="4000" i="1" baseline="0">
                                              <a:solidFill>
                                                <a:srgbClr val="002060"/>
                                              </a:solidFill>
                                              <a:latin typeface="Cambria Math" panose="02040503050406030204" pitchFamily="18" charset="0"/>
                                            </a:rPr>
                                            <m:t>21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𝛽</m:t>
                                          </m:r>
                                        </m:e>
                                        <m:sub>
                                          <m:r>
                                            <a:rPr lang="ru-RU" sz="4000" i="1" baseline="0">
                                              <a:solidFill>
                                                <a:srgbClr val="002060"/>
                                              </a:solidFill>
                                              <a:latin typeface="Cambria Math" panose="02040503050406030204" pitchFamily="18" charset="0"/>
                                            </a:rPr>
                                            <m:t>22</m:t>
                                          </m:r>
                                        </m:sub>
                                      </m:sSub>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eqArr>
                                        <m:eqArrPr>
                                          <m:ctrlPr>
                                            <a:rPr lang="ru-RU" sz="4000" i="1" baseline="0">
                                              <a:solidFill>
                                                <a:srgbClr val="002060"/>
                                              </a:solidFill>
                                              <a:latin typeface="Cambria Math" panose="02040503050406030204" pitchFamily="18" charset="0"/>
                                            </a:rPr>
                                          </m:ctrlPr>
                                        </m:eqArrPr>
                                        <m:e>
                                          <m:r>
                                            <a:rPr lang="ru-RU" sz="4000" i="1" baseline="0">
                                              <a:solidFill>
                                                <a:srgbClr val="002060"/>
                                              </a:solidFill>
                                              <a:latin typeface="Cambria Math" panose="02040503050406030204" pitchFamily="18" charset="0"/>
                                            </a:rPr>
                                            <m:t>&amp;</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22</m:t>
                                                      </m:r>
                                                    </m:sub>
                                                  </m:sSub>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21</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21</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22</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22</m:t>
                                                      </m:r>
                                                    </m:sub>
                                                  </m:sSub>
                                                </m:e>
                                              </m:d>
                                            </m:e>
                                          </m:d>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𝛽</m:t>
                                              </m:r>
                                            </m:e>
                                            <m:sub>
                                              <m:r>
                                                <a:rPr lang="ru-RU" sz="4000" i="1" baseline="0">
                                                  <a:solidFill>
                                                    <a:srgbClr val="002060"/>
                                                  </a:solidFill>
                                                  <a:latin typeface="Cambria Math" panose="02040503050406030204" pitchFamily="18" charset="0"/>
                                                </a:rPr>
                                                <m:t>21</m:t>
                                              </m:r>
                                            </m:sub>
                                          </m:sSub>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&amp;+</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23</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24</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25</m:t>
                                                      </m:r>
                                                    </m:sub>
                                                  </m:sSub>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23</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23</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24</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24</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25</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25</m:t>
                                                      </m:r>
                                                    </m:sub>
                                                  </m:sSub>
                                                </m:e>
                                              </m:d>
                                            </m:e>
                                          </m:d>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𝛽</m:t>
                                              </m:r>
                                            </m:e>
                                            <m:sub>
                                              <m:r>
                                                <a:rPr lang="ru-RU" sz="4000" i="1" baseline="0">
                                                  <a:solidFill>
                                                    <a:srgbClr val="002060"/>
                                                  </a:solidFill>
                                                  <a:latin typeface="Cambria Math" panose="02040503050406030204" pitchFamily="18" charset="0"/>
                                                </a:rPr>
                                                <m:t>22</m:t>
                                              </m:r>
                                            </m:sub>
                                          </m:sSub>
                                        </m:e>
                                      </m:eqArr>
                                    </m:e>
                                  </m:d>
                                </m:e>
                              </m:d>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&amp;+</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m:t>
                                  </m:r>
                                </m:sub>
                              </m:sSub>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31</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32</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33</m:t>
                                          </m:r>
                                        </m:sub>
                                      </m:sSub>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34</m:t>
                                          </m:r>
                                        </m:sub>
                                      </m:sSub>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31</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31</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32</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32</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33</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33</m:t>
                                          </m:r>
                                        </m:sub>
                                      </m:sSub>
                                      <m:r>
                                        <a:rPr lang="ru-RU" sz="4000" i="1" baseline="0">
                                          <a:solidFill>
                                            <a:srgbClr val="002060"/>
                                          </a:solidFill>
                                          <a:latin typeface="Cambria Math" panose="02040503050406030204" pitchFamily="18" charset="0"/>
                                        </a:rPr>
                                        <m:t>+</m:t>
                                      </m:r>
                                      <m:r>
                                        <a:rPr lang="ru-RU" sz="4000" i="1" baseline="0">
                                          <a:solidFill>
                                            <a:srgbClr val="002060"/>
                                          </a:solidFill>
                                          <a:latin typeface="Cambria Math" panose="02040503050406030204" pitchFamily="18" charset="0"/>
                                        </a:rPr>
                                        <m:t>𝜇</m:t>
                                      </m:r>
                                      <m:r>
                                        <a:rPr lang="ru-RU" sz="4000" i="1" baseline="0">
                                          <a:solidFill>
                                            <a:srgbClr val="002060"/>
                                          </a:solidFill>
                                          <a:latin typeface="Cambria Math" panose="02040503050406030204" pitchFamily="18" charset="0"/>
                                        </a:rPr>
                                        <m:t>(</m:t>
                                      </m:r>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𝑂</m:t>
                                          </m:r>
                                        </m:e>
                                        <m:sub>
                                          <m:r>
                                            <a:rPr lang="ru-RU" sz="4000" i="1" baseline="0">
                                              <a:solidFill>
                                                <a:srgbClr val="002060"/>
                                              </a:solidFill>
                                              <a:latin typeface="Cambria Math" panose="02040503050406030204" pitchFamily="18" charset="0"/>
                                            </a:rPr>
                                            <m:t>34</m:t>
                                          </m:r>
                                        </m:sub>
                                        <m:sup>
                                          <m:r>
                                            <a:rPr lang="ru-RU" sz="4000" i="1" baseline="0">
                                              <a:solidFill>
                                                <a:srgbClr val="002060"/>
                                              </a:solidFill>
                                              <a:latin typeface="Cambria Math" panose="02040503050406030204" pitchFamily="18" charset="0"/>
                                            </a:rPr>
                                            <m:t>𝑘</m:t>
                                          </m:r>
                                        </m:sup>
                                      </m:sSubSup>
                                      <m:r>
                                        <a:rPr lang="ru-RU" sz="4000" i="1" baseline="0">
                                          <a:solidFill>
                                            <a:srgbClr val="002060"/>
                                          </a:solidFill>
                                          <a:latin typeface="Cambria Math" panose="02040503050406030204" pitchFamily="18" charset="0"/>
                                        </a:rPr>
                                        <m:t>)⋅</m:t>
                                      </m:r>
                                      <m:sSub>
                                        <m:sSubPr>
                                          <m:ctrlPr>
                                            <a:rPr lang="ru-RU" sz="4000" i="1" baseline="0">
                                              <a:solidFill>
                                                <a:srgbClr val="002060"/>
                                              </a:solidFill>
                                              <a:latin typeface="Cambria Math" panose="02040503050406030204" pitchFamily="18" charset="0"/>
                                            </a:rPr>
                                          </m:ctrlPr>
                                        </m:sSubPr>
                                        <m:e>
                                          <m:r>
                                            <a:rPr lang="ru-RU" sz="4000" i="1" baseline="0">
                                              <a:solidFill>
                                                <a:srgbClr val="002060"/>
                                              </a:solidFill>
                                              <a:latin typeface="Cambria Math" panose="02040503050406030204" pitchFamily="18" charset="0"/>
                                            </a:rPr>
                                            <m:t>𝛼</m:t>
                                          </m:r>
                                        </m:e>
                                        <m:sub>
                                          <m:r>
                                            <a:rPr lang="ru-RU" sz="4000" i="1" baseline="0">
                                              <a:solidFill>
                                                <a:srgbClr val="002060"/>
                                              </a:solidFill>
                                              <a:latin typeface="Cambria Math" panose="02040503050406030204" pitchFamily="18" charset="0"/>
                                            </a:rPr>
                                            <m:t>34</m:t>
                                          </m:r>
                                        </m:sub>
                                      </m:sSub>
                                    </m:e>
                                  </m:d>
                                </m:e>
                              </m:d>
                            </m:e>
                          </m:eqArr>
                        </m:e>
                      </m:d>
                    </m:oMath>
                  </m:oMathPara>
                </a14:m>
                <a:endParaRPr lang="ru-RU" sz="4000" baseline="0" dirty="0">
                  <a:solidFill>
                    <a:srgbClr val="002060"/>
                  </a:solidFill>
                </a:endParaRPr>
              </a:p>
              <a:p>
                <a:pPr algn="just"/>
                <a:endParaRPr lang="ru-RU" sz="5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1166" y="2177480"/>
                <a:ext cx="23054122" cy="10516170"/>
              </a:xfrm>
              <a:prstGeom prst="rect">
                <a:avLst/>
              </a:prstGeom>
              <a:blipFill>
                <a:blip r:embed="rId2"/>
                <a:stretch>
                  <a:fillRect t="-133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Tree>
    <p:extLst>
      <p:ext uri="{BB962C8B-B14F-4D97-AF65-F5344CB8AC3E}">
        <p14:creationId xmlns:p14="http://schemas.microsoft.com/office/powerpoint/2010/main" val="39375880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1166" y="2177480"/>
                <a:ext cx="23054122" cy="1051617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Para xmlns:m="http://schemas.openxmlformats.org/officeDocument/2006/math">
                    <m:oMathParaPr>
                      <m:jc m:val="centerGroup"/>
                    </m:oMathParaPr>
                    <m:oMath xmlns:m="http://schemas.openxmlformats.org/officeDocument/2006/math">
                      <m:sSubSup>
                        <m:sSubSupPr>
                          <m:ctrlPr>
                            <a:rPr lang="ru-RU" sz="4000" i="1" baseline="0" smtClean="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1</m:t>
                          </m:r>
                        </m:sup>
                      </m:sSubSup>
                      <m:r>
                        <a:rPr lang="ru-RU" sz="4000" i="1" baseline="0">
                          <a:solidFill>
                            <a:srgbClr val="002060"/>
                          </a:solidFill>
                          <a:latin typeface="Cambria Math" panose="02040503050406030204" pitchFamily="18" charset="0"/>
                        </a:rPr>
                        <m:t>=</m:t>
                      </m:r>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r>
                            <a:rPr lang="ru-RU" sz="4000" i="1" baseline="0">
                              <a:solidFill>
                                <a:srgbClr val="002060"/>
                              </a:solidFill>
                              <a:latin typeface="Cambria Math" panose="02040503050406030204" pitchFamily="18" charset="0"/>
                            </a:rPr>
                            <m:t>10+9+8</m:t>
                          </m:r>
                        </m:den>
                      </m:f>
                      <m:r>
                        <a:rPr lang="ru-RU" sz="4000" i="1" baseline="0">
                          <a:solidFill>
                            <a:srgbClr val="002060"/>
                          </a:solidFill>
                          <a:latin typeface="Cambria Math" panose="02040503050406030204" pitchFamily="18" charset="0"/>
                        </a:rPr>
                        <m:t>⋅</m:t>
                      </m:r>
                    </m:oMath>
                    <m:oMath xmlns:m="http://schemas.openxmlformats.org/officeDocument/2006/math">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eqArr>
                            <m:eqArrPr>
                              <m:ctrlPr>
                                <a:rPr lang="ru-RU" sz="4000" i="1" baseline="0">
                                  <a:solidFill>
                                    <a:srgbClr val="002060"/>
                                  </a:solidFill>
                                  <a:latin typeface="Cambria Math" panose="02040503050406030204" pitchFamily="18" charset="0"/>
                                </a:rPr>
                              </m:ctrlPr>
                            </m:eqArrPr>
                            <m:e>
                              <m:r>
                                <a:rPr lang="ru-RU" sz="4000" i="1" baseline="0">
                                  <a:solidFill>
                                    <a:srgbClr val="002060"/>
                                  </a:solidFill>
                                  <a:latin typeface="Cambria Math" panose="02040503050406030204" pitchFamily="18" charset="0"/>
                                </a:rPr>
                                <m:t>&amp;10⋅</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r>
                                        <a:rPr lang="ru-RU" sz="4000" i="1" baseline="0">
                                          <a:solidFill>
                                            <a:srgbClr val="002060"/>
                                          </a:solidFill>
                                          <a:latin typeface="Cambria Math" panose="02040503050406030204" pitchFamily="18" charset="0"/>
                                        </a:rPr>
                                        <m:t>8+9</m:t>
                                      </m:r>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0,92⋅8+0,843⋅9</m:t>
                                      </m:r>
                                    </m:e>
                                  </m:d>
                                </m:e>
                              </m:d>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&amp;+9⋅</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r>
                                        <a:rPr lang="ru-RU" sz="4000" i="1" baseline="0">
                                          <a:solidFill>
                                            <a:srgbClr val="002060"/>
                                          </a:solidFill>
                                          <a:latin typeface="Cambria Math" panose="02040503050406030204" pitchFamily="18" charset="0"/>
                                        </a:rPr>
                                        <m:t>10+8</m:t>
                                      </m:r>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eqArr>
                                        <m:eqArrPr>
                                          <m:ctrlPr>
                                            <a:rPr lang="ru-RU" sz="4000" i="1" baseline="0">
                                              <a:solidFill>
                                                <a:srgbClr val="002060"/>
                                              </a:solidFill>
                                              <a:latin typeface="Cambria Math" panose="02040503050406030204" pitchFamily="18" charset="0"/>
                                            </a:rPr>
                                          </m:ctrlPr>
                                        </m:eqArrPr>
                                        <m:e>
                                          <m:r>
                                            <a:rPr lang="ru-RU" sz="4000" i="1" baseline="0">
                                              <a:solidFill>
                                                <a:srgbClr val="002060"/>
                                              </a:solidFill>
                                              <a:latin typeface="Cambria Math" panose="02040503050406030204" pitchFamily="18" charset="0"/>
                                            </a:rPr>
                                            <m:t>&amp;</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r>
                                                    <a:rPr lang="ru-RU" sz="4000" i="1" baseline="0">
                                                      <a:solidFill>
                                                        <a:srgbClr val="002060"/>
                                                      </a:solidFill>
                                                      <a:latin typeface="Cambria Math" panose="02040503050406030204" pitchFamily="18" charset="0"/>
                                                    </a:rPr>
                                                    <m:t>8+10</m:t>
                                                  </m:r>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0,82⋅8+0,741⋅10</m:t>
                                                  </m:r>
                                                </m:e>
                                              </m:d>
                                            </m:e>
                                          </m:d>
                                          <m:r>
                                            <a:rPr lang="ru-RU" sz="4000" i="1" baseline="0">
                                              <a:solidFill>
                                                <a:srgbClr val="002060"/>
                                              </a:solidFill>
                                              <a:latin typeface="Cambria Math" panose="02040503050406030204" pitchFamily="18" charset="0"/>
                                            </a:rPr>
                                            <m:t>⋅10+</m:t>
                                          </m:r>
                                        </m:e>
                                        <m:e>
                                          <m:r>
                                            <a:rPr lang="ru-RU" sz="4000" i="1" baseline="0">
                                              <a:solidFill>
                                                <a:srgbClr val="002060"/>
                                              </a:solidFill>
                                              <a:latin typeface="Cambria Math" panose="02040503050406030204" pitchFamily="18" charset="0"/>
                                            </a:rPr>
                                            <m:t>&amp;+</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r>
                                                    <a:rPr lang="ru-RU" sz="4000" i="1" baseline="0">
                                                      <a:solidFill>
                                                        <a:srgbClr val="002060"/>
                                                      </a:solidFill>
                                                      <a:latin typeface="Cambria Math" panose="02040503050406030204" pitchFamily="18" charset="0"/>
                                                    </a:rPr>
                                                    <m:t>9+10+7</m:t>
                                                  </m:r>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0,18⋅9+0,32⋅10+0,613⋅7</m:t>
                                                  </m:r>
                                                </m:e>
                                              </m:d>
                                            </m:e>
                                          </m:d>
                                          <m:r>
                                            <a:rPr lang="ru-RU" sz="4000" i="1" baseline="0">
                                              <a:solidFill>
                                                <a:srgbClr val="002060"/>
                                              </a:solidFill>
                                              <a:latin typeface="Cambria Math" panose="02040503050406030204" pitchFamily="18" charset="0"/>
                                            </a:rPr>
                                            <m:t>⋅8</m:t>
                                          </m:r>
                                        </m:e>
                                      </m:eqArr>
                                    </m:e>
                                  </m:d>
                                </m:e>
                              </m:d>
                              <m:r>
                                <a:rPr lang="ru-RU" sz="4000" i="1" baseline="0">
                                  <a:solidFill>
                                    <a:srgbClr val="002060"/>
                                  </a:solidFill>
                                  <a:latin typeface="Cambria Math" panose="02040503050406030204" pitchFamily="18" charset="0"/>
                                </a:rPr>
                                <m:t>+</m:t>
                              </m:r>
                            </m:e>
                            <m:e>
                              <m:r>
                                <a:rPr lang="ru-RU" sz="4000" i="1" baseline="0">
                                  <a:solidFill>
                                    <a:srgbClr val="002060"/>
                                  </a:solidFill>
                                  <a:latin typeface="Cambria Math" panose="02040503050406030204" pitchFamily="18" charset="0"/>
                                </a:rPr>
                                <m:t>&amp;+8⋅</m:t>
                              </m:r>
                              <m:d>
                                <m:dPr>
                                  <m:ctrlPr>
                                    <a:rPr lang="ru-RU" sz="4000" i="1" baseline="0">
                                      <a:solidFill>
                                        <a:srgbClr val="002060"/>
                                      </a:solidFill>
                                      <a:latin typeface="Cambria Math" panose="02040503050406030204" pitchFamily="18" charset="0"/>
                                    </a:rPr>
                                  </m:ctrlPr>
                                </m:dPr>
                                <m:e>
                                  <m:f>
                                    <m:fPr>
                                      <m:ctrlPr>
                                        <a:rPr lang="ru-RU" sz="4000" i="1" baseline="0">
                                          <a:solidFill>
                                            <a:srgbClr val="002060"/>
                                          </a:solidFill>
                                          <a:latin typeface="Cambria Math" panose="02040503050406030204" pitchFamily="18" charset="0"/>
                                        </a:rPr>
                                      </m:ctrlPr>
                                    </m:fPr>
                                    <m:num>
                                      <m:r>
                                        <a:rPr lang="ru-RU" sz="4000" i="1" baseline="0">
                                          <a:solidFill>
                                            <a:srgbClr val="002060"/>
                                          </a:solidFill>
                                          <a:latin typeface="Cambria Math" panose="02040503050406030204" pitchFamily="18" charset="0"/>
                                        </a:rPr>
                                        <m:t>1</m:t>
                                      </m:r>
                                    </m:num>
                                    <m:den>
                                      <m:r>
                                        <a:rPr lang="ru-RU" sz="4000" i="1" baseline="0">
                                          <a:solidFill>
                                            <a:srgbClr val="002060"/>
                                          </a:solidFill>
                                          <a:latin typeface="Cambria Math" panose="02040503050406030204" pitchFamily="18" charset="0"/>
                                        </a:rPr>
                                        <m:t>8+7+6+9</m:t>
                                      </m:r>
                                    </m:den>
                                  </m:f>
                                  <m:r>
                                    <a:rPr lang="ru-RU" sz="4000" i="1" baseline="0">
                                      <a:solidFill>
                                        <a:srgbClr val="002060"/>
                                      </a:solidFill>
                                      <a:latin typeface="Cambria Math" panose="02040503050406030204" pitchFamily="18" charset="0"/>
                                    </a:rPr>
                                    <m:t>⋅</m:t>
                                  </m:r>
                                  <m:d>
                                    <m:dPr>
                                      <m:ctrlPr>
                                        <a:rPr lang="ru-RU" sz="4000" i="1" baseline="0">
                                          <a:solidFill>
                                            <a:srgbClr val="002060"/>
                                          </a:solidFill>
                                          <a:latin typeface="Cambria Math" panose="02040503050406030204" pitchFamily="18" charset="0"/>
                                        </a:rPr>
                                      </m:ctrlPr>
                                    </m:dPr>
                                    <m:e>
                                      <m:r>
                                        <a:rPr lang="ru-RU" sz="4000" i="1" baseline="0">
                                          <a:solidFill>
                                            <a:srgbClr val="002060"/>
                                          </a:solidFill>
                                          <a:latin typeface="Cambria Math" panose="02040503050406030204" pitchFamily="18" charset="0"/>
                                        </a:rPr>
                                        <m:t>0,32⋅8+0,98⋅7+0,98⋅6+0,741⋅9</m:t>
                                      </m:r>
                                    </m:e>
                                  </m:d>
                                </m:e>
                              </m:d>
                            </m:e>
                          </m:eqArr>
                        </m:e>
                      </m:d>
                      <m:r>
                        <a:rPr lang="ru-RU" sz="4000" i="1" baseline="0">
                          <a:solidFill>
                            <a:srgbClr val="002060"/>
                          </a:solidFill>
                          <a:latin typeface="Cambria Math" panose="02040503050406030204" pitchFamily="18" charset="0"/>
                        </a:rPr>
                        <m:t>=0,7383</m:t>
                      </m:r>
                    </m:oMath>
                  </m:oMathPara>
                </a14:m>
                <a:endParaRPr lang="en-US" sz="4000" baseline="0" dirty="0">
                  <a:solidFill>
                    <a:srgbClr val="002060"/>
                  </a:solidFill>
                </a:endParaRPr>
              </a:p>
              <a:p>
                <a:pPr algn="just"/>
                <a:endParaRPr lang="en-US" sz="4000" baseline="0" dirty="0">
                  <a:solidFill>
                    <a:srgbClr val="002060"/>
                  </a:solidFill>
                </a:endParaRPr>
              </a:p>
              <a:p>
                <a:pPr algn="just"/>
                <a:endParaRPr lang="en-US" sz="4000" baseline="0" dirty="0">
                  <a:solidFill>
                    <a:srgbClr val="002060"/>
                  </a:solidFill>
                </a:endParaRPr>
              </a:p>
              <a:p>
                <a:pPr algn="just"/>
                <a:r>
                  <a:rPr lang="en-US" sz="4000" baseline="0" dirty="0">
                    <a:solidFill>
                      <a:srgbClr val="002060"/>
                    </a:solidFill>
                  </a:rPr>
                  <a:t>		</a:t>
                </a:r>
                <a14:m>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1</m:t>
                        </m:r>
                      </m:sup>
                    </m:sSubSup>
                    <m:r>
                      <a:rPr lang="ru-RU" sz="4000" i="1" baseline="0">
                        <a:solidFill>
                          <a:srgbClr val="002060"/>
                        </a:solidFill>
                        <a:latin typeface="Cambria Math" panose="02040503050406030204" pitchFamily="18" charset="0"/>
                      </a:rPr>
                      <m:t>=</m:t>
                    </m:r>
                  </m:oMath>
                </a14:m>
                <a:r>
                  <a:rPr lang="ru-RU" sz="4000" baseline="0" dirty="0">
                    <a:solidFill>
                      <a:srgbClr val="002060"/>
                    </a:solidFill>
                  </a:rPr>
                  <a:t>0,7383; </a:t>
                </a:r>
                <a14:m>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2</m:t>
                        </m:r>
                      </m:sup>
                    </m:sSubSup>
                    <m:r>
                      <a:rPr lang="ru-RU" sz="4000" i="1" baseline="0">
                        <a:solidFill>
                          <a:srgbClr val="002060"/>
                        </a:solidFill>
                        <a:latin typeface="Cambria Math" panose="02040503050406030204" pitchFamily="18" charset="0"/>
                      </a:rPr>
                      <m:t>=</m:t>
                    </m:r>
                  </m:oMath>
                </a14:m>
                <a:r>
                  <a:rPr lang="ru-RU" sz="4000" baseline="0" dirty="0">
                    <a:solidFill>
                      <a:srgbClr val="002060"/>
                    </a:solidFill>
                  </a:rPr>
                  <a:t>0,4238; </a:t>
                </a:r>
                <a14:m>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3</m:t>
                        </m:r>
                      </m:sup>
                    </m:sSubSup>
                    <m:r>
                      <a:rPr lang="ru-RU" sz="4000" i="1" baseline="0">
                        <a:solidFill>
                          <a:srgbClr val="002060"/>
                        </a:solidFill>
                        <a:latin typeface="Cambria Math" panose="02040503050406030204" pitchFamily="18" charset="0"/>
                      </a:rPr>
                      <m:t>=</m:t>
                    </m:r>
                  </m:oMath>
                </a14:m>
                <a:r>
                  <a:rPr lang="ru-RU" sz="4000" baseline="0" dirty="0">
                    <a:solidFill>
                      <a:srgbClr val="002060"/>
                    </a:solidFill>
                  </a:rPr>
                  <a:t>0,5223; </a:t>
                </a:r>
                <a14:m>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4</m:t>
                        </m:r>
                      </m:sup>
                    </m:sSubSup>
                    <m:r>
                      <a:rPr lang="ru-RU" sz="4000" i="1" baseline="0">
                        <a:solidFill>
                          <a:srgbClr val="002060"/>
                        </a:solidFill>
                        <a:latin typeface="Cambria Math" panose="02040503050406030204" pitchFamily="18" charset="0"/>
                      </a:rPr>
                      <m:t>=</m:t>
                    </m:r>
                  </m:oMath>
                </a14:m>
                <a:r>
                  <a:rPr lang="ru-RU" sz="4000" baseline="0" dirty="0">
                    <a:solidFill>
                      <a:srgbClr val="002060"/>
                    </a:solidFill>
                  </a:rPr>
                  <a:t>0,7381; </a:t>
                </a:r>
                <a14:m>
                  <m:oMath xmlns:m="http://schemas.openxmlformats.org/officeDocument/2006/math">
                    <m:sSubSup>
                      <m:sSubSupPr>
                        <m:ctrlPr>
                          <a:rPr lang="ru-RU" sz="4000" i="1" baseline="0">
                            <a:solidFill>
                              <a:srgbClr val="002060"/>
                            </a:solidFill>
                            <a:latin typeface="Cambria Math" panose="02040503050406030204" pitchFamily="18" charset="0"/>
                          </a:rPr>
                        </m:ctrlPr>
                      </m:sSubSupPr>
                      <m:e>
                        <m:r>
                          <a:rPr lang="ru-RU" sz="4000" i="1" baseline="0">
                            <a:solidFill>
                              <a:srgbClr val="002060"/>
                            </a:solidFill>
                            <a:latin typeface="Cambria Math" panose="02040503050406030204" pitchFamily="18" charset="0"/>
                          </a:rPr>
                          <m:t>𝑍</m:t>
                        </m:r>
                      </m:e>
                      <m:sub/>
                      <m:sup>
                        <m:r>
                          <a:rPr lang="ru-RU" sz="4000" i="1" baseline="0">
                            <a:solidFill>
                              <a:srgbClr val="002060"/>
                            </a:solidFill>
                            <a:latin typeface="Cambria Math" panose="02040503050406030204" pitchFamily="18" charset="0"/>
                          </a:rPr>
                          <m:t>5</m:t>
                        </m:r>
                      </m:sup>
                    </m:sSubSup>
                    <m:r>
                      <a:rPr lang="ru-RU" sz="4000" i="1" baseline="0">
                        <a:solidFill>
                          <a:srgbClr val="002060"/>
                        </a:solidFill>
                        <a:latin typeface="Cambria Math" panose="02040503050406030204" pitchFamily="18" charset="0"/>
                      </a:rPr>
                      <m:t>=</m:t>
                    </m:r>
                  </m:oMath>
                </a14:m>
                <a:r>
                  <a:rPr lang="ru-RU" sz="4000" baseline="0" dirty="0">
                    <a:solidFill>
                      <a:srgbClr val="002060"/>
                    </a:solidFill>
                  </a:rPr>
                  <a:t>0,3613.</a:t>
                </a:r>
              </a:p>
              <a:p>
                <a:pPr algn="just"/>
                <a:endParaRPr lang="ru-RU" sz="4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1166" y="2177480"/>
                <a:ext cx="23054122" cy="10516170"/>
              </a:xfrm>
              <a:prstGeom prst="rect">
                <a:avLst/>
              </a:prstGeom>
              <a:blipFill>
                <a:blip r:embed="rId2"/>
                <a:stretch>
                  <a:fillRect/>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General algorithm for evaluating start-up teams</a:t>
            </a:r>
          </a:p>
        </p:txBody>
      </p:sp>
    </p:spTree>
    <p:extLst>
      <p:ext uri="{BB962C8B-B14F-4D97-AF65-F5344CB8AC3E}">
        <p14:creationId xmlns:p14="http://schemas.microsoft.com/office/powerpoint/2010/main" val="40528639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58421" y="2293123"/>
            <a:ext cx="9937104"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Data </a:t>
            </a:r>
            <a:r>
              <a:rPr lang="en-US" altLang="en-US" sz="9600" b="1" baseline="0" dirty="0" err="1">
                <a:solidFill>
                  <a:schemeClr val="bg2">
                    <a:lumMod val="10000"/>
                  </a:schemeClr>
                </a:solidFill>
              </a:rPr>
              <a:t>defuzzyfication</a:t>
            </a:r>
            <a:r>
              <a:rPr lang="en-US" altLang="en-US" sz="9600" b="1" baseline="0" dirty="0">
                <a:solidFill>
                  <a:schemeClr val="bg2">
                    <a:lumMod val="10000"/>
                  </a:schemeClr>
                </a:solidFill>
              </a:rPr>
              <a:t> and rating of start-up teams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4" name="Picture 2" descr="Complete guide to startup your small busi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375949"/>
            <a:ext cx="9436050" cy="530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886744" y="4049118"/>
                <a:ext cx="22466274" cy="748883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uk-UA" sz="6000" baseline="0" dirty="0" err="1">
                    <a:solidFill>
                      <a:srgbClr val="002060"/>
                    </a:solidFill>
                  </a:rPr>
                  <a:t>According</a:t>
                </a:r>
                <a:r>
                  <a:rPr lang="uk-UA" sz="6000" baseline="0" dirty="0">
                    <a:solidFill>
                      <a:srgbClr val="002060"/>
                    </a:solidFill>
                  </a:rPr>
                  <a:t> </a:t>
                </a:r>
                <a:r>
                  <a:rPr lang="uk-UA" sz="6000" baseline="0" dirty="0" err="1">
                    <a:solidFill>
                      <a:srgbClr val="002060"/>
                    </a:solidFill>
                  </a:rPr>
                  <a:t>to</a:t>
                </a:r>
                <a:r>
                  <a:rPr lang="uk-UA" sz="6000" baseline="0" dirty="0">
                    <a:solidFill>
                      <a:srgbClr val="002060"/>
                    </a:solidFill>
                  </a:rPr>
                  <a:t> </a:t>
                </a:r>
                <a:r>
                  <a:rPr lang="uk-UA" sz="6000" baseline="0" dirty="0" err="1">
                    <a:solidFill>
                      <a:srgbClr val="002060"/>
                    </a:solidFill>
                  </a:rPr>
                  <a:t>this</a:t>
                </a:r>
                <a:r>
                  <a:rPr lang="uk-UA" sz="6000" baseline="0" dirty="0">
                    <a:solidFill>
                      <a:srgbClr val="002060"/>
                    </a:solidFill>
                  </a:rPr>
                  <a:t> </a:t>
                </a:r>
                <a:r>
                  <a:rPr lang="uk-UA" sz="6000" baseline="0" dirty="0" err="1">
                    <a:solidFill>
                      <a:srgbClr val="002060"/>
                    </a:solidFill>
                  </a:rPr>
                  <a:t>example</a:t>
                </a:r>
                <a:r>
                  <a:rPr lang="uk-UA" sz="6000" baseline="0" dirty="0">
                    <a:solidFill>
                      <a:srgbClr val="002060"/>
                    </a:solidFill>
                  </a:rPr>
                  <a:t>, </a:t>
                </a:r>
                <a:r>
                  <a:rPr lang="uk-UA" sz="6000" baseline="0" dirty="0" err="1">
                    <a:solidFill>
                      <a:srgbClr val="002060"/>
                    </a:solidFill>
                  </a:rPr>
                  <a:t>we</a:t>
                </a:r>
                <a:r>
                  <a:rPr lang="uk-UA" sz="6000" baseline="0" dirty="0">
                    <a:solidFill>
                      <a:srgbClr val="002060"/>
                    </a:solidFill>
                  </a:rPr>
                  <a:t> </a:t>
                </a:r>
                <a:r>
                  <a:rPr lang="uk-UA" sz="6000" baseline="0" dirty="0" err="1">
                    <a:solidFill>
                      <a:srgbClr val="002060"/>
                    </a:solidFill>
                  </a:rPr>
                  <a:t>will</a:t>
                </a:r>
                <a:r>
                  <a:rPr lang="uk-UA" sz="6000" baseline="0" dirty="0">
                    <a:solidFill>
                      <a:srgbClr val="002060"/>
                    </a:solidFill>
                  </a:rPr>
                  <a:t> </a:t>
                </a:r>
                <a:r>
                  <a:rPr lang="uk-UA" sz="6000" baseline="0" dirty="0" err="1">
                    <a:solidFill>
                      <a:srgbClr val="002060"/>
                    </a:solidFill>
                  </a:rPr>
                  <a:t>have</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following</a:t>
                </a:r>
                <a:r>
                  <a:rPr lang="uk-UA" sz="6000" baseline="0" dirty="0">
                    <a:solidFill>
                      <a:srgbClr val="002060"/>
                    </a:solidFill>
                  </a:rPr>
                  <a:t> </a:t>
                </a:r>
                <a:r>
                  <a:rPr lang="uk-UA" sz="6000" baseline="0" dirty="0" err="1">
                    <a:solidFill>
                      <a:srgbClr val="002060"/>
                    </a:solidFill>
                  </a:rPr>
                  <a:t>ranking</a:t>
                </a:r>
                <a:r>
                  <a:rPr lang="uk-UA" sz="6000" baseline="0" dirty="0">
                    <a:solidFill>
                      <a:srgbClr val="002060"/>
                    </a:solidFill>
                  </a:rPr>
                  <a:t> </a:t>
                </a:r>
                <a:r>
                  <a:rPr lang="uk-UA" sz="6000" baseline="0" dirty="0" err="1">
                    <a:solidFill>
                      <a:srgbClr val="002060"/>
                    </a:solidFill>
                  </a:rPr>
                  <a:t>series</a:t>
                </a:r>
                <a:r>
                  <a:rPr lang="uk-UA" sz="6000" baseline="0" dirty="0">
                    <a:solidFill>
                      <a:srgbClr val="002060"/>
                    </a:solidFill>
                  </a:rPr>
                  <a:t>: </a:t>
                </a:r>
                <a14:m>
                  <m:oMath xmlns:m="http://schemas.openxmlformats.org/officeDocument/2006/math">
                    <m:r>
                      <a:rPr lang="ru-RU" sz="6000" i="1" baseline="0">
                        <a:solidFill>
                          <a:srgbClr val="002060"/>
                        </a:solidFill>
                        <a:latin typeface="Cambria Math" panose="02040503050406030204" pitchFamily="18" charset="0"/>
                      </a:rPr>
                      <m:t>𝑌</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2</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3</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4</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5</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𝑍</m:t>
                        </m:r>
                      </m:e>
                      <m:sub/>
                      <m:sup>
                        <m:r>
                          <a:rPr lang="en-US" sz="6000" i="1" baseline="0">
                            <a:solidFill>
                              <a:srgbClr val="002060"/>
                            </a:solidFill>
                            <a:latin typeface="Cambria Math" panose="02040503050406030204" pitchFamily="18" charset="0"/>
                          </a:rPr>
                          <m:t>1</m:t>
                        </m:r>
                      </m:sup>
                    </m:sSubSup>
                    <m:r>
                      <a:rPr lang="en-US" sz="6000" i="1" baseline="0">
                        <a:solidFill>
                          <a:srgbClr val="002060"/>
                        </a:solidFill>
                        <a:latin typeface="Cambria Math" panose="02040503050406030204" pitchFamily="18" charset="0"/>
                      </a:rPr>
                      <m:t>∈</m:t>
                    </m:r>
                  </m:oMath>
                </a14:m>
                <a:r>
                  <a:rPr lang="en-US" sz="6000" baseline="0" dirty="0">
                    <a:solidFill>
                      <a:srgbClr val="002060"/>
                    </a:solidFill>
                  </a:rPr>
                  <a:t> (0,67; 0,87]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2</m:t>
                        </m:r>
                      </m:sub>
                    </m:sSub>
                  </m:oMath>
                </a14:m>
                <a:r>
                  <a:rPr lang="en-US" sz="6000" baseline="0" dirty="0">
                    <a:solidFill>
                      <a:srgbClr val="002060"/>
                    </a:solidFill>
                  </a:rPr>
                  <a:t> = «team rating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1</m:t>
                        </m:r>
                      </m:sub>
                    </m:sSub>
                  </m:oMath>
                </a14:m>
                <a:r>
                  <a:rPr lang="en-US" sz="6000" baseline="0" dirty="0">
                    <a:solidFill>
                      <a:srgbClr val="002060"/>
                    </a:solidFill>
                  </a:rPr>
                  <a:t> – </a:t>
                </a:r>
                <a:r>
                  <a:rPr lang="en-US" sz="6000" b="1" baseline="0" dirty="0">
                    <a:solidFill>
                      <a:srgbClr val="002060"/>
                    </a:solidFill>
                  </a:rPr>
                  <a:t>above average</a:t>
                </a:r>
                <a:r>
                  <a:rPr lang="en-US" sz="6000" baseline="0" dirty="0">
                    <a:solidFill>
                      <a:srgbClr val="002060"/>
                    </a:solidFill>
                  </a:rPr>
                  <a:t>»;</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𝑍</m:t>
                        </m:r>
                      </m:e>
                      <m:sub/>
                      <m:sup>
                        <m:r>
                          <a:rPr lang="en-US" sz="6000" i="1" baseline="0">
                            <a:solidFill>
                              <a:srgbClr val="002060"/>
                            </a:solidFill>
                            <a:latin typeface="Cambria Math" panose="02040503050406030204" pitchFamily="18" charset="0"/>
                          </a:rPr>
                          <m:t>2</m:t>
                        </m:r>
                      </m:sup>
                    </m:sSubSup>
                    <m:r>
                      <a:rPr lang="en-US" sz="6000" i="1" baseline="0">
                        <a:solidFill>
                          <a:srgbClr val="002060"/>
                        </a:solidFill>
                        <a:latin typeface="Cambria Math" panose="02040503050406030204" pitchFamily="18" charset="0"/>
                      </a:rPr>
                      <m:t>∈</m:t>
                    </m:r>
                  </m:oMath>
                </a14:m>
                <a:r>
                  <a:rPr lang="en-US" sz="6000" baseline="0" dirty="0">
                    <a:solidFill>
                      <a:srgbClr val="002060"/>
                    </a:solidFill>
                  </a:rPr>
                  <a:t> (0,37; 0,67]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3</m:t>
                        </m:r>
                      </m:sub>
                    </m:sSub>
                  </m:oMath>
                </a14:m>
                <a:r>
                  <a:rPr lang="en-US" sz="6000" baseline="0" dirty="0">
                    <a:solidFill>
                      <a:srgbClr val="002060"/>
                    </a:solidFill>
                  </a:rPr>
                  <a:t> = «team rating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2</m:t>
                        </m:r>
                      </m:sub>
                    </m:sSub>
                  </m:oMath>
                </a14:m>
                <a:r>
                  <a:rPr lang="en-US" sz="6000" baseline="0" dirty="0">
                    <a:solidFill>
                      <a:srgbClr val="002060"/>
                    </a:solidFill>
                  </a:rPr>
                  <a:t> – </a:t>
                </a:r>
                <a:r>
                  <a:rPr lang="en-US" sz="6000" b="1" baseline="0" dirty="0">
                    <a:solidFill>
                      <a:srgbClr val="002060"/>
                    </a:solidFill>
                  </a:rPr>
                  <a:t>average</a:t>
                </a:r>
                <a:r>
                  <a:rPr lang="en-US" sz="6000" baseline="0" dirty="0">
                    <a:solidFill>
                      <a:srgbClr val="002060"/>
                    </a:solidFill>
                  </a:rPr>
                  <a:t>»;</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𝑍</m:t>
                        </m:r>
                      </m:e>
                      <m:sub/>
                      <m:sup>
                        <m:r>
                          <a:rPr lang="en-US" sz="6000" i="1" baseline="0">
                            <a:solidFill>
                              <a:srgbClr val="002060"/>
                            </a:solidFill>
                            <a:latin typeface="Cambria Math" panose="02040503050406030204" pitchFamily="18" charset="0"/>
                          </a:rPr>
                          <m:t>3</m:t>
                        </m:r>
                      </m:sup>
                    </m:sSubSup>
                    <m:r>
                      <a:rPr lang="en-US" sz="6000" i="1" baseline="0">
                        <a:solidFill>
                          <a:srgbClr val="002060"/>
                        </a:solidFill>
                        <a:latin typeface="Cambria Math" panose="02040503050406030204" pitchFamily="18" charset="0"/>
                      </a:rPr>
                      <m:t>∈</m:t>
                    </m:r>
                  </m:oMath>
                </a14:m>
                <a:r>
                  <a:rPr lang="en-US" sz="6000" baseline="0" dirty="0">
                    <a:solidFill>
                      <a:srgbClr val="002060"/>
                    </a:solidFill>
                  </a:rPr>
                  <a:t> (0,37; 0,67]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3</m:t>
                        </m:r>
                      </m:sub>
                    </m:sSub>
                  </m:oMath>
                </a14:m>
                <a:r>
                  <a:rPr lang="en-US" sz="6000" baseline="0" dirty="0">
                    <a:solidFill>
                      <a:srgbClr val="002060"/>
                    </a:solidFill>
                  </a:rPr>
                  <a:t> = «team rating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3</m:t>
                        </m:r>
                      </m:sub>
                    </m:sSub>
                  </m:oMath>
                </a14:m>
                <a:r>
                  <a:rPr lang="en-US" sz="6000" baseline="0" dirty="0">
                    <a:solidFill>
                      <a:srgbClr val="002060"/>
                    </a:solidFill>
                  </a:rPr>
                  <a:t> – </a:t>
                </a:r>
                <a:r>
                  <a:rPr lang="en-US" sz="6000" b="1" baseline="0" dirty="0">
                    <a:solidFill>
                      <a:srgbClr val="002060"/>
                    </a:solidFill>
                  </a:rPr>
                  <a:t>average</a:t>
                </a:r>
                <a:r>
                  <a:rPr lang="en-US" sz="6000" baseline="0" dirty="0">
                    <a:solidFill>
                      <a:srgbClr val="002060"/>
                    </a:solidFill>
                  </a:rPr>
                  <a:t>»;</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𝑍</m:t>
                        </m:r>
                      </m:e>
                      <m:sub/>
                      <m:sup>
                        <m:r>
                          <a:rPr lang="en-US" sz="6000" i="1" baseline="0">
                            <a:solidFill>
                              <a:srgbClr val="002060"/>
                            </a:solidFill>
                            <a:latin typeface="Cambria Math" panose="02040503050406030204" pitchFamily="18" charset="0"/>
                          </a:rPr>
                          <m:t>4</m:t>
                        </m:r>
                      </m:sup>
                    </m:sSubSup>
                    <m:r>
                      <a:rPr lang="en-US" sz="6000" i="1" baseline="0">
                        <a:solidFill>
                          <a:srgbClr val="002060"/>
                        </a:solidFill>
                        <a:latin typeface="Cambria Math" panose="02040503050406030204" pitchFamily="18" charset="0"/>
                      </a:rPr>
                      <m:t>∈</m:t>
                    </m:r>
                  </m:oMath>
                </a14:m>
                <a:r>
                  <a:rPr lang="en-US" sz="6000" baseline="0" dirty="0">
                    <a:solidFill>
                      <a:srgbClr val="002060"/>
                    </a:solidFill>
                  </a:rPr>
                  <a:t> (0,67; 0,87]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2</m:t>
                        </m:r>
                      </m:sub>
                    </m:sSub>
                  </m:oMath>
                </a14:m>
                <a:r>
                  <a:rPr lang="en-US" sz="6000" baseline="0" dirty="0">
                    <a:solidFill>
                      <a:srgbClr val="002060"/>
                    </a:solidFill>
                  </a:rPr>
                  <a:t> = «team rating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4</m:t>
                        </m:r>
                      </m:sub>
                    </m:sSub>
                  </m:oMath>
                </a14:m>
                <a:r>
                  <a:rPr lang="en-US" sz="6000" baseline="0" dirty="0">
                    <a:solidFill>
                      <a:srgbClr val="002060"/>
                    </a:solidFill>
                  </a:rPr>
                  <a:t> – </a:t>
                </a:r>
                <a:r>
                  <a:rPr lang="en-US" sz="6000" b="1" baseline="0" dirty="0">
                    <a:solidFill>
                      <a:srgbClr val="002060"/>
                    </a:solidFill>
                  </a:rPr>
                  <a:t>above average</a:t>
                </a:r>
                <a:r>
                  <a:rPr lang="en-US" sz="6000" baseline="0" dirty="0">
                    <a:solidFill>
                      <a:srgbClr val="002060"/>
                    </a:solidFill>
                  </a:rPr>
                  <a:t> »;</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𝑍</m:t>
                        </m:r>
                      </m:e>
                      <m:sub/>
                      <m:sup>
                        <m:r>
                          <a:rPr lang="en-US" sz="6000" i="1" baseline="0">
                            <a:solidFill>
                              <a:srgbClr val="002060"/>
                            </a:solidFill>
                            <a:latin typeface="Cambria Math" panose="02040503050406030204" pitchFamily="18" charset="0"/>
                          </a:rPr>
                          <m:t>5</m:t>
                        </m:r>
                      </m:sup>
                    </m:sSubSup>
                    <m:r>
                      <a:rPr lang="en-US" sz="6000" i="1" baseline="0">
                        <a:solidFill>
                          <a:srgbClr val="002060"/>
                        </a:solidFill>
                        <a:latin typeface="Cambria Math" panose="02040503050406030204" pitchFamily="18" charset="0"/>
                      </a:rPr>
                      <m:t>∈</m:t>
                    </m:r>
                  </m:oMath>
                </a14:m>
                <a:r>
                  <a:rPr lang="en-US" sz="6000" baseline="0" dirty="0">
                    <a:solidFill>
                      <a:srgbClr val="002060"/>
                    </a:solidFill>
                  </a:rPr>
                  <a:t> (0,21; 0,37]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4</m:t>
                        </m:r>
                      </m:sub>
                    </m:sSub>
                  </m:oMath>
                </a14:m>
                <a:r>
                  <a:rPr lang="en-US" sz="6000" baseline="0" dirty="0">
                    <a:solidFill>
                      <a:srgbClr val="002060"/>
                    </a:solidFill>
                  </a:rPr>
                  <a:t> = «team rating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5</m:t>
                        </m:r>
                      </m:sub>
                    </m:sSub>
                  </m:oMath>
                </a14:m>
                <a:r>
                  <a:rPr lang="en-US" sz="6000" baseline="0" dirty="0">
                    <a:solidFill>
                      <a:srgbClr val="002060"/>
                    </a:solidFill>
                  </a:rPr>
                  <a:t> – </a:t>
                </a:r>
                <a:r>
                  <a:rPr lang="en-US" sz="6000" b="1" baseline="0" dirty="0">
                    <a:solidFill>
                      <a:srgbClr val="002060"/>
                    </a:solidFill>
                  </a:rPr>
                  <a:t>low</a:t>
                </a:r>
                <a:r>
                  <a:rPr lang="en-US" sz="6000" baseline="0" dirty="0">
                    <a:solidFill>
                      <a:srgbClr val="002060"/>
                    </a:solidFill>
                  </a:rPr>
                  <a:t>».</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886744" y="4049118"/>
                <a:ext cx="22466274" cy="7488832"/>
              </a:xfrm>
              <a:prstGeom prst="rect">
                <a:avLst/>
              </a:prstGeom>
              <a:blipFill>
                <a:blip r:embed="rId2"/>
                <a:stretch>
                  <a:fillRect l="-1818" t="-2441" r="-179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Data </a:t>
            </a:r>
            <a:r>
              <a:rPr lang="en-US" altLang="en-US" sz="8800" b="1" baseline="0" dirty="0" err="1">
                <a:solidFill>
                  <a:schemeClr val="accent1">
                    <a:lumMod val="50000"/>
                  </a:schemeClr>
                </a:solidFill>
              </a:rPr>
              <a:t>defuzzyfication</a:t>
            </a:r>
            <a:r>
              <a:rPr lang="en-US" altLang="en-US" sz="8800" b="1" baseline="0" dirty="0">
                <a:solidFill>
                  <a:schemeClr val="accent1">
                    <a:lumMod val="50000"/>
                  </a:schemeClr>
                </a:solidFill>
              </a:rPr>
              <a:t> and rating of start-up teams</a:t>
            </a:r>
          </a:p>
        </p:txBody>
      </p:sp>
    </p:spTree>
    <p:extLst>
      <p:ext uri="{BB962C8B-B14F-4D97-AF65-F5344CB8AC3E}">
        <p14:creationId xmlns:p14="http://schemas.microsoft.com/office/powerpoint/2010/main" val="360318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886744" y="4049118"/>
                <a:ext cx="22466274" cy="748883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The scale of the output variable </a:t>
                </a:r>
                <a14:m>
                  <m:oMath xmlns:m="http://schemas.openxmlformats.org/officeDocument/2006/math">
                    <m:r>
                      <a:rPr lang="ru-RU" sz="6000" i="1" baseline="0">
                        <a:solidFill>
                          <a:srgbClr val="002060"/>
                        </a:solidFill>
                        <a:latin typeface="Cambria Math" panose="02040503050406030204" pitchFamily="18" charset="0"/>
                      </a:rPr>
                      <m:t>𝑌</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2</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3</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4</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𝑦</m:t>
                        </m:r>
                      </m:e>
                      <m:sub>
                        <m:r>
                          <a:rPr lang="en-US" sz="6000" i="1" baseline="0">
                            <a:solidFill>
                              <a:srgbClr val="002060"/>
                            </a:solidFill>
                            <a:latin typeface="Cambria Math" panose="02040503050406030204" pitchFamily="18" charset="0"/>
                          </a:rPr>
                          <m:t>5</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we offer the following:</a:t>
                </a:r>
                <a:endParaRPr lang="ru-RU" sz="6000" baseline="0" dirty="0">
                  <a:solidFill>
                    <a:srgbClr val="002060"/>
                  </a:solidFill>
                </a:endParaRPr>
              </a:p>
              <a:p>
                <a:pPr lvl="0" algn="just"/>
                <a14:m>
                  <m:oMath xmlns:m="http://schemas.openxmlformats.org/officeDocument/2006/math">
                    <m:sSub>
                      <m:sSubPr>
                        <m:ctrlPr>
                          <a:rPr lang="ru-RU" sz="6000" b="1" i="1" baseline="0">
                            <a:solidFill>
                              <a:srgbClr val="002060"/>
                            </a:solidFill>
                            <a:latin typeface="Cambria Math" panose="02040503050406030204" pitchFamily="18" charset="0"/>
                          </a:rPr>
                        </m:ctrlPr>
                      </m:sSubPr>
                      <m:e>
                        <m:r>
                          <a:rPr lang="en-US" sz="6000" b="1" i="1" baseline="0" smtClean="0">
                            <a:solidFill>
                              <a:srgbClr val="002060"/>
                            </a:solidFill>
                            <a:latin typeface="Cambria Math" panose="02040503050406030204" pitchFamily="18" charset="0"/>
                          </a:rPr>
                          <m:t>− </m:t>
                        </m:r>
                        <m:r>
                          <a:rPr lang="ru-RU" sz="6000" b="1" i="1" baseline="0">
                            <a:solidFill>
                              <a:srgbClr val="002060"/>
                            </a:solidFill>
                            <a:latin typeface="Cambria Math" panose="02040503050406030204" pitchFamily="18" charset="0"/>
                          </a:rPr>
                          <m:t>𝒚</m:t>
                        </m:r>
                      </m:e>
                      <m:sub>
                        <m:r>
                          <a:rPr lang="ru-RU" sz="6000" b="1" i="1" baseline="0">
                            <a:solidFill>
                              <a:srgbClr val="002060"/>
                            </a:solidFill>
                            <a:latin typeface="Cambria Math" panose="02040503050406030204" pitchFamily="18" charset="0"/>
                          </a:rPr>
                          <m:t>𝟏</m:t>
                        </m:r>
                      </m:sub>
                    </m:sSub>
                  </m:oMath>
                </a14:m>
                <a:r>
                  <a:rPr lang="ru-RU" sz="6000" b="1" baseline="0" dirty="0">
                    <a:solidFill>
                      <a:srgbClr val="002060"/>
                    </a:solidFill>
                  </a:rPr>
                  <a:t> </a:t>
                </a:r>
                <a:r>
                  <a:rPr lang="en-US" sz="6000" baseline="0" dirty="0">
                    <a:solidFill>
                      <a:srgbClr val="002060"/>
                    </a:solidFill>
                  </a:rPr>
                  <a:t>= «the rating of the start-up project development team is </a:t>
                </a:r>
                <a:r>
                  <a:rPr lang="en-US" sz="6000" b="1" baseline="0" dirty="0">
                    <a:solidFill>
                      <a:srgbClr val="002060"/>
                    </a:solidFill>
                  </a:rPr>
                  <a:t>high</a:t>
                </a:r>
                <a:r>
                  <a:rPr lang="uk-UA" sz="6000" baseline="0" dirty="0">
                    <a:solidFill>
                      <a:srgbClr val="002060"/>
                    </a:solidFill>
                  </a:rPr>
                  <a:t>»</a:t>
                </a:r>
                <a:r>
                  <a:rPr lang="en-US" sz="6000" baseline="0" dirty="0">
                    <a:solidFill>
                      <a:srgbClr val="002060"/>
                    </a:solidFill>
                  </a:rPr>
                  <a:t>. The highest level of rating of a start-up team. Very low expectations on the risks of non-fulfillment of project development obligations. Very high ability to respond in a timely manner and solve current or strategic problems of project implementation;</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886744" y="4049118"/>
                <a:ext cx="22466274" cy="7488832"/>
              </a:xfrm>
              <a:prstGeom prst="rect">
                <a:avLst/>
              </a:prstGeom>
              <a:blipFill>
                <a:blip r:embed="rId2"/>
                <a:stretch>
                  <a:fillRect l="-1818" t="-2441" r="-1791" b="-447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Data </a:t>
            </a:r>
            <a:r>
              <a:rPr lang="en-US" altLang="en-US" sz="8800" b="1" baseline="0" dirty="0" err="1">
                <a:solidFill>
                  <a:schemeClr val="accent1">
                    <a:lumMod val="50000"/>
                  </a:schemeClr>
                </a:solidFill>
              </a:rPr>
              <a:t>defuzzyfication</a:t>
            </a:r>
            <a:r>
              <a:rPr lang="en-US" altLang="en-US" sz="8800" b="1" baseline="0" dirty="0">
                <a:solidFill>
                  <a:schemeClr val="accent1">
                    <a:lumMod val="50000"/>
                  </a:schemeClr>
                </a:solidFill>
              </a:rPr>
              <a:t> and rating of start-up teams</a:t>
            </a:r>
          </a:p>
        </p:txBody>
      </p:sp>
    </p:spTree>
    <p:extLst>
      <p:ext uri="{BB962C8B-B14F-4D97-AF65-F5344CB8AC3E}">
        <p14:creationId xmlns:p14="http://schemas.microsoft.com/office/powerpoint/2010/main" val="42294690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886744" y="4049118"/>
                <a:ext cx="22466274" cy="748883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lgn="just"/>
                <a14:m>
                  <m:oMath xmlns:m="http://schemas.openxmlformats.org/officeDocument/2006/math">
                    <m:sSub>
                      <m:sSubPr>
                        <m:ctrlPr>
                          <a:rPr lang="ru-RU" sz="6000" b="1" i="1" baseline="0" smtClean="0">
                            <a:solidFill>
                              <a:srgbClr val="002060"/>
                            </a:solidFill>
                            <a:latin typeface="Cambria Math" panose="02040503050406030204" pitchFamily="18" charset="0"/>
                          </a:rPr>
                        </m:ctrlPr>
                      </m:sSubPr>
                      <m:e>
                        <m:r>
                          <a:rPr lang="en-US" sz="6000" b="1" i="1" baseline="0" smtClean="0">
                            <a:solidFill>
                              <a:srgbClr val="002060"/>
                            </a:solidFill>
                            <a:latin typeface="Cambria Math" panose="02040503050406030204" pitchFamily="18" charset="0"/>
                          </a:rPr>
                          <m:t>− </m:t>
                        </m:r>
                        <m:r>
                          <a:rPr lang="ru-RU" sz="6000" b="1" i="1" baseline="0">
                            <a:solidFill>
                              <a:srgbClr val="002060"/>
                            </a:solidFill>
                            <a:latin typeface="Cambria Math" panose="02040503050406030204" pitchFamily="18" charset="0"/>
                          </a:rPr>
                          <m:t>𝒚</m:t>
                        </m:r>
                      </m:e>
                      <m:sub>
                        <m:r>
                          <a:rPr lang="en-US" sz="6000" b="1" i="1" baseline="0">
                            <a:solidFill>
                              <a:srgbClr val="002060"/>
                            </a:solidFill>
                            <a:latin typeface="Cambria Math" panose="02040503050406030204" pitchFamily="18" charset="0"/>
                          </a:rPr>
                          <m:t>𝟐</m:t>
                        </m:r>
                      </m:sub>
                    </m:sSub>
                  </m:oMath>
                </a14:m>
                <a:r>
                  <a:rPr lang="en-US" sz="6000" baseline="0" dirty="0">
                    <a:solidFill>
                      <a:srgbClr val="002060"/>
                    </a:solidFill>
                  </a:rPr>
                  <a:t> = «the rating of the start-up project development team is </a:t>
                </a:r>
                <a:r>
                  <a:rPr lang="en-US" sz="6000" b="1" baseline="0" dirty="0">
                    <a:solidFill>
                      <a:srgbClr val="002060"/>
                    </a:solidFill>
                  </a:rPr>
                  <a:t>above average</a:t>
                </a:r>
                <a:r>
                  <a:rPr lang="uk-UA" sz="6000" baseline="0" dirty="0">
                    <a:solidFill>
                      <a:srgbClr val="002060"/>
                    </a:solidFill>
                  </a:rPr>
                  <a:t>»</a:t>
                </a:r>
                <a:r>
                  <a:rPr lang="en-US" sz="6000" baseline="0" dirty="0">
                    <a:solidFill>
                      <a:srgbClr val="002060"/>
                    </a:solidFill>
                  </a:rPr>
                  <a:t>. High level of start-up team rankings. Low expectations on the risks of non-fulfillment of project development obligations. The ability to respond in a timely manner and address current or strategic problems of the project, but adverse changes in circumstances and economic conditions are more likely to reduce this ability;</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886744" y="4049118"/>
                <a:ext cx="22466274" cy="7488832"/>
              </a:xfrm>
              <a:prstGeom prst="rect">
                <a:avLst/>
              </a:prstGeom>
              <a:blipFill>
                <a:blip r:embed="rId2"/>
                <a:stretch>
                  <a:fillRect l="-1818" t="-2360" r="-179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Data </a:t>
            </a:r>
            <a:r>
              <a:rPr lang="en-US" altLang="en-US" sz="8800" b="1" baseline="0" dirty="0" err="1">
                <a:solidFill>
                  <a:schemeClr val="accent1">
                    <a:lumMod val="50000"/>
                  </a:schemeClr>
                </a:solidFill>
              </a:rPr>
              <a:t>defuzzyfication</a:t>
            </a:r>
            <a:r>
              <a:rPr lang="en-US" altLang="en-US" sz="8800" b="1" baseline="0" dirty="0">
                <a:solidFill>
                  <a:schemeClr val="accent1">
                    <a:lumMod val="50000"/>
                  </a:schemeClr>
                </a:solidFill>
              </a:rPr>
              <a:t> and rating of start-up teams</a:t>
            </a:r>
          </a:p>
        </p:txBody>
      </p:sp>
    </p:spTree>
    <p:extLst>
      <p:ext uri="{BB962C8B-B14F-4D97-AF65-F5344CB8AC3E}">
        <p14:creationId xmlns:p14="http://schemas.microsoft.com/office/powerpoint/2010/main" val="14527423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39206" y="4841776"/>
                <a:ext cx="22466274" cy="525715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lgn="just"/>
                <a14:m>
                  <m:oMath xmlns:m="http://schemas.openxmlformats.org/officeDocument/2006/math">
                    <m:sSub>
                      <m:sSubPr>
                        <m:ctrlPr>
                          <a:rPr lang="ru-RU" sz="6000" b="1" i="1" baseline="0" smtClean="0">
                            <a:solidFill>
                              <a:srgbClr val="002060"/>
                            </a:solidFill>
                            <a:latin typeface="Cambria Math" panose="02040503050406030204" pitchFamily="18" charset="0"/>
                          </a:rPr>
                        </m:ctrlPr>
                      </m:sSubPr>
                      <m:e>
                        <m:r>
                          <a:rPr lang="en-US" sz="6000" b="1" i="1" baseline="0" smtClean="0">
                            <a:solidFill>
                              <a:srgbClr val="002060"/>
                            </a:solidFill>
                            <a:latin typeface="Cambria Math" panose="02040503050406030204" pitchFamily="18" charset="0"/>
                          </a:rPr>
                          <m:t>− </m:t>
                        </m:r>
                        <m:r>
                          <a:rPr lang="ru-RU" sz="6000" b="1" i="1" baseline="0">
                            <a:solidFill>
                              <a:srgbClr val="002060"/>
                            </a:solidFill>
                            <a:latin typeface="Cambria Math" panose="02040503050406030204" pitchFamily="18" charset="0"/>
                          </a:rPr>
                          <m:t>𝒚</m:t>
                        </m:r>
                      </m:e>
                      <m:sub>
                        <m:r>
                          <a:rPr lang="en-US" sz="6000" b="1" i="1" baseline="0">
                            <a:solidFill>
                              <a:srgbClr val="002060"/>
                            </a:solidFill>
                            <a:latin typeface="Cambria Math" panose="02040503050406030204" pitchFamily="18" charset="0"/>
                          </a:rPr>
                          <m:t>𝟑</m:t>
                        </m:r>
                      </m:sub>
                    </m:sSub>
                  </m:oMath>
                </a14:m>
                <a:r>
                  <a:rPr lang="en-US" sz="6000" baseline="0" dirty="0">
                    <a:solidFill>
                      <a:srgbClr val="002060"/>
                    </a:solidFill>
                  </a:rPr>
                  <a:t> = «the rating of the start-up project development team is </a:t>
                </a:r>
                <a:r>
                  <a:rPr lang="en-US" sz="6000" b="1" baseline="0" dirty="0">
                    <a:solidFill>
                      <a:srgbClr val="002060"/>
                    </a:solidFill>
                  </a:rPr>
                  <a:t>average</a:t>
                </a:r>
                <a:r>
                  <a:rPr lang="uk-UA" sz="6000" baseline="0" dirty="0">
                    <a:solidFill>
                      <a:srgbClr val="002060"/>
                    </a:solidFill>
                  </a:rPr>
                  <a:t>»</a:t>
                </a:r>
                <a:r>
                  <a:rPr lang="en-US" sz="6000" baseline="0" dirty="0">
                    <a:solidFill>
                      <a:srgbClr val="002060"/>
                    </a:solidFill>
                  </a:rPr>
                  <a:t>. Speculative rating level of a start-up team. There is a possibility of project risks or risks of conflicts within the team, especially as a result of negative economic changes that may occur over time;</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39206" y="4841776"/>
                <a:ext cx="22466274" cy="5257154"/>
              </a:xfrm>
              <a:prstGeom prst="rect">
                <a:avLst/>
              </a:prstGeom>
              <a:blipFill>
                <a:blip r:embed="rId2"/>
                <a:stretch>
                  <a:fillRect l="-1818" t="-3360" r="-179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Data </a:t>
            </a:r>
            <a:r>
              <a:rPr lang="en-US" altLang="en-US" sz="8800" b="1" baseline="0" dirty="0" err="1">
                <a:solidFill>
                  <a:schemeClr val="accent1">
                    <a:lumMod val="50000"/>
                  </a:schemeClr>
                </a:solidFill>
              </a:rPr>
              <a:t>defuzzyfication</a:t>
            </a:r>
            <a:r>
              <a:rPr lang="en-US" altLang="en-US" sz="8800" b="1" baseline="0" dirty="0">
                <a:solidFill>
                  <a:schemeClr val="accent1">
                    <a:lumMod val="50000"/>
                  </a:schemeClr>
                </a:solidFill>
              </a:rPr>
              <a:t> and rating of start-up teams</a:t>
            </a:r>
          </a:p>
        </p:txBody>
      </p:sp>
    </p:spTree>
    <p:extLst>
      <p:ext uri="{BB962C8B-B14F-4D97-AF65-F5344CB8AC3E}">
        <p14:creationId xmlns:p14="http://schemas.microsoft.com/office/powerpoint/2010/main" val="22649364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39206" y="4615786"/>
                <a:ext cx="22812944" cy="525715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lgn="just"/>
                <a14:m>
                  <m:oMath xmlns:m="http://schemas.openxmlformats.org/officeDocument/2006/math">
                    <m:sSub>
                      <m:sSubPr>
                        <m:ctrlPr>
                          <a:rPr lang="ru-RU" sz="6000" b="1" i="1" baseline="0" smtClean="0">
                            <a:solidFill>
                              <a:srgbClr val="002060"/>
                            </a:solidFill>
                            <a:latin typeface="Cambria Math" panose="02040503050406030204" pitchFamily="18" charset="0"/>
                          </a:rPr>
                        </m:ctrlPr>
                      </m:sSubPr>
                      <m:e>
                        <m:r>
                          <a:rPr lang="en-US" sz="6000" b="1" i="1" baseline="0" smtClean="0">
                            <a:solidFill>
                              <a:srgbClr val="002060"/>
                            </a:solidFill>
                            <a:latin typeface="Cambria Math" panose="02040503050406030204" pitchFamily="18" charset="0"/>
                          </a:rPr>
                          <m:t>− </m:t>
                        </m:r>
                        <m:r>
                          <a:rPr lang="ru-RU" sz="6000" b="1" i="1" baseline="0">
                            <a:solidFill>
                              <a:srgbClr val="002060"/>
                            </a:solidFill>
                            <a:latin typeface="Cambria Math" panose="02040503050406030204" pitchFamily="18" charset="0"/>
                          </a:rPr>
                          <m:t>𝒚</m:t>
                        </m:r>
                      </m:e>
                      <m:sub>
                        <m:r>
                          <a:rPr lang="en-US" sz="6000" b="1" i="1" baseline="0">
                            <a:solidFill>
                              <a:srgbClr val="002060"/>
                            </a:solidFill>
                            <a:latin typeface="Cambria Math" panose="02040503050406030204" pitchFamily="18" charset="0"/>
                          </a:rPr>
                          <m:t>𝟒</m:t>
                        </m:r>
                      </m:sub>
                    </m:sSub>
                  </m:oMath>
                </a14:m>
                <a:r>
                  <a:rPr lang="en-US" sz="6000" baseline="0" dirty="0">
                    <a:solidFill>
                      <a:srgbClr val="002060"/>
                    </a:solidFill>
                  </a:rPr>
                  <a:t> = «the rating of the start-up project development team is </a:t>
                </a:r>
                <a:r>
                  <a:rPr lang="en-US" sz="6000" b="1" baseline="0" dirty="0">
                    <a:solidFill>
                      <a:srgbClr val="002060"/>
                    </a:solidFill>
                  </a:rPr>
                  <a:t>low</a:t>
                </a:r>
                <a:r>
                  <a:rPr lang="uk-UA" sz="6000" baseline="0" dirty="0">
                    <a:solidFill>
                      <a:srgbClr val="002060"/>
                    </a:solidFill>
                  </a:rPr>
                  <a:t>»</a:t>
                </a:r>
                <a:r>
                  <a:rPr lang="en-US" sz="6000" baseline="0" dirty="0">
                    <a:solidFill>
                      <a:srgbClr val="002060"/>
                    </a:solidFill>
                  </a:rPr>
                  <a:t>. The rating says that it is not a real possibility to implement the project on time. The team's ability to meet project commitments depends entirely on favorable business and economic conditions;</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39206" y="4615786"/>
                <a:ext cx="22812944" cy="5257154"/>
              </a:xfrm>
              <a:prstGeom prst="rect">
                <a:avLst/>
              </a:prstGeom>
              <a:blipFill>
                <a:blip r:embed="rId2"/>
                <a:stretch>
                  <a:fillRect l="-1790" t="-3360" r="-179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Data </a:t>
            </a:r>
            <a:r>
              <a:rPr lang="en-US" altLang="en-US" sz="8800" b="1" baseline="0" dirty="0" err="1">
                <a:solidFill>
                  <a:schemeClr val="accent1">
                    <a:lumMod val="50000"/>
                  </a:schemeClr>
                </a:solidFill>
              </a:rPr>
              <a:t>defuzzyfication</a:t>
            </a:r>
            <a:r>
              <a:rPr lang="en-US" altLang="en-US" sz="8800" b="1" baseline="0" dirty="0">
                <a:solidFill>
                  <a:schemeClr val="accent1">
                    <a:lumMod val="50000"/>
                  </a:schemeClr>
                </a:solidFill>
              </a:rPr>
              <a:t> and rating of start-up teams</a:t>
            </a:r>
          </a:p>
        </p:txBody>
      </p:sp>
    </p:spTree>
    <p:extLst>
      <p:ext uri="{BB962C8B-B14F-4D97-AF65-F5344CB8AC3E}">
        <p14:creationId xmlns:p14="http://schemas.microsoft.com/office/powerpoint/2010/main" val="38459307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39206" y="4913784"/>
                <a:ext cx="22812944" cy="433044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lgn="just"/>
                <a14:m>
                  <m:oMath xmlns:m="http://schemas.openxmlformats.org/officeDocument/2006/math">
                    <m:sSub>
                      <m:sSubPr>
                        <m:ctrlPr>
                          <a:rPr lang="ru-RU" sz="6000" b="1" i="1" baseline="0" smtClean="0">
                            <a:solidFill>
                              <a:srgbClr val="002060"/>
                            </a:solidFill>
                            <a:latin typeface="Cambria Math" panose="02040503050406030204" pitchFamily="18" charset="0"/>
                          </a:rPr>
                        </m:ctrlPr>
                      </m:sSubPr>
                      <m:e>
                        <m:r>
                          <a:rPr lang="en-US" sz="6000" b="1" i="1" baseline="0" smtClean="0">
                            <a:solidFill>
                              <a:srgbClr val="002060"/>
                            </a:solidFill>
                            <a:latin typeface="Cambria Math" panose="02040503050406030204" pitchFamily="18" charset="0"/>
                          </a:rPr>
                          <m:t>− </m:t>
                        </m:r>
                        <m:r>
                          <a:rPr lang="ru-RU" sz="6000" b="1" i="1" baseline="0">
                            <a:solidFill>
                              <a:srgbClr val="002060"/>
                            </a:solidFill>
                            <a:latin typeface="Cambria Math" panose="02040503050406030204" pitchFamily="18" charset="0"/>
                          </a:rPr>
                          <m:t>𝒚</m:t>
                        </m:r>
                      </m:e>
                      <m:sub>
                        <m:r>
                          <a:rPr lang="en-US" sz="6000" b="1" i="1" baseline="0">
                            <a:solidFill>
                              <a:srgbClr val="002060"/>
                            </a:solidFill>
                            <a:latin typeface="Cambria Math" panose="02040503050406030204" pitchFamily="18" charset="0"/>
                          </a:rPr>
                          <m:t>𝟓</m:t>
                        </m:r>
                      </m:sub>
                    </m:sSub>
                  </m:oMath>
                </a14:m>
                <a:r>
                  <a:rPr lang="en-US" sz="6000" baseline="0" dirty="0">
                    <a:solidFill>
                      <a:srgbClr val="002060"/>
                    </a:solidFill>
                  </a:rPr>
                  <a:t> = «the rating of the start-up project development team is </a:t>
                </a:r>
                <a:r>
                  <a:rPr lang="en-US" sz="6000" b="1" baseline="0" dirty="0">
                    <a:solidFill>
                      <a:srgbClr val="002060"/>
                    </a:solidFill>
                  </a:rPr>
                  <a:t>very low</a:t>
                </a:r>
                <a:r>
                  <a:rPr lang="uk-UA" sz="6000" baseline="0" dirty="0">
                    <a:solidFill>
                      <a:srgbClr val="002060"/>
                    </a:solidFill>
                  </a:rPr>
                  <a:t>».</a:t>
                </a:r>
                <a:r>
                  <a:rPr lang="en-US" sz="6000" baseline="0" dirty="0">
                    <a:solidFill>
                      <a:srgbClr val="002060"/>
                    </a:solidFill>
                  </a:rPr>
                  <a:t> There is a very high risk of non-fulfillment of project development obligations. The formed start-up team is not able to work on the project.</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39206" y="4913784"/>
                <a:ext cx="22812944" cy="4330446"/>
              </a:xfrm>
              <a:prstGeom prst="rect">
                <a:avLst/>
              </a:prstGeom>
              <a:blipFill>
                <a:blip r:embed="rId2"/>
                <a:stretch>
                  <a:fillRect l="-1790" t="-4225" r="-179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Data </a:t>
            </a:r>
            <a:r>
              <a:rPr lang="en-US" altLang="en-US" sz="8800" b="1" baseline="0" dirty="0" err="1">
                <a:solidFill>
                  <a:schemeClr val="accent1">
                    <a:lumMod val="50000"/>
                  </a:schemeClr>
                </a:solidFill>
              </a:rPr>
              <a:t>defuzzyfication</a:t>
            </a:r>
            <a:r>
              <a:rPr lang="en-US" altLang="en-US" sz="8800" b="1" baseline="0" dirty="0">
                <a:solidFill>
                  <a:schemeClr val="accent1">
                    <a:lumMod val="50000"/>
                  </a:schemeClr>
                </a:solidFill>
              </a:rPr>
              <a:t> and rating of start-up teams</a:t>
            </a:r>
          </a:p>
        </p:txBody>
      </p:sp>
    </p:spTree>
    <p:extLst>
      <p:ext uri="{BB962C8B-B14F-4D97-AF65-F5344CB8AC3E}">
        <p14:creationId xmlns:p14="http://schemas.microsoft.com/office/powerpoint/2010/main" val="9085084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algn="just"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Evaluation of start-up projects in conditions of risk and uncertainty. –  </a:t>
            </a:r>
            <a:r>
              <a:rPr lang="en-US" altLang="en-US" sz="4400" baseline="0" dirty="0" err="1">
                <a:solidFill>
                  <a:srgbClr val="002060"/>
                </a:solidFill>
              </a:rPr>
              <a:t>Uzhhorod</a:t>
            </a:r>
            <a:r>
              <a:rPr lang="en-US" altLang="en-US" sz="4400" baseline="0" dirty="0">
                <a:solidFill>
                  <a:srgbClr val="002060"/>
                </a:solidFill>
              </a:rPr>
              <a:t>: Publishing house "FOP </a:t>
            </a:r>
            <a:r>
              <a:rPr lang="en-US" altLang="en-US" sz="4400" baseline="0" dirty="0" err="1">
                <a:solidFill>
                  <a:srgbClr val="002060"/>
                </a:solidFill>
              </a:rPr>
              <a:t>Sabov</a:t>
            </a:r>
            <a:r>
              <a:rPr lang="en-US" altLang="en-US" sz="4400" baseline="0" dirty="0">
                <a:solidFill>
                  <a:srgbClr val="002060"/>
                </a:solidFill>
              </a:rPr>
              <a:t> AM", 2021. – 120 p. ISBN 978-617-7798-49-0.</a:t>
            </a:r>
            <a:endParaRPr lang="sk-SK" altLang="en-US" sz="4400" baseline="0" dirty="0">
              <a:solidFill>
                <a:srgbClr val="002060"/>
              </a:solidFill>
            </a:endParaRPr>
          </a:p>
          <a:p>
            <a:pPr marL="1143000" indent="-1143000" algn="just"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Kelemen, M.; </a:t>
            </a:r>
            <a:r>
              <a:rPr lang="en-US" altLang="en-US" sz="4400" baseline="0" dirty="0" err="1">
                <a:solidFill>
                  <a:srgbClr val="002060"/>
                </a:solidFill>
              </a:rPr>
              <a:t>Gavurová</a:t>
            </a:r>
            <a:r>
              <a:rPr lang="en-US" altLang="en-US" sz="4400" baseline="0" dirty="0">
                <a:solidFill>
                  <a:srgbClr val="002060"/>
                </a:solidFill>
              </a:rPr>
              <a:t>, B.; </a:t>
            </a:r>
            <a:r>
              <a:rPr lang="en-US" altLang="en-US" sz="4400" baseline="0" dirty="0" err="1">
                <a:solidFill>
                  <a:srgbClr val="002060"/>
                </a:solidFill>
              </a:rPr>
              <a:t>Varotsos</a:t>
            </a:r>
            <a:r>
              <a:rPr lang="en-US" altLang="en-US" sz="4400" baseline="0" dirty="0">
                <a:solidFill>
                  <a:srgbClr val="002060"/>
                </a:solidFill>
              </a:rPr>
              <a:t>, C.; </a:t>
            </a:r>
            <a:r>
              <a:rPr lang="en-US" altLang="en-US" sz="4400" baseline="0" dirty="0" err="1">
                <a:solidFill>
                  <a:srgbClr val="002060"/>
                </a:solidFill>
              </a:rPr>
              <a:t>Andoga</a:t>
            </a:r>
            <a:r>
              <a:rPr lang="en-US" altLang="en-US" sz="4400" baseline="0" dirty="0">
                <a:solidFill>
                  <a:srgbClr val="002060"/>
                </a:solidFill>
              </a:rPr>
              <a:t>, R.; Gera, M.; </a:t>
            </a:r>
            <a:r>
              <a:rPr lang="en-US" altLang="en-US" sz="4400" baseline="0" dirty="0" err="1">
                <a:solidFill>
                  <a:srgbClr val="002060"/>
                </a:solidFill>
              </a:rPr>
              <a:t>Christodoulakis</a:t>
            </a:r>
            <a:r>
              <a:rPr lang="en-US" altLang="en-US" sz="4400" baseline="0" dirty="0">
                <a:solidFill>
                  <a:srgbClr val="002060"/>
                </a:solidFill>
              </a:rPr>
              <a:t>, J.; </a:t>
            </a:r>
            <a:r>
              <a:rPr lang="en-US" altLang="en-US" sz="4400" baseline="0" dirty="0" err="1">
                <a:solidFill>
                  <a:srgbClr val="002060"/>
                </a:solidFill>
              </a:rPr>
              <a:t>Soušek</a:t>
            </a:r>
            <a:r>
              <a:rPr lang="en-US" altLang="en-US" sz="4400" baseline="0" dirty="0">
                <a:solidFill>
                  <a:srgbClr val="002060"/>
                </a:solidFill>
              </a:rPr>
              <a:t>, R.;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Blišťan</a:t>
            </a:r>
            <a:r>
              <a:rPr lang="en-US" altLang="en-US" sz="4400" baseline="0" dirty="0">
                <a:solidFill>
                  <a:srgbClr val="002060"/>
                </a:solidFill>
              </a:rPr>
              <a:t>, P.; Szabo Jr., S. A Fuzzy Model of Risk Assessment for Environmental Start-up Projects in the Air Transport Sector. Int. J. Environ. Res. Public Health 2019, 16, 3573. https://doi.org/10.3390/ijerph16193573 </a:t>
            </a:r>
            <a:endParaRPr lang="sk-SK" altLang="en-US" sz="4400" baseline="0" dirty="0">
              <a:solidFill>
                <a:srgbClr val="002060"/>
              </a:solidFill>
            </a:endParaRPr>
          </a:p>
          <a:p>
            <a:pPr marL="1143000" indent="-1143000" algn="just" eaLnBrk="1">
              <a:buFont typeface="+mj-lt"/>
              <a:buAutoNum type="arabicPeriod"/>
            </a:pPr>
            <a:r>
              <a:rPr lang="en-US" altLang="en-US" sz="4400" baseline="0" dirty="0">
                <a:solidFill>
                  <a:srgbClr val="002060"/>
                </a:solidFill>
              </a:rPr>
              <a:t>Kelemen, M.; </a:t>
            </a:r>
            <a:r>
              <a:rPr lang="en-US" altLang="en-US" sz="4400" baseline="0" dirty="0" err="1">
                <a:solidFill>
                  <a:srgbClr val="002060"/>
                </a:solidFill>
              </a:rPr>
              <a:t>Polishchuk</a:t>
            </a:r>
            <a:r>
              <a:rPr lang="en-US" altLang="en-US" sz="4400" baseline="0" dirty="0">
                <a:solidFill>
                  <a:srgbClr val="002060"/>
                </a:solidFill>
              </a:rPr>
              <a:t>, V.; </a:t>
            </a:r>
            <a:r>
              <a:rPr lang="en-US" altLang="en-US" sz="4400" baseline="0" dirty="0" err="1">
                <a:solidFill>
                  <a:srgbClr val="002060"/>
                </a:solidFill>
              </a:rPr>
              <a:t>Gavurová</a:t>
            </a:r>
            <a:r>
              <a:rPr lang="en-US" altLang="en-US" sz="4400" baseline="0" dirty="0">
                <a:solidFill>
                  <a:srgbClr val="002060"/>
                </a:solidFill>
              </a:rPr>
              <a:t>, B.; Szabo, S.; </a:t>
            </a:r>
            <a:r>
              <a:rPr lang="en-US" altLang="en-US" sz="4400" baseline="0" dirty="0" err="1">
                <a:solidFill>
                  <a:srgbClr val="002060"/>
                </a:solidFill>
              </a:rPr>
              <a:t>Rozenberg</a:t>
            </a:r>
            <a:r>
              <a:rPr lang="en-US" altLang="en-US" sz="4400" baseline="0" dirty="0">
                <a:solidFill>
                  <a:srgbClr val="002060"/>
                </a:solidFill>
              </a:rPr>
              <a:t>, R.; Gera, M.;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Andoga</a:t>
            </a:r>
            <a:r>
              <a:rPr lang="en-US" altLang="en-US" sz="4400" baseline="0" dirty="0">
                <a:solidFill>
                  <a:srgbClr val="002060"/>
                </a:solidFill>
              </a:rPr>
              <a:t>, R.; </a:t>
            </a:r>
            <a:r>
              <a:rPr lang="en-US" altLang="en-US" sz="4400" baseline="0" dirty="0" err="1">
                <a:solidFill>
                  <a:srgbClr val="002060"/>
                </a:solidFill>
              </a:rPr>
              <a:t>Divoková</a:t>
            </a:r>
            <a:r>
              <a:rPr lang="en-US" altLang="en-US" sz="4400" baseline="0" dirty="0">
                <a:solidFill>
                  <a:srgbClr val="002060"/>
                </a:solidFill>
              </a:rPr>
              <a:t>, A.; </a:t>
            </a:r>
            <a:r>
              <a:rPr lang="en-US" altLang="en-US" sz="4400" baseline="0" dirty="0" err="1">
                <a:solidFill>
                  <a:srgbClr val="002060"/>
                </a:solidFill>
              </a:rPr>
              <a:t>Bliš’an</a:t>
            </a:r>
            <a:r>
              <a:rPr lang="en-US" altLang="en-US" sz="4400" baseline="0" dirty="0">
                <a:solidFill>
                  <a:srgbClr val="002060"/>
                </a:solidFill>
              </a:rPr>
              <a:t>, P. Fuzzy Model for Quantitative Assessment of Environmental Start-up Projects in Air Transport. Int. J. Environ. Res. Public Health 2019, 16, 3585.</a:t>
            </a:r>
            <a:r>
              <a:rPr lang="sk-SK" altLang="en-US" sz="4400" baseline="0" dirty="0">
                <a:solidFill>
                  <a:srgbClr val="002060"/>
                </a:solidFill>
              </a:rPr>
              <a:t> </a:t>
            </a:r>
            <a:r>
              <a:rPr lang="en-US" altLang="en-US" sz="4400" baseline="0" dirty="0">
                <a:solidFill>
                  <a:srgbClr val="002060"/>
                </a:solidFill>
              </a:rPr>
              <a:t>https://doi.org/10.3390/ijerph16193585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8.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2117</TotalTime>
  <Words>3155</Words>
  <Application>Microsoft Office PowerPoint</Application>
  <PresentationFormat>Произвольный</PresentationFormat>
  <Paragraphs>446</Paragraphs>
  <Slides>38</Slides>
  <Notes>16</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38</vt:i4>
      </vt:variant>
    </vt:vector>
  </HeadingPairs>
  <TitlesOfParts>
    <vt:vector size="49" baseType="lpstr">
      <vt:lpstr>Arial</vt:lpstr>
      <vt:lpstr>Calibri</vt:lpstr>
      <vt:lpstr>Cambria Math</vt:lpstr>
      <vt:lpstr>Helvetica Light</vt:lpstr>
      <vt:lpstr>Helvetica Neue</vt:lpstr>
      <vt:lpstr>Open Sans</vt:lpstr>
      <vt:lpstr>Open Sans Extrabold</vt:lpstr>
      <vt:lpstr>Open Sans Semibold</vt:lpstr>
      <vt:lpstr>Source Sans Pro</vt:lpstr>
      <vt:lpstr>Times New Roman</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261</cp:revision>
  <dcterms:modified xsi:type="dcterms:W3CDTF">2021-10-16T09:59:17Z</dcterms:modified>
</cp:coreProperties>
</file>