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81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5" r:id="rId25"/>
    <p:sldId id="280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2" d="100"/>
          <a:sy n="42" d="100"/>
        </p:scale>
        <p:origin x="48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4744" y="928547"/>
            <a:ext cx="10043795" cy="4577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57530" marR="640080" indent="640080" algn="ctr">
              <a:lnSpc>
                <a:spcPct val="150000"/>
              </a:lnSpc>
              <a:spcAft>
                <a:spcPts val="45"/>
              </a:spcAft>
            </a:pPr>
            <a:r>
              <a:rPr lang="de-DE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8. </a:t>
            </a:r>
            <a:r>
              <a:rPr lang="de-DE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Mavzu</a:t>
            </a:r>
            <a:r>
              <a:rPr lang="de-DE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de-DE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de-DE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kontakt </a:t>
            </a:r>
            <a:r>
              <a:rPr lang="de-DE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de-DE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57530" marR="640080" indent="640080">
              <a:lnSpc>
                <a:spcPct val="150000"/>
              </a:lnSpc>
              <a:spcAft>
                <a:spcPts val="45"/>
              </a:spcAft>
            </a:pPr>
            <a:r>
              <a:rPr lang="de-DE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de-DE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just" fontAlgn="base">
              <a:lnSpc>
                <a:spcPct val="150000"/>
              </a:lnSpc>
              <a:spcAft>
                <a:spcPts val="75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 fontAlgn="base">
              <a:lnSpc>
                <a:spcPct val="150000"/>
              </a:lnSpc>
              <a:spcAft>
                <a:spcPts val="75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Uchma-uch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 fontAlgn="base">
              <a:lnSpc>
                <a:spcPct val="150000"/>
              </a:lnSpc>
              <a:spcAft>
                <a:spcPts val="75"/>
              </a:spcAft>
              <a:buClr>
                <a:srgbClr val="000000"/>
              </a:buClr>
              <a:buSzPts val="1400"/>
              <a:buFont typeface="+mj-lt"/>
              <a:buAutoNum type="arabicPeriod"/>
            </a:pP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Nuqtali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lang="ru-RU" sz="2800" b="1" i="1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50875" indent="-6350" algn="just">
              <a:lnSpc>
                <a:spcPct val="150000"/>
              </a:lnSpc>
              <a:spcAft>
                <a:spcPts val="75"/>
              </a:spcAft>
            </a:pPr>
            <a:r>
              <a:rPr lang="de-DE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de-DE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Rolikli</a:t>
            </a:r>
            <a:r>
              <a:rPr lang="de-DE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263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0425" y="627638"/>
            <a:ext cx="10569576" cy="50486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indent="-6350" algn="ctr">
              <a:lnSpc>
                <a:spcPct val="150000"/>
              </a:lnSpc>
              <a:spcAft>
                <a:spcPts val="55"/>
              </a:spcAft>
            </a:pPr>
            <a:r>
              <a:rPr lang="de-DE" sz="2400" b="1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de-DE" sz="24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kontakt </a:t>
            </a:r>
            <a:r>
              <a:rPr lang="de-DE" sz="2400" b="1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4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4140" indent="449580" algn="just">
              <a:lnSpc>
                <a:spcPct val="150000"/>
              </a:lnSpc>
              <a:spcAft>
                <a:spcPts val="75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joylaridan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(1000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100000 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kuchlanishi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(0,5-30 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tokini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o‘tkazishda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plastik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holatigacha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suyuqlanguncha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qizishidan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bir-biriga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siqib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ajralmas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birikma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jarayoni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elektrik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kontaktiv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ru-RU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(1-rasm). </a:t>
            </a:r>
          </a:p>
          <a:p>
            <a:pPr>
              <a:lnSpc>
                <a:spcPct val="150000"/>
              </a:lnSpc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Rasmdagi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ko‘rinadiki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qisqichlariga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qisilib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mexanizmlar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vositasida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muncha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yaqinlashtirilib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bir-biriga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qisiladi-da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239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6713"/>
          <p:cNvPicPr/>
          <p:nvPr/>
        </p:nvPicPr>
        <p:blipFill>
          <a:blip r:embed="rId2"/>
          <a:stretch>
            <a:fillRect/>
          </a:stretch>
        </p:blipFill>
        <p:spPr>
          <a:xfrm>
            <a:off x="4738052" y="737235"/>
            <a:ext cx="2441575" cy="1543050"/>
          </a:xfrm>
          <a:prstGeom prst="rect">
            <a:avLst/>
          </a:prstGeom>
        </p:spPr>
      </p:pic>
      <p:pic>
        <p:nvPicPr>
          <p:cNvPr id="3" name="Рисунок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564130"/>
            <a:ext cx="4640580" cy="77343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083626" y="3621405"/>
            <a:ext cx="10140633" cy="1320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konturidan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o‘tishida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qarshiligi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Joul-Lens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qonuniga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ajralib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qizitadi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93269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03704" y="880497"/>
            <a:ext cx="6925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9263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zonasining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qarshiligini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000" i="1" baseline="-30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2000" i="1" baseline="-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desak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960120" y="452826"/>
            <a:ext cx="10607040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000" i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sz="2000" b="0" i="1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kumimoji="0" lang="ru-RU" sz="20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sz="2000" b="0" i="1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+ 2R</a:t>
            </a:r>
            <a:r>
              <a:rPr kumimoji="0" lang="ru-RU" sz="20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+2R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erda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ru-RU" sz="2000" b="0" i="1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ru-RU" sz="20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zagatovkaning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qisqichdan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R-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qisqichlar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zagatovka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oralig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idagi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aytish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kerakki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de-DE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de-DE" sz="2000" b="0" i="1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de-DE" sz="20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qarshilikning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konturi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uchastkalari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qarshiliklari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de-DE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de-DE" sz="20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de-DE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zagatovkalarning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kontaktdagi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yuzalari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maksimal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qiziydi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eslash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kerakki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zagatovkkalar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tekis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ishlanmasin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baribir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yicha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zagatovkalar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kontaktda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lmaydi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kontakt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nuqtalarda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ortib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suyuqlanadi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Zagatovkalarni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biriga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qisishda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kontakt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nuqtalar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pirovardida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yuzalar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kontaktlanib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payvandlanadi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Kontaktning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de-DE" sz="2000" b="0" i="1" u="none" strike="noStrike" cap="none" normalizeH="0" baseline="-3000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de-DE" sz="20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payvandlanadigan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metallning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hossalariga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qiymatiga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qiymatiga</a:t>
            </a:r>
            <a:r>
              <a:rPr kumimoji="0" lang="de-DE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bog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de-DE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liq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42223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7584" y="1085801"/>
            <a:ext cx="10318115" cy="5198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unumining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yuqoriligi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sifatining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yaxshiligi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protsessni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miqyosda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mexanizatsiyalash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atomatlashtirish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mumkinligi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narxining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arzonligi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rsatkichlariga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mashinasozlikda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qurilishda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lat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rangli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qotishmalaridan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ajralmas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konstruksiyalar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foydalanilmoqda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Elektrik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kontaktiy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choklari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usuliga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tubandagi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xillarga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Uchma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Nuqtaviy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Rolikaviy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99848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2980" y="402000"/>
            <a:ext cx="10218419" cy="5934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indent="-6350" algn="just">
              <a:lnSpc>
                <a:spcPct val="150000"/>
              </a:lnSpc>
              <a:spcAft>
                <a:spcPts val="55"/>
              </a:spcAft>
            </a:pPr>
            <a:r>
              <a:rPr lang="de-DE" sz="2800" b="1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Uchma-uch</a:t>
            </a:r>
            <a:r>
              <a:rPr lang="de-DE" sz="28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b="1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8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marR="104140" indent="-6350" algn="just">
              <a:lnSpc>
                <a:spcPct val="150000"/>
              </a:lnSpc>
              <a:spcAft>
                <a:spcPts val="75"/>
              </a:spcAft>
            </a:pP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uchma-uch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bulardan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qarshiligi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chetlarini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suyuqlantirmay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borilsa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ikkinchisidan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yuzalarni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boriladi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uchma-uch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(2-rasm, </a:t>
            </a:r>
            <a:r>
              <a:rPr lang="de-DE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da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ko‘rinadiki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de-DE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qo‘zg‘almas</a:t>
            </a:r>
            <a:r>
              <a:rPr lang="de-DE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plitadagi</a:t>
            </a:r>
            <a:r>
              <a:rPr lang="de-DE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qisqichga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ikkinchisi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supportdagi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yo‘naltiruvchilarda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surila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oladigan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plitadagi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qisqichga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siqilgan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16227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0424" y="1038424"/>
            <a:ext cx="10546716" cy="5198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tayyorlangan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qisqichlar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ikkilamchi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chulg‘amiga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ulangan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oksidlardan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tozalangach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tekislanib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qisqichlarning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supportlarini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surish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yo‘li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yuzalari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bir-biriga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erishguncha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qisilib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so‘ngra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yuboriladi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Kontakt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plastik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kelgach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to‘xtatilib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zaruriy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(2,5 </a:t>
            </a:r>
            <a:r>
              <a:rPr lang="de-DE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de-DE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/mm</a:t>
            </a:r>
            <a:r>
              <a:rPr lang="de-DE" sz="28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de-DE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25 </a:t>
            </a:r>
            <a:r>
              <a:rPr lang="de-DE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Mn</a:t>
            </a:r>
            <a:r>
              <a:rPr lang="de-DE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/m</a:t>
            </a:r>
            <a:r>
              <a:rPr lang="de-DE" sz="28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95074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6832"/>
          <p:cNvPicPr/>
          <p:nvPr/>
        </p:nvPicPr>
        <p:blipFill>
          <a:blip r:embed="rId2"/>
          <a:stretch>
            <a:fillRect/>
          </a:stretch>
        </p:blipFill>
        <p:spPr>
          <a:xfrm>
            <a:off x="3325495" y="690245"/>
            <a:ext cx="4946650" cy="16827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82980" y="2536625"/>
            <a:ext cx="10264140" cy="2358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6915" indent="-6350" algn="just">
              <a:lnSpc>
                <a:spcPct val="150000"/>
              </a:lnSpc>
              <a:spcAft>
                <a:spcPts val="55"/>
              </a:spcAft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–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a)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Metallarning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qarshiligi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uchma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72465" indent="-6350">
              <a:lnSpc>
                <a:spcPct val="150000"/>
              </a:lnSpc>
              <a:spcAft>
                <a:spcPts val="555"/>
              </a:spcAft>
            </a:pP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stanina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plita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7 –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zagatovkalar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6 –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qisqichlar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8 –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transformatorining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ikkilamchi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chulg‘ama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b –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joylarini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plastik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holga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keltirib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uchma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v –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joylarini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suyuqlantirib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uchma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sikla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687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88" y="641968"/>
            <a:ext cx="10341292" cy="4481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marR="113030" indent="-6350" algn="just">
              <a:lnSpc>
                <a:spcPct val="150000"/>
              </a:lnSpc>
              <a:spcAft>
                <a:spcPts val="25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sanoatda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p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rangli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marR="104140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ko‘ndalang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kesimi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en-US" sz="24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chiviq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yupqa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buyumlarni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qarshiliklari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uchma-uch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2-rasm,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uchma-uch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tanishilgan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o‘xshash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toretslari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bir-biriga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yaqinlashtirilib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maxlum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zazor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qoldirilgach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bir-biriga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tekkuncha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yaqinlashtiriladi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-da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25687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1230" y="970866"/>
            <a:ext cx="10364470" cy="51984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toretslarida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razryadlari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toretslari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yaqinlashtirib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ajratilganda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yangi-yangi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nihoyat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tekisda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suyuqlangandagina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zudlik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bir-biriga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siqiladi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-da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to‘xtatiladi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puxta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birikma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2-rasm,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da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joylarini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uchma-uch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54235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2520" y="1037050"/>
            <a:ext cx="9951720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0" marR="113030" indent="-6350" algn="r">
              <a:lnSpc>
                <a:spcPct val="150000"/>
              </a:lnSpc>
              <a:spcAft>
                <a:spcPts val="2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Uchma-uch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rejimlariga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j (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a, mm</a:t>
            </a:r>
            <a:r>
              <a:rPr lang="en-US" sz="28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(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/mm</a:t>
            </a:r>
            <a:r>
              <a:rPr lang="en-US" sz="28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 (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marR="104140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o‘rnatish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l)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 –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o‘lchamlariga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 = (0.5 – 0,7) d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 –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sterjen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376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7248" y="1161170"/>
            <a:ext cx="10455592" cy="4481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zanglamas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imkon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shaklli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doiraviy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kvadrat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halqa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kesimli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buyumlar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siqish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4-7 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/mm</a:t>
            </a:r>
            <a:r>
              <a:rPr lang="en-US" sz="24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(40-70 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Mn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/m</a:t>
            </a:r>
            <a:r>
              <a:rPr lang="en-US" sz="24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Texnikada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qarshiligi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ko‘proq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tarqalgandir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22958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8680" y="527775"/>
            <a:ext cx="10355580" cy="5140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6045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boisi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moslanishi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etilmaydi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kuyishi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sachrashi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50" indent="-6350" algn="ctr">
              <a:lnSpc>
                <a:spcPct val="150000"/>
              </a:lnSpc>
              <a:spcAft>
                <a:spcPts val="55"/>
              </a:spcAft>
            </a:pPr>
            <a:r>
              <a:rPr lang="en-US" sz="2000" b="1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0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b="1" i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5969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3-rasmdagi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ko‘rinadiki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0,5-5 mm)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qo‘zg‘almas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pastki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ustma-ust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qo‘yilib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list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tushirilibbir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siqilgach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o‘tishida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plastik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holatigacha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markazlari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suqlanguncha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tugagach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ko‘tarilib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tagiga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protsess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takrorlanadi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(3-rasm, </a:t>
            </a:r>
            <a:r>
              <a:rPr lang="en-US" sz="2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7327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6946"/>
          <p:cNvPicPr/>
          <p:nvPr/>
        </p:nvPicPr>
        <p:blipFill>
          <a:blip r:embed="rId2"/>
          <a:stretch>
            <a:fillRect/>
          </a:stretch>
        </p:blipFill>
        <p:spPr>
          <a:xfrm>
            <a:off x="3448685" y="713105"/>
            <a:ext cx="4654550" cy="213995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60424" y="3658774"/>
            <a:ext cx="10592436" cy="1397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6915" indent="-6350" algn="just">
              <a:lnSpc>
                <a:spcPct val="150000"/>
              </a:lnSpc>
              <a:spcAft>
                <a:spcPts val="55"/>
              </a:spcAft>
            </a:pP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–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rasm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a)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40690" marR="111125" indent="-6350" algn="just">
              <a:lnSpc>
                <a:spcPct val="150000"/>
              </a:lnSpc>
              <a:spcAft>
                <a:spcPts val="5"/>
              </a:spcAft>
            </a:pP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transformator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3, 4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5, 6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payvandlanuvchi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listlar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b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nuqli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1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ustki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ostki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yostiqcha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v – normal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sikli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5082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940" y="1116050"/>
            <a:ext cx="10226040" cy="4470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(3-rasm,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zagatovkalararo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yosti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ы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taqsimlanadi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795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protsessida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erishish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boshlashdan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oldin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biriktiriladigan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pardalaridan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yaxshilab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tozalanib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oralig‘iga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darajaga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kelguncha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siqiladi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-da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zanjirga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Siqilgan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sngra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to‘xtatilib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42212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5820" y="677057"/>
            <a:ext cx="10355580" cy="5024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541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operatsiyasining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ketma-ketligining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grafikaviy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ifodasi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mashinaning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normal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sikli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yuritilida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(3-rasm,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strukturasini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yaxshilash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zanjirin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uzishdan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avval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biroz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541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Agar 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uktma-ketligi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buzilsa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keskin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yomonlashadi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agar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avval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biriktirilsh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joyidagi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kontakt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haddan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tekisda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qizimay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sachrashi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g‘ovak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0715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120" y="1135631"/>
            <a:ext cx="10172700" cy="5024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zanjirini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uzmasdan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sirtidan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ko‘tariladi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oralig‘ida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razryadini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uchqun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kuyishiga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Nuqtaviy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parametrlariga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(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/mm</a:t>
            </a:r>
            <a:r>
              <a:rPr lang="en-US" sz="24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 (a/mm</a:t>
            </a:r>
            <a:r>
              <a:rPr lang="en-US" sz="24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 (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parametrlarning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σ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σ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formula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8122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2162" y="1079808"/>
            <a:ext cx="10454958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zanjirini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uzmasdan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olinsa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ustki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ostidagi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sirtidan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ko‘tariladi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oralig‘ida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razryadini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uchqun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kuyishiga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Nuqtaviy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rejimlarining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parametrlariga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 (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/mm</a:t>
            </a:r>
            <a:r>
              <a:rPr lang="en-US" sz="28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 (a/mm</a:t>
            </a:r>
            <a:r>
              <a:rPr lang="en-US" sz="28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 (</a:t>
            </a:r>
            <a:r>
              <a:rPr lang="en-US" sz="28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parametrlarning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σ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1916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7267" y="781221"/>
            <a:ext cx="10387013" cy="4639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σ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formula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-6350" algn="ctr">
              <a:lnSpc>
                <a:spcPct val="150000"/>
              </a:lnSpc>
              <a:spcAft>
                <a:spcPts val="6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50" indent="-6350" algn="ctr">
              <a:lnSpc>
                <a:spcPct val="150000"/>
              </a:lnSpc>
              <a:spcAft>
                <a:spcPts val="0"/>
              </a:spcAft>
            </a:pP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400" i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= 2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σ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+ 3mm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qiymatini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zichligiga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50" indent="-6350" algn="ctr">
              <a:lnSpc>
                <a:spcPct val="150000"/>
              </a:lnSpc>
              <a:spcAft>
                <a:spcPts val="585"/>
              </a:spcAft>
            </a:pP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jF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400" i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59435" indent="-6350">
              <a:lnSpc>
                <a:spcPct val="150000"/>
              </a:lnSpc>
            </a:pP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j- 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a/mm</a:t>
            </a:r>
            <a:r>
              <a:rPr lang="en-US" sz="24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  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en-US" sz="24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1722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0404" y="649794"/>
            <a:ext cx="10638155" cy="5591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bir-biridan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oraliqlari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markazidan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en-US" sz="2400" i="1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masofada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agar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shuntlanishi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puxtaligi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yomonlashadi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3462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Amalda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nuqtaviy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yumshoq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414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Yumshoq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toblanishga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moyil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tekis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qizdirilib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xarakterlanadi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diapozoni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8088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9004" y="631655"/>
            <a:ext cx="10363836" cy="5024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 = 80-150 a/mm</a:t>
            </a:r>
            <a:r>
              <a:rPr lang="en-US" sz="24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R = 0,5÷4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kG/mm</a:t>
            </a:r>
            <a:r>
              <a:rPr lang="en-US" sz="24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 =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0,5÷3 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oralig‘ida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marR="107315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Zanglamas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yupqa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0,1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termik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zonasining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kichikligi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qisqaligi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binobarin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unumining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xarakterlanadi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diapozoni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 = 4÷10kG/mm</a:t>
            </a:r>
            <a:r>
              <a:rPr lang="en-US" sz="24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 = 0,001÷0,1 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oralig‘ida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032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9620" y="649794"/>
            <a:ext cx="10523220" cy="5037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414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Nuqtaviy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ko‘chma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statsionlar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Nuqtaviy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600-1000 </a:t>
            </a:r>
            <a:r>
              <a:rPr lang="en-US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kvt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soatiga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2000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soatiga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10000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imkon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59435" indent="-6350">
              <a:lnSpc>
                <a:spcPct val="150000"/>
              </a:lnSpc>
              <a:spcAft>
                <a:spcPts val="2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50" indent="-6350" algn="ctr">
              <a:lnSpc>
                <a:spcPct val="150000"/>
              </a:lnSpc>
              <a:spcAft>
                <a:spcPts val="55"/>
              </a:spcAft>
            </a:pPr>
            <a:r>
              <a:rPr lang="en-US" sz="2400" b="1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Rolikli</a:t>
            </a:r>
            <a:r>
              <a:rPr lang="en-US" sz="24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Germetik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birikmalarni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rezervuar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konstruksiyalarini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Al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Si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rolikaviy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8044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2500" y="1661001"/>
            <a:ext cx="10317480" cy="3259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0,001-3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nuqtaviy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singari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tomonlama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zagatovkalararo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puxta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zich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rolikaviy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4-rasmda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1454583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157734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9" name="Picture 772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237865"/>
            <a:ext cx="2670175" cy="187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800100" y="421709"/>
            <a:ext cx="10561320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roliklar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o‘rnatiladi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Payvandlanadigan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siqilgan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yuborilishi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roliklar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oralig‘ida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surilib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rolikli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uzluksiz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uzlukli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odimlab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mashinalariga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–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Rolikli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transformator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2 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roliklar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3 </a:t>
            </a:r>
            <a:r>
              <a:rPr kumimoji="0" lang="en-US" sz="24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4, 5 –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payvandlanuvchi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listlar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35111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1528" y="934227"/>
            <a:ext cx="10478452" cy="5198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muayyan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tezlikda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suriladi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roliklarga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sidirg‘a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roliklar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sidirg‘a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bo‘lmaydi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Odimli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roliklar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roliklar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to‘xtatilganda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berilib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roliklarga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aylanganda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Odimlab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mashinalarining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nuqtaviy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prinsipi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kabidir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57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8680" y="735491"/>
            <a:ext cx="10492740" cy="5683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65785" marR="1724660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ishlaydigan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565785" marR="1724660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65785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vaqti-vaqti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yuborib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Operatsilarning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boshlanishida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tugashida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bajarilish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ketma-ketligi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nuqtaviy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singari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donlari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o‘sishga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moyil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yondosh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zonada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sezilarli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struktura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o‘zgarishiga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berilmaydigan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zagatovkalarda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bostirishda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ikkinchi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yondosh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zonalari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moyil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zanglamas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958726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240" y="516976"/>
            <a:ext cx="10538460" cy="5421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marR="105410" indent="449580" algn="just">
              <a:lnSpc>
                <a:spcPct val="150000"/>
              </a:lnSpc>
              <a:spcAft>
                <a:spcPts val="75"/>
              </a:spcAft>
            </a:pP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rejimlari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j, p, t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nuqtaviy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payvandlashdagi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singari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metalning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qalinligiga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ximiyaviy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erda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nuqtaviy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payvandlashdagiga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qaraganda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kattaroq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tokning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oldinroq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bostirilgan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uchastkasi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shuntlanadi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uzlukli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2+2 </a:t>
            </a:r>
            <a:r>
              <a:rPr lang="en-US" sz="2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qalinlikdagi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listlarni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450</a:t>
            </a:r>
            <a:r>
              <a:rPr lang="en-US" sz="2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kG/mm</a:t>
            </a:r>
            <a:r>
              <a:rPr lang="en-US" sz="2600" i="1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(4500 </a:t>
            </a:r>
            <a:r>
              <a:rPr lang="en-US" sz="26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Mn</a:t>
            </a:r>
            <a:r>
              <a:rPr lang="en-US" sz="2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/m2)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impulsining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davom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0,16 – 0,24 </a:t>
            </a:r>
            <a:r>
              <a:rPr lang="en-US" sz="26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</a:t>
            </a:r>
            <a:r>
              <a:rPr lang="en-US" sz="2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pauza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0,08÷0,12 </a:t>
            </a:r>
            <a:r>
              <a:rPr lang="en-US" sz="26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</a:t>
            </a:r>
            <a:r>
              <a:rPr lang="en-US" sz="2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minutiga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0,8÷1,0 </a:t>
            </a:r>
            <a:r>
              <a:rPr lang="en-US" sz="26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8816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138</TotalTime>
  <Words>1985</Words>
  <Application>Microsoft Office PowerPoint</Application>
  <PresentationFormat>Широкоэкранный</PresentationFormat>
  <Paragraphs>73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Arial</vt:lpstr>
      <vt:lpstr>Garamond</vt:lpstr>
      <vt:lpstr>Times New Roman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AlexSoft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Otabek</dc:creator>
  <cp:lastModifiedBy>Otabek</cp:lastModifiedBy>
  <cp:revision>6</cp:revision>
  <dcterms:created xsi:type="dcterms:W3CDTF">2018-10-11T11:40:05Z</dcterms:created>
  <dcterms:modified xsi:type="dcterms:W3CDTF">2018-10-13T07:58:53Z</dcterms:modified>
</cp:coreProperties>
</file>