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260" r:id="rId2"/>
    <p:sldId id="261" r:id="rId3"/>
    <p:sldId id="262" r:id="rId4"/>
    <p:sldId id="285" r:id="rId5"/>
    <p:sldId id="263" r:id="rId6"/>
    <p:sldId id="264" r:id="rId7"/>
    <p:sldId id="284" r:id="rId8"/>
    <p:sldId id="265" r:id="rId9"/>
    <p:sldId id="266" r:id="rId10"/>
    <p:sldId id="304" r:id="rId11"/>
    <p:sldId id="267" r:id="rId12"/>
    <p:sldId id="268" r:id="rId13"/>
    <p:sldId id="269" r:id="rId14"/>
    <p:sldId id="305" r:id="rId15"/>
    <p:sldId id="270" r:id="rId16"/>
    <p:sldId id="301" r:id="rId17"/>
    <p:sldId id="271" r:id="rId18"/>
    <p:sldId id="302" r:id="rId19"/>
    <p:sldId id="272" r:id="rId20"/>
    <p:sldId id="306" r:id="rId21"/>
    <p:sldId id="273" r:id="rId22"/>
    <p:sldId id="274" r:id="rId23"/>
    <p:sldId id="275" r:id="rId24"/>
    <p:sldId id="276" r:id="rId25"/>
    <p:sldId id="277" r:id="rId26"/>
    <p:sldId id="278" r:id="rId27"/>
    <p:sldId id="279" r:id="rId28"/>
    <p:sldId id="280" r:id="rId29"/>
    <p:sldId id="281" r:id="rId30"/>
    <p:sldId id="295" r:id="rId31"/>
    <p:sldId id="296" r:id="rId32"/>
    <p:sldId id="297" r:id="rId33"/>
    <p:sldId id="298" r:id="rId34"/>
    <p:sldId id="299" r:id="rId35"/>
    <p:sldId id="300" r:id="rId36"/>
    <p:sldId id="286" r:id="rId37"/>
    <p:sldId id="287" r:id="rId38"/>
    <p:sldId id="289" r:id="rId39"/>
    <p:sldId id="290" r:id="rId40"/>
    <p:sldId id="292" r:id="rId41"/>
    <p:sldId id="293" r:id="rId42"/>
    <p:sldId id="294" r:id="rId43"/>
    <p:sldId id="282" r:id="rId44"/>
    <p:sldId id="303" r:id="rId45"/>
    <p:sldId id="307"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57" autoAdjust="0"/>
    <p:restoredTop sz="96533" autoAdjust="0"/>
  </p:normalViewPr>
  <p:slideViewPr>
    <p:cSldViewPr snapToGrid="0">
      <p:cViewPr varScale="1">
        <p:scale>
          <a:sx n="86" d="100"/>
          <a:sy n="86" d="100"/>
        </p:scale>
        <p:origin x="984" y="53"/>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21/09/2021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juejung.github.io/jdocs/Comp/html/index.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vi.wikipedia.org/wiki/Python_(ng%C3%B4n_ng%E1%BB%AF_l%E1%BA%ADp_tr%C3%ACnh)#cite_note-26" TargetMode="External"/><Relationship Id="rId13" Type="http://schemas.openxmlformats.org/officeDocument/2006/relationships/hyperlink" Target="https://vi.wikipedia.org/wiki/Scheme" TargetMode="External"/><Relationship Id="rId18" Type="http://schemas.openxmlformats.org/officeDocument/2006/relationships/hyperlink" Target="https://vi.wikipedia.org/wiki/H%E1%BB%87_%C4%91i%E1%BB%81u_h%C3%A0nh" TargetMode="External"/><Relationship Id="rId3" Type="http://schemas.openxmlformats.org/officeDocument/2006/relationships/hyperlink" Target="https://vi.wikipedia.org/wiki/Ng%C3%B4n_ng%E1%BB%AF_l%E1%BA%ADp_tr%C3%ACnh" TargetMode="External"/><Relationship Id="rId21" Type="http://schemas.openxmlformats.org/officeDocument/2006/relationships/hyperlink" Target="https://vi.wikipedia.org/wiki/Microsoft_Windows" TargetMode="External"/><Relationship Id="rId7" Type="http://schemas.openxmlformats.org/officeDocument/2006/relationships/hyperlink" Target="https://vi.wikipedia.org/wiki/Python_(ng%C3%B4n_ng%E1%BB%AF_l%E1%BA%ADp_tr%C3%ACnh)#cite_note-25" TargetMode="External"/><Relationship Id="rId12" Type="http://schemas.openxmlformats.org/officeDocument/2006/relationships/hyperlink" Target="https://vi.wikipedia.org/wiki/Ruby_(ng%C3%B4n_ng%E1%BB%AF_l%E1%BA%ADp_tr%C3%ACnh)" TargetMode="External"/><Relationship Id="rId17" Type="http://schemas.openxmlformats.org/officeDocument/2006/relationships/hyperlink" Target="https://vi.wikipedia.org/wiki/Unix" TargetMode="External"/><Relationship Id="rId2" Type="http://schemas.openxmlformats.org/officeDocument/2006/relationships/slide" Target="../slides/slide5.xml"/><Relationship Id="rId16" Type="http://schemas.openxmlformats.org/officeDocument/2006/relationships/hyperlink" Target="https://vi.wikipedia.org/wiki/Python_(ng%C3%B4n_ng%E1%BB%AF_l%E1%BA%ADp_tr%C3%ACnh)#cite_note-27" TargetMode="External"/><Relationship Id="rId20" Type="http://schemas.openxmlformats.org/officeDocument/2006/relationships/hyperlink" Target="https://vi.wikipedia.org/wiki/Mac_OS" TargetMode="External"/><Relationship Id="rId1" Type="http://schemas.openxmlformats.org/officeDocument/2006/relationships/notesMaster" Target="../notesMasters/notesMaster1.xml"/><Relationship Id="rId6" Type="http://schemas.openxmlformats.org/officeDocument/2006/relationships/hyperlink" Target="https://vi.wikipedia.org/wiki/Python_(ng%C3%B4n_ng%E1%BB%AF_l%E1%BA%ADp_tr%C3%ACnh)#cite_note-24" TargetMode="External"/><Relationship Id="rId11" Type="http://schemas.openxmlformats.org/officeDocument/2006/relationships/hyperlink" Target="https://vi.wikipedia.org/wiki/Perl" TargetMode="External"/><Relationship Id="rId5" Type="http://schemas.openxmlformats.org/officeDocument/2006/relationships/hyperlink" Target="https://vi.wikipedia.org/wiki/1990" TargetMode="External"/><Relationship Id="rId15" Type="http://schemas.openxmlformats.org/officeDocument/2006/relationships/hyperlink" Target="https://vi.wikipedia.org/wiki/Tcl" TargetMode="External"/><Relationship Id="rId23" Type="http://schemas.openxmlformats.org/officeDocument/2006/relationships/hyperlink" Target="https://vi.wikipedia.org/wiki/Python_(ng%C3%B4n_ng%E1%BB%AF_l%E1%BA%ADp_tr%C3%ACnh)#:~:text=Python%20l%C3%A0%20m%E1%BB%99t%20ng%C3%B4n%20ng%E1%BB%AF,d%E1%BB%85%20h%E1%BB%8Dc%20v%C3%A0%20d%E1%BB%85%20nh%E1%BB%9B.&amp;text=Python%20%C4%91%C6%B0%E1%BB%A3c%20ph%C3%A1t%20tri%E1%BB%83n%20trong,Python%20Software%20Foundation%20qu%E1%BA%A3n%20l%C3%BD." TargetMode="External"/><Relationship Id="rId10" Type="http://schemas.openxmlformats.org/officeDocument/2006/relationships/hyperlink" Target="https://vi.wikipedia.org/wiki/Qu%E1%BA%A3n_l%C3%BD_b%E1%BB%99_nh%E1%BB%9B" TargetMode="External"/><Relationship Id="rId19" Type="http://schemas.openxmlformats.org/officeDocument/2006/relationships/hyperlink" Target="https://vi.wikipedia.org/wiki/MS-DOS" TargetMode="External"/><Relationship Id="rId4" Type="http://schemas.openxmlformats.org/officeDocument/2006/relationships/hyperlink" Target="https://vi.wikipedia.org/w/index.php?title=Guido_van_Rossum&amp;action=edit&amp;redlink=1" TargetMode="External"/><Relationship Id="rId9" Type="http://schemas.openxmlformats.org/officeDocument/2006/relationships/hyperlink" Target="https://vi.wikipedia.org/w/index.php?title=T%E1%BA%A1o_ki%E1%BB%83u_%C4%91%E1%BB%99ng&amp;action=edit&amp;redlink=1" TargetMode="External"/><Relationship Id="rId14" Type="http://schemas.openxmlformats.org/officeDocument/2006/relationships/hyperlink" Target="https://vi.wikipedia.org/wiki/Smalltalk" TargetMode="External"/><Relationship Id="rId22" Type="http://schemas.openxmlformats.org/officeDocument/2006/relationships/hyperlink" Target="https://vi.wikipedia.org/wiki/Linux" TargetMode="Externa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vi.wikipedia.org/w/index.php?title=Reston&amp;action=edit&amp;redlink=1" TargetMode="External"/><Relationship Id="rId13" Type="http://schemas.openxmlformats.org/officeDocument/2006/relationships/hyperlink" Target="https://vi.wikipedia.org/w/index.php?title=BeOpen_PythonLabs_team&amp;action=edit&amp;redlink=1" TargetMode="External"/><Relationship Id="rId3" Type="http://schemas.openxmlformats.org/officeDocument/2006/relationships/hyperlink" Target="https://vi.wikipedia.org/wiki/Th%E1%BA%ADp_ni%C3%AAn_1990" TargetMode="External"/><Relationship Id="rId7" Type="http://schemas.openxmlformats.org/officeDocument/2006/relationships/hyperlink" Target="https://vi.wikipedia.org/w/index.php?title=CNRI&amp;action=edit&amp;redlink=1" TargetMode="External"/><Relationship Id="rId12" Type="http://schemas.openxmlformats.org/officeDocument/2006/relationships/hyperlink" Target="https://vi.wikipedia.org/w/index.php?title=BeOpen.com&amp;action=edit&amp;redlink=1" TargetMode="External"/><Relationship Id="rId17" Type="http://schemas.openxmlformats.org/officeDocument/2006/relationships/hyperlink" Target="https://vi.wikipedia.org/wiki/Python_(ng%C3%B4n_ng%E1%BB%AF_l%E1%BA%ADp_tr%C3%ACnh)#cite_note-28" TargetMode="External"/><Relationship Id="rId2" Type="http://schemas.openxmlformats.org/officeDocument/2006/relationships/slide" Target="../slides/slide6.xml"/><Relationship Id="rId16" Type="http://schemas.openxmlformats.org/officeDocument/2006/relationships/hyperlink" Target="https://vi.wikipedia.org/w/index.php?title=Apache_Software_Foundation&amp;action=edit&amp;redlink=1" TargetMode="External"/><Relationship Id="rId1" Type="http://schemas.openxmlformats.org/officeDocument/2006/relationships/notesMaster" Target="../notesMasters/notesMaster1.xml"/><Relationship Id="rId6" Type="http://schemas.openxmlformats.org/officeDocument/2006/relationships/hyperlink" Target="https://vi.wikipedia.org/wiki/H%C3%A0_Lan" TargetMode="External"/><Relationship Id="rId11" Type="http://schemas.openxmlformats.org/officeDocument/2006/relationships/hyperlink" Target="https://vi.wikipedia.org/wiki/Qu%E1%BB%B9_Ph%E1%BA%A7n_m%E1%BB%81m_T%E1%BB%B1_do" TargetMode="External"/><Relationship Id="rId5" Type="http://schemas.openxmlformats.org/officeDocument/2006/relationships/hyperlink" Target="https://vi.wikipedia.org/wiki/Amsterdam" TargetMode="External"/><Relationship Id="rId15" Type="http://schemas.openxmlformats.org/officeDocument/2006/relationships/hyperlink" Target="https://vi.wikipedia.org/w/index.php?title=Python_Software_Foundation&amp;action=edit&amp;redlink=1" TargetMode="External"/><Relationship Id="rId10" Type="http://schemas.openxmlformats.org/officeDocument/2006/relationships/hyperlink" Target="https://vi.wikipedia.org/wiki/Gi%E1%BA%A5y_ph%C3%A9p_C%C3%B4ng_c%E1%BB%99ng_GNU" TargetMode="External"/><Relationship Id="rId4" Type="http://schemas.openxmlformats.org/officeDocument/2006/relationships/hyperlink" Target="https://vi.wikipedia.org/w/index.php?title=CWI&amp;action=edit&amp;redlink=1" TargetMode="External"/><Relationship Id="rId9" Type="http://schemas.openxmlformats.org/officeDocument/2006/relationships/hyperlink" Target="https://vi.wikipedia.org/wiki/Virginia" TargetMode="External"/><Relationship Id="rId14" Type="http://schemas.openxmlformats.org/officeDocument/2006/relationships/hyperlink" Target="https://vi.wikipedia.org/w/index.php?title=Digital_Creations&amp;action=edit&amp;redlink=1"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gsotgroup.vn/he-thong-erp-la-gi-va-no-hoat-dong-nhu-the-nao.html"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https://juejung.github.io/jdocs/Comp/html/index.html</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Hiểu nôm na thì </a:t>
            </a:r>
            <a:r>
              <a:rPr lang="vi-VN" sz="1200" b="1" i="0" kern="1200" smtClean="0">
                <a:solidFill>
                  <a:schemeClr val="tx1"/>
                </a:solidFill>
                <a:effectLst/>
                <a:latin typeface="+mn-lt"/>
                <a:ea typeface="+mn-ea"/>
                <a:cs typeface="+mn-cs"/>
              </a:rPr>
              <a:t>biên dịch là dịch</a:t>
            </a:r>
            <a:r>
              <a:rPr lang="vi-VN" sz="1200" b="0" i="0" kern="1200" smtClean="0">
                <a:solidFill>
                  <a:schemeClr val="tx1"/>
                </a:solidFill>
                <a:effectLst/>
                <a:latin typeface="+mn-lt"/>
                <a:ea typeface="+mn-ea"/>
                <a:cs typeface="+mn-cs"/>
              </a:rPr>
              <a:t> một lần hết toàn bộ mã nguồn của một chương trình còn </a:t>
            </a:r>
            <a:r>
              <a:rPr lang="vi-VN" sz="1200" b="1" i="0" kern="1200" smtClean="0">
                <a:solidFill>
                  <a:schemeClr val="tx1"/>
                </a:solidFill>
                <a:effectLst/>
                <a:latin typeface="+mn-lt"/>
                <a:ea typeface="+mn-ea"/>
                <a:cs typeface="+mn-cs"/>
              </a:rPr>
              <a:t>thông dịch là</a:t>
            </a:r>
            <a:r>
              <a:rPr lang="vi-VN" sz="1200" b="0" i="0" kern="1200" smtClean="0">
                <a:solidFill>
                  <a:schemeClr val="tx1"/>
                </a:solidFill>
                <a:effectLst/>
                <a:latin typeface="+mn-lt"/>
                <a:ea typeface="+mn-ea"/>
                <a:cs typeface="+mn-cs"/>
              </a:rPr>
              <a:t> chạy đến câu lệnh nào thì </a:t>
            </a:r>
            <a:r>
              <a:rPr lang="vi-VN" sz="1200" b="1" i="0" kern="1200" smtClean="0">
                <a:solidFill>
                  <a:schemeClr val="tx1"/>
                </a:solidFill>
                <a:effectLst/>
                <a:latin typeface="+mn-lt"/>
                <a:ea typeface="+mn-ea"/>
                <a:cs typeface="+mn-cs"/>
              </a:rPr>
              <a:t>dịch</a:t>
            </a:r>
            <a:r>
              <a:rPr lang="vi-VN" sz="1200" b="0" i="0" kern="1200" smtClean="0">
                <a:solidFill>
                  <a:schemeClr val="tx1"/>
                </a:solidFill>
                <a:effectLst/>
                <a:latin typeface="+mn-lt"/>
                <a:ea typeface="+mn-ea"/>
                <a:cs typeface="+mn-cs"/>
              </a:rPr>
              <a:t> câu lệnh đó.</a:t>
            </a:r>
            <a:endParaRPr lang="en-US"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Ví dụ cổ điển là thông dịch giống như một thông dịch viên dịch tiếng Việt sang tiếng Anh cho một người nước ngoài trong khi giao tiếp trực tiếp, khi họ nghe đến câu nào thì dịch đến câu đó, còn biên dịch giống như dịch một cuốn sách, sau khi dịch toàn bộ cuốn sách mới đem tới cho người đọc.</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a:t>
            </a:fld>
            <a:endParaRPr lang="en-GB"/>
          </a:p>
        </p:txBody>
      </p:sp>
    </p:spTree>
    <p:extLst>
      <p:ext uri="{BB962C8B-B14F-4D97-AF65-F5344CB8AC3E}">
        <p14:creationId xmlns:p14="http://schemas.microsoft.com/office/powerpoint/2010/main" val="2989483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smtClean="0">
                <a:solidFill>
                  <a:schemeClr val="tx1"/>
                </a:solidFill>
                <a:effectLst/>
                <a:latin typeface="+mn-lt"/>
                <a:ea typeface="+mn-ea"/>
                <a:cs typeface="+mn-cs"/>
              </a:rPr>
              <a:t>Python</a:t>
            </a:r>
            <a:r>
              <a:rPr lang="vi-VN" sz="1200" b="0" i="0" kern="1200" smtClean="0">
                <a:solidFill>
                  <a:schemeClr val="tx1"/>
                </a:solidFill>
                <a:effectLst/>
                <a:latin typeface="+mn-lt"/>
                <a:ea typeface="+mn-ea"/>
                <a:cs typeface="+mn-cs"/>
              </a:rPr>
              <a:t> là một </a:t>
            </a:r>
            <a:r>
              <a:rPr lang="vi-VN" sz="1200" b="0" i="0" u="none" strike="noStrike" kern="1200" smtClean="0">
                <a:solidFill>
                  <a:schemeClr val="tx1"/>
                </a:solidFill>
                <a:effectLst/>
                <a:latin typeface="+mn-lt"/>
                <a:ea typeface="+mn-ea"/>
                <a:cs typeface="+mn-cs"/>
                <a:hlinkClick r:id="rId3" tooltip="Ngôn ngữ lập trình"/>
              </a:rPr>
              <a:t>ngôn ngữ lập trình</a:t>
            </a:r>
            <a:r>
              <a:rPr lang="vi-VN" sz="1200" b="0" i="0" kern="1200" smtClean="0">
                <a:solidFill>
                  <a:schemeClr val="tx1"/>
                </a:solidFill>
                <a:effectLst/>
                <a:latin typeface="+mn-lt"/>
                <a:ea typeface="+mn-ea"/>
                <a:cs typeface="+mn-cs"/>
              </a:rPr>
              <a:t> bậc cao cho các mục đích lập trình đa năng, do </a:t>
            </a:r>
            <a:r>
              <a:rPr lang="vi-VN" sz="1200" b="0" i="0" u="none" strike="noStrike" kern="1200" smtClean="0">
                <a:solidFill>
                  <a:schemeClr val="tx1"/>
                </a:solidFill>
                <a:effectLst/>
                <a:latin typeface="+mn-lt"/>
                <a:ea typeface="+mn-ea"/>
                <a:cs typeface="+mn-cs"/>
                <a:hlinkClick r:id="rId4" tooltip="Guido van Rossum (trang chưa được viết)"/>
              </a:rPr>
              <a:t>Guido van Rossum</a:t>
            </a:r>
            <a:r>
              <a:rPr lang="vi-VN" sz="1200" b="0" i="0" kern="1200" smtClean="0">
                <a:solidFill>
                  <a:schemeClr val="tx1"/>
                </a:solidFill>
                <a:effectLst/>
                <a:latin typeface="+mn-lt"/>
                <a:ea typeface="+mn-ea"/>
                <a:cs typeface="+mn-cs"/>
              </a:rPr>
              <a:t> tạo ra và lần đầu ra mắt vào năm </a:t>
            </a:r>
            <a:r>
              <a:rPr lang="vi-VN" sz="1200" b="0" i="0" u="none" strike="noStrike" kern="1200" smtClean="0">
                <a:solidFill>
                  <a:schemeClr val="tx1"/>
                </a:solidFill>
                <a:effectLst/>
                <a:latin typeface="+mn-lt"/>
                <a:ea typeface="+mn-ea"/>
                <a:cs typeface="+mn-cs"/>
                <a:hlinkClick r:id="rId5" tooltip="1990"/>
              </a:rPr>
              <a:t>1991</a:t>
            </a:r>
            <a:r>
              <a:rPr lang="vi-VN" sz="1200" b="0" i="0" kern="1200" smtClean="0">
                <a:solidFill>
                  <a:schemeClr val="tx1"/>
                </a:solidFill>
                <a:effectLst/>
                <a:latin typeface="+mn-lt"/>
                <a:ea typeface="+mn-ea"/>
                <a:cs typeface="+mn-cs"/>
              </a:rPr>
              <a:t>. Python được thiết kế với ưu điểm mạnh là dễ đọc, dễ học và dễ nhớ. Python là ngôn ngữ có hình thức rất sáng sủa, cấu trúc rõ ràng, thuận tiện cho người mới học lập trình. Cấu trúc của Python còn cho phép người sử dụng viết mã lệnh với số lần gõ phím tối thiểu.</a:t>
            </a:r>
            <a:r>
              <a:rPr lang="vi-VN" sz="1200" b="0" i="0" u="none" strike="noStrike" kern="1200" baseline="30000" smtClean="0">
                <a:solidFill>
                  <a:schemeClr val="tx1"/>
                </a:solidFill>
                <a:effectLst/>
                <a:latin typeface="+mn-lt"/>
                <a:ea typeface="+mn-ea"/>
                <a:cs typeface="+mn-cs"/>
                <a:hlinkClick r:id="rId6"/>
              </a:rPr>
              <a:t>[24]</a:t>
            </a:r>
            <a:r>
              <a:rPr lang="vi-VN" sz="1200" b="0" i="0" kern="1200" smtClean="0">
                <a:solidFill>
                  <a:schemeClr val="tx1"/>
                </a:solidFill>
                <a:effectLst/>
                <a:latin typeface="+mn-lt"/>
                <a:ea typeface="+mn-ea"/>
                <a:cs typeface="+mn-cs"/>
              </a:rPr>
              <a:t> Vào tháng 7 năm 2018, Van Rossum đã từ chức Leader trong cộng đồng ngôn ngữ Python sau 30 năm lãnh đạo.</a:t>
            </a:r>
            <a:r>
              <a:rPr lang="vi-VN" sz="1200" b="0" i="0" u="none" strike="noStrike" kern="1200" baseline="30000" smtClean="0">
                <a:solidFill>
                  <a:schemeClr val="tx1"/>
                </a:solidFill>
                <a:effectLst/>
                <a:latin typeface="+mn-lt"/>
                <a:ea typeface="+mn-ea"/>
                <a:cs typeface="+mn-cs"/>
                <a:hlinkClick r:id="rId7"/>
              </a:rPr>
              <a:t>[25]</a:t>
            </a:r>
            <a:r>
              <a:rPr lang="vi-VN" sz="1200" b="0" i="0" u="none" strike="noStrike" kern="1200" baseline="30000" smtClean="0">
                <a:solidFill>
                  <a:schemeClr val="tx1"/>
                </a:solidFill>
                <a:effectLst/>
                <a:latin typeface="+mn-lt"/>
                <a:ea typeface="+mn-ea"/>
                <a:cs typeface="+mn-cs"/>
                <a:hlinkClick r:id="rId8"/>
              </a:rPr>
              <a:t>[26]</a:t>
            </a:r>
            <a:endParaRPr lang="vi-VN"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Python hoàn toàn </a:t>
            </a:r>
            <a:r>
              <a:rPr lang="vi-VN" sz="1200" b="0" i="0" u="none" strike="noStrike" kern="1200" smtClean="0">
                <a:solidFill>
                  <a:schemeClr val="tx1"/>
                </a:solidFill>
                <a:effectLst/>
                <a:latin typeface="+mn-lt"/>
                <a:ea typeface="+mn-ea"/>
                <a:cs typeface="+mn-cs"/>
                <a:hlinkClick r:id="rId9" tooltip="Tạo kiểu động (trang chưa được viết)"/>
              </a:rPr>
              <a:t>tạo kiểu động</a:t>
            </a:r>
            <a:r>
              <a:rPr lang="vi-VN" sz="1200" b="0" i="0" kern="1200" smtClean="0">
                <a:solidFill>
                  <a:schemeClr val="tx1"/>
                </a:solidFill>
                <a:effectLst/>
                <a:latin typeface="+mn-lt"/>
                <a:ea typeface="+mn-ea"/>
                <a:cs typeface="+mn-cs"/>
              </a:rPr>
              <a:t> và dùng cơ chế </a:t>
            </a:r>
            <a:r>
              <a:rPr lang="vi-VN" sz="1200" b="0" i="0" u="none" strike="noStrike" kern="1200" smtClean="0">
                <a:solidFill>
                  <a:schemeClr val="tx1"/>
                </a:solidFill>
                <a:effectLst/>
                <a:latin typeface="+mn-lt"/>
                <a:ea typeface="+mn-ea"/>
                <a:cs typeface="+mn-cs"/>
                <a:hlinkClick r:id="rId10" tooltip="Quản lý bộ nhớ"/>
              </a:rPr>
              <a:t>cấp phát bộ nhớ tự động</a:t>
            </a:r>
            <a:r>
              <a:rPr lang="vi-VN" sz="1200" b="0" i="0" kern="1200" smtClean="0">
                <a:solidFill>
                  <a:schemeClr val="tx1"/>
                </a:solidFill>
                <a:effectLst/>
                <a:latin typeface="+mn-lt"/>
                <a:ea typeface="+mn-ea"/>
                <a:cs typeface="+mn-cs"/>
              </a:rPr>
              <a:t>; do vậy nó tương tự như </a:t>
            </a:r>
            <a:r>
              <a:rPr lang="vi-VN" sz="1200" b="0" i="0" u="none" strike="noStrike" kern="1200" smtClean="0">
                <a:solidFill>
                  <a:schemeClr val="tx1"/>
                </a:solidFill>
                <a:effectLst/>
                <a:latin typeface="+mn-lt"/>
                <a:ea typeface="+mn-ea"/>
                <a:cs typeface="+mn-cs"/>
                <a:hlinkClick r:id="rId11" tooltip="Perl"/>
              </a:rPr>
              <a:t>Perl</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12" tooltip="Ruby (ngôn ngữ lập trình)"/>
              </a:rPr>
              <a:t>Ruby</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13" tooltip="Scheme"/>
              </a:rPr>
              <a:t>Scheme</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14" tooltip="Smalltalk"/>
              </a:rPr>
              <a:t>Smalltalk</a:t>
            </a:r>
            <a:r>
              <a:rPr lang="vi-VN" sz="1200" b="0" i="0" kern="1200" smtClean="0">
                <a:solidFill>
                  <a:schemeClr val="tx1"/>
                </a:solidFill>
                <a:effectLst/>
                <a:latin typeface="+mn-lt"/>
                <a:ea typeface="+mn-ea"/>
                <a:cs typeface="+mn-cs"/>
              </a:rPr>
              <a:t>, và </a:t>
            </a:r>
            <a:r>
              <a:rPr lang="vi-VN" sz="1200" b="0" i="0" u="none" strike="noStrike" kern="1200" smtClean="0">
                <a:solidFill>
                  <a:schemeClr val="tx1"/>
                </a:solidFill>
                <a:effectLst/>
                <a:latin typeface="+mn-lt"/>
                <a:ea typeface="+mn-ea"/>
                <a:cs typeface="+mn-cs"/>
                <a:hlinkClick r:id="rId15" tooltip="Tcl"/>
              </a:rPr>
              <a:t>Tcl</a:t>
            </a:r>
            <a:r>
              <a:rPr lang="vi-VN" sz="1200" b="0" i="0" kern="1200" smtClean="0">
                <a:solidFill>
                  <a:schemeClr val="tx1"/>
                </a:solidFill>
                <a:effectLst/>
                <a:latin typeface="+mn-lt"/>
                <a:ea typeface="+mn-ea"/>
                <a:cs typeface="+mn-cs"/>
              </a:rPr>
              <a:t>. Python được phát triển trong một dự án mã mở, do tổ chức phi lợi nhuận Python Software Foundation quản lý.</a:t>
            </a:r>
            <a:r>
              <a:rPr lang="vi-VN" sz="1200" b="0" i="0" u="none" strike="noStrike" kern="1200" baseline="30000" smtClean="0">
                <a:solidFill>
                  <a:schemeClr val="tx1"/>
                </a:solidFill>
                <a:effectLst/>
                <a:latin typeface="+mn-lt"/>
                <a:ea typeface="+mn-ea"/>
                <a:cs typeface="+mn-cs"/>
                <a:hlinkClick r:id="rId16"/>
              </a:rPr>
              <a:t>[27]</a:t>
            </a:r>
            <a:endParaRPr lang="vi-VN"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Ban đầu, Python được phát triển để chạy trên nền </a:t>
            </a:r>
            <a:r>
              <a:rPr lang="vi-VN" sz="1200" b="0" i="0" u="none" strike="noStrike" kern="1200" smtClean="0">
                <a:solidFill>
                  <a:schemeClr val="tx1"/>
                </a:solidFill>
                <a:effectLst/>
                <a:latin typeface="+mn-lt"/>
                <a:ea typeface="+mn-ea"/>
                <a:cs typeface="+mn-cs"/>
                <a:hlinkClick r:id="rId17" tooltip="Unix"/>
              </a:rPr>
              <a:t>Unix</a:t>
            </a:r>
            <a:r>
              <a:rPr lang="vi-VN" sz="1200" b="0" i="0" kern="1200" smtClean="0">
                <a:solidFill>
                  <a:schemeClr val="tx1"/>
                </a:solidFill>
                <a:effectLst/>
                <a:latin typeface="+mn-lt"/>
                <a:ea typeface="+mn-ea"/>
                <a:cs typeface="+mn-cs"/>
              </a:rPr>
              <a:t>. Nhưng rồi theo thời gian, Python dần mở rộng sang mọi </a:t>
            </a:r>
            <a:r>
              <a:rPr lang="vi-VN" sz="1200" b="0" i="0" u="none" strike="noStrike" kern="1200" smtClean="0">
                <a:solidFill>
                  <a:schemeClr val="tx1"/>
                </a:solidFill>
                <a:effectLst/>
                <a:latin typeface="+mn-lt"/>
                <a:ea typeface="+mn-ea"/>
                <a:cs typeface="+mn-cs"/>
                <a:hlinkClick r:id="rId18" tooltip="Hệ điều hành"/>
              </a:rPr>
              <a:t>hệ điều hành</a:t>
            </a:r>
            <a:r>
              <a:rPr lang="vi-VN" sz="1200" b="0" i="0" kern="1200" smtClean="0">
                <a:solidFill>
                  <a:schemeClr val="tx1"/>
                </a:solidFill>
                <a:effectLst/>
                <a:latin typeface="+mn-lt"/>
                <a:ea typeface="+mn-ea"/>
                <a:cs typeface="+mn-cs"/>
              </a:rPr>
              <a:t> từ </a:t>
            </a:r>
            <a:r>
              <a:rPr lang="vi-VN" sz="1200" b="0" i="0" u="none" strike="noStrike" kern="1200" smtClean="0">
                <a:solidFill>
                  <a:schemeClr val="tx1"/>
                </a:solidFill>
                <a:effectLst/>
                <a:latin typeface="+mn-lt"/>
                <a:ea typeface="+mn-ea"/>
                <a:cs typeface="+mn-cs"/>
                <a:hlinkClick r:id="rId19" tooltip="MS-DOS"/>
              </a:rPr>
              <a:t>MS-DOS</a:t>
            </a:r>
            <a:r>
              <a:rPr lang="vi-VN" sz="1200" b="0" i="0" kern="1200" smtClean="0">
                <a:solidFill>
                  <a:schemeClr val="tx1"/>
                </a:solidFill>
                <a:effectLst/>
                <a:latin typeface="+mn-lt"/>
                <a:ea typeface="+mn-ea"/>
                <a:cs typeface="+mn-cs"/>
              </a:rPr>
              <a:t> đến </a:t>
            </a:r>
            <a:r>
              <a:rPr lang="vi-VN" sz="1200" b="0" i="0" u="none" strike="noStrike" kern="1200" smtClean="0">
                <a:solidFill>
                  <a:schemeClr val="tx1"/>
                </a:solidFill>
                <a:effectLst/>
                <a:latin typeface="+mn-lt"/>
                <a:ea typeface="+mn-ea"/>
                <a:cs typeface="+mn-cs"/>
                <a:hlinkClick r:id="rId20" tooltip="Mac OS"/>
              </a:rPr>
              <a:t>Mac OS</a:t>
            </a:r>
            <a:r>
              <a:rPr lang="vi-VN" sz="1200" b="0" i="0" kern="1200" smtClean="0">
                <a:solidFill>
                  <a:schemeClr val="tx1"/>
                </a:solidFill>
                <a:effectLst/>
                <a:latin typeface="+mn-lt"/>
                <a:ea typeface="+mn-ea"/>
                <a:cs typeface="+mn-cs"/>
              </a:rPr>
              <a:t>, OS/2, </a:t>
            </a:r>
            <a:r>
              <a:rPr lang="vi-VN" sz="1200" b="0" i="0" u="none" strike="noStrike" kern="1200" smtClean="0">
                <a:solidFill>
                  <a:schemeClr val="tx1"/>
                </a:solidFill>
                <a:effectLst/>
                <a:latin typeface="+mn-lt"/>
                <a:ea typeface="+mn-ea"/>
                <a:cs typeface="+mn-cs"/>
                <a:hlinkClick r:id="rId21" tooltip="Microsoft Windows"/>
              </a:rPr>
              <a:t>Windows</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22" tooltip="Linux"/>
              </a:rPr>
              <a:t>Linux</a:t>
            </a:r>
            <a:r>
              <a:rPr lang="vi-VN" sz="1200" b="0" i="0" kern="1200" smtClean="0">
                <a:solidFill>
                  <a:schemeClr val="tx1"/>
                </a:solidFill>
                <a:effectLst/>
                <a:latin typeface="+mn-lt"/>
                <a:ea typeface="+mn-ea"/>
                <a:cs typeface="+mn-cs"/>
              </a:rPr>
              <a:t> và các hệ điều hành khác thuộc họ Unix. Mặc dù sự phát triển của Python có sự đóng góp của rất nhiều cá nhân, nhưng Guido van Rossum hiện nay vẫn là tác giả chủ yếu của Python. Ông giữ vai trò chủ chốt trong việc quyết định hướng phát triển của Python</a:t>
            </a:r>
            <a:endParaRPr lang="en-US" sz="1200" b="0" i="0" kern="1200" smtClean="0">
              <a:solidFill>
                <a:schemeClr val="tx1"/>
              </a:solidFill>
              <a:effectLst/>
              <a:latin typeface="+mn-lt"/>
              <a:ea typeface="+mn-ea"/>
              <a:cs typeface="+mn-cs"/>
            </a:endParaRPr>
          </a:p>
          <a:p>
            <a:r>
              <a:rPr lang="en-US" smtClean="0">
                <a:hlinkClick r:id="rId23"/>
              </a:rPr>
              <a:t>https://vi.wikipedia.org/wiki/Python_(ng%C3%B4n_ng%E1%BB%AF_l%E1%BA%ADp_tr%C3%ACnh)#:~:text=Python%20l%C3%A0%20m%E1%BB%99t%20ng%C3%B4n%20ng%E1%BB%AF,d%E1%BB%85%20h%E1%BB%8Dc%20v%C3%A0%20d%E1%BB%85%20nh%E1%BB%9B.&amp;text=Python%20%C4%91%C6%B0%E1%BB%A3c%20ph%C3%A1t%20tri%E1%BB%83n%20trong,Python%20Software%20Foundation%20qu%E1%BA%A3n%20l%C3%BD.</a:t>
            </a:r>
            <a:endParaRPr lang="vi-VN" sz="1200" b="0" i="0"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a:t>
            </a:fld>
            <a:endParaRPr lang="en-GB"/>
          </a:p>
        </p:txBody>
      </p:sp>
    </p:spTree>
    <p:extLst>
      <p:ext uri="{BB962C8B-B14F-4D97-AF65-F5344CB8AC3E}">
        <p14:creationId xmlns:p14="http://schemas.microsoft.com/office/powerpoint/2010/main" val="1370367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smtClean="0">
                <a:solidFill>
                  <a:schemeClr val="tx1"/>
                </a:solidFill>
                <a:effectLst/>
                <a:latin typeface="+mn-lt"/>
                <a:ea typeface="+mn-ea"/>
                <a:cs typeface="+mn-cs"/>
              </a:rPr>
              <a:t>Python 1</a:t>
            </a:r>
            <a:r>
              <a:rPr lang="vi-VN" sz="1200" b="0" i="0" kern="1200" smtClean="0">
                <a:solidFill>
                  <a:schemeClr val="tx1"/>
                </a:solidFill>
                <a:effectLst/>
                <a:latin typeface="+mn-lt"/>
                <a:ea typeface="+mn-ea"/>
                <a:cs typeface="+mn-cs"/>
              </a:rPr>
              <a:t>: bao gồm các bản phát hành 1.x. Giai đoạn này, kéo dài từ đầu đến cuối </a:t>
            </a:r>
            <a:r>
              <a:rPr lang="vi-VN" sz="1200" b="0" i="0" u="none" strike="noStrike" kern="1200" smtClean="0">
                <a:solidFill>
                  <a:schemeClr val="tx1"/>
                </a:solidFill>
                <a:effectLst/>
                <a:latin typeface="+mn-lt"/>
                <a:ea typeface="+mn-ea"/>
                <a:cs typeface="+mn-cs"/>
                <a:hlinkClick r:id="rId3" tooltip="Thập niên 1990"/>
              </a:rPr>
              <a:t>thập niên 1990</a:t>
            </a:r>
            <a:r>
              <a:rPr lang="vi-VN" sz="1200" b="0" i="0" kern="1200" smtClean="0">
                <a:solidFill>
                  <a:schemeClr val="tx1"/>
                </a:solidFill>
                <a:effectLst/>
                <a:latin typeface="+mn-lt"/>
                <a:ea typeface="+mn-ea"/>
                <a:cs typeface="+mn-cs"/>
              </a:rPr>
              <a:t>. Từ năm 1990 đến 1995, Guido làm việc tại </a:t>
            </a:r>
            <a:r>
              <a:rPr lang="vi-VN" sz="1200" b="0" i="0" u="none" strike="noStrike" kern="1200" smtClean="0">
                <a:solidFill>
                  <a:schemeClr val="tx1"/>
                </a:solidFill>
                <a:effectLst/>
                <a:latin typeface="+mn-lt"/>
                <a:ea typeface="+mn-ea"/>
                <a:cs typeface="+mn-cs"/>
                <a:hlinkClick r:id="rId4" tooltip="CWI (trang chưa được viết)"/>
              </a:rPr>
              <a:t>CWI</a:t>
            </a:r>
            <a:r>
              <a:rPr lang="vi-VN" sz="1200" b="0" i="0" kern="1200" smtClean="0">
                <a:solidFill>
                  <a:schemeClr val="tx1"/>
                </a:solidFill>
                <a:effectLst/>
                <a:latin typeface="+mn-lt"/>
                <a:ea typeface="+mn-ea"/>
                <a:cs typeface="+mn-cs"/>
              </a:rPr>
              <a:t> (</a:t>
            </a:r>
            <a:r>
              <a:rPr lang="vi-VN" sz="1200" b="0" i="1" kern="1200" smtClean="0">
                <a:solidFill>
                  <a:schemeClr val="tx1"/>
                </a:solidFill>
                <a:effectLst/>
                <a:latin typeface="+mn-lt"/>
                <a:ea typeface="+mn-ea"/>
                <a:cs typeface="+mn-cs"/>
              </a:rPr>
              <a:t>Centrum voor Wiskunde en Informatica</a:t>
            </a:r>
            <a:r>
              <a:rPr lang="vi-VN" sz="1200" b="0" i="0" kern="1200" smtClean="0">
                <a:solidFill>
                  <a:schemeClr val="tx1"/>
                </a:solidFill>
                <a:effectLst/>
                <a:latin typeface="+mn-lt"/>
                <a:ea typeface="+mn-ea"/>
                <a:cs typeface="+mn-cs"/>
              </a:rPr>
              <a:t> - Trung tâm Toán-Tin học tại </a:t>
            </a:r>
            <a:r>
              <a:rPr lang="vi-VN" sz="1200" b="0" i="0" u="none" strike="noStrike" kern="1200" smtClean="0">
                <a:solidFill>
                  <a:schemeClr val="tx1"/>
                </a:solidFill>
                <a:effectLst/>
                <a:latin typeface="+mn-lt"/>
                <a:ea typeface="+mn-ea"/>
                <a:cs typeface="+mn-cs"/>
                <a:hlinkClick r:id="rId5" tooltip="Amsterdam"/>
              </a:rPr>
              <a:t>Amsterdam</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6" tooltip="Hà Lan"/>
              </a:rPr>
              <a:t>Hà Lan</a:t>
            </a:r>
            <a:r>
              <a:rPr lang="vi-VN" sz="1200" b="0" i="0" kern="1200" smtClean="0">
                <a:solidFill>
                  <a:schemeClr val="tx1"/>
                </a:solidFill>
                <a:effectLst/>
                <a:latin typeface="+mn-lt"/>
                <a:ea typeface="+mn-ea"/>
                <a:cs typeface="+mn-cs"/>
              </a:rPr>
              <a:t>). Vì vậy, các phiên bản Python đầu tiên đều do CWI phát hành. Phiên bản cuối cùng phát hành tại CWI là 1.2.</a:t>
            </a:r>
          </a:p>
          <a:p>
            <a:pPr lvl="1"/>
            <a:r>
              <a:rPr lang="vi-VN" sz="1200" b="0" i="0" kern="1200" smtClean="0">
                <a:solidFill>
                  <a:schemeClr val="tx1"/>
                </a:solidFill>
                <a:effectLst/>
                <a:latin typeface="+mn-lt"/>
                <a:ea typeface="+mn-ea"/>
                <a:cs typeface="+mn-cs"/>
              </a:rPr>
              <a:t>Vào năm 1995, Guido chuyển sang </a:t>
            </a:r>
            <a:r>
              <a:rPr lang="vi-VN" sz="1200" b="0" i="0" u="none" strike="noStrike" kern="1200" smtClean="0">
                <a:solidFill>
                  <a:schemeClr val="tx1"/>
                </a:solidFill>
                <a:effectLst/>
                <a:latin typeface="+mn-lt"/>
                <a:ea typeface="+mn-ea"/>
                <a:cs typeface="+mn-cs"/>
                <a:hlinkClick r:id="rId7" tooltip="CNRI (trang chưa được viết)"/>
              </a:rPr>
              <a:t>CNRI</a:t>
            </a:r>
            <a:r>
              <a:rPr lang="vi-VN" sz="1200" b="0" i="0" kern="1200" smtClean="0">
                <a:solidFill>
                  <a:schemeClr val="tx1"/>
                </a:solidFill>
                <a:effectLst/>
                <a:latin typeface="+mn-lt"/>
                <a:ea typeface="+mn-ea"/>
                <a:cs typeface="+mn-cs"/>
              </a:rPr>
              <a:t> (</a:t>
            </a:r>
            <a:r>
              <a:rPr lang="vi-VN" sz="1200" b="0" i="1" kern="1200" smtClean="0">
                <a:solidFill>
                  <a:schemeClr val="tx1"/>
                </a:solidFill>
                <a:effectLst/>
                <a:latin typeface="+mn-lt"/>
                <a:ea typeface="+mn-ea"/>
                <a:cs typeface="+mn-cs"/>
              </a:rPr>
              <a:t>Corporation for National Research Initiatives</a:t>
            </a:r>
            <a:r>
              <a:rPr lang="vi-VN" sz="1200" b="0" i="0" kern="1200" smtClean="0">
                <a:solidFill>
                  <a:schemeClr val="tx1"/>
                </a:solidFill>
                <a:effectLst/>
                <a:latin typeface="+mn-lt"/>
                <a:ea typeface="+mn-ea"/>
                <a:cs typeface="+mn-cs"/>
              </a:rPr>
              <a:t>) ở </a:t>
            </a:r>
            <a:r>
              <a:rPr lang="vi-VN" sz="1200" b="0" i="0" u="none" strike="noStrike" kern="1200" smtClean="0">
                <a:solidFill>
                  <a:schemeClr val="tx1"/>
                </a:solidFill>
                <a:effectLst/>
                <a:latin typeface="+mn-lt"/>
                <a:ea typeface="+mn-ea"/>
                <a:cs typeface="+mn-cs"/>
                <a:hlinkClick r:id="rId8" tooltip="Reston (trang chưa được viết)"/>
              </a:rPr>
              <a:t>Reston</a:t>
            </a:r>
            <a:r>
              <a:rPr lang="vi-VN" sz="1200" b="0" i="0" kern="120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hlinkClick r:id="rId9" tooltip="Virginia"/>
              </a:rPr>
              <a:t>Virginia</a:t>
            </a:r>
            <a:r>
              <a:rPr lang="vi-VN" sz="1200" b="0" i="0" kern="1200" smtClean="0">
                <a:solidFill>
                  <a:schemeClr val="tx1"/>
                </a:solidFill>
                <a:effectLst/>
                <a:latin typeface="+mn-lt"/>
                <a:ea typeface="+mn-ea"/>
                <a:cs typeface="+mn-cs"/>
              </a:rPr>
              <a:t>. Tại đây, ông phát hành một số phiên bản khác. Python 1.6 là phiên bản cuối cùng phát hành tại CNRI.</a:t>
            </a:r>
          </a:p>
          <a:p>
            <a:pPr lvl="1"/>
            <a:r>
              <a:rPr lang="vi-VN" sz="1200" b="0" i="0" kern="1200" smtClean="0">
                <a:solidFill>
                  <a:schemeClr val="tx1"/>
                </a:solidFill>
                <a:effectLst/>
                <a:latin typeface="+mn-lt"/>
                <a:ea typeface="+mn-ea"/>
                <a:cs typeface="+mn-cs"/>
              </a:rPr>
              <a:t>Sau bản phát hành 1.6, Guido rời bỏ CNRI để làm việc với các lập trình viên chuyên viết phần mềm thương mại. Tại đây, ông có ý tưởng sử dụng Python với các phần mềm tuân theo chuẩn </a:t>
            </a:r>
            <a:r>
              <a:rPr lang="vi-VN" sz="1200" b="0" i="0" u="none" strike="noStrike" kern="1200" smtClean="0">
                <a:solidFill>
                  <a:schemeClr val="tx1"/>
                </a:solidFill>
                <a:effectLst/>
                <a:latin typeface="+mn-lt"/>
                <a:ea typeface="+mn-ea"/>
                <a:cs typeface="+mn-cs"/>
                <a:hlinkClick r:id="rId10" tooltip="Giấy phép Công cộng GNU"/>
              </a:rPr>
              <a:t>GPL</a:t>
            </a:r>
            <a:r>
              <a:rPr lang="vi-VN" sz="1200" b="0" i="0" kern="1200" smtClean="0">
                <a:solidFill>
                  <a:schemeClr val="tx1"/>
                </a:solidFill>
                <a:effectLst/>
                <a:latin typeface="+mn-lt"/>
                <a:ea typeface="+mn-ea"/>
                <a:cs typeface="+mn-cs"/>
              </a:rPr>
              <a:t>. Sau đó, CNRI và </a:t>
            </a:r>
            <a:r>
              <a:rPr lang="vi-VN" sz="1200" b="0" i="0" u="none" strike="noStrike" kern="1200" smtClean="0">
                <a:solidFill>
                  <a:schemeClr val="tx1"/>
                </a:solidFill>
                <a:effectLst/>
                <a:latin typeface="+mn-lt"/>
                <a:ea typeface="+mn-ea"/>
                <a:cs typeface="+mn-cs"/>
                <a:hlinkClick r:id="rId11" tooltip="Quỹ Phần mềm Tự do"/>
              </a:rPr>
              <a:t>FSF</a:t>
            </a:r>
            <a:r>
              <a:rPr lang="vi-VN" sz="1200" b="0" i="0" kern="1200" smtClean="0">
                <a:solidFill>
                  <a:schemeClr val="tx1"/>
                </a:solidFill>
                <a:effectLst/>
                <a:latin typeface="+mn-lt"/>
                <a:ea typeface="+mn-ea"/>
                <a:cs typeface="+mn-cs"/>
              </a:rPr>
              <a:t> (</a:t>
            </a:r>
            <a:r>
              <a:rPr lang="vi-VN" sz="1200" b="0" i="1" kern="1200" smtClean="0">
                <a:solidFill>
                  <a:schemeClr val="tx1"/>
                </a:solidFill>
                <a:effectLst/>
                <a:latin typeface="+mn-lt"/>
                <a:ea typeface="+mn-ea"/>
                <a:cs typeface="+mn-cs"/>
              </a:rPr>
              <a:t>Free Software Foundation</a:t>
            </a:r>
            <a:r>
              <a:rPr lang="vi-VN" sz="1200" b="0" i="0" kern="1200" smtClean="0">
                <a:solidFill>
                  <a:schemeClr val="tx1"/>
                </a:solidFill>
                <a:effectLst/>
                <a:latin typeface="+mn-lt"/>
                <a:ea typeface="+mn-ea"/>
                <a:cs typeface="+mn-cs"/>
              </a:rPr>
              <a:t> - Tổ chức phần mềm tự do) đã cùng nhau hợp tác để làm bản quyền Python phù hợp với GPL. Cùng năm đó, Guido được nhận Giải thưởng FSF vì Sự phát triển Phần mềm tự do (</a:t>
            </a:r>
            <a:r>
              <a:rPr lang="vi-VN" sz="1200" b="0" i="1" kern="1200" smtClean="0">
                <a:solidFill>
                  <a:schemeClr val="tx1"/>
                </a:solidFill>
                <a:effectLst/>
                <a:latin typeface="+mn-lt"/>
                <a:ea typeface="+mn-ea"/>
                <a:cs typeface="+mn-cs"/>
              </a:rPr>
              <a:t>Award for the Advancement of Free Software</a:t>
            </a:r>
            <a:r>
              <a:rPr lang="vi-VN" sz="1200" b="0" i="0" kern="1200" smtClean="0">
                <a:solidFill>
                  <a:schemeClr val="tx1"/>
                </a:solidFill>
                <a:effectLst/>
                <a:latin typeface="+mn-lt"/>
                <a:ea typeface="+mn-ea"/>
                <a:cs typeface="+mn-cs"/>
              </a:rPr>
              <a:t>).</a:t>
            </a:r>
          </a:p>
          <a:p>
            <a:pPr lvl="1"/>
            <a:r>
              <a:rPr lang="vi-VN" sz="1200" b="0" i="0" kern="1200" smtClean="0">
                <a:solidFill>
                  <a:schemeClr val="tx1"/>
                </a:solidFill>
                <a:effectLst/>
                <a:latin typeface="+mn-lt"/>
                <a:ea typeface="+mn-ea"/>
                <a:cs typeface="+mn-cs"/>
              </a:rPr>
              <a:t>Phiên bản 1.6.1 ra đời sau đó là phiên bản đầu tiên tuân theo bản quyền GPL. Tuy nhiên, bản này hoàn toàn giống bản 1.6, trừ một số sửa lỗi cần thiết.</a:t>
            </a:r>
          </a:p>
          <a:p>
            <a:r>
              <a:rPr lang="vi-VN" sz="1200" b="1" i="0" kern="1200" smtClean="0">
                <a:solidFill>
                  <a:schemeClr val="tx1"/>
                </a:solidFill>
                <a:effectLst/>
                <a:latin typeface="+mn-lt"/>
                <a:ea typeface="+mn-ea"/>
                <a:cs typeface="+mn-cs"/>
              </a:rPr>
              <a:t>Python 2</a:t>
            </a:r>
            <a:r>
              <a:rPr lang="vi-VN" sz="1200" b="0" i="0" kern="1200" smtClean="0">
                <a:solidFill>
                  <a:schemeClr val="tx1"/>
                </a:solidFill>
                <a:effectLst/>
                <a:latin typeface="+mn-lt"/>
                <a:ea typeface="+mn-ea"/>
                <a:cs typeface="+mn-cs"/>
              </a:rPr>
              <a:t>: vào năm 2000, Guido và nhóm phát triển Python dời đến </a:t>
            </a:r>
            <a:r>
              <a:rPr lang="vi-VN" sz="1200" b="0" i="0" u="none" strike="noStrike" kern="1200" smtClean="0">
                <a:solidFill>
                  <a:schemeClr val="tx1"/>
                </a:solidFill>
                <a:effectLst/>
                <a:latin typeface="+mn-lt"/>
                <a:ea typeface="+mn-ea"/>
                <a:cs typeface="+mn-cs"/>
                <a:hlinkClick r:id="rId12" tooltip="BeOpen.com (trang chưa được viết)"/>
              </a:rPr>
              <a:t>BeOpen.com</a:t>
            </a:r>
            <a:r>
              <a:rPr lang="vi-VN" sz="1200" b="0" i="0" kern="1200" smtClean="0">
                <a:solidFill>
                  <a:schemeClr val="tx1"/>
                </a:solidFill>
                <a:effectLst/>
                <a:latin typeface="+mn-lt"/>
                <a:ea typeface="+mn-ea"/>
                <a:cs typeface="+mn-cs"/>
              </a:rPr>
              <a:t> và thành lập </a:t>
            </a:r>
            <a:r>
              <a:rPr lang="vi-VN" sz="1200" b="0" i="0" u="none" strike="noStrike" kern="1200" smtClean="0">
                <a:solidFill>
                  <a:schemeClr val="tx1"/>
                </a:solidFill>
                <a:effectLst/>
                <a:latin typeface="+mn-lt"/>
                <a:ea typeface="+mn-ea"/>
                <a:cs typeface="+mn-cs"/>
                <a:hlinkClick r:id="rId13" tooltip="BeOpen PythonLabs team (trang chưa được viết)"/>
              </a:rPr>
              <a:t>BeOpen PythonLabs team</a:t>
            </a:r>
            <a:r>
              <a:rPr lang="vi-VN" sz="1200" b="0" i="0" kern="1200" smtClean="0">
                <a:solidFill>
                  <a:schemeClr val="tx1"/>
                </a:solidFill>
                <a:effectLst/>
                <a:latin typeface="+mn-lt"/>
                <a:ea typeface="+mn-ea"/>
                <a:cs typeface="+mn-cs"/>
              </a:rPr>
              <a:t>. Phiên bản Python 2.0 được phát hành tại đây. Sau khi phát hành Python 2.0, Guido và các thành viên PythonLabs gia nhập </a:t>
            </a:r>
            <a:r>
              <a:rPr lang="vi-VN" sz="1200" b="0" i="0" u="none" strike="noStrike" kern="1200" smtClean="0">
                <a:solidFill>
                  <a:schemeClr val="tx1"/>
                </a:solidFill>
                <a:effectLst/>
                <a:latin typeface="+mn-lt"/>
                <a:ea typeface="+mn-ea"/>
                <a:cs typeface="+mn-cs"/>
                <a:hlinkClick r:id="rId14" tooltip="Digital Creations (trang chưa được viết)"/>
              </a:rPr>
              <a:t>Digital Creations</a:t>
            </a:r>
            <a:r>
              <a:rPr lang="vi-VN" sz="1200" b="0" i="0" kern="1200" smtClean="0">
                <a:solidFill>
                  <a:schemeClr val="tx1"/>
                </a:solidFill>
                <a:effectLst/>
                <a:latin typeface="+mn-lt"/>
                <a:ea typeface="+mn-ea"/>
                <a:cs typeface="+mn-cs"/>
              </a:rPr>
              <a:t>.</a:t>
            </a:r>
          </a:p>
          <a:p>
            <a:pPr lvl="1"/>
            <a:r>
              <a:rPr lang="vi-VN" sz="1200" b="0" i="0" kern="1200" smtClean="0">
                <a:solidFill>
                  <a:schemeClr val="tx1"/>
                </a:solidFill>
                <a:effectLst/>
                <a:latin typeface="+mn-lt"/>
                <a:ea typeface="+mn-ea"/>
                <a:cs typeface="+mn-cs"/>
              </a:rPr>
              <a:t>Python 2.1 ra đời kế thừa từ Python 1.6.1 và Python 2.0. Bản quyền của phiên bản này được đổi thành Python Software Foundation License. Từ thời điểm này trở đi, Python thuộc sở hữu của </a:t>
            </a:r>
            <a:r>
              <a:rPr lang="vi-VN" sz="1200" b="0" i="0" u="none" strike="noStrike" kern="1200" smtClean="0">
                <a:solidFill>
                  <a:schemeClr val="tx1"/>
                </a:solidFill>
                <a:effectLst/>
                <a:latin typeface="+mn-lt"/>
                <a:ea typeface="+mn-ea"/>
                <a:cs typeface="+mn-cs"/>
                <a:hlinkClick r:id="rId15" tooltip="Python Software Foundation (trang chưa được viết)"/>
              </a:rPr>
              <a:t>Python Software Foundation</a:t>
            </a:r>
            <a:r>
              <a:rPr lang="vi-VN" sz="1200" b="0" i="0" kern="1200" smtClean="0">
                <a:solidFill>
                  <a:schemeClr val="tx1"/>
                </a:solidFill>
                <a:effectLst/>
                <a:latin typeface="+mn-lt"/>
                <a:ea typeface="+mn-ea"/>
                <a:cs typeface="+mn-cs"/>
              </a:rPr>
              <a:t> (PSF), một tổ chức phi lợi nhuận được thành lập theo mẫu </a:t>
            </a:r>
            <a:r>
              <a:rPr lang="vi-VN" sz="1200" b="0" i="0" u="none" strike="noStrike" kern="1200" smtClean="0">
                <a:solidFill>
                  <a:schemeClr val="tx1"/>
                </a:solidFill>
                <a:effectLst/>
                <a:latin typeface="+mn-lt"/>
                <a:ea typeface="+mn-ea"/>
                <a:cs typeface="+mn-cs"/>
                <a:hlinkClick r:id="rId16" tooltip="Apache Software Foundation (trang chưa được viết)"/>
              </a:rPr>
              <a:t>Apache Software Foundation</a:t>
            </a:r>
            <a:r>
              <a:rPr lang="vi-VN" sz="1200" b="0" i="0" kern="1200" smtClean="0">
                <a:solidFill>
                  <a:schemeClr val="tx1"/>
                </a:solidFill>
                <a:effectLst/>
                <a:latin typeface="+mn-lt"/>
                <a:ea typeface="+mn-ea"/>
                <a:cs typeface="+mn-cs"/>
              </a:rPr>
              <a:t>.</a:t>
            </a:r>
          </a:p>
          <a:p>
            <a:r>
              <a:rPr lang="vi-VN" sz="1200" b="1" i="0" kern="1200" smtClean="0">
                <a:solidFill>
                  <a:schemeClr val="tx1"/>
                </a:solidFill>
                <a:effectLst/>
                <a:latin typeface="+mn-lt"/>
                <a:ea typeface="+mn-ea"/>
                <a:cs typeface="+mn-cs"/>
              </a:rPr>
              <a:t>Python 3</a:t>
            </a:r>
            <a:r>
              <a:rPr lang="vi-VN" sz="1200" b="0" i="0" kern="1200" smtClean="0">
                <a:solidFill>
                  <a:schemeClr val="tx1"/>
                </a:solidFill>
                <a:effectLst/>
                <a:latin typeface="+mn-lt"/>
                <a:ea typeface="+mn-ea"/>
                <a:cs typeface="+mn-cs"/>
              </a:rPr>
              <a:t>, còn gọi là </a:t>
            </a:r>
            <a:r>
              <a:rPr lang="vi-VN" sz="1200" b="1" i="0" kern="1200" smtClean="0">
                <a:solidFill>
                  <a:schemeClr val="tx1"/>
                </a:solidFill>
                <a:effectLst/>
                <a:latin typeface="+mn-lt"/>
                <a:ea typeface="+mn-ea"/>
                <a:cs typeface="+mn-cs"/>
              </a:rPr>
              <a:t>Python 3000</a:t>
            </a:r>
            <a:r>
              <a:rPr lang="vi-VN" sz="1200" b="0" i="0" kern="1200" smtClean="0">
                <a:solidFill>
                  <a:schemeClr val="tx1"/>
                </a:solidFill>
                <a:effectLst/>
                <a:latin typeface="+mn-lt"/>
                <a:ea typeface="+mn-ea"/>
                <a:cs typeface="+mn-cs"/>
              </a:rPr>
              <a:t> hoặc </a:t>
            </a:r>
            <a:r>
              <a:rPr lang="vi-VN" sz="1200" b="1" i="0" kern="1200" smtClean="0">
                <a:solidFill>
                  <a:schemeClr val="tx1"/>
                </a:solidFill>
                <a:effectLst/>
                <a:latin typeface="+mn-lt"/>
                <a:ea typeface="+mn-ea"/>
                <a:cs typeface="+mn-cs"/>
              </a:rPr>
              <a:t>Py3K</a:t>
            </a:r>
            <a:r>
              <a:rPr lang="vi-VN" sz="1200" b="0" i="0" kern="1200" smtClean="0">
                <a:solidFill>
                  <a:schemeClr val="tx1"/>
                </a:solidFill>
                <a:effectLst/>
                <a:latin typeface="+mn-lt"/>
                <a:ea typeface="+mn-ea"/>
                <a:cs typeface="+mn-cs"/>
              </a:rPr>
              <a:t>: Dòng 3.x sẽ không hoàn toàn tương thích với dòng 2.x, tuy vậy có công cụ hỗ trợ chuyển đổi từ các phiên bản 2.x sang 3.x. Nguyên tắc chủ đạo để phát triển Python 3.x là "bỏ cách làm việc cũ nhằm hạn chế trùng lặp về mặt chức năng của Python". Trong PEP (</a:t>
            </a:r>
            <a:r>
              <a:rPr lang="vi-VN" sz="1200" b="0" i="1" kern="1200" smtClean="0">
                <a:solidFill>
                  <a:schemeClr val="tx1"/>
                </a:solidFill>
                <a:effectLst/>
                <a:latin typeface="+mn-lt"/>
                <a:ea typeface="+mn-ea"/>
                <a:cs typeface="+mn-cs"/>
              </a:rPr>
              <a:t>Python Enhancement Proposal</a:t>
            </a:r>
            <a:r>
              <a:rPr lang="vi-VN" sz="1200" b="0" i="0" kern="1200" smtClean="0">
                <a:solidFill>
                  <a:schemeClr val="tx1"/>
                </a:solidFill>
                <a:effectLst/>
                <a:latin typeface="+mn-lt"/>
                <a:ea typeface="+mn-ea"/>
                <a:cs typeface="+mn-cs"/>
              </a:rPr>
              <a:t>) có mô tả chi tiết các thay đổi trong Python.</a:t>
            </a:r>
            <a:r>
              <a:rPr lang="vi-VN" sz="1200" b="0" i="0" u="none" strike="noStrike" kern="1200" baseline="30000" smtClean="0">
                <a:solidFill>
                  <a:schemeClr val="tx1"/>
                </a:solidFill>
                <a:effectLst/>
                <a:latin typeface="+mn-lt"/>
                <a:ea typeface="+mn-ea"/>
                <a:cs typeface="+mn-cs"/>
                <a:hlinkClick r:id="rId17"/>
              </a:rPr>
              <a:t>[28]</a:t>
            </a:r>
            <a:r>
              <a:rPr lang="vi-VN" sz="1200" b="0" i="0" kern="1200" smtClean="0">
                <a:solidFill>
                  <a:schemeClr val="tx1"/>
                </a:solidFill>
                <a:effectLst/>
                <a:latin typeface="+mn-lt"/>
                <a:ea typeface="+mn-ea"/>
                <a:cs typeface="+mn-cs"/>
              </a:rPr>
              <a:t> Các đặc điểm mới của Python 3.0 sẽ được trình bày phần cuối bài này.</a:t>
            </a: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6</a:t>
            </a:fld>
            <a:endParaRPr lang="en-GB"/>
          </a:p>
        </p:txBody>
      </p:sp>
    </p:spTree>
    <p:extLst>
      <p:ext uri="{BB962C8B-B14F-4D97-AF65-F5344CB8AC3E}">
        <p14:creationId xmlns:p14="http://schemas.microsoft.com/office/powerpoint/2010/main" val="1085702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Khi nói đến khoa học dữ liệu, thống kê, phân tích, Machine Learning, Python là một trong những ngôn ngữ phù hợp nhất cho yêu cầu cũng như mục tiêu trong việc phân tích dữ liệu. Vâng, nó có một sự cạnh tranh không hề dễ dàng giữa Python với R. R là một ngôn ngữ lập trình thống kê. Nếu bạn thích điều đó, bạn có thể cân nhắc việc học R.</a:t>
            </a:r>
            <a:endParaRPr lang="en-US" sz="1200" b="0" i="0" kern="1200" smtClean="0">
              <a:solidFill>
                <a:schemeClr val="tx1"/>
              </a:solidFill>
              <a:effectLst/>
              <a:latin typeface="+mn-lt"/>
              <a:ea typeface="+mn-ea"/>
              <a:cs typeface="+mn-cs"/>
            </a:endParaRPr>
          </a:p>
          <a:p>
            <a:r>
              <a:rPr lang="en-US" smtClean="0">
                <a:hlinkClick r:id="rId3"/>
              </a:rPr>
              <a:t>https://gsotgroup.vn/he-thong-erp-la-gi-va-no-hoat-dong-nhu-the-nao.html</a:t>
            </a:r>
            <a:endParaRPr lang="en-US"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Nhưng python là ngôn ngữ lập trình mục đích chung không chỉ được sử dụng cho lập trình thống kê, mà còn rất phù hợp để xây dựng trò chơi, trang web, ứng dụng kinh doanh và nhiều hơn nữa. Chưa kể ngôn ngữ lập trình này “gần” với ngôn ngữ tự nhiên, vì vậy nó dễ dàng để những bạn chưa có kiến thức về lập trình cũng dễ dàng tiếp cận học tập.</a:t>
            </a:r>
            <a:endParaRPr lang="en-US" sz="1200" b="0" i="0" kern="1200" smtClean="0">
              <a:solidFill>
                <a:schemeClr val="tx1"/>
              </a:solidFill>
              <a:effectLst/>
              <a:latin typeface="+mn-lt"/>
              <a:ea typeface="+mn-ea"/>
              <a:cs typeface="+mn-cs"/>
            </a:endParaRPr>
          </a:p>
          <a:p>
            <a:endParaRPr lang="en-US"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Python đang trở thành con cưng của nhiều nhà khoa học dữ liệu chỉ vì bộ sưu tập thư viện của nó được thiết kế để phân tích thống kê và phân tích số liệu:</a:t>
            </a:r>
          </a:p>
          <a:p>
            <a:r>
              <a:rPr lang="vi-VN" sz="1200" b="1" i="0" kern="1200" smtClean="0">
                <a:solidFill>
                  <a:schemeClr val="tx1"/>
                </a:solidFill>
                <a:effectLst/>
                <a:latin typeface="+mn-lt"/>
                <a:ea typeface="+mn-ea"/>
                <a:cs typeface="+mn-cs"/>
              </a:rPr>
              <a:t>SciPy</a:t>
            </a:r>
            <a:r>
              <a:rPr lang="vi-VN" sz="1200" b="0" i="0" kern="1200" smtClean="0">
                <a:solidFill>
                  <a:schemeClr val="tx1"/>
                </a:solidFill>
                <a:effectLst/>
                <a:latin typeface="+mn-lt"/>
                <a:ea typeface="+mn-ea"/>
                <a:cs typeface="+mn-cs"/>
              </a:rPr>
              <a:t> – Một bộ sưu tập các gói cho toán học, khoa học và kỹ thuật.</a:t>
            </a:r>
          </a:p>
          <a:p>
            <a:r>
              <a:rPr lang="vi-VN" sz="1200" b="1" i="0" kern="1200" smtClean="0">
                <a:solidFill>
                  <a:schemeClr val="tx1"/>
                </a:solidFill>
                <a:effectLst/>
                <a:latin typeface="+mn-lt"/>
                <a:ea typeface="+mn-ea"/>
                <a:cs typeface="+mn-cs"/>
              </a:rPr>
              <a:t>Pandas</a:t>
            </a:r>
            <a:r>
              <a:rPr lang="vi-VN" sz="1200" b="0" i="0" kern="1200" smtClean="0">
                <a:solidFill>
                  <a:schemeClr val="tx1"/>
                </a:solidFill>
                <a:effectLst/>
                <a:latin typeface="+mn-lt"/>
                <a:ea typeface="+mn-ea"/>
                <a:cs typeface="+mn-cs"/>
              </a:rPr>
              <a:t> – Một thư viện phân tích dữ liệu và mô hình.</a:t>
            </a:r>
          </a:p>
          <a:p>
            <a:r>
              <a:rPr lang="vi-VN" sz="1200" b="1" i="0" kern="1200" smtClean="0">
                <a:solidFill>
                  <a:schemeClr val="tx1"/>
                </a:solidFill>
                <a:effectLst/>
                <a:latin typeface="+mn-lt"/>
                <a:ea typeface="+mn-ea"/>
                <a:cs typeface="+mn-cs"/>
              </a:rPr>
              <a:t>IPython</a:t>
            </a:r>
            <a:r>
              <a:rPr lang="vi-VN" sz="1200" b="0" i="0" kern="1200" smtClean="0">
                <a:solidFill>
                  <a:schemeClr val="tx1"/>
                </a:solidFill>
                <a:effectLst/>
                <a:latin typeface="+mn-lt"/>
                <a:ea typeface="+mn-ea"/>
                <a:cs typeface="+mn-cs"/>
              </a:rPr>
              <a:t> – Một trình bao mạnh mẽ để dễ dàng chỉnh sửa và ghi lại các phiên làm việc. Nó cũng hỗ trợ trực quan hóa và tính toán song song.</a:t>
            </a:r>
          </a:p>
          <a:p>
            <a:r>
              <a:rPr lang="vi-VN" sz="1200" b="0" i="0" kern="1200" smtClean="0">
                <a:solidFill>
                  <a:schemeClr val="tx1"/>
                </a:solidFill>
                <a:effectLst/>
                <a:latin typeface="+mn-lt"/>
                <a:ea typeface="+mn-ea"/>
                <a:cs typeface="+mn-cs"/>
              </a:rPr>
              <a:t>Ngoài ra, NumPy cho phép chúng ta xử lý các phép tính số phức tạp.</a:t>
            </a:r>
          </a:p>
          <a:p>
            <a:r>
              <a:rPr lang="vi-VN" sz="1200" b="0" i="0" kern="1200" smtClean="0">
                <a:solidFill>
                  <a:schemeClr val="tx1"/>
                </a:solidFill>
                <a:effectLst/>
                <a:latin typeface="+mn-lt"/>
                <a:ea typeface="+mn-ea"/>
                <a:cs typeface="+mn-cs"/>
              </a:rPr>
              <a:t>Có nhiều thư viện trong Python cho khoa học và tính toán số liệu, như SciPy và NumPy, được sử dụng cho những mục đích chung chung trong tính toán. Và, có những thư viện cụ thể như: EarthPy cho khoa học trái đất, AstroPy cho Thiên văn học,… Ngoài ra, nó còn được sử dụng nhiều trong machine learning, khai thác dữ liệu và deep learning.</a:t>
            </a:r>
            <a:endParaRPr lang="en-US" sz="1200" b="0" i="0" kern="1200" smtClean="0">
              <a:solidFill>
                <a:schemeClr val="tx1"/>
              </a:solidFill>
              <a:effectLst/>
              <a:latin typeface="+mn-lt"/>
              <a:ea typeface="+mn-ea"/>
              <a:cs typeface="+mn-cs"/>
            </a:endParaRPr>
          </a:p>
          <a:p>
            <a:r>
              <a:rPr lang="en-US" smtClean="0">
                <a:hlinkClick r:id="rId3"/>
              </a:rPr>
              <a:t>https://gsotgroup.vn/he-thong-erp-la-gi-va-no-hoat-dong-nhu-the-nao.html</a:t>
            </a:r>
            <a:endParaRPr lang="vi-VN" sz="1200" b="0" i="0" kern="1200" smtClean="0">
              <a:solidFill>
                <a:schemeClr val="tx1"/>
              </a:solidFill>
              <a:effectLst/>
              <a:latin typeface="+mn-lt"/>
              <a:ea typeface="+mn-ea"/>
              <a:cs typeface="+mn-cs"/>
            </a:endParaRPr>
          </a:p>
          <a:p>
            <a:endParaRPr lang="en-US" sz="1200" b="0" i="0" kern="1200" smtClean="0">
              <a:solidFill>
                <a:schemeClr val="tx1"/>
              </a:solidFill>
              <a:effectLst/>
              <a:latin typeface="+mn-lt"/>
              <a:ea typeface="+mn-ea"/>
              <a:cs typeface="+mn-cs"/>
            </a:endParaRPr>
          </a:p>
          <a:p>
            <a:endParaRPr lang="en-US" sz="1200" b="0" i="0" kern="1200" smtClean="0">
              <a:solidFill>
                <a:schemeClr val="tx1"/>
              </a:solidFill>
              <a:effectLst/>
              <a:latin typeface="+mn-lt"/>
              <a:ea typeface="+mn-ea"/>
              <a:cs typeface="+mn-cs"/>
            </a:endParaRPr>
          </a:p>
          <a:p>
            <a:r>
              <a:rPr lang="vi-VN" sz="1200" b="0" i="0" kern="1200" smtClean="0">
                <a:solidFill>
                  <a:schemeClr val="tx1"/>
                </a:solidFill>
                <a:effectLst/>
                <a:latin typeface="+mn-lt"/>
                <a:ea typeface="+mn-ea"/>
                <a:cs typeface="+mn-cs"/>
              </a:rPr>
              <a:t>Bạn có thể tạo web app có khả năng mở rộng (scalable) được bằng cách sử dụng framework và CMS (Hệ thống quản trị nội dung) được tích hợp trong Python. Vài nền tảng phổ biến để tạo web app là:  Django, Flask, Pyramid, Plone, Django CMS. Các trang như Mozilla, Reddit, Instagram và PBS đều được viết bằng ngôn ngữ này.</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7</a:t>
            </a:fld>
            <a:endParaRPr lang="en-GB"/>
          </a:p>
        </p:txBody>
      </p:sp>
    </p:spTree>
    <p:extLst>
      <p:ext uri="{BB962C8B-B14F-4D97-AF65-F5344CB8AC3E}">
        <p14:creationId xmlns:p14="http://schemas.microsoft.com/office/powerpoint/2010/main" val="3747621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11</a:t>
            </a:fld>
            <a:endParaRPr lang="en-GB"/>
          </a:p>
        </p:txBody>
      </p:sp>
    </p:spTree>
    <p:extLst>
      <p:ext uri="{BB962C8B-B14F-4D97-AF65-F5344CB8AC3E}">
        <p14:creationId xmlns:p14="http://schemas.microsoft.com/office/powerpoint/2010/main" val="428802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8E8281-E555-4E69-AB7C-1DB0DB9B62F5}" type="slidenum">
              <a:rPr lang="en-US" smtClean="0"/>
              <a:t>13</a:t>
            </a:fld>
            <a:endParaRPr lang="en-US"/>
          </a:p>
        </p:txBody>
      </p:sp>
    </p:spTree>
    <p:extLst>
      <p:ext uri="{BB962C8B-B14F-4D97-AF65-F5344CB8AC3E}">
        <p14:creationId xmlns:p14="http://schemas.microsoft.com/office/powerpoint/2010/main" val="2844557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15</a:t>
            </a:fld>
            <a:endParaRPr lang="en-GB"/>
          </a:p>
        </p:txBody>
      </p:sp>
    </p:spTree>
    <p:extLst>
      <p:ext uri="{BB962C8B-B14F-4D97-AF65-F5344CB8AC3E}">
        <p14:creationId xmlns:p14="http://schemas.microsoft.com/office/powerpoint/2010/main" val="4188221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Điều này là do, các số thập phân được thực hiện trong phần cứng máy tính dưới dạng phân số nhị phân, vì máy tính chỉ hiểu các số nhị phân (0 và 1) nên hầu hết các phân số thập phân mà chúng ta biết, không thể được lưu trữ chính xác trong máy tính.</a:t>
            </a:r>
          </a:p>
          <a:p>
            <a:r>
              <a:rPr lang="vi-VN" sz="1200" b="0" i="0" kern="1200" smtClean="0">
                <a:solidFill>
                  <a:schemeClr val="tx1"/>
                </a:solidFill>
                <a:effectLst/>
                <a:latin typeface="+mn-lt"/>
                <a:ea typeface="+mn-ea"/>
                <a:cs typeface="+mn-cs"/>
              </a:rPr>
              <a:t>Ví dụ, ta không thể biểu diễn phân số 1/3 dưới dạng số thập phân, vì nó là một số thập phân vô hạn tuần hoàn, với các số sau dấu thập phân dài vô hạn, nên ta chỉ có thể ước tính nó.</a:t>
            </a:r>
          </a:p>
          <a:p>
            <a:r>
              <a:rPr lang="vi-VN" sz="1200" b="0" i="0" kern="1200" smtClean="0">
                <a:solidFill>
                  <a:schemeClr val="tx1"/>
                </a:solidFill>
                <a:effectLst/>
                <a:latin typeface="+mn-lt"/>
                <a:ea typeface="+mn-ea"/>
                <a:cs typeface="+mn-cs"/>
              </a:rPr>
              <a:t>Khi chuyển đổi phần thập phân 0.1, sẽ dẫn đến phần nhị phân dài vô hạn của 0.000110011001100110011... và máy tính chỉ lưu trữ một phần số hữu hạn sau dấu . của nó thôi. Do đó, số được lưu trữ chỉ xấp xỉ 0.1 chứ không bao giờ bằng 0.1. Đó là lý do vì sao, phép cộng chúng ta nói đến ở trên không đưa ra kết quả như chúng ta mong đợi. Đó là giới hạn của phần cứng máy tính chứ không phải lỗi của Python.</a:t>
            </a: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38</a:t>
            </a:fld>
            <a:endParaRPr lang="en-GB"/>
          </a:p>
        </p:txBody>
      </p:sp>
    </p:spTree>
    <p:extLst>
      <p:ext uri="{BB962C8B-B14F-4D97-AF65-F5344CB8AC3E}">
        <p14:creationId xmlns:p14="http://schemas.microsoft.com/office/powerpoint/2010/main" val="2151260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Điều này là do, các số thập phân được thực hiện trong phần cứng máy tính dưới dạng phân số nhị phân, vì máy tính chỉ hiểu các số nhị phân (0 và 1) nên hầu hết các phân số thập phân mà chúng ta biết, không thể được lưu trữ chính xác trong máy tính.</a:t>
            </a:r>
          </a:p>
          <a:p>
            <a:r>
              <a:rPr lang="vi-VN" sz="1200" b="0" i="0" kern="1200" smtClean="0">
                <a:solidFill>
                  <a:schemeClr val="tx1"/>
                </a:solidFill>
                <a:effectLst/>
                <a:latin typeface="+mn-lt"/>
                <a:ea typeface="+mn-ea"/>
                <a:cs typeface="+mn-cs"/>
              </a:rPr>
              <a:t>Ví dụ, ta không thể biểu diễn phân số 1/3 dưới dạng số thập phân, vì nó là một số thập phân vô hạn tuần hoàn, với các số sau dấu thập phân dài vô hạn, nên ta chỉ có thể ước tính nó.</a:t>
            </a:r>
          </a:p>
          <a:p>
            <a:r>
              <a:rPr lang="vi-VN" sz="1200" b="0" i="0" kern="1200" smtClean="0">
                <a:solidFill>
                  <a:schemeClr val="tx1"/>
                </a:solidFill>
                <a:effectLst/>
                <a:latin typeface="+mn-lt"/>
                <a:ea typeface="+mn-ea"/>
                <a:cs typeface="+mn-cs"/>
              </a:rPr>
              <a:t>Khi chuyển đổi phần thập phân 0.1, sẽ dẫn đến phần nhị phân dài vô hạn của 0.000110011001100110011... và máy tính chỉ lưu trữ một phần số hữu hạn sau dấu . của nó thôi. Do đó, số được lưu trữ chỉ xấp xỉ 0.1 chứ không bao giờ bằng 0.1. Đó là lý do vì sao, phép cộng chúng ta nói đến ở trên không đưa ra kết quả như chúng ta mong đợi. Đó là giới hạn của phần cứng máy tính chứ không phải lỗi của Python.</a:t>
            </a: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39</a:t>
            </a:fld>
            <a:endParaRPr lang="en-GB"/>
          </a:p>
        </p:txBody>
      </p:sp>
    </p:spTree>
    <p:extLst>
      <p:ext uri="{BB962C8B-B14F-4D97-AF65-F5344CB8AC3E}">
        <p14:creationId xmlns:p14="http://schemas.microsoft.com/office/powerpoint/2010/main" val="5032610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21/09/2021</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21/09/2021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21/09/2021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21/09/2021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howkteam.vn/course/lap-trinh-python-co-ban/cai-dat-moi-truong-python-1536" TargetMode="External"/><Relationship Id="rId2" Type="http://schemas.openxmlformats.org/officeDocument/2006/relationships/hyperlink" Target="https://www.python.org/download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spyder-ide.or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1</a:t>
            </a:r>
            <a:br>
              <a:rPr lang="en-US"/>
            </a:br>
            <a:r>
              <a:rPr lang="en-US"/>
              <a:t>TỔNG QUAN VỀ LẬP TRÌNH PYTHON</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solidFill>
                  <a:srgbClr val="FF0000"/>
                </a:solidFill>
              </a:rPr>
              <a:t>Giới</a:t>
            </a:r>
            <a:r>
              <a:rPr lang="en-US" sz="2400" b="1">
                <a:solidFill>
                  <a:srgbClr val="FF0000"/>
                </a:solidFill>
              </a:rPr>
              <a:t> </a:t>
            </a:r>
            <a:r>
              <a:rPr lang="en-US" sz="2400" b="1" smtClean="0">
                <a:solidFill>
                  <a:srgbClr val="FF0000"/>
                </a:solidFill>
              </a:rPr>
              <a:t>thiệu</a:t>
            </a:r>
          </a:p>
          <a:p>
            <a:pPr marL="385763" indent="-385763">
              <a:buFont typeface="+mj-lt"/>
              <a:buAutoNum type="arabicPeriod"/>
            </a:pPr>
            <a:r>
              <a:rPr lang="en-US" sz="2400" b="1" smtClean="0"/>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dirty="0" err="1"/>
              <a:t>trình</a:t>
            </a:r>
            <a:r>
              <a:rPr lang="en-US" sz="2400" b="1" dirty="0"/>
              <a:t> Python</a:t>
            </a:r>
          </a:p>
          <a:p>
            <a:pPr marL="385763" indent="-385763">
              <a:buFont typeface="+mj-lt"/>
              <a:buAutoNum type="arabicPeriod"/>
            </a:pPr>
            <a:r>
              <a:rPr lang="en-US" sz="2400" b="1" smtClean="0"/>
              <a:t>Định danh, Từ </a:t>
            </a:r>
            <a:r>
              <a:rPr lang="en-US" sz="2400" b="1" dirty="0" err="1"/>
              <a:t>khóa</a:t>
            </a:r>
            <a:r>
              <a:rPr lang="en-US" sz="2400" b="1" dirty="0"/>
              <a:t>, </a:t>
            </a:r>
            <a:r>
              <a:rPr lang="en-US" sz="2400" b="1" dirty="0" err="1"/>
              <a:t>Biến</a:t>
            </a:r>
            <a:r>
              <a:rPr lang="en-US" sz="2400" b="1" dirty="0"/>
              <a:t> &amp; </a:t>
            </a:r>
            <a:r>
              <a:rPr lang="en-US" sz="2400" b="1" err="1"/>
              <a:t>Kiểu</a:t>
            </a:r>
            <a:r>
              <a:rPr lang="en-US" sz="2400" b="1"/>
              <a:t> </a:t>
            </a:r>
            <a:r>
              <a:rPr lang="en-US" sz="2400" b="1" smtClean="0"/>
              <a:t>dữ </a:t>
            </a:r>
            <a:r>
              <a:rPr lang="en-US" sz="2400" b="1" dirty="0" err="1"/>
              <a:t>liệu</a:t>
            </a:r>
            <a:r>
              <a:rPr lang="en-US" sz="2400" b="1" dirty="0"/>
              <a:t> </a:t>
            </a:r>
            <a:r>
              <a:rPr lang="en-US" sz="2400" b="1" dirty="0" err="1"/>
              <a:t>trong</a:t>
            </a:r>
            <a:r>
              <a:rPr lang="en-US" sz="2400" b="1" dirty="0"/>
              <a:t> Python</a:t>
            </a: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28056804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1.1 </a:t>
            </a:r>
            <a:r>
              <a:rPr lang="en-US" dirty="0" err="1"/>
              <a:t>Giới</a:t>
            </a:r>
            <a:r>
              <a:rPr lang="en-US" dirty="0"/>
              <a:t> </a:t>
            </a:r>
            <a:r>
              <a:rPr lang="en-US" dirty="0" err="1"/>
              <a:t>thiệu</a:t>
            </a:r>
            <a:r>
              <a:rPr lang="en-US" dirty="0"/>
              <a:t> </a:t>
            </a:r>
            <a:r>
              <a:rPr lang="en-US" dirty="0" err="1"/>
              <a:t>vê</a:t>
            </a:r>
            <a:r>
              <a:rPr lang="en-US" dirty="0"/>
              <a:t>̀ Python</a:t>
            </a:r>
          </a:p>
        </p:txBody>
      </p:sp>
      <p:sp>
        <p:nvSpPr>
          <p:cNvPr id="3" name="Content Placeholder 2"/>
          <p:cNvSpPr>
            <a:spLocks noGrp="1"/>
          </p:cNvSpPr>
          <p:nvPr>
            <p:ph idx="1"/>
          </p:nvPr>
        </p:nvSpPr>
        <p:spPr/>
        <p:txBody>
          <a:bodyPr>
            <a:normAutofit/>
          </a:bodyPr>
          <a:lstStyle/>
          <a:p>
            <a:pPr algn="just"/>
            <a:r>
              <a:rPr lang="vi-VN" sz="2200" smtClean="0">
                <a:cs typeface="Calibri" panose="020F0502020204030204" pitchFamily="34" charset="0"/>
              </a:rPr>
              <a:t>Python là một </a:t>
            </a:r>
            <a:r>
              <a:rPr lang="vi-VN" sz="2200" b="1">
                <a:cs typeface="Calibri" panose="020F0502020204030204" pitchFamily="34" charset="0"/>
              </a:rPr>
              <a:t>ngôn ngữ lập trình thông dịch</a:t>
            </a:r>
            <a:r>
              <a:rPr lang="vi-VN" sz="2200" b="1" smtClean="0">
                <a:solidFill>
                  <a:srgbClr val="FF0000"/>
                </a:solidFill>
                <a:cs typeface="Calibri" panose="020F0502020204030204" pitchFamily="34" charset="0"/>
              </a:rPr>
              <a:t> </a:t>
            </a:r>
            <a:r>
              <a:rPr lang="vi-VN" sz="2200" smtClean="0">
                <a:cs typeface="Calibri" panose="020F0502020204030204" pitchFamily="34" charset="0"/>
              </a:rPr>
              <a:t>(interpreted)</a:t>
            </a:r>
            <a:r>
              <a:rPr lang="en-US" sz="2200" smtClean="0">
                <a:cs typeface="Calibri" panose="020F0502020204030204" pitchFamily="34" charset="0"/>
              </a:rPr>
              <a:t> và</a:t>
            </a:r>
            <a:r>
              <a:rPr lang="vi-VN" sz="2200" smtClean="0">
                <a:cs typeface="Calibri" panose="020F0502020204030204" pitchFamily="34" charset="0"/>
              </a:rPr>
              <a:t> </a:t>
            </a:r>
            <a:r>
              <a:rPr lang="vi-VN" sz="2200" b="1" smtClean="0">
                <a:cs typeface="Calibri" panose="020F0502020204030204" pitchFamily="34" charset="0"/>
              </a:rPr>
              <a:t>hướng đối tượng </a:t>
            </a:r>
            <a:r>
              <a:rPr lang="vi-VN" sz="2200" smtClean="0">
                <a:cs typeface="Calibri" panose="020F0502020204030204" pitchFamily="34" charset="0"/>
              </a:rPr>
              <a:t>(object-oriented</a:t>
            </a:r>
            <a:r>
              <a:rPr lang="en-US" sz="2200" smtClean="0">
                <a:cs typeface="Calibri" panose="020F0502020204030204" pitchFamily="34" charset="0"/>
              </a:rPr>
              <a:t>)</a:t>
            </a:r>
            <a:r>
              <a:rPr lang="vi-VN" sz="2200" smtClean="0">
                <a:cs typeface="Calibri" panose="020F0502020204030204" pitchFamily="34" charset="0"/>
              </a:rPr>
              <a:t>. </a:t>
            </a:r>
            <a:endParaRPr lang="en-US" sz="2200" smtClean="0">
              <a:cs typeface="Calibri" panose="020F0502020204030204" pitchFamily="34" charset="0"/>
            </a:endParaRPr>
          </a:p>
          <a:p>
            <a:pPr algn="just"/>
            <a:r>
              <a:rPr lang="vi-VN" sz="2200" smtClean="0">
                <a:cs typeface="Calibri" panose="020F0502020204030204" pitchFamily="34" charset="0"/>
              </a:rPr>
              <a:t>Python hỗ trợ module và gói (packages)</a:t>
            </a:r>
            <a:r>
              <a:rPr lang="en-US" sz="2200" smtClean="0">
                <a:cs typeface="Calibri" panose="020F0502020204030204" pitchFamily="34" charset="0"/>
              </a:rPr>
              <a:t>.</a:t>
            </a:r>
          </a:p>
          <a:p>
            <a:pPr algn="just"/>
            <a:r>
              <a:rPr lang="vi-VN" sz="2200" smtClean="0"/>
              <a:t>Python </a:t>
            </a:r>
            <a:r>
              <a:rPr lang="vi-VN" sz="2200"/>
              <a:t>với triết lý thiết kế của nó rất thuận tiện cho việc đọc hiểu code, đơn giản và rõ ràng được thiết kế bởi </a:t>
            </a:r>
            <a:r>
              <a:rPr lang="vi-VN" sz="2200" b="1"/>
              <a:t>Guido van Rossum</a:t>
            </a:r>
            <a:r>
              <a:rPr lang="vi-VN" sz="2200"/>
              <a:t>. </a:t>
            </a:r>
            <a:r>
              <a:rPr lang="vi-VN" sz="2200" smtClean="0"/>
              <a:t>Đến </a:t>
            </a:r>
            <a:r>
              <a:rPr lang="vi-VN" sz="2200"/>
              <a:t>nay thì cộng đồng người sử dụng ngôn ngữ này rất đông, nếu so sánh từ bảng xếp hạng các ngôn ngữ năm 2018 thì Python đã leo lên vị trí số 1 trên bảng xếp hạng những ngôn ngữ lập trình phổ biến</a:t>
            </a:r>
            <a:r>
              <a:rPr lang="vi-VN" sz="2200" smtClean="0"/>
              <a:t>.</a:t>
            </a:r>
            <a:endParaRPr lang="en-US" sz="2200" smtClean="0"/>
          </a:p>
          <a:p>
            <a:pPr algn="just"/>
            <a:r>
              <a:rPr lang="vi-VN" sz="2200"/>
              <a:t>Cấu trúc của nó còn cho phép người sử dụng viết mã lệnh với số lần gõ phím tối </a:t>
            </a:r>
            <a:r>
              <a:rPr lang="vi-VN" sz="2200" smtClean="0"/>
              <a:t>thiểu</a:t>
            </a:r>
            <a:endParaRPr lang="en-US" sz="2200" dirty="0"/>
          </a:p>
        </p:txBody>
      </p:sp>
      <p:sp>
        <p:nvSpPr>
          <p:cNvPr id="5" name="Slide Number Placeholder 4"/>
          <p:cNvSpPr>
            <a:spLocks noGrp="1"/>
          </p:cNvSpPr>
          <p:nvPr>
            <p:ph type="sldNum" sz="quarter" idx="12"/>
          </p:nvPr>
        </p:nvSpPr>
        <p:spPr/>
        <p:txBody>
          <a:bodyPr/>
          <a:lstStyle/>
          <a:p>
            <a:fld id="{D55F1051-63A8-40BE-A0A8-9F6D9BC932E4}" type="slidenum">
              <a:rPr lang="en-US" smtClean="0"/>
              <a:t>3</a:t>
            </a:fld>
            <a:endParaRPr lang="en-US"/>
          </a:p>
        </p:txBody>
      </p:sp>
    </p:spTree>
    <p:extLst>
      <p:ext uri="{BB962C8B-B14F-4D97-AF65-F5344CB8AC3E}">
        <p14:creationId xmlns:p14="http://schemas.microsoft.com/office/powerpoint/2010/main" val="20851657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457200" y="1423380"/>
            <a:ext cx="8229600" cy="4858965"/>
          </a:xfrm>
          <a:prstGeom prst="rect">
            <a:avLst/>
          </a:prstGeom>
        </p:spPr>
      </p:pic>
    </p:spTree>
    <p:extLst>
      <p:ext uri="{BB962C8B-B14F-4D97-AF65-F5344CB8AC3E}">
        <p14:creationId xmlns:p14="http://schemas.microsoft.com/office/powerpoint/2010/main" val="2911898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1.2 </a:t>
            </a:r>
            <a:r>
              <a:rPr lang="en-US" err="1"/>
              <a:t>Lịch</a:t>
            </a:r>
            <a:r>
              <a:rPr lang="en-US"/>
              <a:t> </a:t>
            </a:r>
            <a:r>
              <a:rPr lang="en-US" smtClean="0"/>
              <a:t>sử</a:t>
            </a:r>
            <a:endParaRPr lang="en-US" dirty="0"/>
          </a:p>
        </p:txBody>
      </p:sp>
      <p:sp>
        <p:nvSpPr>
          <p:cNvPr id="3" name="Content Placeholder 2"/>
          <p:cNvSpPr>
            <a:spLocks noGrp="1"/>
          </p:cNvSpPr>
          <p:nvPr>
            <p:ph idx="1"/>
          </p:nvPr>
        </p:nvSpPr>
        <p:spPr>
          <a:xfrm>
            <a:off x="467544" y="1181100"/>
            <a:ext cx="5012262" cy="4114799"/>
          </a:xfrm>
        </p:spPr>
        <p:txBody>
          <a:bodyPr>
            <a:noAutofit/>
          </a:bodyPr>
          <a:lstStyle/>
          <a:p>
            <a:pPr algn="just"/>
            <a:r>
              <a:rPr lang="vi-VN" sz="2400" dirty="0">
                <a:latin typeface="Calibri" panose="020F0502020204030204" pitchFamily="34" charset="0"/>
                <a:cs typeface="Calibri" panose="020F0502020204030204" pitchFamily="34" charset="0"/>
              </a:rPr>
              <a:t>Python đã được hình </a:t>
            </a:r>
            <a:r>
              <a:rPr lang="vi-VN" sz="2400" dirty="0">
                <a:cs typeface="Calibri" panose="020F0502020204030204" pitchFamily="34" charset="0"/>
              </a:rPr>
              <a:t>thành</a:t>
            </a:r>
            <a:r>
              <a:rPr lang="vi-VN" sz="2400" dirty="0">
                <a:latin typeface="Calibri" panose="020F0502020204030204" pitchFamily="34" charset="0"/>
                <a:cs typeface="Calibri" panose="020F0502020204030204" pitchFamily="34" charset="0"/>
              </a:rPr>
              <a:t> vào cuối những năm 1980</a:t>
            </a:r>
            <a:r>
              <a:rPr lang="en-US" sz="2400" dirty="0">
                <a:latin typeface="Calibri" panose="020F0502020204030204" pitchFamily="34" charset="0"/>
                <a:cs typeface="Calibri" panose="020F0502020204030204" pitchFamily="34" charset="0"/>
              </a:rPr>
              <a:t>.</a:t>
            </a:r>
          </a:p>
          <a:p>
            <a:pPr algn="just"/>
            <a:r>
              <a:rPr lang="en-US" sz="2400" dirty="0">
                <a:latin typeface="Calibri" panose="020F0502020204030204" pitchFamily="34" charset="0"/>
                <a:cs typeface="Calibri" panose="020F0502020204030204" pitchFamily="34" charset="0"/>
              </a:rPr>
              <a:t>Ban </a:t>
            </a:r>
            <a:r>
              <a:rPr lang="en-US" sz="2400" dirty="0" err="1">
                <a:latin typeface="Calibri" panose="020F0502020204030204" pitchFamily="34" charset="0"/>
                <a:cs typeface="Calibri" panose="020F0502020204030204" pitchFamily="34" charset="0"/>
              </a:rPr>
              <a:t>hành</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chính</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thức</a:t>
            </a:r>
            <a:r>
              <a:rPr lang="en-US" sz="2400" dirty="0">
                <a:latin typeface="Calibri" panose="020F0502020204030204" pitchFamily="34" charset="0"/>
                <a:cs typeface="Calibri" panose="020F0502020204030204" pitchFamily="34" charset="0"/>
              </a:rPr>
              <a:t> </a:t>
            </a:r>
            <a:r>
              <a:rPr lang="vi-VN" sz="2400" dirty="0">
                <a:latin typeface="Calibri" panose="020F0502020204030204" pitchFamily="34" charset="0"/>
                <a:cs typeface="Calibri" panose="020F0502020204030204" pitchFamily="34" charset="0"/>
              </a:rPr>
              <a:t>vào tháng 12 năm 1989 bởi </a:t>
            </a:r>
            <a:r>
              <a:rPr lang="vi-VN" sz="2400" b="1" dirty="0">
                <a:latin typeface="Calibri" panose="020F0502020204030204" pitchFamily="34" charset="0"/>
                <a:cs typeface="Calibri" panose="020F0502020204030204" pitchFamily="34" charset="0"/>
              </a:rPr>
              <a:t>Guido van Rossum</a:t>
            </a:r>
            <a:r>
              <a:rPr lang="vi-VN" sz="2400" dirty="0">
                <a:latin typeface="Calibri" panose="020F0502020204030204" pitchFamily="34" charset="0"/>
                <a:cs typeface="Calibri" panose="020F0502020204030204" pitchFamily="34" charset="0"/>
              </a:rPr>
              <a:t> tại</a:t>
            </a:r>
            <a:r>
              <a:rPr lang="en-US" sz="2400" dirty="0">
                <a:latin typeface="Calibri" panose="020F0502020204030204" pitchFamily="34" charset="0"/>
                <a:cs typeface="Calibri" panose="020F0502020204030204" pitchFamily="34" charset="0"/>
              </a:rPr>
              <a:t> </a:t>
            </a:r>
            <a:r>
              <a:rPr lang="vi-VN" sz="2400" b="1" dirty="0">
                <a:latin typeface="Calibri" panose="020F0502020204030204" pitchFamily="34" charset="0"/>
                <a:cs typeface="Calibri" panose="020F0502020204030204" pitchFamily="34" charset="0"/>
              </a:rPr>
              <a:t>Centrum Wiskunde &amp; Informatica (CWI)</a:t>
            </a:r>
            <a:r>
              <a:rPr lang="vi-VN" sz="2400" dirty="0">
                <a:latin typeface="Calibri" panose="020F0502020204030204" pitchFamily="34" charset="0"/>
                <a:cs typeface="Calibri" panose="020F0502020204030204" pitchFamily="34" charset="0"/>
              </a:rPr>
              <a:t> ở </a:t>
            </a:r>
            <a:r>
              <a:rPr lang="vi-VN" sz="2400" b="1" dirty="0">
                <a:latin typeface="Calibri" panose="020F0502020204030204" pitchFamily="34" charset="0"/>
                <a:cs typeface="Calibri" panose="020F0502020204030204" pitchFamily="34" charset="0"/>
              </a:rPr>
              <a:t>Hà Lan</a:t>
            </a:r>
            <a:r>
              <a:rPr lang="en-US" sz="2400" dirty="0">
                <a:latin typeface="Calibri" panose="020F0502020204030204" pitchFamily="34" charset="0"/>
                <a:cs typeface="Calibri" panose="020F0502020204030204" pitchFamily="34" charset="0"/>
              </a:rPr>
              <a:t>.</a:t>
            </a:r>
          </a:p>
          <a:p>
            <a:pPr algn="just"/>
            <a:r>
              <a:rPr lang="vi-VN" sz="2400" b="1" dirty="0">
                <a:latin typeface="Calibri" panose="020F0502020204030204" pitchFamily="34" charset="0"/>
                <a:cs typeface="Calibri" panose="020F0502020204030204" pitchFamily="34" charset="0"/>
              </a:rPr>
              <a:t>Van Rossum</a:t>
            </a:r>
            <a:r>
              <a:rPr lang="vi-VN" sz="2400" dirty="0">
                <a:latin typeface="Calibri" panose="020F0502020204030204" pitchFamily="34" charset="0"/>
                <a:cs typeface="Calibri" panose="020F0502020204030204" pitchFamily="34" charset="0"/>
              </a:rPr>
              <a:t> là tác giả chính của </a:t>
            </a:r>
            <a:r>
              <a:rPr lang="vi-VN" sz="2400" b="1" dirty="0">
                <a:latin typeface="Calibri" panose="020F0502020204030204" pitchFamily="34" charset="0"/>
                <a:cs typeface="Calibri" panose="020F0502020204030204" pitchFamily="34" charset="0"/>
              </a:rPr>
              <a:t>Python</a:t>
            </a:r>
            <a:r>
              <a:rPr lang="vi-VN" sz="2400" dirty="0">
                <a:latin typeface="Calibri" panose="020F0502020204030204" pitchFamily="34" charset="0"/>
                <a:cs typeface="Calibri" panose="020F0502020204030204" pitchFamily="34" charset="0"/>
              </a:rPr>
              <a:t>, và ông </a:t>
            </a:r>
            <a:r>
              <a:rPr lang="en-US" sz="2400" dirty="0">
                <a:latin typeface="Calibri" panose="020F0502020204030204" pitchFamily="34" charset="0"/>
                <a:cs typeface="Calibri" panose="020F0502020204030204" pitchFamily="34" charset="0"/>
              </a:rPr>
              <a:t>là </a:t>
            </a:r>
            <a:r>
              <a:rPr lang="en-US" sz="2400" dirty="0" err="1">
                <a:latin typeface="Calibri" panose="020F0502020204030204" pitchFamily="34" charset="0"/>
                <a:cs typeface="Calibri" panose="020F0502020204030204" pitchFamily="34" charset="0"/>
              </a:rPr>
              <a:t>một</a:t>
            </a:r>
            <a:r>
              <a:rPr lang="en-US" sz="2400" dirty="0">
                <a:latin typeface="Calibri" panose="020F0502020204030204" pitchFamily="34" charset="0"/>
                <a:cs typeface="Calibri" panose="020F0502020204030204" pitchFamily="34" charset="0"/>
              </a:rPr>
              <a:t> </a:t>
            </a:r>
            <a:r>
              <a:rPr lang="vi-VN" sz="2400" dirty="0">
                <a:latin typeface="Calibri" panose="020F0502020204030204" pitchFamily="34" charset="0"/>
                <a:cs typeface="Calibri" panose="020F0502020204030204" pitchFamily="34" charset="0"/>
              </a:rPr>
              <a:t>trong </a:t>
            </a:r>
            <a:r>
              <a:rPr lang="en-US" sz="2400" dirty="0" err="1">
                <a:latin typeface="Calibri" panose="020F0502020204030204" pitchFamily="34" charset="0"/>
                <a:cs typeface="Calibri" panose="020F0502020204030204" pitchFamily="34" charset="0"/>
              </a:rPr>
              <a:t>những</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người</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tiên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phong</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đưa</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ra</a:t>
            </a:r>
            <a:r>
              <a:rPr lang="en-US" sz="2400" dirty="0">
                <a:latin typeface="Calibri" panose="020F0502020204030204" pitchFamily="34" charset="0"/>
                <a:cs typeface="Calibri" panose="020F0502020204030204" pitchFamily="34" charset="0"/>
              </a:rPr>
              <a:t> </a:t>
            </a:r>
            <a:r>
              <a:rPr lang="vi-VN" sz="2400" dirty="0">
                <a:latin typeface="Calibri" panose="020F0502020204030204" pitchFamily="34" charset="0"/>
                <a:cs typeface="Calibri" panose="020F0502020204030204" pitchFamily="34" charset="0"/>
              </a:rPr>
              <a:t>hướng phát triển của </a:t>
            </a:r>
            <a:r>
              <a:rPr lang="vi-VN" sz="2400" b="1" dirty="0">
                <a:latin typeface="Calibri" panose="020F0502020204030204" pitchFamily="34" charset="0"/>
                <a:cs typeface="Calibri" panose="020F0502020204030204" pitchFamily="34" charset="0"/>
              </a:rPr>
              <a:t>Python</a:t>
            </a:r>
            <a:r>
              <a:rPr lang="vi-VN"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5</a:t>
            </a:fld>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5457" y="1684000"/>
            <a:ext cx="3154729" cy="2366047"/>
          </a:xfrm>
          <a:prstGeom prst="rect">
            <a:avLst/>
          </a:prstGeom>
        </p:spPr>
      </p:pic>
    </p:spTree>
    <p:extLst>
      <p:ext uri="{BB962C8B-B14F-4D97-AF65-F5344CB8AC3E}">
        <p14:creationId xmlns:p14="http://schemas.microsoft.com/office/powerpoint/2010/main" val="4020612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vi-VN" sz="2400" dirty="0">
                <a:cs typeface="Calibri" panose="020F0502020204030204" pitchFamily="34" charset="0"/>
              </a:rPr>
              <a:t>Python 2.0 được phát hành vào ngày 16 tháng 10 năm 2000 và có nhiều tính năng mới, </a:t>
            </a:r>
            <a:r>
              <a:rPr lang="en-US" sz="2400" dirty="0" err="1">
                <a:cs typeface="Calibri" panose="020F0502020204030204" pitchFamily="34" charset="0"/>
              </a:rPr>
              <a:t>trong</a:t>
            </a:r>
            <a:r>
              <a:rPr lang="en-US" sz="2400" dirty="0">
                <a:cs typeface="Calibri" panose="020F0502020204030204" pitchFamily="34" charset="0"/>
              </a:rPr>
              <a:t> </a:t>
            </a:r>
            <a:r>
              <a:rPr lang="en-US" sz="2400" dirty="0" err="1">
                <a:cs typeface="Calibri" panose="020F0502020204030204" pitchFamily="34" charset="0"/>
              </a:rPr>
              <a:t>đo</a:t>
            </a:r>
            <a:r>
              <a:rPr lang="en-US" sz="2400" dirty="0">
                <a:cs typeface="Calibri" panose="020F0502020204030204" pitchFamily="34" charset="0"/>
              </a:rPr>
              <a:t>́ có </a:t>
            </a:r>
            <a:r>
              <a:rPr lang="en-US" sz="2400" dirty="0" err="1">
                <a:cs typeface="Calibri" panose="020F0502020204030204" pitchFamily="34" charset="0"/>
              </a:rPr>
              <a:t>tính</a:t>
            </a:r>
            <a:r>
              <a:rPr lang="en-US" sz="2400" dirty="0">
                <a:cs typeface="Calibri" panose="020F0502020204030204" pitchFamily="34" charset="0"/>
              </a:rPr>
              <a:t> </a:t>
            </a:r>
            <a:r>
              <a:rPr lang="en-US" sz="2400" dirty="0" err="1">
                <a:cs typeface="Calibri" panose="020F0502020204030204" pitchFamily="34" charset="0"/>
              </a:rPr>
              <a:t>năng</a:t>
            </a:r>
            <a:r>
              <a:rPr lang="en-US" sz="2400" dirty="0">
                <a:cs typeface="Calibri" panose="020F0502020204030204" pitchFamily="34" charset="0"/>
              </a:rPr>
              <a:t> </a:t>
            </a:r>
            <a:r>
              <a:rPr lang="vi-VN" sz="2400" dirty="0">
                <a:cs typeface="Calibri" panose="020F0502020204030204" pitchFamily="34" charset="0"/>
              </a:rPr>
              <a:t>hỗ trợ Unicode. </a:t>
            </a:r>
            <a:endParaRPr lang="en-US" sz="2400" dirty="0">
              <a:cs typeface="Calibri" panose="020F0502020204030204" pitchFamily="34" charset="0"/>
            </a:endParaRPr>
          </a:p>
          <a:p>
            <a:r>
              <a:rPr lang="vi-VN" sz="2400" dirty="0">
                <a:cs typeface="Calibri" panose="020F0502020204030204" pitchFamily="34" charset="0"/>
              </a:rPr>
              <a:t>Python 3.0 được phát hành năm 2008, sau một thời gian dài thử nghiệm.</a:t>
            </a:r>
          </a:p>
          <a:p>
            <a:r>
              <a:rPr lang="vi-VN" sz="2400" dirty="0">
                <a:cs typeface="Calibri" panose="020F0502020204030204" pitchFamily="34" charset="0"/>
              </a:rPr>
              <a:t>Cho tới năm 201</a:t>
            </a:r>
            <a:r>
              <a:rPr lang="en-US" sz="2400" dirty="0">
                <a:cs typeface="Calibri" panose="020F0502020204030204" pitchFamily="34" charset="0"/>
              </a:rPr>
              <a:t>9</a:t>
            </a:r>
            <a:r>
              <a:rPr lang="vi-VN" sz="2400" dirty="0">
                <a:cs typeface="Calibri" panose="020F0502020204030204" pitchFamily="34" charset="0"/>
              </a:rPr>
              <a:t>, Python đang có phiên bản </a:t>
            </a:r>
            <a:r>
              <a:rPr lang="vi-VN" sz="2400" b="1" dirty="0">
                <a:cs typeface="Calibri" panose="020F0502020204030204" pitchFamily="34" charset="0"/>
              </a:rPr>
              <a:t>3.</a:t>
            </a:r>
            <a:r>
              <a:rPr lang="en-US" sz="2400" b="1" dirty="0">
                <a:cs typeface="Calibri" panose="020F0502020204030204" pitchFamily="34" charset="0"/>
              </a:rPr>
              <a:t>7.x.</a:t>
            </a:r>
          </a:p>
        </p:txBody>
      </p:sp>
      <p:sp>
        <p:nvSpPr>
          <p:cNvPr id="5" name="Slide Number Placeholder 4"/>
          <p:cNvSpPr>
            <a:spLocks noGrp="1"/>
          </p:cNvSpPr>
          <p:nvPr>
            <p:ph type="sldNum" sz="quarter" idx="12"/>
          </p:nvPr>
        </p:nvSpPr>
        <p:spPr/>
        <p:txBody>
          <a:bodyPr/>
          <a:lstStyle/>
          <a:p>
            <a:fld id="{D55F1051-63A8-40BE-A0A8-9F6D9BC932E4}" type="slidenum">
              <a:rPr lang="en-US" smtClean="0"/>
              <a:t>6</a:t>
            </a:fld>
            <a:endParaRPr lang="en-US"/>
          </a:p>
        </p:txBody>
      </p:sp>
    </p:spTree>
    <p:extLst>
      <p:ext uri="{BB962C8B-B14F-4D97-AF65-F5344CB8AC3E}">
        <p14:creationId xmlns:p14="http://schemas.microsoft.com/office/powerpoint/2010/main" val="3868652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a:t>
            </a:r>
            <a:r>
              <a:rPr lang="en-US"/>
              <a:t>Ứng dụng của </a:t>
            </a:r>
            <a:r>
              <a:rPr lang="en-US" smtClean="0"/>
              <a:t>Python</a:t>
            </a:r>
            <a:endParaRPr lang="en-US"/>
          </a:p>
        </p:txBody>
      </p:sp>
      <p:sp>
        <p:nvSpPr>
          <p:cNvPr id="3" name="Content Placeholder 2"/>
          <p:cNvSpPr>
            <a:spLocks noGrp="1"/>
          </p:cNvSpPr>
          <p:nvPr>
            <p:ph idx="1"/>
          </p:nvPr>
        </p:nvSpPr>
        <p:spPr/>
        <p:txBody>
          <a:bodyPr/>
          <a:lstStyle/>
          <a:p>
            <a:r>
              <a:rPr lang="en-US"/>
              <a:t>Phân tích dữ liệu (Data Analytics</a:t>
            </a:r>
            <a:r>
              <a:rPr lang="en-US" smtClean="0"/>
              <a:t>)</a:t>
            </a:r>
          </a:p>
          <a:p>
            <a:r>
              <a:rPr lang="en-US"/>
              <a:t>Lập trình ứng dụng web (Web development</a:t>
            </a:r>
            <a:r>
              <a:rPr lang="en-US" smtClean="0"/>
              <a:t>)</a:t>
            </a:r>
          </a:p>
          <a:p>
            <a:r>
              <a:rPr lang="en-US"/>
              <a:t>Khoa học và Số liệu ứng </a:t>
            </a:r>
            <a:r>
              <a:rPr lang="en-US" smtClean="0"/>
              <a:t>dụng</a:t>
            </a:r>
          </a:p>
          <a:p>
            <a:r>
              <a:rPr lang="en-US"/>
              <a:t>Phát triển ERP</a:t>
            </a:r>
          </a:p>
          <a:p>
            <a:r>
              <a:rPr lang="vi-VN" smtClean="0"/>
              <a:t>Phát </a:t>
            </a:r>
            <a:r>
              <a:rPr lang="vi-VN"/>
              <a:t>triển trò chơi</a:t>
            </a:r>
          </a:p>
          <a:p>
            <a:endParaRPr lang="en-US" b="1"/>
          </a:p>
          <a:p>
            <a:endParaRPr lang="en-US" b="1"/>
          </a:p>
          <a:p>
            <a:endParaRPr lang="en-US" b="1"/>
          </a:p>
          <a:p>
            <a:endParaRPr lang="en-US"/>
          </a:p>
        </p:txBody>
      </p:sp>
    </p:spTree>
    <p:extLst>
      <p:ext uri="{BB962C8B-B14F-4D97-AF65-F5344CB8AC3E}">
        <p14:creationId xmlns:p14="http://schemas.microsoft.com/office/powerpoint/2010/main" val="1160140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1.4 </a:t>
            </a:r>
            <a:r>
              <a:rPr lang="en-US" err="1"/>
              <a:t>Đặc</a:t>
            </a:r>
            <a:r>
              <a:rPr lang="en-US"/>
              <a:t> </a:t>
            </a:r>
            <a:r>
              <a:rPr lang="en-US" smtClean="0"/>
              <a:t>điểm</a:t>
            </a:r>
            <a:endParaRPr lang="en-US" dirty="0"/>
          </a:p>
        </p:txBody>
      </p:sp>
      <p:sp>
        <p:nvSpPr>
          <p:cNvPr id="3" name="Content Placeholder 2"/>
          <p:cNvSpPr>
            <a:spLocks noGrp="1"/>
          </p:cNvSpPr>
          <p:nvPr>
            <p:ph idx="1"/>
          </p:nvPr>
        </p:nvSpPr>
        <p:spPr/>
        <p:txBody>
          <a:bodyPr>
            <a:normAutofit/>
          </a:bodyPr>
          <a:lstStyle/>
          <a:p>
            <a:pPr algn="just"/>
            <a:r>
              <a:rPr lang="vi-VN" sz="2400" dirty="0">
                <a:cs typeface="Calibri" panose="020F0502020204030204" pitchFamily="34" charset="0"/>
              </a:rPr>
              <a:t>Python là ngôn ngữ có khả năng chạy trên nhiều nền tảng: Windows, Linux/Unix, Mac và những hệ điều hành khác. Thậm chí có cả những phiên bản </a:t>
            </a:r>
            <a:r>
              <a:rPr lang="en-US" sz="2400" dirty="0" err="1">
                <a:cs typeface="Calibri" panose="020F0502020204030204" pitchFamily="34" charset="0"/>
              </a:rPr>
              <a:t>được</a:t>
            </a:r>
            <a:r>
              <a:rPr lang="en-US" sz="2400" dirty="0">
                <a:cs typeface="Calibri" panose="020F0502020204030204" pitchFamily="34" charset="0"/>
              </a:rPr>
              <a:t> </a:t>
            </a:r>
            <a:r>
              <a:rPr lang="en-US" sz="2400" dirty="0" err="1">
                <a:cs typeface="Calibri" panose="020F0502020204030204" pitchFamily="34" charset="0"/>
              </a:rPr>
              <a:t>phát</a:t>
            </a:r>
            <a:r>
              <a:rPr lang="en-US" sz="2400" dirty="0">
                <a:cs typeface="Calibri" panose="020F0502020204030204" pitchFamily="34" charset="0"/>
              </a:rPr>
              <a:t> </a:t>
            </a:r>
            <a:r>
              <a:rPr lang="en-US" sz="2400" dirty="0" err="1">
                <a:cs typeface="Calibri" panose="020F0502020204030204" pitchFamily="34" charset="0"/>
              </a:rPr>
              <a:t>triển</a:t>
            </a:r>
            <a:r>
              <a:rPr lang="en-US" sz="2400" dirty="0">
                <a:cs typeface="Calibri" panose="020F0502020204030204" pitchFamily="34" charset="0"/>
              </a:rPr>
              <a:t> </a:t>
            </a:r>
            <a:r>
              <a:rPr lang="vi-VN" sz="2400" dirty="0">
                <a:cs typeface="Calibri" panose="020F0502020204030204" pitchFamily="34" charset="0"/>
              </a:rPr>
              <a:t>chạy trên .NET, máy ảo Jav</a:t>
            </a:r>
            <a:r>
              <a:rPr lang="en-US" sz="2400" dirty="0">
                <a:cs typeface="Calibri" panose="020F0502020204030204" pitchFamily="34" charset="0"/>
              </a:rPr>
              <a:t>a</a:t>
            </a:r>
            <a:r>
              <a:rPr lang="vi-VN" sz="2400" dirty="0">
                <a:cs typeface="Calibri" panose="020F0502020204030204" pitchFamily="34" charset="0"/>
              </a:rPr>
              <a:t>.</a:t>
            </a:r>
          </a:p>
          <a:p>
            <a:pPr algn="just"/>
            <a:r>
              <a:rPr lang="vi-VN" sz="2400" dirty="0">
                <a:cs typeface="Calibri" panose="020F0502020204030204" pitchFamily="34" charset="0"/>
              </a:rPr>
              <a:t>Python rất đơn giản và dễ học</a:t>
            </a:r>
            <a:r>
              <a:rPr lang="en-US" sz="2400" dirty="0">
                <a:cs typeface="Calibri" panose="020F0502020204030204" pitchFamily="34" charset="0"/>
              </a:rPr>
              <a:t>.</a:t>
            </a:r>
          </a:p>
          <a:p>
            <a:pPr algn="just"/>
            <a:r>
              <a:rPr lang="en-US" sz="2400" dirty="0">
                <a:cs typeface="Calibri" panose="020F0502020204030204" pitchFamily="34" charset="0"/>
              </a:rPr>
              <a:t> </a:t>
            </a:r>
            <a:r>
              <a:rPr lang="vi-VN" sz="2400" dirty="0">
                <a:cs typeface="Calibri" panose="020F0502020204030204" pitchFamily="34" charset="0"/>
              </a:rPr>
              <a:t>Python có cộng đồng lập trình</a:t>
            </a:r>
            <a:r>
              <a:rPr lang="en-US" sz="2400" dirty="0">
                <a:cs typeface="Calibri" panose="020F0502020204030204" pitchFamily="34" charset="0"/>
              </a:rPr>
              <a:t> </a:t>
            </a:r>
            <a:r>
              <a:rPr lang="vi-VN" sz="2400" dirty="0">
                <a:cs typeface="Calibri" panose="020F0502020204030204" pitchFamily="34" charset="0"/>
              </a:rPr>
              <a:t>lớn, hệ thống thư viện chuẩn,</a:t>
            </a:r>
            <a:r>
              <a:rPr lang="en-US" sz="2400" dirty="0">
                <a:cs typeface="Calibri" panose="020F0502020204030204" pitchFamily="34" charset="0"/>
              </a:rPr>
              <a:t> </a:t>
            </a:r>
            <a:r>
              <a:rPr lang="vi-VN" sz="2400" dirty="0">
                <a:cs typeface="Calibri" panose="020F0502020204030204" pitchFamily="34" charset="0"/>
              </a:rPr>
              <a:t>các thư viện mã nguồn mở được chia sẻ </a:t>
            </a:r>
            <a:r>
              <a:rPr lang="en-US" sz="2400" dirty="0" err="1">
                <a:cs typeface="Calibri" panose="020F0502020204030204" pitchFamily="34" charset="0"/>
              </a:rPr>
              <a:t>phô</a:t>
            </a:r>
            <a:r>
              <a:rPr lang="en-US" sz="2400" dirty="0">
                <a:cs typeface="Calibri" panose="020F0502020204030204" pitchFamily="34" charset="0"/>
              </a:rPr>
              <a:t>̉ </a:t>
            </a:r>
            <a:r>
              <a:rPr lang="en-US" sz="2400" dirty="0" err="1">
                <a:cs typeface="Calibri" panose="020F0502020204030204" pitchFamily="34" charset="0"/>
              </a:rPr>
              <a:t>biến</a:t>
            </a:r>
            <a:r>
              <a:rPr lang="en-US" sz="2400" dirty="0">
                <a:cs typeface="Calibri" panose="020F0502020204030204" pitchFamily="34" charset="0"/>
              </a:rPr>
              <a:t> </a:t>
            </a:r>
            <a:r>
              <a:rPr lang="en-US" sz="2400" dirty="0" err="1">
                <a:cs typeface="Calibri" panose="020F0502020204030204" pitchFamily="34" charset="0"/>
              </a:rPr>
              <a:t>trên</a:t>
            </a:r>
            <a:r>
              <a:rPr lang="en-US" sz="2400" dirty="0">
                <a:cs typeface="Calibri" panose="020F0502020204030204" pitchFamily="34" charset="0"/>
              </a:rPr>
              <a:t> internet</a:t>
            </a:r>
            <a:r>
              <a:rPr lang="vi-VN" sz="2400" dirty="0">
                <a:cs typeface="Calibri" panose="020F0502020204030204" pitchFamily="34" charset="0"/>
              </a:rPr>
              <a:t>.</a:t>
            </a:r>
          </a:p>
          <a:p>
            <a:pPr algn="just"/>
            <a:r>
              <a:rPr lang="vi-VN" sz="2400" dirty="0">
                <a:cs typeface="Calibri" panose="020F0502020204030204" pitchFamily="34" charset="0"/>
              </a:rPr>
              <a:t>Python là ngôn ngữ mã nguồn mở</a:t>
            </a:r>
            <a:r>
              <a:rPr lang="en-US" sz="2400" dirty="0">
                <a:cs typeface="Calibri" panose="020F0502020204030204" pitchFamily="34" charset="0"/>
              </a:rPr>
              <a:t> </a:t>
            </a:r>
            <a:r>
              <a:rPr lang="vi-VN" sz="2400" dirty="0">
                <a:cs typeface="Calibri" panose="020F0502020204030204" pitchFamily="34" charset="0"/>
              </a:rPr>
              <a:t>được sử dụng và phân tối tự do, ngay cả trong việc thương mại.</a:t>
            </a:r>
            <a:endParaRPr lang="en-US" sz="2400"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8</a:t>
            </a:fld>
            <a:endParaRPr lang="en-US"/>
          </a:p>
        </p:txBody>
      </p:sp>
    </p:spTree>
    <p:extLst>
      <p:ext uri="{BB962C8B-B14F-4D97-AF65-F5344CB8AC3E}">
        <p14:creationId xmlns:p14="http://schemas.microsoft.com/office/powerpoint/2010/main" val="639804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r>
              <a:rPr lang="vi-VN" sz="2400" dirty="0">
                <a:cs typeface="Calibri" panose="020F0502020204030204" pitchFamily="34" charset="0"/>
              </a:rPr>
              <a:t>Vừa hướng thủ tục (procedural-oriented), vừa hướng đối tượng (object-oriented)</a:t>
            </a:r>
            <a:r>
              <a:rPr lang="en-US" sz="2400" dirty="0">
                <a:cs typeface="Calibri" panose="020F0502020204030204" pitchFamily="34" charset="0"/>
              </a:rPr>
              <a:t>.</a:t>
            </a:r>
            <a:endParaRPr lang="vi-VN" sz="2400" dirty="0">
              <a:cs typeface="Calibri" panose="020F0502020204030204" pitchFamily="34" charset="0"/>
            </a:endParaRPr>
          </a:p>
          <a:p>
            <a:r>
              <a:rPr lang="vi-VN" sz="2400" dirty="0">
                <a:cs typeface="Calibri" panose="020F0502020204030204" pitchFamily="34" charset="0"/>
              </a:rPr>
              <a:t>Hỗ trợ module và hỗ trợ gói (package)</a:t>
            </a:r>
            <a:r>
              <a:rPr lang="en-US" sz="2400" dirty="0">
                <a:cs typeface="Calibri" panose="020F0502020204030204" pitchFamily="34" charset="0"/>
              </a:rPr>
              <a:t>.</a:t>
            </a:r>
            <a:endParaRPr lang="vi-VN" sz="2400" dirty="0">
              <a:cs typeface="Calibri" panose="020F0502020204030204" pitchFamily="34" charset="0"/>
            </a:endParaRPr>
          </a:p>
          <a:p>
            <a:r>
              <a:rPr lang="vi-VN" sz="2400" dirty="0">
                <a:cs typeface="Calibri" panose="020F0502020204030204" pitchFamily="34" charset="0"/>
              </a:rPr>
              <a:t>Xử lý lỗi bằng ngoại lệ (Exception)</a:t>
            </a:r>
            <a:r>
              <a:rPr lang="en-US" sz="2400" dirty="0">
                <a:cs typeface="Calibri" panose="020F0502020204030204" pitchFamily="34" charset="0"/>
              </a:rPr>
              <a:t>.</a:t>
            </a:r>
            <a:endParaRPr lang="vi-VN" sz="2400" dirty="0">
              <a:cs typeface="Calibri" panose="020F0502020204030204" pitchFamily="34" charset="0"/>
            </a:endParaRPr>
          </a:p>
          <a:p>
            <a:r>
              <a:rPr lang="vi-VN" sz="2400" dirty="0">
                <a:cs typeface="Calibri" panose="020F0502020204030204" pitchFamily="34" charset="0"/>
              </a:rPr>
              <a:t>Kiểu dữ liệu động</a:t>
            </a:r>
            <a:r>
              <a:rPr lang="en-US" sz="2400" dirty="0">
                <a:cs typeface="Calibri" panose="020F0502020204030204" pitchFamily="34" charset="0"/>
              </a:rPr>
              <a:t>.</a:t>
            </a:r>
          </a:p>
          <a:p>
            <a:r>
              <a:rPr lang="vi-VN" sz="2400" dirty="0">
                <a:cs typeface="Calibri" panose="020F0502020204030204" pitchFamily="34" charset="0"/>
              </a:rPr>
              <a:t>Có khả năng tương tác với các</a:t>
            </a:r>
            <a:r>
              <a:rPr lang="en-US" sz="2400" dirty="0">
                <a:cs typeface="Calibri" panose="020F0502020204030204" pitchFamily="34" charset="0"/>
              </a:rPr>
              <a:t> </a:t>
            </a:r>
            <a:r>
              <a:rPr lang="en-US" sz="2400" dirty="0" err="1">
                <a:cs typeface="Calibri" panose="020F0502020204030204" pitchFamily="34" charset="0"/>
              </a:rPr>
              <a:t>ngôn</a:t>
            </a:r>
            <a:r>
              <a:rPr lang="en-US" sz="2400" dirty="0">
                <a:cs typeface="Calibri" panose="020F0502020204030204" pitchFamily="34" charset="0"/>
              </a:rPr>
              <a:t> </a:t>
            </a:r>
            <a:r>
              <a:rPr lang="en-US" sz="2400" dirty="0" err="1">
                <a:cs typeface="Calibri" panose="020F0502020204030204" pitchFamily="34" charset="0"/>
              </a:rPr>
              <a:t>ngư</a:t>
            </a:r>
            <a:r>
              <a:rPr lang="en-US" sz="2400" dirty="0">
                <a:cs typeface="Calibri" panose="020F0502020204030204" pitchFamily="34" charset="0"/>
              </a:rPr>
              <a:t>̃ </a:t>
            </a:r>
            <a:r>
              <a:rPr lang="en-US" sz="2400" dirty="0" err="1">
                <a:cs typeface="Calibri" panose="020F0502020204030204" pitchFamily="34" charset="0"/>
              </a:rPr>
              <a:t>lập</a:t>
            </a:r>
            <a:r>
              <a:rPr lang="en-US" sz="2400" dirty="0">
                <a:cs typeface="Calibri" panose="020F0502020204030204" pitchFamily="34" charset="0"/>
              </a:rPr>
              <a:t> </a:t>
            </a:r>
            <a:r>
              <a:rPr lang="en-US" sz="2400" dirty="0" err="1">
                <a:cs typeface="Calibri" panose="020F0502020204030204" pitchFamily="34" charset="0"/>
              </a:rPr>
              <a:t>trình</a:t>
            </a:r>
            <a:r>
              <a:rPr lang="en-US" sz="2400" dirty="0">
                <a:cs typeface="Calibri" panose="020F0502020204030204" pitchFamily="34" charset="0"/>
              </a:rPr>
              <a:t> </a:t>
            </a:r>
            <a:r>
              <a:rPr lang="vi-VN" sz="2400" dirty="0">
                <a:cs typeface="Calibri" panose="020F0502020204030204" pitchFamily="34" charset="0"/>
              </a:rPr>
              <a:t>khác</a:t>
            </a:r>
            <a:r>
              <a:rPr lang="en-US" sz="2400" dirty="0">
                <a:cs typeface="Calibri" panose="020F0502020204030204" pitchFamily="34" charset="0"/>
              </a:rPr>
              <a:t>:</a:t>
            </a:r>
            <a:r>
              <a:rPr lang="vi-VN" sz="2400" b="1" dirty="0">
                <a:cs typeface="Calibri" panose="020F0502020204030204" pitchFamily="34" charset="0"/>
              </a:rPr>
              <a:t> C/C++</a:t>
            </a:r>
            <a:r>
              <a:rPr lang="en-US" sz="2400" b="1" dirty="0">
                <a:cs typeface="Calibri" panose="020F0502020204030204" pitchFamily="34" charset="0"/>
              </a:rPr>
              <a:t>, </a:t>
            </a:r>
            <a:r>
              <a:rPr lang="vi-VN" sz="2400" b="1" dirty="0">
                <a:cs typeface="Calibri" panose="020F0502020204030204" pitchFamily="34" charset="0"/>
              </a:rPr>
              <a:t>Java, .Net </a:t>
            </a:r>
            <a:r>
              <a:rPr lang="en-US" sz="2400" b="1" dirty="0">
                <a:cs typeface="Calibri" panose="020F0502020204030204" pitchFamily="34" charset="0"/>
              </a:rPr>
              <a:t>…</a:t>
            </a:r>
          </a:p>
        </p:txBody>
      </p:sp>
      <p:sp>
        <p:nvSpPr>
          <p:cNvPr id="5" name="Slide Number Placeholder 4"/>
          <p:cNvSpPr>
            <a:spLocks noGrp="1"/>
          </p:cNvSpPr>
          <p:nvPr>
            <p:ph type="sldNum" sz="quarter" idx="12"/>
          </p:nvPr>
        </p:nvSpPr>
        <p:spPr/>
        <p:txBody>
          <a:bodyPr/>
          <a:lstStyle/>
          <a:p>
            <a:fld id="{D55F1051-63A8-40BE-A0A8-9F6D9BC932E4}" type="slidenum">
              <a:rPr lang="en-US" smtClean="0"/>
              <a:t>9</a:t>
            </a:fld>
            <a:endParaRPr lang="en-US"/>
          </a:p>
        </p:txBody>
      </p:sp>
    </p:spTree>
    <p:extLst>
      <p:ext uri="{BB962C8B-B14F-4D97-AF65-F5344CB8AC3E}">
        <p14:creationId xmlns:p14="http://schemas.microsoft.com/office/powerpoint/2010/main" val="3993689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a:t>
            </a:r>
            <a:r>
              <a:rPr lang="en-US" sz="2400" b="1" smtClean="0"/>
              <a:t>thiệu</a:t>
            </a:r>
          </a:p>
          <a:p>
            <a:pPr marL="385763" indent="-385763">
              <a:buFont typeface="+mj-lt"/>
              <a:buAutoNum type="arabicPeriod"/>
            </a:pPr>
            <a:r>
              <a:rPr lang="en-US" sz="2400" b="1" smtClean="0">
                <a:solidFill>
                  <a:srgbClr val="FF0000"/>
                </a:solidFill>
              </a:rPr>
              <a:t>Môi </a:t>
            </a:r>
            <a:r>
              <a:rPr lang="en-US" sz="2400" b="1" dirty="0" err="1">
                <a:solidFill>
                  <a:srgbClr val="FF0000"/>
                </a:solidFill>
              </a:rPr>
              <a:t>trường</a:t>
            </a:r>
            <a:r>
              <a:rPr lang="en-US" sz="2400" b="1" dirty="0">
                <a:solidFill>
                  <a:srgbClr val="FF0000"/>
                </a:solidFill>
              </a:rPr>
              <a:t> &amp; Công cụ </a:t>
            </a:r>
            <a:r>
              <a:rPr lang="en-US" sz="2400" b="1" dirty="0" err="1">
                <a:solidFill>
                  <a:srgbClr val="FF0000"/>
                </a:solidFill>
              </a:rPr>
              <a:t>lập</a:t>
            </a:r>
            <a:r>
              <a:rPr lang="en-US" sz="2400" b="1" dirty="0">
                <a:solidFill>
                  <a:srgbClr val="FF0000"/>
                </a:solidFill>
              </a:rPr>
              <a:t> </a:t>
            </a:r>
            <a:r>
              <a:rPr lang="en-US" sz="2400" b="1" dirty="0" err="1">
                <a:solidFill>
                  <a:srgbClr val="FF0000"/>
                </a:solidFill>
              </a:rPr>
              <a:t>trình</a:t>
            </a:r>
            <a:endParaRPr lang="en-US" sz="2400" b="1" dirty="0">
              <a:solidFill>
                <a:srgbClr val="FF0000"/>
              </a:solidFill>
            </a:endParaRPr>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dirty="0" err="1"/>
              <a:t>trình</a:t>
            </a:r>
            <a:r>
              <a:rPr lang="en-US" sz="2400" b="1" dirty="0"/>
              <a:t> Python</a:t>
            </a:r>
          </a:p>
          <a:p>
            <a:pPr marL="385763" indent="-385763">
              <a:buFont typeface="+mj-lt"/>
              <a:buAutoNum type="arabicPeriod"/>
            </a:pPr>
            <a:r>
              <a:rPr lang="en-US" sz="2400" b="1" smtClean="0"/>
              <a:t>Định danh, Từ </a:t>
            </a:r>
            <a:r>
              <a:rPr lang="en-US" sz="2400" b="1" dirty="0" err="1"/>
              <a:t>khóa</a:t>
            </a:r>
            <a:r>
              <a:rPr lang="en-US" sz="2400" b="1" dirty="0"/>
              <a:t>, </a:t>
            </a:r>
            <a:r>
              <a:rPr lang="en-US" sz="2400" b="1" dirty="0" err="1"/>
              <a:t>Biến</a:t>
            </a:r>
            <a:r>
              <a:rPr lang="en-US" sz="2400" b="1" dirty="0"/>
              <a:t> &amp; </a:t>
            </a:r>
            <a:r>
              <a:rPr lang="en-US" sz="2400" b="1" err="1"/>
              <a:t>Kiểu</a:t>
            </a:r>
            <a:r>
              <a:rPr lang="en-US" sz="2400" b="1"/>
              <a:t> </a:t>
            </a:r>
            <a:r>
              <a:rPr lang="en-US" sz="2400" b="1" smtClean="0"/>
              <a:t>dữ </a:t>
            </a:r>
            <a:r>
              <a:rPr lang="en-US" sz="2400" b="1" dirty="0" err="1"/>
              <a:t>liệu</a:t>
            </a:r>
            <a:r>
              <a:rPr lang="en-US" sz="2400" b="1" dirty="0"/>
              <a:t> </a:t>
            </a:r>
            <a:r>
              <a:rPr lang="en-US" sz="2400" b="1" dirty="0" err="1"/>
              <a:t>trong</a:t>
            </a:r>
            <a:r>
              <a:rPr lang="en-US" sz="2400" b="1" dirty="0"/>
              <a:t> Python</a:t>
            </a: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10</a:t>
            </a:fld>
            <a:endParaRPr lang="en-US"/>
          </a:p>
        </p:txBody>
      </p:sp>
    </p:spTree>
    <p:extLst>
      <p:ext uri="{BB962C8B-B14F-4D97-AF65-F5344CB8AC3E}">
        <p14:creationId xmlns:p14="http://schemas.microsoft.com/office/powerpoint/2010/main" val="8500442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Các phiên bản và môi trường </a:t>
            </a:r>
            <a:endParaRPr lang="en-US" dirty="0"/>
          </a:p>
        </p:txBody>
      </p:sp>
      <p:sp>
        <p:nvSpPr>
          <p:cNvPr id="3" name="Content Placeholder 2"/>
          <p:cNvSpPr>
            <a:spLocks noGrp="1"/>
          </p:cNvSpPr>
          <p:nvPr>
            <p:ph idx="1"/>
          </p:nvPr>
        </p:nvSpPr>
        <p:spPr/>
        <p:txBody>
          <a:bodyPr/>
          <a:lstStyle/>
          <a:p>
            <a:r>
              <a:rPr lang="en-US" dirty="0" err="1"/>
              <a:t>Các</a:t>
            </a:r>
            <a:r>
              <a:rPr lang="en-US" dirty="0"/>
              <a:t> </a:t>
            </a:r>
            <a:r>
              <a:rPr lang="en-US" dirty="0" err="1"/>
              <a:t>phiên</a:t>
            </a:r>
            <a:r>
              <a:rPr lang="en-US" dirty="0"/>
              <a:t> </a:t>
            </a:r>
            <a:r>
              <a:rPr lang="en-US" dirty="0" err="1"/>
              <a:t>bản</a:t>
            </a:r>
            <a:r>
              <a:rPr lang="en-US" dirty="0"/>
              <a:t>:</a:t>
            </a:r>
          </a:p>
          <a:p>
            <a:pPr lvl="1"/>
            <a:r>
              <a:rPr lang="en-US" dirty="0"/>
              <a:t>2.x</a:t>
            </a:r>
          </a:p>
          <a:p>
            <a:pPr lvl="1"/>
            <a:r>
              <a:rPr lang="en-US" dirty="0"/>
              <a:t>3.x</a:t>
            </a:r>
          </a:p>
          <a:p>
            <a:r>
              <a:rPr lang="en-US" dirty="0" err="1"/>
              <a:t>Cài</a:t>
            </a:r>
            <a:r>
              <a:rPr lang="en-US" dirty="0"/>
              <a:t> </a:t>
            </a:r>
            <a:r>
              <a:rPr lang="en-US" dirty="0" err="1"/>
              <a:t>đặt</a:t>
            </a:r>
            <a:r>
              <a:rPr lang="en-US" dirty="0"/>
              <a:t> </a:t>
            </a:r>
            <a:r>
              <a:rPr lang="en-US" dirty="0" err="1"/>
              <a:t>môi</a:t>
            </a:r>
            <a:r>
              <a:rPr lang="en-US" dirty="0"/>
              <a:t> </a:t>
            </a:r>
            <a:r>
              <a:rPr lang="en-US" dirty="0" err="1"/>
              <a:t>trường</a:t>
            </a:r>
            <a:r>
              <a:rPr lang="en-US" dirty="0"/>
              <a:t>:</a:t>
            </a:r>
          </a:p>
          <a:p>
            <a:pPr lvl="1"/>
            <a:r>
              <a:rPr lang="en-US" b="1" dirty="0"/>
              <a:t>OS</a:t>
            </a:r>
            <a:r>
              <a:rPr lang="en-US" dirty="0"/>
              <a:t>: </a:t>
            </a:r>
            <a:r>
              <a:rPr lang="en-US" dirty="0">
                <a:solidFill>
                  <a:srgbClr val="FF0000"/>
                </a:solidFill>
              </a:rPr>
              <a:t>Windows</a:t>
            </a:r>
            <a:r>
              <a:rPr lang="en-US" dirty="0"/>
              <a:t> </a:t>
            </a:r>
            <a:r>
              <a:rPr lang="en-US" dirty="0" err="1"/>
              <a:t>hoặc</a:t>
            </a:r>
            <a:r>
              <a:rPr lang="en-US" dirty="0"/>
              <a:t> Ubuntu…</a:t>
            </a:r>
          </a:p>
          <a:p>
            <a:pPr lvl="1"/>
            <a:r>
              <a:rPr lang="en-US" b="1" dirty="0"/>
              <a:t>Python</a:t>
            </a:r>
            <a:r>
              <a:rPr lang="en-US" dirty="0"/>
              <a:t>: 2.x </a:t>
            </a:r>
            <a:r>
              <a:rPr lang="en-US" dirty="0" err="1"/>
              <a:t>hoặc</a:t>
            </a:r>
            <a:r>
              <a:rPr lang="en-US" dirty="0"/>
              <a:t> </a:t>
            </a:r>
            <a:r>
              <a:rPr lang="en-US" dirty="0">
                <a:solidFill>
                  <a:srgbClr val="FF0000"/>
                </a:solidFill>
              </a:rPr>
              <a:t>3.x</a:t>
            </a:r>
          </a:p>
          <a:p>
            <a:pPr lvl="1"/>
            <a:r>
              <a:rPr lang="en-US" b="1" dirty="0"/>
              <a:t>IDE</a:t>
            </a:r>
            <a:r>
              <a:rPr lang="en-US"/>
              <a:t>: </a:t>
            </a:r>
            <a:r>
              <a:rPr lang="en-US" smtClean="0">
                <a:solidFill>
                  <a:srgbClr val="FF0000"/>
                </a:solidFill>
              </a:rPr>
              <a:t>Spyder </a:t>
            </a:r>
            <a:r>
              <a:rPr lang="en-US" smtClean="0">
                <a:solidFill>
                  <a:srgbClr val="25306E"/>
                </a:solidFill>
              </a:rPr>
              <a:t>hoặc Jupyter notebook</a:t>
            </a:r>
          </a:p>
          <a:p>
            <a:r>
              <a:rPr lang="en-US"/>
              <a:t>Hoặc có thể cài đặt </a:t>
            </a:r>
            <a:r>
              <a:rPr lang="en-US" smtClean="0"/>
              <a:t>anaconda</a:t>
            </a:r>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11</a:t>
            </a:fld>
            <a:endParaRPr lang="en-US"/>
          </a:p>
        </p:txBody>
      </p:sp>
    </p:spTree>
    <p:extLst>
      <p:ext uri="{BB962C8B-B14F-4D97-AF65-F5344CB8AC3E}">
        <p14:creationId xmlns:p14="http://schemas.microsoft.com/office/powerpoint/2010/main" val="26273759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a:t>
            </a:r>
            <a:r>
              <a:rPr lang="en-US" dirty="0" err="1"/>
              <a:t>Cài</a:t>
            </a:r>
            <a:r>
              <a:rPr lang="en-US" dirty="0"/>
              <a:t> </a:t>
            </a:r>
            <a:r>
              <a:rPr lang="en-US" dirty="0" err="1"/>
              <a:t>đặt</a:t>
            </a:r>
            <a:r>
              <a:rPr lang="en-US" dirty="0"/>
              <a:t> Python</a:t>
            </a:r>
          </a:p>
        </p:txBody>
      </p:sp>
      <p:sp>
        <p:nvSpPr>
          <p:cNvPr id="3" name="Content Placeholder 2"/>
          <p:cNvSpPr>
            <a:spLocks noGrp="1"/>
          </p:cNvSpPr>
          <p:nvPr>
            <p:ph idx="1"/>
          </p:nvPr>
        </p:nvSpPr>
        <p:spPr/>
        <p:txBody>
          <a:bodyPr/>
          <a:lstStyle/>
          <a:p>
            <a:pPr algn="l"/>
            <a:r>
              <a:rPr lang="en-US" dirty="0"/>
              <a:t> </a:t>
            </a:r>
            <a:r>
              <a:rPr lang="en-US" dirty="0" err="1"/>
              <a:t>Bước</a:t>
            </a:r>
            <a:r>
              <a:rPr lang="en-US" dirty="0"/>
              <a:t> 1: Download </a:t>
            </a:r>
            <a:r>
              <a:rPr lang="en-US"/>
              <a:t>python </a:t>
            </a:r>
            <a:r>
              <a:rPr lang="en-US" smtClean="0"/>
              <a:t>3.7.x</a:t>
            </a:r>
            <a:br>
              <a:rPr lang="en-US" smtClean="0"/>
            </a:br>
            <a:r>
              <a:rPr lang="en-US" smtClean="0"/>
              <a:t> </a:t>
            </a:r>
            <a:r>
              <a:rPr lang="en-US" dirty="0">
                <a:hlinkClick r:id="rId2"/>
              </a:rPr>
              <a:t>https://www.python.org/downloads/</a:t>
            </a:r>
            <a:endParaRPr lang="en-US" dirty="0"/>
          </a:p>
          <a:p>
            <a:pPr algn="l"/>
            <a:r>
              <a:rPr lang="en-US" dirty="0"/>
              <a:t> </a:t>
            </a:r>
            <a:r>
              <a:rPr lang="en-US" dirty="0" err="1"/>
              <a:t>Bước</a:t>
            </a:r>
            <a:r>
              <a:rPr lang="en-US" dirty="0"/>
              <a:t> 2: </a:t>
            </a:r>
            <a:r>
              <a:rPr lang="en-US" dirty="0" err="1"/>
              <a:t>Cài</a:t>
            </a:r>
            <a:r>
              <a:rPr lang="en-US" dirty="0"/>
              <a:t> </a:t>
            </a:r>
            <a:r>
              <a:rPr lang="en-US" dirty="0" err="1"/>
              <a:t>đặt</a:t>
            </a:r>
            <a:r>
              <a:rPr lang="en-US" dirty="0"/>
              <a:t> </a:t>
            </a:r>
            <a:r>
              <a:rPr lang="en-US" dirty="0" err="1"/>
              <a:t>theo</a:t>
            </a:r>
            <a:r>
              <a:rPr lang="en-US" dirty="0"/>
              <a:t> </a:t>
            </a:r>
            <a:r>
              <a:rPr lang="en-US" dirty="0" err="1"/>
              <a:t>hướng</a:t>
            </a:r>
            <a:r>
              <a:rPr lang="en-US" dirty="0"/>
              <a:t> </a:t>
            </a:r>
            <a:r>
              <a:rPr lang="en-US" dirty="0" err="1"/>
              <a:t>dẫn</a:t>
            </a:r>
            <a:r>
              <a:rPr lang="en-US" dirty="0"/>
              <a:t> </a:t>
            </a:r>
            <a:r>
              <a:rPr lang="en-US" dirty="0">
                <a:hlinkClick r:id="rId3"/>
              </a:rPr>
              <a:t>http://www.howkteam.vn/course/lap-trinh-python-co-ban/cai-dat-moi-truong-python-1536</a:t>
            </a:r>
            <a:r>
              <a:rPr lang="en-US" dirty="0"/>
              <a:t> </a:t>
            </a:r>
          </a:p>
        </p:txBody>
      </p:sp>
      <p:sp>
        <p:nvSpPr>
          <p:cNvPr id="5" name="Slide Number Placeholder 4"/>
          <p:cNvSpPr>
            <a:spLocks noGrp="1"/>
          </p:cNvSpPr>
          <p:nvPr>
            <p:ph type="sldNum" sz="quarter" idx="11"/>
          </p:nvPr>
        </p:nvSpPr>
        <p:spPr/>
        <p:txBody>
          <a:bodyPr/>
          <a:lstStyle/>
          <a:p>
            <a:fld id="{D55F1051-63A8-40BE-A0A8-9F6D9BC932E4}" type="slidenum">
              <a:rPr lang="en-US" smtClean="0"/>
              <a:t>12</a:t>
            </a:fld>
            <a:endParaRPr lang="en-US"/>
          </a:p>
        </p:txBody>
      </p:sp>
    </p:spTree>
    <p:extLst>
      <p:ext uri="{BB962C8B-B14F-4D97-AF65-F5344CB8AC3E}">
        <p14:creationId xmlns:p14="http://schemas.microsoft.com/office/powerpoint/2010/main" val="3308096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Cài </a:t>
            </a:r>
            <a:r>
              <a:rPr lang="en-US" err="1"/>
              <a:t>đặt</a:t>
            </a:r>
            <a:r>
              <a:rPr lang="en-US"/>
              <a:t> </a:t>
            </a:r>
            <a:r>
              <a:rPr lang="en-US" smtClean="0"/>
              <a:t> Spyder</a:t>
            </a:r>
            <a:endParaRPr lang="en-US" dirty="0"/>
          </a:p>
        </p:txBody>
      </p:sp>
      <p:sp>
        <p:nvSpPr>
          <p:cNvPr id="3" name="Content Placeholder 2"/>
          <p:cNvSpPr>
            <a:spLocks noGrp="1"/>
          </p:cNvSpPr>
          <p:nvPr>
            <p:ph idx="1"/>
          </p:nvPr>
        </p:nvSpPr>
        <p:spPr/>
        <p:txBody>
          <a:bodyPr/>
          <a:lstStyle/>
          <a:p>
            <a:r>
              <a:rPr lang="en-US" dirty="0"/>
              <a:t>Link download</a:t>
            </a:r>
            <a:r>
              <a:rPr lang="en-US"/>
              <a:t>: </a:t>
            </a:r>
            <a:r>
              <a:rPr lang="en-US">
                <a:hlinkClick r:id="rId3"/>
              </a:rPr>
              <a:t>https://www.spyder-ide.org/</a:t>
            </a:r>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13</a:t>
            </a:fld>
            <a:endParaRPr lang="en-US"/>
          </a:p>
        </p:txBody>
      </p:sp>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720" y="1958310"/>
            <a:ext cx="7140559" cy="4419983"/>
          </a:xfrm>
          <a:prstGeom prst="rect">
            <a:avLst/>
          </a:prstGeom>
          <a:ln>
            <a:solidFill>
              <a:schemeClr val="accent3">
                <a:lumMod val="75000"/>
              </a:schemeClr>
            </a:solidFill>
          </a:ln>
        </p:spPr>
      </p:pic>
    </p:spTree>
    <p:extLst>
      <p:ext uri="{BB962C8B-B14F-4D97-AF65-F5344CB8AC3E}">
        <p14:creationId xmlns:p14="http://schemas.microsoft.com/office/powerpoint/2010/main" val="6151492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a:t>
            </a:r>
            <a:r>
              <a:rPr lang="en-US" sz="2400" b="1" smtClean="0"/>
              <a:t>thiệu</a:t>
            </a:r>
          </a:p>
          <a:p>
            <a:pPr marL="385763" indent="-385763">
              <a:buFont typeface="+mj-lt"/>
              <a:buAutoNum type="arabicPeriod"/>
            </a:pPr>
            <a:r>
              <a:rPr lang="en-US" sz="2400" b="1" smtClean="0"/>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solidFill>
                  <a:srgbClr val="FF0000"/>
                </a:solidFill>
              </a:rPr>
              <a:t>Cấu</a:t>
            </a:r>
            <a:r>
              <a:rPr lang="en-US" sz="2400" b="1" dirty="0">
                <a:solidFill>
                  <a:srgbClr val="FF0000"/>
                </a:solidFill>
              </a:rPr>
              <a:t> </a:t>
            </a:r>
            <a:r>
              <a:rPr lang="en-US" sz="2400" b="1" dirty="0" err="1">
                <a:solidFill>
                  <a:srgbClr val="FF0000"/>
                </a:solidFill>
              </a:rPr>
              <a:t>trúc</a:t>
            </a:r>
            <a:r>
              <a:rPr lang="en-US" sz="2400" b="1" dirty="0">
                <a:solidFill>
                  <a:srgbClr val="FF0000"/>
                </a:solidFill>
              </a:rPr>
              <a:t> </a:t>
            </a:r>
            <a:r>
              <a:rPr lang="en-US" sz="2400" b="1" dirty="0" err="1">
                <a:solidFill>
                  <a:srgbClr val="FF0000"/>
                </a:solidFill>
              </a:rPr>
              <a:t>một</a:t>
            </a:r>
            <a:r>
              <a:rPr lang="en-US" sz="2400" b="1" dirty="0">
                <a:solidFill>
                  <a:srgbClr val="FF0000"/>
                </a:solidFill>
              </a:rPr>
              <a:t> </a:t>
            </a:r>
            <a:r>
              <a:rPr lang="en-US" sz="2400" b="1" dirty="0" err="1">
                <a:solidFill>
                  <a:srgbClr val="FF0000"/>
                </a:solidFill>
              </a:rPr>
              <a:t>chương</a:t>
            </a:r>
            <a:r>
              <a:rPr lang="en-US" sz="2400" b="1" dirty="0">
                <a:solidFill>
                  <a:srgbClr val="FF0000"/>
                </a:solidFill>
              </a:rPr>
              <a:t> </a:t>
            </a:r>
            <a:r>
              <a:rPr lang="en-US" sz="2400" b="1" dirty="0" err="1">
                <a:solidFill>
                  <a:srgbClr val="FF0000"/>
                </a:solidFill>
              </a:rPr>
              <a:t>trình</a:t>
            </a:r>
            <a:r>
              <a:rPr lang="en-US" sz="2400" b="1" dirty="0">
                <a:solidFill>
                  <a:srgbClr val="FF0000"/>
                </a:solidFill>
              </a:rPr>
              <a:t> Python</a:t>
            </a:r>
          </a:p>
          <a:p>
            <a:pPr marL="385763" indent="-385763">
              <a:buFont typeface="+mj-lt"/>
              <a:buAutoNum type="arabicPeriod"/>
            </a:pPr>
            <a:r>
              <a:rPr lang="en-US" sz="2400" b="1" smtClean="0"/>
              <a:t>Định danh, Từ </a:t>
            </a:r>
            <a:r>
              <a:rPr lang="en-US" sz="2400" b="1" dirty="0" err="1"/>
              <a:t>khóa</a:t>
            </a:r>
            <a:r>
              <a:rPr lang="en-US" sz="2400" b="1" dirty="0"/>
              <a:t>, </a:t>
            </a:r>
            <a:r>
              <a:rPr lang="en-US" sz="2400" b="1" dirty="0" err="1"/>
              <a:t>Biến</a:t>
            </a:r>
            <a:r>
              <a:rPr lang="en-US" sz="2400" b="1" dirty="0"/>
              <a:t> &amp; </a:t>
            </a:r>
            <a:r>
              <a:rPr lang="en-US" sz="2400" b="1" err="1"/>
              <a:t>Kiểu</a:t>
            </a:r>
            <a:r>
              <a:rPr lang="en-US" sz="2400" b="1"/>
              <a:t> </a:t>
            </a:r>
            <a:r>
              <a:rPr lang="en-US" sz="2400" b="1" smtClean="0"/>
              <a:t>dữ </a:t>
            </a:r>
            <a:r>
              <a:rPr lang="en-US" sz="2400" b="1" dirty="0" err="1"/>
              <a:t>liệu</a:t>
            </a:r>
            <a:r>
              <a:rPr lang="en-US" sz="2400" b="1" dirty="0"/>
              <a:t> </a:t>
            </a:r>
            <a:r>
              <a:rPr lang="en-US" sz="2400" b="1" dirty="0" err="1"/>
              <a:t>trong</a:t>
            </a:r>
            <a:r>
              <a:rPr lang="en-US" sz="2400" b="1" dirty="0"/>
              <a:t> Python</a:t>
            </a: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14</a:t>
            </a:fld>
            <a:endParaRPr lang="en-US"/>
          </a:p>
        </p:txBody>
      </p:sp>
    </p:spTree>
    <p:extLst>
      <p:ext uri="{BB962C8B-B14F-4D97-AF65-F5344CB8AC3E}">
        <p14:creationId xmlns:p14="http://schemas.microsoft.com/office/powerpoint/2010/main" val="2022676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3.1. </a:t>
            </a:r>
            <a:r>
              <a:rPr lang="en-US" dirty="0" err="1"/>
              <a:t>Chương</a:t>
            </a:r>
            <a:r>
              <a:rPr lang="en-US" dirty="0"/>
              <a:t> </a:t>
            </a:r>
            <a:r>
              <a:rPr lang="en-US" dirty="0" err="1"/>
              <a:t>trình</a:t>
            </a:r>
            <a:r>
              <a:rPr lang="en-US" dirty="0"/>
              <a:t> </a:t>
            </a:r>
            <a:r>
              <a:rPr lang="en-US" dirty="0" err="1"/>
              <a:t>đầu</a:t>
            </a:r>
            <a:r>
              <a:rPr lang="en-US" dirty="0"/>
              <a:t> </a:t>
            </a:r>
            <a:r>
              <a:rPr lang="en-US" dirty="0" err="1"/>
              <a:t>tiên</a:t>
            </a:r>
            <a:endParaRPr lang="en-US" dirty="0"/>
          </a:p>
        </p:txBody>
      </p:sp>
      <p:sp>
        <p:nvSpPr>
          <p:cNvPr id="3" name="Content Placeholder 2"/>
          <p:cNvSpPr>
            <a:spLocks noGrp="1"/>
          </p:cNvSpPr>
          <p:nvPr>
            <p:ph idx="1"/>
          </p:nvPr>
        </p:nvSpPr>
        <p:spPr/>
        <p:txBody>
          <a:bodyPr/>
          <a:lstStyle/>
          <a:p>
            <a:r>
              <a:rPr lang="en-US" dirty="0"/>
              <a:t>‘Hello world’:</a:t>
            </a:r>
          </a:p>
          <a:p>
            <a:pPr lvl="1"/>
            <a:r>
              <a:rPr lang="en-US" dirty="0" err="1"/>
              <a:t>Tạo</a:t>
            </a:r>
            <a:r>
              <a:rPr lang="en-US" dirty="0"/>
              <a:t> file main.py.</a:t>
            </a:r>
          </a:p>
          <a:p>
            <a:pPr lvl="1"/>
            <a:r>
              <a:rPr lang="en-US"/>
              <a:t>Gõ </a:t>
            </a:r>
            <a:r>
              <a:rPr lang="en-US" smtClean="0"/>
              <a:t>mã lệnh</a:t>
            </a:r>
          </a:p>
          <a:p>
            <a:pPr lvl="1"/>
            <a:r>
              <a:rPr lang="en-US" smtClean="0"/>
              <a:t>Chạy chương trình</a:t>
            </a:r>
            <a:endParaRPr lang="en-US" dirty="0"/>
          </a:p>
          <a:p>
            <a:pPr lvl="1"/>
            <a:endParaRPr lang="en-US" dirty="0"/>
          </a:p>
          <a:p>
            <a:pPr lvl="1"/>
            <a:endParaRPr lang="en-US" dirty="0"/>
          </a:p>
          <a:p>
            <a:pPr lvl="1"/>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15</a:t>
            </a:fld>
            <a:endParaRPr lang="en-US"/>
          </a:p>
        </p:txBody>
      </p:sp>
      <p:pic>
        <p:nvPicPr>
          <p:cNvPr id="8" name="Picture 7" descr="Screen Clipping"/>
          <p:cNvPicPr>
            <a:picLocks noChangeAspect="1"/>
          </p:cNvPicPr>
          <p:nvPr/>
        </p:nvPicPr>
        <p:blipFill rotWithShape="1">
          <a:blip r:embed="rId3">
            <a:extLst>
              <a:ext uri="{28A0092B-C50C-407E-A947-70E740481C1C}">
                <a14:useLocalDpi xmlns:a14="http://schemas.microsoft.com/office/drawing/2010/main" val="0"/>
              </a:ext>
            </a:extLst>
          </a:blip>
          <a:srcRect t="1416"/>
          <a:stretch/>
        </p:blipFill>
        <p:spPr>
          <a:xfrm>
            <a:off x="2949737" y="3014868"/>
            <a:ext cx="5385431" cy="3359427"/>
          </a:xfrm>
          <a:prstGeom prst="rect">
            <a:avLst/>
          </a:prstGeom>
          <a:ln>
            <a:solidFill>
              <a:schemeClr val="accent3">
                <a:lumMod val="75000"/>
              </a:schemeClr>
            </a:solidFill>
          </a:ln>
        </p:spPr>
      </p:pic>
      <p:sp>
        <p:nvSpPr>
          <p:cNvPr id="9" name="Rectangle 8"/>
          <p:cNvSpPr/>
          <p:nvPr/>
        </p:nvSpPr>
        <p:spPr bwMode="auto">
          <a:xfrm>
            <a:off x="4012448" y="3246218"/>
            <a:ext cx="437745" cy="389107"/>
          </a:xfrm>
          <a:prstGeom prst="rect">
            <a:avLst/>
          </a:prstGeom>
          <a:solidFill>
            <a:schemeClr val="accent1">
              <a:alpha val="29000"/>
            </a:schemeClr>
          </a:solidFill>
          <a:ln w="38100"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2379846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4666" y="1483316"/>
            <a:ext cx="7689476" cy="3896077"/>
          </a:xfrm>
        </p:spPr>
      </p:pic>
      <p:sp>
        <p:nvSpPr>
          <p:cNvPr id="5" name="Rectangle 4"/>
          <p:cNvSpPr/>
          <p:nvPr/>
        </p:nvSpPr>
        <p:spPr bwMode="auto">
          <a:xfrm>
            <a:off x="5000017" y="4620641"/>
            <a:ext cx="3219855" cy="359923"/>
          </a:xfrm>
          <a:prstGeom prst="rect">
            <a:avLst/>
          </a:prstGeom>
          <a:noFill/>
          <a:ln w="38100"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041988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3.3. Cấu trúc chương trình</a:t>
            </a:r>
            <a:endParaRPr lang="en-US" dirty="0"/>
          </a:p>
        </p:txBody>
      </p:sp>
      <p:sp>
        <p:nvSpPr>
          <p:cNvPr id="3" name="Content Placeholder 2"/>
          <p:cNvSpPr>
            <a:spLocks noGrp="1"/>
          </p:cNvSpPr>
          <p:nvPr>
            <p:ph idx="1"/>
          </p:nvPr>
        </p:nvSpPr>
        <p:spPr/>
        <p:txBody>
          <a:bodyPr/>
          <a:lstStyle/>
          <a:p>
            <a:pPr algn="just"/>
            <a:r>
              <a:rPr lang="vi-VN" dirty="0">
                <a:cs typeface="Calibri" panose="020F0502020204030204" pitchFamily="34" charset="0"/>
              </a:rPr>
              <a:t>Python không cung cấp các dấu ngoặc ôm (</a:t>
            </a:r>
            <a:r>
              <a:rPr lang="vi-VN" dirty="0">
                <a:solidFill>
                  <a:srgbClr val="FF0000"/>
                </a:solidFill>
                <a:cs typeface="Calibri" panose="020F0502020204030204" pitchFamily="34" charset="0"/>
              </a:rPr>
              <a:t>{}</a:t>
            </a:r>
            <a:r>
              <a:rPr lang="vi-VN" dirty="0">
                <a:cs typeface="Calibri" panose="020F0502020204030204" pitchFamily="34" charset="0"/>
              </a:rPr>
              <a:t>) để chỉ các khối code cho định nghĩa lớp hoặc hàm hoặc điều khiển luồng.</a:t>
            </a:r>
            <a:endParaRPr lang="en-US" dirty="0">
              <a:cs typeface="Calibri" panose="020F0502020204030204" pitchFamily="34" charset="0"/>
            </a:endParaRPr>
          </a:p>
          <a:p>
            <a:pPr algn="just"/>
            <a:r>
              <a:rPr lang="vi-VN" dirty="0">
                <a:cs typeface="Calibri" panose="020F0502020204030204" pitchFamily="34" charset="0"/>
              </a:rPr>
              <a:t>Các khối code được nhận biết bởi độ thụt dòng code (indentation) trong Python và đây là điều bắt buộc.</a:t>
            </a:r>
            <a:endParaRPr lang="en-US" dirty="0">
              <a:cs typeface="Calibri" panose="020F0502020204030204" pitchFamily="34" charset="0"/>
            </a:endParaRPr>
          </a:p>
          <a:p>
            <a:pPr algn="just"/>
            <a:r>
              <a:rPr lang="vi-VN" dirty="0">
                <a:cs typeface="Calibri" panose="020F0502020204030204" pitchFamily="34" charset="0"/>
              </a:rPr>
              <a:t>Số khoảng trống trong độ thụt dòng </a:t>
            </a:r>
            <a:r>
              <a:rPr lang="en-US" dirty="0">
                <a:cs typeface="Calibri" panose="020F0502020204030204" pitchFamily="34" charset="0"/>
              </a:rPr>
              <a:t>có </a:t>
            </a:r>
            <a:r>
              <a:rPr lang="en-US" dirty="0" err="1">
                <a:cs typeface="Calibri" panose="020F0502020204030204" pitchFamily="34" charset="0"/>
              </a:rPr>
              <a:t>thê</a:t>
            </a:r>
            <a:r>
              <a:rPr lang="en-US" dirty="0">
                <a:cs typeface="Calibri" panose="020F0502020204030204" pitchFamily="34" charset="0"/>
              </a:rPr>
              <a:t>̉ </a:t>
            </a:r>
            <a:r>
              <a:rPr lang="en-US" dirty="0" err="1">
                <a:cs typeface="Calibri" panose="020F0502020204030204" pitchFamily="34" charset="0"/>
              </a:rPr>
              <a:t>khác</a:t>
            </a:r>
            <a:r>
              <a:rPr lang="en-US" dirty="0">
                <a:cs typeface="Calibri" panose="020F0502020204030204" pitchFamily="34" charset="0"/>
              </a:rPr>
              <a:t> </a:t>
            </a:r>
            <a:r>
              <a:rPr lang="en-US" dirty="0" err="1">
                <a:cs typeface="Calibri" panose="020F0502020204030204" pitchFamily="34" charset="0"/>
              </a:rPr>
              <a:t>nhau</a:t>
            </a:r>
            <a:r>
              <a:rPr lang="vi-VN" dirty="0">
                <a:cs typeface="Calibri" panose="020F0502020204030204" pitchFamily="34" charset="0"/>
              </a:rPr>
              <a:t>, nhưng tất cả các lệnh bên trong khối phải được thụt cùng một số lượng khoảng trống như nhau</a:t>
            </a:r>
            <a:r>
              <a:rPr lang="en-US" dirty="0">
                <a:cs typeface="Calibri" panose="020F0502020204030204" pitchFamily="34" charset="0"/>
              </a:rPr>
              <a:t>.</a:t>
            </a:r>
          </a:p>
        </p:txBody>
      </p:sp>
      <p:sp>
        <p:nvSpPr>
          <p:cNvPr id="5" name="Slide Number Placeholder 4"/>
          <p:cNvSpPr>
            <a:spLocks noGrp="1"/>
          </p:cNvSpPr>
          <p:nvPr>
            <p:ph type="sldNum" sz="quarter" idx="12"/>
          </p:nvPr>
        </p:nvSpPr>
        <p:spPr/>
        <p:txBody>
          <a:bodyPr/>
          <a:lstStyle/>
          <a:p>
            <a:fld id="{D55F1051-63A8-40BE-A0A8-9F6D9BC932E4}" type="slidenum">
              <a:rPr lang="en-US" smtClean="0"/>
              <a:t>17</a:t>
            </a:fld>
            <a:endParaRPr lang="en-US"/>
          </a:p>
        </p:txBody>
      </p:sp>
    </p:spTree>
    <p:extLst>
      <p:ext uri="{BB962C8B-B14F-4D97-AF65-F5344CB8AC3E}">
        <p14:creationId xmlns:p14="http://schemas.microsoft.com/office/powerpoint/2010/main" val="14866040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Trình tự các lện</a:t>
            </a:r>
            <a:endParaRPr lang="en-US"/>
          </a:p>
        </p:txBody>
      </p:sp>
      <p:pic>
        <p:nvPicPr>
          <p:cNvPr id="4" name="Content Placeholder 3" descr="Screen Clipping"/>
          <p:cNvPicPr>
            <a:picLocks noGrp="1" noChangeAspect="1"/>
          </p:cNvPicPr>
          <p:nvPr>
            <p:ph idx="1"/>
          </p:nvPr>
        </p:nvPicPr>
        <p:blipFill rotWithShape="1">
          <a:blip r:embed="rId2">
            <a:extLst>
              <a:ext uri="{28A0092B-C50C-407E-A947-70E740481C1C}">
                <a14:useLocalDpi xmlns:a14="http://schemas.microsoft.com/office/drawing/2010/main" val="0"/>
              </a:ext>
            </a:extLst>
          </a:blip>
          <a:srcRect r="45289"/>
          <a:stretch/>
        </p:blipFill>
        <p:spPr>
          <a:xfrm>
            <a:off x="3356043" y="1020418"/>
            <a:ext cx="3406046" cy="2372139"/>
          </a:xfrm>
        </p:spPr>
      </p:pic>
      <p:sp>
        <p:nvSpPr>
          <p:cNvPr id="5" name="TextBox 4"/>
          <p:cNvSpPr txBox="1"/>
          <p:nvPr/>
        </p:nvSpPr>
        <p:spPr>
          <a:xfrm>
            <a:off x="708992" y="3392557"/>
            <a:ext cx="8070574" cy="3416320"/>
          </a:xfrm>
          <a:prstGeom prst="rect">
            <a:avLst/>
          </a:prstGeom>
          <a:noFill/>
        </p:spPr>
        <p:txBody>
          <a:bodyPr wrap="square" rtlCol="0">
            <a:spAutoFit/>
          </a:bodyPr>
          <a:lstStyle/>
          <a:p>
            <a:r>
              <a:rPr lang="en-US">
                <a:latin typeface="Courier New" panose="02070309020205020404" pitchFamily="49" charset="0"/>
                <a:cs typeface="Courier New" panose="02070309020205020404" pitchFamily="49" charset="0"/>
              </a:rPr>
              <a:t>List=['abc','xyz','aba','1221','ii','ii2','5yhy5']</a:t>
            </a:r>
          </a:p>
          <a:p>
            <a:r>
              <a:rPr lang="en-US">
                <a:latin typeface="Courier New" panose="02070309020205020404" pitchFamily="49" charset="0"/>
                <a:cs typeface="Courier New" panose="02070309020205020404" pitchFamily="49" charset="0"/>
              </a:rPr>
              <a:t>demsochuoi=0</a:t>
            </a:r>
          </a:p>
          <a:p>
            <a:r>
              <a:rPr lang="en-US">
                <a:latin typeface="Courier New" panose="02070309020205020404" pitchFamily="49" charset="0"/>
                <a:cs typeface="Courier New" panose="02070309020205020404" pitchFamily="49" charset="0"/>
              </a:rPr>
              <a:t>for j in range(len(List)):</a:t>
            </a:r>
          </a:p>
          <a:p>
            <a:r>
              <a:rPr lang="en-US">
                <a:latin typeface="Courier New" panose="02070309020205020404" pitchFamily="49" charset="0"/>
                <a:cs typeface="Courier New" panose="02070309020205020404" pitchFamily="49" charset="0"/>
              </a:rPr>
              <a:t>    i=0</a:t>
            </a:r>
          </a:p>
          <a:p>
            <a:r>
              <a:rPr lang="en-US">
                <a:latin typeface="Courier New" panose="02070309020205020404" pitchFamily="49" charset="0"/>
                <a:cs typeface="Courier New" panose="02070309020205020404" pitchFamily="49" charset="0"/>
              </a:rPr>
              <a:t>    dem=0</a:t>
            </a:r>
          </a:p>
          <a:p>
            <a:r>
              <a:rPr lang="en-US">
                <a:latin typeface="Courier New" panose="02070309020205020404" pitchFamily="49" charset="0"/>
                <a:cs typeface="Courier New" panose="02070309020205020404" pitchFamily="49" charset="0"/>
              </a:rPr>
              <a:t>    while(List[j][i]==List[j][len(List[j])-1-i] and i&lt;int(len(List[j])/2)):</a:t>
            </a:r>
          </a:p>
          <a:p>
            <a:r>
              <a:rPr lang="en-US">
                <a:latin typeface="Courier New" panose="02070309020205020404" pitchFamily="49" charset="0"/>
                <a:cs typeface="Courier New" panose="02070309020205020404" pitchFamily="49" charset="0"/>
              </a:rPr>
              <a:t>        dem=dem+1</a:t>
            </a:r>
          </a:p>
          <a:p>
            <a:r>
              <a:rPr lang="en-US">
                <a:latin typeface="Courier New" panose="02070309020205020404" pitchFamily="49" charset="0"/>
                <a:cs typeface="Courier New" panose="02070309020205020404" pitchFamily="49" charset="0"/>
              </a:rPr>
              <a:t>        i=i+1</a:t>
            </a:r>
          </a:p>
          <a:p>
            <a:r>
              <a:rPr lang="en-US">
                <a:latin typeface="Courier New" panose="02070309020205020404" pitchFamily="49" charset="0"/>
                <a:cs typeface="Courier New" panose="02070309020205020404" pitchFamily="49" charset="0"/>
              </a:rPr>
              <a:t>    if(dem==int(len(List[j])/2)):</a:t>
            </a:r>
          </a:p>
          <a:p>
            <a:r>
              <a:rPr lang="en-US">
                <a:latin typeface="Courier New" panose="02070309020205020404" pitchFamily="49" charset="0"/>
                <a:cs typeface="Courier New" panose="02070309020205020404" pitchFamily="49" charset="0"/>
              </a:rPr>
              <a:t>        demsochuoi=demsochuoi+1</a:t>
            </a:r>
          </a:p>
          <a:p>
            <a:r>
              <a:rPr lang="en-US">
                <a:latin typeface="Courier New" panose="02070309020205020404" pitchFamily="49" charset="0"/>
                <a:cs typeface="Courier New" panose="02070309020205020404" pitchFamily="49" charset="0"/>
              </a:rPr>
              <a:t>print("Số chuỗi đối xứng trong danh sách là",demsochuoi)</a:t>
            </a:r>
          </a:p>
        </p:txBody>
      </p:sp>
      <p:sp>
        <p:nvSpPr>
          <p:cNvPr id="6" name="Right Arrow 5"/>
          <p:cNvSpPr/>
          <p:nvPr/>
        </p:nvSpPr>
        <p:spPr bwMode="auto">
          <a:xfrm>
            <a:off x="331304" y="3392557"/>
            <a:ext cx="357809" cy="278295"/>
          </a:xfrm>
          <a:prstGeom prst="rightArrow">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7" name="Right Arrow 6"/>
          <p:cNvSpPr/>
          <p:nvPr/>
        </p:nvSpPr>
        <p:spPr bwMode="auto">
          <a:xfrm>
            <a:off x="964575" y="4260574"/>
            <a:ext cx="357809" cy="278295"/>
          </a:xfrm>
          <a:prstGeom prst="rightArrow">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Right Arrow 7"/>
          <p:cNvSpPr/>
          <p:nvPr/>
        </p:nvSpPr>
        <p:spPr bwMode="auto">
          <a:xfrm>
            <a:off x="1454905" y="5353879"/>
            <a:ext cx="357809" cy="278295"/>
          </a:xfrm>
          <a:prstGeom prst="rightArrow">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542300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554476" y="1157591"/>
            <a:ext cx="8229600" cy="4931922"/>
          </a:xfrm>
        </p:spPr>
        <p:txBody>
          <a:bodyPr/>
          <a:lstStyle/>
          <a:p>
            <a:r>
              <a:rPr lang="en-US" dirty="0"/>
              <a:t>Code </a:t>
            </a:r>
            <a:r>
              <a:rPr lang="en-US" dirty="0" err="1"/>
              <a:t>đúng</a:t>
            </a:r>
            <a:r>
              <a:rPr lang="en-US" dirty="0"/>
              <a:t>:</a:t>
            </a:r>
          </a:p>
          <a:p>
            <a:endParaRPr lang="en-US" dirty="0"/>
          </a:p>
          <a:p>
            <a:endParaRPr lang="en-US" dirty="0"/>
          </a:p>
          <a:p>
            <a:endParaRPr lang="en-US"/>
          </a:p>
          <a:p>
            <a:endParaRPr lang="en-US" smtClean="0"/>
          </a:p>
          <a:p>
            <a:r>
              <a:rPr lang="en-US" smtClean="0"/>
              <a:t>Code </a:t>
            </a:r>
            <a:r>
              <a:rPr lang="en-US" dirty="0" err="1"/>
              <a:t>sai</a:t>
            </a:r>
            <a:r>
              <a:rPr lang="en-US" dirty="0"/>
              <a:t>:</a:t>
            </a:r>
          </a:p>
        </p:txBody>
      </p:sp>
      <p:sp>
        <p:nvSpPr>
          <p:cNvPr id="5" name="Slide Number Placeholder 4"/>
          <p:cNvSpPr>
            <a:spLocks noGrp="1"/>
          </p:cNvSpPr>
          <p:nvPr>
            <p:ph type="sldNum" sz="quarter" idx="12"/>
          </p:nvPr>
        </p:nvSpPr>
        <p:spPr/>
        <p:txBody>
          <a:bodyPr/>
          <a:lstStyle/>
          <a:p>
            <a:fld id="{D55F1051-63A8-40BE-A0A8-9F6D9BC932E4}" type="slidenum">
              <a:rPr lang="en-US" smtClean="0"/>
              <a:t>19</a:t>
            </a:fld>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9912" y="1437267"/>
            <a:ext cx="3612193" cy="1851820"/>
          </a:xfrm>
          <a:prstGeom prst="rect">
            <a:avLst/>
          </a:prstGeom>
        </p:spPr>
      </p:pic>
      <p:pic>
        <p:nvPicPr>
          <p:cNvPr id="11" name="Picture 10"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9912" y="3852864"/>
            <a:ext cx="3703641" cy="2232853"/>
          </a:xfrm>
          <a:prstGeom prst="rect">
            <a:avLst/>
          </a:prstGeom>
        </p:spPr>
      </p:pic>
      <p:sp>
        <p:nvSpPr>
          <p:cNvPr id="10" name="Rectangle 9"/>
          <p:cNvSpPr/>
          <p:nvPr/>
        </p:nvSpPr>
        <p:spPr bwMode="auto">
          <a:xfrm>
            <a:off x="3375497" y="5771323"/>
            <a:ext cx="2587981" cy="213038"/>
          </a:xfrm>
          <a:prstGeom prst="rect">
            <a:avLst/>
          </a:prstGeom>
          <a:noFill/>
          <a:ln w="2857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4986668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a:t>
            </a:r>
            <a:r>
              <a:rPr lang="en-US" sz="2400" b="1" smtClean="0"/>
              <a:t>thiệu</a:t>
            </a:r>
          </a:p>
          <a:p>
            <a:pPr marL="385763" indent="-385763">
              <a:buFont typeface="+mj-lt"/>
              <a:buAutoNum type="arabicPeriod"/>
            </a:pPr>
            <a:r>
              <a:rPr lang="en-US" sz="2400" b="1" smtClean="0"/>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dirty="0" err="1"/>
              <a:t>trình</a:t>
            </a:r>
            <a:r>
              <a:rPr lang="en-US" sz="2400" b="1" dirty="0"/>
              <a:t> Python</a:t>
            </a:r>
          </a:p>
          <a:p>
            <a:pPr marL="385763" indent="-385763">
              <a:buFont typeface="+mj-lt"/>
              <a:buAutoNum type="arabicPeriod"/>
            </a:pPr>
            <a:r>
              <a:rPr lang="en-US" sz="2400" b="1" smtClean="0">
                <a:solidFill>
                  <a:srgbClr val="FF0000"/>
                </a:solidFill>
              </a:rPr>
              <a:t>Định danh, Từ </a:t>
            </a:r>
            <a:r>
              <a:rPr lang="en-US" sz="2400" b="1" dirty="0" err="1">
                <a:solidFill>
                  <a:srgbClr val="FF0000"/>
                </a:solidFill>
              </a:rPr>
              <a:t>khóa</a:t>
            </a:r>
            <a:r>
              <a:rPr lang="en-US" sz="2400" b="1" dirty="0">
                <a:solidFill>
                  <a:srgbClr val="FF0000"/>
                </a:solidFill>
              </a:rPr>
              <a:t>, </a:t>
            </a:r>
            <a:r>
              <a:rPr lang="en-US" sz="2400" b="1" dirty="0" err="1">
                <a:solidFill>
                  <a:srgbClr val="FF0000"/>
                </a:solidFill>
              </a:rPr>
              <a:t>Biến</a:t>
            </a:r>
            <a:r>
              <a:rPr lang="en-US" sz="2400" b="1" dirty="0">
                <a:solidFill>
                  <a:srgbClr val="FF0000"/>
                </a:solidFill>
              </a:rPr>
              <a:t> &amp; </a:t>
            </a:r>
            <a:r>
              <a:rPr lang="en-US" sz="2400" b="1" err="1">
                <a:solidFill>
                  <a:srgbClr val="FF0000"/>
                </a:solidFill>
              </a:rPr>
              <a:t>Kiểu</a:t>
            </a:r>
            <a:r>
              <a:rPr lang="en-US" sz="2400" b="1">
                <a:solidFill>
                  <a:srgbClr val="FF0000"/>
                </a:solidFill>
              </a:rPr>
              <a:t> </a:t>
            </a:r>
            <a:r>
              <a:rPr lang="en-US" sz="2400" b="1" smtClean="0">
                <a:solidFill>
                  <a:srgbClr val="FF0000"/>
                </a:solidFill>
              </a:rPr>
              <a:t>dữ </a:t>
            </a:r>
            <a:r>
              <a:rPr lang="en-US" sz="2400" b="1" dirty="0" err="1">
                <a:solidFill>
                  <a:srgbClr val="FF0000"/>
                </a:solidFill>
              </a:rPr>
              <a:t>liệu</a:t>
            </a:r>
            <a:r>
              <a:rPr lang="en-US" sz="2400" b="1" dirty="0">
                <a:solidFill>
                  <a:srgbClr val="FF0000"/>
                </a:solidFill>
              </a:rPr>
              <a:t> </a:t>
            </a:r>
            <a:r>
              <a:rPr lang="en-US" sz="2400" b="1" dirty="0" err="1">
                <a:solidFill>
                  <a:srgbClr val="FF0000"/>
                </a:solidFill>
              </a:rPr>
              <a:t>trong</a:t>
            </a:r>
            <a:r>
              <a:rPr lang="en-US" sz="2400" b="1" dirty="0">
                <a:solidFill>
                  <a:srgbClr val="FF0000"/>
                </a:solidFill>
              </a:rPr>
              <a:t> Python</a:t>
            </a: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20</a:t>
            </a:fld>
            <a:endParaRPr lang="en-US"/>
          </a:p>
        </p:txBody>
      </p:sp>
    </p:spTree>
    <p:extLst>
      <p:ext uri="{BB962C8B-B14F-4D97-AF65-F5344CB8AC3E}">
        <p14:creationId xmlns:p14="http://schemas.microsoft.com/office/powerpoint/2010/main" val="2048229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4.1 </a:t>
            </a:r>
            <a:r>
              <a:rPr lang="en-US" b="0" dirty="0" err="1"/>
              <a:t>Định</a:t>
            </a:r>
            <a:r>
              <a:rPr lang="en-US" b="0" dirty="0"/>
              <a:t> </a:t>
            </a:r>
            <a:r>
              <a:rPr lang="en-US" b="0" dirty="0" err="1"/>
              <a:t>danh</a:t>
            </a:r>
            <a:r>
              <a:rPr lang="en-US" b="0" dirty="0"/>
              <a:t> </a:t>
            </a:r>
            <a:r>
              <a:rPr lang="en-US" b="0" dirty="0" err="1"/>
              <a:t>trong</a:t>
            </a:r>
            <a:r>
              <a:rPr lang="en-US" b="0" dirty="0"/>
              <a:t> Python</a:t>
            </a:r>
            <a:endParaRPr lang="en-US" dirty="0"/>
          </a:p>
        </p:txBody>
      </p:sp>
      <p:sp>
        <p:nvSpPr>
          <p:cNvPr id="3" name="Content Placeholder 2"/>
          <p:cNvSpPr>
            <a:spLocks noGrp="1"/>
          </p:cNvSpPr>
          <p:nvPr>
            <p:ph idx="1"/>
          </p:nvPr>
        </p:nvSpPr>
        <p:spPr/>
        <p:txBody>
          <a:bodyPr/>
          <a:lstStyle/>
          <a:p>
            <a:pPr algn="just"/>
            <a:r>
              <a:rPr lang="vi-VN" dirty="0">
                <a:cs typeface="Calibri" panose="020F0502020204030204" pitchFamily="34" charset="0"/>
              </a:rPr>
              <a:t>Một định danh (identifier) trong Python được sử dụng để nhận diện một biến, một hàm, một lớp, hoặc một đối tượng. </a:t>
            </a:r>
            <a:endParaRPr lang="en-US" dirty="0">
              <a:cs typeface="Calibri" panose="020F0502020204030204" pitchFamily="34" charset="0"/>
            </a:endParaRPr>
          </a:p>
          <a:p>
            <a:pPr algn="just"/>
            <a:r>
              <a:rPr lang="vi-VN" dirty="0">
                <a:cs typeface="Calibri" panose="020F0502020204030204" pitchFamily="34" charset="0"/>
              </a:rPr>
              <a:t>Một định danh bắt đầu với một chữ cái từ A tới Z hoặc từ a tới z hoặc một dấu gạch dưới (_) hoặc các chữ số (từ 0 tới 9).</a:t>
            </a:r>
            <a:r>
              <a:rPr lang="en-US" dirty="0">
                <a:cs typeface="Calibri" panose="020F0502020204030204" pitchFamily="34" charset="0"/>
              </a:rPr>
              <a:t> Ví dụ: _a, </a:t>
            </a:r>
            <a:r>
              <a:rPr lang="en-US" dirty="0" err="1">
                <a:cs typeface="Calibri" panose="020F0502020204030204" pitchFamily="34" charset="0"/>
              </a:rPr>
              <a:t>aB</a:t>
            </a:r>
            <a:r>
              <a:rPr lang="en-US" dirty="0">
                <a:cs typeface="Calibri" panose="020F0502020204030204" pitchFamily="34" charset="0"/>
              </a:rPr>
              <a:t>, Ab…</a:t>
            </a:r>
          </a:p>
          <a:p>
            <a:pPr algn="just"/>
            <a:r>
              <a:rPr lang="vi-VN" dirty="0">
                <a:cs typeface="Calibri" panose="020F0502020204030204" pitchFamily="34" charset="0"/>
              </a:rPr>
              <a:t>Python không hỗ trợ các </a:t>
            </a:r>
            <a:r>
              <a:rPr lang="en-US" dirty="0" err="1">
                <a:cs typeface="Calibri" panose="020F0502020204030204" pitchFamily="34" charset="0"/>
              </a:rPr>
              <a:t>ky</a:t>
            </a:r>
            <a:r>
              <a:rPr lang="en-US" dirty="0">
                <a:cs typeface="Calibri" panose="020F0502020204030204" pitchFamily="34" charset="0"/>
              </a:rPr>
              <a:t>́ </a:t>
            </a:r>
            <a:r>
              <a:rPr lang="en-US" dirty="0" err="1">
                <a:cs typeface="Calibri" panose="020F0502020204030204" pitchFamily="34" charset="0"/>
              </a:rPr>
              <a:t>tư</a:t>
            </a:r>
            <a:r>
              <a:rPr lang="en-US" dirty="0">
                <a:cs typeface="Calibri" panose="020F0502020204030204" pitchFamily="34" charset="0"/>
              </a:rPr>
              <a:t>̣ </a:t>
            </a:r>
            <a:r>
              <a:rPr lang="en-US" dirty="0" err="1">
                <a:cs typeface="Calibri" panose="020F0502020204030204" pitchFamily="34" charset="0"/>
              </a:rPr>
              <a:t>đặc</a:t>
            </a:r>
            <a:r>
              <a:rPr lang="en-US" dirty="0">
                <a:cs typeface="Calibri" panose="020F0502020204030204" pitchFamily="34" charset="0"/>
              </a:rPr>
              <a:t> </a:t>
            </a:r>
            <a:r>
              <a:rPr lang="en-US" dirty="0" err="1">
                <a:cs typeface="Calibri" panose="020F0502020204030204" pitchFamily="34" charset="0"/>
              </a:rPr>
              <a:t>biệt</a:t>
            </a:r>
            <a:r>
              <a:rPr lang="vi-VN" dirty="0">
                <a:cs typeface="Calibri" panose="020F0502020204030204" pitchFamily="34" charset="0"/>
              </a:rPr>
              <a:t> chẳng hạn như @, $ và % bên trong các định danh</a:t>
            </a:r>
            <a:r>
              <a:rPr lang="en-US" dirty="0">
                <a:cs typeface="Calibri" panose="020F0502020204030204" pitchFamily="34" charset="0"/>
              </a:rPr>
              <a:t>. Ví dụ: </a:t>
            </a:r>
            <a:r>
              <a:rPr lang="en-US" dirty="0" err="1">
                <a:cs typeface="Calibri" panose="020F0502020204030204" pitchFamily="34" charset="0"/>
              </a:rPr>
              <a:t>như</a:t>
            </a:r>
            <a:r>
              <a:rPr lang="en-US" dirty="0">
                <a:cs typeface="Calibri" panose="020F0502020204030204" pitchFamily="34" charset="0"/>
              </a:rPr>
              <a:t> </a:t>
            </a:r>
            <a:r>
              <a:rPr lang="en-US" dirty="0" err="1">
                <a:cs typeface="Calibri" panose="020F0502020204030204" pitchFamily="34" charset="0"/>
              </a:rPr>
              <a:t>các</a:t>
            </a:r>
            <a:r>
              <a:rPr lang="en-US" dirty="0">
                <a:cs typeface="Calibri" panose="020F0502020204030204" pitchFamily="34" charset="0"/>
              </a:rPr>
              <a:t> </a:t>
            </a:r>
            <a:r>
              <a:rPr lang="en-US" dirty="0" err="1">
                <a:cs typeface="Calibri" panose="020F0502020204030204" pitchFamily="34" charset="0"/>
              </a:rPr>
              <a:t>định</a:t>
            </a:r>
            <a:r>
              <a:rPr lang="en-US" dirty="0">
                <a:cs typeface="Calibri" panose="020F0502020204030204" pitchFamily="34" charset="0"/>
              </a:rPr>
              <a:t> </a:t>
            </a:r>
            <a:r>
              <a:rPr lang="en-US" dirty="0" err="1">
                <a:cs typeface="Calibri" panose="020F0502020204030204" pitchFamily="34" charset="0"/>
              </a:rPr>
              <a:t>danh</a:t>
            </a:r>
            <a:r>
              <a:rPr lang="en-US" dirty="0">
                <a:cs typeface="Calibri" panose="020F0502020204030204" pitchFamily="34" charset="0"/>
              </a:rPr>
              <a:t> </a:t>
            </a:r>
            <a:r>
              <a:rPr lang="en-US" dirty="0" err="1">
                <a:cs typeface="Calibri" panose="020F0502020204030204" pitchFamily="34" charset="0"/>
              </a:rPr>
              <a:t>sau</a:t>
            </a:r>
            <a:r>
              <a:rPr lang="en-US" dirty="0">
                <a:cs typeface="Calibri" panose="020F0502020204030204" pitchFamily="34" charset="0"/>
              </a:rPr>
              <a:t> là </a:t>
            </a:r>
            <a:r>
              <a:rPr lang="en-US" dirty="0" err="1">
                <a:cs typeface="Calibri" panose="020F0502020204030204" pitchFamily="34" charset="0"/>
              </a:rPr>
              <a:t>không</a:t>
            </a:r>
            <a:r>
              <a:rPr lang="en-US" dirty="0">
                <a:cs typeface="Calibri" panose="020F0502020204030204" pitchFamily="34" charset="0"/>
              </a:rPr>
              <a:t> </a:t>
            </a:r>
            <a:r>
              <a:rPr lang="en-US" dirty="0" err="1">
                <a:cs typeface="Calibri" panose="020F0502020204030204" pitchFamily="34" charset="0"/>
              </a:rPr>
              <a:t>phu</a:t>
            </a:r>
            <a:r>
              <a:rPr lang="en-US" dirty="0">
                <a:cs typeface="Calibri" panose="020F0502020204030204" pitchFamily="34" charset="0"/>
              </a:rPr>
              <a:t>̀ </a:t>
            </a:r>
            <a:r>
              <a:rPr lang="en-US" dirty="0" err="1">
                <a:cs typeface="Calibri" panose="020F0502020204030204" pitchFamily="34" charset="0"/>
              </a:rPr>
              <a:t>hợp</a:t>
            </a:r>
            <a:r>
              <a:rPr lang="en-US" dirty="0">
                <a:cs typeface="Calibri" panose="020F0502020204030204" pitchFamily="34" charset="0"/>
              </a:rPr>
              <a:t>: @A, %b, $c, a@, _$…</a:t>
            </a:r>
          </a:p>
        </p:txBody>
      </p:sp>
      <p:sp>
        <p:nvSpPr>
          <p:cNvPr id="5" name="Slide Number Placeholder 4"/>
          <p:cNvSpPr>
            <a:spLocks noGrp="1"/>
          </p:cNvSpPr>
          <p:nvPr>
            <p:ph type="sldNum" sz="quarter" idx="12"/>
          </p:nvPr>
        </p:nvSpPr>
        <p:spPr/>
        <p:txBody>
          <a:bodyPr/>
          <a:lstStyle/>
          <a:p>
            <a:fld id="{D55F1051-63A8-40BE-A0A8-9F6D9BC932E4}" type="slidenum">
              <a:rPr lang="en-US" smtClean="0"/>
              <a:t>21</a:t>
            </a:fld>
            <a:endParaRPr lang="en-US"/>
          </a:p>
        </p:txBody>
      </p:sp>
    </p:spTree>
    <p:extLst>
      <p:ext uri="{BB962C8B-B14F-4D97-AF65-F5344CB8AC3E}">
        <p14:creationId xmlns:p14="http://schemas.microsoft.com/office/powerpoint/2010/main" val="3820834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a:t>
            </a:r>
            <a:r>
              <a:rPr lang="en-US" err="1"/>
              <a:t>Tư</a:t>
            </a:r>
            <a:r>
              <a:rPr lang="en-US"/>
              <a:t>̀ </a:t>
            </a:r>
            <a:r>
              <a:rPr lang="en-US" smtClean="0"/>
              <a:t>khóa</a:t>
            </a:r>
            <a:endParaRPr lang="en-US" dirty="0"/>
          </a:p>
        </p:txBody>
      </p:sp>
      <p:sp>
        <p:nvSpPr>
          <p:cNvPr id="3" name="Content Placeholder 2"/>
          <p:cNvSpPr>
            <a:spLocks noGrp="1"/>
          </p:cNvSpPr>
          <p:nvPr>
            <p:ph idx="1"/>
          </p:nvPr>
        </p:nvSpPr>
        <p:spPr/>
        <p:txBody>
          <a:bodyPr/>
          <a:lstStyle/>
          <a:p>
            <a:r>
              <a:rPr lang="vi-VN" dirty="0">
                <a:cs typeface="Calibri" panose="020F0502020204030204" pitchFamily="34" charset="0"/>
              </a:rPr>
              <a:t>Bảng dưới liệt kê các từ khóa trong Python. </a:t>
            </a:r>
            <a:endParaRPr lang="en-US" dirty="0">
              <a:cs typeface="Calibri" panose="020F0502020204030204" pitchFamily="34" charset="0"/>
            </a:endParaRPr>
          </a:p>
          <a:p>
            <a:r>
              <a:rPr lang="vi-VN" dirty="0">
                <a:cs typeface="Calibri" panose="020F0502020204030204" pitchFamily="34" charset="0"/>
              </a:rPr>
              <a:t>Đây là các từ dành riêng và không thể sử dụng </a:t>
            </a:r>
            <a:r>
              <a:rPr lang="en-US" dirty="0" err="1">
                <a:cs typeface="Calibri" panose="020F0502020204030204" pitchFamily="34" charset="0"/>
              </a:rPr>
              <a:t>đê</a:t>
            </a:r>
            <a:r>
              <a:rPr lang="en-US" dirty="0">
                <a:cs typeface="Calibri" panose="020F0502020204030204" pitchFamily="34" charset="0"/>
              </a:rPr>
              <a:t>̉ </a:t>
            </a:r>
            <a:r>
              <a:rPr lang="en-US" dirty="0" err="1">
                <a:cs typeface="Calibri" panose="020F0502020204030204" pitchFamily="34" charset="0"/>
              </a:rPr>
              <a:t>khai</a:t>
            </a:r>
            <a:r>
              <a:rPr lang="en-US" dirty="0">
                <a:cs typeface="Calibri" panose="020F0502020204030204" pitchFamily="34" charset="0"/>
              </a:rPr>
              <a:t> </a:t>
            </a:r>
            <a:r>
              <a:rPr lang="en-US" dirty="0" err="1">
                <a:cs typeface="Calibri" panose="020F0502020204030204" pitchFamily="34" charset="0"/>
              </a:rPr>
              <a:t>báo</a:t>
            </a:r>
            <a:r>
              <a:rPr lang="en-US" dirty="0">
                <a:cs typeface="Calibri" panose="020F0502020204030204" pitchFamily="34" charset="0"/>
              </a:rPr>
              <a:t> </a:t>
            </a:r>
            <a:r>
              <a:rPr lang="vi-VN" dirty="0">
                <a:cs typeface="Calibri" panose="020F0502020204030204" pitchFamily="34" charset="0"/>
              </a:rPr>
              <a:t>các hằng, biến hoặc cho bất kỳ tên định danh nào. </a:t>
            </a:r>
            <a:endParaRPr lang="en-US" dirty="0">
              <a:cs typeface="Calibri" panose="020F0502020204030204" pitchFamily="34" charset="0"/>
            </a:endParaRPr>
          </a:p>
          <a:p>
            <a:r>
              <a:rPr lang="vi-VN" dirty="0">
                <a:cs typeface="Calibri" panose="020F0502020204030204" pitchFamily="34" charset="0"/>
              </a:rPr>
              <a:t>Tất cả từ khóa trong Python là dạng chữ thường.</a:t>
            </a:r>
            <a:endParaRPr lang="en-US"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22</a:t>
            </a:fld>
            <a:endParaRPr lang="en-US"/>
          </a:p>
        </p:txBody>
      </p:sp>
    </p:spTree>
    <p:extLst>
      <p:ext uri="{BB962C8B-B14F-4D97-AF65-F5344CB8AC3E}">
        <p14:creationId xmlns:p14="http://schemas.microsoft.com/office/powerpoint/2010/main" val="3947512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55F1051-63A8-40BE-A0A8-9F6D9BC932E4}" type="slidenum">
              <a:rPr lang="en-US" smtClean="0"/>
              <a:t>23</a:t>
            </a:fld>
            <a:endParaRPr lang="en-US"/>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701923854"/>
              </p:ext>
            </p:extLst>
          </p:nvPr>
        </p:nvGraphicFramePr>
        <p:xfrm>
          <a:off x="1322384" y="1521155"/>
          <a:ext cx="6340344" cy="4319520"/>
        </p:xfrm>
        <a:graphic>
          <a:graphicData uri="http://schemas.openxmlformats.org/drawingml/2006/table">
            <a:tbl>
              <a:tblPr>
                <a:tableStyleId>{35758FB7-9AC5-4552-8A53-C91805E547FA}</a:tableStyleId>
              </a:tblPr>
              <a:tblGrid>
                <a:gridCol w="2113448">
                  <a:extLst>
                    <a:ext uri="{9D8B030D-6E8A-4147-A177-3AD203B41FA5}">
                      <a16:colId xmlns:a16="http://schemas.microsoft.com/office/drawing/2014/main" xmlns="" val="20000"/>
                    </a:ext>
                  </a:extLst>
                </a:gridCol>
                <a:gridCol w="2113448">
                  <a:extLst>
                    <a:ext uri="{9D8B030D-6E8A-4147-A177-3AD203B41FA5}">
                      <a16:colId xmlns:a16="http://schemas.microsoft.com/office/drawing/2014/main" xmlns="" val="20001"/>
                    </a:ext>
                  </a:extLst>
                </a:gridCol>
                <a:gridCol w="2113448">
                  <a:extLst>
                    <a:ext uri="{9D8B030D-6E8A-4147-A177-3AD203B41FA5}">
                      <a16:colId xmlns:a16="http://schemas.microsoft.com/office/drawing/2014/main" xmlns="" val="20002"/>
                    </a:ext>
                  </a:extLst>
                </a:gridCol>
              </a:tblGrid>
              <a:tr h="431952">
                <a:tc>
                  <a:txBody>
                    <a:bodyPr/>
                    <a:lstStyle/>
                    <a:p>
                      <a:pPr fontAlgn="t"/>
                      <a:r>
                        <a:rPr lang="en-US" sz="2000" dirty="0">
                          <a:effectLst/>
                        </a:rPr>
                        <a:t>and</a:t>
                      </a:r>
                      <a:endParaRPr lang="en-US" sz="2000" dirty="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exec</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not</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0"/>
                  </a:ext>
                </a:extLst>
              </a:tr>
              <a:tr h="431952">
                <a:tc>
                  <a:txBody>
                    <a:bodyPr/>
                    <a:lstStyle/>
                    <a:p>
                      <a:pPr fontAlgn="t"/>
                      <a:r>
                        <a:rPr lang="en-US" sz="2000">
                          <a:effectLst/>
                        </a:rPr>
                        <a:t>assert</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finally</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or</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1"/>
                  </a:ext>
                </a:extLst>
              </a:tr>
              <a:tr h="431952">
                <a:tc>
                  <a:txBody>
                    <a:bodyPr/>
                    <a:lstStyle/>
                    <a:p>
                      <a:pPr fontAlgn="t"/>
                      <a:r>
                        <a:rPr lang="en-US" sz="2000">
                          <a:effectLst/>
                        </a:rPr>
                        <a:t>break</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for</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pass</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2"/>
                  </a:ext>
                </a:extLst>
              </a:tr>
              <a:tr h="431952">
                <a:tc>
                  <a:txBody>
                    <a:bodyPr/>
                    <a:lstStyle/>
                    <a:p>
                      <a:pPr fontAlgn="t"/>
                      <a:r>
                        <a:rPr lang="en-US" sz="2000" dirty="0">
                          <a:effectLst/>
                        </a:rPr>
                        <a:t>class</a:t>
                      </a:r>
                      <a:endParaRPr lang="en-US" sz="2000" dirty="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from</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print</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3"/>
                  </a:ext>
                </a:extLst>
              </a:tr>
              <a:tr h="431952">
                <a:tc>
                  <a:txBody>
                    <a:bodyPr/>
                    <a:lstStyle/>
                    <a:p>
                      <a:pPr fontAlgn="t"/>
                      <a:r>
                        <a:rPr lang="en-US" sz="2000">
                          <a:effectLst/>
                        </a:rPr>
                        <a:t>continue</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global</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raise</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4"/>
                  </a:ext>
                </a:extLst>
              </a:tr>
              <a:tr h="431952">
                <a:tc>
                  <a:txBody>
                    <a:bodyPr/>
                    <a:lstStyle/>
                    <a:p>
                      <a:pPr fontAlgn="t"/>
                      <a:r>
                        <a:rPr lang="en-US" sz="2000">
                          <a:effectLst/>
                        </a:rPr>
                        <a:t>def</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dirty="0">
                          <a:effectLst/>
                        </a:rPr>
                        <a:t>if</a:t>
                      </a:r>
                      <a:endParaRPr lang="en-US" sz="2000" dirty="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return</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5"/>
                  </a:ext>
                </a:extLst>
              </a:tr>
              <a:tr h="431952">
                <a:tc>
                  <a:txBody>
                    <a:bodyPr/>
                    <a:lstStyle/>
                    <a:p>
                      <a:pPr fontAlgn="t"/>
                      <a:r>
                        <a:rPr lang="en-US" sz="2000">
                          <a:effectLst/>
                        </a:rPr>
                        <a:t>del</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import</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dirty="0">
                          <a:effectLst/>
                        </a:rPr>
                        <a:t>try</a:t>
                      </a:r>
                      <a:endParaRPr lang="en-US" sz="2000" dirty="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6"/>
                  </a:ext>
                </a:extLst>
              </a:tr>
              <a:tr h="431952">
                <a:tc>
                  <a:txBody>
                    <a:bodyPr/>
                    <a:lstStyle/>
                    <a:p>
                      <a:pPr fontAlgn="t"/>
                      <a:r>
                        <a:rPr lang="en-US" sz="2000" dirty="0" err="1">
                          <a:effectLst/>
                        </a:rPr>
                        <a:t>elif</a:t>
                      </a:r>
                      <a:endParaRPr lang="en-US" sz="2000" dirty="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dirty="0">
                          <a:effectLst/>
                        </a:rPr>
                        <a:t>in</a:t>
                      </a:r>
                      <a:endParaRPr lang="en-US" sz="2000" dirty="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while</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7"/>
                  </a:ext>
                </a:extLst>
              </a:tr>
              <a:tr h="431952">
                <a:tc>
                  <a:txBody>
                    <a:bodyPr/>
                    <a:lstStyle/>
                    <a:p>
                      <a:pPr fontAlgn="t"/>
                      <a:r>
                        <a:rPr lang="en-US" sz="2000">
                          <a:effectLst/>
                        </a:rPr>
                        <a:t>else</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is</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with</a:t>
                      </a:r>
                      <a:endParaRPr lang="en-US" sz="200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8"/>
                  </a:ext>
                </a:extLst>
              </a:tr>
              <a:tr h="431952">
                <a:tc>
                  <a:txBody>
                    <a:bodyPr/>
                    <a:lstStyle/>
                    <a:p>
                      <a:pPr fontAlgn="t"/>
                      <a:r>
                        <a:rPr lang="en-US" sz="2000">
                          <a:effectLst/>
                        </a:rPr>
                        <a:t>except</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a:effectLst/>
                        </a:rPr>
                        <a:t>lambda</a:t>
                      </a:r>
                      <a:endParaRPr lang="en-US" sz="2000">
                        <a:effectLst/>
                        <a:latin typeface="Calibri" panose="020F0502020204030204" pitchFamily="34" charset="0"/>
                        <a:cs typeface="Calibri" panose="020F0502020204030204" pitchFamily="34" charset="0"/>
                      </a:endParaRPr>
                    </a:p>
                  </a:txBody>
                  <a:tcPr marL="53876" marR="53876" marT="53876" marB="53876"/>
                </a:tc>
                <a:tc>
                  <a:txBody>
                    <a:bodyPr/>
                    <a:lstStyle/>
                    <a:p>
                      <a:pPr fontAlgn="t"/>
                      <a:r>
                        <a:rPr lang="en-US" sz="2000" dirty="0">
                          <a:effectLst/>
                        </a:rPr>
                        <a:t>yield</a:t>
                      </a:r>
                      <a:endParaRPr lang="en-US" sz="2000" dirty="0">
                        <a:effectLst/>
                        <a:latin typeface="Calibri" panose="020F0502020204030204" pitchFamily="34" charset="0"/>
                        <a:cs typeface="Calibri" panose="020F0502020204030204" pitchFamily="34" charset="0"/>
                      </a:endParaRPr>
                    </a:p>
                  </a:txBody>
                  <a:tcPr marL="53876" marR="53876" marT="53876" marB="53876"/>
                </a:tc>
                <a:extLst>
                  <a:ext uri="{0D108BD9-81ED-4DB2-BD59-A6C34878D82A}">
                    <a16:rowId xmlns:a16="http://schemas.microsoft.com/office/drawing/2014/main" xmlns="" val="10009"/>
                  </a:ext>
                </a:extLst>
              </a:tr>
            </a:tbl>
          </a:graphicData>
        </a:graphic>
      </p:graphicFrame>
      <p:sp>
        <p:nvSpPr>
          <p:cNvPr id="6" name="Title 1"/>
          <p:cNvSpPr>
            <a:spLocks noGrp="1"/>
          </p:cNvSpPr>
          <p:nvPr>
            <p:ph type="title"/>
          </p:nvPr>
        </p:nvSpPr>
        <p:spPr>
          <a:xfrm>
            <a:off x="1322384" y="471163"/>
            <a:ext cx="7642103" cy="487363"/>
          </a:xfrm>
        </p:spPr>
        <p:txBody>
          <a:bodyPr/>
          <a:lstStyle/>
          <a:p>
            <a:r>
              <a:rPr lang="en-US" smtClean="0"/>
              <a:t>Ví dụ </a:t>
            </a:r>
            <a:endParaRPr lang="en-US" dirty="0"/>
          </a:p>
        </p:txBody>
      </p:sp>
    </p:spTree>
    <p:extLst>
      <p:ext uri="{BB962C8B-B14F-4D97-AF65-F5344CB8AC3E}">
        <p14:creationId xmlns:p14="http://schemas.microsoft.com/office/powerpoint/2010/main" val="32745315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4.3.  </a:t>
            </a:r>
            <a:r>
              <a:rPr lang="en-US" dirty="0" err="1"/>
              <a:t>Biến</a:t>
            </a:r>
            <a:endParaRPr lang="en-US" dirty="0"/>
          </a:p>
        </p:txBody>
      </p:sp>
      <p:sp>
        <p:nvSpPr>
          <p:cNvPr id="3" name="Content Placeholder 2"/>
          <p:cNvSpPr>
            <a:spLocks noGrp="1"/>
          </p:cNvSpPr>
          <p:nvPr>
            <p:ph idx="1"/>
          </p:nvPr>
        </p:nvSpPr>
        <p:spPr/>
        <p:txBody>
          <a:bodyPr/>
          <a:lstStyle/>
          <a:p>
            <a:r>
              <a:rPr lang="vi-VN" dirty="0">
                <a:cs typeface="Calibri" panose="020F0502020204030204" pitchFamily="34" charset="0"/>
              </a:rPr>
              <a:t>Biến là các vị trị bộ nhớ được dành riêng để lưu trữ dữ liệu. </a:t>
            </a:r>
            <a:endParaRPr lang="en-US" dirty="0">
              <a:cs typeface="Calibri" panose="020F0502020204030204" pitchFamily="34" charset="0"/>
            </a:endParaRPr>
          </a:p>
          <a:p>
            <a:r>
              <a:rPr lang="vi-VN" dirty="0">
                <a:cs typeface="Calibri" panose="020F0502020204030204" pitchFamily="34" charset="0"/>
              </a:rPr>
              <a:t>Một khi một biến đã được lưu trữ, nghĩa là một khoảng không gian đã được cấp phát trong bộ nhớ đó.</a:t>
            </a:r>
          </a:p>
        </p:txBody>
      </p:sp>
      <p:sp>
        <p:nvSpPr>
          <p:cNvPr id="5" name="Slide Number Placeholder 4"/>
          <p:cNvSpPr>
            <a:spLocks noGrp="1"/>
          </p:cNvSpPr>
          <p:nvPr>
            <p:ph type="sldNum" sz="quarter" idx="12"/>
          </p:nvPr>
        </p:nvSpPr>
        <p:spPr/>
        <p:txBody>
          <a:bodyPr/>
          <a:lstStyle/>
          <a:p>
            <a:fld id="{D55F1051-63A8-40BE-A0A8-9F6D9BC932E4}" type="slidenum">
              <a:rPr lang="en-US" smtClean="0"/>
              <a:t>24</a:t>
            </a:fld>
            <a:endParaRPr lang="en-US"/>
          </a:p>
        </p:txBody>
      </p:sp>
    </p:spTree>
    <p:extLst>
      <p:ext uri="{BB962C8B-B14F-4D97-AF65-F5344CB8AC3E}">
        <p14:creationId xmlns:p14="http://schemas.microsoft.com/office/powerpoint/2010/main" val="41990969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4.3.1 </a:t>
            </a:r>
            <a:r>
              <a:rPr lang="en-US" dirty="0" err="1"/>
              <a:t>Gán</a:t>
            </a:r>
            <a:r>
              <a:rPr lang="en-US" dirty="0"/>
              <a:t> </a:t>
            </a:r>
            <a:r>
              <a:rPr lang="en-US" dirty="0" err="1"/>
              <a:t>gia</a:t>
            </a:r>
            <a:r>
              <a:rPr lang="en-US" dirty="0"/>
              <a:t>́ trị </a:t>
            </a:r>
            <a:r>
              <a:rPr lang="en-US" dirty="0" err="1"/>
              <a:t>cho</a:t>
            </a:r>
            <a:r>
              <a:rPr lang="en-US" dirty="0"/>
              <a:t> </a:t>
            </a:r>
            <a:r>
              <a:rPr lang="en-US" dirty="0" err="1"/>
              <a:t>biến</a:t>
            </a:r>
            <a:endParaRPr lang="en-US" dirty="0"/>
          </a:p>
        </p:txBody>
      </p:sp>
      <p:sp>
        <p:nvSpPr>
          <p:cNvPr id="3" name="Content Placeholder 2"/>
          <p:cNvSpPr>
            <a:spLocks noGrp="1"/>
          </p:cNvSpPr>
          <p:nvPr>
            <p:ph idx="1"/>
          </p:nvPr>
        </p:nvSpPr>
        <p:spPr/>
        <p:txBody>
          <a:bodyPr/>
          <a:lstStyle/>
          <a:p>
            <a:r>
              <a:rPr lang="vi-VN" dirty="0">
                <a:cs typeface="Calibri" panose="020F0502020204030204" pitchFamily="34" charset="0"/>
              </a:rPr>
              <a:t>Trong Python, không cần khai báo biến một cách tường minh. Phép gán được thực hiện bởi toán tử =.</a:t>
            </a:r>
          </a:p>
          <a:p>
            <a:r>
              <a:rPr lang="vi-VN" dirty="0">
                <a:cs typeface="Calibri" panose="020F0502020204030204" pitchFamily="34" charset="0"/>
              </a:rPr>
              <a:t>Toán hạng trái của toán tử = là tên biến và toán hạng phải là giá trị được lưu trữ trong biến.</a:t>
            </a:r>
            <a:endParaRPr lang="en-US"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25</a:t>
            </a:fld>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599" y="3219086"/>
            <a:ext cx="6934801" cy="2773920"/>
          </a:xfrm>
          <a:prstGeom prst="rect">
            <a:avLst/>
          </a:prstGeom>
          <a:ln>
            <a:solidFill>
              <a:schemeClr val="accent3">
                <a:lumMod val="75000"/>
              </a:schemeClr>
            </a:solidFill>
          </a:ln>
        </p:spPr>
      </p:pic>
    </p:spTree>
    <p:extLst>
      <p:ext uri="{BB962C8B-B14F-4D97-AF65-F5344CB8AC3E}">
        <p14:creationId xmlns:p14="http://schemas.microsoft.com/office/powerpoint/2010/main" val="30329145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4.3.2 </a:t>
            </a:r>
            <a:r>
              <a:rPr lang="en-US" dirty="0" err="1"/>
              <a:t>Phép</a:t>
            </a:r>
            <a:r>
              <a:rPr lang="en-US" dirty="0"/>
              <a:t> </a:t>
            </a:r>
            <a:r>
              <a:rPr lang="en-US" dirty="0" err="1"/>
              <a:t>đa</a:t>
            </a:r>
            <a:r>
              <a:rPr lang="en-US" dirty="0"/>
              <a:t> </a:t>
            </a:r>
            <a:r>
              <a:rPr lang="en-US" dirty="0" err="1"/>
              <a:t>gán</a:t>
            </a:r>
            <a:endParaRPr lang="en-US" dirty="0"/>
          </a:p>
        </p:txBody>
      </p:sp>
      <p:sp>
        <p:nvSpPr>
          <p:cNvPr id="3" name="Content Placeholder 2"/>
          <p:cNvSpPr>
            <a:spLocks noGrp="1"/>
          </p:cNvSpPr>
          <p:nvPr>
            <p:ph idx="1"/>
          </p:nvPr>
        </p:nvSpPr>
        <p:spPr/>
        <p:txBody>
          <a:bodyPr/>
          <a:lstStyle/>
          <a:p>
            <a:r>
              <a:rPr lang="vi-VN" dirty="0">
                <a:cs typeface="Calibri" panose="020F0502020204030204" pitchFamily="34" charset="0"/>
              </a:rPr>
              <a:t>Python cho phép gán một giá trị đơn cho một số biến đồng thời. Python hỗ trợ hai kiểu đa gán sau:</a:t>
            </a:r>
            <a:endParaRPr lang="en-US" dirty="0">
              <a:cs typeface="Calibri" panose="020F0502020204030204" pitchFamily="34" charset="0"/>
            </a:endParaRPr>
          </a:p>
          <a:p>
            <a:pPr lvl="1"/>
            <a:r>
              <a:rPr lang="vi-VN" dirty="0">
                <a:cs typeface="Calibri" panose="020F0502020204030204" pitchFamily="34" charset="0"/>
              </a:rPr>
              <a:t>Gán giá trị đơn cho nhiều biến</a:t>
            </a:r>
            <a:r>
              <a:rPr lang="en-US" dirty="0">
                <a:cs typeface="Calibri" panose="020F0502020204030204" pitchFamily="34" charset="0"/>
              </a:rPr>
              <a:t>.</a:t>
            </a:r>
          </a:p>
          <a:p>
            <a:pPr lvl="1"/>
            <a:endParaRPr lang="en-US" dirty="0">
              <a:cs typeface="Calibri" panose="020F0502020204030204" pitchFamily="34" charset="0"/>
            </a:endParaRPr>
          </a:p>
          <a:p>
            <a:pPr marL="150876" lvl="1" indent="0">
              <a:buNone/>
            </a:pPr>
            <a:endParaRPr lang="en-US" dirty="0">
              <a:cs typeface="Calibri" panose="020F0502020204030204" pitchFamily="34" charset="0"/>
            </a:endParaRPr>
          </a:p>
          <a:p>
            <a:pPr lvl="1"/>
            <a:r>
              <a:rPr lang="en-US" dirty="0" err="1">
                <a:cs typeface="Calibri" panose="020F0502020204030204" pitchFamily="34" charset="0"/>
              </a:rPr>
              <a:t>Gán</a:t>
            </a:r>
            <a:r>
              <a:rPr lang="en-US" dirty="0">
                <a:cs typeface="Calibri" panose="020F0502020204030204" pitchFamily="34" charset="0"/>
              </a:rPr>
              <a:t> </a:t>
            </a:r>
            <a:r>
              <a:rPr lang="en-US" dirty="0" err="1">
                <a:cs typeface="Calibri" panose="020F0502020204030204" pitchFamily="34" charset="0"/>
              </a:rPr>
              <a:t>nhiều</a:t>
            </a:r>
            <a:r>
              <a:rPr lang="en-US" dirty="0">
                <a:cs typeface="Calibri" panose="020F0502020204030204" pitchFamily="34" charset="0"/>
              </a:rPr>
              <a:t> </a:t>
            </a:r>
            <a:r>
              <a:rPr lang="en-US" dirty="0" err="1">
                <a:cs typeface="Calibri" panose="020F0502020204030204" pitchFamily="34" charset="0"/>
              </a:rPr>
              <a:t>giá</a:t>
            </a:r>
            <a:r>
              <a:rPr lang="en-US" dirty="0">
                <a:cs typeface="Calibri" panose="020F0502020204030204" pitchFamily="34" charset="0"/>
              </a:rPr>
              <a:t> </a:t>
            </a:r>
            <a:r>
              <a:rPr lang="en-US" dirty="0" err="1">
                <a:cs typeface="Calibri" panose="020F0502020204030204" pitchFamily="34" charset="0"/>
              </a:rPr>
              <a:t>trị</a:t>
            </a:r>
            <a:r>
              <a:rPr lang="en-US" dirty="0">
                <a:cs typeface="Calibri" panose="020F0502020204030204" pitchFamily="34" charset="0"/>
              </a:rPr>
              <a:t> </a:t>
            </a:r>
            <a:r>
              <a:rPr lang="en-US" dirty="0" err="1">
                <a:cs typeface="Calibri" panose="020F0502020204030204" pitchFamily="34" charset="0"/>
              </a:rPr>
              <a:t>cho</a:t>
            </a:r>
            <a:r>
              <a:rPr lang="en-US" dirty="0">
                <a:cs typeface="Calibri" panose="020F0502020204030204" pitchFamily="34" charset="0"/>
              </a:rPr>
              <a:t> </a:t>
            </a:r>
            <a:r>
              <a:rPr lang="en-US" dirty="0" err="1">
                <a:cs typeface="Calibri" panose="020F0502020204030204" pitchFamily="34" charset="0"/>
              </a:rPr>
              <a:t>nhiều</a:t>
            </a:r>
            <a:r>
              <a:rPr lang="en-US" dirty="0">
                <a:cs typeface="Calibri" panose="020F0502020204030204" pitchFamily="34" charset="0"/>
              </a:rPr>
              <a:t> </a:t>
            </a:r>
            <a:r>
              <a:rPr lang="en-US" dirty="0" err="1">
                <a:cs typeface="Calibri" panose="020F0502020204030204" pitchFamily="34" charset="0"/>
              </a:rPr>
              <a:t>biến</a:t>
            </a:r>
            <a:r>
              <a:rPr lang="en-US" dirty="0">
                <a:cs typeface="Calibri" panose="020F0502020204030204" pitchFamily="34" charset="0"/>
              </a:rPr>
              <a:t> (</a:t>
            </a:r>
            <a:r>
              <a:rPr lang="vi-VN" dirty="0">
                <a:cs typeface="Calibri" panose="020F0502020204030204" pitchFamily="34" charset="0"/>
              </a:rPr>
              <a:t>Trong trường hợp này, các giá trị sẽ được gán theo thứ tự mà các biến xuất </a:t>
            </a:r>
            <a:r>
              <a:rPr lang="vi-VN">
                <a:cs typeface="Calibri" panose="020F0502020204030204" pitchFamily="34" charset="0"/>
              </a:rPr>
              <a:t>hiện</a:t>
            </a:r>
            <a:r>
              <a:rPr lang="en-US" smtClean="0">
                <a:cs typeface="Calibri" panose="020F0502020204030204" pitchFamily="34" charset="0"/>
              </a:rPr>
              <a:t>).c</a:t>
            </a:r>
            <a:endParaRPr lang="en-US"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26</a:t>
            </a:fld>
            <a:endParaRPr lang="en-US"/>
          </a:p>
        </p:txBody>
      </p:sp>
      <p:sp>
        <p:nvSpPr>
          <p:cNvPr id="6" name="Rectangle 1"/>
          <p:cNvSpPr>
            <a:spLocks noChangeArrowheads="1"/>
          </p:cNvSpPr>
          <p:nvPr/>
        </p:nvSpPr>
        <p:spPr bwMode="auto">
          <a:xfrm>
            <a:off x="3490414" y="2838827"/>
            <a:ext cx="2139047"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000" b="1" dirty="0">
                <a:solidFill>
                  <a:srgbClr val="000000"/>
                </a:solidFill>
                <a:latin typeface="Courier New" panose="02070309020205020404" pitchFamily="49" charset="0"/>
                <a:cs typeface="Courier New" panose="02070309020205020404" pitchFamily="49" charset="0"/>
              </a:rPr>
              <a:t>a = b = c = </a:t>
            </a:r>
            <a:r>
              <a:rPr lang="en-US" altLang="en-US" sz="2000" b="1" dirty="0">
                <a:solidFill>
                  <a:srgbClr val="0000FF"/>
                </a:solidFill>
                <a:latin typeface="Courier New" panose="02070309020205020404" pitchFamily="49" charset="0"/>
                <a:cs typeface="Courier New" panose="02070309020205020404" pitchFamily="49" charset="0"/>
              </a:rPr>
              <a:t>3</a:t>
            </a:r>
            <a:endParaRPr lang="en-US" altLang="en-US" sz="2000" b="1" dirty="0">
              <a:latin typeface="Arial" panose="020B0604020202020204" pitchFamily="34" charset="0"/>
            </a:endParaRPr>
          </a:p>
        </p:txBody>
      </p:sp>
      <p:sp>
        <p:nvSpPr>
          <p:cNvPr id="7" name="Rectangle 2"/>
          <p:cNvSpPr>
            <a:spLocks noChangeArrowheads="1"/>
          </p:cNvSpPr>
          <p:nvPr/>
        </p:nvSpPr>
        <p:spPr bwMode="auto">
          <a:xfrm>
            <a:off x="2969714" y="4775939"/>
            <a:ext cx="3985706"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000" b="1" dirty="0">
                <a:solidFill>
                  <a:srgbClr val="000000"/>
                </a:solidFill>
                <a:latin typeface="Courier New" panose="02070309020205020404" pitchFamily="49" charset="0"/>
                <a:cs typeface="Courier New" panose="02070309020205020404" pitchFamily="49" charset="0"/>
              </a:rPr>
              <a:t>one, two, three = </a:t>
            </a:r>
            <a:r>
              <a:rPr lang="en-US" altLang="en-US" sz="2000" b="1" dirty="0">
                <a:solidFill>
                  <a:srgbClr val="0000FF"/>
                </a:solidFill>
                <a:latin typeface="Courier New" panose="02070309020205020404" pitchFamily="49" charset="0"/>
                <a:cs typeface="Courier New" panose="02070309020205020404" pitchFamily="49" charset="0"/>
              </a:rPr>
              <a:t>1</a:t>
            </a:r>
            <a:r>
              <a:rPr lang="en-US" altLang="en-US" sz="2000" b="1" dirty="0">
                <a:solidFill>
                  <a:srgbClr val="000000"/>
                </a:solidFill>
                <a:latin typeface="Courier New" panose="02070309020205020404" pitchFamily="49" charset="0"/>
                <a:cs typeface="Courier New" panose="02070309020205020404" pitchFamily="49" charset="0"/>
              </a:rPr>
              <a:t>, </a:t>
            </a:r>
            <a:r>
              <a:rPr lang="en-US" altLang="en-US" sz="2000" b="1" dirty="0">
                <a:solidFill>
                  <a:srgbClr val="0000FF"/>
                </a:solidFill>
                <a:latin typeface="Courier New" panose="02070309020205020404" pitchFamily="49" charset="0"/>
                <a:cs typeface="Courier New" panose="02070309020205020404" pitchFamily="49" charset="0"/>
              </a:rPr>
              <a:t>2</a:t>
            </a:r>
            <a:r>
              <a:rPr lang="en-US" altLang="en-US" sz="2000" b="1" dirty="0">
                <a:solidFill>
                  <a:srgbClr val="000000"/>
                </a:solidFill>
                <a:latin typeface="Courier New" panose="02070309020205020404" pitchFamily="49" charset="0"/>
                <a:cs typeface="Courier New" panose="02070309020205020404" pitchFamily="49" charset="0"/>
              </a:rPr>
              <a:t>, </a:t>
            </a:r>
            <a:r>
              <a:rPr lang="en-US" altLang="en-US" sz="2000" b="1" dirty="0">
                <a:solidFill>
                  <a:srgbClr val="0000FF"/>
                </a:solidFill>
                <a:latin typeface="Courier New" panose="02070309020205020404" pitchFamily="49" charset="0"/>
                <a:cs typeface="Courier New" panose="02070309020205020404" pitchFamily="49" charset="0"/>
              </a:rPr>
              <a:t>3</a:t>
            </a:r>
            <a:endParaRPr lang="en-US" altLang="en-US" sz="2000" b="1" dirty="0">
              <a:latin typeface="Arial" panose="020B0604020202020204" pitchFamily="34" charset="0"/>
            </a:endParaRPr>
          </a:p>
        </p:txBody>
      </p:sp>
    </p:spTree>
    <p:extLst>
      <p:ext uri="{BB962C8B-B14F-4D97-AF65-F5344CB8AC3E}">
        <p14:creationId xmlns:p14="http://schemas.microsoft.com/office/powerpoint/2010/main" val="24529933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 </a:t>
            </a:r>
            <a:r>
              <a:rPr lang="en-US" dirty="0" err="1"/>
              <a:t>Kiểu</a:t>
            </a:r>
            <a:r>
              <a:rPr lang="en-US" dirty="0"/>
              <a:t> </a:t>
            </a:r>
            <a:r>
              <a:rPr lang="en-US" dirty="0" err="1"/>
              <a:t>dư</a:t>
            </a:r>
            <a:r>
              <a:rPr lang="en-US" dirty="0"/>
              <a:t>̃ </a:t>
            </a:r>
            <a:r>
              <a:rPr lang="en-US" dirty="0" err="1"/>
              <a:t>liệu</a:t>
            </a:r>
            <a:endParaRPr lang="en-US" dirty="0"/>
          </a:p>
        </p:txBody>
      </p:sp>
      <p:sp>
        <p:nvSpPr>
          <p:cNvPr id="3" name="Content Placeholder 2"/>
          <p:cNvSpPr>
            <a:spLocks noGrp="1"/>
          </p:cNvSpPr>
          <p:nvPr>
            <p:ph idx="1"/>
          </p:nvPr>
        </p:nvSpPr>
        <p:spPr/>
        <p:txBody>
          <a:bodyPr/>
          <a:lstStyle/>
          <a:p>
            <a:pPr algn="just"/>
            <a:r>
              <a:rPr lang="vi-VN" dirty="0">
                <a:cs typeface="Calibri" panose="020F0502020204030204" pitchFamily="34" charset="0"/>
              </a:rPr>
              <a:t>Dữ liệu mà được lưu trữ trong bộ nhớ có thể có nhiều kiểu khác nhau. Ví dụ</a:t>
            </a:r>
            <a:r>
              <a:rPr lang="en-US" dirty="0">
                <a:cs typeface="Calibri" panose="020F0502020204030204" pitchFamily="34" charset="0"/>
              </a:rPr>
              <a:t>:</a:t>
            </a:r>
            <a:r>
              <a:rPr lang="vi-VN" dirty="0">
                <a:cs typeface="Calibri" panose="020F0502020204030204" pitchFamily="34" charset="0"/>
              </a:rPr>
              <a:t> </a:t>
            </a:r>
            <a:r>
              <a:rPr lang="en-US" dirty="0" err="1">
                <a:cs typeface="Calibri" panose="020F0502020204030204" pitchFamily="34" charset="0"/>
              </a:rPr>
              <a:t>tuổi</a:t>
            </a:r>
            <a:r>
              <a:rPr lang="en-US" dirty="0">
                <a:cs typeface="Calibri" panose="020F0502020204030204" pitchFamily="34" charset="0"/>
              </a:rPr>
              <a:t> </a:t>
            </a:r>
            <a:r>
              <a:rPr lang="vi-VN" dirty="0">
                <a:cs typeface="Calibri" panose="020F0502020204030204" pitchFamily="34" charset="0"/>
              </a:rPr>
              <a:t>của </a:t>
            </a:r>
            <a:r>
              <a:rPr lang="en-US" dirty="0" err="1">
                <a:cs typeface="Calibri" panose="020F0502020204030204" pitchFamily="34" charset="0"/>
              </a:rPr>
              <a:t>sinh</a:t>
            </a:r>
            <a:r>
              <a:rPr lang="en-US" dirty="0">
                <a:cs typeface="Calibri" panose="020F0502020204030204" pitchFamily="34" charset="0"/>
              </a:rPr>
              <a:t> </a:t>
            </a:r>
            <a:r>
              <a:rPr lang="en-US" dirty="0" err="1">
                <a:cs typeface="Calibri" panose="020F0502020204030204" pitchFamily="34" charset="0"/>
              </a:rPr>
              <a:t>viên</a:t>
            </a:r>
            <a:r>
              <a:rPr lang="en-US" dirty="0">
                <a:cs typeface="Calibri" panose="020F0502020204030204" pitchFamily="34" charset="0"/>
              </a:rPr>
              <a:t> </a:t>
            </a:r>
            <a:r>
              <a:rPr lang="vi-VN" dirty="0">
                <a:cs typeface="Calibri" panose="020F0502020204030204" pitchFamily="34" charset="0"/>
              </a:rPr>
              <a:t>đươc lưu trữ dưới dạng một giá trị số còn địa chỉ được lưu trữ dưới dạng các ký tự chữ-số. </a:t>
            </a:r>
            <a:endParaRPr lang="en-US" dirty="0">
              <a:cs typeface="Calibri" panose="020F0502020204030204" pitchFamily="34" charset="0"/>
            </a:endParaRPr>
          </a:p>
          <a:p>
            <a:r>
              <a:rPr lang="vi-VN" dirty="0">
                <a:cs typeface="Calibri" panose="020F0502020204030204" pitchFamily="34" charset="0"/>
              </a:rPr>
              <a:t>Python có nhiều kiểu dữ liệu chuẩn được sử dụng để xác định các hành động có thể xảy ra trên chúng và phương thức lưu trữ cho mỗi kiểu.</a:t>
            </a:r>
            <a:endParaRPr lang="en-US"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27</a:t>
            </a:fld>
            <a:endParaRPr lang="en-US"/>
          </a:p>
        </p:txBody>
      </p:sp>
    </p:spTree>
    <p:extLst>
      <p:ext uri="{BB962C8B-B14F-4D97-AF65-F5344CB8AC3E}">
        <p14:creationId xmlns:p14="http://schemas.microsoft.com/office/powerpoint/2010/main" val="2050096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cs typeface="Calibri" panose="020F0502020204030204" pitchFamily="34" charset="0"/>
              </a:rPr>
              <a:t>Các kiểu dữ </a:t>
            </a:r>
            <a:r>
              <a:rPr lang="en-US">
                <a:cs typeface="Calibri" panose="020F0502020204030204" pitchFamily="34" charset="0"/>
              </a:rPr>
              <a:t>liệu chuẩn</a:t>
            </a:r>
            <a:endParaRPr lang="en-US"/>
          </a:p>
        </p:txBody>
      </p:sp>
      <p:sp>
        <p:nvSpPr>
          <p:cNvPr id="3" name="Content Placeholder 2"/>
          <p:cNvSpPr>
            <a:spLocks noGrp="1"/>
          </p:cNvSpPr>
          <p:nvPr>
            <p:ph idx="1"/>
          </p:nvPr>
        </p:nvSpPr>
        <p:spPr/>
        <p:txBody>
          <a:bodyPr>
            <a:normAutofit/>
          </a:bodyPr>
          <a:lstStyle/>
          <a:p>
            <a:pPr lvl="1" algn="just"/>
            <a:r>
              <a:rPr lang="en-US" smtClean="0">
                <a:cs typeface="Calibri" panose="020F0502020204030204" pitchFamily="34" charset="0"/>
              </a:rPr>
              <a:t>Kiểu </a:t>
            </a:r>
            <a:r>
              <a:rPr lang="en-US" dirty="0">
                <a:solidFill>
                  <a:srgbClr val="FF0000"/>
                </a:solidFill>
                <a:cs typeface="Calibri" panose="020F0502020204030204" pitchFamily="34" charset="0"/>
              </a:rPr>
              <a:t>Number</a:t>
            </a:r>
            <a:r>
              <a:rPr lang="en-US" dirty="0">
                <a:cs typeface="Calibri" panose="020F0502020204030204" pitchFamily="34" charset="0"/>
              </a:rPr>
              <a:t>: </a:t>
            </a:r>
            <a:r>
              <a:rPr lang="vi-VN" dirty="0">
                <a:cs typeface="Calibri" panose="020F0502020204030204" pitchFamily="34" charset="0"/>
              </a:rPr>
              <a:t> lưu trữ các giá trị số.</a:t>
            </a:r>
            <a:endParaRPr lang="en-US" dirty="0">
              <a:cs typeface="Calibri" panose="020F0502020204030204" pitchFamily="34" charset="0"/>
            </a:endParaRPr>
          </a:p>
          <a:p>
            <a:pPr lvl="1" algn="just"/>
            <a:r>
              <a:rPr lang="en-US" dirty="0" err="1">
                <a:cs typeface="Calibri" panose="020F0502020204030204" pitchFamily="34" charset="0"/>
              </a:rPr>
              <a:t>Kiểu</a:t>
            </a:r>
            <a:r>
              <a:rPr lang="en-US" dirty="0">
                <a:cs typeface="Calibri" panose="020F0502020204030204" pitchFamily="34" charset="0"/>
              </a:rPr>
              <a:t> </a:t>
            </a:r>
            <a:r>
              <a:rPr lang="en-US" dirty="0">
                <a:solidFill>
                  <a:srgbClr val="FF0000"/>
                </a:solidFill>
                <a:cs typeface="Calibri" panose="020F0502020204030204" pitchFamily="34" charset="0"/>
              </a:rPr>
              <a:t>String</a:t>
            </a:r>
            <a:r>
              <a:rPr lang="en-US" dirty="0">
                <a:cs typeface="Calibri" panose="020F0502020204030204" pitchFamily="34" charset="0"/>
              </a:rPr>
              <a:t>: </a:t>
            </a:r>
            <a:r>
              <a:rPr lang="vi-VN" dirty="0">
                <a:cs typeface="Calibri" panose="020F0502020204030204" pitchFamily="34" charset="0"/>
              </a:rPr>
              <a:t>là một trong các kiểu phổ biến nhất trong Python</a:t>
            </a:r>
            <a:r>
              <a:rPr lang="en-US" dirty="0">
                <a:cs typeface="Calibri" panose="020F0502020204030204" pitchFamily="34" charset="0"/>
              </a:rPr>
              <a:t> </a:t>
            </a:r>
            <a:r>
              <a:rPr lang="en-US" dirty="0" err="1">
                <a:cs typeface="Calibri" panose="020F0502020204030204" pitchFamily="34" charset="0"/>
              </a:rPr>
              <a:t>dùng</a:t>
            </a:r>
            <a:r>
              <a:rPr lang="en-US" dirty="0">
                <a:cs typeface="Calibri" panose="020F0502020204030204" pitchFamily="34" charset="0"/>
              </a:rPr>
              <a:t> </a:t>
            </a:r>
            <a:r>
              <a:rPr lang="en-US" dirty="0" err="1">
                <a:cs typeface="Calibri" panose="020F0502020204030204" pitchFamily="34" charset="0"/>
              </a:rPr>
              <a:t>lưu</a:t>
            </a:r>
            <a:r>
              <a:rPr lang="en-US" dirty="0">
                <a:cs typeface="Calibri" panose="020F0502020204030204" pitchFamily="34" charset="0"/>
              </a:rPr>
              <a:t> </a:t>
            </a:r>
            <a:r>
              <a:rPr lang="en-US" dirty="0" err="1">
                <a:cs typeface="Calibri" panose="020F0502020204030204" pitchFamily="34" charset="0"/>
              </a:rPr>
              <a:t>trư</a:t>
            </a:r>
            <a:r>
              <a:rPr lang="en-US" dirty="0">
                <a:cs typeface="Calibri" panose="020F0502020204030204" pitchFamily="34" charset="0"/>
              </a:rPr>
              <a:t>̃ </a:t>
            </a:r>
            <a:r>
              <a:rPr lang="en-US" dirty="0" err="1">
                <a:cs typeface="Calibri" panose="020F0502020204030204" pitchFamily="34" charset="0"/>
              </a:rPr>
              <a:t>chuỗi</a:t>
            </a:r>
            <a:r>
              <a:rPr lang="en-US" dirty="0">
                <a:cs typeface="Calibri" panose="020F0502020204030204" pitchFamily="34" charset="0"/>
              </a:rPr>
              <a:t> </a:t>
            </a:r>
            <a:r>
              <a:rPr lang="en-US" dirty="0" err="1">
                <a:cs typeface="Calibri" panose="020F0502020204030204" pitchFamily="34" charset="0"/>
              </a:rPr>
              <a:t>ky</a:t>
            </a:r>
            <a:r>
              <a:rPr lang="en-US" dirty="0">
                <a:cs typeface="Calibri" panose="020F0502020204030204" pitchFamily="34" charset="0"/>
              </a:rPr>
              <a:t>́ </a:t>
            </a:r>
            <a:r>
              <a:rPr lang="en-US" dirty="0" err="1">
                <a:cs typeface="Calibri" panose="020F0502020204030204" pitchFamily="34" charset="0"/>
              </a:rPr>
              <a:t>tư</a:t>
            </a:r>
            <a:r>
              <a:rPr lang="en-US" dirty="0">
                <a:cs typeface="Calibri" panose="020F0502020204030204" pitchFamily="34" charset="0"/>
              </a:rPr>
              <a:t>̣. </a:t>
            </a:r>
            <a:r>
              <a:rPr lang="vi-VN" dirty="0">
                <a:cs typeface="Calibri" panose="020F0502020204030204" pitchFamily="34" charset="0"/>
              </a:rPr>
              <a:t>Python coi các lệnh trích dẫn đơn và kép là như nhau</a:t>
            </a:r>
            <a:r>
              <a:rPr lang="en-US" dirty="0">
                <a:cs typeface="Calibri" panose="020F0502020204030204" pitchFamily="34" charset="0"/>
              </a:rPr>
              <a:t>.</a:t>
            </a:r>
          </a:p>
          <a:p>
            <a:pPr lvl="1" algn="just"/>
            <a:r>
              <a:rPr lang="en-US" dirty="0" err="1">
                <a:cs typeface="Calibri" panose="020F0502020204030204" pitchFamily="34" charset="0"/>
              </a:rPr>
              <a:t>Kiểu</a:t>
            </a:r>
            <a:r>
              <a:rPr lang="en-US" dirty="0">
                <a:cs typeface="Calibri" panose="020F0502020204030204" pitchFamily="34" charset="0"/>
              </a:rPr>
              <a:t> </a:t>
            </a:r>
            <a:r>
              <a:rPr lang="en-US" dirty="0">
                <a:solidFill>
                  <a:srgbClr val="FF0000"/>
                </a:solidFill>
                <a:cs typeface="Calibri" panose="020F0502020204030204" pitchFamily="34" charset="0"/>
              </a:rPr>
              <a:t>List</a:t>
            </a:r>
            <a:r>
              <a:rPr lang="en-US" dirty="0">
                <a:cs typeface="Calibri" panose="020F0502020204030204" pitchFamily="34" charset="0"/>
              </a:rPr>
              <a:t>: </a:t>
            </a:r>
            <a:r>
              <a:rPr lang="en-US" dirty="0" err="1">
                <a:cs typeface="Calibri" panose="020F0502020204030204" pitchFamily="34" charset="0"/>
              </a:rPr>
              <a:t>lưu</a:t>
            </a:r>
            <a:r>
              <a:rPr lang="en-US" dirty="0">
                <a:cs typeface="Calibri" panose="020F0502020204030204" pitchFamily="34" charset="0"/>
              </a:rPr>
              <a:t> </a:t>
            </a:r>
            <a:r>
              <a:rPr lang="en-US" dirty="0" err="1">
                <a:cs typeface="Calibri" panose="020F0502020204030204" pitchFamily="34" charset="0"/>
              </a:rPr>
              <a:t>trư</a:t>
            </a:r>
            <a:r>
              <a:rPr lang="en-US" dirty="0">
                <a:cs typeface="Calibri" panose="020F0502020204030204" pitchFamily="34" charset="0"/>
              </a:rPr>
              <a:t>̃ </a:t>
            </a:r>
            <a:r>
              <a:rPr lang="en-US" dirty="0" err="1">
                <a:cs typeface="Calibri" panose="020F0502020204030204" pitchFamily="34" charset="0"/>
              </a:rPr>
              <a:t>dư</a:t>
            </a:r>
            <a:r>
              <a:rPr lang="en-US" dirty="0">
                <a:cs typeface="Calibri" panose="020F0502020204030204" pitchFamily="34" charset="0"/>
              </a:rPr>
              <a:t>̃ </a:t>
            </a:r>
            <a:r>
              <a:rPr lang="en-US" dirty="0" err="1">
                <a:cs typeface="Calibri" panose="020F0502020204030204" pitchFamily="34" charset="0"/>
              </a:rPr>
              <a:t>liệu</a:t>
            </a:r>
            <a:r>
              <a:rPr lang="en-US" dirty="0">
                <a:cs typeface="Calibri" panose="020F0502020204030204" pitchFamily="34" charset="0"/>
              </a:rPr>
              <a:t> </a:t>
            </a:r>
            <a:r>
              <a:rPr lang="en-US" dirty="0" err="1">
                <a:cs typeface="Calibri" panose="020F0502020204030204" pitchFamily="34" charset="0"/>
              </a:rPr>
              <a:t>dạng</a:t>
            </a:r>
            <a:r>
              <a:rPr lang="en-US" dirty="0">
                <a:cs typeface="Calibri" panose="020F0502020204030204" pitchFamily="34" charset="0"/>
              </a:rPr>
              <a:t> </a:t>
            </a:r>
            <a:r>
              <a:rPr lang="en-US" dirty="0" err="1">
                <a:cs typeface="Calibri" panose="020F0502020204030204" pitchFamily="34" charset="0"/>
              </a:rPr>
              <a:t>danh</a:t>
            </a:r>
            <a:r>
              <a:rPr lang="en-US" dirty="0">
                <a:cs typeface="Calibri" panose="020F0502020204030204" pitchFamily="34" charset="0"/>
              </a:rPr>
              <a:t> </a:t>
            </a:r>
            <a:r>
              <a:rPr lang="en-US" dirty="0" err="1">
                <a:cs typeface="Calibri" panose="020F0502020204030204" pitchFamily="34" charset="0"/>
              </a:rPr>
              <a:t>sách</a:t>
            </a:r>
            <a:r>
              <a:rPr lang="en-US" dirty="0">
                <a:cs typeface="Calibri" panose="020F0502020204030204" pitchFamily="34" charset="0"/>
              </a:rPr>
              <a:t>. </a:t>
            </a:r>
            <a:r>
              <a:rPr lang="vi-VN" dirty="0">
                <a:cs typeface="Calibri" panose="020F0502020204030204" pitchFamily="34" charset="0"/>
              </a:rPr>
              <a:t>Một List trong Python được bao xung quanh bởi các dấu ngoặc vuông []</a:t>
            </a:r>
            <a:r>
              <a:rPr lang="en-US" dirty="0">
                <a:cs typeface="Calibri" panose="020F0502020204030204" pitchFamily="34" charset="0"/>
              </a:rPr>
              <a:t>.</a:t>
            </a:r>
          </a:p>
          <a:p>
            <a:pPr lvl="1" algn="just"/>
            <a:r>
              <a:rPr lang="en-US" dirty="0" err="1">
                <a:cs typeface="Calibri" panose="020F0502020204030204" pitchFamily="34" charset="0"/>
              </a:rPr>
              <a:t>Kiểu</a:t>
            </a:r>
            <a:r>
              <a:rPr lang="en-US" dirty="0">
                <a:cs typeface="Calibri" panose="020F0502020204030204" pitchFamily="34" charset="0"/>
              </a:rPr>
              <a:t> </a:t>
            </a:r>
            <a:r>
              <a:rPr lang="en-US" dirty="0">
                <a:solidFill>
                  <a:srgbClr val="FF0000"/>
                </a:solidFill>
                <a:cs typeface="Calibri" panose="020F0502020204030204" pitchFamily="34" charset="0"/>
              </a:rPr>
              <a:t>Tuple</a:t>
            </a:r>
            <a:r>
              <a:rPr lang="en-US" dirty="0">
                <a:cs typeface="Calibri" panose="020F0502020204030204" pitchFamily="34" charset="0"/>
              </a:rPr>
              <a:t>: </a:t>
            </a:r>
            <a:r>
              <a:rPr lang="en-US" dirty="0" err="1">
                <a:cs typeface="Calibri" panose="020F0502020204030204" pitchFamily="34" charset="0"/>
              </a:rPr>
              <a:t>tương</a:t>
            </a:r>
            <a:r>
              <a:rPr lang="en-US" dirty="0">
                <a:cs typeface="Calibri" panose="020F0502020204030204" pitchFamily="34" charset="0"/>
              </a:rPr>
              <a:t> </a:t>
            </a:r>
            <a:r>
              <a:rPr lang="en-US" dirty="0" err="1">
                <a:cs typeface="Calibri" panose="020F0502020204030204" pitchFamily="34" charset="0"/>
              </a:rPr>
              <a:t>tư</a:t>
            </a:r>
            <a:r>
              <a:rPr lang="en-US" dirty="0">
                <a:cs typeface="Calibri" panose="020F0502020204030204" pitchFamily="34" charset="0"/>
              </a:rPr>
              <a:t>̣ list </a:t>
            </a:r>
            <a:r>
              <a:rPr lang="en-US" dirty="0" err="1">
                <a:cs typeface="Calibri" panose="020F0502020204030204" pitchFamily="34" charset="0"/>
              </a:rPr>
              <a:t>nhưng</a:t>
            </a:r>
            <a:r>
              <a:rPr lang="vi-VN" dirty="0">
                <a:cs typeface="Calibri" panose="020F0502020204030204" pitchFamily="34" charset="0"/>
              </a:rPr>
              <a:t> tuple sử dụng các dấu ngoặc đơn. Các đối tượng trong tuple được phân biệt bởi dấu phảy và được bao quanh bởi dấu ngoặc đơn ()</a:t>
            </a:r>
            <a:r>
              <a:rPr lang="en-US" dirty="0">
                <a:cs typeface="Calibri" panose="020F0502020204030204" pitchFamily="34" charset="0"/>
              </a:rPr>
              <a:t>.</a:t>
            </a:r>
          </a:p>
          <a:p>
            <a:pPr lvl="1" algn="just"/>
            <a:r>
              <a:rPr lang="en-US" dirty="0" err="1">
                <a:cs typeface="Calibri" panose="020F0502020204030204" pitchFamily="34" charset="0"/>
              </a:rPr>
              <a:t>Kiểu</a:t>
            </a:r>
            <a:r>
              <a:rPr lang="en-US" dirty="0">
                <a:cs typeface="Calibri" panose="020F0502020204030204" pitchFamily="34" charset="0"/>
              </a:rPr>
              <a:t> </a:t>
            </a:r>
            <a:r>
              <a:rPr lang="en-US" dirty="0">
                <a:solidFill>
                  <a:srgbClr val="FF0000"/>
                </a:solidFill>
                <a:cs typeface="Calibri" panose="020F0502020204030204" pitchFamily="34" charset="0"/>
              </a:rPr>
              <a:t>Dictionary</a:t>
            </a:r>
            <a:r>
              <a:rPr lang="en-US" dirty="0">
                <a:cs typeface="Calibri" panose="020F0502020204030204" pitchFamily="34" charset="0"/>
              </a:rPr>
              <a:t>: </a:t>
            </a:r>
            <a:r>
              <a:rPr lang="vi-VN" dirty="0">
                <a:cs typeface="Calibri" panose="020F0502020204030204" pitchFamily="34" charset="0"/>
              </a:rPr>
              <a:t>Dictionary trong Python là một tập hợp các cặp key và value không có thứ tự. Nó là một </a:t>
            </a:r>
            <a:r>
              <a:rPr lang="en-US" dirty="0" err="1">
                <a:cs typeface="Calibri" panose="020F0502020204030204" pitchFamily="34" charset="0"/>
              </a:rPr>
              <a:t>khối</a:t>
            </a:r>
            <a:r>
              <a:rPr lang="en-US" dirty="0">
                <a:cs typeface="Calibri" panose="020F0502020204030204" pitchFamily="34" charset="0"/>
              </a:rPr>
              <a:t> </a:t>
            </a:r>
            <a:r>
              <a:rPr lang="vi-VN" dirty="0">
                <a:cs typeface="Calibri" panose="020F0502020204030204" pitchFamily="34" charset="0"/>
              </a:rPr>
              <a:t>dữ liệu, được bao quanh bởi các dấu ngoặc móc đơn {}</a:t>
            </a:r>
            <a:r>
              <a:rPr lang="en-US" dirty="0">
                <a:cs typeface="Calibri" panose="020F0502020204030204" pitchFamily="34" charset="0"/>
              </a:rPr>
              <a:t>.</a:t>
            </a:r>
          </a:p>
        </p:txBody>
      </p:sp>
      <p:sp>
        <p:nvSpPr>
          <p:cNvPr id="5" name="Slide Number Placeholder 4"/>
          <p:cNvSpPr>
            <a:spLocks noGrp="1"/>
          </p:cNvSpPr>
          <p:nvPr>
            <p:ph type="sldNum" sz="quarter" idx="12"/>
          </p:nvPr>
        </p:nvSpPr>
        <p:spPr/>
        <p:txBody>
          <a:bodyPr/>
          <a:lstStyle/>
          <a:p>
            <a:fld id="{D55F1051-63A8-40BE-A0A8-9F6D9BC932E4}" type="slidenum">
              <a:rPr lang="en-US" smtClean="0"/>
              <a:t>28</a:t>
            </a:fld>
            <a:endParaRPr lang="en-US"/>
          </a:p>
        </p:txBody>
      </p:sp>
    </p:spTree>
    <p:extLst>
      <p:ext uri="{BB962C8B-B14F-4D97-AF65-F5344CB8AC3E}">
        <p14:creationId xmlns:p14="http://schemas.microsoft.com/office/powerpoint/2010/main" val="5717957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4.4.1 Number</a:t>
            </a:r>
            <a:endParaRPr lang="en-US" dirty="0"/>
          </a:p>
        </p:txBody>
      </p:sp>
      <p:sp>
        <p:nvSpPr>
          <p:cNvPr id="3" name="Content Placeholder 2"/>
          <p:cNvSpPr>
            <a:spLocks noGrp="1"/>
          </p:cNvSpPr>
          <p:nvPr>
            <p:ph idx="1"/>
          </p:nvPr>
        </p:nvSpPr>
        <p:spPr/>
        <p:txBody>
          <a:bodyPr>
            <a:normAutofit/>
          </a:bodyPr>
          <a:lstStyle/>
          <a:p>
            <a:r>
              <a:rPr lang="en-US" dirty="0">
                <a:cs typeface="Calibri" panose="020F0502020204030204" pitchFamily="34" charset="0"/>
              </a:rPr>
              <a:t>Khai </a:t>
            </a:r>
            <a:r>
              <a:rPr lang="en-US" dirty="0" err="1">
                <a:cs typeface="Calibri" panose="020F0502020204030204" pitchFamily="34" charset="0"/>
              </a:rPr>
              <a:t>báo</a:t>
            </a:r>
            <a:r>
              <a:rPr lang="en-US" dirty="0">
                <a:cs typeface="Calibri" panose="020F0502020204030204" pitchFamily="34" charset="0"/>
              </a:rPr>
              <a:t> </a:t>
            </a:r>
            <a:r>
              <a:rPr lang="en-US" dirty="0" err="1">
                <a:cs typeface="Calibri" panose="020F0502020204030204" pitchFamily="34" charset="0"/>
              </a:rPr>
              <a:t>biến</a:t>
            </a:r>
            <a:r>
              <a:rPr lang="en-US" dirty="0">
                <a:cs typeface="Calibri" panose="020F0502020204030204" pitchFamily="34" charset="0"/>
              </a:rPr>
              <a:t> </a:t>
            </a:r>
            <a:r>
              <a:rPr lang="en-US" dirty="0" err="1">
                <a:cs typeface="Calibri" panose="020F0502020204030204" pitchFamily="34" charset="0"/>
              </a:rPr>
              <a:t>kiểu</a:t>
            </a:r>
            <a:r>
              <a:rPr lang="en-US" dirty="0">
                <a:cs typeface="Calibri" panose="020F0502020204030204" pitchFamily="34" charset="0"/>
              </a:rPr>
              <a:t> number: _number = 2, _float=2.01…</a:t>
            </a:r>
          </a:p>
          <a:p>
            <a:r>
              <a:rPr lang="en-US">
                <a:cs typeface="Calibri" panose="020F0502020204030204" pitchFamily="34" charset="0"/>
              </a:rPr>
              <a:t>Python </a:t>
            </a:r>
            <a:r>
              <a:rPr lang="en-US" smtClean="0">
                <a:cs typeface="Calibri" panose="020F0502020204030204" pitchFamily="34" charset="0"/>
              </a:rPr>
              <a:t>hỗ trợ </a:t>
            </a:r>
            <a:r>
              <a:rPr lang="en-US" dirty="0">
                <a:cs typeface="Calibri" panose="020F0502020204030204" pitchFamily="34" charset="0"/>
              </a:rPr>
              <a:t>4 </a:t>
            </a:r>
            <a:r>
              <a:rPr lang="en-US" err="1">
                <a:cs typeface="Calibri" panose="020F0502020204030204" pitchFamily="34" charset="0"/>
              </a:rPr>
              <a:t>kiểu</a:t>
            </a:r>
            <a:r>
              <a:rPr lang="en-US">
                <a:cs typeface="Calibri" panose="020F0502020204030204" pitchFamily="34" charset="0"/>
              </a:rPr>
              <a:t> </a:t>
            </a:r>
            <a:r>
              <a:rPr lang="en-US" smtClean="0">
                <a:cs typeface="Calibri" panose="020F0502020204030204" pitchFamily="34" charset="0"/>
              </a:rPr>
              <a:t>dữ </a:t>
            </a:r>
            <a:r>
              <a:rPr lang="en-US" dirty="0" err="1">
                <a:cs typeface="Calibri" panose="020F0502020204030204" pitchFamily="34" charset="0"/>
              </a:rPr>
              <a:t>liệu</a:t>
            </a:r>
            <a:r>
              <a:rPr lang="en-US" dirty="0">
                <a:cs typeface="Calibri" panose="020F0502020204030204" pitchFamily="34" charset="0"/>
              </a:rPr>
              <a:t> </a:t>
            </a:r>
            <a:r>
              <a:rPr lang="en-US" dirty="0" err="1">
                <a:cs typeface="Calibri" panose="020F0502020204030204" pitchFamily="34" charset="0"/>
              </a:rPr>
              <a:t>sô</a:t>
            </a:r>
            <a:r>
              <a:rPr lang="en-US" dirty="0">
                <a:cs typeface="Calibri" panose="020F0502020204030204" pitchFamily="34" charset="0"/>
              </a:rPr>
              <a:t>́:</a:t>
            </a:r>
          </a:p>
          <a:p>
            <a:pPr lvl="1"/>
            <a:r>
              <a:rPr lang="vi-VN" dirty="0">
                <a:cs typeface="Calibri" panose="020F0502020204030204" pitchFamily="34" charset="0"/>
              </a:rPr>
              <a:t>Kiểu </a:t>
            </a:r>
            <a:r>
              <a:rPr lang="vi-VN" dirty="0">
                <a:solidFill>
                  <a:srgbClr val="FF0000"/>
                </a:solidFill>
                <a:cs typeface="Calibri" panose="020F0502020204030204" pitchFamily="34" charset="0"/>
              </a:rPr>
              <a:t>int</a:t>
            </a:r>
            <a:r>
              <a:rPr lang="vi-VN" dirty="0">
                <a:cs typeface="Calibri" panose="020F0502020204030204" pitchFamily="34" charset="0"/>
              </a:rPr>
              <a:t>: kiểu số nguyên không có dấu thập phân.</a:t>
            </a:r>
          </a:p>
          <a:p>
            <a:pPr lvl="1"/>
            <a:r>
              <a:rPr lang="vi-VN" dirty="0">
                <a:cs typeface="Calibri" panose="020F0502020204030204" pitchFamily="34" charset="0"/>
              </a:rPr>
              <a:t>Kiểu </a:t>
            </a:r>
            <a:r>
              <a:rPr lang="vi-VN" dirty="0">
                <a:solidFill>
                  <a:srgbClr val="FF0000"/>
                </a:solidFill>
                <a:cs typeface="Calibri" panose="020F0502020204030204" pitchFamily="34" charset="0"/>
              </a:rPr>
              <a:t>long</a:t>
            </a:r>
            <a:r>
              <a:rPr lang="vi-VN" dirty="0">
                <a:cs typeface="Calibri" panose="020F0502020204030204" pitchFamily="34" charset="0"/>
              </a:rPr>
              <a:t>: là các số nguyên không giới hạn kích cỡ</a:t>
            </a:r>
            <a:r>
              <a:rPr lang="en-US" dirty="0">
                <a:cs typeface="Calibri" panose="020F0502020204030204" pitchFamily="34" charset="0"/>
              </a:rPr>
              <a:t>.</a:t>
            </a:r>
            <a:endParaRPr lang="vi-VN" dirty="0">
              <a:cs typeface="Calibri" panose="020F0502020204030204" pitchFamily="34" charset="0"/>
            </a:endParaRPr>
          </a:p>
          <a:p>
            <a:pPr lvl="1"/>
            <a:r>
              <a:rPr lang="vi-VN" dirty="0">
                <a:cs typeface="Calibri" panose="020F0502020204030204" pitchFamily="34" charset="0"/>
              </a:rPr>
              <a:t>Kiểu </a:t>
            </a:r>
            <a:r>
              <a:rPr lang="vi-VN" dirty="0">
                <a:solidFill>
                  <a:srgbClr val="FF0000"/>
                </a:solidFill>
                <a:cs typeface="Calibri" panose="020F0502020204030204" pitchFamily="34" charset="0"/>
              </a:rPr>
              <a:t>float</a:t>
            </a:r>
            <a:r>
              <a:rPr lang="vi-VN" dirty="0">
                <a:cs typeface="Calibri" panose="020F0502020204030204" pitchFamily="34" charset="0"/>
              </a:rPr>
              <a:t>: số thực </a:t>
            </a:r>
            <a:r>
              <a:rPr lang="en-US" dirty="0">
                <a:cs typeface="Calibri" panose="020F0502020204030204" pitchFamily="34" charset="0"/>
              </a:rPr>
              <a:t>có </a:t>
            </a:r>
            <a:r>
              <a:rPr lang="vi-VN" dirty="0">
                <a:cs typeface="Calibri" panose="020F0502020204030204" pitchFamily="34" charset="0"/>
              </a:rPr>
              <a:t>dấu thập phân. </a:t>
            </a:r>
            <a:endParaRPr lang="en-US" dirty="0">
              <a:cs typeface="Calibri" panose="020F0502020204030204" pitchFamily="34" charset="0"/>
            </a:endParaRPr>
          </a:p>
          <a:p>
            <a:pPr lvl="1"/>
            <a:r>
              <a:rPr lang="vi-VN" dirty="0">
                <a:cs typeface="Calibri" panose="020F0502020204030204" pitchFamily="34" charset="0"/>
              </a:rPr>
              <a:t>Kiểu </a:t>
            </a:r>
            <a:r>
              <a:rPr lang="vi-VN" dirty="0">
                <a:solidFill>
                  <a:srgbClr val="FF0000"/>
                </a:solidFill>
                <a:cs typeface="Calibri" panose="020F0502020204030204" pitchFamily="34" charset="0"/>
              </a:rPr>
              <a:t>số phức</a:t>
            </a:r>
            <a:r>
              <a:rPr lang="vi-VN" dirty="0">
                <a:cs typeface="Calibri" panose="020F0502020204030204" pitchFamily="34" charset="0"/>
              </a:rPr>
              <a:t>: là trong dạng a + b</a:t>
            </a:r>
            <a:r>
              <a:rPr lang="en-US" dirty="0">
                <a:cs typeface="Calibri" panose="020F0502020204030204" pitchFamily="34" charset="0"/>
              </a:rPr>
              <a:t>j</a:t>
            </a:r>
            <a:r>
              <a:rPr lang="vi-VN" dirty="0">
                <a:cs typeface="Calibri" panose="020F0502020204030204" pitchFamily="34" charset="0"/>
              </a:rPr>
              <a:t>, với a và b là số thực và j biểu diễn căn bậc hai của -1. Phần thực là a và phần ảo là b. Nói chung, số phức không được sử dụng nhiều trong lập trình Python.</a:t>
            </a:r>
            <a:endParaRPr lang="en-US" dirty="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29</a:t>
            </a:fld>
            <a:endParaRPr lang="en-US"/>
          </a:p>
        </p:txBody>
      </p:sp>
    </p:spTree>
    <p:extLst>
      <p:ext uri="{BB962C8B-B14F-4D97-AF65-F5344CB8AC3E}">
        <p14:creationId xmlns:p14="http://schemas.microsoft.com/office/powerpoint/2010/main" val="39413436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r>
              <a:rPr lang="en-US" smtClean="0"/>
              <a:t>Các biến không cần được khai báo kiểu dữ liệu trước, khi biến được gán giá trị sẽ tự xác nhận kiểu dữ liệu tương ứng.</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271" y="2742863"/>
            <a:ext cx="6957663" cy="2758679"/>
          </a:xfrm>
          <a:prstGeom prst="rect">
            <a:avLst/>
          </a:prstGeom>
          <a:ln>
            <a:solidFill>
              <a:schemeClr val="accent3">
                <a:lumMod val="75000"/>
              </a:schemeClr>
            </a:solidFill>
          </a:ln>
        </p:spPr>
      </p:pic>
    </p:spTree>
    <p:extLst>
      <p:ext uri="{BB962C8B-B14F-4D97-AF65-F5344CB8AC3E}">
        <p14:creationId xmlns:p14="http://schemas.microsoft.com/office/powerpoint/2010/main" val="92943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4.4.2. String</a:t>
            </a:r>
            <a:endParaRPr lang="en-US"/>
          </a:p>
        </p:txBody>
      </p:sp>
      <p:sp>
        <p:nvSpPr>
          <p:cNvPr id="3" name="Content Placeholder 2"/>
          <p:cNvSpPr>
            <a:spLocks noGrp="1"/>
          </p:cNvSpPr>
          <p:nvPr>
            <p:ph idx="1"/>
          </p:nvPr>
        </p:nvSpPr>
        <p:spPr/>
        <p:txBody>
          <a:bodyPr/>
          <a:lstStyle/>
          <a:p>
            <a:r>
              <a:rPr lang="en-US" b="1"/>
              <a:t>Kiểu dữ liệu chuỗi (String) trong Python </a:t>
            </a:r>
            <a:r>
              <a:rPr lang="en-US"/>
              <a:t>là một trong các kiểu phổ biến nhất trong </a:t>
            </a:r>
            <a:r>
              <a:rPr lang="en-US" smtClean="0"/>
              <a:t>Python.</a:t>
            </a:r>
          </a:p>
          <a:p>
            <a:r>
              <a:rPr lang="vi-VN"/>
              <a:t>Chuỗi ký tự trong python được bao quanh bởi dấu ngoặc kép đơn hoặc dấu ngoặc </a:t>
            </a:r>
            <a:r>
              <a:rPr lang="vi-VN" smtClean="0"/>
              <a:t>kép</a:t>
            </a:r>
            <a:endParaRPr lang="en-US" smtClean="0"/>
          </a:p>
          <a:p>
            <a:r>
              <a:rPr lang="vi-VN"/>
              <a:t>Ví dụ: 'Hello' tương đương với "Hello</a:t>
            </a:r>
            <a:r>
              <a:rPr lang="vi-VN" smtClean="0"/>
              <a:t>"</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5514" y="3852864"/>
            <a:ext cx="7030278" cy="1878701"/>
          </a:xfrm>
          <a:prstGeom prst="rect">
            <a:avLst/>
          </a:prstGeom>
          <a:ln>
            <a:solidFill>
              <a:schemeClr val="accent3">
                <a:lumMod val="75000"/>
              </a:schemeClr>
            </a:solidFill>
          </a:ln>
        </p:spPr>
      </p:pic>
    </p:spTree>
    <p:extLst>
      <p:ext uri="{BB962C8B-B14F-4D97-AF65-F5344CB8AC3E}">
        <p14:creationId xmlns:p14="http://schemas.microsoft.com/office/powerpoint/2010/main" val="12060040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4.4.3. List</a:t>
            </a:r>
            <a:endParaRPr lang="en-US"/>
          </a:p>
        </p:txBody>
      </p:sp>
      <p:sp>
        <p:nvSpPr>
          <p:cNvPr id="3" name="Content Placeholder 2"/>
          <p:cNvSpPr>
            <a:spLocks noGrp="1"/>
          </p:cNvSpPr>
          <p:nvPr>
            <p:ph idx="1"/>
          </p:nvPr>
        </p:nvSpPr>
        <p:spPr/>
        <p:txBody>
          <a:bodyPr/>
          <a:lstStyle/>
          <a:p>
            <a:r>
              <a:rPr lang="en-US" b="1" smtClean="0"/>
              <a:t>List</a:t>
            </a:r>
            <a:r>
              <a:rPr lang="en-US" smtClean="0"/>
              <a:t>: </a:t>
            </a:r>
            <a:r>
              <a:rPr lang="en-US"/>
              <a:t>là một collection có thứ tự, có thể thay đổi. Cho phép chứa dữ liệu trùng lặp</a:t>
            </a:r>
            <a:r>
              <a:rPr lang="en-US" smtClean="0"/>
              <a:t>.</a:t>
            </a:r>
          </a:p>
          <a:p>
            <a:r>
              <a:rPr lang="vi-VN"/>
              <a:t>List có cấu trúc dữ liệu mà có khả năng lưu giữ các kiểu dữ liệu khác nhau.</a:t>
            </a:r>
            <a:endParaRPr lang="en-US"/>
          </a:p>
          <a:p>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3024356"/>
            <a:ext cx="7033870" cy="3124471"/>
          </a:xfrm>
          <a:prstGeom prst="rect">
            <a:avLst/>
          </a:prstGeom>
          <a:ln>
            <a:solidFill>
              <a:schemeClr val="accent3">
                <a:lumMod val="75000"/>
              </a:schemeClr>
            </a:solidFill>
          </a:ln>
        </p:spPr>
      </p:pic>
    </p:spTree>
    <p:extLst>
      <p:ext uri="{BB962C8B-B14F-4D97-AF65-F5344CB8AC3E}">
        <p14:creationId xmlns:p14="http://schemas.microsoft.com/office/powerpoint/2010/main" val="2998843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4.4.4. Tuple</a:t>
            </a:r>
            <a:endParaRPr lang="en-US"/>
          </a:p>
        </p:txBody>
      </p:sp>
      <p:sp>
        <p:nvSpPr>
          <p:cNvPr id="3" name="Content Placeholder 2"/>
          <p:cNvSpPr>
            <a:spLocks noGrp="1"/>
          </p:cNvSpPr>
          <p:nvPr>
            <p:ph idx="1"/>
          </p:nvPr>
        </p:nvSpPr>
        <p:spPr/>
        <p:txBody>
          <a:bodyPr/>
          <a:lstStyle/>
          <a:p>
            <a:r>
              <a:rPr lang="en-US" b="1"/>
              <a:t>Tuple </a:t>
            </a:r>
            <a:r>
              <a:rPr lang="en-US"/>
              <a:t>: là một collection có thứ tự, không thể thay đổi. Cho phép chứa dữ liệu trùng lặp.</a:t>
            </a:r>
          </a:p>
          <a:p>
            <a:pPr marL="0" indent="0">
              <a:buNone/>
            </a:pP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8601" y="2382076"/>
            <a:ext cx="7018628" cy="2941575"/>
          </a:xfrm>
          <a:prstGeom prst="rect">
            <a:avLst/>
          </a:prstGeom>
          <a:ln>
            <a:solidFill>
              <a:schemeClr val="accent3">
                <a:lumMod val="75000"/>
              </a:schemeClr>
            </a:solidFill>
          </a:ln>
        </p:spPr>
      </p:pic>
    </p:spTree>
    <p:extLst>
      <p:ext uri="{BB962C8B-B14F-4D97-AF65-F5344CB8AC3E}">
        <p14:creationId xmlns:p14="http://schemas.microsoft.com/office/powerpoint/2010/main" val="595873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4.4.5. Dictionary</a:t>
            </a:r>
            <a:endParaRPr lang="en-US"/>
          </a:p>
        </p:txBody>
      </p:sp>
      <p:sp>
        <p:nvSpPr>
          <p:cNvPr id="3" name="Content Placeholder 2"/>
          <p:cNvSpPr>
            <a:spLocks noGrp="1"/>
          </p:cNvSpPr>
          <p:nvPr>
            <p:ph idx="1"/>
          </p:nvPr>
        </p:nvSpPr>
        <p:spPr/>
        <p:txBody>
          <a:bodyPr/>
          <a:lstStyle/>
          <a:p>
            <a:r>
              <a:rPr lang="en-US" b="1"/>
              <a:t>Kiểu dữ liệu Dictionary trong Python</a:t>
            </a:r>
            <a:r>
              <a:rPr lang="en-US"/>
              <a:t> là một tập hợp các cặp key-value không có thứ tự, có thể thay đổi và lập chỉ mục (truy cập phần tử theo chỉ mục</a:t>
            </a:r>
            <a:r>
              <a:rPr lang="en-US" smtClean="0"/>
              <a:t>).</a:t>
            </a:r>
          </a:p>
          <a:p>
            <a:r>
              <a:rPr lang="vi-VN"/>
              <a:t>Dictionary được khởi tạo với các dấu ngoặc nhọn {} và chúng có các khóa và giá trị (key-value</a:t>
            </a:r>
            <a:r>
              <a:rPr lang="vi-VN" smtClean="0"/>
              <a:t>).</a:t>
            </a:r>
            <a:endParaRPr lang="en-US" smtClean="0"/>
          </a:p>
          <a:p>
            <a:r>
              <a:rPr lang="vi-VN"/>
              <a:t>Mỗi cặp key-value được xem như là một </a:t>
            </a:r>
            <a:r>
              <a:rPr lang="vi-VN" smtClean="0"/>
              <a:t>item</a:t>
            </a:r>
            <a:r>
              <a:rPr lang="en-US" smtClean="0"/>
              <a:t>. </a:t>
            </a:r>
            <a:r>
              <a:rPr lang="vi-VN"/>
              <a:t>Key mà đã truyền cho item đó phải là duy nhất, trong khi đó value có thể là bất kỳ kiểu giá trị nào. Key phải là một kiểu dữ liệu không thay đổi (immutable) như chuỗi, số hoặc tuple</a:t>
            </a:r>
            <a:r>
              <a:rPr lang="vi-VN" smtClean="0"/>
              <a:t>.</a:t>
            </a:r>
            <a:endParaRPr lang="en-US" smtClean="0"/>
          </a:p>
          <a:p>
            <a:r>
              <a:rPr lang="vi-VN"/>
              <a:t>Key và value được phân biệt riêng rẽ bởi một dấu hai chấm (:). Các item phân biệt nhau bởi một dấu phảy (,)</a:t>
            </a:r>
            <a:endParaRPr lang="en-US"/>
          </a:p>
        </p:txBody>
      </p:sp>
    </p:spTree>
    <p:extLst>
      <p:ext uri="{BB962C8B-B14F-4D97-AF65-F5344CB8AC3E}">
        <p14:creationId xmlns:p14="http://schemas.microsoft.com/office/powerpoint/2010/main" val="7613715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4.4.5. Dictionary</a:t>
            </a:r>
            <a:endParaRPr lang="en-US"/>
          </a:p>
        </p:txBody>
      </p:sp>
      <p:sp>
        <p:nvSpPr>
          <p:cNvPr id="3" name="Content Placeholder 2"/>
          <p:cNvSpPr>
            <a:spLocks noGrp="1"/>
          </p:cNvSpPr>
          <p:nvPr>
            <p:ph idx="1"/>
          </p:nvPr>
        </p:nvSpPr>
        <p:spPr/>
        <p:txBody>
          <a:bodyPr/>
          <a:lstStyle/>
          <a:p>
            <a:r>
              <a:rPr lang="en-US" smtClean="0"/>
              <a:t>Ví dụ: </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23" y="1954402"/>
            <a:ext cx="7365213" cy="3074798"/>
          </a:xfrm>
          <a:prstGeom prst="rect">
            <a:avLst/>
          </a:prstGeom>
          <a:ln>
            <a:solidFill>
              <a:schemeClr val="accent3">
                <a:lumMod val="75000"/>
              </a:schemeClr>
            </a:solidFill>
          </a:ln>
        </p:spPr>
      </p:pic>
    </p:spTree>
    <p:extLst>
      <p:ext uri="{BB962C8B-B14F-4D97-AF65-F5344CB8AC3E}">
        <p14:creationId xmlns:p14="http://schemas.microsoft.com/office/powerpoint/2010/main" val="2082176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Hàm trả về kiểu dữ liệu - type(), isinstance</a:t>
            </a:r>
            <a:endParaRPr lang="en-US"/>
          </a:p>
        </p:txBody>
      </p:sp>
      <p:pic>
        <p:nvPicPr>
          <p:cNvPr id="4" name="Content Placeholder 3"/>
          <p:cNvPicPr>
            <a:picLocks noGrp="1" noChangeAspect="1"/>
          </p:cNvPicPr>
          <p:nvPr>
            <p:ph idx="1"/>
          </p:nvPr>
        </p:nvPicPr>
        <p:blipFill>
          <a:blip r:embed="rId2"/>
          <a:stretch>
            <a:fillRect/>
          </a:stretch>
        </p:blipFill>
        <p:spPr>
          <a:xfrm>
            <a:off x="1592485" y="1274924"/>
            <a:ext cx="6154515" cy="4464074"/>
          </a:xfrm>
          <a:prstGeom prst="rect">
            <a:avLst/>
          </a:prstGeom>
        </p:spPr>
      </p:pic>
    </p:spTree>
    <p:extLst>
      <p:ext uri="{BB962C8B-B14F-4D97-AF65-F5344CB8AC3E}">
        <p14:creationId xmlns:p14="http://schemas.microsoft.com/office/powerpoint/2010/main" val="1712279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4.5. Chuyển </a:t>
            </a:r>
            <a:r>
              <a:rPr lang="en-US"/>
              <a:t>đổi </a:t>
            </a:r>
            <a:r>
              <a:rPr lang="en-US" smtClean="0"/>
              <a:t>kiểu </a:t>
            </a:r>
            <a:r>
              <a:rPr lang="en-US"/>
              <a:t>số trong </a:t>
            </a:r>
            <a:r>
              <a:rPr lang="en-US" smtClean="0"/>
              <a:t>Python</a:t>
            </a:r>
            <a:endParaRPr lang="en-US"/>
          </a:p>
        </p:txBody>
      </p:sp>
      <p:sp>
        <p:nvSpPr>
          <p:cNvPr id="3" name="Content Placeholder 2"/>
          <p:cNvSpPr>
            <a:spLocks noGrp="1"/>
          </p:cNvSpPr>
          <p:nvPr>
            <p:ph idx="1"/>
          </p:nvPr>
        </p:nvSpPr>
        <p:spPr/>
        <p:txBody>
          <a:bodyPr/>
          <a:lstStyle/>
          <a:p>
            <a:pPr algn="just"/>
            <a:r>
              <a:rPr lang="en-US"/>
              <a:t>C</a:t>
            </a:r>
            <a:r>
              <a:rPr lang="vi-VN" smtClean="0"/>
              <a:t>ó </a:t>
            </a:r>
            <a:r>
              <a:rPr lang="vi-VN"/>
              <a:t>thể chuyển đổi kiểu số này sang kiểu số khác. Điều này còn được gọi là cưỡng chế </a:t>
            </a:r>
            <a:endParaRPr lang="en-US" smtClean="0"/>
          </a:p>
          <a:p>
            <a:pPr algn="just"/>
            <a:r>
              <a:rPr lang="en-US" smtClean="0"/>
              <a:t>P</a:t>
            </a:r>
            <a:r>
              <a:rPr lang="vi-VN" smtClean="0"/>
              <a:t>hép </a:t>
            </a:r>
            <a:r>
              <a:rPr lang="vi-VN"/>
              <a:t>toán như cộng, trừ sẽ ngầm chuyển đổi số nguyên thành số thập phân (một cách tự động) nếu có một toán tử trong phép toán là số thập </a:t>
            </a:r>
            <a:r>
              <a:rPr lang="vi-VN" smtClean="0"/>
              <a:t>phân</a:t>
            </a:r>
            <a:endParaRPr lang="en-US" smtClean="0"/>
          </a:p>
          <a:p>
            <a:pPr algn="just"/>
            <a:r>
              <a:rPr lang="en-US"/>
              <a:t>C</a:t>
            </a:r>
            <a:r>
              <a:rPr lang="vi-VN" smtClean="0"/>
              <a:t>ó </a:t>
            </a:r>
            <a:r>
              <a:rPr lang="vi-VN"/>
              <a:t>thể sử dụng các hàm Python tích hợp sẵn như int(), float() và complex() để chuyển đổi giữa các kiểu số một cách rõ ràng</a:t>
            </a:r>
            <a:endParaRPr lang="en-US"/>
          </a:p>
        </p:txBody>
      </p:sp>
      <p:pic>
        <p:nvPicPr>
          <p:cNvPr id="4" name="Content Placeholder 3"/>
          <p:cNvPicPr>
            <a:picLocks noChangeAspect="1"/>
          </p:cNvPicPr>
          <p:nvPr/>
        </p:nvPicPr>
        <p:blipFill>
          <a:blip r:embed="rId2"/>
          <a:stretch>
            <a:fillRect/>
          </a:stretch>
        </p:blipFill>
        <p:spPr bwMode="auto">
          <a:xfrm>
            <a:off x="3518674" y="4469430"/>
            <a:ext cx="4468512" cy="1765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1592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Lưu ý</a:t>
            </a:r>
            <a:endParaRPr lang="en-US"/>
          </a:p>
        </p:txBody>
      </p:sp>
      <p:sp>
        <p:nvSpPr>
          <p:cNvPr id="6" name="Content Placeholder 5"/>
          <p:cNvSpPr>
            <a:spLocks noGrp="1"/>
          </p:cNvSpPr>
          <p:nvPr>
            <p:ph idx="1"/>
          </p:nvPr>
        </p:nvSpPr>
        <p:spPr>
          <a:xfrm>
            <a:off x="628582" y="1308438"/>
            <a:ext cx="8408413" cy="5374464"/>
          </a:xfrm>
        </p:spPr>
        <p:txBody>
          <a:bodyPr/>
          <a:lstStyle/>
          <a:p>
            <a:pPr algn="just"/>
            <a:r>
              <a:rPr lang="vi-VN" sz="2200"/>
              <a:t>Class float được tích hợp trong Python có </a:t>
            </a:r>
            <a:r>
              <a:rPr lang="en-US" sz="2200" smtClean="0"/>
              <a:t>một vài vấn đề kahcs biệt</a:t>
            </a:r>
            <a:r>
              <a:rPr lang="vi-VN" sz="2200" smtClean="0"/>
              <a:t>. </a:t>
            </a:r>
            <a:r>
              <a:rPr lang="vi-VN" sz="2200"/>
              <a:t>Thông thường nếu tính tổng 1.1 và 2.2 ta nghĩ kết quả sẽ là 3.3, nhưng có vẻ không phải vậy. Nếu bạn kiểm tra tính đúng sai của phép toán này trong Python, sẽ nhận được kết quả là False</a:t>
            </a:r>
            <a:r>
              <a:rPr lang="vi-VN" sz="2200" smtClean="0"/>
              <a:t>.</a:t>
            </a:r>
            <a:endParaRPr lang="en-US" sz="2200" smtClean="0"/>
          </a:p>
          <a:p>
            <a:pPr marL="0" indent="0" algn="just">
              <a:buNone/>
            </a:pPr>
            <a:endParaRPr lang="en-US" sz="2200" smtClean="0"/>
          </a:p>
          <a:p>
            <a:pPr algn="just"/>
            <a:endParaRPr lang="en-US" sz="2200"/>
          </a:p>
          <a:p>
            <a:pPr algn="just"/>
            <a:r>
              <a:rPr lang="en-US" sz="2200" smtClean="0"/>
              <a:t>Để </a:t>
            </a:r>
            <a:r>
              <a:rPr lang="en-US" sz="2200"/>
              <a:t>khắc phục vấn đề này, chúng ta có thể sử dụng mô-đun Decimal trong Python. Trong khi số float chỉ lấy 16 số sau dấu thập phân thì mô-đun Decimal cho phép tùy chỉnh độ dài của số.</a:t>
            </a:r>
          </a:p>
          <a:p>
            <a:pPr algn="just"/>
            <a:endParaRPr lang="en-US" sz="2200"/>
          </a:p>
        </p:txBody>
      </p:sp>
      <p:pic>
        <p:nvPicPr>
          <p:cNvPr id="8" name="Picture 7"/>
          <p:cNvPicPr>
            <a:picLocks noChangeAspect="1"/>
          </p:cNvPicPr>
          <p:nvPr/>
        </p:nvPicPr>
        <p:blipFill>
          <a:blip r:embed="rId3"/>
          <a:stretch>
            <a:fillRect/>
          </a:stretch>
        </p:blipFill>
        <p:spPr>
          <a:xfrm>
            <a:off x="2797243" y="2731176"/>
            <a:ext cx="3881852" cy="744465"/>
          </a:xfrm>
          <a:prstGeom prst="rect">
            <a:avLst/>
          </a:prstGeom>
          <a:ln>
            <a:solidFill>
              <a:schemeClr val="accent3">
                <a:lumMod val="75000"/>
              </a:schemeClr>
            </a:solidFill>
          </a:ln>
        </p:spPr>
      </p:pic>
      <p:pic>
        <p:nvPicPr>
          <p:cNvPr id="9" name="Picture 8"/>
          <p:cNvPicPr>
            <a:picLocks noChangeAspect="1"/>
          </p:cNvPicPr>
          <p:nvPr/>
        </p:nvPicPr>
        <p:blipFill>
          <a:blip r:embed="rId4"/>
          <a:stretch>
            <a:fillRect/>
          </a:stretch>
        </p:blipFill>
        <p:spPr>
          <a:xfrm>
            <a:off x="2506342" y="4597301"/>
            <a:ext cx="4652892" cy="1575092"/>
          </a:xfrm>
          <a:prstGeom prst="rect">
            <a:avLst/>
          </a:prstGeom>
        </p:spPr>
      </p:pic>
    </p:spTree>
    <p:extLst>
      <p:ext uri="{BB962C8B-B14F-4D97-AF65-F5344CB8AC3E}">
        <p14:creationId xmlns:p14="http://schemas.microsoft.com/office/powerpoint/2010/main" val="36334935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Mô-đun Decimal trong </a:t>
            </a:r>
            <a:r>
              <a:rPr lang="en-US" smtClean="0"/>
              <a:t>Python</a:t>
            </a:r>
            <a:endParaRPr lang="en-US"/>
          </a:p>
        </p:txBody>
      </p:sp>
      <p:sp>
        <p:nvSpPr>
          <p:cNvPr id="6" name="Content Placeholder 5"/>
          <p:cNvSpPr>
            <a:spLocks noGrp="1"/>
          </p:cNvSpPr>
          <p:nvPr>
            <p:ph idx="1"/>
          </p:nvPr>
        </p:nvSpPr>
        <p:spPr>
          <a:xfrm>
            <a:off x="628583" y="1308438"/>
            <a:ext cx="8115366" cy="4165602"/>
          </a:xfrm>
        </p:spPr>
        <p:txBody>
          <a:bodyPr/>
          <a:lstStyle/>
          <a:p>
            <a:r>
              <a:rPr lang="vi-VN" b="1"/>
              <a:t>Khi nào nên sử dụng Decimal thay cho float?</a:t>
            </a:r>
          </a:p>
          <a:p>
            <a:r>
              <a:rPr lang="vi-VN"/>
              <a:t>Ta thường sử dụng Decimal trong các trường hợp sau:</a:t>
            </a:r>
          </a:p>
          <a:p>
            <a:pPr lvl="1"/>
            <a:r>
              <a:rPr lang="vi-VN"/>
              <a:t>Khi tạo ứng dụng tài chính, cần biểu diễn phần thập phân chính xác.</a:t>
            </a:r>
          </a:p>
          <a:p>
            <a:pPr lvl="1"/>
            <a:r>
              <a:rPr lang="vi-VN"/>
              <a:t>Khi muốn kiểm soát mức độ chính xác của số.</a:t>
            </a:r>
          </a:p>
          <a:p>
            <a:pPr lvl="1"/>
            <a:r>
              <a:rPr lang="vi-VN"/>
              <a:t>Khi muốn thực hiện các phép toán giống như đã học ở trường.</a:t>
            </a:r>
          </a:p>
          <a:p>
            <a:pPr algn="just"/>
            <a:endParaRPr lang="en-US" sz="2000"/>
          </a:p>
        </p:txBody>
      </p:sp>
    </p:spTree>
    <p:extLst>
      <p:ext uri="{BB962C8B-B14F-4D97-AF65-F5344CB8AC3E}">
        <p14:creationId xmlns:p14="http://schemas.microsoft.com/office/powerpoint/2010/main" val="24629242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4.6. Chú thích trong python</a:t>
            </a:r>
            <a:endParaRPr lang="en-US"/>
          </a:p>
        </p:txBody>
      </p:sp>
      <p:sp>
        <p:nvSpPr>
          <p:cNvPr id="3" name="Content Placeholder 2"/>
          <p:cNvSpPr>
            <a:spLocks noGrp="1"/>
          </p:cNvSpPr>
          <p:nvPr>
            <p:ph idx="1"/>
          </p:nvPr>
        </p:nvSpPr>
        <p:spPr/>
        <p:txBody>
          <a:bodyPr/>
          <a:lstStyle/>
          <a:p>
            <a:r>
              <a:rPr lang="en-US" smtClean="0"/>
              <a:t>Chú thích trong python sử dụng với ký tự #</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167" y="2283008"/>
            <a:ext cx="7049111" cy="3139712"/>
          </a:xfrm>
          <a:prstGeom prst="rect">
            <a:avLst/>
          </a:prstGeom>
        </p:spPr>
      </p:pic>
    </p:spTree>
    <p:extLst>
      <p:ext uri="{BB962C8B-B14F-4D97-AF65-F5344CB8AC3E}">
        <p14:creationId xmlns:p14="http://schemas.microsoft.com/office/powerpoint/2010/main" val="10746276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l"/>
            <a:r>
              <a:rPr lang="en-US"/>
              <a:t>Đ</a:t>
            </a:r>
            <a:r>
              <a:rPr lang="vi-VN"/>
              <a:t>oạn chuỗi ký tự không gán biến xuất hiện ngay sau định</a:t>
            </a:r>
            <a:r>
              <a:rPr lang="en-US"/>
              <a:t> </a:t>
            </a:r>
            <a:r>
              <a:rPr lang="vi-VN"/>
              <a:t>nghĩa</a:t>
            </a:r>
            <a:r>
              <a:rPr lang="en-US"/>
              <a:t> </a:t>
            </a:r>
            <a:r>
              <a:rPr lang="vi-VN"/>
              <a:t>hàm, phương thức</a:t>
            </a:r>
            <a:r>
              <a:rPr lang="en-US"/>
              <a:t>, l</a:t>
            </a:r>
            <a:r>
              <a:rPr lang="vi-VN"/>
              <a:t>ớp hoặc module được gọi là docstrings (tài liệu mô tả của hàm, phương thức, lớp hay module tương ứng). </a:t>
            </a:r>
            <a:endParaRPr lang="en-US" smtClean="0"/>
          </a:p>
          <a:p>
            <a:pPr algn="l"/>
            <a:r>
              <a:rPr lang="vi-VN" smtClean="0"/>
              <a:t>Chẳng </a:t>
            </a:r>
            <a:r>
              <a:rPr lang="vi-VN"/>
              <a:t>hạn</a:t>
            </a:r>
            <a:r>
              <a:rPr lang="vi-VN" smtClean="0"/>
              <a:t>:</a:t>
            </a:r>
            <a:endParaRPr lang="en-US" smtClean="0"/>
          </a:p>
        </p:txBody>
      </p:sp>
      <p:pic>
        <p:nvPicPr>
          <p:cNvPr id="4" name="Picture 3" descr="Screen Clipping"/>
          <p:cNvPicPr>
            <a:picLocks noChangeAspect="1"/>
          </p:cNvPicPr>
          <p:nvPr/>
        </p:nvPicPr>
        <p:blipFill rotWithShape="1">
          <a:blip r:embed="rId2">
            <a:extLst>
              <a:ext uri="{28A0092B-C50C-407E-A947-70E740481C1C}">
                <a14:useLocalDpi xmlns:a14="http://schemas.microsoft.com/office/drawing/2010/main" val="0"/>
              </a:ext>
            </a:extLst>
          </a:blip>
          <a:srcRect b="39495"/>
          <a:stretch/>
        </p:blipFill>
        <p:spPr>
          <a:xfrm>
            <a:off x="3001569" y="3222284"/>
            <a:ext cx="3718882" cy="1899681"/>
          </a:xfrm>
          <a:prstGeom prst="rect">
            <a:avLst/>
          </a:prstGeom>
        </p:spPr>
      </p:pic>
    </p:spTree>
    <p:extLst>
      <p:ext uri="{BB962C8B-B14F-4D97-AF65-F5344CB8AC3E}">
        <p14:creationId xmlns:p14="http://schemas.microsoft.com/office/powerpoint/2010/main" val="2343217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vi-VN" sz="2600"/>
              <a:t>Docstring là tài liệu mô tả của đối tượng, được liên kết với các đối tượng và có thể được truy cập bằng thuộc tính </a:t>
            </a:r>
            <a:r>
              <a:rPr lang="vi-VN" sz="2600" b="1"/>
              <a:t>__doc__ </a:t>
            </a:r>
            <a:r>
              <a:rPr lang="vi-VN" sz="2600"/>
              <a:t>(hai dấu gạch dưới trước và sau). Chẳng hạn, chúng ta có thể truy cập vào mô tả của hàm </a:t>
            </a:r>
            <a:r>
              <a:rPr lang="vi-VN" sz="2600" b="1"/>
              <a:t>square</a:t>
            </a:r>
            <a:r>
              <a:rPr lang="vi-VN" sz="2600"/>
              <a:t> bằng cách sử dụng thuộc tính </a:t>
            </a:r>
            <a:r>
              <a:rPr lang="vi-VN" sz="2600" b="1"/>
              <a:t>__doc__</a:t>
            </a:r>
            <a:r>
              <a:rPr lang="vi-VN" sz="2600"/>
              <a:t>như sau:</a:t>
            </a:r>
            <a:endParaRPr lang="en-US" sz="260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9191" y="3463199"/>
            <a:ext cx="5841174" cy="2480759"/>
          </a:xfrm>
          <a:prstGeom prst="rect">
            <a:avLst/>
          </a:prstGeom>
          <a:ln>
            <a:solidFill>
              <a:schemeClr val="accent3">
                <a:lumMod val="75000"/>
              </a:schemeClr>
            </a:solidFill>
          </a:ln>
        </p:spPr>
      </p:pic>
    </p:spTree>
    <p:extLst>
      <p:ext uri="{BB962C8B-B14F-4D97-AF65-F5344CB8AC3E}">
        <p14:creationId xmlns:p14="http://schemas.microsoft.com/office/powerpoint/2010/main" val="297573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43</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sử dụng spyder</a:t>
            </a:r>
            <a:endParaRPr lang="en-US"/>
          </a:p>
        </p:txBody>
      </p:sp>
      <p:sp>
        <p:nvSpPr>
          <p:cNvPr id="3" name="Content Placeholder 2"/>
          <p:cNvSpPr>
            <a:spLocks noGrp="1"/>
          </p:cNvSpPr>
          <p:nvPr>
            <p:ph idx="1"/>
          </p:nvPr>
        </p:nvSpPr>
        <p:spPr/>
        <p:txBody>
          <a:bodyPr/>
          <a:lstStyle/>
          <a:p>
            <a:r>
              <a:rPr lang="en-US"/>
              <a:t>https://docs.spyder-ide.org/3/debugging.html</a:t>
            </a:r>
          </a:p>
        </p:txBody>
      </p:sp>
    </p:spTree>
    <p:extLst>
      <p:ext uri="{BB962C8B-B14F-4D97-AF65-F5344CB8AC3E}">
        <p14:creationId xmlns:p14="http://schemas.microsoft.com/office/powerpoint/2010/main" val="34772509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a:t>
            </a:r>
            <a:r>
              <a:rPr lang="en-US"/>
              <a:t>, </a:t>
            </a:r>
            <a:r>
              <a:rPr lang="en-US" smtClean="0"/>
              <a:t>2000</a:t>
            </a:r>
          </a:p>
          <a:p>
            <a:r>
              <a:rPr lang="en-US"/>
              <a:t>Fundamentals of Python Programming, Richard L. Halterman Sothern Adventis University, 2018</a:t>
            </a:r>
          </a:p>
          <a:p>
            <a:r>
              <a:rPr lang="en-US" smtClean="0"/>
              <a:t>Python </a:t>
            </a:r>
            <a:r>
              <a:rPr lang="en-US"/>
              <a:t>Notes for Professionals, GoalKicker.com, Free </a:t>
            </a:r>
            <a:r>
              <a:rPr lang="en-US"/>
              <a:t>Programming </a:t>
            </a:r>
            <a:r>
              <a:rPr lang="en-US" smtClean="0"/>
              <a:t>Books</a:t>
            </a:r>
          </a:p>
          <a:p>
            <a:r>
              <a:rPr lang="en-US"/>
              <a:t>https://openplanning.net/11377/python</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1660</TotalTime>
  <Words>2595</Words>
  <Application>Microsoft Office PowerPoint</Application>
  <PresentationFormat>On-screen Show (4:3)</PresentationFormat>
  <Paragraphs>282</Paragraphs>
  <Slides>45</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Cambria</vt:lpstr>
      <vt:lpstr>Courier New</vt:lpstr>
      <vt:lpstr>Tahoma</vt:lpstr>
      <vt:lpstr>Wingdings</vt:lpstr>
      <vt:lpstr>Theme1</vt:lpstr>
      <vt:lpstr>CHƯƠNG 1 TỔNG QUAN VỀ LẬP TRÌNH PYTHON</vt:lpstr>
      <vt:lpstr>Nội dung</vt:lpstr>
      <vt:lpstr>1.1 Giới thiệu về Python</vt:lpstr>
      <vt:lpstr>PowerPoint Presentation</vt:lpstr>
      <vt:lpstr>1.2 Lịch sử</vt:lpstr>
      <vt:lpstr>PowerPoint Presentation</vt:lpstr>
      <vt:lpstr>1.3. Ứng dụng của Python</vt:lpstr>
      <vt:lpstr>1.4 Đặc điểm</vt:lpstr>
      <vt:lpstr>PowerPoint Presentation</vt:lpstr>
      <vt:lpstr>Nội dung</vt:lpstr>
      <vt:lpstr>2.1. Các phiên bản và môi trường </vt:lpstr>
      <vt:lpstr>2.2. Cài đặt Python</vt:lpstr>
      <vt:lpstr>2.3. Cài đặt  Spyder</vt:lpstr>
      <vt:lpstr>Nội dung</vt:lpstr>
      <vt:lpstr>3.1. Chương trình đầu tiên</vt:lpstr>
      <vt:lpstr>PowerPoint Presentation</vt:lpstr>
      <vt:lpstr>3.3. Cấu trúc chương trình</vt:lpstr>
      <vt:lpstr>Trình tự các lện</vt:lpstr>
      <vt:lpstr>Ví dụ</vt:lpstr>
      <vt:lpstr>Nội dung</vt:lpstr>
      <vt:lpstr>4.1 Định danh trong Python</vt:lpstr>
      <vt:lpstr>4.2. Từ khóa</vt:lpstr>
      <vt:lpstr>Ví dụ </vt:lpstr>
      <vt:lpstr>4.3.  Biến</vt:lpstr>
      <vt:lpstr>4.3.1 Gán giá trị cho biến</vt:lpstr>
      <vt:lpstr>4.3.2 Phép đa gán</vt:lpstr>
      <vt:lpstr>4.4. Kiểu dữ liệu</vt:lpstr>
      <vt:lpstr>Các kiểu dữ liệu chuẩn</vt:lpstr>
      <vt:lpstr>4.4.1 Number</vt:lpstr>
      <vt:lpstr>Ví dụ</vt:lpstr>
      <vt:lpstr>4.4.2. String</vt:lpstr>
      <vt:lpstr>4.4.3. List</vt:lpstr>
      <vt:lpstr>4.4.4. Tuple</vt:lpstr>
      <vt:lpstr>4.4.5. Dictionary</vt:lpstr>
      <vt:lpstr>4.4.5. Dictionary</vt:lpstr>
      <vt:lpstr>Hàm trả về kiểu dữ liệu - type(), isinstance</vt:lpstr>
      <vt:lpstr>4.5. Chuyển đổi kiểu số trong Python</vt:lpstr>
      <vt:lpstr>Lưu ý</vt:lpstr>
      <vt:lpstr>Mô-đun Decimal trong Python</vt:lpstr>
      <vt:lpstr>4.6. Chú thích trong python</vt:lpstr>
      <vt:lpstr>PowerPoint Presentation</vt:lpstr>
      <vt:lpstr>PowerPoint Presentation</vt:lpstr>
      <vt:lpstr>PowerPoint Presentation</vt:lpstr>
      <vt:lpstr>Hướng dẫn sử dụng spyder</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154</cp:revision>
  <dcterms:created xsi:type="dcterms:W3CDTF">2020-06-02T08:04:28Z</dcterms:created>
  <dcterms:modified xsi:type="dcterms:W3CDTF">2021-09-21T02:59:58Z</dcterms:modified>
</cp:coreProperties>
</file>