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8"/>
  </p:notes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92" r:id="rId10"/>
    <p:sldId id="269" r:id="rId11"/>
    <p:sldId id="289" r:id="rId12"/>
    <p:sldId id="290" r:id="rId13"/>
    <p:sldId id="291" r:id="rId14"/>
    <p:sldId id="313" r:id="rId15"/>
    <p:sldId id="273" r:id="rId16"/>
    <p:sldId id="272" r:id="rId17"/>
    <p:sldId id="287" r:id="rId18"/>
    <p:sldId id="293" r:id="rId19"/>
    <p:sldId id="294" r:id="rId20"/>
    <p:sldId id="296" r:id="rId21"/>
    <p:sldId id="297" r:id="rId22"/>
    <p:sldId id="298" r:id="rId23"/>
    <p:sldId id="299" r:id="rId24"/>
    <p:sldId id="300" r:id="rId25"/>
    <p:sldId id="314" r:id="rId26"/>
    <p:sldId id="303" r:id="rId27"/>
    <p:sldId id="275" r:id="rId28"/>
    <p:sldId id="295" r:id="rId29"/>
    <p:sldId id="301" r:id="rId30"/>
    <p:sldId id="302" r:id="rId31"/>
    <p:sldId id="304" r:id="rId32"/>
    <p:sldId id="305" r:id="rId33"/>
    <p:sldId id="288" r:id="rId34"/>
    <p:sldId id="278" r:id="rId35"/>
    <p:sldId id="312" r:id="rId36"/>
    <p:sldId id="281" r:id="rId37"/>
    <p:sldId id="285" r:id="rId38"/>
    <p:sldId id="306" r:id="rId39"/>
    <p:sldId id="310" r:id="rId40"/>
    <p:sldId id="311" r:id="rId41"/>
    <p:sldId id="315" r:id="rId42"/>
    <p:sldId id="307" r:id="rId43"/>
    <p:sldId id="308" r:id="rId44"/>
    <p:sldId id="309" r:id="rId45"/>
    <p:sldId id="317" r:id="rId46"/>
    <p:sldId id="286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06E"/>
    <a:srgbClr val="2D6633"/>
    <a:srgbClr val="099ED9"/>
    <a:srgbClr val="969696"/>
    <a:srgbClr val="92C952"/>
    <a:srgbClr val="F29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57" autoAdjust="0"/>
    <p:restoredTop sz="86364" autoAdjust="0"/>
  </p:normalViewPr>
  <p:slideViewPr>
    <p:cSldViewPr snapToGrid="0">
      <p:cViewPr>
        <p:scale>
          <a:sx n="100" d="100"/>
          <a:sy n="100" d="100"/>
        </p:scale>
        <p:origin x="1464" y="-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8-05T16:09:25.306" idx="1">
    <p:pos x="10" y="10"/>
    <p:text/>
    <p:extLst>
      <p:ext uri="{C676402C-5697-4E1C-873F-D02D1690AC5C}">
        <p15:threadingInfo xmlns:p15="http://schemas.microsoft.com/office/powerpoint/2012/main" timeZoneBias="-4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26D3AC-0F27-4ED1-A1F8-89FA0732B42A}" type="datetimeFigureOut">
              <a:rPr lang="en-GB" smtClean="0"/>
              <a:t>01/10/2021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095F42-A089-4824-B5E2-D5F665D256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667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95F42-A089-4824-B5E2-D5F665D256F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957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95F42-A089-4824-B5E2-D5F665D256F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508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95F42-A089-4824-B5E2-D5F665D256F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98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95F42-A089-4824-B5E2-D5F665D256F5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038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095F42-A089-4824-B5E2-D5F665D256F5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018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1149350" y="2132858"/>
            <a:ext cx="7239074" cy="1583531"/>
          </a:xfrm>
        </p:spPr>
        <p:txBody>
          <a:bodyPr/>
          <a:lstStyle>
            <a:lvl1pPr algn="ctr">
              <a:defRPr sz="4400" i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149350" y="4428728"/>
            <a:ext cx="7239074" cy="728464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gray">
          <a:xfrm>
            <a:off x="1144423" y="4149080"/>
            <a:ext cx="3619537" cy="45719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/>
          <a:lstStyle/>
          <a:p>
            <a:endParaRPr lang="vi-VN"/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gray">
          <a:xfrm>
            <a:off x="1149350" y="4103362"/>
            <a:ext cx="7239074" cy="45719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/>
          <a:lstStyle/>
          <a:p>
            <a:endParaRPr lang="vi-VN">
              <a:solidFill>
                <a:srgbClr val="FF33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39752" y="478413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rgbClr val="0033CC"/>
                </a:solidFill>
                <a:latin typeface="Cambria" pitchFamily="18" charset="0"/>
              </a:rPr>
              <a:t>PYTHON PROGRAMMING</a:t>
            </a:r>
            <a:endParaRPr lang="vi-VN" b="1">
              <a:solidFill>
                <a:srgbClr val="0033CC"/>
              </a:solidFill>
              <a:latin typeface="Cambria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59094"/>
            <a:ext cx="1127935" cy="11376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8" y="61287"/>
            <a:ext cx="1356120" cy="1207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54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  <a:lvl2pPr>
              <a:defRPr sz="2400">
                <a:solidFill>
                  <a:srgbClr val="003399"/>
                </a:solidFill>
                <a:latin typeface="+mj-lt"/>
              </a:defRPr>
            </a:lvl2pPr>
            <a:lvl3pPr>
              <a:defRPr sz="2200">
                <a:solidFill>
                  <a:srgbClr val="800000"/>
                </a:solidFill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123728" y="6537327"/>
            <a:ext cx="5400600" cy="320675"/>
          </a:xfrm>
          <a:prstGeom prst="rect">
            <a:avLst/>
          </a:prstGeom>
        </p:spPr>
        <p:txBody>
          <a:bodyPr/>
          <a:lstStyle>
            <a:lvl1pPr algn="ctr">
              <a:defRPr sz="1200" b="0"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564670" y="6529663"/>
            <a:ext cx="1125488" cy="288032"/>
          </a:xfrm>
          <a:prstGeom prst="rect">
            <a:avLst/>
          </a:prstGeom>
        </p:spPr>
        <p:txBody>
          <a:bodyPr/>
          <a:lstStyle>
            <a:lvl1pPr>
              <a:defRPr sz="1200" b="0">
                <a:latin typeface="+mj-lt"/>
              </a:defRPr>
            </a:lvl1pPr>
          </a:lstStyle>
          <a:p>
            <a:fld id="{B6B660BE-11E5-49C5-9092-33DADC997675}" type="slidenum">
              <a:rPr lang="en-GB" smtClean="0"/>
              <a:t>‹#›</a:t>
            </a:fld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467544" y="6540783"/>
            <a:ext cx="1656184" cy="317219"/>
          </a:xfrm>
          <a:prstGeom prst="rect">
            <a:avLst/>
          </a:prstGeom>
        </p:spPr>
        <p:txBody>
          <a:bodyPr/>
          <a:lstStyle>
            <a:lvl1pPr algn="l">
              <a:defRPr sz="1200" b="0">
                <a:latin typeface="+mj-lt"/>
              </a:defRPr>
            </a:lvl1pPr>
          </a:lstStyle>
          <a:p>
            <a:fld id="{6E0080FD-4736-4244-974F-21EB88C87CC5}" type="datetime1">
              <a:rPr lang="en-GB" smtClean="0"/>
              <a:t>01/10/2021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889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7391400" cy="4873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28727"/>
            <a:ext cx="8229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vi-VN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123728" y="6537327"/>
            <a:ext cx="5400600" cy="320675"/>
          </a:xfrm>
          <a:prstGeom prst="rect">
            <a:avLst/>
          </a:prstGeom>
        </p:spPr>
        <p:txBody>
          <a:bodyPr/>
          <a:lstStyle>
            <a:lvl1pPr algn="ctr">
              <a:defRPr sz="1200" b="0"/>
            </a:lvl1pPr>
          </a:lstStyle>
          <a:p>
            <a:endParaRPr lang="en-GB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564670" y="6529663"/>
            <a:ext cx="1125488" cy="288032"/>
          </a:xfrm>
          <a:prstGeom prst="rect">
            <a:avLst/>
          </a:prstGeom>
        </p:spPr>
        <p:txBody>
          <a:bodyPr/>
          <a:lstStyle>
            <a:lvl1pPr algn="r">
              <a:defRPr sz="1200" b="0"/>
            </a:lvl1pPr>
          </a:lstStyle>
          <a:p>
            <a:fld id="{B6B660BE-11E5-49C5-9092-33DADC99767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Date Placeholder 5"/>
          <p:cNvSpPr>
            <a:spLocks noGrp="1"/>
          </p:cNvSpPr>
          <p:nvPr>
            <p:ph type="dt" sz="half" idx="12"/>
          </p:nvPr>
        </p:nvSpPr>
        <p:spPr>
          <a:xfrm>
            <a:off x="467544" y="6540783"/>
            <a:ext cx="1656184" cy="317219"/>
          </a:xfrm>
          <a:prstGeom prst="rect">
            <a:avLst/>
          </a:prstGeom>
        </p:spPr>
        <p:txBody>
          <a:bodyPr/>
          <a:lstStyle>
            <a:lvl1pPr algn="l">
              <a:defRPr sz="1200" b="0"/>
            </a:lvl1pPr>
          </a:lstStyle>
          <a:p>
            <a:fld id="{6AD74AF6-C8F8-4CCA-BEA3-BA55B013F712}" type="datetime1">
              <a:rPr lang="en-GB" smtClean="0"/>
              <a:t>01/10/2021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912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1149350" y="2132858"/>
            <a:ext cx="7239074" cy="1583531"/>
          </a:xfrm>
        </p:spPr>
        <p:txBody>
          <a:bodyPr/>
          <a:lstStyle>
            <a:lvl1pPr algn="ctr">
              <a:defRPr sz="4400" i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149350" y="4428728"/>
            <a:ext cx="7239074" cy="728464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2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gray">
          <a:xfrm>
            <a:off x="1144423" y="4149080"/>
            <a:ext cx="3619537" cy="45719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/>
          <a:lstStyle/>
          <a:p>
            <a:endParaRPr lang="vi-VN"/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gray">
          <a:xfrm>
            <a:off x="1149350" y="4103362"/>
            <a:ext cx="7239074" cy="45719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/>
          <a:lstStyle/>
          <a:p>
            <a:endParaRPr lang="vi-VN">
              <a:solidFill>
                <a:srgbClr val="FF33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8" y="61287"/>
            <a:ext cx="1356120" cy="1207473"/>
          </a:xfrm>
          <a:prstGeom prst="rect">
            <a:avLst/>
          </a:prstGeom>
        </p:spPr>
      </p:pic>
      <p:sp>
        <p:nvSpPr>
          <p:cNvPr id="9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2123728" y="6537327"/>
            <a:ext cx="5400600" cy="320675"/>
          </a:xfrm>
          <a:prstGeom prst="rect">
            <a:avLst/>
          </a:prstGeom>
        </p:spPr>
        <p:txBody>
          <a:bodyPr/>
          <a:lstStyle>
            <a:lvl1pPr algn="ctr">
              <a:defRPr sz="1200" b="0"/>
            </a:lvl1pPr>
          </a:lstStyle>
          <a:p>
            <a:endParaRPr lang="en-GB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564670" y="6529663"/>
            <a:ext cx="1125488" cy="288032"/>
          </a:xfrm>
          <a:prstGeom prst="rect">
            <a:avLst/>
          </a:prstGeom>
        </p:spPr>
        <p:txBody>
          <a:bodyPr/>
          <a:lstStyle>
            <a:lvl1pPr algn="r">
              <a:defRPr sz="1200" b="0"/>
            </a:lvl1pPr>
          </a:lstStyle>
          <a:p>
            <a:fld id="{B6B660BE-11E5-49C5-9092-33DADC997675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Date Placeholder 5"/>
          <p:cNvSpPr>
            <a:spLocks noGrp="1"/>
          </p:cNvSpPr>
          <p:nvPr>
            <p:ph type="dt" sz="half" idx="12"/>
          </p:nvPr>
        </p:nvSpPr>
        <p:spPr>
          <a:xfrm>
            <a:off x="467544" y="6540783"/>
            <a:ext cx="1656184" cy="317219"/>
          </a:xfrm>
          <a:prstGeom prst="rect">
            <a:avLst/>
          </a:prstGeom>
        </p:spPr>
        <p:txBody>
          <a:bodyPr/>
          <a:lstStyle>
            <a:lvl1pPr algn="l">
              <a:defRPr sz="1200" b="0"/>
            </a:lvl1pPr>
          </a:lstStyle>
          <a:p>
            <a:fld id="{9DAE8E47-2F9B-4EA9-9CFD-789BFB4CD899}" type="datetime1">
              <a:rPr lang="en-GB" smtClean="0"/>
              <a:t>01/10/2021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175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gray">
          <a:xfrm>
            <a:off x="1259632" y="404664"/>
            <a:ext cx="7884368" cy="620363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txBody>
          <a:bodyPr/>
          <a:lstStyle/>
          <a:p>
            <a:endParaRPr lang="vi-VN" sz="300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28727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322384" y="471163"/>
            <a:ext cx="7642103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2123728" y="6537327"/>
            <a:ext cx="5400600" cy="320675"/>
          </a:xfrm>
          <a:prstGeom prst="rect">
            <a:avLst/>
          </a:prstGeom>
        </p:spPr>
        <p:txBody>
          <a:bodyPr/>
          <a:lstStyle>
            <a:lvl1pPr algn="ctr">
              <a:defRPr sz="1200" b="0"/>
            </a:lvl1pPr>
          </a:lstStyle>
          <a:p>
            <a:endParaRPr lang="en-GB"/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7564670" y="6529663"/>
            <a:ext cx="1125488" cy="288032"/>
          </a:xfrm>
          <a:prstGeom prst="rect">
            <a:avLst/>
          </a:prstGeom>
        </p:spPr>
        <p:txBody>
          <a:bodyPr/>
          <a:lstStyle>
            <a:lvl1pPr algn="r">
              <a:defRPr sz="1200" b="0"/>
            </a:lvl1pPr>
          </a:lstStyle>
          <a:p>
            <a:endParaRPr lang="en-GB"/>
          </a:p>
        </p:txBody>
      </p:sp>
      <p:sp>
        <p:nvSpPr>
          <p:cNvPr id="15" name="Date Placeholder 5"/>
          <p:cNvSpPr>
            <a:spLocks noGrp="1"/>
          </p:cNvSpPr>
          <p:nvPr>
            <p:ph type="dt" sz="half" idx="2"/>
          </p:nvPr>
        </p:nvSpPr>
        <p:spPr>
          <a:xfrm>
            <a:off x="467544" y="6540783"/>
            <a:ext cx="1656184" cy="317219"/>
          </a:xfrm>
          <a:prstGeom prst="rect">
            <a:avLst/>
          </a:prstGeom>
        </p:spPr>
        <p:txBody>
          <a:bodyPr/>
          <a:lstStyle>
            <a:lvl1pPr algn="l">
              <a:defRPr sz="1200" b="0">
                <a:solidFill>
                  <a:srgbClr val="002060"/>
                </a:solidFill>
              </a:defRPr>
            </a:lvl1pPr>
          </a:lstStyle>
          <a:p>
            <a:fld id="{FECA0333-EC6F-4440-936A-D05D76B8B985}" type="datetime1">
              <a:rPr lang="en-GB" smtClean="0"/>
              <a:t>01/10/2021</a:t>
            </a:fld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22385" cy="1177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78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342900" indent="-342900" algn="just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600">
          <a:solidFill>
            <a:srgbClr val="0033CC"/>
          </a:solidFill>
          <a:latin typeface="Arial" panose="020B0604020202020204" pitchFamily="34" charset="0"/>
          <a:ea typeface="Tahoma" panose="020B0604030504040204" pitchFamily="34" charset="0"/>
          <a:cs typeface="Arial" panose="020B0604020202020204" pitchFamily="34" charset="0"/>
        </a:defRPr>
      </a:lvl1pPr>
      <a:lvl2pPr marL="742950" indent="-285750" algn="just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accent4">
              <a:lumMod val="75000"/>
            </a:schemeClr>
          </a:solidFill>
          <a:latin typeface="Arial" panose="020B0604020202020204" pitchFamily="34" charset="0"/>
          <a:ea typeface="Tahoma" panose="020B0604030504040204" pitchFamily="34" charset="0"/>
          <a:cs typeface="Arial" panose="020B0604020202020204" pitchFamily="34" charset="0"/>
        </a:defRPr>
      </a:lvl2pPr>
      <a:lvl3pPr marL="1143000" indent="-228600" algn="just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rgbClr val="003399"/>
          </a:solidFill>
          <a:latin typeface="Arial" panose="020B0604020202020204" pitchFamily="34" charset="0"/>
          <a:ea typeface="Tahoma" panose="020B0604030504040204" pitchFamily="34" charset="0"/>
          <a:cs typeface="Arial" panose="020B0604020202020204" pitchFamily="34" charset="0"/>
        </a:defRPr>
      </a:lvl3pPr>
      <a:lvl4pPr marL="1600200" indent="-228600" algn="just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FF3300"/>
          </a:solidFill>
          <a:latin typeface="Arial" panose="020B0604020202020204" pitchFamily="34" charset="0"/>
          <a:ea typeface="Tahoma" panose="020B0604030504040204" pitchFamily="34" charset="0"/>
          <a:cs typeface="Arial" panose="020B0604020202020204" pitchFamily="34" charset="0"/>
        </a:defRPr>
      </a:lvl4pPr>
      <a:lvl5pPr marL="20574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FF9900"/>
          </a:solidFill>
          <a:latin typeface="Arial" panose="020B0604020202020204" pitchFamily="34" charset="0"/>
          <a:ea typeface="Tahoma" panose="020B0604030504040204" pitchFamily="34" charset="0"/>
          <a:cs typeface="Arial" panose="020B0604020202020204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CHƯƠNG 2</a:t>
            </a:r>
            <a:r>
              <a:rPr lang="en-US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mtClean="0">
                <a:latin typeface="Calibri" panose="020F0502020204030204" pitchFamily="34" charset="0"/>
                <a:cs typeface="Calibri" panose="020F0502020204030204" pitchFamily="34" charset="0"/>
              </a:rPr>
              <a:t>CÁC CẤU TRÚC CƠ BẢN TRONG PYTHON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mtClean="0"/>
              <a:t>Giảng viên: Triệu Thu Hương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14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Nội</a:t>
            </a:r>
            <a:r>
              <a:rPr lang="en-US" b="1" dirty="0"/>
              <a:t> dung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85763" indent="-385763">
              <a:buFont typeface="+mj-lt"/>
              <a:buAutoNum type="arabicPeriod"/>
            </a:pPr>
            <a:r>
              <a:rPr lang="en-US" sz="2400" b="1" err="1">
                <a:solidFill>
                  <a:schemeClr val="accent4"/>
                </a:solidFill>
              </a:rPr>
              <a:t>Toán</a:t>
            </a:r>
            <a:r>
              <a:rPr lang="en-US" sz="2400" b="1">
                <a:solidFill>
                  <a:schemeClr val="accent4"/>
                </a:solidFill>
              </a:rPr>
              <a:t> </a:t>
            </a:r>
            <a:r>
              <a:rPr lang="en-US" sz="2400" b="1" smtClean="0">
                <a:solidFill>
                  <a:schemeClr val="accent4"/>
                </a:solidFill>
              </a:rPr>
              <a:t>tử </a:t>
            </a:r>
            <a:r>
              <a:rPr lang="en-US" sz="2400" b="1" dirty="0" err="1">
                <a:solidFill>
                  <a:schemeClr val="accent4"/>
                </a:solidFill>
              </a:rPr>
              <a:t>trong</a:t>
            </a:r>
            <a:r>
              <a:rPr lang="en-US" sz="2400" b="1" dirty="0">
                <a:solidFill>
                  <a:schemeClr val="accent4"/>
                </a:solidFill>
              </a:rPr>
              <a:t> python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2400" b="1" dirty="0" err="1"/>
              <a:t>Nhập</a:t>
            </a:r>
            <a:r>
              <a:rPr lang="en-US" sz="2400" b="1" dirty="0"/>
              <a:t>, </a:t>
            </a:r>
            <a:r>
              <a:rPr lang="en-US" sz="2400" b="1" err="1"/>
              <a:t>xuất</a:t>
            </a:r>
            <a:r>
              <a:rPr lang="en-US" sz="2400" b="1"/>
              <a:t> </a:t>
            </a:r>
            <a:r>
              <a:rPr lang="en-US" sz="2400" b="1" smtClean="0"/>
              <a:t>và </a:t>
            </a:r>
            <a:r>
              <a:rPr lang="en-US" sz="2400" b="1" dirty="0" err="1"/>
              <a:t>tính</a:t>
            </a:r>
            <a:r>
              <a:rPr lang="en-US" sz="2400" b="1" dirty="0"/>
              <a:t> </a:t>
            </a:r>
            <a:r>
              <a:rPr lang="en-US" sz="2400" b="1" dirty="0" err="1"/>
              <a:t>toán</a:t>
            </a:r>
            <a:endParaRPr lang="en-US" sz="2400" b="1" dirty="0"/>
          </a:p>
          <a:p>
            <a:pPr marL="385763" indent="-385763">
              <a:buFont typeface="+mj-lt"/>
              <a:buAutoNum type="arabicPeriod"/>
            </a:pPr>
            <a:r>
              <a:rPr lang="en-US" sz="2400" b="1" dirty="0" err="1"/>
              <a:t>Cấu</a:t>
            </a:r>
            <a:r>
              <a:rPr lang="en-US" sz="2400" b="1" dirty="0"/>
              <a:t> </a:t>
            </a:r>
            <a:r>
              <a:rPr lang="en-US" sz="2400" b="1" dirty="0" err="1"/>
              <a:t>trúc</a:t>
            </a:r>
            <a:r>
              <a:rPr lang="en-US" sz="2400" b="1" dirty="0"/>
              <a:t> </a:t>
            </a:r>
            <a:r>
              <a:rPr lang="en-US" sz="2400" b="1"/>
              <a:t>rẽ </a:t>
            </a:r>
            <a:r>
              <a:rPr lang="en-US" sz="2400" b="1" smtClean="0"/>
              <a:t>nhánh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2400" b="1"/>
              <a:t>Chạy và debug chương trình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2400" b="1" smtClean="0"/>
              <a:t>Q </a:t>
            </a:r>
            <a:r>
              <a:rPr lang="en-US" sz="2400" b="1" dirty="0"/>
              <a:t>&amp; 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085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1.1. </a:t>
            </a:r>
            <a:r>
              <a:rPr lang="en-US" dirty="0" err="1"/>
              <a:t>Các</a:t>
            </a:r>
            <a:r>
              <a:rPr lang="en-US" dirty="0"/>
              <a:t> </a:t>
            </a:r>
            <a:r>
              <a:rPr lang="en-US" dirty="0" err="1"/>
              <a:t>loại</a:t>
            </a:r>
            <a:r>
              <a:rPr lang="en-US" dirty="0"/>
              <a:t> </a:t>
            </a:r>
            <a:r>
              <a:rPr lang="en-US" dirty="0" err="1"/>
              <a:t>toán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̉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/>
              <a:t>Python </a:t>
            </a:r>
            <a:r>
              <a:rPr lang="en-US" smtClean="0"/>
              <a:t>hỗ trợ </a:t>
            </a:r>
            <a:r>
              <a:rPr lang="en-US" dirty="0" err="1"/>
              <a:t>các</a:t>
            </a:r>
            <a:r>
              <a:rPr lang="en-US" dirty="0"/>
              <a:t> </a:t>
            </a:r>
            <a:r>
              <a:rPr lang="en-US" dirty="0" err="1"/>
              <a:t>loại</a:t>
            </a:r>
            <a:r>
              <a:rPr lang="en-US" dirty="0"/>
              <a:t> </a:t>
            </a:r>
            <a:r>
              <a:rPr lang="en-US" dirty="0" err="1"/>
              <a:t>toán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err="1"/>
              <a:t>kiểu</a:t>
            </a:r>
            <a:r>
              <a:rPr lang="en-US"/>
              <a:t> </a:t>
            </a:r>
            <a:r>
              <a:rPr lang="en-US" smtClean="0">
                <a:solidFill>
                  <a:srgbClr val="FF0000"/>
                </a:solidFill>
              </a:rPr>
              <a:t>number</a:t>
            </a:r>
            <a:endParaRPr lang="en-US" dirty="0"/>
          </a:p>
          <a:p>
            <a:pPr lvl="1"/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học</a:t>
            </a:r>
            <a:endParaRPr lang="en-US" dirty="0"/>
          </a:p>
          <a:p>
            <a:pPr lvl="1"/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(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so </a:t>
            </a:r>
            <a:r>
              <a:rPr lang="en-US" dirty="0" err="1"/>
              <a:t>sánh</a:t>
            </a:r>
            <a:r>
              <a:rPr lang="en-US" dirty="0"/>
              <a:t>)</a:t>
            </a:r>
          </a:p>
          <a:p>
            <a:pPr lvl="1"/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gán</a:t>
            </a:r>
            <a:endParaRPr lang="en-US" dirty="0"/>
          </a:p>
          <a:p>
            <a:pPr lvl="1"/>
            <a:r>
              <a:rPr lang="en-US" dirty="0" err="1"/>
              <a:t>Toán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logic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40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1.2. </a:t>
            </a:r>
            <a:r>
              <a:rPr lang="en-US" dirty="0" err="1"/>
              <a:t>Toán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̉ </a:t>
            </a:r>
            <a:r>
              <a:rPr lang="en-US" dirty="0" err="1"/>
              <a:t>sô</a:t>
            </a:r>
            <a:r>
              <a:rPr lang="en-US" dirty="0"/>
              <a:t>́ </a:t>
            </a:r>
            <a:r>
              <a:rPr lang="en-US" dirty="0" err="1"/>
              <a:t>học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3883820"/>
              </p:ext>
            </p:extLst>
          </p:nvPr>
        </p:nvGraphicFramePr>
        <p:xfrm>
          <a:off x="1000761" y="1642269"/>
          <a:ext cx="7543800" cy="35052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23099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31280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71500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dirty="0" err="1">
                          <a:effectLst/>
                        </a:rPr>
                        <a:t>Toán</a:t>
                      </a:r>
                      <a:r>
                        <a:rPr lang="en-US" sz="2000" b="1" dirty="0">
                          <a:effectLst/>
                        </a:rPr>
                        <a:t> </a:t>
                      </a:r>
                      <a:r>
                        <a:rPr lang="en-US" sz="2000" b="1" dirty="0" err="1">
                          <a:effectLst/>
                        </a:rPr>
                        <a:t>tử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smtClean="0">
                          <a:effectLst/>
                        </a:rPr>
                        <a:t>Mô </a:t>
                      </a:r>
                      <a:r>
                        <a:rPr lang="en-US" sz="2000" b="1" dirty="0" err="1">
                          <a:effectLst/>
                        </a:rPr>
                        <a:t>tả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>
                          <a:effectLst/>
                        </a:rPr>
                        <a:t>//</a:t>
                      </a:r>
                      <a:endParaRPr lang="en-US" sz="2000" b="1"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vi-VN" sz="2000" dirty="0">
                          <a:effectLst/>
                        </a:rPr>
                        <a:t>Thực hiện phép chia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lấy</a:t>
                      </a:r>
                      <a:r>
                        <a:rPr lang="en-US" sz="2000" baseline="0" dirty="0">
                          <a:effectLst/>
                        </a:rPr>
                        <a:t> </a:t>
                      </a:r>
                      <a:r>
                        <a:rPr lang="en-US" sz="2000" baseline="0" err="1">
                          <a:effectLst/>
                        </a:rPr>
                        <a:t>phần</a:t>
                      </a:r>
                      <a:r>
                        <a:rPr lang="en-US" sz="2000" baseline="0">
                          <a:effectLst/>
                        </a:rPr>
                        <a:t> </a:t>
                      </a:r>
                      <a:r>
                        <a:rPr lang="en-US" sz="2000" baseline="0" smtClean="0">
                          <a:effectLst/>
                        </a:rPr>
                        <a:t>nguyên </a:t>
                      </a:r>
                      <a:endParaRPr lang="vi-VN" sz="2000" dirty="0"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>
                          <a:effectLst/>
                        </a:rPr>
                        <a:t>+</a:t>
                      </a:r>
                      <a:endParaRPr lang="en-US" sz="2000" b="1"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dirty="0" err="1">
                          <a:effectLst/>
                        </a:rPr>
                        <a:t>Phép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cộng</a:t>
                      </a:r>
                      <a:endParaRPr lang="en-US" sz="2000" dirty="0"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dirty="0">
                          <a:effectLst/>
                        </a:rPr>
                        <a:t>-</a:t>
                      </a:r>
                      <a:endParaRPr lang="en-US" sz="2000" b="1" dirty="0"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>
                          <a:effectLst/>
                        </a:rPr>
                        <a:t>Phép trừ</a:t>
                      </a:r>
                      <a:endParaRPr lang="en-US" sz="2000"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>
                          <a:effectLst/>
                        </a:rPr>
                        <a:t>*</a:t>
                      </a:r>
                      <a:endParaRPr lang="en-US" sz="2000" b="1"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dirty="0" err="1">
                          <a:effectLst/>
                        </a:rPr>
                        <a:t>Phép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nhân</a:t>
                      </a:r>
                      <a:endParaRPr lang="en-US" sz="2000" dirty="0"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>
                          <a:effectLst/>
                        </a:rPr>
                        <a:t>/</a:t>
                      </a:r>
                      <a:endParaRPr lang="en-US" sz="2000" b="1"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dirty="0" err="1">
                          <a:effectLst/>
                        </a:rPr>
                        <a:t>Phép</a:t>
                      </a:r>
                      <a:r>
                        <a:rPr lang="en-US" sz="2000" dirty="0">
                          <a:effectLst/>
                        </a:rPr>
                        <a:t> chia</a:t>
                      </a:r>
                      <a:endParaRPr lang="en-US" sz="2000" dirty="0"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>
                          <a:effectLst/>
                        </a:rPr>
                        <a:t>%</a:t>
                      </a:r>
                      <a:endParaRPr lang="en-US" sz="2000" b="1"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vi-VN" sz="2000" dirty="0">
                          <a:effectLst/>
                        </a:rPr>
                        <a:t>Phép chia lấy phần dư</a:t>
                      </a:r>
                      <a:endParaRPr lang="vi-VN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dirty="0">
                          <a:effectLst/>
                        </a:rPr>
                        <a:t>**</a:t>
                      </a:r>
                      <a:endParaRPr lang="en-US" sz="2000" b="1" dirty="0"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dirty="0" err="1">
                          <a:effectLst/>
                        </a:rPr>
                        <a:t>Phép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lấy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mũ</a:t>
                      </a:r>
                      <a:r>
                        <a:rPr lang="en-US" sz="2000" dirty="0">
                          <a:effectLst/>
                        </a:rPr>
                        <a:t> (</a:t>
                      </a:r>
                      <a:r>
                        <a:rPr lang="en-US" sz="2000" dirty="0" err="1">
                          <a:effectLst/>
                        </a:rPr>
                        <a:t>ví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dụ</a:t>
                      </a:r>
                      <a:r>
                        <a:rPr lang="en-US" sz="2000" dirty="0">
                          <a:effectLst/>
                        </a:rPr>
                        <a:t> 2**3 </a:t>
                      </a:r>
                      <a:r>
                        <a:rPr lang="en-US" sz="2000" dirty="0" err="1">
                          <a:effectLst/>
                        </a:rPr>
                        <a:t>cho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quả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8)</a:t>
                      </a:r>
                      <a:endParaRPr lang="en-US" sz="2000" dirty="0">
                        <a:effectLst/>
                        <a:latin typeface="+mn-lt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179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Ví dụ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193809" y="6410451"/>
            <a:ext cx="1656184" cy="317219"/>
          </a:xfrm>
        </p:spPr>
        <p:txBody>
          <a:bodyPr/>
          <a:lstStyle/>
          <a:p>
            <a:pPr algn="r"/>
            <a:fld id="{D55F1051-63A8-40BE-A0A8-9F6D9BC932E4}" type="slidenum">
              <a:rPr lang="en-US" smtClean="0"/>
              <a:pPr algn="r"/>
              <a:t>5</a:t>
            </a:fld>
            <a:endParaRPr lang="en-US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574800" y="3376238"/>
            <a:ext cx="5989869" cy="43858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latin typeface="Arial" panose="020B0604020202020204" pitchFamily="34" charset="0"/>
            </a:endParaRP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17" y="1308594"/>
            <a:ext cx="7620793" cy="475178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 bwMode="auto">
          <a:xfrm>
            <a:off x="1379349" y="3376238"/>
            <a:ext cx="2828441" cy="1575470"/>
          </a:xfrm>
          <a:prstGeom prst="rect">
            <a:avLst/>
          </a:prstGeom>
          <a:noFill/>
          <a:ln w="381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5067946" y="4164888"/>
            <a:ext cx="3239146" cy="1282766"/>
          </a:xfrm>
          <a:prstGeom prst="rect">
            <a:avLst/>
          </a:prstGeom>
          <a:noFill/>
          <a:ln w="381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279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1.3. </a:t>
            </a:r>
            <a:r>
              <a:rPr lang="en-US" dirty="0" err="1"/>
              <a:t>Toán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̉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hê</a:t>
            </a:r>
            <a:r>
              <a:rPr lang="en-US" dirty="0"/>
              <a:t>̣ (so </a:t>
            </a:r>
            <a:r>
              <a:rPr lang="en-US" dirty="0" err="1"/>
              <a:t>sánh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err="1"/>
              <a:t>Toán</a:t>
            </a:r>
            <a:r>
              <a:rPr lang="en-US"/>
              <a:t> </a:t>
            </a:r>
            <a:r>
              <a:rPr lang="en-US" smtClean="0"/>
              <a:t>tử </a:t>
            </a:r>
            <a:r>
              <a:rPr lang="en-US" dirty="0"/>
              <a:t>so </a:t>
            </a:r>
            <a:r>
              <a:rPr lang="en-US" dirty="0" err="1"/>
              <a:t>sánh</a:t>
            </a:r>
            <a:r>
              <a:rPr lang="en-US" dirty="0"/>
              <a:t> </a:t>
            </a:r>
            <a:r>
              <a:rPr lang="en-US" err="1"/>
              <a:t>tra</a:t>
            </a:r>
            <a:r>
              <a:rPr lang="en-US"/>
              <a:t>̉ </a:t>
            </a:r>
            <a:r>
              <a:rPr lang="en-US" smtClean="0"/>
              <a:t>về </a:t>
            </a:r>
            <a:r>
              <a:rPr lang="en-US" dirty="0" err="1"/>
              <a:t>kết</a:t>
            </a:r>
            <a:r>
              <a:rPr lang="en-US" dirty="0"/>
              <a:t> quả logic </a:t>
            </a:r>
            <a:r>
              <a:rPr lang="en-US" dirty="0">
                <a:solidFill>
                  <a:srgbClr val="00B050"/>
                </a:solidFill>
              </a:rPr>
              <a:t>True</a:t>
            </a:r>
            <a:r>
              <a:rPr lang="en-US" dirty="0"/>
              <a:t> (1) </a:t>
            </a:r>
            <a:r>
              <a:rPr lang="en-US" dirty="0" err="1"/>
              <a:t>hoặc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False</a:t>
            </a:r>
            <a:r>
              <a:rPr lang="en-US" dirty="0"/>
              <a:t> (0). </a:t>
            </a:r>
            <a:r>
              <a:rPr lang="en-US" dirty="0" err="1"/>
              <a:t>Dùng</a:t>
            </a:r>
            <a:r>
              <a:rPr lang="en-US" dirty="0"/>
              <a:t> </a:t>
            </a:r>
            <a:r>
              <a:rPr lang="en-US" dirty="0" err="1"/>
              <a:t>được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/>
              <a:t>cả </a:t>
            </a:r>
            <a:r>
              <a:rPr lang="en-US" smtClean="0"/>
              <a:t> kiểu number và  kiểu string</a:t>
            </a:r>
            <a:r>
              <a:rPr lang="en-US" dirty="0"/>
              <a:t>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100819" y="6477002"/>
            <a:ext cx="1656184" cy="317219"/>
          </a:xfrm>
        </p:spPr>
        <p:txBody>
          <a:bodyPr/>
          <a:lstStyle/>
          <a:p>
            <a:pPr algn="r"/>
            <a:fld id="{D55F1051-63A8-40BE-A0A8-9F6D9BC932E4}" type="slidenum">
              <a:rPr lang="en-US" smtClean="0"/>
              <a:pPr algn="r"/>
              <a:t>6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177635"/>
              </p:ext>
            </p:extLst>
          </p:nvPr>
        </p:nvGraphicFramePr>
        <p:xfrm>
          <a:off x="1143000" y="2548225"/>
          <a:ext cx="7543800" cy="37261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7241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81961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1" dirty="0" err="1">
                          <a:effectLst/>
                        </a:rPr>
                        <a:t>Toán</a:t>
                      </a:r>
                      <a:r>
                        <a:rPr lang="en-US" sz="2400" b="1" dirty="0">
                          <a:effectLst/>
                        </a:rPr>
                        <a:t> </a:t>
                      </a:r>
                      <a:r>
                        <a:rPr lang="en-US" sz="2400" b="1" dirty="0" err="1">
                          <a:effectLst/>
                        </a:rPr>
                        <a:t>tử</a:t>
                      </a:r>
                      <a:endParaRPr lang="en-US" sz="24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400" b="1" smtClean="0">
                          <a:effectLst/>
                        </a:rPr>
                        <a:t>Mô</a:t>
                      </a:r>
                      <a:r>
                        <a:rPr lang="en-US" sz="2400" b="1" baseline="0" smtClean="0">
                          <a:effectLst/>
                        </a:rPr>
                        <a:t> </a:t>
                      </a:r>
                      <a:r>
                        <a:rPr lang="en-US" sz="2400" b="1" smtClean="0">
                          <a:effectLst/>
                        </a:rPr>
                        <a:t>tả</a:t>
                      </a:r>
                      <a:endParaRPr lang="en-US" sz="24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>
                          <a:effectLst/>
                        </a:rPr>
                        <a:t>&lt;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vi-VN" sz="2400" dirty="0">
                          <a:effectLst/>
                        </a:rPr>
                        <a:t>Nhỏ hơn </a:t>
                      </a:r>
                      <a:r>
                        <a:rPr lang="en-US" sz="2400" dirty="0">
                          <a:effectLst/>
                        </a:rPr>
                        <a:t>(G</a:t>
                      </a:r>
                      <a:r>
                        <a:rPr lang="vi-VN" sz="2400" dirty="0">
                          <a:effectLst/>
                        </a:rPr>
                        <a:t>iá trị của toán hạng trái là nhỏ hơn giá trị của toán hạng phải</a:t>
                      </a:r>
                      <a:r>
                        <a:rPr lang="en-US" sz="2400" baseline="0" dirty="0">
                          <a:effectLst/>
                        </a:rPr>
                        <a:t> </a:t>
                      </a:r>
                      <a:r>
                        <a:rPr lang="en-US" sz="2400" baseline="0" dirty="0">
                          <a:effectLst/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vi-VN" sz="2400" dirty="0">
                          <a:effectLst/>
                        </a:rPr>
                        <a:t>true</a:t>
                      </a:r>
                      <a:r>
                        <a:rPr lang="en-US" sz="2400" dirty="0">
                          <a:effectLst/>
                        </a:rPr>
                        <a:t>).</a:t>
                      </a:r>
                      <a:endParaRPr lang="vi-VN" sz="2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>
                          <a:effectLst/>
                        </a:rPr>
                        <a:t>&gt;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vi-VN" sz="2400">
                          <a:effectLst/>
                        </a:rPr>
                        <a:t>Lớn hơn</a:t>
                      </a:r>
                      <a:endParaRPr lang="vi-VN" sz="2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>
                          <a:effectLst/>
                        </a:rPr>
                        <a:t>&lt;=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vi-VN" sz="2400">
                          <a:effectLst/>
                        </a:rPr>
                        <a:t>Nhỏ hơn hoặc bằng</a:t>
                      </a:r>
                      <a:endParaRPr lang="vi-VN" sz="2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 dirty="0">
                          <a:effectLst/>
                        </a:rPr>
                        <a:t>&gt;=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vi-VN" sz="2400">
                          <a:effectLst/>
                        </a:rPr>
                        <a:t>Lớn hơn hoặc bằng</a:t>
                      </a:r>
                      <a:endParaRPr lang="vi-VN" sz="2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>
                          <a:effectLst/>
                        </a:rPr>
                        <a:t>==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400" dirty="0" err="1">
                          <a:effectLst/>
                        </a:rPr>
                        <a:t>Bằng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2400">
                          <a:effectLst/>
                        </a:rPr>
                        <a:t>!=</a:t>
                      </a:r>
                      <a:endParaRPr lang="en-US" sz="24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400" dirty="0" err="1">
                          <a:effectLst/>
                        </a:rPr>
                        <a:t>Không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bằng</a:t>
                      </a:r>
                      <a:endParaRPr lang="en-US" sz="24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537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Ví dụ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308303" y="6424546"/>
            <a:ext cx="1656184" cy="317219"/>
          </a:xfrm>
        </p:spPr>
        <p:txBody>
          <a:bodyPr/>
          <a:lstStyle/>
          <a:p>
            <a:pPr algn="r"/>
            <a:fld id="{D55F1051-63A8-40BE-A0A8-9F6D9BC932E4}" type="slidenum">
              <a:rPr lang="en-US" smtClean="0"/>
              <a:pPr algn="r"/>
              <a:t>7</a:t>
            </a:fld>
            <a:endParaRPr lang="en-US"/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384" y="1595539"/>
            <a:ext cx="7309012" cy="459065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 bwMode="auto">
          <a:xfrm>
            <a:off x="1827640" y="3572359"/>
            <a:ext cx="3161654" cy="1797804"/>
          </a:xfrm>
          <a:prstGeom prst="rect">
            <a:avLst/>
          </a:prstGeom>
          <a:noFill/>
          <a:ln w="381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5316319" y="4533254"/>
            <a:ext cx="3122507" cy="1022889"/>
          </a:xfrm>
          <a:prstGeom prst="rect">
            <a:avLst/>
          </a:prstGeom>
          <a:noFill/>
          <a:ln w="38100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1508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1.4. </a:t>
            </a:r>
            <a:r>
              <a:rPr lang="en-US" dirty="0" err="1"/>
              <a:t>Toán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̉ </a:t>
            </a:r>
            <a:r>
              <a:rPr lang="en-US" dirty="0" err="1"/>
              <a:t>gán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33807"/>
            <a:ext cx="7543800" cy="1063293"/>
          </a:xfrm>
        </p:spPr>
        <p:txBody>
          <a:bodyPr/>
          <a:lstStyle/>
          <a:p>
            <a:r>
              <a:rPr lang="en-US" dirty="0" err="1"/>
              <a:t>Thực</a:t>
            </a:r>
            <a:r>
              <a:rPr lang="en-US" dirty="0"/>
              <a:t> </a:t>
            </a:r>
            <a:r>
              <a:rPr lang="en-US" dirty="0" err="1"/>
              <a:t>hiện</a:t>
            </a:r>
            <a:r>
              <a:rPr lang="en-US" dirty="0"/>
              <a:t> </a:t>
            </a:r>
            <a:r>
              <a:rPr lang="en-US" dirty="0" err="1"/>
              <a:t>phép</a:t>
            </a:r>
            <a:r>
              <a:rPr lang="en-US" dirty="0"/>
              <a:t> </a:t>
            </a:r>
            <a:r>
              <a:rPr lang="en-US" dirty="0" err="1"/>
              <a:t>tính</a:t>
            </a:r>
            <a:r>
              <a:rPr lang="en-US" dirty="0"/>
              <a:t> </a:t>
            </a:r>
            <a:r>
              <a:rPr lang="en-US" err="1"/>
              <a:t>của</a:t>
            </a:r>
            <a:r>
              <a:rPr lang="en-US"/>
              <a:t> </a:t>
            </a:r>
            <a:r>
              <a:rPr lang="en-US" smtClean="0"/>
              <a:t>giá </a:t>
            </a:r>
            <a:r>
              <a:rPr lang="en-US" dirty="0"/>
              <a:t>trị </a:t>
            </a:r>
            <a:r>
              <a:rPr lang="en-US" dirty="0" err="1"/>
              <a:t>trái</a:t>
            </a:r>
            <a:r>
              <a:rPr lang="en-US" dirty="0"/>
              <a:t> </a:t>
            </a:r>
            <a:r>
              <a:rPr lang="en-US" err="1"/>
              <a:t>cho</a:t>
            </a:r>
            <a:r>
              <a:rPr lang="en-US"/>
              <a:t> </a:t>
            </a:r>
            <a:r>
              <a:rPr lang="en-US" smtClean="0"/>
              <a:t>gi </a:t>
            </a:r>
            <a:r>
              <a:rPr lang="en-US" dirty="0"/>
              <a:t>trị </a:t>
            </a:r>
            <a:r>
              <a:rPr lang="en-US" dirty="0" err="1"/>
              <a:t>phải</a:t>
            </a:r>
            <a:r>
              <a:rPr lang="en-US" dirty="0"/>
              <a:t>,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gán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́ </a:t>
            </a:r>
            <a:r>
              <a:rPr lang="en-US"/>
              <a:t>trị </a:t>
            </a:r>
            <a:r>
              <a:rPr lang="en-US" smtClean="0"/>
              <a:t>trái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77571" y="6370302"/>
            <a:ext cx="1656184" cy="317219"/>
          </a:xfrm>
        </p:spPr>
        <p:txBody>
          <a:bodyPr/>
          <a:lstStyle/>
          <a:p>
            <a:pPr algn="r"/>
            <a:fld id="{D55F1051-63A8-40BE-A0A8-9F6D9BC932E4}" type="slidenum">
              <a:rPr lang="en-US" smtClean="0"/>
              <a:pPr algn="r"/>
              <a:t>8</a:t>
            </a:fld>
            <a:endParaRPr lang="en-US"/>
          </a:p>
        </p:txBody>
      </p:sp>
      <p:graphicFrame>
        <p:nvGraphicFramePr>
          <p:cNvPr id="6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720499"/>
              </p:ext>
            </p:extLst>
          </p:nvPr>
        </p:nvGraphicFramePr>
        <p:xfrm>
          <a:off x="1409788" y="2197100"/>
          <a:ext cx="7114101" cy="368602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0352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0788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049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dirty="0" err="1">
                          <a:effectLst/>
                        </a:rPr>
                        <a:t>Toán</a:t>
                      </a:r>
                      <a:r>
                        <a:rPr lang="en-US" sz="2000" b="1" dirty="0">
                          <a:effectLst/>
                        </a:rPr>
                        <a:t> </a:t>
                      </a:r>
                      <a:r>
                        <a:rPr lang="en-US" sz="2000" b="1" dirty="0" err="1">
                          <a:effectLst/>
                        </a:rPr>
                        <a:t>tử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smtClean="0">
                          <a:effectLst/>
                        </a:rPr>
                        <a:t>Mô </a:t>
                      </a:r>
                      <a:r>
                        <a:rPr lang="en-US" sz="2000" b="1" dirty="0" err="1">
                          <a:effectLst/>
                        </a:rPr>
                        <a:t>tả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dirty="0">
                          <a:effectLst/>
                        </a:rPr>
                        <a:t>=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dirty="0" err="1">
                          <a:effectLst/>
                        </a:rPr>
                        <a:t>Phép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gán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bằng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8309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>
                          <a:effectLst/>
                        </a:rPr>
                        <a:t>/=</a:t>
                      </a:r>
                      <a:endParaRPr lang="en-US" sz="2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dirty="0">
                          <a:effectLst/>
                        </a:rPr>
                        <a:t>Chia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gán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dirty="0">
                          <a:effectLst/>
                        </a:rPr>
                        <a:t>+=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dirty="0" err="1">
                          <a:effectLst/>
                        </a:rPr>
                        <a:t>Cộng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gán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dirty="0">
                          <a:effectLst/>
                        </a:rPr>
                        <a:t>-=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dirty="0" err="1">
                          <a:effectLst/>
                        </a:rPr>
                        <a:t>Trừ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gán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>
                          <a:effectLst/>
                        </a:rPr>
                        <a:t>*=</a:t>
                      </a:r>
                      <a:endParaRPr lang="en-US" sz="2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dirty="0" err="1">
                          <a:effectLst/>
                        </a:rPr>
                        <a:t>Nhân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gán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>
                          <a:effectLst/>
                        </a:rPr>
                        <a:t>%=</a:t>
                      </a:r>
                      <a:endParaRPr lang="en-US" sz="2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vi-VN" sz="2000" dirty="0">
                          <a:effectLst/>
                        </a:rPr>
                        <a:t>Chia lấy phần dư và gán</a:t>
                      </a:r>
                      <a:endParaRPr lang="vi-VN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>
                          <a:effectLst/>
                        </a:rPr>
                        <a:t>**=</a:t>
                      </a:r>
                      <a:endParaRPr lang="en-US" sz="2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dirty="0" err="1">
                          <a:effectLst/>
                        </a:rPr>
                        <a:t>Lấy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số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mũ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gán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>
                          <a:effectLst/>
                        </a:rPr>
                        <a:t>//=</a:t>
                      </a:r>
                      <a:endParaRPr lang="en-US" sz="2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dirty="0" err="1">
                          <a:effectLst/>
                        </a:rPr>
                        <a:t>Thực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phép</a:t>
                      </a:r>
                      <a:r>
                        <a:rPr lang="en-US" sz="2000" dirty="0">
                          <a:effectLst/>
                        </a:rPr>
                        <a:t> chia //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gán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5023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Ví dụ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867" y="1471448"/>
            <a:ext cx="7925616" cy="4865565"/>
          </a:xfrm>
        </p:spPr>
      </p:pic>
      <p:sp>
        <p:nvSpPr>
          <p:cNvPr id="3" name="Rectangle 2"/>
          <p:cNvSpPr/>
          <p:nvPr/>
        </p:nvSpPr>
        <p:spPr bwMode="auto">
          <a:xfrm>
            <a:off x="1084881" y="3153905"/>
            <a:ext cx="2076773" cy="2991173"/>
          </a:xfrm>
          <a:prstGeom prst="rect">
            <a:avLst/>
          </a:prstGeom>
          <a:noFill/>
          <a:ln w="2857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4943959" y="4223288"/>
            <a:ext cx="3479370" cy="1580827"/>
          </a:xfrm>
          <a:prstGeom prst="rect">
            <a:avLst/>
          </a:prstGeom>
          <a:noFill/>
          <a:ln w="2857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9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1.5. </a:t>
            </a:r>
            <a:r>
              <a:rPr lang="en-US" dirty="0" err="1"/>
              <a:t>Toán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̉ logic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err="1"/>
              <a:t>Toán</a:t>
            </a:r>
            <a:r>
              <a:rPr lang="en-US"/>
              <a:t> </a:t>
            </a:r>
            <a:r>
              <a:rPr lang="en-US" smtClean="0"/>
              <a:t>tử </a:t>
            </a:r>
            <a:r>
              <a:rPr lang="en-US" dirty="0"/>
              <a:t>logic </a:t>
            </a:r>
            <a:r>
              <a:rPr lang="en-US" err="1"/>
              <a:t>cũng</a:t>
            </a:r>
            <a:r>
              <a:rPr lang="en-US"/>
              <a:t> </a:t>
            </a:r>
            <a:r>
              <a:rPr lang="en-US" smtClean="0"/>
              <a:t>trả về </a:t>
            </a:r>
            <a:r>
              <a:rPr lang="en-US" dirty="0" err="1"/>
              <a:t>kết</a:t>
            </a:r>
            <a:r>
              <a:rPr lang="en-US" dirty="0"/>
              <a:t> quả logic </a:t>
            </a:r>
            <a:r>
              <a:rPr lang="en-US" dirty="0">
                <a:solidFill>
                  <a:srgbClr val="00B050"/>
                </a:solidFill>
              </a:rPr>
              <a:t>True</a:t>
            </a:r>
            <a:r>
              <a:rPr lang="en-US" dirty="0"/>
              <a:t> </a:t>
            </a:r>
            <a:r>
              <a:rPr lang="en-US" dirty="0" err="1"/>
              <a:t>hoặc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False</a:t>
            </a:r>
            <a:r>
              <a:rPr lang="en-US" dirty="0"/>
              <a:t>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38086" y="6429984"/>
            <a:ext cx="1656184" cy="317219"/>
          </a:xfrm>
        </p:spPr>
        <p:txBody>
          <a:bodyPr/>
          <a:lstStyle/>
          <a:p>
            <a:pPr algn="r"/>
            <a:fld id="{D55F1051-63A8-40BE-A0A8-9F6D9BC932E4}" type="slidenum">
              <a:rPr lang="en-US" smtClean="0"/>
              <a:pPr algn="r"/>
              <a:t>10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870634"/>
              </p:ext>
            </p:extLst>
          </p:nvPr>
        </p:nvGraphicFramePr>
        <p:xfrm>
          <a:off x="949961" y="2219854"/>
          <a:ext cx="7495539" cy="22860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2672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2283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>
                          <a:effectLst/>
                        </a:rPr>
                        <a:t>Toán tử</a:t>
                      </a:r>
                      <a:endParaRPr lang="en-US" sz="2000" b="1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smtClean="0">
                          <a:effectLst/>
                        </a:rPr>
                        <a:t>Mô </a:t>
                      </a:r>
                      <a:r>
                        <a:rPr lang="en-US" sz="2000" b="1" dirty="0" err="1">
                          <a:effectLst/>
                        </a:rPr>
                        <a:t>tả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fontAlgn="t"/>
                      <a:r>
                        <a:rPr lang="en-US" sz="2000">
                          <a:effectLst/>
                        </a:rPr>
                        <a:t>and</a:t>
                      </a:r>
                      <a:endParaRPr lang="en-US" sz="2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dirty="0" err="1">
                          <a:effectLst/>
                        </a:rPr>
                        <a:t>Phép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và</a:t>
                      </a:r>
                      <a:r>
                        <a:rPr lang="en-US" sz="2000" dirty="0">
                          <a:effectLst/>
                        </a:rPr>
                        <a:t>,</a:t>
                      </a:r>
                      <a:r>
                        <a:rPr lang="en-US" sz="2000" baseline="0" dirty="0">
                          <a:effectLst/>
                        </a:rPr>
                        <a:t> </a:t>
                      </a:r>
                      <a:r>
                        <a:rPr lang="en-US" sz="2000" baseline="0" dirty="0" err="1">
                          <a:effectLst/>
                        </a:rPr>
                        <a:t>n</a:t>
                      </a:r>
                      <a:r>
                        <a:rPr lang="en-US" sz="2000" dirty="0" err="1">
                          <a:effectLst/>
                        </a:rPr>
                        <a:t>ếu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cả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hai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true </a:t>
                      </a:r>
                      <a:r>
                        <a:rPr lang="en-US" sz="2000" dirty="0" err="1">
                          <a:effectLst/>
                        </a:rPr>
                        <a:t>thì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quả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sẽ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true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fontAlgn="t"/>
                      <a:r>
                        <a:rPr lang="en-US" sz="2000">
                          <a:effectLst/>
                        </a:rPr>
                        <a:t>or</a:t>
                      </a:r>
                      <a:endParaRPr lang="en-US" sz="2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2000" dirty="0" err="1">
                          <a:effectLst/>
                        </a:rPr>
                        <a:t>Phép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hoặc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nếu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một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trong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hai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điều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kiện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true </a:t>
                      </a:r>
                      <a:r>
                        <a:rPr lang="en-US" sz="2000" dirty="0" err="1">
                          <a:effectLst/>
                        </a:rPr>
                        <a:t>thì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kết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quả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là</a:t>
                      </a:r>
                      <a:r>
                        <a:rPr lang="en-US" sz="2000" dirty="0">
                          <a:effectLst/>
                        </a:rPr>
                        <a:t> true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17220">
                <a:tc>
                  <a:txBody>
                    <a:bodyPr/>
                    <a:lstStyle/>
                    <a:p>
                      <a:pPr fontAlgn="t"/>
                      <a:r>
                        <a:rPr lang="en-US" sz="2000">
                          <a:effectLst/>
                        </a:rPr>
                        <a:t>not</a:t>
                      </a:r>
                      <a:endParaRPr lang="en-US" sz="200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vi-VN" sz="2000" dirty="0">
                          <a:effectLst/>
                        </a:rPr>
                        <a:t>Phép phủ định. Được sử dụng để đảo ngược trạng thái logic của toán hạng</a:t>
                      </a:r>
                      <a:endParaRPr lang="vi-VN" sz="2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7" name="Content Placeholder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060995" y="4569635"/>
            <a:ext cx="4773758" cy="1669351"/>
          </a:xfrm>
          <a:prstGeom prst="rect">
            <a:avLst/>
          </a:prstGeom>
          <a:noFill/>
          <a:ln w="9525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84720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1.6. Toán tử khai thác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Toán tử này thường được dùng để kiểm tra xem 1 đối số có nằm trong 1 tập hợp đối số hay không</a:t>
            </a:r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892395"/>
              </p:ext>
            </p:extLst>
          </p:nvPr>
        </p:nvGraphicFramePr>
        <p:xfrm>
          <a:off x="679173" y="2380974"/>
          <a:ext cx="7818783" cy="138176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028341">
                  <a:extLst>
                    <a:ext uri="{9D8B030D-6E8A-4147-A177-3AD203B41FA5}">
                      <a16:colId xmlns="" xmlns:a16="http://schemas.microsoft.com/office/drawing/2014/main" val="2569213911"/>
                    </a:ext>
                  </a:extLst>
                </a:gridCol>
                <a:gridCol w="6790442">
                  <a:extLst>
                    <a:ext uri="{9D8B030D-6E8A-4147-A177-3AD203B41FA5}">
                      <a16:colId xmlns="" xmlns:a16="http://schemas.microsoft.com/office/drawing/2014/main" val="39854349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Toán</a:t>
                      </a:r>
                      <a:r>
                        <a:rPr lang="en-US" b="1" baseline="0" smtClean="0"/>
                        <a:t> tử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Mô</a:t>
                      </a:r>
                      <a:r>
                        <a:rPr lang="en-US" b="1" baseline="0" smtClean="0"/>
                        <a:t> tả</a:t>
                      </a:r>
                      <a:endParaRPr lang="en-US" b="1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410377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in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Nếu</a:t>
                      </a:r>
                      <a:r>
                        <a:rPr lang="en-US" baseline="0" smtClean="0"/>
                        <a:t> 1 đối số thuộc 1 tập đối số nó sẽ trả về giá trị true và ngược lại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43450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mtClean="0"/>
                        <a:t>not</a:t>
                      </a:r>
                      <a:r>
                        <a:rPr lang="en-US" baseline="0" smtClean="0"/>
                        <a:t> in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Nếu</a:t>
                      </a:r>
                      <a:r>
                        <a:rPr lang="en-US" baseline="0" smtClean="0"/>
                        <a:t> 1 đối số không thuộc 1 tập đối số nó sẽ trả về giá trị true và ngược lại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094411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79173" y="4032935"/>
            <a:ext cx="588435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>
                <a:solidFill>
                  <a:srgbClr val="0033CC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Ví dụ: </a:t>
            </a:r>
            <a:r>
              <a:rPr lang="en-US" sz="2600">
                <a:latin typeface="Consolas" panose="020B0609020204030204" pitchFamily="49" charset="0"/>
                <a:ea typeface="Tahoma" panose="020B0604030504040204" pitchFamily="34" charset="0"/>
                <a:cs typeface="Courier New" panose="02070309020205020404" pitchFamily="49" charset="0"/>
              </a:rPr>
              <a:t>a=4, b=[1,5,7,6,9]</a:t>
            </a:r>
          </a:p>
          <a:p>
            <a:r>
              <a:rPr lang="en-US" sz="2600">
                <a:latin typeface="Consolas" panose="020B0609020204030204" pitchFamily="49" charset="0"/>
                <a:ea typeface="Tahoma" panose="020B0604030504040204" pitchFamily="34" charset="0"/>
                <a:cs typeface="Courier New" panose="02070309020205020404" pitchFamily="49" charset="0"/>
              </a:rPr>
              <a:t>a in b #False</a:t>
            </a:r>
          </a:p>
          <a:p>
            <a:r>
              <a:rPr lang="en-US" sz="2600">
                <a:latin typeface="Consolas" panose="020B0609020204030204" pitchFamily="49" charset="0"/>
                <a:ea typeface="Tahoma" panose="020B0604030504040204" pitchFamily="34" charset="0"/>
                <a:cs typeface="Courier New" panose="02070309020205020404" pitchFamily="49" charset="0"/>
              </a:rPr>
              <a:t>a not in b # True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699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1.7. Toán tử xác thực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Dạng toán tử này dùng để xác thực hai giá trị xem nó có bằng nhau hay không</a:t>
            </a:r>
            <a:endParaRPr lang="en-US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939544"/>
              </p:ext>
            </p:extLst>
          </p:nvPr>
        </p:nvGraphicFramePr>
        <p:xfrm>
          <a:off x="679173" y="2380974"/>
          <a:ext cx="7818783" cy="111252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028341">
                  <a:extLst>
                    <a:ext uri="{9D8B030D-6E8A-4147-A177-3AD203B41FA5}">
                      <a16:colId xmlns="" xmlns:a16="http://schemas.microsoft.com/office/drawing/2014/main" val="2569213911"/>
                    </a:ext>
                  </a:extLst>
                </a:gridCol>
                <a:gridCol w="6790442">
                  <a:extLst>
                    <a:ext uri="{9D8B030D-6E8A-4147-A177-3AD203B41FA5}">
                      <a16:colId xmlns="" xmlns:a16="http://schemas.microsoft.com/office/drawing/2014/main" val="39854349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smtClean="0"/>
                        <a:t>Toán</a:t>
                      </a:r>
                      <a:r>
                        <a:rPr lang="en-US" b="1" baseline="0" smtClean="0"/>
                        <a:t> tử</a:t>
                      </a: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smtClean="0"/>
                        <a:t>Mô</a:t>
                      </a:r>
                      <a:r>
                        <a:rPr lang="en-US" b="1" baseline="0" smtClean="0"/>
                        <a:t> tả</a:t>
                      </a:r>
                      <a:endParaRPr lang="en-US" b="1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410377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is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Toán</a:t>
                      </a:r>
                      <a:r>
                        <a:rPr lang="en-US" baseline="0" smtClean="0"/>
                        <a:t> tử này trả về true nếu a==b và ngược lại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43450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not</a:t>
                      </a:r>
                      <a:r>
                        <a:rPr lang="en-US" baseline="0" smtClean="0"/>
                        <a:t> is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mtClean="0"/>
                        <a:t>Toán</a:t>
                      </a:r>
                      <a:r>
                        <a:rPr lang="en-US" baseline="0" smtClean="0"/>
                        <a:t> tử này trả về true nếu a!=b và ngược lại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094411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44931" y="3763695"/>
            <a:ext cx="654988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>
                <a:solidFill>
                  <a:srgbClr val="0033CC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rPr>
              <a:t>Ví dụ: </a:t>
            </a:r>
            <a:r>
              <a:rPr lang="en-US" sz="2600">
                <a:latin typeface="Consolas" panose="020B0609020204030204" pitchFamily="49" charset="0"/>
                <a:ea typeface="Tahoma" panose="020B0604030504040204" pitchFamily="34" charset="0"/>
                <a:cs typeface="Arial" panose="020B0604020202020204" pitchFamily="34" charset="0"/>
              </a:rPr>
              <a:t>a=4, b=5</a:t>
            </a:r>
          </a:p>
          <a:p>
            <a:r>
              <a:rPr lang="en-US" sz="2600">
                <a:latin typeface="Consolas" panose="020B0609020204030204" pitchFamily="49" charset="0"/>
                <a:ea typeface="Tahoma" panose="020B0604030504040204" pitchFamily="34" charset="0"/>
                <a:cs typeface="Arial" panose="020B0604020202020204" pitchFamily="34" charset="0"/>
              </a:rPr>
              <a:t>a is b #False</a:t>
            </a:r>
          </a:p>
          <a:p>
            <a:r>
              <a:rPr lang="en-US" sz="2600">
                <a:latin typeface="Consolas" panose="020B0609020204030204" pitchFamily="49" charset="0"/>
                <a:ea typeface="Tahoma" panose="020B0604030504040204" pitchFamily="34" charset="0"/>
                <a:cs typeface="Arial" panose="020B0604020202020204" pitchFamily="34" charset="0"/>
              </a:rPr>
              <a:t>a not is b # True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646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1.8. Các toán tử so sánh</a:t>
            </a:r>
            <a:endParaRPr lang="en-US"/>
          </a:p>
        </p:txBody>
      </p:sp>
      <p:graphicFrame>
        <p:nvGraphicFramePr>
          <p:cNvPr id="5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4303424"/>
              </p:ext>
            </p:extLst>
          </p:nvPr>
        </p:nvGraphicFramePr>
        <p:xfrm>
          <a:off x="1322384" y="1671582"/>
          <a:ext cx="7114102" cy="341946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18751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6329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63295"/>
              </a:tblGrid>
              <a:tr h="310499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dirty="0" err="1">
                          <a:effectLst/>
                        </a:rPr>
                        <a:t>Toán</a:t>
                      </a:r>
                      <a:r>
                        <a:rPr lang="en-US" sz="2000" b="1" dirty="0">
                          <a:effectLst/>
                        </a:rPr>
                        <a:t> </a:t>
                      </a:r>
                      <a:r>
                        <a:rPr lang="en-US" sz="2000" b="1" dirty="0" err="1">
                          <a:effectLst/>
                        </a:rPr>
                        <a:t>tử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smtClean="0">
                          <a:effectLst/>
                        </a:rPr>
                        <a:t>Ý</a:t>
                      </a:r>
                      <a:r>
                        <a:rPr lang="en-US" sz="2000" b="1" baseline="0" smtClean="0">
                          <a:effectLst/>
                        </a:rPr>
                        <a:t> nghĩa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b="1" smtClean="0">
                          <a:effectLst/>
                        </a:rPr>
                        <a:t>Ví</a:t>
                      </a:r>
                      <a:r>
                        <a:rPr lang="en-US" sz="2000" b="1" baseline="0" smtClean="0">
                          <a:effectLst/>
                        </a:rPr>
                        <a:t> dụ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&gt;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vi-VN" sz="2000" kern="1200">
                          <a:effectLst/>
                        </a:rPr>
                        <a:t>Lớn hơn</a:t>
                      </a:r>
                      <a:endParaRPr lang="vi-VN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5 &gt; 4 là đúng (true)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830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&lt;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vi-VN" sz="2000" kern="1200" dirty="0">
                          <a:effectLst/>
                        </a:rPr>
                        <a:t>Nhỏ hơn</a:t>
                      </a:r>
                      <a:endParaRPr lang="vi-VN" sz="20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4 &lt; 5 là đúng (true)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&gt;=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vi-VN" sz="2000" kern="1200">
                          <a:effectLst/>
                        </a:rPr>
                        <a:t>Lớn hơn hoặc bằng</a:t>
                      </a:r>
                      <a:endParaRPr lang="vi-VN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4 &gt;= 4 là đúng (true)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&lt;=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vi-VN" sz="2000" kern="1200">
                          <a:effectLst/>
                        </a:rPr>
                        <a:t>Nhỏ hơn hoặc bằng</a:t>
                      </a:r>
                      <a:endParaRPr lang="vi-VN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2000" kern="1200" dirty="0">
                          <a:effectLst/>
                        </a:rPr>
                        <a:t>3 &lt;= 4 </a:t>
                      </a:r>
                      <a:r>
                        <a:rPr lang="en-US" sz="2000" kern="1200" dirty="0" err="1">
                          <a:effectLst/>
                        </a:rPr>
                        <a:t>là</a:t>
                      </a:r>
                      <a:r>
                        <a:rPr lang="en-US" sz="2000" kern="1200" dirty="0">
                          <a:effectLst/>
                        </a:rPr>
                        <a:t> </a:t>
                      </a:r>
                      <a:r>
                        <a:rPr lang="en-US" sz="2000" kern="1200" dirty="0" err="1">
                          <a:effectLst/>
                        </a:rPr>
                        <a:t>đúng</a:t>
                      </a:r>
                      <a:r>
                        <a:rPr lang="en-US" sz="2000" kern="1200" dirty="0">
                          <a:effectLst/>
                        </a:rPr>
                        <a:t> (true)</a:t>
                      </a:r>
                      <a:endParaRPr lang="en-US" sz="20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==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Bằng nhau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1 == 1 là đúng (true)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!=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Không bằng nhau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 1 != 2 là đúng (true)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and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Và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 a &gt; 4 and a &lt; 10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or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2000" kern="1200">
                          <a:effectLst/>
                        </a:rPr>
                        <a:t>Hoặc</a:t>
                      </a:r>
                      <a:endParaRPr lang="en-US" sz="2000" kern="12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/>
                      <a:r>
                        <a:rPr lang="en-US" sz="2000" kern="1200" dirty="0">
                          <a:effectLst/>
                        </a:rPr>
                        <a:t> a == 1 or a == 4</a:t>
                      </a:r>
                      <a:endParaRPr lang="en-US" sz="2000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35719" marR="35719" marT="35719" marB="35719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7979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Nội</a:t>
            </a:r>
            <a:r>
              <a:rPr lang="en-US" b="1" dirty="0"/>
              <a:t> dung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85763" indent="-385763">
              <a:buFont typeface="+mj-lt"/>
              <a:buAutoNum type="arabicPeriod"/>
            </a:pPr>
            <a:r>
              <a:rPr lang="en-US" sz="2400" b="1" err="1"/>
              <a:t>Toán</a:t>
            </a:r>
            <a:r>
              <a:rPr lang="en-US" sz="2400" b="1"/>
              <a:t> </a:t>
            </a:r>
            <a:r>
              <a:rPr lang="en-US" sz="2400" b="1" smtClean="0"/>
              <a:t>tử </a:t>
            </a:r>
            <a:r>
              <a:rPr lang="en-US" sz="2400" b="1" dirty="0" err="1"/>
              <a:t>trong</a:t>
            </a:r>
            <a:r>
              <a:rPr lang="en-US" sz="2400" b="1" dirty="0"/>
              <a:t> python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2400" b="1" dirty="0" err="1">
                <a:solidFill>
                  <a:schemeClr val="accent4"/>
                </a:solidFill>
              </a:rPr>
              <a:t>Nhập</a:t>
            </a:r>
            <a:r>
              <a:rPr lang="en-US" sz="2400" b="1" dirty="0">
                <a:solidFill>
                  <a:schemeClr val="accent4"/>
                </a:solidFill>
              </a:rPr>
              <a:t>, </a:t>
            </a:r>
            <a:r>
              <a:rPr lang="en-US" sz="2400" b="1" err="1">
                <a:solidFill>
                  <a:schemeClr val="accent4"/>
                </a:solidFill>
              </a:rPr>
              <a:t>xuất</a:t>
            </a:r>
            <a:r>
              <a:rPr lang="en-US" sz="2400" b="1">
                <a:solidFill>
                  <a:schemeClr val="accent4"/>
                </a:solidFill>
              </a:rPr>
              <a:t> </a:t>
            </a:r>
            <a:r>
              <a:rPr lang="en-US" sz="2400" b="1" smtClean="0">
                <a:solidFill>
                  <a:schemeClr val="accent4"/>
                </a:solidFill>
              </a:rPr>
              <a:t>và </a:t>
            </a:r>
            <a:r>
              <a:rPr lang="en-US" sz="2400" b="1" dirty="0" err="1">
                <a:solidFill>
                  <a:schemeClr val="accent4"/>
                </a:solidFill>
              </a:rPr>
              <a:t>tính</a:t>
            </a:r>
            <a:r>
              <a:rPr lang="en-US" sz="2400" b="1" dirty="0">
                <a:solidFill>
                  <a:schemeClr val="accent4"/>
                </a:solidFill>
              </a:rPr>
              <a:t> </a:t>
            </a:r>
            <a:r>
              <a:rPr lang="en-US" sz="2400" b="1" dirty="0" err="1">
                <a:solidFill>
                  <a:schemeClr val="accent4"/>
                </a:solidFill>
              </a:rPr>
              <a:t>toán</a:t>
            </a:r>
            <a:endParaRPr lang="en-US" sz="2400" b="1" dirty="0">
              <a:solidFill>
                <a:schemeClr val="accent4"/>
              </a:solidFill>
            </a:endParaRPr>
          </a:p>
          <a:p>
            <a:pPr marL="385763" indent="-385763">
              <a:buFont typeface="+mj-lt"/>
              <a:buAutoNum type="arabicPeriod"/>
            </a:pPr>
            <a:r>
              <a:rPr lang="en-US" sz="2400" b="1" dirty="0" err="1"/>
              <a:t>Cấu</a:t>
            </a:r>
            <a:r>
              <a:rPr lang="en-US" sz="2400" b="1" dirty="0"/>
              <a:t> </a:t>
            </a:r>
            <a:r>
              <a:rPr lang="en-US" sz="2400" b="1" dirty="0" err="1"/>
              <a:t>trúc</a:t>
            </a:r>
            <a:r>
              <a:rPr lang="en-US" sz="2400" b="1" dirty="0"/>
              <a:t> </a:t>
            </a:r>
            <a:r>
              <a:rPr lang="en-US" sz="2400" b="1"/>
              <a:t>rẽ </a:t>
            </a:r>
            <a:r>
              <a:rPr lang="en-US" sz="2400" b="1" smtClean="0"/>
              <a:t>nhánh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2400" b="1"/>
              <a:t>Chạy và debug chương trình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2400" b="1" smtClean="0"/>
              <a:t>Q </a:t>
            </a:r>
            <a:r>
              <a:rPr lang="en-US" sz="2400" b="1" dirty="0"/>
              <a:t>&amp; 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6167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2.1. </a:t>
            </a:r>
            <a:r>
              <a:rPr lang="en-US" err="1"/>
              <a:t>Xuất</a:t>
            </a:r>
            <a:r>
              <a:rPr lang="en-US"/>
              <a:t> </a:t>
            </a:r>
            <a:r>
              <a:rPr lang="en-US" smtClean="0"/>
              <a:t>dữ </a:t>
            </a:r>
            <a:r>
              <a:rPr lang="en-US" dirty="0" err="1"/>
              <a:t>liệu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console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81388"/>
            <a:ext cx="8229600" cy="5248275"/>
          </a:xfrm>
        </p:spPr>
        <p:txBody>
          <a:bodyPr/>
          <a:lstStyle/>
          <a:p>
            <a:r>
              <a:rPr lang="en-US" smtClean="0"/>
              <a:t>Từ </a:t>
            </a:r>
            <a:r>
              <a:rPr lang="en-US" dirty="0" err="1"/>
              <a:t>khóa</a:t>
            </a:r>
            <a:r>
              <a:rPr lang="en-US" dirty="0"/>
              <a:t>: </a:t>
            </a:r>
            <a:r>
              <a:rPr lang="en-US" dirty="0">
                <a:solidFill>
                  <a:srgbClr val="000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print</a:t>
            </a:r>
            <a:endParaRPr lang="en-US" dirty="0"/>
          </a:p>
          <a:p>
            <a:pPr lvl="1"/>
            <a:r>
              <a:rPr lang="en-US" dirty="0"/>
              <a:t>Cú </a:t>
            </a:r>
            <a:r>
              <a:rPr lang="en-US" dirty="0" err="1"/>
              <a:t>pháp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err="1"/>
              <a:t>bản</a:t>
            </a:r>
            <a:r>
              <a:rPr lang="en-US" smtClean="0"/>
              <a:t>:</a:t>
            </a:r>
          </a:p>
          <a:p>
            <a:pPr lvl="1"/>
            <a:endParaRPr lang="en-US"/>
          </a:p>
          <a:p>
            <a:pPr lvl="1"/>
            <a:endParaRPr lang="en-US" smtClean="0"/>
          </a:p>
          <a:p>
            <a:pPr lvl="1"/>
            <a:r>
              <a:rPr lang="en-US" smtClean="0"/>
              <a:t>Trong đó:</a:t>
            </a:r>
          </a:p>
          <a:p>
            <a:pPr lvl="2"/>
            <a:r>
              <a:rPr lang="en-US" i="1"/>
              <a:t>o</a:t>
            </a:r>
            <a:r>
              <a:rPr lang="en-US" i="1" smtClean="0"/>
              <a:t>bjects</a:t>
            </a:r>
            <a:r>
              <a:rPr lang="en-US" smtClean="0"/>
              <a:t>: </a:t>
            </a:r>
            <a:r>
              <a:rPr lang="vi-VN"/>
              <a:t>đối tượng được in, có thể có nhiều đối tượng. Sẽ được chuyển đổi thành chuỗi trước khi hiển thị ra màn hình</a:t>
            </a:r>
            <a:r>
              <a:rPr lang="vi-VN" smtClean="0"/>
              <a:t>.</a:t>
            </a:r>
            <a:endParaRPr lang="en-US" smtClean="0"/>
          </a:p>
          <a:p>
            <a:pPr lvl="2"/>
            <a:r>
              <a:rPr lang="en-US" i="1"/>
              <a:t>s</a:t>
            </a:r>
            <a:r>
              <a:rPr lang="en-US" i="1" smtClean="0"/>
              <a:t>ep</a:t>
            </a:r>
            <a:r>
              <a:rPr lang="en-US" smtClean="0"/>
              <a:t>: </a:t>
            </a:r>
            <a:r>
              <a:rPr lang="vi-VN"/>
              <a:t>cách tách riêng các đối tượng, giá trị mặc định là một khoảng trắng </a:t>
            </a:r>
            <a:endParaRPr lang="en-US" smtClean="0"/>
          </a:p>
          <a:p>
            <a:pPr lvl="2"/>
            <a:r>
              <a:rPr lang="en-US" i="1"/>
              <a:t>e</a:t>
            </a:r>
            <a:r>
              <a:rPr lang="en-US" i="1" smtClean="0"/>
              <a:t>nd</a:t>
            </a:r>
            <a:r>
              <a:rPr lang="en-US" smtClean="0"/>
              <a:t>: </a:t>
            </a:r>
            <a:r>
              <a:rPr lang="vi-VN"/>
              <a:t>giá trị cuối cùng được in ra màn hình</a:t>
            </a:r>
            <a:r>
              <a:rPr lang="vi-VN" smtClean="0"/>
              <a:t>.</a:t>
            </a:r>
            <a:endParaRPr lang="en-US" smtClean="0"/>
          </a:p>
          <a:p>
            <a:pPr lvl="2"/>
            <a:r>
              <a:rPr lang="en-US" i="1" smtClean="0"/>
              <a:t>file</a:t>
            </a:r>
            <a:r>
              <a:rPr lang="en-US" smtClean="0"/>
              <a:t>: mặc </a:t>
            </a:r>
            <a:r>
              <a:rPr lang="en-US"/>
              <a:t>định hàm print sẽ ghi nội dung vào file </a:t>
            </a:r>
            <a:r>
              <a:rPr lang="en-US" i="1"/>
              <a:t>sys.stdout</a:t>
            </a:r>
            <a:r>
              <a:rPr lang="en-US" i="1" smtClean="0"/>
              <a:t>.</a:t>
            </a:r>
          </a:p>
          <a:p>
            <a:pPr lvl="2"/>
            <a:r>
              <a:rPr lang="en-US" i="1"/>
              <a:t>f</a:t>
            </a:r>
            <a:r>
              <a:rPr lang="en-US" i="1" smtClean="0"/>
              <a:t>lush: </a:t>
            </a:r>
            <a:r>
              <a:rPr lang="en-US"/>
              <a:t>giá trị mặc định giá trị là False.</a:t>
            </a:r>
            <a:endParaRPr lang="en-US" dirty="0"/>
          </a:p>
          <a:p>
            <a:pPr marL="150876" lvl="1" indent="0">
              <a:buNone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183016" y="6371053"/>
            <a:ext cx="1656184" cy="317219"/>
          </a:xfrm>
        </p:spPr>
        <p:txBody>
          <a:bodyPr/>
          <a:lstStyle/>
          <a:p>
            <a:pPr algn="r"/>
            <a:fld id="{D55F1051-63A8-40BE-A0A8-9F6D9BC932E4}" type="slidenum">
              <a:rPr lang="en-US" smtClean="0"/>
              <a:pPr algn="r"/>
              <a:t>15</a:t>
            </a:fld>
            <a:endParaRPr lang="en-US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642168" y="2222493"/>
            <a:ext cx="7002534" cy="68480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smtClean="0">
                <a:latin typeface="Consolas" panose="020B0609020204030204" pitchFamily="49" charset="0"/>
                <a:cs typeface="Courier New" panose="02070309020205020404" pitchFamily="49" charset="0"/>
              </a:rPr>
              <a:t>print(*objects, sep=‘ ‘, end=‘\n’, file = sys.stdout, flush= False”)</a:t>
            </a:r>
            <a:endParaRPr lang="en-US" altLang="en-US" sz="2000" dirty="0">
              <a:latin typeface="Consolas" panose="020B06090202040302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8408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2.2. </a:t>
            </a:r>
            <a:r>
              <a:rPr lang="en-US" dirty="0" err="1"/>
              <a:t>Nhập</a:t>
            </a:r>
            <a:r>
              <a:rPr lang="en-US" dirty="0"/>
              <a:t> </a:t>
            </a:r>
            <a:r>
              <a:rPr lang="en-US" dirty="0" err="1"/>
              <a:t>dư</a:t>
            </a:r>
            <a:r>
              <a:rPr lang="en-US" dirty="0"/>
              <a:t>̃ </a:t>
            </a:r>
            <a:r>
              <a:rPr lang="en-US" err="1"/>
              <a:t>liệu</a:t>
            </a:r>
            <a:r>
              <a:rPr lang="en-US"/>
              <a:t> </a:t>
            </a:r>
            <a:r>
              <a:rPr lang="en-US" smtClean="0"/>
              <a:t>từ </a:t>
            </a:r>
            <a:r>
              <a:rPr lang="en-US" dirty="0" err="1"/>
              <a:t>bàn</a:t>
            </a:r>
            <a:r>
              <a:rPr lang="en-US" dirty="0"/>
              <a:t> </a:t>
            </a:r>
            <a:r>
              <a:rPr lang="en-US" dirty="0" err="1"/>
              <a:t>phím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Từ </a:t>
            </a:r>
            <a:r>
              <a:rPr lang="en-US" dirty="0" err="1"/>
              <a:t>khóa</a:t>
            </a:r>
            <a:r>
              <a:rPr lang="en-US"/>
              <a:t>: </a:t>
            </a:r>
            <a:r>
              <a:rPr lang="en-US" altLang="en-US" smtClean="0">
                <a:solidFill>
                  <a:srgbClr val="00008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input</a:t>
            </a:r>
          </a:p>
          <a:p>
            <a:pPr lvl="1"/>
            <a:r>
              <a:rPr lang="en-US" smtClean="0">
                <a:solidFill>
                  <a:srgbClr val="0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Hàm tích hợp sẵn cho phép nhập vào dữ liệu, chuyển đổi thành chuỗi.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/>
              <a:t>Cú </a:t>
            </a:r>
            <a:r>
              <a:rPr lang="en-US" dirty="0" err="1"/>
              <a:t>pháp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bản</a:t>
            </a:r>
            <a:r>
              <a:rPr lang="en-US" dirty="0"/>
              <a:t>: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smtClean="0"/>
              <a:t>Trong đó: prompt là thông báo nhập dữ liệu</a:t>
            </a:r>
          </a:p>
          <a:p>
            <a:pPr lvl="1"/>
            <a:r>
              <a:rPr lang="en-US" smtClean="0"/>
              <a:t>Ví dụ: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814169" y="6318392"/>
            <a:ext cx="1656184" cy="317219"/>
          </a:xfrm>
        </p:spPr>
        <p:txBody>
          <a:bodyPr/>
          <a:lstStyle/>
          <a:p>
            <a:pPr algn="r"/>
            <a:fld id="{D55F1051-63A8-40BE-A0A8-9F6D9BC932E4}" type="slidenum">
              <a:rPr lang="en-US" smtClean="0"/>
              <a:pPr algn="r"/>
              <a:t>16</a:t>
            </a:fld>
            <a:endParaRPr lang="en-US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537890" y="3151694"/>
            <a:ext cx="2254463" cy="37702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smtClean="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Input([prompt])</a:t>
            </a:r>
            <a:endParaRPr lang="en-US" altLang="en-US" sz="2000" dirty="0">
              <a:latin typeface="Consolas" panose="020B0609020204030204" pitchFamily="49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437998" y="4899078"/>
            <a:ext cx="6204263" cy="68480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x</a:t>
            </a:r>
            <a:r>
              <a:rPr lang="en-US" altLang="en-US" sz="2000" smtClean="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1 = </a:t>
            </a:r>
            <a:r>
              <a:rPr lang="en-US" altLang="en-US" sz="2000" dirty="0">
                <a:solidFill>
                  <a:srgbClr val="000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float</a:t>
            </a:r>
            <a:r>
              <a:rPr lang="en-US" altLang="en-US" sz="2000" dirty="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2000" dirty="0">
                <a:solidFill>
                  <a:srgbClr val="000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input</a:t>
            </a:r>
            <a:r>
              <a:rPr lang="en-US" altLang="en-US" sz="2000" dirty="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2000" b="1" dirty="0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"</a:t>
            </a:r>
            <a:r>
              <a:rPr lang="en-US" altLang="en-US" sz="2000" b="1" dirty="0" err="1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Nhập</a:t>
            </a:r>
            <a:r>
              <a:rPr lang="en-US" altLang="en-US" sz="2000" b="1" dirty="0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2000" b="1" dirty="0" err="1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gia</a:t>
            </a:r>
            <a:r>
              <a:rPr lang="en-US" altLang="en-US" sz="2000" b="1" dirty="0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́ trị </a:t>
            </a:r>
            <a:r>
              <a:rPr lang="en-US" altLang="en-US" sz="2000" b="1" dirty="0" err="1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đầu</a:t>
            </a:r>
            <a:r>
              <a:rPr lang="en-US" altLang="en-US" sz="2000" b="1" dirty="0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2000" b="1" dirty="0" err="1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vào</a:t>
            </a:r>
            <a:r>
              <a:rPr lang="en-US" altLang="en-US" sz="2000" b="1" dirty="0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: "</a:t>
            </a:r>
            <a:r>
              <a:rPr lang="en-US" altLang="en-US" sz="2000" dirty="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))</a:t>
            </a:r>
            <a:r>
              <a:rPr lang="en-US" altLang="en-US" sz="200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/>
            </a:r>
            <a:br>
              <a:rPr lang="en-US" altLang="en-US" sz="200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</a:br>
            <a:r>
              <a:rPr lang="en-US" altLang="en-US" sz="200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x</a:t>
            </a:r>
            <a:r>
              <a:rPr lang="en-US" altLang="en-US" sz="2000" smtClean="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2  </a:t>
            </a:r>
            <a:r>
              <a:rPr lang="en-US" altLang="en-US" sz="2000" dirty="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= </a:t>
            </a:r>
            <a:r>
              <a:rPr lang="en-US" altLang="en-US" sz="2000" dirty="0" err="1">
                <a:solidFill>
                  <a:srgbClr val="000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int</a:t>
            </a:r>
            <a:r>
              <a:rPr lang="en-US" altLang="en-US" sz="2000" dirty="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2000" dirty="0">
                <a:solidFill>
                  <a:srgbClr val="000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input</a:t>
            </a:r>
            <a:r>
              <a:rPr lang="en-US" altLang="en-US" sz="2000" dirty="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(</a:t>
            </a:r>
            <a:r>
              <a:rPr lang="en-US" altLang="en-US" sz="2000" b="1" dirty="0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"</a:t>
            </a:r>
            <a:r>
              <a:rPr lang="en-US" altLang="en-US" sz="2000" b="1" dirty="0" err="1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Nhập</a:t>
            </a:r>
            <a:r>
              <a:rPr lang="en-US" altLang="en-US" sz="2000" b="1" dirty="0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2000" b="1" dirty="0" err="1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gia</a:t>
            </a:r>
            <a:r>
              <a:rPr lang="en-US" altLang="en-US" sz="2000" b="1" dirty="0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́ trị </a:t>
            </a:r>
            <a:r>
              <a:rPr lang="en-US" altLang="en-US" sz="2000" b="1" dirty="0" err="1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đầu</a:t>
            </a:r>
            <a:r>
              <a:rPr lang="en-US" altLang="en-US" sz="2000" b="1" dirty="0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 </a:t>
            </a:r>
            <a:r>
              <a:rPr lang="en-US" altLang="en-US" sz="2000" b="1" dirty="0" err="1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vào</a:t>
            </a:r>
            <a:r>
              <a:rPr lang="en-US" altLang="en-US" sz="2000" b="1" dirty="0">
                <a:solidFill>
                  <a:srgbClr val="00808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: "</a:t>
            </a:r>
            <a:r>
              <a:rPr lang="en-US" altLang="en-US" sz="2000" dirty="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))</a:t>
            </a:r>
            <a:endParaRPr lang="en-US" altLang="en-US" sz="2000"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7562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Ví dụ</a:t>
            </a:r>
            <a:endParaRPr lang="en-US"/>
          </a:p>
        </p:txBody>
      </p:sp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682" y="1421212"/>
            <a:ext cx="7246911" cy="45235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7556921" y="6407398"/>
            <a:ext cx="1125488" cy="288032"/>
          </a:xfrm>
        </p:spPr>
        <p:txBody>
          <a:bodyPr/>
          <a:lstStyle/>
          <a:p>
            <a:fld id="{B6B660BE-11E5-49C5-9092-33DADC997675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581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Bài tập luyện tập 1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Bài 1: Nhập vào hai số từ bàn phím tính tổng, hiệu tích thương, in ra màn hình.</a:t>
            </a:r>
          </a:p>
          <a:p>
            <a:r>
              <a:rPr lang="en-US" smtClean="0"/>
              <a:t>Bài 2: Nhập vào năm sinh của bạn tính tuổi, hiển thị ra màn hình.</a:t>
            </a:r>
          </a:p>
          <a:p>
            <a:r>
              <a:rPr lang="en-US" smtClean="0"/>
              <a:t>Bài 3: Nhập vào chiều dài và chiều rộng hình chữ nhập tính chu vi và diện tích.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561312" y="6332986"/>
            <a:ext cx="1125488" cy="288032"/>
          </a:xfrm>
        </p:spPr>
        <p:txBody>
          <a:bodyPr/>
          <a:lstStyle/>
          <a:p>
            <a:fld id="{B6B660BE-11E5-49C5-9092-33DADC99767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9384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Hướng dẫn bài 1</a:t>
            </a: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322384" y="5950108"/>
            <a:ext cx="6503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smtClean="0">
                <a:solidFill>
                  <a:srgbClr val="FF0000"/>
                </a:solidFill>
              </a:rPr>
              <a:t>Lưu ý: Sử dụng hàm format để định dạng số thập phân khi in </a:t>
            </a:r>
            <a:endParaRPr lang="en-US" b="1" i="1">
              <a:solidFill>
                <a:srgbClr val="FF0000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19</a:t>
            </a:fld>
            <a:endParaRPr lang="en-GB"/>
          </a:p>
        </p:txBody>
      </p:sp>
      <p:pic>
        <p:nvPicPr>
          <p:cNvPr id="7" name="Content Placeholder 6" descr="Spyder (Python 3.7)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691" y="1359165"/>
            <a:ext cx="8229600" cy="4374970"/>
          </a:xfrm>
          <a:ln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69653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2.3. Hàm format trong python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b="1"/>
              <a:t>Hàm format()</a:t>
            </a:r>
            <a:r>
              <a:rPr lang="vi-VN"/>
              <a:t> được tích hợp sẵn trong Python sử dụng để định dạng một giá trị truyền vào thành một định dạng cụ thể</a:t>
            </a:r>
            <a:r>
              <a:rPr lang="vi-VN" smtClean="0"/>
              <a:t>.</a:t>
            </a:r>
            <a:endParaRPr lang="en-US" smtClean="0"/>
          </a:p>
          <a:p>
            <a:r>
              <a:rPr lang="en-US" smtClean="0"/>
              <a:t>Cú pháp:</a:t>
            </a:r>
          </a:p>
          <a:p>
            <a:pPr marL="1257300" lvl="3" indent="0">
              <a:buNone/>
            </a:pPr>
            <a:r>
              <a:rPr lang="en-US" sz="2400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Format(value[,format_spec])</a:t>
            </a:r>
          </a:p>
          <a:p>
            <a:r>
              <a:rPr lang="en-US" smtClean="0"/>
              <a:t>Trong đó:</a:t>
            </a:r>
          </a:p>
          <a:p>
            <a:pPr lvl="1"/>
            <a:r>
              <a:rPr lang="en-US" smtClean="0"/>
              <a:t>Value: giá trị cần định dạng</a:t>
            </a:r>
          </a:p>
          <a:p>
            <a:pPr lvl="1"/>
            <a:r>
              <a:rPr lang="en-US" smtClean="0"/>
              <a:t>Format_spec: định dạng cần áp dụng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8798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Danh mục kiểu format</a:t>
            </a:r>
            <a:endParaRPr lang="en-US"/>
          </a:p>
        </p:txBody>
      </p:sp>
      <p:graphicFrame>
        <p:nvGraphicFramePr>
          <p:cNvPr id="5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7887805"/>
              </p:ext>
            </p:extLst>
          </p:nvPr>
        </p:nvGraphicFramePr>
        <p:xfrm>
          <a:off x="1041926" y="1450865"/>
          <a:ext cx="7114101" cy="4771227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0352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0788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049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smtClean="0">
                          <a:effectLst/>
                        </a:rPr>
                        <a:t>Kiểu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smtClean="0">
                          <a:effectLst/>
                        </a:rPr>
                        <a:t>Mô </a:t>
                      </a:r>
                      <a:r>
                        <a:rPr lang="en-US" sz="2000" b="1" dirty="0" err="1">
                          <a:effectLst/>
                        </a:rPr>
                        <a:t>tả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&lt;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Căn trái kết quả</a:t>
                      </a:r>
                    </a:p>
                  </a:txBody>
                  <a:tcPr marL="30480" marR="30480" marT="30480" marB="3048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^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Căn giữa kết quả</a:t>
                      </a:r>
                    </a:p>
                  </a:txBody>
                  <a:tcPr marL="30480" marR="30480" marT="30480" marB="30480" anchor="ctr"/>
                </a:tc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&gt;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Căn phải kết quả</a:t>
                      </a:r>
                    </a:p>
                  </a:txBody>
                  <a:tcPr marL="30480" marR="30480" marT="30480" marB="30480" anchor="ctr"/>
                </a:tc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=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vi-VN">
                          <a:effectLst/>
                        </a:rPr>
                        <a:t>Đặt dấu dương (+) hoặc âm (-) ở sát lề bên trái</a:t>
                      </a:r>
                    </a:p>
                  </a:txBody>
                  <a:tcPr marL="30480" marR="30480" marT="30480" marB="30480" anchor="ctr"/>
                </a:tc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d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Định dạng số nguyên</a:t>
                      </a:r>
                    </a:p>
                  </a:txBody>
                  <a:tcPr marL="30480" marR="30480" marT="30480" marB="30480" anchor="ctr"/>
                </a:tc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c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vi-VN">
                          <a:effectLst/>
                        </a:rPr>
                        <a:t>Ký tự Unicode tương ứng</a:t>
                      </a:r>
                    </a:p>
                  </a:txBody>
                  <a:tcPr marL="30480" marR="30480" marT="30480" marB="30480" anchor="ctr"/>
                </a:tc>
              </a:tr>
              <a:tr h="33830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b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Định dạng nhị phân</a:t>
                      </a:r>
                    </a:p>
                  </a:txBody>
                  <a:tcPr marL="30480" marR="30480" marT="30480" marB="3048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o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Định dạng bát phân</a:t>
                      </a:r>
                    </a:p>
                  </a:txBody>
                  <a:tcPr marL="30480" marR="30480" marT="30480" marB="3048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x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vi-VN">
                          <a:effectLst/>
                        </a:rPr>
                        <a:t>Định dạng thập lục phân (chữ thường)</a:t>
                      </a:r>
                    </a:p>
                  </a:txBody>
                  <a:tcPr marL="30480" marR="30480" marT="30480" marB="3048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X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Định dạng thập lục phân (chữ hoa)</a:t>
                      </a:r>
                    </a:p>
                  </a:txBody>
                  <a:tcPr marL="30480" marR="30480" marT="30480" marB="3048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n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Định dạng số thập phân</a:t>
                      </a:r>
                    </a:p>
                  </a:txBody>
                  <a:tcPr marL="30480" marR="30480" marT="30480" marB="3048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e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vi-VN">
                          <a:effectLst/>
                        </a:rPr>
                        <a:t>Ký hiệu mũ. (chữ thường e)</a:t>
                      </a:r>
                    </a:p>
                  </a:txBody>
                  <a:tcPr marL="30480" marR="30480" marT="30480" marB="3048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E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Ký hiệu mũ. (chữ hoa E)</a:t>
                      </a:r>
                    </a:p>
                  </a:txBody>
                  <a:tcPr marL="30480" marR="30480" marT="30480" marB="3048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9853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4714320"/>
              </p:ext>
            </p:extLst>
          </p:nvPr>
        </p:nvGraphicFramePr>
        <p:xfrm>
          <a:off x="1041926" y="1450865"/>
          <a:ext cx="7114101" cy="2634598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0352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0788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0499"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smtClean="0">
                          <a:effectLst/>
                        </a:rPr>
                        <a:t>Kiểu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1" smtClean="0">
                          <a:effectLst/>
                        </a:rPr>
                        <a:t>Mô </a:t>
                      </a:r>
                      <a:r>
                        <a:rPr lang="en-US" sz="2000" b="1" dirty="0" err="1">
                          <a:effectLst/>
                        </a:rPr>
                        <a:t>tả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2379" marR="52379" marT="52379" marB="52379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f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Định dạng số thực dấu phẩy động (Mặc định: 6)</a:t>
                      </a:r>
                    </a:p>
                  </a:txBody>
                  <a:tcPr marL="30480" marR="30480" marT="30480" marB="3048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F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vi-VN">
                          <a:effectLst/>
                        </a:rPr>
                        <a:t>Tương tự như 'f', nhưng hiển thị chữ hoa, ví dụ 'inf' là 'INF' và 'nan' là 'NAN'</a:t>
                      </a:r>
                    </a:p>
                  </a:txBody>
                  <a:tcPr marL="30480" marR="30480" marT="30480" marB="30480" anchor="ctr"/>
                </a:tc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g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Định dạng chung. Làm tròn số đến p chữ số có nghĩa. (Mặc định: 6)</a:t>
                      </a:r>
                    </a:p>
                  </a:txBody>
                  <a:tcPr marL="30480" marR="30480" marT="30480" marB="30480" anchor="ctr"/>
                </a:tc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G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vi-VN">
                          <a:effectLst/>
                        </a:rPr>
                        <a:t>Tương tự như 'g', chuyển sang 'E' nếu số quá lớn.</a:t>
                      </a:r>
                    </a:p>
                  </a:txBody>
                  <a:tcPr marL="30480" marR="30480" marT="30480" marB="30480" anchor="ctr"/>
                </a:tc>
              </a:tr>
              <a:tr h="310499">
                <a:tc>
                  <a:txBody>
                    <a:bodyPr/>
                    <a:lstStyle/>
                    <a:p>
                      <a:pPr algn="ctr"/>
                      <a:r>
                        <a:rPr lang="en-US">
                          <a:effectLst/>
                        </a:rPr>
                        <a:t>%</a:t>
                      </a:r>
                    </a:p>
                  </a:txBody>
                  <a:tcPr marL="30480" marR="30480" marT="30480" marB="3048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</a:rPr>
                        <a:t>Tỷ lệ phần trăm.</a:t>
                      </a:r>
                    </a:p>
                  </a:txBody>
                  <a:tcPr marL="30480" marR="30480" marT="30480" marB="30480" anchor="ctr"/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170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Trình tự định dạng:</a:t>
            </a:r>
          </a:p>
          <a:p>
            <a:pPr lvl="1"/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[[fill]align][sign][#][0][width][,],[.precision][type]</a:t>
            </a:r>
          </a:p>
          <a:p>
            <a:r>
              <a:rPr lang="en-US" smtClean="0"/>
              <a:t>Trong đó:</a:t>
            </a:r>
          </a:p>
          <a:p>
            <a:pPr lvl="1"/>
            <a:r>
              <a:rPr lang="en-US" i="1" smtClean="0"/>
              <a:t>fill</a:t>
            </a:r>
            <a:r>
              <a:rPr lang="en-US" smtClean="0"/>
              <a:t>: là bất kỳ kí tự nào</a:t>
            </a:r>
          </a:p>
          <a:p>
            <a:pPr lvl="1"/>
            <a:r>
              <a:rPr lang="en-US" i="1"/>
              <a:t>align:</a:t>
            </a:r>
            <a:r>
              <a:rPr lang="en-US"/>
              <a:t> căn chỉnh, "&lt;" | "&gt;" | "=" | "^"</a:t>
            </a:r>
          </a:p>
          <a:p>
            <a:pPr lvl="1"/>
            <a:r>
              <a:rPr lang="en-US" i="1"/>
              <a:t>sign:</a:t>
            </a:r>
            <a:r>
              <a:rPr lang="en-US"/>
              <a:t> dấu, "+" | "-" | " "</a:t>
            </a:r>
          </a:p>
          <a:p>
            <a:pPr lvl="1"/>
            <a:r>
              <a:rPr lang="en-US" i="1"/>
              <a:t>width:</a:t>
            </a:r>
            <a:r>
              <a:rPr lang="en-US"/>
              <a:t> độ dài chuỗi, là một số nguyên</a:t>
            </a:r>
          </a:p>
          <a:p>
            <a:pPr lvl="1"/>
            <a:r>
              <a:rPr lang="en-US" i="1"/>
              <a:t>precision:</a:t>
            </a:r>
            <a:r>
              <a:rPr lang="en-US"/>
              <a:t> độ chính xác, là một số nguyên</a:t>
            </a:r>
          </a:p>
          <a:p>
            <a:pPr lvl="1"/>
            <a:r>
              <a:rPr lang="en-US" i="1"/>
              <a:t>type:</a:t>
            </a:r>
            <a:r>
              <a:rPr lang="en-US"/>
              <a:t> kiểu định dạng, "b" | "c" | "d" | "e" | "E" | "f" | "F" | "g" | "G" | "n" | "o" | "s" | "x" | "X" | "%"</a:t>
            </a:r>
          </a:p>
          <a:p>
            <a:pPr lvl="1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1274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Ví dụ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172" y="1294879"/>
            <a:ext cx="7945821" cy="5226584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8494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Nội</a:t>
            </a:r>
            <a:r>
              <a:rPr lang="en-US" b="1" dirty="0"/>
              <a:t> dung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85763" indent="-385763">
              <a:buFont typeface="+mj-lt"/>
              <a:buAutoNum type="arabicPeriod"/>
            </a:pPr>
            <a:r>
              <a:rPr lang="en-US" sz="2400" b="1" err="1"/>
              <a:t>Toán</a:t>
            </a:r>
            <a:r>
              <a:rPr lang="en-US" sz="2400" b="1"/>
              <a:t> </a:t>
            </a:r>
            <a:r>
              <a:rPr lang="en-US" sz="2400" b="1" smtClean="0"/>
              <a:t>tử </a:t>
            </a:r>
            <a:r>
              <a:rPr lang="en-US" sz="2400" b="1" dirty="0" err="1"/>
              <a:t>trong</a:t>
            </a:r>
            <a:r>
              <a:rPr lang="en-US" sz="2400" b="1" dirty="0"/>
              <a:t> python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2400" b="1" dirty="0" err="1"/>
              <a:t>Nhập</a:t>
            </a:r>
            <a:r>
              <a:rPr lang="en-US" sz="2400" b="1" dirty="0"/>
              <a:t>, </a:t>
            </a:r>
            <a:r>
              <a:rPr lang="en-US" sz="2400" b="1" err="1"/>
              <a:t>xuất</a:t>
            </a:r>
            <a:r>
              <a:rPr lang="en-US" sz="2400" b="1"/>
              <a:t> </a:t>
            </a:r>
            <a:r>
              <a:rPr lang="en-US" sz="2400" b="1" smtClean="0"/>
              <a:t>và </a:t>
            </a:r>
            <a:r>
              <a:rPr lang="en-US" sz="2400" b="1" dirty="0" err="1"/>
              <a:t>tính</a:t>
            </a:r>
            <a:r>
              <a:rPr lang="en-US" sz="2400" b="1" dirty="0"/>
              <a:t> </a:t>
            </a:r>
            <a:r>
              <a:rPr lang="en-US" sz="2400" b="1" dirty="0" err="1"/>
              <a:t>toán</a:t>
            </a:r>
            <a:endParaRPr lang="en-US" sz="2400" b="1" dirty="0"/>
          </a:p>
          <a:p>
            <a:pPr marL="385763" indent="-385763">
              <a:buFont typeface="+mj-lt"/>
              <a:buAutoNum type="arabicPeriod"/>
            </a:pPr>
            <a:r>
              <a:rPr lang="en-US" sz="2400" b="1" dirty="0" err="1">
                <a:solidFill>
                  <a:schemeClr val="accent4"/>
                </a:solidFill>
              </a:rPr>
              <a:t>Cấu</a:t>
            </a:r>
            <a:r>
              <a:rPr lang="en-US" sz="2400" b="1" dirty="0">
                <a:solidFill>
                  <a:schemeClr val="accent4"/>
                </a:solidFill>
              </a:rPr>
              <a:t> </a:t>
            </a:r>
            <a:r>
              <a:rPr lang="en-US" sz="2400" b="1" dirty="0" err="1">
                <a:solidFill>
                  <a:schemeClr val="accent4"/>
                </a:solidFill>
              </a:rPr>
              <a:t>trúc</a:t>
            </a:r>
            <a:r>
              <a:rPr lang="en-US" sz="2400" b="1" dirty="0">
                <a:solidFill>
                  <a:schemeClr val="accent4"/>
                </a:solidFill>
              </a:rPr>
              <a:t> </a:t>
            </a:r>
            <a:r>
              <a:rPr lang="en-US" sz="2400" b="1">
                <a:solidFill>
                  <a:schemeClr val="accent4"/>
                </a:solidFill>
              </a:rPr>
              <a:t>rẽ </a:t>
            </a:r>
            <a:r>
              <a:rPr lang="en-US" sz="2400" b="1" smtClean="0">
                <a:solidFill>
                  <a:schemeClr val="accent4"/>
                </a:solidFill>
              </a:rPr>
              <a:t>nhánh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2400" b="1"/>
              <a:t>Chạy và debug chương trình</a:t>
            </a:r>
            <a:endParaRPr lang="en-US" sz="2400" b="1" dirty="0"/>
          </a:p>
          <a:p>
            <a:pPr marL="385763" indent="-385763">
              <a:buFont typeface="+mj-lt"/>
              <a:buAutoNum type="arabicPeriod"/>
            </a:pPr>
            <a:r>
              <a:rPr lang="en-US" sz="2400" b="1" dirty="0"/>
              <a:t>Q &amp; 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6193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3.1. Cấu trúc điều khiển luồng dữ liệu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Lệnh if</a:t>
            </a:r>
          </a:p>
          <a:p>
            <a:r>
              <a:rPr lang="en-US" smtClean="0"/>
              <a:t>Lệnh if-else</a:t>
            </a:r>
          </a:p>
          <a:p>
            <a:r>
              <a:rPr lang="en-US" smtClean="0"/>
              <a:t>Lệnh if-elif-else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681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3.1.1. Lệnh 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Lệnh if sử dụng để kiểm tra giá trị dạng Boolean của điều kiện. </a:t>
            </a:r>
          </a:p>
          <a:p>
            <a:r>
              <a:rPr lang="en-US" smtClean="0"/>
              <a:t>Cú pháp 1:</a:t>
            </a:r>
          </a:p>
          <a:p>
            <a:pPr marL="400050" lvl="1" indent="0">
              <a:buNone/>
            </a:pP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If(condition):</a:t>
            </a:r>
          </a:p>
          <a:p>
            <a:pPr marL="857250" lvl="2" indent="0">
              <a:buNone/>
            </a:pP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//khối lệnh được thực thi</a:t>
            </a:r>
          </a:p>
          <a:p>
            <a:pPr marL="857250" lvl="2" indent="0">
              <a:buNone/>
            </a:pP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//nếu condition=true</a:t>
            </a:r>
          </a:p>
          <a:p>
            <a:r>
              <a:rPr lang="en-US" smtClean="0"/>
              <a:t>Ví dụ: </a:t>
            </a:r>
          </a:p>
          <a:p>
            <a:pPr marL="457200" lvl="1" indent="0">
              <a:buNone/>
            </a:pPr>
            <a:r>
              <a:rPr lang="en-US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a</a:t>
            </a: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ge=20</a:t>
            </a:r>
          </a:p>
          <a:p>
            <a:pPr marL="457200" lvl="1" indent="0">
              <a:buNone/>
            </a:pPr>
            <a:r>
              <a:rPr lang="en-US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i</a:t>
            </a: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f(age&gt;18):</a:t>
            </a:r>
          </a:p>
          <a:p>
            <a:pPr marL="914400" lvl="2" indent="0">
              <a:buNone/>
            </a:pPr>
            <a:r>
              <a:rPr lang="en-US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p</a:t>
            </a: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rint(“Bạn đủ tuổi kết hôn”)</a:t>
            </a:r>
          </a:p>
          <a:p>
            <a:pPr lvl="1"/>
            <a:endParaRPr lang="en-US" smtClean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338850" y="6366408"/>
            <a:ext cx="1656184" cy="317219"/>
          </a:xfrm>
        </p:spPr>
        <p:txBody>
          <a:bodyPr/>
          <a:lstStyle/>
          <a:p>
            <a:pPr algn="r"/>
            <a:fld id="{D55F1051-63A8-40BE-A0A8-9F6D9BC932E4}" type="slidenum">
              <a:rPr lang="en-US" smtClean="0"/>
              <a:pPr algn="r"/>
              <a:t>27</a:t>
            </a:fld>
            <a:endParaRPr lang="en-US"/>
          </a:p>
        </p:txBody>
      </p:sp>
      <p:sp>
        <p:nvSpPr>
          <p:cNvPr id="8" name="Oval 7"/>
          <p:cNvSpPr/>
          <p:nvPr/>
        </p:nvSpPr>
        <p:spPr bwMode="auto">
          <a:xfrm>
            <a:off x="7189076" y="1902372"/>
            <a:ext cx="504497" cy="441434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Diamond 8"/>
          <p:cNvSpPr/>
          <p:nvPr/>
        </p:nvSpPr>
        <p:spPr bwMode="auto">
          <a:xfrm>
            <a:off x="6432332" y="2995448"/>
            <a:ext cx="2033752" cy="672662"/>
          </a:xfrm>
          <a:prstGeom prst="diamond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condition</a:t>
            </a:r>
          </a:p>
        </p:txBody>
      </p:sp>
      <p:sp>
        <p:nvSpPr>
          <p:cNvPr id="10" name="Round Single Corner Rectangle 9"/>
          <p:cNvSpPr/>
          <p:nvPr/>
        </p:nvSpPr>
        <p:spPr bwMode="auto">
          <a:xfrm>
            <a:off x="6858000" y="4398579"/>
            <a:ext cx="1198180" cy="483476"/>
          </a:xfrm>
          <a:prstGeom prst="round1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mtClean="0">
                <a:solidFill>
                  <a:schemeClr val="tx1"/>
                </a:solidFill>
                <a:latin typeface="Arial" charset="0"/>
              </a:rPr>
              <a:t>if code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Round Single Corner Rectangle 10"/>
          <p:cNvSpPr/>
          <p:nvPr/>
        </p:nvSpPr>
        <p:spPr bwMode="auto">
          <a:xfrm>
            <a:off x="6858000" y="5275209"/>
            <a:ext cx="1198180" cy="483476"/>
          </a:xfrm>
          <a:prstGeom prst="round1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>
                <a:solidFill>
                  <a:schemeClr val="tx1"/>
                </a:solidFill>
                <a:latin typeface="Arial" charset="0"/>
              </a:rPr>
              <a:t>a</a:t>
            </a:r>
            <a:r>
              <a:rPr lang="en-US" smtClean="0">
                <a:solidFill>
                  <a:schemeClr val="tx1"/>
                </a:solidFill>
                <a:latin typeface="Arial" charset="0"/>
              </a:rPr>
              <a:t>fter if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7210097" y="6232145"/>
            <a:ext cx="504497" cy="441434"/>
          </a:xfrm>
          <a:prstGeom prst="ellipse">
            <a:avLst/>
          </a:prstGeom>
          <a:ln w="57150" cmpd="dbl">
            <a:headEnd type="none" w="med" len="med"/>
            <a:tailEnd type="none" w="med" len="med"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4" name="Straight Arrow Connector 13"/>
          <p:cNvCxnSpPr>
            <a:stCxn id="8" idx="4"/>
            <a:endCxn id="9" idx="0"/>
          </p:cNvCxnSpPr>
          <p:nvPr/>
        </p:nvCxnSpPr>
        <p:spPr bwMode="auto">
          <a:xfrm>
            <a:off x="7441325" y="2343806"/>
            <a:ext cx="7883" cy="65164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Straight Arrow Connector 15"/>
          <p:cNvCxnSpPr>
            <a:stCxn id="9" idx="2"/>
            <a:endCxn id="10" idx="0"/>
          </p:cNvCxnSpPr>
          <p:nvPr/>
        </p:nvCxnSpPr>
        <p:spPr bwMode="auto">
          <a:xfrm>
            <a:off x="7449208" y="3668110"/>
            <a:ext cx="7882" cy="73046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Straight Arrow Connector 17"/>
          <p:cNvCxnSpPr>
            <a:stCxn id="10" idx="2"/>
            <a:endCxn id="11" idx="0"/>
          </p:cNvCxnSpPr>
          <p:nvPr/>
        </p:nvCxnSpPr>
        <p:spPr bwMode="auto">
          <a:xfrm>
            <a:off x="7457090" y="4882055"/>
            <a:ext cx="0" cy="39315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Straight Arrow Connector 19"/>
          <p:cNvCxnSpPr>
            <a:stCxn id="11" idx="2"/>
            <a:endCxn id="12" idx="0"/>
          </p:cNvCxnSpPr>
          <p:nvPr/>
        </p:nvCxnSpPr>
        <p:spPr bwMode="auto">
          <a:xfrm>
            <a:off x="7457090" y="5758685"/>
            <a:ext cx="5256" cy="47346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" name="Straight Connector 22"/>
          <p:cNvCxnSpPr>
            <a:stCxn id="9" idx="3"/>
          </p:cNvCxnSpPr>
          <p:nvPr/>
        </p:nvCxnSpPr>
        <p:spPr bwMode="auto">
          <a:xfrm>
            <a:off x="8466084" y="3331779"/>
            <a:ext cx="110357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" name="Straight Connector 24"/>
          <p:cNvCxnSpPr/>
          <p:nvPr/>
        </p:nvCxnSpPr>
        <p:spPr bwMode="auto">
          <a:xfrm>
            <a:off x="8576441" y="3331779"/>
            <a:ext cx="0" cy="174685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7" name="Straight Arrow Connector 26"/>
          <p:cNvCxnSpPr/>
          <p:nvPr/>
        </p:nvCxnSpPr>
        <p:spPr bwMode="auto">
          <a:xfrm flipH="1">
            <a:off x="7457090" y="5078632"/>
            <a:ext cx="1119351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4" name="TextBox 33"/>
          <p:cNvSpPr txBox="1"/>
          <p:nvPr/>
        </p:nvSpPr>
        <p:spPr>
          <a:xfrm>
            <a:off x="8259818" y="2827347"/>
            <a:ext cx="825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false</a:t>
            </a:r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6513789" y="3819373"/>
            <a:ext cx="825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true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6408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3.1.2. Lệnh if-else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smtClean="0"/>
              <a:t>Lệnh </a:t>
            </a:r>
            <a:r>
              <a:rPr lang="vi-VN"/>
              <a:t>if-else cũng kiểm tra giá trị dạng boolean của điều kiện. Nếu giá trị điều kiện là </a:t>
            </a:r>
            <a:r>
              <a:rPr lang="vi-VN" b="1"/>
              <a:t>True </a:t>
            </a:r>
            <a:r>
              <a:rPr lang="vi-VN"/>
              <a:t>thì chỉ có khối lệnh sau if sẽ được thực hiện, nếu là </a:t>
            </a:r>
            <a:r>
              <a:rPr lang="vi-VN" b="1"/>
              <a:t>False </a:t>
            </a:r>
            <a:r>
              <a:rPr lang="vi-VN"/>
              <a:t>thì chỉ có khối lệnh sau else được thực hiện</a:t>
            </a:r>
            <a:r>
              <a:rPr lang="vi-VN" smtClean="0"/>
              <a:t>.</a:t>
            </a:r>
            <a:endParaRPr lang="en-US" smtClean="0"/>
          </a:p>
          <a:p>
            <a:pPr lvl="1"/>
            <a:r>
              <a:rPr lang="en-US" smtClean="0"/>
              <a:t>Cú pháp:</a:t>
            </a:r>
          </a:p>
          <a:p>
            <a:pPr marL="914400" lvl="2" indent="0">
              <a:buNone/>
            </a:pP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if(condition):</a:t>
            </a:r>
          </a:p>
          <a:p>
            <a:pPr marL="1371600" lvl="3" indent="0">
              <a:buNone/>
            </a:pP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//khối lệnh này được thực thi</a:t>
            </a:r>
          </a:p>
          <a:p>
            <a:pPr marL="1371600" lvl="3" indent="0">
              <a:buNone/>
            </a:pP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//nếu condition=true</a:t>
            </a:r>
          </a:p>
          <a:p>
            <a:pPr marL="914400" lvl="2" indent="0">
              <a:buNone/>
            </a:pP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else:</a:t>
            </a:r>
          </a:p>
          <a:p>
            <a:pPr marL="1371600" lvl="3" indent="0">
              <a:buNone/>
            </a:pP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//khố lệnh này được thực thi</a:t>
            </a:r>
          </a:p>
          <a:p>
            <a:pPr marL="1371600" lvl="3" indent="0">
              <a:buNone/>
            </a:pP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//nếu condition=false</a:t>
            </a:r>
            <a:endParaRPr lang="en-US">
              <a:solidFill>
                <a:schemeClr val="tx1"/>
              </a:solidFill>
              <a:latin typeface="Consolas" panose="020B0609020204030204" pitchFamily="49" charset="0"/>
              <a:cs typeface="Courier New" panose="02070309020205020404" pitchFamily="49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85320" y="6318392"/>
            <a:ext cx="1656184" cy="317219"/>
          </a:xfrm>
        </p:spPr>
        <p:txBody>
          <a:bodyPr/>
          <a:lstStyle/>
          <a:p>
            <a:pPr algn="r"/>
            <a:fld id="{D55F1051-63A8-40BE-A0A8-9F6D9BC932E4}" type="slidenum">
              <a:rPr lang="en-US" smtClean="0"/>
              <a:pPr algn="r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859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Ví dụ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en-US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age=20</a:t>
            </a:r>
          </a:p>
          <a:p>
            <a:pPr marL="457200" lvl="1" indent="0">
              <a:buNone/>
            </a:pPr>
            <a:r>
              <a:rPr lang="en-US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if(age&gt;18):</a:t>
            </a:r>
          </a:p>
          <a:p>
            <a:pPr marL="914400" lvl="2" indent="0">
              <a:buNone/>
            </a:pPr>
            <a:r>
              <a:rPr lang="en-US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print(“Bạn đủ tuổi kết hôn</a:t>
            </a: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”)</a:t>
            </a:r>
          </a:p>
          <a:p>
            <a:pPr marL="461963" lvl="2" indent="0">
              <a:buNone/>
            </a:pPr>
            <a:r>
              <a:rPr lang="en-US" sz="24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else:</a:t>
            </a:r>
          </a:p>
          <a:p>
            <a:pPr marL="461963" lvl="2" indent="0">
              <a:buNone/>
            </a:pPr>
            <a:r>
              <a:rPr lang="en-US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	</a:t>
            </a: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print(“Bạn chưa đủ tuổi kết hôn”)</a:t>
            </a:r>
          </a:p>
          <a:p>
            <a:pPr marL="461963" lvl="2" indent="0">
              <a:buNone/>
            </a:pPr>
            <a:r>
              <a:rPr lang="en-US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################################</a:t>
            </a:r>
          </a:p>
          <a:p>
            <a:pPr marL="461963" lvl="0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400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number </a:t>
            </a:r>
            <a:r>
              <a:rPr lang="en-US" altLang="en-US" sz="24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= </a:t>
            </a:r>
            <a:r>
              <a:rPr lang="en-US" altLang="en-US" sz="2400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13</a:t>
            </a:r>
            <a:endParaRPr lang="en-US" altLang="en-US" sz="2400">
              <a:solidFill>
                <a:schemeClr val="tx1"/>
              </a:solidFill>
              <a:latin typeface="Consolas" panose="020B0609020204030204" pitchFamily="49" charset="0"/>
              <a:cs typeface="Courier New" panose="02070309020205020404" pitchFamily="49" charset="0"/>
            </a:endParaRPr>
          </a:p>
          <a:p>
            <a:pPr marL="461963" lvl="0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4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if (number % 2 == 0):</a:t>
            </a:r>
          </a:p>
          <a:p>
            <a:pPr marL="461963" lvl="0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4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    </a:t>
            </a:r>
            <a:r>
              <a:rPr lang="en-US" altLang="en-US" sz="22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print("Số " + repr(number) + " là số chẵn.")</a:t>
            </a:r>
          </a:p>
          <a:p>
            <a:pPr marL="461963" lvl="0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400" smtClean="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Else:</a:t>
            </a:r>
            <a:endParaRPr lang="en-US" altLang="en-US" sz="2400">
              <a:solidFill>
                <a:schemeClr val="tx1"/>
              </a:solidFill>
              <a:latin typeface="Consolas" panose="020B0609020204030204" pitchFamily="49" charset="0"/>
              <a:cs typeface="Courier New" panose="02070309020205020404" pitchFamily="49" charset="0"/>
            </a:endParaRPr>
          </a:p>
          <a:p>
            <a:pPr marL="461963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4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    </a:t>
            </a:r>
            <a:r>
              <a:rPr lang="en-US" altLang="en-US" sz="22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print("Số " + repr(number) + " là số lẻ.")</a:t>
            </a:r>
          </a:p>
          <a:p>
            <a:pPr marL="461963" lvl="2" indent="0">
              <a:buNone/>
            </a:pPr>
            <a:endParaRPr lang="en-US" sz="2400">
              <a:solidFill>
                <a:srgbClr val="003399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561312" y="6332986"/>
            <a:ext cx="1125488" cy="288032"/>
          </a:xfrm>
        </p:spPr>
        <p:txBody>
          <a:bodyPr/>
          <a:lstStyle/>
          <a:p>
            <a:fld id="{B6B660BE-11E5-49C5-9092-33DADC997675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4060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3.1.3. </a:t>
            </a:r>
            <a:r>
              <a:rPr lang="en-US" smtClean="0"/>
              <a:t>Lệnh if-elif-else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1" y="1228728"/>
            <a:ext cx="8507286" cy="5066970"/>
          </a:xfrm>
        </p:spPr>
        <p:txBody>
          <a:bodyPr/>
          <a:lstStyle/>
          <a:p>
            <a:r>
              <a:rPr lang="vi-VN" smtClean="0"/>
              <a:t>Lệnh </a:t>
            </a:r>
            <a:r>
              <a:rPr lang="vi-VN"/>
              <a:t>if-elif-else cũng kiểm tra giá trị dạng boolean của điều kiện. Nếu giá trị điều kiện if là </a:t>
            </a:r>
            <a:r>
              <a:rPr lang="vi-VN" b="1"/>
              <a:t>True </a:t>
            </a:r>
            <a:r>
              <a:rPr lang="vi-VN"/>
              <a:t>thì chỉ có khối lệnh sau if sẽ được thực hiện. Nếu giá trị điều kiện if else nào là </a:t>
            </a:r>
            <a:r>
              <a:rPr lang="vi-VN" b="1"/>
              <a:t>True </a:t>
            </a:r>
            <a:r>
              <a:rPr lang="vi-VN"/>
              <a:t>thì chỉ có khối lệnh sau else if đó sẽ được thực hiện... Nếu tất cả điều kiện của if và else if là </a:t>
            </a:r>
            <a:r>
              <a:rPr lang="vi-VN" b="1"/>
              <a:t>False </a:t>
            </a:r>
            <a:r>
              <a:rPr lang="vi-VN"/>
              <a:t>thì chỉ có khối lệnh sau else sẽ được thực hiện</a:t>
            </a:r>
            <a:r>
              <a:rPr lang="vi-VN" smtClean="0"/>
              <a:t>.</a:t>
            </a:r>
            <a:endParaRPr lang="en-US" altLang="en-US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162812" y="6407290"/>
            <a:ext cx="1656184" cy="317219"/>
          </a:xfrm>
        </p:spPr>
        <p:txBody>
          <a:bodyPr/>
          <a:lstStyle/>
          <a:p>
            <a:pPr algn="r"/>
            <a:fld id="{D55F1051-63A8-40BE-A0A8-9F6D9BC932E4}" type="slidenum">
              <a:rPr lang="en-US" smtClean="0"/>
              <a:pPr algn="r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1967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61334" y="6292810"/>
            <a:ext cx="1656184" cy="317219"/>
          </a:xfrm>
        </p:spPr>
        <p:txBody>
          <a:bodyPr/>
          <a:lstStyle/>
          <a:p>
            <a:pPr algn="r"/>
            <a:fld id="{D55F1051-63A8-40BE-A0A8-9F6D9BC932E4}" type="slidenum">
              <a:rPr lang="en-US" smtClean="0"/>
              <a:pPr algn="r"/>
              <a:t>31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46234" y="1228728"/>
            <a:ext cx="8218254" cy="4707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just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600">
                <a:solidFill>
                  <a:srgbClr val="0033CC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algn="just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rgbClr val="003399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algn="just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rgbClr val="800000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algn="just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rgbClr val="FF3300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algn="just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FF9900"/>
                </a:solidFill>
                <a:latin typeface="+mj-lt"/>
                <a:ea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9pPr>
          </a:lstStyle>
          <a:p>
            <a:r>
              <a:rPr lang="en-US" smtClean="0">
                <a:latin typeface="Consolas" panose="020B0609020204030204" pitchFamily="49" charset="0"/>
                <a:cs typeface="Courier New" panose="02070309020205020404" pitchFamily="49" charset="0"/>
              </a:rPr>
              <a:t>Cú </a:t>
            </a:r>
            <a:r>
              <a:rPr lang="en-US">
                <a:latin typeface="Consolas" panose="020B0609020204030204" pitchFamily="49" charset="0"/>
                <a:cs typeface="Courier New" panose="02070309020205020404" pitchFamily="49" charset="0"/>
              </a:rPr>
              <a:t>pháp:</a:t>
            </a:r>
          </a:p>
          <a:p>
            <a:pPr marL="400050" lvl="1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if (condition1):</a:t>
            </a:r>
          </a:p>
          <a:p>
            <a:pPr marL="400050" lvl="1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    // khối lệnh này được thực thi </a:t>
            </a:r>
          </a:p>
          <a:p>
            <a:pPr marL="400050" lvl="1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    // nếu condition1 là true  </a:t>
            </a:r>
          </a:p>
          <a:p>
            <a:pPr marL="400050" lvl="1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elif (condition2):</a:t>
            </a:r>
          </a:p>
          <a:p>
            <a:pPr marL="400050" lvl="1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    // khối lệnh này được thực thi </a:t>
            </a:r>
          </a:p>
          <a:p>
            <a:pPr marL="400050" lvl="1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    // nếu condition2 là true  </a:t>
            </a:r>
          </a:p>
          <a:p>
            <a:pPr marL="400050" lvl="1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elif (condition3):</a:t>
            </a:r>
          </a:p>
          <a:p>
            <a:pPr marL="0" lvl="0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    // khối lệnh này được thực thi </a:t>
            </a:r>
          </a:p>
          <a:p>
            <a:pPr marL="0" lvl="0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    // nếu condition3 là true  </a:t>
            </a:r>
          </a:p>
          <a:p>
            <a:pPr marL="0" lvl="0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...</a:t>
            </a:r>
          </a:p>
          <a:p>
            <a:pPr marL="0" lvl="0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else:</a:t>
            </a:r>
          </a:p>
          <a:p>
            <a:pPr marL="0" lvl="0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    // khối lệnh này được thực thi </a:t>
            </a:r>
          </a:p>
          <a:p>
            <a:pPr marL="0" lvl="0" indent="0" algn="l" eaLnBrk="0" hangingPunct="0">
              <a:spcBef>
                <a:spcPct val="0"/>
              </a:spcBef>
              <a:buClrTx/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    // nếu tất cả những điều kiện trên là false</a:t>
            </a:r>
            <a:r>
              <a:rPr lang="en-US" altLang="en-US" sz="2000">
                <a:solidFill>
                  <a:srgbClr val="000000"/>
                </a:solidFill>
                <a:latin typeface="Consolas" panose="020B0609020204030204" pitchFamily="49" charset="0"/>
                <a:cs typeface="Courier New" panose="02070309020205020404" pitchFamily="49" charset="0"/>
              </a:rPr>
              <a:t> </a:t>
            </a:r>
            <a:endParaRPr lang="en-US" altLang="en-US" sz="2000">
              <a:solidFill>
                <a:schemeClr val="tx1"/>
              </a:solidFill>
              <a:latin typeface="Consolas" panose="020B06090202040302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endParaRPr lang="en-US" altLang="en-US" sz="2000" kern="0">
              <a:solidFill>
                <a:schemeClr val="tx1"/>
              </a:solidFill>
              <a:latin typeface="Consolas" panose="020B06090202040302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0360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Ví dụ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869" y="1246111"/>
            <a:ext cx="7662997" cy="5021168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842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Ví dụ</a:t>
            </a:r>
            <a:endParaRPr lang="en-US"/>
          </a:p>
        </p:txBody>
      </p:sp>
      <p:pic>
        <p:nvPicPr>
          <p:cNvPr id="9" name="Content Placeholder 8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20" y="1228725"/>
            <a:ext cx="7729959" cy="5248275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6787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Ví dụ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659" y="1281388"/>
            <a:ext cx="8229600" cy="5248275"/>
          </a:xfrm>
        </p:spPr>
        <p:txBody>
          <a:bodyPr/>
          <a:lstStyle/>
          <a:p>
            <a:pPr marL="0" indent="0" defTabSz="685800">
              <a:buNone/>
            </a:pPr>
            <a:r>
              <a:rPr lang="en-US" altLang="en-US" sz="2000" b="1">
                <a:solidFill>
                  <a:schemeClr val="tx1"/>
                </a:solidFill>
                <a:latin typeface="Consolas" panose="020B0609020204030204" pitchFamily="49" charset="0"/>
              </a:rPr>
              <a:t>print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("Please enter your age: \n</a:t>
            </a:r>
            <a:r>
              <a:rPr lang="en-US" altLang="en-US" sz="2000" smtClean="0">
                <a:solidFill>
                  <a:schemeClr val="tx1"/>
                </a:solidFill>
                <a:latin typeface="Consolas" panose="020B0609020204030204" pitchFamily="49" charset="0"/>
              </a:rPr>
              <a:t>") # 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Khai báo một biến inputStr, lưu trữ dòng text người dùng nhập vào từ bàn phím.</a:t>
            </a:r>
          </a:p>
          <a:p>
            <a:pPr marL="0" indent="0" defTabSz="685800"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inputStr </a:t>
            </a:r>
            <a:r>
              <a:rPr lang="en-US" altLang="en-US" sz="2000" b="1">
                <a:solidFill>
                  <a:schemeClr val="tx1"/>
                </a:solidFill>
                <a:latin typeface="Consolas" panose="020B0609020204030204" pitchFamily="49" charset="0"/>
              </a:rPr>
              <a:t>=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  input</a:t>
            </a:r>
            <a:r>
              <a:rPr lang="en-US" altLang="en-US" sz="2000" smtClean="0">
                <a:solidFill>
                  <a:schemeClr val="tx1"/>
                </a:solidFill>
                <a:latin typeface="Consolas" panose="020B0609020204030204" pitchFamily="49" charset="0"/>
              </a:rPr>
              <a:t>() # 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Hàm int(..) chuyển một chuổi thành 1 số tự nhiên</a:t>
            </a:r>
          </a:p>
          <a:p>
            <a:pPr marL="0" indent="0" defTabSz="685800"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age </a:t>
            </a:r>
            <a:r>
              <a:rPr lang="en-US" altLang="en-US" sz="2000" b="1">
                <a:solidFill>
                  <a:schemeClr val="tx1"/>
                </a:solidFill>
                <a:latin typeface="Consolas" panose="020B0609020204030204" pitchFamily="49" charset="0"/>
              </a:rPr>
              <a:t>=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 int(inputStr</a:t>
            </a:r>
            <a:r>
              <a:rPr lang="en-US" altLang="en-US" sz="2000" smtClean="0">
                <a:solidFill>
                  <a:schemeClr val="tx1"/>
                </a:solidFill>
                <a:latin typeface="Consolas" panose="020B0609020204030204" pitchFamily="49" charset="0"/>
              </a:rPr>
              <a:t>) # 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In ra tuổi của bạn</a:t>
            </a:r>
          </a:p>
          <a:p>
            <a:pPr marL="0" indent="0" defTabSz="685800">
              <a:buNone/>
            </a:pPr>
            <a:r>
              <a:rPr lang="en-US" altLang="en-US" sz="2000" b="1">
                <a:solidFill>
                  <a:schemeClr val="tx1"/>
                </a:solidFill>
                <a:latin typeface="Consolas" panose="020B0609020204030204" pitchFamily="49" charset="0"/>
              </a:rPr>
              <a:t>print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("Your age: ", age</a:t>
            </a:r>
            <a:r>
              <a:rPr lang="en-US" altLang="en-US" sz="2000" smtClean="0">
                <a:solidFill>
                  <a:schemeClr val="tx1"/>
                </a:solidFill>
                <a:latin typeface="Consolas" panose="020B0609020204030204" pitchFamily="49" charset="0"/>
              </a:rPr>
              <a:t>) # 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Kiểm tra nếu age nhỏ hơn 80 thì ...</a:t>
            </a:r>
          </a:p>
          <a:p>
            <a:pPr marL="0" indent="0" defTabSz="685800">
              <a:buNone/>
            </a:pPr>
            <a:r>
              <a:rPr lang="en-US" altLang="en-US" sz="2000" b="1">
                <a:solidFill>
                  <a:schemeClr val="tx1"/>
                </a:solidFill>
                <a:latin typeface="Consolas" panose="020B0609020204030204" pitchFamily="49" charset="0"/>
              </a:rPr>
              <a:t>if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 (age &lt; 80</a:t>
            </a:r>
            <a:r>
              <a:rPr lang="en-US" altLang="en-US" sz="2000" smtClean="0">
                <a:solidFill>
                  <a:schemeClr val="tx1"/>
                </a:solidFill>
                <a:latin typeface="Consolas" panose="020B0609020204030204" pitchFamily="49" charset="0"/>
              </a:rPr>
              <a:t>):</a:t>
            </a:r>
            <a:endParaRPr lang="en-US" altLang="en-US" sz="2000">
              <a:solidFill>
                <a:schemeClr val="tx1"/>
              </a:solidFill>
              <a:latin typeface="Consolas" panose="020B0609020204030204" pitchFamily="49" charset="0"/>
            </a:endParaRPr>
          </a:p>
          <a:p>
            <a:pPr marL="0" indent="0" defTabSz="685800"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    print("You are pretty young")</a:t>
            </a:r>
          </a:p>
          <a:p>
            <a:pPr marL="0" indent="0" defTabSz="685800">
              <a:buNone/>
            </a:pPr>
            <a:r>
              <a:rPr lang="en-US" altLang="en-US" sz="2000" smtClean="0">
                <a:solidFill>
                  <a:schemeClr val="tx1"/>
                </a:solidFill>
                <a:latin typeface="Consolas" panose="020B0609020204030204" pitchFamily="49" charset="0"/>
              </a:rPr>
              <a:t># 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Ngược lại nếu tuổi nằm trong khoảng 80, 100 thì</a:t>
            </a:r>
          </a:p>
          <a:p>
            <a:pPr marL="0" indent="0" defTabSz="685800">
              <a:buNone/>
            </a:pPr>
            <a:r>
              <a:rPr lang="en-US" altLang="en-US" sz="2000" b="1">
                <a:solidFill>
                  <a:schemeClr val="tx1"/>
                </a:solidFill>
                <a:latin typeface="Consolas" panose="020B0609020204030204" pitchFamily="49" charset="0"/>
              </a:rPr>
              <a:t>elif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 (age &gt;</a:t>
            </a:r>
            <a:r>
              <a:rPr lang="en-US" altLang="en-US" sz="2000" b="1">
                <a:solidFill>
                  <a:schemeClr val="tx1"/>
                </a:solidFill>
                <a:latin typeface="Consolas" panose="020B0609020204030204" pitchFamily="49" charset="0"/>
              </a:rPr>
              <a:t>=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 80 </a:t>
            </a:r>
            <a:r>
              <a:rPr lang="en-US" altLang="en-US" sz="2000" b="1">
                <a:solidFill>
                  <a:schemeClr val="tx1"/>
                </a:solidFill>
                <a:latin typeface="Consolas" panose="020B0609020204030204" pitchFamily="49" charset="0"/>
              </a:rPr>
              <a:t>and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 age &lt;</a:t>
            </a:r>
            <a:r>
              <a:rPr lang="en-US" altLang="en-US" sz="2000" b="1">
                <a:solidFill>
                  <a:schemeClr val="tx1"/>
                </a:solidFill>
                <a:latin typeface="Consolas" panose="020B0609020204030204" pitchFamily="49" charset="0"/>
              </a:rPr>
              <a:t>=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 100</a:t>
            </a:r>
            <a:r>
              <a:rPr lang="en-US" altLang="en-US" sz="2000" smtClean="0">
                <a:solidFill>
                  <a:schemeClr val="tx1"/>
                </a:solidFill>
                <a:latin typeface="Consolas" panose="020B0609020204030204" pitchFamily="49" charset="0"/>
              </a:rPr>
              <a:t>):</a:t>
            </a:r>
            <a:endParaRPr lang="en-US" altLang="en-US" sz="2000">
              <a:solidFill>
                <a:schemeClr val="tx1"/>
              </a:solidFill>
              <a:latin typeface="Consolas" panose="020B0609020204030204" pitchFamily="49" charset="0"/>
            </a:endParaRPr>
          </a:p>
          <a:p>
            <a:pPr marL="0" indent="0" defTabSz="685800"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    print("You are old")</a:t>
            </a:r>
          </a:p>
          <a:p>
            <a:pPr marL="0" indent="0" defTabSz="685800">
              <a:buNone/>
            </a:pPr>
            <a:r>
              <a:rPr lang="en-US" altLang="en-US" sz="2000" b="1" smtClean="0">
                <a:solidFill>
                  <a:schemeClr val="tx1"/>
                </a:solidFill>
                <a:latin typeface="Consolas" panose="020B0609020204030204" pitchFamily="49" charset="0"/>
              </a:rPr>
              <a:t>else</a:t>
            </a:r>
            <a:r>
              <a:rPr lang="en-US" altLang="en-US" sz="2000" smtClean="0">
                <a:solidFill>
                  <a:schemeClr val="tx1"/>
                </a:solidFill>
                <a:latin typeface="Consolas" panose="020B0609020204030204" pitchFamily="49" charset="0"/>
              </a:rPr>
              <a:t>: 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# Ngược lại (Các trường hợp còn </a:t>
            </a: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lại</a:t>
            </a:r>
            <a:r>
              <a:rPr lang="en-US" altLang="en-US" sz="2000" smtClean="0">
                <a:solidFill>
                  <a:schemeClr val="tx1"/>
                </a:solidFill>
                <a:latin typeface="Consolas" panose="020B0609020204030204" pitchFamily="49" charset="0"/>
              </a:rPr>
              <a:t>)</a:t>
            </a:r>
            <a:endParaRPr lang="en-US" altLang="en-US" sz="2000">
              <a:solidFill>
                <a:schemeClr val="tx1"/>
              </a:solidFill>
              <a:latin typeface="Consolas" panose="020B0609020204030204" pitchFamily="49" charset="0"/>
            </a:endParaRPr>
          </a:p>
          <a:p>
            <a:pPr marL="0" indent="0" defTabSz="685800">
              <a:buNone/>
            </a:pPr>
            <a:r>
              <a:rPr lang="en-US" altLang="en-US" sz="2000">
                <a:solidFill>
                  <a:schemeClr val="tx1"/>
                </a:solidFill>
                <a:latin typeface="Consolas" panose="020B0609020204030204" pitchFamily="49" charset="0"/>
              </a:rPr>
              <a:t>    print("You are verry old")</a:t>
            </a:r>
          </a:p>
          <a:p>
            <a:pPr marL="0" indent="0">
              <a:buNone/>
            </a:pPr>
            <a:endParaRPr lang="en-US" sz="2000">
              <a:solidFill>
                <a:schemeClr val="tx1"/>
              </a:solidFill>
              <a:latin typeface="Consolas" panose="020B0609020204030204" pitchFamily="49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5F1051-63A8-40BE-A0A8-9F6D9BC932E4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5794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3.1.4. Lệnh If với  nhiều điều kiện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Trong câu lệnh if, có thể kết hợp nhiều điều kiện bằng cách sử dụng các toán tử kết hợp</a:t>
            </a:r>
          </a:p>
          <a:p>
            <a:pPr lvl="1"/>
            <a:r>
              <a:rPr lang="en-US" smtClean="0"/>
              <a:t>And</a:t>
            </a:r>
          </a:p>
          <a:p>
            <a:pPr lvl="1"/>
            <a:r>
              <a:rPr lang="en-US" smtClean="0"/>
              <a:t>Or</a:t>
            </a:r>
          </a:p>
          <a:p>
            <a:pPr lvl="1"/>
            <a:r>
              <a:rPr lang="en-US" smtClean="0"/>
              <a:t>not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4023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3.2. </a:t>
            </a:r>
            <a:r>
              <a:rPr lang="en-US" dirty="0" err="1"/>
              <a:t>Luyện</a:t>
            </a:r>
            <a:r>
              <a:rPr lang="en-US" dirty="0"/>
              <a:t> </a:t>
            </a:r>
            <a:r>
              <a:rPr lang="en-US" dirty="0" err="1"/>
              <a:t>tập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b="1" dirty="0">
                <a:latin typeface="Calibri" panose="020F0502020204030204" pitchFamily="34" charset="0"/>
                <a:cs typeface="Calibri" panose="020F0502020204030204" pitchFamily="34" charset="0"/>
              </a:rPr>
              <a:t>Bài 1</a:t>
            </a:r>
            <a:r>
              <a:rPr lang="vi-VN" dirty="0">
                <a:latin typeface="Calibri" panose="020F0502020204030204" pitchFamily="34" charset="0"/>
                <a:cs typeface="Calibri" panose="020F0502020204030204" pitchFamily="34" charset="0"/>
              </a:rPr>
              <a:t>: Viết chương trình nhập vào một số nguyên dương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vi-VN" dirty="0">
                <a:latin typeface="Calibri" panose="020F0502020204030204" pitchFamily="34" charset="0"/>
                <a:cs typeface="Calibri" panose="020F0502020204030204" pitchFamily="34" charset="0"/>
              </a:rPr>
              <a:t>và in "Đây là một số chẵn" nếu nó chẵn và in "Đây là một số lẻ" nếu là số lẻ</a:t>
            </a:r>
            <a:r>
              <a:rPr lang="vi-VN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US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b="1" smtClean="0">
                <a:latin typeface="Calibri" panose="020F0502020204030204" pitchFamily="34" charset="0"/>
                <a:cs typeface="Calibri" panose="020F0502020204030204" pitchFamily="34" charset="0"/>
              </a:rPr>
              <a:t>Bài 2: </a:t>
            </a:r>
            <a:r>
              <a:rPr lang="en-US" smtClean="0">
                <a:latin typeface="Calibri" panose="020F0502020204030204" pitchFamily="34" charset="0"/>
                <a:cs typeface="Calibri" panose="020F0502020204030204" pitchFamily="34" charset="0"/>
              </a:rPr>
              <a:t>Viết chương trình nhập vào một số nguyên dương kiểm tra xem số đó có chia hết cho 3 tận cùng là 8 không. Hiển thị thông báo ra màn hình.</a:t>
            </a:r>
            <a:endParaRPr lang="vi-VN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vi-VN" b="1">
                <a:latin typeface="Calibri" panose="020F0502020204030204" pitchFamily="34" charset="0"/>
                <a:cs typeface="Calibri" panose="020F0502020204030204" pitchFamily="34" charset="0"/>
              </a:rPr>
              <a:t>Bài </a:t>
            </a:r>
            <a:r>
              <a:rPr lang="en-US" b="1" smtClean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vi-VN" smtClean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vi-VN" dirty="0">
                <a:latin typeface="Calibri" panose="020F0502020204030204" pitchFamily="34" charset="0"/>
                <a:cs typeface="Calibri" panose="020F0502020204030204" pitchFamily="34" charset="0"/>
              </a:rPr>
              <a:t>Nhập vào 3 số nguyên dương _a, _b, _c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in “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Đô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̣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dài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ba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cạnh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tam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giác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"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nếu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nó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thỏa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mãn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và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in “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Đây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phải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đô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̣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dài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ba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cạnh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tam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giác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"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nếu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không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thỏa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err="1">
                <a:latin typeface="Calibri" panose="020F0502020204030204" pitchFamily="34" charset="0"/>
                <a:cs typeface="Calibri" panose="020F0502020204030204" pitchFamily="34" charset="0"/>
              </a:rPr>
              <a:t>mãn</a:t>
            </a:r>
            <a:r>
              <a:rPr lang="en-US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30616" y="6382200"/>
            <a:ext cx="1656184" cy="317219"/>
          </a:xfrm>
        </p:spPr>
        <p:txBody>
          <a:bodyPr/>
          <a:lstStyle/>
          <a:p>
            <a:pPr algn="r"/>
            <a:fld id="{D55F1051-63A8-40BE-A0A8-9F6D9BC932E4}" type="slidenum">
              <a:rPr lang="en-US" smtClean="0"/>
              <a:pPr algn="r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3712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>
                <a:latin typeface="Calibri" panose="020F0502020204030204" pitchFamily="34" charset="0"/>
                <a:cs typeface="Calibri" panose="020F0502020204030204" pitchFamily="34" charset="0"/>
              </a:rPr>
              <a:t>Bài 4: </a:t>
            </a:r>
            <a:r>
              <a:rPr lang="en-US">
                <a:latin typeface="Calibri" panose="020F0502020204030204" pitchFamily="34" charset="0"/>
                <a:cs typeface="Calibri" panose="020F0502020204030204" pitchFamily="34" charset="0"/>
              </a:rPr>
              <a:t>Nhập vào 3 điểm học phần: Tin đại cương, Tiếng Anh, Triết học với số tín chỉ tương ứng là 2,3,2. Tính điểm trung bình. Sau đó thực hiện xếp loại theo như sau</a:t>
            </a:r>
            <a:r>
              <a:rPr lang="en-US" smtClean="0">
                <a:latin typeface="Calibri" panose="020F0502020204030204" pitchFamily="34" charset="0"/>
                <a:cs typeface="Calibri" panose="020F0502020204030204" pitchFamily="34" charset="0"/>
              </a:rPr>
              <a:t>: Nếu ĐTB&gt;=9, Xuất sắc; nếu ĐTB&gt;=8 và ĐTB&lt;9, Giỏi; nếu ĐTB&gt;=7 và ĐTB&lt;8, Khá; nếu ĐTB&gt;=6 và ĐTB&lt;7, Trung Bình; ngược lại Yếu</a:t>
            </a:r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b="1" smtClean="0"/>
              <a:t>Bài </a:t>
            </a:r>
            <a:r>
              <a:rPr lang="en-US" b="1"/>
              <a:t>5</a:t>
            </a:r>
            <a:r>
              <a:rPr lang="en-US" smtClean="0"/>
              <a:t>: </a:t>
            </a:r>
            <a:r>
              <a:rPr lang="en-US" dirty="0" err="1"/>
              <a:t>Viết</a:t>
            </a:r>
            <a:r>
              <a:rPr lang="en-US" dirty="0"/>
              <a:t> </a:t>
            </a:r>
            <a:r>
              <a:rPr lang="en-US" dirty="0" err="1"/>
              <a:t>chương</a:t>
            </a:r>
            <a:r>
              <a:rPr lang="en-US" dirty="0"/>
              <a:t> </a:t>
            </a:r>
            <a:r>
              <a:rPr lang="en-US" dirty="0" err="1"/>
              <a:t>trình</a:t>
            </a:r>
            <a:r>
              <a:rPr lang="en-US" dirty="0"/>
              <a:t> </a:t>
            </a:r>
            <a:r>
              <a:rPr lang="en-US" dirty="0" err="1"/>
              <a:t>giải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trình</a:t>
            </a:r>
            <a:r>
              <a:rPr lang="en-US" dirty="0"/>
              <a:t> </a:t>
            </a:r>
            <a:r>
              <a:rPr lang="en-US" dirty="0" err="1"/>
              <a:t>bậc</a:t>
            </a:r>
            <a:r>
              <a:rPr lang="en-US" dirty="0"/>
              <a:t> 2: a*x*x + b*x + c = 0. Trong </a:t>
            </a:r>
            <a:r>
              <a:rPr lang="en-US" dirty="0" err="1"/>
              <a:t>đo</a:t>
            </a:r>
            <a:r>
              <a:rPr lang="en-US" dirty="0"/>
              <a:t>́ 3 </a:t>
            </a:r>
            <a:r>
              <a:rPr lang="en-US" dirty="0" err="1"/>
              <a:t>tham</a:t>
            </a:r>
            <a:r>
              <a:rPr lang="en-US" dirty="0"/>
              <a:t> </a:t>
            </a:r>
            <a:r>
              <a:rPr lang="en-US" dirty="0" err="1"/>
              <a:t>sô</a:t>
            </a:r>
            <a:r>
              <a:rPr lang="en-US" dirty="0"/>
              <a:t>́ </a:t>
            </a:r>
            <a:r>
              <a:rPr lang="en-US" dirty="0" err="1"/>
              <a:t>a,b,c</a:t>
            </a:r>
            <a:r>
              <a:rPr lang="en-US" dirty="0"/>
              <a:t> </a:t>
            </a:r>
            <a:r>
              <a:rPr lang="en-US" dirty="0" err="1"/>
              <a:t>được</a:t>
            </a:r>
            <a:r>
              <a:rPr lang="en-US" dirty="0"/>
              <a:t> </a:t>
            </a:r>
            <a:r>
              <a:rPr lang="en-US" dirty="0" err="1"/>
              <a:t>nhập</a:t>
            </a:r>
            <a:r>
              <a:rPr lang="en-US" dirty="0"/>
              <a:t> </a:t>
            </a:r>
            <a:r>
              <a:rPr lang="en-US" dirty="0" err="1"/>
              <a:t>tư</a:t>
            </a:r>
            <a:r>
              <a:rPr lang="en-US" dirty="0"/>
              <a:t>̀ </a:t>
            </a:r>
            <a:r>
              <a:rPr lang="en-US" dirty="0" err="1"/>
              <a:t>bàn</a:t>
            </a:r>
            <a:r>
              <a:rPr lang="en-US" dirty="0"/>
              <a:t> </a:t>
            </a:r>
            <a:r>
              <a:rPr lang="en-US" dirty="0" err="1"/>
              <a:t>phím</a:t>
            </a:r>
            <a:r>
              <a:rPr lang="en-US" dirty="0"/>
              <a:t>. </a:t>
            </a:r>
            <a:r>
              <a:rPr lang="en-US" dirty="0" err="1"/>
              <a:t>Sư</a:t>
            </a:r>
            <a:r>
              <a:rPr lang="en-US" dirty="0"/>
              <a:t>̉ </a:t>
            </a:r>
            <a:r>
              <a:rPr lang="en-US" dirty="0" err="1"/>
              <a:t>dụng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viện</a:t>
            </a:r>
            <a:r>
              <a:rPr lang="en-US" dirty="0"/>
              <a:t> math </a:t>
            </a:r>
            <a:r>
              <a:rPr lang="en-US" dirty="0" err="1"/>
              <a:t>va</a:t>
            </a:r>
            <a:r>
              <a:rPr lang="en-US" dirty="0"/>
              <a:t>̀ </a:t>
            </a:r>
            <a:r>
              <a:rPr lang="en-US" dirty="0" err="1"/>
              <a:t>hàm</a:t>
            </a:r>
            <a:r>
              <a:rPr lang="en-US" dirty="0"/>
              <a:t> </a:t>
            </a:r>
            <a:r>
              <a:rPr lang="en-US" dirty="0" err="1"/>
              <a:t>tính</a:t>
            </a:r>
            <a:r>
              <a:rPr lang="en-US" dirty="0"/>
              <a:t> </a:t>
            </a:r>
            <a:r>
              <a:rPr lang="en-US" dirty="0" err="1"/>
              <a:t>căn</a:t>
            </a:r>
            <a:r>
              <a:rPr lang="en-US" dirty="0"/>
              <a:t> </a:t>
            </a:r>
            <a:r>
              <a:rPr lang="en-US" dirty="0" err="1"/>
              <a:t>sqrt</a:t>
            </a:r>
            <a:r>
              <a:rPr lang="en-US" dirty="0"/>
              <a:t>(). Ví dụ </a:t>
            </a:r>
            <a:r>
              <a:rPr lang="en-US" dirty="0" err="1"/>
              <a:t>tính</a:t>
            </a:r>
            <a:r>
              <a:rPr lang="en-US" dirty="0"/>
              <a:t> </a:t>
            </a:r>
            <a:r>
              <a:rPr lang="en-US" dirty="0" err="1"/>
              <a:t>căn</a:t>
            </a:r>
            <a:r>
              <a:rPr lang="en-US" dirty="0"/>
              <a:t> </a:t>
            </a:r>
            <a:r>
              <a:rPr lang="en-US" dirty="0" err="1"/>
              <a:t>của</a:t>
            </a:r>
            <a:r>
              <a:rPr lang="en-US" dirty="0"/>
              <a:t> 4: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30616" y="6220352"/>
            <a:ext cx="1656184" cy="317219"/>
          </a:xfrm>
        </p:spPr>
        <p:txBody>
          <a:bodyPr/>
          <a:lstStyle/>
          <a:p>
            <a:pPr algn="r"/>
            <a:fld id="{D55F1051-63A8-40BE-A0A8-9F6D9BC932E4}" type="slidenum">
              <a:rPr lang="en-US" smtClean="0"/>
              <a:pPr algn="r"/>
              <a:t>37</a:t>
            </a:fld>
            <a:endParaRPr lang="en-US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583630" y="5412439"/>
            <a:ext cx="3976740" cy="8079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b="1" dirty="0">
                <a:latin typeface="Consolas" panose="020B0609020204030204" pitchFamily="49" charset="0"/>
                <a:cs typeface="Courier New" panose="02070309020205020404" pitchFamily="49" charset="0"/>
              </a:rPr>
              <a:t>import </a:t>
            </a:r>
            <a:r>
              <a:rPr lang="en-US" altLang="en-US" sz="1600" dirty="0">
                <a:latin typeface="Consolas" panose="020B0609020204030204" pitchFamily="49" charset="0"/>
                <a:cs typeface="Courier New" panose="02070309020205020404" pitchFamily="49" charset="0"/>
              </a:rPr>
              <a:t>math</a:t>
            </a:r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dirty="0">
                <a:latin typeface="Consolas" panose="020B0609020204030204" pitchFamily="49" charset="0"/>
                <a:cs typeface="Courier New" panose="02070309020205020404" pitchFamily="49" charset="0"/>
              </a:rPr>
              <a:t/>
            </a:r>
            <a:br>
              <a:rPr lang="en-US" altLang="en-US" sz="1600" dirty="0">
                <a:latin typeface="Consolas" panose="020B0609020204030204" pitchFamily="49" charset="0"/>
                <a:cs typeface="Courier New" panose="02070309020205020404" pitchFamily="49" charset="0"/>
              </a:rPr>
            </a:br>
            <a:r>
              <a:rPr lang="en-US" altLang="en-US" sz="1600" dirty="0">
                <a:latin typeface="Consolas" panose="020B0609020204030204" pitchFamily="49" charset="0"/>
                <a:cs typeface="Courier New" panose="02070309020205020404" pitchFamily="49" charset="0"/>
              </a:rPr>
              <a:t>_sqrt_4 = </a:t>
            </a:r>
            <a:r>
              <a:rPr lang="en-US" altLang="en-US" sz="1600" dirty="0" err="1">
                <a:latin typeface="Consolas" panose="020B0609020204030204" pitchFamily="49" charset="0"/>
                <a:cs typeface="Courier New" panose="02070309020205020404" pitchFamily="49" charset="0"/>
              </a:rPr>
              <a:t>math.sqrt</a:t>
            </a:r>
            <a:r>
              <a:rPr lang="en-US" altLang="en-US" sz="1600" dirty="0">
                <a:latin typeface="Consolas" panose="020B0609020204030204" pitchFamily="49" charset="0"/>
                <a:cs typeface="Courier New" panose="02070309020205020404" pitchFamily="49" charset="0"/>
              </a:rPr>
              <a:t>(4)</a:t>
            </a:r>
            <a:endParaRPr lang="en-US" altLang="en-US" sz="1600" dirty="0"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0742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Hướng dẫn luyện tập bài 1</a:t>
            </a:r>
            <a:endParaRPr lang="en-US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83" y="1189980"/>
            <a:ext cx="8177404" cy="5248275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3837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Hướng dẫn luyện tập bài 2</a:t>
            </a:r>
            <a:endParaRPr lang="en-US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22775"/>
            <a:ext cx="8229600" cy="4860174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981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Hướng dẫn luyện tập bài 3</a:t>
            </a:r>
            <a:endParaRPr lang="en-US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34345"/>
            <a:ext cx="8229600" cy="4837034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7838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Nội</a:t>
            </a:r>
            <a:r>
              <a:rPr lang="en-US" b="1" dirty="0"/>
              <a:t> dung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85763" indent="-385763">
              <a:buFont typeface="+mj-lt"/>
              <a:buAutoNum type="arabicPeriod"/>
            </a:pPr>
            <a:r>
              <a:rPr lang="en-US" sz="2400" b="1" err="1"/>
              <a:t>Toán</a:t>
            </a:r>
            <a:r>
              <a:rPr lang="en-US" sz="2400" b="1"/>
              <a:t> </a:t>
            </a:r>
            <a:r>
              <a:rPr lang="en-US" sz="2400" b="1" smtClean="0"/>
              <a:t>tử </a:t>
            </a:r>
            <a:r>
              <a:rPr lang="en-US" sz="2400" b="1" dirty="0" err="1"/>
              <a:t>trong</a:t>
            </a:r>
            <a:r>
              <a:rPr lang="en-US" sz="2400" b="1" dirty="0"/>
              <a:t> python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2400" b="1" dirty="0" err="1"/>
              <a:t>Nhập</a:t>
            </a:r>
            <a:r>
              <a:rPr lang="en-US" sz="2400" b="1" dirty="0"/>
              <a:t>, </a:t>
            </a:r>
            <a:r>
              <a:rPr lang="en-US" sz="2400" b="1" err="1"/>
              <a:t>xuất</a:t>
            </a:r>
            <a:r>
              <a:rPr lang="en-US" sz="2400" b="1"/>
              <a:t> và </a:t>
            </a:r>
            <a:r>
              <a:rPr lang="en-US" sz="2400" b="1" dirty="0" err="1"/>
              <a:t>tính</a:t>
            </a:r>
            <a:r>
              <a:rPr lang="en-US" sz="2400" b="1" dirty="0"/>
              <a:t> </a:t>
            </a:r>
            <a:r>
              <a:rPr lang="en-US" sz="2400" b="1" dirty="0" err="1"/>
              <a:t>toán</a:t>
            </a:r>
            <a:endParaRPr lang="en-US" sz="2400" b="1" dirty="0"/>
          </a:p>
          <a:p>
            <a:pPr marL="385763" indent="-385763">
              <a:buFont typeface="+mj-lt"/>
              <a:buAutoNum type="arabicPeriod"/>
            </a:pPr>
            <a:r>
              <a:rPr lang="en-US" sz="2400" b="1" dirty="0" err="1"/>
              <a:t>Cấu</a:t>
            </a:r>
            <a:r>
              <a:rPr lang="en-US" sz="2400" b="1" dirty="0"/>
              <a:t> </a:t>
            </a:r>
            <a:r>
              <a:rPr lang="en-US" sz="2400" b="1" dirty="0" err="1"/>
              <a:t>trúc</a:t>
            </a:r>
            <a:r>
              <a:rPr lang="en-US" sz="2400" b="1" dirty="0"/>
              <a:t> </a:t>
            </a:r>
            <a:r>
              <a:rPr lang="en-US" sz="2400" b="1"/>
              <a:t>rẽ </a:t>
            </a:r>
            <a:r>
              <a:rPr lang="en-US" sz="2400" b="1" smtClean="0"/>
              <a:t>nhánh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2400" b="1">
                <a:solidFill>
                  <a:schemeClr val="accent4"/>
                </a:solidFill>
              </a:rPr>
              <a:t>Chạy và debug chương trình</a:t>
            </a:r>
          </a:p>
          <a:p>
            <a:pPr marL="385763" indent="-385763">
              <a:buFont typeface="+mj-lt"/>
              <a:buAutoNum type="arabicPeriod"/>
            </a:pPr>
            <a:r>
              <a:rPr lang="en-US" sz="2400" b="1" smtClean="0"/>
              <a:t>Q </a:t>
            </a:r>
            <a:r>
              <a:rPr lang="en-US" sz="2400" b="1" dirty="0"/>
              <a:t>&amp; 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0027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4. Chạy và debug chương trình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42</a:t>
            </a:fld>
            <a:endParaRPr lang="en-GB"/>
          </a:p>
        </p:txBody>
      </p:sp>
      <p:pic>
        <p:nvPicPr>
          <p:cNvPr id="6" name="Content Placeholder 5" descr="Spyder (Python 3.7)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58" y="1404209"/>
            <a:ext cx="8229600" cy="4374970"/>
          </a:xfrm>
          <a:ln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3475651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Tạo chương trình như trên</a:t>
            </a:r>
          </a:p>
          <a:p>
            <a:r>
              <a:rPr lang="en-US" smtClean="0"/>
              <a:t>Tạo hai điểm breakpoints tại dòng:</a:t>
            </a:r>
          </a:p>
          <a:p>
            <a:pPr lvl="1"/>
            <a:r>
              <a:rPr lang="en-US" i="1" smtClean="0"/>
              <a:t>def hello_world(firstname, lastname):</a:t>
            </a:r>
          </a:p>
          <a:p>
            <a:pPr lvl="1"/>
            <a:r>
              <a:rPr lang="en-US" i="1"/>
              <a:t>h</a:t>
            </a:r>
            <a:r>
              <a:rPr lang="en-US" i="1" smtClean="0"/>
              <a:t>ello_world(‘trieuthu’,’huong’)</a:t>
            </a:r>
          </a:p>
          <a:p>
            <a:r>
              <a:rPr lang="en-US" smtClean="0"/>
              <a:t>Vào menu Debug và chọn</a:t>
            </a:r>
          </a:p>
          <a:p>
            <a:pPr lvl="1"/>
            <a:r>
              <a:rPr lang="en-US" smtClean="0"/>
              <a:t>Debug: bắt đầu chạy debug</a:t>
            </a:r>
          </a:p>
          <a:p>
            <a:pPr lvl="1"/>
            <a:r>
              <a:rPr lang="en-US" smtClean="0"/>
              <a:t>Step: nhảy đến điểm bug kế tiếp</a:t>
            </a:r>
          </a:p>
          <a:p>
            <a:pPr lvl="1"/>
            <a:r>
              <a:rPr lang="en-US" smtClean="0"/>
              <a:t>Step into: đi vào từng lệnh trong điểm bug</a:t>
            </a:r>
          </a:p>
          <a:p>
            <a:pPr lvl="1"/>
            <a:r>
              <a:rPr lang="en-US" smtClean="0"/>
              <a:t>Step return: qua trở lại lệnh phía trên trong điểm bug</a:t>
            </a:r>
            <a:endParaRPr lang="en-US"/>
          </a:p>
          <a:p>
            <a:pPr lvl="1"/>
            <a:r>
              <a:rPr lang="en-US" smtClean="0"/>
              <a:t>Continue: Chạy tiếp đến điểm bug tiếp theo</a:t>
            </a:r>
          </a:p>
          <a:p>
            <a:pPr lvl="1"/>
            <a:r>
              <a:rPr lang="en-US" smtClean="0"/>
              <a:t>Stop: Dừng quá trình debug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87368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Sử dụng cửa sổ lệnh Console với dòng nhắc lệnh ipdb&gt; để xác định các biến tại thời điểm mỗi lệnh được bug tới.</a:t>
            </a:r>
          </a:p>
          <a:p>
            <a:r>
              <a:rPr lang="en-US" smtClean="0"/>
              <a:t>Đọc thêm về cách gỡ lỗi chương trình</a:t>
            </a:r>
          </a:p>
          <a:p>
            <a:pPr lvl="1"/>
            <a:r>
              <a:rPr lang="en-US"/>
              <a:t>https://www.it-swarm-vi.com/vi/python/lam-cach-nao-de-go-loi-hieu-qua-voi-spyder-trong-python/1051477240/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B660BE-11E5-49C5-9092-33DADC997675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7140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Tài liệu tham khảo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Code python Programming, Wesley J.Chun, Prentice Hall PTR, </a:t>
            </a:r>
            <a:r>
              <a:rPr lang="en-US" smtClean="0"/>
              <a:t>2000</a:t>
            </a:r>
          </a:p>
          <a:p>
            <a:r>
              <a:rPr lang="en-US"/>
              <a:t>Fundamentals of Python Programming, Richard L. Halterman Sothern Adventis University, 2018</a:t>
            </a:r>
          </a:p>
          <a:p>
            <a:r>
              <a:rPr lang="en-US" smtClean="0"/>
              <a:t>Python </a:t>
            </a:r>
            <a:r>
              <a:rPr lang="en-US"/>
              <a:t>Notes for Professionals, GoalKicker.com, Free Programming </a:t>
            </a:r>
            <a:r>
              <a:rPr lang="en-US" smtClean="0"/>
              <a:t>Books</a:t>
            </a:r>
          </a:p>
          <a:p>
            <a:r>
              <a:rPr lang="en-US"/>
              <a:t>https://openplanning.net/11377/python</a:t>
            </a:r>
          </a:p>
        </p:txBody>
      </p:sp>
    </p:spTree>
    <p:extLst>
      <p:ext uri="{BB962C8B-B14F-4D97-AF65-F5344CB8AC3E}">
        <p14:creationId xmlns:p14="http://schemas.microsoft.com/office/powerpoint/2010/main" val="249445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F1051-63A8-40BE-A0A8-9F6D9BC932E4}" type="slidenum">
              <a:rPr lang="en-US" smtClean="0"/>
              <a:t>46</a:t>
            </a:fld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99" y="1645408"/>
            <a:ext cx="8556179" cy="3422471"/>
          </a:xfrm>
        </p:spPr>
      </p:pic>
    </p:spTree>
    <p:extLst>
      <p:ext uri="{BB962C8B-B14F-4D97-AF65-F5344CB8AC3E}">
        <p14:creationId xmlns:p14="http://schemas.microsoft.com/office/powerpoint/2010/main" val="941638954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1">
      <a:dk1>
        <a:sysClr val="windowText" lastClr="000000"/>
      </a:dk1>
      <a:lt1>
        <a:sysClr val="window" lastClr="FFFFFF"/>
      </a:lt1>
      <a:dk2>
        <a:srgbClr val="3E3D2D"/>
      </a:dk2>
      <a:lt2>
        <a:srgbClr val="FFFFFF"/>
      </a:lt2>
      <a:accent1>
        <a:srgbClr val="FF6600"/>
      </a:accent1>
      <a:accent2>
        <a:srgbClr val="71685A"/>
      </a:accent2>
      <a:accent3>
        <a:srgbClr val="FF6700"/>
      </a:accent3>
      <a:accent4>
        <a:srgbClr val="BF4D00"/>
      </a:accent4>
      <a:accent5>
        <a:srgbClr val="956B43"/>
      </a:accent5>
      <a:accent6>
        <a:srgbClr val="FEA022"/>
      </a:accent6>
      <a:hlink>
        <a:srgbClr val="E68200"/>
      </a:hlink>
      <a:folHlink>
        <a:srgbClr val="FFA365"/>
      </a:folHlink>
    </a:clrScheme>
    <a:fontScheme name="Custom 1">
      <a:majorFont>
        <a:latin typeface="Cambria"/>
        <a:ea typeface=""/>
        <a:cs typeface=""/>
      </a:majorFont>
      <a:minorFont>
        <a:latin typeface="Cambr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mple 1">
        <a:dk1>
          <a:srgbClr val="000000"/>
        </a:dk1>
        <a:lt1>
          <a:srgbClr val="FFFFFF"/>
        </a:lt1>
        <a:dk2>
          <a:srgbClr val="000798"/>
        </a:dk2>
        <a:lt2>
          <a:srgbClr val="B2B2B2"/>
        </a:lt2>
        <a:accent1>
          <a:srgbClr val="1B33E7"/>
        </a:accent1>
        <a:accent2>
          <a:srgbClr val="6699FF"/>
        </a:accent2>
        <a:accent3>
          <a:srgbClr val="FFFFFF"/>
        </a:accent3>
        <a:accent4>
          <a:srgbClr val="000000"/>
        </a:accent4>
        <a:accent5>
          <a:srgbClr val="ABADF1"/>
        </a:accent5>
        <a:accent6>
          <a:srgbClr val="5C8AE7"/>
        </a:accent6>
        <a:hlink>
          <a:srgbClr val="99CCFF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00"/>
        </a:dk1>
        <a:lt1>
          <a:srgbClr val="FFFFFF"/>
        </a:lt1>
        <a:dk2>
          <a:srgbClr val="094332"/>
        </a:dk2>
        <a:lt2>
          <a:srgbClr val="B2B2B2"/>
        </a:lt2>
        <a:accent1>
          <a:srgbClr val="0D6531"/>
        </a:accent1>
        <a:accent2>
          <a:srgbClr val="39AF6E"/>
        </a:accent2>
        <a:accent3>
          <a:srgbClr val="FFFFFF"/>
        </a:accent3>
        <a:accent4>
          <a:srgbClr val="000000"/>
        </a:accent4>
        <a:accent5>
          <a:srgbClr val="AAB8AD"/>
        </a:accent5>
        <a:accent6>
          <a:srgbClr val="339E63"/>
        </a:accent6>
        <a:hlink>
          <a:srgbClr val="93E1A0"/>
        </a:hlink>
        <a:folHlink>
          <a:srgbClr val="1D834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00"/>
        </a:dk1>
        <a:lt1>
          <a:srgbClr val="FFFFFF"/>
        </a:lt1>
        <a:dk2>
          <a:srgbClr val="275CA3"/>
        </a:dk2>
        <a:lt2>
          <a:srgbClr val="C0C0C0"/>
        </a:lt2>
        <a:accent1>
          <a:srgbClr val="529EBC"/>
        </a:accent1>
        <a:accent2>
          <a:srgbClr val="55BEE3"/>
        </a:accent2>
        <a:accent3>
          <a:srgbClr val="FFFFFF"/>
        </a:accent3>
        <a:accent4>
          <a:srgbClr val="000000"/>
        </a:accent4>
        <a:accent5>
          <a:srgbClr val="B3CCDA"/>
        </a:accent5>
        <a:accent6>
          <a:srgbClr val="4CACCE"/>
        </a:accent6>
        <a:hlink>
          <a:srgbClr val="9FD4F1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1" id="{1C174CB8-4ECC-412D-A934-188137497CE9}" vid="{29585AFE-8B2E-46BA-A8FC-6BBDA0C7EFC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1966</TotalTime>
  <Words>1839</Words>
  <Application>Microsoft Office PowerPoint</Application>
  <PresentationFormat>On-screen Show (4:3)</PresentationFormat>
  <Paragraphs>390</Paragraphs>
  <Slides>46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5" baseType="lpstr">
      <vt:lpstr>Arial</vt:lpstr>
      <vt:lpstr>Calibri</vt:lpstr>
      <vt:lpstr>Cambria</vt:lpstr>
      <vt:lpstr>Consolas</vt:lpstr>
      <vt:lpstr>Courier New</vt:lpstr>
      <vt:lpstr>Tahoma</vt:lpstr>
      <vt:lpstr>Times New Roman</vt:lpstr>
      <vt:lpstr>Wingdings</vt:lpstr>
      <vt:lpstr>Theme1</vt:lpstr>
      <vt:lpstr>CHƯƠNG 2  CÁC CẤU TRÚC CƠ BẢN TRONG PYTHON</vt:lpstr>
      <vt:lpstr>Nội dung</vt:lpstr>
      <vt:lpstr>1.1. Các loại toán tử</vt:lpstr>
      <vt:lpstr>1.2. Toán tử số học</vt:lpstr>
      <vt:lpstr>Ví dụ</vt:lpstr>
      <vt:lpstr>1.3. Toán tử quan hệ (so sánh)</vt:lpstr>
      <vt:lpstr>Ví dụ</vt:lpstr>
      <vt:lpstr>1.4. Toán tử gán</vt:lpstr>
      <vt:lpstr>Ví dụ</vt:lpstr>
      <vt:lpstr>1.5. Toán tử logic</vt:lpstr>
      <vt:lpstr>1.6. Toán tử khai thác</vt:lpstr>
      <vt:lpstr>1.7. Toán tử xác thực</vt:lpstr>
      <vt:lpstr>1.8. Các toán tử so sánh</vt:lpstr>
      <vt:lpstr>Nội dung</vt:lpstr>
      <vt:lpstr>2.1. Xuất dữ liệu ra console</vt:lpstr>
      <vt:lpstr>2.2. Nhập dữ liệu từ bàn phím</vt:lpstr>
      <vt:lpstr>Ví dụ</vt:lpstr>
      <vt:lpstr>Bài tập luyện tập 1</vt:lpstr>
      <vt:lpstr>Hướng dẫn bài 1</vt:lpstr>
      <vt:lpstr>2.3. Hàm format trong python</vt:lpstr>
      <vt:lpstr>Danh mục kiểu format</vt:lpstr>
      <vt:lpstr>PowerPoint Presentation</vt:lpstr>
      <vt:lpstr>PowerPoint Presentation</vt:lpstr>
      <vt:lpstr>Ví dụ</vt:lpstr>
      <vt:lpstr>Nội dung</vt:lpstr>
      <vt:lpstr>3.1. Cấu trúc điều khiển luồng dữ liệu</vt:lpstr>
      <vt:lpstr>3.1.1. Lệnh if</vt:lpstr>
      <vt:lpstr>3.1.2. Lệnh if-else</vt:lpstr>
      <vt:lpstr>Ví dụ</vt:lpstr>
      <vt:lpstr>3.1.3. Lệnh if-elif-else</vt:lpstr>
      <vt:lpstr>PowerPoint Presentation</vt:lpstr>
      <vt:lpstr>Ví dụ</vt:lpstr>
      <vt:lpstr>Ví dụ</vt:lpstr>
      <vt:lpstr>Ví dụ</vt:lpstr>
      <vt:lpstr>3.1.4. Lệnh If với  nhiều điều kiện</vt:lpstr>
      <vt:lpstr>3.2. Luyện tập</vt:lpstr>
      <vt:lpstr>PowerPoint Presentation</vt:lpstr>
      <vt:lpstr>Hướng dẫn luyện tập bài 1</vt:lpstr>
      <vt:lpstr>Hướng dẫn luyện tập bài 2</vt:lpstr>
      <vt:lpstr>Hướng dẫn luyện tập bài 3</vt:lpstr>
      <vt:lpstr>Nội dung</vt:lpstr>
      <vt:lpstr>4. Chạy và debug chương trình</vt:lpstr>
      <vt:lpstr>PowerPoint Presentation</vt:lpstr>
      <vt:lpstr>PowerPoint Presentation</vt:lpstr>
      <vt:lpstr>Tài liệu tham khảo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TỔNG QUAN VỀ TRÍ TUỆ NHÂN TẠO</dc:title>
  <dc:creator>AnPhuongDiep</dc:creator>
  <cp:lastModifiedBy>Admin</cp:lastModifiedBy>
  <cp:revision>158</cp:revision>
  <dcterms:created xsi:type="dcterms:W3CDTF">2020-06-02T08:04:28Z</dcterms:created>
  <dcterms:modified xsi:type="dcterms:W3CDTF">2021-10-01T07:38:57Z</dcterms:modified>
</cp:coreProperties>
</file>