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3"/>
  </p:notesMasterIdLst>
  <p:sldIdLst>
    <p:sldId id="260" r:id="rId2"/>
    <p:sldId id="262" r:id="rId3"/>
    <p:sldId id="263" r:id="rId4"/>
    <p:sldId id="264" r:id="rId5"/>
    <p:sldId id="291" r:id="rId6"/>
    <p:sldId id="305" r:id="rId7"/>
    <p:sldId id="268" r:id="rId8"/>
    <p:sldId id="292" r:id="rId9"/>
    <p:sldId id="293" r:id="rId10"/>
    <p:sldId id="294" r:id="rId11"/>
    <p:sldId id="306" r:id="rId12"/>
    <p:sldId id="307" r:id="rId13"/>
    <p:sldId id="308" r:id="rId14"/>
    <p:sldId id="309" r:id="rId15"/>
    <p:sldId id="265" r:id="rId16"/>
    <p:sldId id="323" r:id="rId17"/>
    <p:sldId id="313" r:id="rId18"/>
    <p:sldId id="314" r:id="rId19"/>
    <p:sldId id="324" r:id="rId20"/>
    <p:sldId id="275" r:id="rId21"/>
    <p:sldId id="276" r:id="rId22"/>
    <p:sldId id="277" r:id="rId23"/>
    <p:sldId id="278" r:id="rId24"/>
    <p:sldId id="279" r:id="rId25"/>
    <p:sldId id="325" r:id="rId26"/>
    <p:sldId id="282" r:id="rId27"/>
    <p:sldId id="328" r:id="rId28"/>
    <p:sldId id="329" r:id="rId29"/>
    <p:sldId id="283" r:id="rId30"/>
    <p:sldId id="285" r:id="rId31"/>
    <p:sldId id="286" r:id="rId32"/>
    <p:sldId id="287" r:id="rId33"/>
    <p:sldId id="288" r:id="rId34"/>
    <p:sldId id="299" r:id="rId35"/>
    <p:sldId id="326" r:id="rId36"/>
    <p:sldId id="327" r:id="rId37"/>
    <p:sldId id="317" r:id="rId38"/>
    <p:sldId id="300" r:id="rId39"/>
    <p:sldId id="303" r:id="rId40"/>
    <p:sldId id="331" r:id="rId41"/>
    <p:sldId id="290"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306E"/>
    <a:srgbClr val="2D6633"/>
    <a:srgbClr val="099ED9"/>
    <a:srgbClr val="969696"/>
    <a:srgbClr val="92C952"/>
    <a:srgbClr val="F29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057" autoAdjust="0"/>
    <p:restoredTop sz="96433" autoAdjust="0"/>
  </p:normalViewPr>
  <p:slideViewPr>
    <p:cSldViewPr snapToGrid="0">
      <p:cViewPr varScale="1">
        <p:scale>
          <a:sx n="109" d="100"/>
          <a:sy n="109" d="100"/>
        </p:scale>
        <p:origin x="1224" y="9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01/10/2021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toidicode.com/cac-ham-xu-ly-chuoi-trong-python-368.html"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a:t>
            </a:fld>
            <a:endParaRPr lang="en-GB"/>
          </a:p>
        </p:txBody>
      </p:sp>
    </p:spTree>
    <p:extLst>
      <p:ext uri="{BB962C8B-B14F-4D97-AF65-F5344CB8AC3E}">
        <p14:creationId xmlns:p14="http://schemas.microsoft.com/office/powerpoint/2010/main" val="32941568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6</a:t>
            </a:fld>
            <a:endParaRPr lang="en-GB"/>
          </a:p>
        </p:txBody>
      </p:sp>
    </p:spTree>
    <p:extLst>
      <p:ext uri="{BB962C8B-B14F-4D97-AF65-F5344CB8AC3E}">
        <p14:creationId xmlns:p14="http://schemas.microsoft.com/office/powerpoint/2010/main" val="4236665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11</a:t>
            </a:fld>
            <a:endParaRPr lang="en-GB"/>
          </a:p>
        </p:txBody>
      </p:sp>
    </p:spTree>
    <p:extLst>
      <p:ext uri="{BB962C8B-B14F-4D97-AF65-F5344CB8AC3E}">
        <p14:creationId xmlns:p14="http://schemas.microsoft.com/office/powerpoint/2010/main" val="5472003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Sub: chuỗi</a:t>
            </a:r>
            <a:r>
              <a:rPr lang="en-US" baseline="0" smtClean="0"/>
              <a:t> càn tìm kiếm và đếm</a:t>
            </a:r>
          </a:p>
          <a:p>
            <a:r>
              <a:rPr lang="en-US" baseline="0" smtClean="0"/>
              <a:t>Start: là chỉ mục bắt đầu của chuỗi cần tìm, mặc định là 0</a:t>
            </a:r>
          </a:p>
          <a:p>
            <a:r>
              <a:rPr lang="en-US" baseline="0" smtClean="0"/>
              <a:t>En là chỉ mục kết thúc chuỗi cần tìm, mặc định là len()</a:t>
            </a:r>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33</a:t>
            </a:fld>
            <a:endParaRPr lang="en-GB"/>
          </a:p>
        </p:txBody>
      </p:sp>
    </p:spTree>
    <p:extLst>
      <p:ext uri="{BB962C8B-B14F-4D97-AF65-F5344CB8AC3E}">
        <p14:creationId xmlns:p14="http://schemas.microsoft.com/office/powerpoint/2010/main" val="9885213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Endcode:</a:t>
            </a:r>
          </a:p>
          <a:p>
            <a:pPr fontAlgn="base"/>
            <a:r>
              <a:rPr lang="vi-VN" sz="1200" b="0" i="0" kern="1200" smtClean="0">
                <a:solidFill>
                  <a:schemeClr val="tx1"/>
                </a:solidFill>
                <a:effectLst/>
                <a:latin typeface="+mn-lt"/>
                <a:ea typeface="+mn-ea"/>
                <a:cs typeface="+mn-cs"/>
              </a:rPr>
              <a:t>type là kiểu encode của string. Mặc định sẽ là utf-8</a:t>
            </a:r>
          </a:p>
          <a:p>
            <a:pPr fontAlgn="base"/>
            <a:r>
              <a:rPr lang="vi-VN" sz="1200" b="0" i="0" kern="1200" smtClean="0">
                <a:solidFill>
                  <a:schemeClr val="tx1"/>
                </a:solidFill>
                <a:effectLst/>
                <a:latin typeface="+mn-lt"/>
                <a:ea typeface="+mn-ea"/>
                <a:cs typeface="+mn-cs"/>
              </a:rPr>
              <a:t>mode là chế độ báo lỗi nếu có khi encode. Python hỗ trợ 6 dạng mode như sau:</a:t>
            </a:r>
          </a:p>
          <a:p>
            <a:pPr lvl="1" fontAlgn="base"/>
            <a:r>
              <a:rPr lang="vi-VN" sz="1200" b="0" i="0" kern="1200" smtClean="0">
                <a:solidFill>
                  <a:schemeClr val="tx1"/>
                </a:solidFill>
                <a:effectLst/>
                <a:latin typeface="+mn-lt"/>
                <a:ea typeface="+mn-ea"/>
                <a:cs typeface="+mn-cs"/>
              </a:rPr>
              <a:t>strict - Chế độ nghiêm ngặt, nó sẽ hiển thị lỗi dưới UnicodeDecodeError exception. Đây là chế độ mặc định.</a:t>
            </a:r>
          </a:p>
          <a:p>
            <a:pPr lvl="1" fontAlgn="base"/>
            <a:r>
              <a:rPr lang="vi-VN" sz="1200" b="0" i="0" kern="1200" smtClean="0">
                <a:solidFill>
                  <a:schemeClr val="tx1"/>
                </a:solidFill>
                <a:effectLst/>
                <a:latin typeface="+mn-lt"/>
                <a:ea typeface="+mn-ea"/>
                <a:cs typeface="+mn-cs"/>
              </a:rPr>
              <a:t>ignore - bỏ qua tất cả các lỗi nếu có.</a:t>
            </a:r>
          </a:p>
          <a:p>
            <a:pPr lvl="1" fontAlgn="base"/>
            <a:r>
              <a:rPr lang="vi-VN" sz="1200" b="0" i="0" kern="1200" smtClean="0">
                <a:solidFill>
                  <a:schemeClr val="tx1"/>
                </a:solidFill>
                <a:effectLst/>
                <a:latin typeface="+mn-lt"/>
                <a:ea typeface="+mn-ea"/>
                <a:cs typeface="+mn-cs"/>
              </a:rPr>
              <a:t>replace - nó sẽ thay thế lỗi bằng dấu ?.</a:t>
            </a:r>
          </a:p>
          <a:p>
            <a:pPr lvl="1" fontAlgn="base"/>
            <a:r>
              <a:rPr lang="vi-VN" sz="1200" b="0" i="0" kern="1200" smtClean="0">
                <a:solidFill>
                  <a:schemeClr val="tx1"/>
                </a:solidFill>
                <a:effectLst/>
                <a:latin typeface="+mn-lt"/>
                <a:ea typeface="+mn-ea"/>
                <a:cs typeface="+mn-cs"/>
              </a:rPr>
              <a:t>xmlcharrefreplace - chèn tham chiếu XML.</a:t>
            </a:r>
          </a:p>
          <a:p>
            <a:pPr lvl="1" fontAlgn="base"/>
            <a:r>
              <a:rPr lang="vi-VN" sz="1200" b="0" i="0" kern="1200" smtClean="0">
                <a:solidFill>
                  <a:schemeClr val="tx1"/>
                </a:solidFill>
                <a:effectLst/>
                <a:latin typeface="+mn-lt"/>
                <a:ea typeface="+mn-ea"/>
                <a:cs typeface="+mn-cs"/>
              </a:rPr>
              <a:t>backslashreplace - Chèn chuỗi \uNNNN.</a:t>
            </a:r>
          </a:p>
          <a:p>
            <a:pPr lvl="1" fontAlgn="base"/>
            <a:r>
              <a:rPr lang="vi-VN" sz="1200" b="0" i="0" kern="1200" smtClean="0">
                <a:solidFill>
                  <a:schemeClr val="tx1"/>
                </a:solidFill>
                <a:effectLst/>
                <a:latin typeface="+mn-lt"/>
                <a:ea typeface="+mn-ea"/>
                <a:cs typeface="+mn-cs"/>
              </a:rPr>
              <a:t>namereplace - Chèn chuỗi \N{...}.</a:t>
            </a:r>
            <a:endParaRPr lang="en-US" sz="1200" b="0" i="0" kern="1200" smtClean="0">
              <a:solidFill>
                <a:schemeClr val="tx1"/>
              </a:solidFill>
              <a:effectLst/>
              <a:latin typeface="+mn-lt"/>
              <a:ea typeface="+mn-ea"/>
              <a:cs typeface="+mn-cs"/>
            </a:endParaRPr>
          </a:p>
          <a:p>
            <a:pPr lvl="1" fontAlgn="base"/>
            <a:r>
              <a:rPr lang="en-US" smtClean="0"/>
              <a:t>Endswith():</a:t>
            </a:r>
          </a:p>
          <a:p>
            <a:pPr fontAlgn="base"/>
            <a:r>
              <a:rPr lang="en-US" sz="1200" b="0" i="0" kern="1200" smtClean="0">
                <a:solidFill>
                  <a:schemeClr val="tx1"/>
                </a:solidFill>
                <a:effectLst/>
                <a:latin typeface="+mn-lt"/>
                <a:ea typeface="+mn-ea"/>
                <a:cs typeface="+mn-cs"/>
              </a:rPr>
              <a:t>str là chuỗi các bạn cần xác thực xem có phải chuỗi kết thúc không.</a:t>
            </a:r>
          </a:p>
          <a:p>
            <a:pPr fontAlgn="base"/>
            <a:r>
              <a:rPr lang="en-US" sz="1200" b="0" i="0" kern="1200" smtClean="0">
                <a:solidFill>
                  <a:schemeClr val="tx1"/>
                </a:solidFill>
                <a:effectLst/>
                <a:latin typeface="+mn-lt"/>
                <a:ea typeface="+mn-ea"/>
                <a:cs typeface="+mn-cs"/>
              </a:rPr>
              <a:t>strart là index bắt đầu chuỗi cần so sánh. Mặc định thì start = 0.</a:t>
            </a:r>
          </a:p>
          <a:p>
            <a:pPr fontAlgn="base"/>
            <a:r>
              <a:rPr lang="en-US" sz="1200" b="0" i="0" kern="1200" smtClean="0">
                <a:solidFill>
                  <a:schemeClr val="tx1"/>
                </a:solidFill>
                <a:effectLst/>
                <a:latin typeface="+mn-lt"/>
                <a:ea typeface="+mn-ea"/>
                <a:cs typeface="+mn-cs"/>
              </a:rPr>
              <a:t>end là index kết thúc chuỗi cần so sánh.  Mặc định thì end = len().</a:t>
            </a:r>
          </a:p>
          <a:p>
            <a:pPr lvl="1" fontAlgn="base"/>
            <a:r>
              <a:rPr lang="en-US" smtClean="0"/>
              <a:t>expandtabs(): </a:t>
            </a:r>
          </a:p>
          <a:p>
            <a:pPr lvl="1" fontAlgn="base"/>
            <a:r>
              <a:rPr lang="vi-VN" sz="1200" b="0" i="0" kern="1200" smtClean="0">
                <a:solidFill>
                  <a:schemeClr val="tx1"/>
                </a:solidFill>
                <a:effectLst/>
                <a:latin typeface="+mn-lt"/>
                <a:ea typeface="+mn-ea"/>
                <a:cs typeface="+mn-cs"/>
              </a:rPr>
              <a:t>len là số lượng khoảng trắng mà bạn muốn thay thế cho một \t. Mặc định thì </a:t>
            </a:r>
            <a:r>
              <a:rPr lang="vi-VN" smtClean="0"/>
              <a:t>len = 8</a:t>
            </a:r>
            <a:r>
              <a:rPr lang="vi-VN" sz="1200" b="0" i="0" kern="1200" smtClean="0">
                <a:solidFill>
                  <a:schemeClr val="tx1"/>
                </a:solidFill>
                <a:effectLst/>
                <a:latin typeface="+mn-lt"/>
                <a:ea typeface="+mn-ea"/>
                <a:cs typeface="+mn-cs"/>
              </a:rPr>
              <a:t>.</a:t>
            </a:r>
            <a:endParaRPr lang="en-US" sz="1200" b="0" i="0" kern="1200" smtClean="0">
              <a:solidFill>
                <a:schemeClr val="tx1"/>
              </a:solidFill>
              <a:effectLst/>
              <a:latin typeface="+mn-lt"/>
              <a:ea typeface="+mn-ea"/>
              <a:cs typeface="+mn-cs"/>
            </a:endParaRPr>
          </a:p>
          <a:p>
            <a:pPr lvl="1" fontAlgn="base"/>
            <a:r>
              <a:rPr lang="en-US" sz="1200" b="0" i="0" kern="1200" smtClean="0">
                <a:solidFill>
                  <a:schemeClr val="tx1"/>
                </a:solidFill>
                <a:effectLst/>
                <a:latin typeface="+mn-lt"/>
                <a:ea typeface="+mn-ea"/>
                <a:cs typeface="+mn-cs"/>
              </a:rPr>
              <a:t>Find():</a:t>
            </a:r>
          </a:p>
          <a:p>
            <a:pPr fontAlgn="base"/>
            <a:r>
              <a:rPr lang="en-US" sz="1200" b="0" i="0" kern="1200" smtClean="0">
                <a:solidFill>
                  <a:schemeClr val="tx1"/>
                </a:solidFill>
                <a:effectLst/>
                <a:latin typeface="+mn-lt"/>
                <a:ea typeface="+mn-ea"/>
                <a:cs typeface="+mn-cs"/>
              </a:rPr>
              <a:t>str là chuỗi các bạn cần xác thực xem có phải chuỗi kết thúc không.</a:t>
            </a:r>
          </a:p>
          <a:p>
            <a:pPr fontAlgn="base"/>
            <a:r>
              <a:rPr lang="en-US" sz="1200" b="0" i="0" kern="1200" smtClean="0">
                <a:solidFill>
                  <a:schemeClr val="tx1"/>
                </a:solidFill>
                <a:effectLst/>
                <a:latin typeface="+mn-lt"/>
                <a:ea typeface="+mn-ea"/>
                <a:cs typeface="+mn-cs"/>
              </a:rPr>
              <a:t>strart là index bắt đầu chuỗi cần so sánh. Mặc định thì start = 0.</a:t>
            </a:r>
          </a:p>
          <a:p>
            <a:pPr fontAlgn="base"/>
            <a:r>
              <a:rPr lang="en-US" sz="1200" b="0" i="0" kern="1200" smtClean="0">
                <a:solidFill>
                  <a:schemeClr val="tx1"/>
                </a:solidFill>
                <a:effectLst/>
                <a:latin typeface="+mn-lt"/>
                <a:ea typeface="+mn-ea"/>
                <a:cs typeface="+mn-cs"/>
              </a:rPr>
              <a:t>end là index kết thúc chuỗi cần so sánh.  Mặc định thì end = len().</a:t>
            </a:r>
          </a:p>
          <a:p>
            <a:pPr lvl="1" fontAlgn="base"/>
            <a:endParaRPr lang="en-US" smtClean="0"/>
          </a:p>
          <a:p>
            <a:pPr lvl="1" fontAlgn="base"/>
            <a:endParaRPr lang="vi-VN" sz="1200" b="0" i="0" kern="1200" smtClean="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34</a:t>
            </a:fld>
            <a:endParaRPr lang="en-GB"/>
          </a:p>
        </p:txBody>
      </p:sp>
    </p:spTree>
    <p:extLst>
      <p:ext uri="{BB962C8B-B14F-4D97-AF65-F5344CB8AC3E}">
        <p14:creationId xmlns:p14="http://schemas.microsoft.com/office/powerpoint/2010/main" val="21674415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Endcode:</a:t>
            </a:r>
          </a:p>
          <a:p>
            <a:pPr fontAlgn="base"/>
            <a:r>
              <a:rPr lang="vi-VN" sz="1200" b="0" i="0" kern="1200" smtClean="0">
                <a:solidFill>
                  <a:schemeClr val="tx1"/>
                </a:solidFill>
                <a:effectLst/>
                <a:latin typeface="+mn-lt"/>
                <a:ea typeface="+mn-ea"/>
                <a:cs typeface="+mn-cs"/>
              </a:rPr>
              <a:t>type là kiểu encode của string. Mặc định sẽ là utf-8</a:t>
            </a:r>
          </a:p>
          <a:p>
            <a:pPr fontAlgn="base"/>
            <a:r>
              <a:rPr lang="vi-VN" sz="1200" b="0" i="0" kern="1200" smtClean="0">
                <a:solidFill>
                  <a:schemeClr val="tx1"/>
                </a:solidFill>
                <a:effectLst/>
                <a:latin typeface="+mn-lt"/>
                <a:ea typeface="+mn-ea"/>
                <a:cs typeface="+mn-cs"/>
              </a:rPr>
              <a:t>mode là chế độ báo lỗi nếu có khi encode. Python hỗ trợ 6 dạng mode như sau:</a:t>
            </a:r>
          </a:p>
          <a:p>
            <a:pPr lvl="1" fontAlgn="base"/>
            <a:r>
              <a:rPr lang="vi-VN" sz="1200" b="0" i="0" kern="1200" smtClean="0">
                <a:solidFill>
                  <a:schemeClr val="tx1"/>
                </a:solidFill>
                <a:effectLst/>
                <a:latin typeface="+mn-lt"/>
                <a:ea typeface="+mn-ea"/>
                <a:cs typeface="+mn-cs"/>
              </a:rPr>
              <a:t>strict - Chế độ nghiêm ngặt, nó sẽ hiển thị lỗi dưới UnicodeDecodeError exception. Đây là chế độ mặc định.</a:t>
            </a:r>
          </a:p>
          <a:p>
            <a:pPr lvl="1" fontAlgn="base"/>
            <a:r>
              <a:rPr lang="vi-VN" sz="1200" b="0" i="0" kern="1200" smtClean="0">
                <a:solidFill>
                  <a:schemeClr val="tx1"/>
                </a:solidFill>
                <a:effectLst/>
                <a:latin typeface="+mn-lt"/>
                <a:ea typeface="+mn-ea"/>
                <a:cs typeface="+mn-cs"/>
              </a:rPr>
              <a:t>ignore - bỏ qua tất cả các lỗi nếu có.</a:t>
            </a:r>
          </a:p>
          <a:p>
            <a:pPr lvl="1" fontAlgn="base"/>
            <a:r>
              <a:rPr lang="vi-VN" sz="1200" b="0" i="0" kern="1200" smtClean="0">
                <a:solidFill>
                  <a:schemeClr val="tx1"/>
                </a:solidFill>
                <a:effectLst/>
                <a:latin typeface="+mn-lt"/>
                <a:ea typeface="+mn-ea"/>
                <a:cs typeface="+mn-cs"/>
              </a:rPr>
              <a:t>replace - nó sẽ thay thế lỗi bằng dấu ?.</a:t>
            </a:r>
          </a:p>
          <a:p>
            <a:pPr lvl="1" fontAlgn="base"/>
            <a:r>
              <a:rPr lang="vi-VN" sz="1200" b="0" i="0" kern="1200" smtClean="0">
                <a:solidFill>
                  <a:schemeClr val="tx1"/>
                </a:solidFill>
                <a:effectLst/>
                <a:latin typeface="+mn-lt"/>
                <a:ea typeface="+mn-ea"/>
                <a:cs typeface="+mn-cs"/>
              </a:rPr>
              <a:t>xmlcharrefreplace - chèn tham chiếu XML.</a:t>
            </a:r>
          </a:p>
          <a:p>
            <a:pPr lvl="1" fontAlgn="base"/>
            <a:r>
              <a:rPr lang="vi-VN" sz="1200" b="0" i="0" kern="1200" smtClean="0">
                <a:solidFill>
                  <a:schemeClr val="tx1"/>
                </a:solidFill>
                <a:effectLst/>
                <a:latin typeface="+mn-lt"/>
                <a:ea typeface="+mn-ea"/>
                <a:cs typeface="+mn-cs"/>
              </a:rPr>
              <a:t>backslashreplace - Chèn chuỗi \uNNNN.</a:t>
            </a:r>
          </a:p>
          <a:p>
            <a:pPr lvl="1" fontAlgn="base"/>
            <a:r>
              <a:rPr lang="vi-VN" sz="1200" b="0" i="0" kern="1200" smtClean="0">
                <a:solidFill>
                  <a:schemeClr val="tx1"/>
                </a:solidFill>
                <a:effectLst/>
                <a:latin typeface="+mn-lt"/>
                <a:ea typeface="+mn-ea"/>
                <a:cs typeface="+mn-cs"/>
              </a:rPr>
              <a:t>namereplace - Chèn chuỗi \N{...}.</a:t>
            </a:r>
            <a:endParaRPr lang="en-US" sz="1200" b="0" i="0" kern="1200" smtClean="0">
              <a:solidFill>
                <a:schemeClr val="tx1"/>
              </a:solidFill>
              <a:effectLst/>
              <a:latin typeface="+mn-lt"/>
              <a:ea typeface="+mn-ea"/>
              <a:cs typeface="+mn-cs"/>
            </a:endParaRPr>
          </a:p>
          <a:p>
            <a:pPr lvl="1" fontAlgn="base"/>
            <a:r>
              <a:rPr lang="en-US" smtClean="0"/>
              <a:t>Endswith():</a:t>
            </a:r>
          </a:p>
          <a:p>
            <a:pPr fontAlgn="base"/>
            <a:r>
              <a:rPr lang="en-US" sz="1200" b="0" i="0" kern="1200" smtClean="0">
                <a:solidFill>
                  <a:schemeClr val="tx1"/>
                </a:solidFill>
                <a:effectLst/>
                <a:latin typeface="+mn-lt"/>
                <a:ea typeface="+mn-ea"/>
                <a:cs typeface="+mn-cs"/>
              </a:rPr>
              <a:t>str là chuỗi các bạn cần xác thực xem có phải chuỗi kết thúc không.</a:t>
            </a:r>
          </a:p>
          <a:p>
            <a:pPr fontAlgn="base"/>
            <a:r>
              <a:rPr lang="en-US" sz="1200" b="0" i="0" kern="1200" smtClean="0">
                <a:solidFill>
                  <a:schemeClr val="tx1"/>
                </a:solidFill>
                <a:effectLst/>
                <a:latin typeface="+mn-lt"/>
                <a:ea typeface="+mn-ea"/>
                <a:cs typeface="+mn-cs"/>
              </a:rPr>
              <a:t>strart là index bắt đầu chuỗi cần so sánh. Mặc định thì start = 0.</a:t>
            </a:r>
          </a:p>
          <a:p>
            <a:pPr fontAlgn="base"/>
            <a:r>
              <a:rPr lang="en-US" sz="1200" b="0" i="0" kern="1200" smtClean="0">
                <a:solidFill>
                  <a:schemeClr val="tx1"/>
                </a:solidFill>
                <a:effectLst/>
                <a:latin typeface="+mn-lt"/>
                <a:ea typeface="+mn-ea"/>
                <a:cs typeface="+mn-cs"/>
              </a:rPr>
              <a:t>end là index kết thúc chuỗi cần so sánh.  Mặc định thì end = len().</a:t>
            </a:r>
          </a:p>
          <a:p>
            <a:pPr lvl="1" fontAlgn="base"/>
            <a:r>
              <a:rPr lang="en-US" smtClean="0"/>
              <a:t>expandtabs(): </a:t>
            </a:r>
          </a:p>
          <a:p>
            <a:pPr lvl="1" fontAlgn="base"/>
            <a:r>
              <a:rPr lang="vi-VN" sz="1200" b="0" i="0" kern="1200" smtClean="0">
                <a:solidFill>
                  <a:schemeClr val="tx1"/>
                </a:solidFill>
                <a:effectLst/>
                <a:latin typeface="+mn-lt"/>
                <a:ea typeface="+mn-ea"/>
                <a:cs typeface="+mn-cs"/>
              </a:rPr>
              <a:t>len là số lượng khoảng trắng mà bạn muốn thay thế cho một \t. Mặc định thì </a:t>
            </a:r>
            <a:r>
              <a:rPr lang="vi-VN" smtClean="0"/>
              <a:t>len = 8</a:t>
            </a:r>
            <a:r>
              <a:rPr lang="vi-VN" sz="1200" b="0" i="0" kern="1200" smtClean="0">
                <a:solidFill>
                  <a:schemeClr val="tx1"/>
                </a:solidFill>
                <a:effectLst/>
                <a:latin typeface="+mn-lt"/>
                <a:ea typeface="+mn-ea"/>
                <a:cs typeface="+mn-cs"/>
              </a:rPr>
              <a:t>.</a:t>
            </a:r>
            <a:endParaRPr lang="en-US" sz="1200" b="0" i="0" kern="1200" smtClean="0">
              <a:solidFill>
                <a:schemeClr val="tx1"/>
              </a:solidFill>
              <a:effectLst/>
              <a:latin typeface="+mn-lt"/>
              <a:ea typeface="+mn-ea"/>
              <a:cs typeface="+mn-cs"/>
            </a:endParaRPr>
          </a:p>
          <a:p>
            <a:pPr lvl="1" fontAlgn="base"/>
            <a:r>
              <a:rPr lang="en-US" sz="1200" b="0" i="0" kern="1200" smtClean="0">
                <a:solidFill>
                  <a:schemeClr val="tx1"/>
                </a:solidFill>
                <a:effectLst/>
                <a:latin typeface="+mn-lt"/>
                <a:ea typeface="+mn-ea"/>
                <a:cs typeface="+mn-cs"/>
              </a:rPr>
              <a:t>Find():</a:t>
            </a:r>
          </a:p>
          <a:p>
            <a:pPr fontAlgn="base"/>
            <a:r>
              <a:rPr lang="en-US" sz="1200" b="0" i="0" kern="1200" smtClean="0">
                <a:solidFill>
                  <a:schemeClr val="tx1"/>
                </a:solidFill>
                <a:effectLst/>
                <a:latin typeface="+mn-lt"/>
                <a:ea typeface="+mn-ea"/>
                <a:cs typeface="+mn-cs"/>
              </a:rPr>
              <a:t>str là chuỗi các bạn cần xác thực xem có phải chuỗi kết thúc không.</a:t>
            </a:r>
          </a:p>
          <a:p>
            <a:pPr fontAlgn="base"/>
            <a:r>
              <a:rPr lang="en-US" sz="1200" b="0" i="0" kern="1200" smtClean="0">
                <a:solidFill>
                  <a:schemeClr val="tx1"/>
                </a:solidFill>
                <a:effectLst/>
                <a:latin typeface="+mn-lt"/>
                <a:ea typeface="+mn-ea"/>
                <a:cs typeface="+mn-cs"/>
              </a:rPr>
              <a:t>strart là index bắt đầu chuỗi cần so sánh. Mặc định thì start = 0.</a:t>
            </a:r>
          </a:p>
          <a:p>
            <a:pPr fontAlgn="base"/>
            <a:r>
              <a:rPr lang="en-US" sz="1200" b="0" i="0" kern="1200" smtClean="0">
                <a:solidFill>
                  <a:schemeClr val="tx1"/>
                </a:solidFill>
                <a:effectLst/>
                <a:latin typeface="+mn-lt"/>
                <a:ea typeface="+mn-ea"/>
                <a:cs typeface="+mn-cs"/>
              </a:rPr>
              <a:t>end là index kết thúc chuỗi cần so sánh.  Mặc định thì end = len().</a:t>
            </a:r>
          </a:p>
          <a:p>
            <a:pPr lvl="1" fontAlgn="base"/>
            <a:endParaRPr lang="en-US" smtClean="0"/>
          </a:p>
          <a:p>
            <a:pPr lvl="1" fontAlgn="base"/>
            <a:endParaRPr lang="vi-VN" sz="1200" b="0" i="0" kern="1200" smtClean="0">
              <a:solidFill>
                <a:schemeClr val="tx1"/>
              </a:solidFill>
              <a:effectLst/>
              <a:latin typeface="+mn-lt"/>
              <a:ea typeface="+mn-ea"/>
              <a:cs typeface="+mn-cs"/>
            </a:endParaRPr>
          </a:p>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35</a:t>
            </a:fld>
            <a:endParaRPr lang="en-GB"/>
          </a:p>
        </p:txBody>
      </p:sp>
    </p:spTree>
    <p:extLst>
      <p:ext uri="{BB962C8B-B14F-4D97-AF65-F5344CB8AC3E}">
        <p14:creationId xmlns:p14="http://schemas.microsoft.com/office/powerpoint/2010/main" val="33955940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hlinkClick r:id="rId3"/>
              </a:rPr>
              <a:t>https://toidicode.com/cac-ham-xu-ly-chuoi-trong-python-368.html</a:t>
            </a:r>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39</a:t>
            </a:fld>
            <a:endParaRPr lang="en-GB"/>
          </a:p>
        </p:txBody>
      </p:sp>
    </p:spTree>
    <p:extLst>
      <p:ext uri="{BB962C8B-B14F-4D97-AF65-F5344CB8AC3E}">
        <p14:creationId xmlns:p14="http://schemas.microsoft.com/office/powerpoint/2010/main" val="128076837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smtClean="0">
                <a:solidFill>
                  <a:srgbClr val="0033CC"/>
                </a:solidFill>
                <a:latin typeface="Cambria" pitchFamily="18" charset="0"/>
              </a:rPr>
              <a:t>PYTHON PROGRAMMING</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sz="2400">
                <a:solidFill>
                  <a:srgbClr val="003399"/>
                </a:solidFill>
                <a:latin typeface="Arial" panose="020B0604020202020204" pitchFamily="34" charset="0"/>
                <a:cs typeface="Arial" panose="020B0604020202020204" pitchFamily="34" charset="0"/>
              </a:defRPr>
            </a:lvl2pPr>
            <a:lvl3pPr>
              <a:defRPr sz="2200">
                <a:solidFill>
                  <a:srgbClr val="800000"/>
                </a:solidFill>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18639B68-FCF6-457A-BDCD-6EE620425F88}" type="datetime1">
              <a:rPr lang="en-GB" smtClean="0"/>
              <a:t>01/10/2021</a:t>
            </a:fld>
            <a:endParaRPr lang="en-GB"/>
          </a:p>
        </p:txBody>
      </p:sp>
    </p:spTree>
    <p:extLst>
      <p:ext uri="{BB962C8B-B14F-4D97-AF65-F5344CB8AC3E}">
        <p14:creationId xmlns:p14="http://schemas.microsoft.com/office/powerpoint/2010/main" val="182188995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7A23295F-C651-4606-8D40-60CDFE2BCC54}" type="datetime1">
              <a:rPr lang="en-GB" smtClean="0"/>
              <a:t>01/10/2021</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26CBB9F2-3B06-4813-B2D6-F88510FACEF7}" type="datetime1">
              <a:rPr lang="en-GB" smtClean="0"/>
              <a:t>01/10/2021</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BF3C637-8864-43F8-AD1D-87D16B4A39DC}" type="datetime1">
              <a:rPr lang="en-GB" smtClean="0"/>
              <a:t>01/10/2021</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hf hdr="0" ftr="0" dt="0"/>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mj-lt"/>
          <a:ea typeface="Tahoma" panose="020B0604030504040204" pitchFamily="34" charset="0"/>
          <a:cs typeface="Tahoma" panose="020B060403050404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mj-lt"/>
          <a:ea typeface="Tahoma" panose="020B0604030504040204" pitchFamily="34" charset="0"/>
          <a:cs typeface="Tahoma" panose="020B060403050404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mj-lt"/>
          <a:ea typeface="Tahoma" panose="020B0604030504040204" pitchFamily="34" charset="0"/>
          <a:cs typeface="Tahoma" panose="020B0604030504040204" pitchFamily="34" charset="0"/>
        </a:defRPr>
      </a:lvl3pPr>
      <a:lvl4pPr marL="1600200" indent="-228600" algn="just" rtl="0" eaLnBrk="1" fontAlgn="base" hangingPunct="1">
        <a:spcBef>
          <a:spcPct val="20000"/>
        </a:spcBef>
        <a:spcAft>
          <a:spcPct val="0"/>
        </a:spcAft>
        <a:buChar char="–"/>
        <a:defRPr sz="2000">
          <a:solidFill>
            <a:srgbClr val="FF3300"/>
          </a:solidFill>
          <a:latin typeface="+mj-lt"/>
          <a:ea typeface="Tahoma" panose="020B0604030504040204" pitchFamily="34" charset="0"/>
          <a:cs typeface="Tahoma" panose="020B0604030504040204" pitchFamily="34" charset="0"/>
        </a:defRPr>
      </a:lvl4pPr>
      <a:lvl5pPr marL="2057400" indent="-228600" algn="just" rtl="0" eaLnBrk="1" fontAlgn="base" hangingPunct="1">
        <a:spcBef>
          <a:spcPct val="20000"/>
        </a:spcBef>
        <a:spcAft>
          <a:spcPct val="0"/>
        </a:spcAft>
        <a:buChar char="»"/>
        <a:defRPr sz="2000">
          <a:solidFill>
            <a:srgbClr val="FF9900"/>
          </a:solidFill>
          <a:latin typeface="+mj-lt"/>
          <a:ea typeface="Tahoma" panose="020B0604030504040204" pitchFamily="34" charset="0"/>
          <a:cs typeface="Tahoma" panose="020B060403050404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hyperlink" Target="https://openplanning.net/11377/python"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mtClean="0"/>
              <a:t>CHƯƠNG </a:t>
            </a:r>
            <a:r>
              <a:rPr lang="en-US" smtClean="0"/>
              <a:t>3</a:t>
            </a:r>
            <a:r>
              <a:rPr lang="en-US">
                <a:latin typeface="Calibri" panose="020F0502020204030204" pitchFamily="34" charset="0"/>
                <a:cs typeface="Calibri" panose="020F0502020204030204" pitchFamily="34" charset="0"/>
              </a:rPr>
              <a:t/>
            </a:r>
            <a:br>
              <a:rPr lang="en-US">
                <a:latin typeface="Calibri" panose="020F0502020204030204" pitchFamily="34" charset="0"/>
                <a:cs typeface="Calibri" panose="020F0502020204030204" pitchFamily="34" charset="0"/>
              </a:rPr>
            </a:br>
            <a:r>
              <a:rPr lang="en-US" smtClean="0">
                <a:latin typeface="Calibri" panose="020F0502020204030204" pitchFamily="34" charset="0"/>
                <a:cs typeface="Calibri" panose="020F0502020204030204" pitchFamily="34" charset="0"/>
              </a:rPr>
              <a:t>CẤU TRÚC LẶP VÀ CHUỖI</a:t>
            </a:r>
            <a:endParaRPr lang="en-GB"/>
          </a:p>
        </p:txBody>
      </p:sp>
      <p:sp>
        <p:nvSpPr>
          <p:cNvPr id="3" name="Subtitle 2"/>
          <p:cNvSpPr>
            <a:spLocks noGrp="1"/>
          </p:cNvSpPr>
          <p:nvPr>
            <p:ph type="subTitle" idx="1"/>
          </p:nvPr>
        </p:nvSpPr>
        <p:spPr/>
        <p:txBody>
          <a:bodyPr/>
          <a:lstStyle/>
          <a:p>
            <a:r>
              <a:rPr lang="en-GB" smtClean="0"/>
              <a:t>Giảng viên: Triệu Thu Hương</a:t>
            </a:r>
            <a:endParaRPr lang="en-GB"/>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smtClean="0">
                <a:solidFill>
                  <a:srgbClr val="FF0000"/>
                </a:solidFill>
              </a:rPr>
              <a:t>Cấu </a:t>
            </a:r>
            <a:r>
              <a:rPr lang="en-US" sz="2400" b="1">
                <a:solidFill>
                  <a:srgbClr val="FF0000"/>
                </a:solidFill>
              </a:rPr>
              <a:t>trúc lặp for</a:t>
            </a:r>
          </a:p>
          <a:p>
            <a:pPr marL="457200" indent="-457200">
              <a:buFont typeface="+mj-lt"/>
              <a:buAutoNum type="arabicPeriod"/>
            </a:pPr>
            <a:r>
              <a:rPr lang="en-US" sz="2400" b="1" smtClean="0"/>
              <a:t>Cấu </a:t>
            </a:r>
            <a:r>
              <a:rPr lang="en-US" sz="2400" b="1"/>
              <a:t>trúc lặp while</a:t>
            </a:r>
          </a:p>
          <a:p>
            <a:pPr marL="457200" indent="-457200">
              <a:buFont typeface="+mj-lt"/>
              <a:buAutoNum type="arabicPeriod"/>
            </a:pPr>
            <a:r>
              <a:rPr lang="en-US" sz="2400" b="1" smtClean="0"/>
              <a:t>Chuỗi </a:t>
            </a:r>
            <a:r>
              <a:rPr lang="en-US" sz="2400" b="1"/>
              <a:t>&amp; các phương thức xử lý chuỗi</a:t>
            </a:r>
          </a:p>
          <a:p>
            <a:pPr marL="457200" indent="-457200">
              <a:buFont typeface="+mj-lt"/>
              <a:buAutoNum type="arabicPeriod"/>
            </a:pPr>
            <a:r>
              <a:rPr lang="en-US" sz="2400" b="1"/>
              <a:t>Q </a:t>
            </a:r>
            <a:r>
              <a:rPr lang="en-US" sz="2400" b="1"/>
              <a:t>&amp; </a:t>
            </a:r>
            <a:r>
              <a:rPr lang="en-US" sz="2400" b="1" smtClean="0"/>
              <a:t>A</a:t>
            </a:r>
            <a:r>
              <a:rPr lang="en-US" sz="2400" b="1" smtClean="0">
                <a:solidFill>
                  <a:srgbClr val="FF0000"/>
                </a:solidFill>
              </a:rPr>
              <a:t> </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19911063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a:t>
            </a:r>
            <a:r>
              <a:rPr lang="en-US" smtClean="0"/>
              <a:t>.1</a:t>
            </a:r>
            <a:r>
              <a:rPr lang="en-US"/>
              <a:t>. </a:t>
            </a:r>
            <a:r>
              <a:rPr lang="en-US" smtClean="0"/>
              <a:t>Giới thiệu</a:t>
            </a:r>
            <a:endParaRPr lang="en-US" dirty="0"/>
          </a:p>
        </p:txBody>
      </p:sp>
      <p:sp>
        <p:nvSpPr>
          <p:cNvPr id="3" name="Content Placeholder 2"/>
          <p:cNvSpPr>
            <a:spLocks noGrp="1"/>
          </p:cNvSpPr>
          <p:nvPr>
            <p:ph idx="1"/>
          </p:nvPr>
        </p:nvSpPr>
        <p:spPr>
          <a:xfrm>
            <a:off x="467544" y="1267515"/>
            <a:ext cx="3798277" cy="4565725"/>
          </a:xfrm>
        </p:spPr>
        <p:txBody>
          <a:bodyPr>
            <a:noAutofit/>
          </a:bodyPr>
          <a:lstStyle/>
          <a:p>
            <a:pPr algn="just"/>
            <a:r>
              <a:rPr lang="vi-VN" dirty="0">
                <a:latin typeface="Calibri" panose="020F0502020204030204" pitchFamily="34" charset="0"/>
                <a:cs typeface="Calibri" panose="020F0502020204030204" pitchFamily="34" charset="0"/>
              </a:rPr>
              <a:t>Trong Python các câu lệnh (statement) được thực hiện một cách tuần tự từ trên xuống dưới. Tuy nhiên </a:t>
            </a:r>
            <a:r>
              <a:rPr lang="en-US" dirty="0" err="1">
                <a:latin typeface="Calibri" panose="020F0502020204030204" pitchFamily="34" charset="0"/>
                <a:cs typeface="Calibri" panose="020F0502020204030204" pitchFamily="34" charset="0"/>
              </a:rPr>
              <a:t>trong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một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vài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trường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hợp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lập</a:t>
            </a:r>
            <a:r>
              <a:rPr lang="en-US" dirty="0">
                <a:latin typeface="Calibri" panose="020F0502020204030204" pitchFamily="34" charset="0"/>
                <a:cs typeface="Calibri" panose="020F0502020204030204" pitchFamily="34" charset="0"/>
              </a:rPr>
              <a:t> </a:t>
            </a:r>
            <a:r>
              <a:rPr lang="en-US" err="1">
                <a:latin typeface="Calibri" panose="020F0502020204030204" pitchFamily="34" charset="0"/>
                <a:cs typeface="Calibri" panose="020F0502020204030204" pitchFamily="34" charset="0"/>
              </a:rPr>
              <a:t>trình</a:t>
            </a:r>
            <a:r>
              <a:rPr lang="en-US">
                <a:latin typeface="Calibri" panose="020F0502020204030204" pitchFamily="34" charset="0"/>
                <a:cs typeface="Calibri" panose="020F0502020204030204" pitchFamily="34" charset="0"/>
              </a:rPr>
              <a:t> </a:t>
            </a:r>
            <a:r>
              <a:rPr lang="en-US" smtClean="0">
                <a:latin typeface="Calibri" panose="020F0502020204030204" pitchFamily="34" charset="0"/>
                <a:cs typeface="Calibri" panose="020F0502020204030204" pitchFamily="34" charset="0"/>
              </a:rPr>
              <a:t>viên </a:t>
            </a:r>
            <a:r>
              <a:rPr lang="vi-VN" dirty="0">
                <a:latin typeface="Calibri" panose="020F0502020204030204" pitchFamily="34" charset="0"/>
                <a:cs typeface="Calibri" panose="020F0502020204030204" pitchFamily="34" charset="0"/>
              </a:rPr>
              <a:t>muốn thực hiện một khối các câu lệnh nhiều lần, </a:t>
            </a:r>
            <a:r>
              <a:rPr lang="en-US" dirty="0" err="1">
                <a:latin typeface="Calibri" panose="020F0502020204030204" pitchFamily="34" charset="0"/>
                <a:cs typeface="Calibri" panose="020F0502020204030204" pitchFamily="34" charset="0"/>
              </a:rPr>
              <a:t>khi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đo</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có thể sử dụng vòng lặp (loop).</a:t>
            </a:r>
            <a:endParaRPr lang="en-US" dirty="0">
              <a:latin typeface="Calibri" panose="020F0502020204030204" pitchFamily="34" charset="0"/>
              <a:cs typeface="Calibri" panose="020F0502020204030204" pitchFamily="34" charset="0"/>
            </a:endParaRPr>
          </a:p>
        </p:txBody>
      </p:sp>
      <p:sp>
        <p:nvSpPr>
          <p:cNvPr id="8" name="Flowchart: Decision 7"/>
          <p:cNvSpPr/>
          <p:nvPr/>
        </p:nvSpPr>
        <p:spPr bwMode="auto">
          <a:xfrm>
            <a:off x="4978771" y="2123382"/>
            <a:ext cx="1774777" cy="1130711"/>
          </a:xfrm>
          <a:prstGeom prst="flowChartDecision">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9" name="Rectangle 8"/>
          <p:cNvSpPr/>
          <p:nvPr/>
        </p:nvSpPr>
        <p:spPr bwMode="auto">
          <a:xfrm>
            <a:off x="5168068" y="3976751"/>
            <a:ext cx="1396180" cy="609600"/>
          </a:xfrm>
          <a:prstGeom prst="rect">
            <a:avLst/>
          </a:prstGeom>
          <a:ln>
            <a:headEnd type="none" w="med" len="med"/>
            <a:tailEnd type="none" w="med" len="med"/>
          </a:ln>
          <a:extLst/>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effectLst/>
                <a:latin typeface="Arial" charset="0"/>
              </a:rPr>
              <a:t>Tiếp</a:t>
            </a:r>
            <a:r>
              <a:rPr kumimoji="0" lang="en-US" sz="1400" b="0" i="0" u="none" strike="noStrike" cap="none" normalizeH="0" smtClean="0">
                <a:ln>
                  <a:noFill/>
                </a:ln>
                <a:effectLst/>
                <a:latin typeface="Arial" charset="0"/>
              </a:rPr>
              <a:t> tục lệnh trong vòng lặp</a:t>
            </a:r>
            <a:endParaRPr kumimoji="0" lang="en-US" sz="1400" b="0" i="0" u="none" strike="noStrike" cap="none" normalizeH="0" baseline="0" smtClean="0">
              <a:ln>
                <a:noFill/>
              </a:ln>
              <a:effectLst/>
              <a:latin typeface="Arial" charset="0"/>
            </a:endParaRPr>
          </a:p>
        </p:txBody>
      </p:sp>
      <p:cxnSp>
        <p:nvCxnSpPr>
          <p:cNvPr id="10" name="Straight Arrow Connector 9"/>
          <p:cNvCxnSpPr>
            <a:endCxn id="8" idx="0"/>
          </p:cNvCxnSpPr>
          <p:nvPr/>
        </p:nvCxnSpPr>
        <p:spPr bwMode="auto">
          <a:xfrm>
            <a:off x="5866158" y="1637298"/>
            <a:ext cx="2" cy="486084"/>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Arrow Connector 10"/>
          <p:cNvCxnSpPr>
            <a:endCxn id="9" idx="0"/>
          </p:cNvCxnSpPr>
          <p:nvPr/>
        </p:nvCxnSpPr>
        <p:spPr bwMode="auto">
          <a:xfrm flipH="1">
            <a:off x="5866158" y="3271749"/>
            <a:ext cx="1" cy="70500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Connector 11"/>
          <p:cNvCxnSpPr>
            <a:stCxn id="8" idx="3"/>
          </p:cNvCxnSpPr>
          <p:nvPr/>
        </p:nvCxnSpPr>
        <p:spPr bwMode="auto">
          <a:xfrm flipV="1">
            <a:off x="6753548" y="2688737"/>
            <a:ext cx="560439" cy="1"/>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12"/>
          <p:cNvCxnSpPr/>
          <p:nvPr/>
        </p:nvCxnSpPr>
        <p:spPr bwMode="auto">
          <a:xfrm>
            <a:off x="7313987" y="2688737"/>
            <a:ext cx="0" cy="1769246"/>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13"/>
          <p:cNvCxnSpPr>
            <a:stCxn id="9" idx="1"/>
          </p:cNvCxnSpPr>
          <p:nvPr/>
        </p:nvCxnSpPr>
        <p:spPr bwMode="auto">
          <a:xfrm flipH="1">
            <a:off x="4747768" y="4281551"/>
            <a:ext cx="420300"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Connector 14"/>
          <p:cNvCxnSpPr/>
          <p:nvPr/>
        </p:nvCxnSpPr>
        <p:spPr bwMode="auto">
          <a:xfrm flipV="1">
            <a:off x="4737934" y="2688737"/>
            <a:ext cx="1" cy="159281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Arrow Connector 15"/>
          <p:cNvCxnSpPr>
            <a:endCxn id="8" idx="1"/>
          </p:cNvCxnSpPr>
          <p:nvPr/>
        </p:nvCxnSpPr>
        <p:spPr bwMode="auto">
          <a:xfrm>
            <a:off x="4747768" y="2688737"/>
            <a:ext cx="231003" cy="1"/>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TextBox 16"/>
          <p:cNvSpPr txBox="1"/>
          <p:nvPr/>
        </p:nvSpPr>
        <p:spPr>
          <a:xfrm>
            <a:off x="6124284" y="1637298"/>
            <a:ext cx="1344530" cy="523220"/>
          </a:xfrm>
          <a:prstGeom prst="rect">
            <a:avLst/>
          </a:prstGeom>
          <a:noFill/>
        </p:spPr>
        <p:txBody>
          <a:bodyPr wrap="square" rtlCol="0">
            <a:spAutoFit/>
          </a:bodyPr>
          <a:lstStyle/>
          <a:p>
            <a:r>
              <a:rPr lang="en-US" sz="1400" smtClean="0"/>
              <a:t>Bắt đầu vòng lặp</a:t>
            </a:r>
            <a:endParaRPr lang="en-US" sz="1400"/>
          </a:p>
        </p:txBody>
      </p:sp>
      <p:sp>
        <p:nvSpPr>
          <p:cNvPr id="18" name="TextBox 17"/>
          <p:cNvSpPr txBox="1"/>
          <p:nvPr/>
        </p:nvSpPr>
        <p:spPr>
          <a:xfrm>
            <a:off x="6030988" y="3328451"/>
            <a:ext cx="855406" cy="307777"/>
          </a:xfrm>
          <a:prstGeom prst="rect">
            <a:avLst/>
          </a:prstGeom>
          <a:noFill/>
        </p:spPr>
        <p:txBody>
          <a:bodyPr wrap="square" rtlCol="0">
            <a:spAutoFit/>
          </a:bodyPr>
          <a:lstStyle/>
          <a:p>
            <a:r>
              <a:rPr lang="en-US" sz="1400" smtClean="0"/>
              <a:t>Đúng</a:t>
            </a:r>
            <a:endParaRPr lang="en-US" sz="1400"/>
          </a:p>
        </p:txBody>
      </p:sp>
      <p:sp>
        <p:nvSpPr>
          <p:cNvPr id="19" name="TextBox 18"/>
          <p:cNvSpPr txBox="1"/>
          <p:nvPr/>
        </p:nvSpPr>
        <p:spPr>
          <a:xfrm>
            <a:off x="6886284" y="2316825"/>
            <a:ext cx="855406" cy="307777"/>
          </a:xfrm>
          <a:prstGeom prst="rect">
            <a:avLst/>
          </a:prstGeom>
          <a:noFill/>
        </p:spPr>
        <p:txBody>
          <a:bodyPr wrap="square" rtlCol="0">
            <a:spAutoFit/>
          </a:bodyPr>
          <a:lstStyle/>
          <a:p>
            <a:r>
              <a:rPr lang="en-US" sz="1400" smtClean="0"/>
              <a:t>Sai</a:t>
            </a:r>
            <a:endParaRPr lang="en-US" sz="1400"/>
          </a:p>
        </p:txBody>
      </p:sp>
      <p:sp>
        <p:nvSpPr>
          <p:cNvPr id="20" name="TextBox 19"/>
          <p:cNvSpPr txBox="1"/>
          <p:nvPr/>
        </p:nvSpPr>
        <p:spPr>
          <a:xfrm>
            <a:off x="7446724" y="4196373"/>
            <a:ext cx="855406" cy="523220"/>
          </a:xfrm>
          <a:prstGeom prst="rect">
            <a:avLst/>
          </a:prstGeom>
          <a:noFill/>
        </p:spPr>
        <p:txBody>
          <a:bodyPr wrap="square" rtlCol="0">
            <a:spAutoFit/>
          </a:bodyPr>
          <a:lstStyle/>
          <a:p>
            <a:r>
              <a:rPr lang="en-US" sz="1400" smtClean="0"/>
              <a:t>Thoát vòng lặp</a:t>
            </a:r>
            <a:endParaRPr lang="en-US" sz="1400"/>
          </a:p>
        </p:txBody>
      </p:sp>
      <p:sp>
        <p:nvSpPr>
          <p:cNvPr id="21" name="TextBox 20"/>
          <p:cNvSpPr txBox="1"/>
          <p:nvPr/>
        </p:nvSpPr>
        <p:spPr>
          <a:xfrm>
            <a:off x="5222226" y="2428009"/>
            <a:ext cx="1322437" cy="738664"/>
          </a:xfrm>
          <a:prstGeom prst="rect">
            <a:avLst/>
          </a:prstGeom>
          <a:noFill/>
        </p:spPr>
        <p:txBody>
          <a:bodyPr wrap="square" rtlCol="0">
            <a:spAutoFit/>
          </a:bodyPr>
          <a:lstStyle/>
          <a:p>
            <a:pPr algn="ctr" fontAlgn="base">
              <a:spcBef>
                <a:spcPct val="0"/>
              </a:spcBef>
              <a:spcAft>
                <a:spcPct val="0"/>
              </a:spcAft>
            </a:pPr>
            <a:r>
              <a:rPr lang="en-US" sz="1400" smtClean="0">
                <a:latin typeface="Arial" charset="0"/>
              </a:rPr>
              <a:t>Kiểm tra điều kiện của vòng lặp</a:t>
            </a:r>
            <a:endParaRPr lang="en-US" sz="1400">
              <a:latin typeface="Arial" charset="0"/>
            </a:endParaRPr>
          </a:p>
        </p:txBody>
      </p:sp>
      <p:sp>
        <p:nvSpPr>
          <p:cNvPr id="4" name="Slide Number Placeholder 3"/>
          <p:cNvSpPr>
            <a:spLocks noGrp="1"/>
          </p:cNvSpPr>
          <p:nvPr>
            <p:ph type="sldNum" sz="quarter" idx="11"/>
          </p:nvPr>
        </p:nvSpPr>
        <p:spPr>
          <a:xfrm>
            <a:off x="557201" y="6397779"/>
            <a:ext cx="1125488" cy="288032"/>
          </a:xfrm>
        </p:spPr>
        <p:txBody>
          <a:bodyPr/>
          <a:lstStyle/>
          <a:p>
            <a:pPr algn="l"/>
            <a:fld id="{B6B660BE-11E5-49C5-9092-33DADC997675}" type="slidenum">
              <a:rPr lang="en-GB" smtClean="0"/>
              <a:pPr algn="l"/>
              <a:t>3</a:t>
            </a:fld>
            <a:endParaRPr lang="en-GB"/>
          </a:p>
        </p:txBody>
      </p:sp>
    </p:spTree>
    <p:extLst>
      <p:ext uri="{BB962C8B-B14F-4D97-AF65-F5344CB8AC3E}">
        <p14:creationId xmlns:p14="http://schemas.microsoft.com/office/powerpoint/2010/main" val="37054995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a:t>
            </a:r>
            <a:r>
              <a:rPr lang="en-US" smtClean="0"/>
              <a:t>.2</a:t>
            </a:r>
            <a:r>
              <a:rPr lang="en-US" dirty="0"/>
              <a:t>. </a:t>
            </a:r>
            <a:r>
              <a:rPr lang="en-US" dirty="0" err="1"/>
              <a:t>Các</a:t>
            </a:r>
            <a:r>
              <a:rPr lang="en-US" dirty="0"/>
              <a:t> </a:t>
            </a:r>
            <a:r>
              <a:rPr lang="en-US" dirty="0" err="1"/>
              <a:t>cấu</a:t>
            </a:r>
            <a:r>
              <a:rPr lang="en-US" dirty="0"/>
              <a:t> </a:t>
            </a:r>
            <a:r>
              <a:rPr lang="en-US" dirty="0" err="1"/>
              <a:t>trúc</a:t>
            </a:r>
            <a:r>
              <a:rPr lang="en-US" dirty="0"/>
              <a:t> </a:t>
            </a:r>
            <a:r>
              <a:rPr lang="en-US" dirty="0" err="1"/>
              <a:t>lặp</a:t>
            </a:r>
            <a:endParaRPr lang="en-US" dirty="0"/>
          </a:p>
        </p:txBody>
      </p:sp>
      <p:sp>
        <p:nvSpPr>
          <p:cNvPr id="3" name="Content Placeholder 2"/>
          <p:cNvSpPr>
            <a:spLocks noGrp="1"/>
          </p:cNvSpPr>
          <p:nvPr>
            <p:ph idx="1"/>
          </p:nvPr>
        </p:nvSpPr>
        <p:spPr/>
        <p:txBody>
          <a:bodyPr>
            <a:normAutofit/>
          </a:bodyPr>
          <a:lstStyle/>
          <a:p>
            <a:r>
              <a:rPr lang="en-US" dirty="0">
                <a:latin typeface="Calibri" panose="020F0502020204030204" pitchFamily="34" charset="0"/>
                <a:cs typeface="Calibri" panose="020F0502020204030204" pitchFamily="34" charset="0"/>
              </a:rPr>
              <a:t>Python </a:t>
            </a:r>
            <a:r>
              <a:rPr lang="en-US" dirty="0" err="1">
                <a:latin typeface="Calibri" panose="020F0502020204030204" pitchFamily="34" charset="0"/>
                <a:cs typeface="Calibri" panose="020F0502020204030204" pitchFamily="34" charset="0"/>
              </a:rPr>
              <a:t>cung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cấp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cho</a:t>
            </a:r>
            <a:r>
              <a:rPr lang="en-US" dirty="0">
                <a:latin typeface="Calibri" panose="020F0502020204030204" pitchFamily="34" charset="0"/>
                <a:cs typeface="Calibri" panose="020F0502020204030204" pitchFamily="34" charset="0"/>
              </a:rPr>
              <a:t> 2 </a:t>
            </a:r>
            <a:r>
              <a:rPr lang="en-US" dirty="0" err="1">
                <a:latin typeface="Calibri" panose="020F0502020204030204" pitchFamily="34" charset="0"/>
                <a:cs typeface="Calibri" panose="020F0502020204030204" pitchFamily="34" charset="0"/>
              </a:rPr>
              <a:t>loại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vòng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lặp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sau</a:t>
            </a:r>
            <a:r>
              <a:rPr lang="en-US" dirty="0">
                <a:latin typeface="Calibri" panose="020F0502020204030204" pitchFamily="34" charset="0"/>
                <a:cs typeface="Calibri" panose="020F0502020204030204" pitchFamily="34" charset="0"/>
              </a:rPr>
              <a:t>:</a:t>
            </a:r>
          </a:p>
          <a:p>
            <a:pPr lvl="1"/>
            <a:r>
              <a:rPr lang="en-US" dirty="0" err="1">
                <a:latin typeface="Calibri" panose="020F0502020204030204" pitchFamily="34" charset="0"/>
                <a:cs typeface="Calibri" panose="020F0502020204030204" pitchFamily="34" charset="0"/>
              </a:rPr>
              <a:t>Vòng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lặp</a:t>
            </a:r>
            <a:r>
              <a:rPr lang="en-US" dirty="0">
                <a:latin typeface="Calibri" panose="020F0502020204030204" pitchFamily="34" charset="0"/>
                <a:cs typeface="Calibri" panose="020F0502020204030204" pitchFamily="34" charset="0"/>
              </a:rPr>
              <a:t> </a:t>
            </a:r>
            <a:r>
              <a:rPr lang="en-US" dirty="0">
                <a:solidFill>
                  <a:srgbClr val="FF0000"/>
                </a:solidFill>
                <a:latin typeface="Calibri" panose="020F0502020204030204" pitchFamily="34" charset="0"/>
                <a:cs typeface="Calibri" panose="020F0502020204030204" pitchFamily="34" charset="0"/>
              </a:rPr>
              <a:t>for</a:t>
            </a:r>
          </a:p>
          <a:p>
            <a:pPr lvl="1"/>
            <a:r>
              <a:rPr lang="en-US" dirty="0" err="1">
                <a:latin typeface="Calibri" panose="020F0502020204030204" pitchFamily="34" charset="0"/>
                <a:cs typeface="Calibri" panose="020F0502020204030204" pitchFamily="34" charset="0"/>
              </a:rPr>
              <a:t>Vòng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lặp</a:t>
            </a:r>
            <a:r>
              <a:rPr lang="en-US" dirty="0">
                <a:latin typeface="Calibri" panose="020F0502020204030204" pitchFamily="34" charset="0"/>
                <a:cs typeface="Calibri" panose="020F0502020204030204" pitchFamily="34" charset="0"/>
              </a:rPr>
              <a:t> </a:t>
            </a:r>
            <a:r>
              <a:rPr lang="en-US" dirty="0">
                <a:solidFill>
                  <a:srgbClr val="FF0000"/>
                </a:solidFill>
                <a:latin typeface="Calibri" panose="020F0502020204030204" pitchFamily="34" charset="0"/>
                <a:cs typeface="Calibri" panose="020F0502020204030204" pitchFamily="34" charset="0"/>
              </a:rPr>
              <a:t>while</a:t>
            </a:r>
          </a:p>
          <a:p>
            <a:r>
              <a:rPr lang="vi-VN" dirty="0">
                <a:latin typeface="Calibri" panose="020F0502020204030204" pitchFamily="34" charset="0"/>
                <a:cs typeface="Calibri" panose="020F0502020204030204" pitchFamily="34" charset="0"/>
              </a:rPr>
              <a:t>Các câu lệnh (statement) có thể được sử dụng bên trong vòng lặp:</a:t>
            </a:r>
          </a:p>
          <a:p>
            <a:pPr lvl="1"/>
            <a:r>
              <a:rPr lang="vi-VN" dirty="0">
                <a:solidFill>
                  <a:srgbClr val="C00000"/>
                </a:solidFill>
                <a:latin typeface="Calibri" panose="020F0502020204030204" pitchFamily="34" charset="0"/>
                <a:cs typeface="Calibri" panose="020F0502020204030204" pitchFamily="34" charset="0"/>
              </a:rPr>
              <a:t>continue</a:t>
            </a:r>
          </a:p>
          <a:p>
            <a:pPr lvl="1"/>
            <a:r>
              <a:rPr lang="vi-VN" dirty="0">
                <a:solidFill>
                  <a:srgbClr val="C00000"/>
                </a:solidFill>
                <a:latin typeface="Calibri" panose="020F0502020204030204" pitchFamily="34" charset="0"/>
                <a:cs typeface="Calibri" panose="020F0502020204030204" pitchFamily="34" charset="0"/>
              </a:rPr>
              <a:t>break</a:t>
            </a:r>
          </a:p>
          <a:p>
            <a:pPr lvl="1"/>
            <a:r>
              <a:rPr lang="en-US" dirty="0">
                <a:solidFill>
                  <a:srgbClr val="C00000"/>
                </a:solidFill>
                <a:latin typeface="Calibri" panose="020F0502020204030204" pitchFamily="34" charset="0"/>
                <a:cs typeface="Calibri" panose="020F0502020204030204" pitchFamily="34" charset="0"/>
              </a:rPr>
              <a:t>p</a:t>
            </a:r>
            <a:r>
              <a:rPr lang="vi-VN" dirty="0">
                <a:solidFill>
                  <a:srgbClr val="C00000"/>
                </a:solidFill>
                <a:latin typeface="Calibri" panose="020F0502020204030204" pitchFamily="34" charset="0"/>
                <a:cs typeface="Calibri" panose="020F0502020204030204" pitchFamily="34" charset="0"/>
              </a:rPr>
              <a:t>ass</a:t>
            </a:r>
            <a:endParaRPr lang="en-US" dirty="0">
              <a:solidFill>
                <a:srgbClr val="C00000"/>
              </a:solidFill>
              <a:latin typeface="Calibri" panose="020F0502020204030204" pitchFamily="34" charset="0"/>
              <a:cs typeface="Calibri" panose="020F0502020204030204" pitchFamily="34" charset="0"/>
            </a:endParaRPr>
          </a:p>
          <a:p>
            <a:r>
              <a:rPr lang="en-US" dirty="0" err="1">
                <a:latin typeface="Calibri" panose="020F0502020204030204" pitchFamily="34" charset="0"/>
                <a:cs typeface="Calibri" panose="020F0502020204030204" pitchFamily="34" charset="0"/>
              </a:rPr>
              <a:t>Các</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câu</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lệnh</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liên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hợp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với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vòng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lặp</a:t>
            </a:r>
            <a:r>
              <a:rPr lang="en-US" dirty="0">
                <a:latin typeface="Calibri" panose="020F0502020204030204" pitchFamily="34" charset="0"/>
                <a:cs typeface="Calibri" panose="020F0502020204030204" pitchFamily="34" charset="0"/>
              </a:rPr>
              <a:t>:</a:t>
            </a:r>
          </a:p>
          <a:p>
            <a:pPr lvl="1"/>
            <a:r>
              <a:rPr lang="en-US" smtClean="0">
                <a:solidFill>
                  <a:srgbClr val="00B050"/>
                </a:solidFill>
                <a:latin typeface="Calibri" panose="020F0502020204030204" pitchFamily="34" charset="0"/>
                <a:cs typeface="Calibri" panose="020F0502020204030204" pitchFamily="34" charset="0"/>
              </a:rPr>
              <a:t>If else</a:t>
            </a:r>
            <a:endParaRPr lang="en-US" dirty="0">
              <a:solidFill>
                <a:srgbClr val="00B050"/>
              </a:solidFill>
              <a:latin typeface="Calibri" panose="020F0502020204030204" pitchFamily="34" charset="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4</a:t>
            </a:fld>
            <a:endParaRPr lang="en-US"/>
          </a:p>
        </p:txBody>
      </p:sp>
    </p:spTree>
    <p:extLst>
      <p:ext uri="{BB962C8B-B14F-4D97-AF65-F5344CB8AC3E}">
        <p14:creationId xmlns:p14="http://schemas.microsoft.com/office/powerpoint/2010/main" val="90501117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1</a:t>
            </a:r>
            <a:r>
              <a:rPr lang="en-US" smtClean="0"/>
              <a:t>.3</a:t>
            </a:r>
            <a:r>
              <a:rPr lang="en-US" dirty="0"/>
              <a:t>. </a:t>
            </a:r>
            <a:r>
              <a:rPr lang="en-US" b="0" dirty="0" err="1"/>
              <a:t>Vòng</a:t>
            </a:r>
            <a:r>
              <a:rPr lang="en-US" b="0" dirty="0"/>
              <a:t> </a:t>
            </a:r>
            <a:r>
              <a:rPr lang="en-US" b="0" dirty="0" err="1"/>
              <a:t>lặp</a:t>
            </a:r>
            <a:r>
              <a:rPr lang="en-US" b="0" dirty="0"/>
              <a:t> for </a:t>
            </a:r>
            <a:r>
              <a:rPr lang="en-US" b="0" dirty="0" err="1"/>
              <a:t>với</a:t>
            </a:r>
            <a:r>
              <a:rPr lang="en-US" b="0" dirty="0"/>
              <a:t> </a:t>
            </a:r>
            <a:r>
              <a:rPr lang="en-US" b="0" err="1"/>
              <a:t>hàm</a:t>
            </a:r>
            <a:r>
              <a:rPr lang="en-US" b="0"/>
              <a:t> </a:t>
            </a:r>
            <a:r>
              <a:rPr lang="en-US" b="0" smtClean="0"/>
              <a:t>range</a:t>
            </a:r>
            <a:endParaRPr lang="en-US" dirty="0"/>
          </a:p>
        </p:txBody>
      </p:sp>
      <p:sp>
        <p:nvSpPr>
          <p:cNvPr id="3" name="Content Placeholder 2"/>
          <p:cNvSpPr>
            <a:spLocks noGrp="1"/>
          </p:cNvSpPr>
          <p:nvPr>
            <p:ph idx="1"/>
          </p:nvPr>
        </p:nvSpPr>
        <p:spPr>
          <a:xfrm>
            <a:off x="457200" y="1228727"/>
            <a:ext cx="8391832" cy="5248275"/>
          </a:xfrm>
        </p:spPr>
        <p:txBody>
          <a:bodyPr/>
          <a:lstStyle/>
          <a:p>
            <a:r>
              <a:rPr lang="en-US" dirty="0"/>
              <a:t>Đ</a:t>
            </a:r>
            <a:r>
              <a:rPr lang="vi-VN" dirty="0"/>
              <a:t>ơn giản nhất của vòng lặp for trong Python là sử dụng </a:t>
            </a:r>
            <a:r>
              <a:rPr lang="vi-VN" dirty="0">
                <a:solidFill>
                  <a:srgbClr val="FF0000"/>
                </a:solidFill>
              </a:rPr>
              <a:t>'for'</a:t>
            </a:r>
            <a:r>
              <a:rPr lang="vi-VN" dirty="0"/>
              <a:t> với </a:t>
            </a:r>
            <a:r>
              <a:rPr lang="vi-VN" dirty="0">
                <a:solidFill>
                  <a:srgbClr val="FF0000"/>
                </a:solidFill>
              </a:rPr>
              <a:t>'range</a:t>
            </a:r>
            <a:r>
              <a:rPr lang="en-US" dirty="0">
                <a:solidFill>
                  <a:srgbClr val="FF0000"/>
                </a:solidFill>
              </a:rPr>
              <a:t>‘.</a:t>
            </a:r>
          </a:p>
          <a:p>
            <a:r>
              <a:rPr lang="en-US" smtClean="0"/>
              <a:t>Cú pháp: </a:t>
            </a:r>
          </a:p>
          <a:p>
            <a:pPr marL="400050" lvl="1" indent="0">
              <a:buNone/>
            </a:pPr>
            <a:r>
              <a:rPr lang="en-US" spc="-60" smtClean="0">
                <a:solidFill>
                  <a:schemeClr val="tx1"/>
                </a:solidFill>
                <a:latin typeface="Consolas" panose="020B0609020204030204" pitchFamily="49" charset="0"/>
                <a:cs typeface="Courier New" panose="02070309020205020404" pitchFamily="49" charset="0"/>
              </a:rPr>
              <a:t>for bien_vong_lap in range (gtridau, </a:t>
            </a:r>
            <a:r>
              <a:rPr lang="en-US" spc="-60" smtClean="0">
                <a:solidFill>
                  <a:schemeClr val="tx1"/>
                </a:solidFill>
                <a:latin typeface="Consolas" panose="020B0609020204030204" pitchFamily="49" charset="0"/>
                <a:cs typeface="Courier New" panose="02070309020205020404" pitchFamily="49" charset="0"/>
              </a:rPr>
              <a:t>gtricuoi </a:t>
            </a:r>
            <a:r>
              <a:rPr lang="en-US" spc="-60" smtClean="0">
                <a:solidFill>
                  <a:schemeClr val="tx1"/>
                </a:solidFill>
                <a:latin typeface="Consolas" panose="020B0609020204030204" pitchFamily="49" charset="0"/>
                <a:cs typeface="Courier New" panose="02070309020205020404" pitchFamily="49" charset="0"/>
              </a:rPr>
              <a:t>):</a:t>
            </a:r>
          </a:p>
          <a:p>
            <a:pPr marL="1371600" lvl="3" indent="0">
              <a:buNone/>
            </a:pPr>
            <a:r>
              <a:rPr lang="en-US" sz="2400" smtClean="0">
                <a:solidFill>
                  <a:schemeClr val="tx1"/>
                </a:solidFill>
                <a:latin typeface="Consolas" panose="020B0609020204030204" pitchFamily="49" charset="0"/>
                <a:cs typeface="Courier New" panose="02070309020205020404" pitchFamily="49" charset="0"/>
              </a:rPr>
              <a:t>//</a:t>
            </a:r>
            <a:r>
              <a:rPr lang="en-US" sz="2400" smtClean="0">
                <a:solidFill>
                  <a:schemeClr val="tx1"/>
                </a:solidFill>
                <a:latin typeface="Consolas" panose="020B0609020204030204" pitchFamily="49" charset="0"/>
                <a:cs typeface="Courier New" panose="02070309020205020404" pitchFamily="49" charset="0"/>
              </a:rPr>
              <a:t>Khối </a:t>
            </a:r>
            <a:r>
              <a:rPr lang="en-US" sz="2400" smtClean="0">
                <a:solidFill>
                  <a:schemeClr val="tx1"/>
                </a:solidFill>
                <a:latin typeface="Consolas" panose="020B0609020204030204" pitchFamily="49" charset="0"/>
                <a:cs typeface="Courier New" panose="02070309020205020404" pitchFamily="49" charset="0"/>
              </a:rPr>
              <a:t>lệnh được lặp lại</a:t>
            </a:r>
            <a:endParaRPr lang="en-US" sz="2400" dirty="0">
              <a:solidFill>
                <a:schemeClr val="tx1"/>
              </a:solidFill>
              <a:latin typeface="Consolas" panose="020B0609020204030204" pitchFamily="49" charset="0"/>
              <a:cs typeface="Courier New" panose="02070309020205020404" pitchFamily="49" charset="0"/>
            </a:endParaRPr>
          </a:p>
          <a:p>
            <a:r>
              <a:rPr lang="en-US" smtClean="0"/>
              <a:t>Hoạt động:</a:t>
            </a:r>
          </a:p>
          <a:p>
            <a:pPr lvl="1"/>
            <a:r>
              <a:rPr lang="en-US" smtClean="0"/>
              <a:t>Khối lệnh trong vòng lặp được lặp: </a:t>
            </a:r>
            <a:r>
              <a:rPr lang="en-US" smtClean="0">
                <a:solidFill>
                  <a:schemeClr val="tx1"/>
                </a:solidFill>
                <a:latin typeface="Consolas" panose="020B0609020204030204" pitchFamily="49" charset="0"/>
              </a:rPr>
              <a:t>Giá trị cuối- Giá trị đầu</a:t>
            </a:r>
            <a:r>
              <a:rPr lang="en-US" smtClean="0"/>
              <a:t> lần</a:t>
            </a:r>
          </a:p>
          <a:p>
            <a:pPr marL="457200" lvl="1" indent="0">
              <a:buNone/>
            </a:pPr>
            <a:endParaRPr lang="en-US" smtClean="0"/>
          </a:p>
          <a:p>
            <a:pPr lvl="1"/>
            <a:endParaRPr lang="en-US" dirty="0"/>
          </a:p>
        </p:txBody>
      </p:sp>
      <p:sp>
        <p:nvSpPr>
          <p:cNvPr id="5" name="Slide Number Placeholder 4"/>
          <p:cNvSpPr>
            <a:spLocks noGrp="1"/>
          </p:cNvSpPr>
          <p:nvPr>
            <p:ph type="sldNum" sz="quarter" idx="12"/>
          </p:nvPr>
        </p:nvSpPr>
        <p:spPr/>
        <p:txBody>
          <a:bodyPr/>
          <a:lstStyle/>
          <a:p>
            <a:fld id="{D55F1051-63A8-40BE-A0A8-9F6D9BC932E4}" type="slidenum">
              <a:rPr lang="en-US" smtClean="0"/>
              <a:t>5</a:t>
            </a:fld>
            <a:endParaRPr lang="en-US"/>
          </a:p>
        </p:txBody>
      </p:sp>
    </p:spTree>
    <p:extLst>
      <p:ext uri="{BB962C8B-B14F-4D97-AF65-F5344CB8AC3E}">
        <p14:creationId xmlns:p14="http://schemas.microsoft.com/office/powerpoint/2010/main" val="27499880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a:t>
            </a:r>
            <a:r>
              <a:rPr lang="en-US" smtClean="0"/>
              <a:t>dụ 1.3.1</a:t>
            </a:r>
            <a:endParaRPr lang="en-US"/>
          </a:p>
        </p:txBody>
      </p:sp>
      <p:sp>
        <p:nvSpPr>
          <p:cNvPr id="8" name="TextBox 7"/>
          <p:cNvSpPr txBox="1"/>
          <p:nvPr/>
        </p:nvSpPr>
        <p:spPr>
          <a:xfrm>
            <a:off x="1573161" y="5879690"/>
            <a:ext cx="6125497" cy="369332"/>
          </a:xfrm>
          <a:prstGeom prst="rect">
            <a:avLst/>
          </a:prstGeom>
          <a:noFill/>
        </p:spPr>
        <p:txBody>
          <a:bodyPr wrap="square" rtlCol="0">
            <a:spAutoFit/>
          </a:bodyPr>
          <a:lstStyle/>
          <a:p>
            <a:pPr algn="ctr"/>
            <a:r>
              <a:rPr lang="en-US" b="1" i="1" smtClean="0"/>
              <a:t>Câu lệnh print (“Hello”) được lặp lại 10 lần</a:t>
            </a:r>
            <a:endParaRPr lang="en-US" b="1" i="1"/>
          </a:p>
        </p:txBody>
      </p:sp>
      <p:sp>
        <p:nvSpPr>
          <p:cNvPr id="9" name="Slide Number Placeholder 8"/>
          <p:cNvSpPr>
            <a:spLocks noGrp="1"/>
          </p:cNvSpPr>
          <p:nvPr>
            <p:ph type="sldNum" sz="quarter" idx="11"/>
          </p:nvPr>
        </p:nvSpPr>
        <p:spPr>
          <a:xfrm>
            <a:off x="585019" y="6421508"/>
            <a:ext cx="1125488" cy="288032"/>
          </a:xfrm>
        </p:spPr>
        <p:txBody>
          <a:bodyPr/>
          <a:lstStyle/>
          <a:p>
            <a:pPr algn="l"/>
            <a:fld id="{B6B660BE-11E5-49C5-9092-33DADC997675}" type="slidenum">
              <a:rPr lang="en-GB" smtClean="0"/>
              <a:pPr algn="l"/>
              <a:t>6</a:t>
            </a:fld>
            <a:endParaRPr lang="en-GB"/>
          </a:p>
        </p:txBody>
      </p:sp>
      <p:pic>
        <p:nvPicPr>
          <p:cNvPr id="11" name="Content Placeholder 10" descr="Spyder (Python 3.7)"/>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21109" y="1384263"/>
            <a:ext cx="8229600" cy="4322941"/>
          </a:xfrm>
        </p:spPr>
      </p:pic>
    </p:spTree>
    <p:extLst>
      <p:ext uri="{BB962C8B-B14F-4D97-AF65-F5344CB8AC3E}">
        <p14:creationId xmlns:p14="http://schemas.microsoft.com/office/powerpoint/2010/main" val="19366801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a:t>
            </a:r>
            <a:r>
              <a:rPr lang="en-US" smtClean="0"/>
              <a:t>dụ 1.3.2</a:t>
            </a:r>
            <a:endParaRPr lang="en-US"/>
          </a:p>
        </p:txBody>
      </p:sp>
      <p:sp>
        <p:nvSpPr>
          <p:cNvPr id="3" name="Content Placeholder 2"/>
          <p:cNvSpPr>
            <a:spLocks noGrp="1"/>
          </p:cNvSpPr>
          <p:nvPr>
            <p:ph idx="1"/>
          </p:nvPr>
        </p:nvSpPr>
        <p:spPr>
          <a:xfrm>
            <a:off x="457199" y="1228727"/>
            <a:ext cx="8507287" cy="5248275"/>
          </a:xfrm>
        </p:spPr>
        <p:txBody>
          <a:bodyPr/>
          <a:lstStyle/>
          <a:p>
            <a:r>
              <a:rPr lang="en-US" smtClean="0"/>
              <a:t>In </a:t>
            </a:r>
            <a:r>
              <a:rPr lang="en-US" dirty="0" err="1"/>
              <a:t>ra</a:t>
            </a:r>
            <a:r>
              <a:rPr lang="en-US" dirty="0"/>
              <a:t> </a:t>
            </a:r>
            <a:r>
              <a:rPr lang="en-US" dirty="0" err="1"/>
              <a:t>các</a:t>
            </a:r>
            <a:r>
              <a:rPr lang="en-US" dirty="0"/>
              <a:t> </a:t>
            </a:r>
            <a:r>
              <a:rPr lang="en-US" dirty="0" err="1"/>
              <a:t>sô</a:t>
            </a:r>
            <a:r>
              <a:rPr lang="en-US" dirty="0"/>
              <a:t>́ </a:t>
            </a:r>
            <a:r>
              <a:rPr lang="en-US" dirty="0" err="1"/>
              <a:t>tư</a:t>
            </a:r>
            <a:r>
              <a:rPr lang="en-US" dirty="0"/>
              <a:t>̣ </a:t>
            </a:r>
            <a:r>
              <a:rPr lang="en-US" dirty="0" err="1"/>
              <a:t>nhiên</a:t>
            </a:r>
            <a:r>
              <a:rPr lang="en-US" dirty="0"/>
              <a:t> </a:t>
            </a:r>
            <a:r>
              <a:rPr lang="en-US" dirty="0" err="1"/>
              <a:t>liên</a:t>
            </a:r>
            <a:r>
              <a:rPr lang="en-US" dirty="0"/>
              <a:t> </a:t>
            </a:r>
            <a:r>
              <a:rPr lang="en-US" dirty="0" err="1"/>
              <a:t>tiếp</a:t>
            </a:r>
            <a:r>
              <a:rPr lang="en-US" dirty="0"/>
              <a:t> </a:t>
            </a:r>
            <a:r>
              <a:rPr lang="en-US" dirty="0" err="1"/>
              <a:t>tư</a:t>
            </a:r>
            <a:r>
              <a:rPr lang="en-US" dirty="0"/>
              <a:t>̀ 1 </a:t>
            </a:r>
            <a:r>
              <a:rPr lang="en-US" dirty="0" err="1"/>
              <a:t>đến</a:t>
            </a:r>
            <a:r>
              <a:rPr lang="en-US" dirty="0"/>
              <a:t> 9.</a:t>
            </a:r>
          </a:p>
          <a:p>
            <a:r>
              <a:rPr lang="en-US" b="1" smtClean="0"/>
              <a:t>Hướng dẫn</a:t>
            </a:r>
            <a:r>
              <a:rPr lang="en-US" smtClean="0"/>
              <a:t>: Sử </a:t>
            </a:r>
            <a:r>
              <a:rPr lang="en-US" dirty="0" err="1"/>
              <a:t>dụng</a:t>
            </a:r>
            <a:r>
              <a:rPr lang="en-US" dirty="0"/>
              <a:t> </a:t>
            </a:r>
            <a:r>
              <a:rPr lang="en-US" dirty="0" err="1"/>
              <a:t>vòng</a:t>
            </a:r>
            <a:r>
              <a:rPr lang="en-US" dirty="0"/>
              <a:t> </a:t>
            </a:r>
            <a:r>
              <a:rPr lang="en-US" dirty="0" err="1"/>
              <a:t>lặp</a:t>
            </a:r>
            <a:r>
              <a:rPr lang="en-US" dirty="0"/>
              <a:t> </a:t>
            </a:r>
            <a:r>
              <a:rPr lang="en-US" dirty="0" err="1"/>
              <a:t>với</a:t>
            </a:r>
            <a:r>
              <a:rPr lang="en-US" dirty="0"/>
              <a:t> </a:t>
            </a:r>
            <a:r>
              <a:rPr lang="en-US" dirty="0" err="1"/>
              <a:t>sô</a:t>
            </a:r>
            <a:r>
              <a:rPr lang="en-US" dirty="0"/>
              <a:t>́ </a:t>
            </a:r>
            <a:r>
              <a:rPr lang="en-US" err="1"/>
              <a:t>tư</a:t>
            </a:r>
            <a:r>
              <a:rPr lang="en-US"/>
              <a:t>̣ </a:t>
            </a:r>
            <a:r>
              <a:rPr lang="en-US" smtClean="0"/>
              <a:t>nhiêni </a:t>
            </a:r>
            <a:r>
              <a:rPr lang="en-US" err="1"/>
              <a:t>chạy</a:t>
            </a:r>
            <a:r>
              <a:rPr lang="en-US"/>
              <a:t> </a:t>
            </a:r>
            <a:r>
              <a:rPr lang="en-US" smtClean="0"/>
              <a:t>từ </a:t>
            </a:r>
            <a:r>
              <a:rPr lang="en-US" dirty="0"/>
              <a:t>1 </a:t>
            </a:r>
            <a:r>
              <a:rPr lang="en-US" dirty="0" err="1"/>
              <a:t>đến</a:t>
            </a:r>
            <a:r>
              <a:rPr lang="en-US" dirty="0"/>
              <a:t> 10. Trong </a:t>
            </a:r>
            <a:r>
              <a:rPr lang="en-US" dirty="0" err="1"/>
              <a:t>mỗi</a:t>
            </a:r>
            <a:r>
              <a:rPr lang="en-US" dirty="0"/>
              <a:t> </a:t>
            </a:r>
            <a:r>
              <a:rPr lang="en-US" dirty="0" err="1"/>
              <a:t>vòng</a:t>
            </a:r>
            <a:r>
              <a:rPr lang="en-US" dirty="0"/>
              <a:t> </a:t>
            </a:r>
            <a:r>
              <a:rPr lang="en-US" err="1"/>
              <a:t>lặp</a:t>
            </a:r>
            <a:r>
              <a:rPr lang="en-US"/>
              <a:t> </a:t>
            </a:r>
            <a:r>
              <a:rPr lang="en-US" smtClean="0"/>
              <a:t>thì </a:t>
            </a:r>
            <a:r>
              <a:rPr lang="en-US" dirty="0"/>
              <a:t>in </a:t>
            </a:r>
            <a:r>
              <a:rPr lang="en-US" err="1"/>
              <a:t>ra</a:t>
            </a:r>
            <a:r>
              <a:rPr lang="en-US"/>
              <a:t> </a:t>
            </a:r>
            <a:r>
              <a:rPr lang="en-US" smtClean="0"/>
              <a:t>gía </a:t>
            </a:r>
            <a:r>
              <a:rPr lang="en-US" dirty="0"/>
              <a:t>trị </a:t>
            </a:r>
            <a:r>
              <a:rPr lang="en-US" err="1"/>
              <a:t>của</a:t>
            </a:r>
            <a:r>
              <a:rPr lang="en-US"/>
              <a:t> </a:t>
            </a:r>
            <a:r>
              <a:rPr lang="en-US" smtClean="0"/>
              <a:t>i</a:t>
            </a:r>
            <a:r>
              <a:rPr lang="en-US" smtClean="0"/>
              <a:t>.</a:t>
            </a:r>
            <a:endParaRPr lang="en-US" dirty="0"/>
          </a:p>
        </p:txBody>
      </p:sp>
      <p:sp>
        <p:nvSpPr>
          <p:cNvPr id="5" name="Slide Number Placeholder 4"/>
          <p:cNvSpPr>
            <a:spLocks noGrp="1"/>
          </p:cNvSpPr>
          <p:nvPr>
            <p:ph type="sldNum" sz="quarter" idx="12"/>
          </p:nvPr>
        </p:nvSpPr>
        <p:spPr/>
        <p:txBody>
          <a:bodyPr/>
          <a:lstStyle/>
          <a:p>
            <a:fld id="{D55F1051-63A8-40BE-A0A8-9F6D9BC932E4}" type="slidenum">
              <a:rPr lang="en-US" smtClean="0"/>
              <a:t>7</a:t>
            </a:fld>
            <a:endParaRPr lang="en-US"/>
          </a:p>
        </p:txBody>
      </p:sp>
      <p:pic>
        <p:nvPicPr>
          <p:cNvPr id="4" name="Picture 3" descr="Spyder (Python 3.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326" y="2769434"/>
            <a:ext cx="7325032" cy="3847780"/>
          </a:xfrm>
          <a:prstGeom prst="rect">
            <a:avLst/>
          </a:prstGeom>
          <a:ln>
            <a:solidFill>
              <a:schemeClr val="accent1">
                <a:lumMod val="75000"/>
              </a:schemeClr>
            </a:solidFill>
          </a:ln>
        </p:spPr>
      </p:pic>
    </p:spTree>
    <p:extLst>
      <p:ext uri="{BB962C8B-B14F-4D97-AF65-F5344CB8AC3E}">
        <p14:creationId xmlns:p14="http://schemas.microsoft.com/office/powerpoint/2010/main" val="22845406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a:t>
            </a:r>
            <a:r>
              <a:rPr lang="en-US" smtClean="0"/>
              <a:t>dụ 1.3.3</a:t>
            </a:r>
            <a:endParaRPr lang="en-US"/>
          </a:p>
        </p:txBody>
      </p:sp>
      <p:sp>
        <p:nvSpPr>
          <p:cNvPr id="3" name="Content Placeholder 2"/>
          <p:cNvSpPr>
            <a:spLocks noGrp="1"/>
          </p:cNvSpPr>
          <p:nvPr>
            <p:ph idx="1"/>
          </p:nvPr>
        </p:nvSpPr>
        <p:spPr/>
        <p:txBody>
          <a:bodyPr/>
          <a:lstStyle/>
          <a:p>
            <a:r>
              <a:rPr lang="en-US" sz="2400" smtClean="0"/>
              <a:t>In </a:t>
            </a:r>
            <a:r>
              <a:rPr lang="en-US" sz="2400" dirty="0" err="1"/>
              <a:t>ra</a:t>
            </a:r>
            <a:r>
              <a:rPr lang="en-US" sz="2400" dirty="0"/>
              <a:t> </a:t>
            </a:r>
            <a:r>
              <a:rPr lang="en-US" sz="2400" dirty="0" err="1"/>
              <a:t>các</a:t>
            </a:r>
            <a:r>
              <a:rPr lang="en-US" sz="2400" dirty="0"/>
              <a:t> </a:t>
            </a:r>
            <a:r>
              <a:rPr lang="en-US" sz="2400" dirty="0" err="1"/>
              <a:t>bình</a:t>
            </a:r>
            <a:r>
              <a:rPr lang="en-US" sz="2400" dirty="0"/>
              <a:t> </a:t>
            </a:r>
            <a:r>
              <a:rPr lang="en-US" sz="2400" dirty="0" err="1"/>
              <a:t>phương</a:t>
            </a:r>
            <a:r>
              <a:rPr lang="en-US" sz="2400" dirty="0"/>
              <a:t> </a:t>
            </a:r>
            <a:r>
              <a:rPr lang="en-US" sz="2400" dirty="0" err="1"/>
              <a:t>của</a:t>
            </a:r>
            <a:r>
              <a:rPr lang="en-US" sz="2400" dirty="0"/>
              <a:t> </a:t>
            </a:r>
            <a:r>
              <a:rPr lang="en-US" sz="2400" dirty="0" err="1"/>
              <a:t>sô</a:t>
            </a:r>
            <a:r>
              <a:rPr lang="en-US" sz="2400" dirty="0"/>
              <a:t>́ </a:t>
            </a:r>
            <a:r>
              <a:rPr lang="en-US" sz="2400" dirty="0" err="1"/>
              <a:t>tư</a:t>
            </a:r>
            <a:r>
              <a:rPr lang="en-US" sz="2400" dirty="0"/>
              <a:t>̣ </a:t>
            </a:r>
            <a:r>
              <a:rPr lang="en-US" sz="2400" dirty="0" err="1"/>
              <a:t>nhiên</a:t>
            </a:r>
            <a:r>
              <a:rPr lang="en-US" sz="2400" dirty="0"/>
              <a:t> </a:t>
            </a:r>
            <a:r>
              <a:rPr lang="en-US" sz="2400" dirty="0" err="1"/>
              <a:t>liên</a:t>
            </a:r>
            <a:r>
              <a:rPr lang="en-US" sz="2400" dirty="0"/>
              <a:t> </a:t>
            </a:r>
            <a:r>
              <a:rPr lang="en-US" sz="2400" err="1"/>
              <a:t>tiếp</a:t>
            </a:r>
            <a:r>
              <a:rPr lang="en-US" sz="2400"/>
              <a:t> </a:t>
            </a:r>
            <a:r>
              <a:rPr lang="en-US" sz="2400" smtClean="0"/>
              <a:t>từ 1 </a:t>
            </a:r>
            <a:r>
              <a:rPr lang="en-US" sz="2400" dirty="0" err="1"/>
              <a:t>đến</a:t>
            </a:r>
            <a:r>
              <a:rPr lang="en-US" sz="2400" dirty="0"/>
              <a:t> 5.</a:t>
            </a:r>
          </a:p>
          <a:p>
            <a:r>
              <a:rPr lang="en-US" sz="2400" b="1" smtClean="0"/>
              <a:t>Hướng dẫn</a:t>
            </a:r>
            <a:r>
              <a:rPr lang="en-US" sz="2400" smtClean="0"/>
              <a:t>: Sử </a:t>
            </a:r>
            <a:r>
              <a:rPr lang="en-US" sz="2400" dirty="0" err="1"/>
              <a:t>dụng</a:t>
            </a:r>
            <a:r>
              <a:rPr lang="en-US" sz="2400" dirty="0"/>
              <a:t> </a:t>
            </a:r>
            <a:r>
              <a:rPr lang="en-US" sz="2400" dirty="0" err="1"/>
              <a:t>vòng</a:t>
            </a:r>
            <a:r>
              <a:rPr lang="en-US" sz="2400" dirty="0"/>
              <a:t> </a:t>
            </a:r>
            <a:r>
              <a:rPr lang="en-US" sz="2400" dirty="0" err="1"/>
              <a:t>lặp</a:t>
            </a:r>
            <a:r>
              <a:rPr lang="en-US" sz="2400" dirty="0"/>
              <a:t> </a:t>
            </a:r>
            <a:r>
              <a:rPr lang="en-US" sz="2400" err="1"/>
              <a:t>với</a:t>
            </a:r>
            <a:r>
              <a:rPr lang="en-US" sz="2400"/>
              <a:t> </a:t>
            </a:r>
            <a:r>
              <a:rPr lang="en-US" sz="2400" smtClean="0"/>
              <a:t>i </a:t>
            </a:r>
            <a:r>
              <a:rPr lang="en-US" sz="2400" err="1"/>
              <a:t>chạy</a:t>
            </a:r>
            <a:r>
              <a:rPr lang="en-US" sz="2400"/>
              <a:t> </a:t>
            </a:r>
            <a:r>
              <a:rPr lang="en-US" sz="2400" smtClean="0"/>
              <a:t>từ </a:t>
            </a:r>
            <a:r>
              <a:rPr lang="en-US" sz="2400" dirty="0"/>
              <a:t>1 </a:t>
            </a:r>
            <a:r>
              <a:rPr lang="en-US" sz="2400" err="1"/>
              <a:t>đến</a:t>
            </a:r>
            <a:r>
              <a:rPr lang="en-US" sz="2400"/>
              <a:t> </a:t>
            </a:r>
            <a:r>
              <a:rPr lang="en-US" sz="2400" smtClean="0"/>
              <a:t>6. </a:t>
            </a:r>
            <a:r>
              <a:rPr lang="en-US" sz="2400" dirty="0"/>
              <a:t>Trong </a:t>
            </a:r>
            <a:r>
              <a:rPr lang="en-US" sz="2400" dirty="0" err="1"/>
              <a:t>mỗi</a:t>
            </a:r>
            <a:r>
              <a:rPr lang="en-US" sz="2400" dirty="0"/>
              <a:t> </a:t>
            </a:r>
            <a:r>
              <a:rPr lang="en-US" sz="2400" dirty="0" err="1"/>
              <a:t>vòng</a:t>
            </a:r>
            <a:r>
              <a:rPr lang="en-US" sz="2400" dirty="0"/>
              <a:t> </a:t>
            </a:r>
            <a:r>
              <a:rPr lang="en-US" sz="2400" err="1"/>
              <a:t>lặp</a:t>
            </a:r>
            <a:r>
              <a:rPr lang="en-US" sz="2400"/>
              <a:t> </a:t>
            </a:r>
            <a:r>
              <a:rPr lang="en-US" sz="2400" smtClean="0"/>
              <a:t>thì </a:t>
            </a:r>
            <a:r>
              <a:rPr lang="en-US" sz="2400" dirty="0"/>
              <a:t>in </a:t>
            </a:r>
            <a:r>
              <a:rPr lang="en-US" sz="2400" err="1"/>
              <a:t>ra</a:t>
            </a:r>
            <a:r>
              <a:rPr lang="en-US" sz="2400"/>
              <a:t> </a:t>
            </a:r>
            <a:r>
              <a:rPr lang="en-US" sz="2400" smtClean="0"/>
              <a:t>giá </a:t>
            </a:r>
            <a:r>
              <a:rPr lang="en-US" sz="2400" dirty="0"/>
              <a:t>trị </a:t>
            </a:r>
            <a:r>
              <a:rPr lang="en-US" sz="2400" err="1"/>
              <a:t>của</a:t>
            </a:r>
            <a:r>
              <a:rPr lang="en-US" sz="2400"/>
              <a:t> </a:t>
            </a:r>
            <a:r>
              <a:rPr lang="en-US" sz="2400" smtClean="0"/>
              <a:t>i*i </a:t>
            </a:r>
            <a:r>
              <a:rPr lang="en-US" sz="2400" dirty="0"/>
              <a:t>(</a:t>
            </a:r>
            <a:r>
              <a:rPr lang="en-US" sz="2400" dirty="0" err="1"/>
              <a:t>tức</a:t>
            </a:r>
            <a:r>
              <a:rPr lang="en-US" sz="2400" dirty="0"/>
              <a:t> </a:t>
            </a:r>
            <a:r>
              <a:rPr lang="en-US" sz="2400"/>
              <a:t>là </a:t>
            </a:r>
            <a:r>
              <a:rPr lang="en-US" sz="2400" smtClean="0"/>
              <a:t>i </a:t>
            </a:r>
            <a:r>
              <a:rPr lang="en-US" sz="2400" dirty="0" err="1"/>
              <a:t>bình</a:t>
            </a:r>
            <a:r>
              <a:rPr lang="en-US" sz="2400" dirty="0"/>
              <a:t> </a:t>
            </a:r>
            <a:r>
              <a:rPr lang="en-US" sz="2400" err="1"/>
              <a:t>phương</a:t>
            </a:r>
            <a:r>
              <a:rPr lang="en-US" sz="2400" smtClean="0"/>
              <a:t>).</a:t>
            </a:r>
            <a:endParaRPr lang="en-US" sz="2400" dirty="0"/>
          </a:p>
        </p:txBody>
      </p:sp>
      <p:sp>
        <p:nvSpPr>
          <p:cNvPr id="5" name="Slide Number Placeholder 4"/>
          <p:cNvSpPr>
            <a:spLocks noGrp="1"/>
          </p:cNvSpPr>
          <p:nvPr>
            <p:ph type="sldNum" sz="quarter" idx="12"/>
          </p:nvPr>
        </p:nvSpPr>
        <p:spPr/>
        <p:txBody>
          <a:bodyPr/>
          <a:lstStyle/>
          <a:p>
            <a:fld id="{D55F1051-63A8-40BE-A0A8-9F6D9BC932E4}" type="slidenum">
              <a:rPr lang="en-US" smtClean="0"/>
              <a:t>8</a:t>
            </a:fld>
            <a:endParaRPr lang="en-US"/>
          </a:p>
        </p:txBody>
      </p:sp>
      <p:pic>
        <p:nvPicPr>
          <p:cNvPr id="9" name="Picture 8" descr="Spyder (Python 3.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1923" y="2932113"/>
            <a:ext cx="6454877" cy="3353031"/>
          </a:xfrm>
          <a:prstGeom prst="rect">
            <a:avLst/>
          </a:prstGeom>
          <a:ln>
            <a:solidFill>
              <a:schemeClr val="accent1">
                <a:lumMod val="75000"/>
              </a:schemeClr>
            </a:solidFill>
          </a:ln>
        </p:spPr>
      </p:pic>
    </p:spTree>
    <p:extLst>
      <p:ext uri="{BB962C8B-B14F-4D97-AF65-F5344CB8AC3E}">
        <p14:creationId xmlns:p14="http://schemas.microsoft.com/office/powerpoint/2010/main" val="22878465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Cú pháp tổng quá của range()</a:t>
            </a:r>
            <a:endParaRPr lang="en-US"/>
          </a:p>
        </p:txBody>
      </p:sp>
      <p:sp>
        <p:nvSpPr>
          <p:cNvPr id="3" name="Content Placeholder 2"/>
          <p:cNvSpPr>
            <a:spLocks noGrp="1"/>
          </p:cNvSpPr>
          <p:nvPr>
            <p:ph idx="1"/>
          </p:nvPr>
        </p:nvSpPr>
        <p:spPr/>
        <p:txBody>
          <a:bodyPr>
            <a:normAutofit/>
          </a:bodyPr>
          <a:lstStyle/>
          <a:p>
            <a:r>
              <a:rPr lang="en-US">
                <a:latin typeface="Calibri" panose="020F0502020204030204" pitchFamily="34" charset="0"/>
                <a:cs typeface="Calibri" panose="020F0502020204030204" pitchFamily="34" charset="0"/>
              </a:rPr>
              <a:t>Cú </a:t>
            </a:r>
            <a:r>
              <a:rPr lang="en-US" smtClean="0">
                <a:latin typeface="Calibri" panose="020F0502020204030204" pitchFamily="34" charset="0"/>
                <a:cs typeface="Calibri" panose="020F0502020204030204" pitchFamily="34" charset="0"/>
              </a:rPr>
              <a:t>pháp: </a:t>
            </a:r>
            <a:r>
              <a:rPr lang="en-US" dirty="0">
                <a:latin typeface="Consolas" panose="020B0609020204030204" pitchFamily="49" charset="0"/>
                <a:cs typeface="Calibri" panose="020F0502020204030204" pitchFamily="34" charset="0"/>
              </a:rPr>
              <a:t>range([</a:t>
            </a:r>
            <a:r>
              <a:rPr lang="en-US" dirty="0">
                <a:solidFill>
                  <a:srgbClr val="00B050"/>
                </a:solidFill>
                <a:latin typeface="Consolas" panose="020B0609020204030204" pitchFamily="49" charset="0"/>
                <a:cs typeface="Calibri" panose="020F0502020204030204" pitchFamily="34" charset="0"/>
              </a:rPr>
              <a:t>start</a:t>
            </a:r>
            <a:r>
              <a:rPr lang="en-US" dirty="0">
                <a:latin typeface="Consolas" panose="020B0609020204030204" pitchFamily="49" charset="0"/>
                <a:cs typeface="Calibri" panose="020F0502020204030204" pitchFamily="34" charset="0"/>
              </a:rPr>
              <a:t>], </a:t>
            </a:r>
            <a:r>
              <a:rPr lang="en-US" dirty="0">
                <a:solidFill>
                  <a:srgbClr val="FF0000"/>
                </a:solidFill>
                <a:latin typeface="Consolas" panose="020B0609020204030204" pitchFamily="49" charset="0"/>
                <a:cs typeface="Calibri" panose="020F0502020204030204" pitchFamily="34" charset="0"/>
              </a:rPr>
              <a:t>stop</a:t>
            </a:r>
            <a:r>
              <a:rPr lang="en-US" dirty="0">
                <a:latin typeface="Consolas" panose="020B0609020204030204" pitchFamily="49" charset="0"/>
                <a:cs typeface="Calibri" panose="020F0502020204030204" pitchFamily="34" charset="0"/>
              </a:rPr>
              <a:t>, [</a:t>
            </a:r>
            <a:r>
              <a:rPr lang="en-US" dirty="0">
                <a:solidFill>
                  <a:srgbClr val="00B050"/>
                </a:solidFill>
                <a:latin typeface="Consolas" panose="020B0609020204030204" pitchFamily="49" charset="0"/>
                <a:cs typeface="Calibri" panose="020F0502020204030204" pitchFamily="34" charset="0"/>
              </a:rPr>
              <a:t>step</a:t>
            </a:r>
            <a:r>
              <a:rPr lang="en-US" dirty="0">
                <a:latin typeface="Consolas" panose="020B0609020204030204" pitchFamily="49" charset="0"/>
                <a:cs typeface="Calibri" panose="020F0502020204030204" pitchFamily="34" charset="0"/>
              </a:rPr>
              <a:t>])</a:t>
            </a:r>
          </a:p>
          <a:p>
            <a:r>
              <a:rPr lang="en-US" dirty="0">
                <a:latin typeface="Calibri" panose="020F0502020204030204" pitchFamily="34" charset="0"/>
                <a:cs typeface="Calibri" panose="020F0502020204030204" pitchFamily="34" charset="0"/>
              </a:rPr>
              <a:t>Trong </a:t>
            </a:r>
            <a:r>
              <a:rPr lang="en-US" dirty="0" err="1">
                <a:latin typeface="Calibri" panose="020F0502020204030204" pitchFamily="34" charset="0"/>
                <a:cs typeface="Calibri" panose="020F0502020204030204" pitchFamily="34" charset="0"/>
              </a:rPr>
              <a:t>đo</a:t>
            </a:r>
            <a:r>
              <a:rPr lang="en-US" dirty="0">
                <a:latin typeface="Calibri" panose="020F0502020204030204" pitchFamily="34" charset="0"/>
                <a:cs typeface="Calibri" panose="020F0502020204030204" pitchFamily="34" charset="0"/>
              </a:rPr>
              <a:t>́:</a:t>
            </a:r>
          </a:p>
          <a:p>
            <a:pPr lvl="1"/>
            <a:r>
              <a:rPr lang="vi-VN" dirty="0">
                <a:solidFill>
                  <a:srgbClr val="00B050"/>
                </a:solidFill>
                <a:latin typeface="Calibri" panose="020F0502020204030204" pitchFamily="34" charset="0"/>
                <a:cs typeface="Calibri" panose="020F0502020204030204" pitchFamily="34" charset="0"/>
              </a:rPr>
              <a:t>start</a:t>
            </a:r>
            <a:r>
              <a:rPr lang="vi-VN" dirty="0">
                <a:latin typeface="Calibri" panose="020F0502020204030204" pitchFamily="34" charset="0"/>
                <a:cs typeface="Calibri" panose="020F0502020204030204" pitchFamily="34" charset="0"/>
              </a:rPr>
              <a:t>: Giá trị bắt đầu. Giá trị mặc định của start là 0. Giá trị start là tuỳ ý và nếu như không được sử dụng trong hàm thì giá trị mặc định của nó sẽ là 0.</a:t>
            </a:r>
          </a:p>
          <a:p>
            <a:pPr lvl="1"/>
            <a:r>
              <a:rPr lang="vi-VN" dirty="0">
                <a:solidFill>
                  <a:srgbClr val="FF0000"/>
                </a:solidFill>
                <a:latin typeface="Calibri" panose="020F0502020204030204" pitchFamily="34" charset="0"/>
                <a:cs typeface="Calibri" panose="020F0502020204030204" pitchFamily="34" charset="0"/>
              </a:rPr>
              <a:t>stop</a:t>
            </a:r>
            <a:r>
              <a:rPr lang="vi-VN" dirty="0">
                <a:latin typeface="Calibri" panose="020F0502020204030204" pitchFamily="34" charset="0"/>
                <a:cs typeface="Calibri" panose="020F0502020204030204" pitchFamily="34" charset="0"/>
              </a:rPr>
              <a:t>: Giá trị dừng. Phần tử cuối cùng trong </a:t>
            </a:r>
            <a:r>
              <a:rPr lang="en-US" dirty="0" err="1">
                <a:latin typeface="Calibri" panose="020F0502020204030204" pitchFamily="34" charset="0"/>
                <a:cs typeface="Calibri" panose="020F0502020204030204" pitchFamily="34" charset="0"/>
              </a:rPr>
              <a:t>vòng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lặp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luôn</a:t>
            </a:r>
            <a:r>
              <a:rPr lang="en-US" dirty="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nhỏ hơn stop.</a:t>
            </a:r>
          </a:p>
          <a:p>
            <a:pPr lvl="1"/>
            <a:r>
              <a:rPr lang="vi-VN" dirty="0">
                <a:solidFill>
                  <a:srgbClr val="00B050"/>
                </a:solidFill>
                <a:latin typeface="Calibri" panose="020F0502020204030204" pitchFamily="34" charset="0"/>
                <a:cs typeface="Calibri" panose="020F0502020204030204" pitchFamily="34" charset="0"/>
              </a:rPr>
              <a:t>step</a:t>
            </a:r>
            <a:r>
              <a:rPr lang="vi-VN" dirty="0">
                <a:latin typeface="Calibri" panose="020F0502020204030204" pitchFamily="34" charset="0"/>
                <a:cs typeface="Calibri" panose="020F0502020204030204" pitchFamily="34" charset="0"/>
              </a:rPr>
              <a:t>: Khoảng cách giữa hai phần tử liền kề trong </a:t>
            </a:r>
            <a:r>
              <a:rPr lang="en-US" dirty="0" err="1">
                <a:latin typeface="Calibri" panose="020F0502020204030204" pitchFamily="34" charset="0"/>
                <a:cs typeface="Calibri" panose="020F0502020204030204" pitchFamily="34" charset="0"/>
              </a:rPr>
              <a:t>danh</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sách</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lặp</a:t>
            </a:r>
            <a:r>
              <a:rPr lang="vi-VN" dirty="0">
                <a:latin typeface="Calibri" panose="020F0502020204030204" pitchFamily="34" charset="0"/>
                <a:cs typeface="Calibri" panose="020F0502020204030204" pitchFamily="34" charset="0"/>
              </a:rPr>
              <a:t>. Giá trị step là tuỳ ý và nếu không được sử dụng trong hàm thì giá trị mặc định của nó sẽ là 1.</a:t>
            </a:r>
            <a:endParaRPr lang="en-US" dirty="0">
              <a:latin typeface="Calibri" panose="020F0502020204030204" pitchFamily="34" charset="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9</a:t>
            </a:fld>
            <a:endParaRPr lang="en-US"/>
          </a:p>
        </p:txBody>
      </p:sp>
    </p:spTree>
    <p:extLst>
      <p:ext uri="{BB962C8B-B14F-4D97-AF65-F5344CB8AC3E}">
        <p14:creationId xmlns:p14="http://schemas.microsoft.com/office/powerpoint/2010/main" val="25076944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a:t>
            </a:r>
            <a:r>
              <a:rPr lang="en-US" smtClean="0"/>
              <a:t>dụ 1.3.4</a:t>
            </a:r>
            <a:endParaRPr lang="en-US"/>
          </a:p>
        </p:txBody>
      </p:sp>
      <p:sp>
        <p:nvSpPr>
          <p:cNvPr id="3" name="Content Placeholder 2"/>
          <p:cNvSpPr>
            <a:spLocks noGrp="1"/>
          </p:cNvSpPr>
          <p:nvPr>
            <p:ph idx="1"/>
          </p:nvPr>
        </p:nvSpPr>
        <p:spPr/>
        <p:txBody>
          <a:bodyPr/>
          <a:lstStyle/>
          <a:p>
            <a:r>
              <a:rPr lang="en-US" sz="2400" smtClean="0"/>
              <a:t>In ra các số chắn từ 1 đến 20</a:t>
            </a:r>
          </a:p>
          <a:p>
            <a:r>
              <a:rPr lang="en-US" sz="2400" b="1" smtClean="0"/>
              <a:t>Hướng dẫn: </a:t>
            </a:r>
            <a:r>
              <a:rPr lang="en-US" sz="2400" smtClean="0"/>
              <a:t>Tính cả số 20 thì giá trị cuối phải là 21, số chẵn từ 1-20 không phải 1 lên giá trị đầu là 2, bước nhảy là 2 để được số chẵn.</a:t>
            </a:r>
            <a:endParaRPr lang="en-US" sz="2400"/>
          </a:p>
        </p:txBody>
      </p:sp>
      <p:sp>
        <p:nvSpPr>
          <p:cNvPr id="5" name="Slide Number Placeholder 4"/>
          <p:cNvSpPr>
            <a:spLocks noGrp="1"/>
          </p:cNvSpPr>
          <p:nvPr>
            <p:ph type="sldNum" sz="quarter" idx="11"/>
          </p:nvPr>
        </p:nvSpPr>
        <p:spPr>
          <a:xfrm>
            <a:off x="337961" y="6358706"/>
            <a:ext cx="1125488" cy="288032"/>
          </a:xfrm>
        </p:spPr>
        <p:txBody>
          <a:bodyPr/>
          <a:lstStyle/>
          <a:p>
            <a:pPr algn="l"/>
            <a:fld id="{D55F1051-63A8-40BE-A0A8-9F6D9BC932E4}" type="slidenum">
              <a:rPr lang="en-US" smtClean="0"/>
              <a:pPr algn="l"/>
              <a:t>10</a:t>
            </a:fld>
            <a:endParaRPr lang="en-US"/>
          </a:p>
        </p:txBody>
      </p:sp>
      <p:pic>
        <p:nvPicPr>
          <p:cNvPr id="4" name="Picture 3" descr="Spyder (Python 3.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61803" y="2866321"/>
            <a:ext cx="6766119" cy="3492385"/>
          </a:xfrm>
          <a:prstGeom prst="rect">
            <a:avLst/>
          </a:prstGeom>
          <a:ln>
            <a:solidFill>
              <a:schemeClr val="accent1">
                <a:lumMod val="75000"/>
              </a:schemeClr>
            </a:solidFill>
          </a:ln>
        </p:spPr>
      </p:pic>
    </p:spTree>
    <p:extLst>
      <p:ext uri="{BB962C8B-B14F-4D97-AF65-F5344CB8AC3E}">
        <p14:creationId xmlns:p14="http://schemas.microsoft.com/office/powerpoint/2010/main" val="65584738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a:t>
            </a:r>
            <a:r>
              <a:rPr lang="en-US" smtClean="0"/>
              <a:t>dụ 1.3.5. </a:t>
            </a:r>
            <a:endParaRPr lang="en-US"/>
          </a:p>
        </p:txBody>
      </p:sp>
      <p:sp>
        <p:nvSpPr>
          <p:cNvPr id="3" name="Content Placeholder 2"/>
          <p:cNvSpPr>
            <a:spLocks noGrp="1"/>
          </p:cNvSpPr>
          <p:nvPr>
            <p:ph idx="1"/>
          </p:nvPr>
        </p:nvSpPr>
        <p:spPr/>
        <p:txBody>
          <a:bodyPr/>
          <a:lstStyle/>
          <a:p>
            <a:r>
              <a:rPr lang="en-US" smtClean="0"/>
              <a:t>In giảm dần các số chia hết cho 3 từ 20 đến 1</a:t>
            </a:r>
            <a:endParaRPr lang="en-US"/>
          </a:p>
        </p:txBody>
      </p:sp>
      <p:sp>
        <p:nvSpPr>
          <p:cNvPr id="5" name="Slide Number Placeholder 4"/>
          <p:cNvSpPr>
            <a:spLocks noGrp="1"/>
          </p:cNvSpPr>
          <p:nvPr>
            <p:ph type="sldNum" sz="quarter" idx="11"/>
          </p:nvPr>
        </p:nvSpPr>
        <p:spPr>
          <a:xfrm>
            <a:off x="337961" y="6459171"/>
            <a:ext cx="1125488" cy="288032"/>
          </a:xfrm>
        </p:spPr>
        <p:txBody>
          <a:bodyPr/>
          <a:lstStyle/>
          <a:p>
            <a:pPr algn="l"/>
            <a:fld id="{B6B660BE-11E5-49C5-9092-33DADC997675}" type="slidenum">
              <a:rPr lang="en-GB" smtClean="0"/>
              <a:pPr algn="l"/>
              <a:t>11</a:t>
            </a:fld>
            <a:endParaRPr lang="en-GB"/>
          </a:p>
        </p:txBody>
      </p:sp>
      <p:pic>
        <p:nvPicPr>
          <p:cNvPr id="6" name="Picture 5" descr="Spyder (Python 3.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8521" y="2054942"/>
            <a:ext cx="7014602" cy="3620642"/>
          </a:xfrm>
          <a:prstGeom prst="rect">
            <a:avLst/>
          </a:prstGeom>
          <a:ln>
            <a:solidFill>
              <a:schemeClr val="accent1">
                <a:lumMod val="75000"/>
              </a:schemeClr>
            </a:solidFill>
          </a:ln>
        </p:spPr>
      </p:pic>
    </p:spTree>
    <p:extLst>
      <p:ext uri="{BB962C8B-B14F-4D97-AF65-F5344CB8AC3E}">
        <p14:creationId xmlns:p14="http://schemas.microsoft.com/office/powerpoint/2010/main" val="7044241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a:t>
            </a:r>
            <a:r>
              <a:rPr lang="en-US" smtClean="0"/>
              <a:t>.4</a:t>
            </a:r>
            <a:r>
              <a:rPr lang="en-US" smtClean="0"/>
              <a:t>. for …in object</a:t>
            </a:r>
            <a:endParaRPr lang="en-US"/>
          </a:p>
        </p:txBody>
      </p:sp>
      <p:sp>
        <p:nvSpPr>
          <p:cNvPr id="3" name="Content Placeholder 2"/>
          <p:cNvSpPr>
            <a:spLocks noGrp="1"/>
          </p:cNvSpPr>
          <p:nvPr>
            <p:ph idx="1"/>
          </p:nvPr>
        </p:nvSpPr>
        <p:spPr/>
        <p:txBody>
          <a:bodyPr/>
          <a:lstStyle/>
          <a:p>
            <a:r>
              <a:rPr lang="en-US" smtClean="0"/>
              <a:t>Ngoài cấu trúc for in range(), vòng lặp for còn có cấu trúc </a:t>
            </a:r>
            <a:r>
              <a:rPr lang="en-US" b="1" smtClean="0">
                <a:latin typeface="Consolas" panose="020B0609020204030204" pitchFamily="49" charset="0"/>
              </a:rPr>
              <a:t>for in object</a:t>
            </a:r>
          </a:p>
          <a:p>
            <a:r>
              <a:rPr lang="en-US" smtClean="0"/>
              <a:t>Ví dụ:</a:t>
            </a:r>
          </a:p>
          <a:p>
            <a:pPr marL="400050" lvl="1" indent="0" algn="l" eaLnBrk="0" hangingPunct="0">
              <a:spcBef>
                <a:spcPct val="0"/>
              </a:spcBef>
              <a:buClrTx/>
              <a:buNone/>
            </a:pPr>
            <a:r>
              <a:rPr lang="en-US" altLang="en-US">
                <a:solidFill>
                  <a:schemeClr val="tx1"/>
                </a:solidFill>
                <a:latin typeface="Consolas" panose="020B0609020204030204" pitchFamily="49" charset="0"/>
                <a:cs typeface="Courier New" panose="02070309020205020404" pitchFamily="49" charset="0"/>
              </a:rPr>
              <a:t># Ví dụ lặp một chuỗi</a:t>
            </a:r>
          </a:p>
          <a:p>
            <a:pPr marL="400050" lvl="1" indent="0" algn="l" eaLnBrk="0" hangingPunct="0">
              <a:spcBef>
                <a:spcPct val="0"/>
              </a:spcBef>
              <a:buClrTx/>
              <a:buNone/>
            </a:pPr>
            <a:r>
              <a:rPr lang="en-US" altLang="en-US">
                <a:solidFill>
                  <a:schemeClr val="tx1"/>
                </a:solidFill>
                <a:latin typeface="Consolas" panose="020B0609020204030204" pitchFamily="49" charset="0"/>
                <a:cs typeface="Courier New" panose="02070309020205020404" pitchFamily="49" charset="0"/>
              </a:rPr>
              <a:t>for letter in "Python":</a:t>
            </a:r>
          </a:p>
          <a:p>
            <a:pPr marL="400050" lvl="1" indent="0" algn="l" eaLnBrk="0" hangingPunct="0">
              <a:spcBef>
                <a:spcPct val="0"/>
              </a:spcBef>
              <a:buClrTx/>
              <a:buNone/>
            </a:pPr>
            <a:r>
              <a:rPr lang="en-US" altLang="en-US">
                <a:solidFill>
                  <a:schemeClr val="tx1"/>
                </a:solidFill>
                <a:latin typeface="Consolas" panose="020B0609020204030204" pitchFamily="49" charset="0"/>
                <a:cs typeface="Courier New" panose="02070309020205020404" pitchFamily="49" charset="0"/>
              </a:rPr>
              <a:t>    print ("Chữ cái hiện tại:", letter</a:t>
            </a:r>
            <a:r>
              <a:rPr lang="en-US" altLang="en-US" smtClean="0">
                <a:solidFill>
                  <a:schemeClr val="tx1"/>
                </a:solidFill>
                <a:latin typeface="Consolas" panose="020B0609020204030204" pitchFamily="49" charset="0"/>
                <a:cs typeface="Courier New" panose="02070309020205020404" pitchFamily="49" charset="0"/>
              </a:rPr>
              <a:t>);</a:t>
            </a:r>
            <a:r>
              <a:rPr lang="en-US" altLang="en-US">
                <a:solidFill>
                  <a:schemeClr val="tx1"/>
                </a:solidFill>
                <a:latin typeface="Consolas" panose="020B0609020204030204" pitchFamily="49" charset="0"/>
                <a:cs typeface="Courier New" panose="02070309020205020404" pitchFamily="49" charset="0"/>
              </a:rPr>
              <a:t> </a:t>
            </a:r>
          </a:p>
          <a:p>
            <a:pPr marL="400050" lvl="1" indent="0" algn="l" eaLnBrk="0" hangingPunct="0">
              <a:spcBef>
                <a:spcPct val="0"/>
              </a:spcBef>
              <a:buClrTx/>
              <a:buNone/>
            </a:pPr>
            <a:r>
              <a:rPr lang="en-US" altLang="en-US">
                <a:solidFill>
                  <a:schemeClr val="tx1"/>
                </a:solidFill>
                <a:latin typeface="Consolas" panose="020B0609020204030204" pitchFamily="49" charset="0"/>
                <a:cs typeface="Courier New" panose="02070309020205020404" pitchFamily="49" charset="0"/>
              </a:rPr>
              <a:t># Ví dụ lặp một mảng</a:t>
            </a:r>
          </a:p>
          <a:p>
            <a:pPr marL="400050" lvl="1" indent="0" algn="l" eaLnBrk="0" hangingPunct="0">
              <a:spcBef>
                <a:spcPct val="0"/>
              </a:spcBef>
              <a:buClrTx/>
              <a:buNone/>
            </a:pPr>
            <a:r>
              <a:rPr lang="en-US" altLang="en-US">
                <a:solidFill>
                  <a:schemeClr val="tx1"/>
                </a:solidFill>
                <a:latin typeface="Consolas" panose="020B0609020204030204" pitchFamily="49" charset="0"/>
                <a:cs typeface="Courier New" panose="02070309020205020404" pitchFamily="49" charset="0"/>
              </a:rPr>
              <a:t>fruits = ['chuối', 'táo',  'xoài']</a:t>
            </a:r>
          </a:p>
          <a:p>
            <a:pPr marL="400050" lvl="1" indent="0" algn="l" eaLnBrk="0" hangingPunct="0">
              <a:spcBef>
                <a:spcPct val="0"/>
              </a:spcBef>
              <a:buClrTx/>
              <a:buNone/>
            </a:pPr>
            <a:r>
              <a:rPr lang="en-US" altLang="en-US">
                <a:solidFill>
                  <a:schemeClr val="tx1"/>
                </a:solidFill>
                <a:latin typeface="Consolas" panose="020B0609020204030204" pitchFamily="49" charset="0"/>
                <a:cs typeface="Courier New" panose="02070309020205020404" pitchFamily="49" charset="0"/>
              </a:rPr>
              <a:t>for fruit in fruits:</a:t>
            </a:r>
          </a:p>
          <a:p>
            <a:pPr marL="400050" lvl="1" indent="0" algn="l" eaLnBrk="0" hangingPunct="0">
              <a:spcBef>
                <a:spcPct val="0"/>
              </a:spcBef>
              <a:buClrTx/>
              <a:buNone/>
            </a:pPr>
            <a:r>
              <a:rPr lang="en-US" altLang="en-US">
                <a:solidFill>
                  <a:schemeClr val="tx1"/>
                </a:solidFill>
                <a:latin typeface="Consolas" panose="020B0609020204030204" pitchFamily="49" charset="0"/>
                <a:cs typeface="Courier New" panose="02070309020205020404" pitchFamily="49" charset="0"/>
              </a:rPr>
              <a:t>    print ("Bạn có thích ăn:", fruit);</a:t>
            </a:r>
          </a:p>
          <a:p>
            <a:pPr marL="457200" lvl="1" indent="0">
              <a:buNone/>
            </a:pPr>
            <a:endParaRPr lang="en-US"/>
          </a:p>
        </p:txBody>
      </p:sp>
      <p:sp>
        <p:nvSpPr>
          <p:cNvPr id="4" name="Slide Number Placeholder 3"/>
          <p:cNvSpPr>
            <a:spLocks noGrp="1"/>
          </p:cNvSpPr>
          <p:nvPr>
            <p:ph type="sldNum" sz="quarter" idx="11"/>
          </p:nvPr>
        </p:nvSpPr>
        <p:spPr>
          <a:xfrm>
            <a:off x="593599" y="6188970"/>
            <a:ext cx="1125488" cy="288032"/>
          </a:xfrm>
        </p:spPr>
        <p:txBody>
          <a:bodyPr/>
          <a:lstStyle/>
          <a:p>
            <a:pPr algn="l"/>
            <a:fld id="{B6B660BE-11E5-49C5-9092-33DADC997675}" type="slidenum">
              <a:rPr lang="en-GB" smtClean="0"/>
              <a:pPr algn="l"/>
              <a:t>12</a:t>
            </a:fld>
            <a:endParaRPr lang="en-GB"/>
          </a:p>
        </p:txBody>
      </p:sp>
    </p:spTree>
    <p:extLst>
      <p:ext uri="{BB962C8B-B14F-4D97-AF65-F5344CB8AC3E}">
        <p14:creationId xmlns:p14="http://schemas.microsoft.com/office/powerpoint/2010/main" val="19925310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a:t>
            </a:r>
            <a:r>
              <a:rPr lang="en-US" smtClean="0"/>
              <a:t>.5</a:t>
            </a:r>
            <a:r>
              <a:rPr lang="en-US" smtClean="0"/>
              <a:t>. for lồng if</a:t>
            </a:r>
            <a:endParaRPr lang="en-US"/>
          </a:p>
        </p:txBody>
      </p:sp>
      <p:sp>
        <p:nvSpPr>
          <p:cNvPr id="3" name="Content Placeholder 2"/>
          <p:cNvSpPr>
            <a:spLocks noGrp="1"/>
          </p:cNvSpPr>
          <p:nvPr>
            <p:ph idx="1"/>
          </p:nvPr>
        </p:nvSpPr>
        <p:spPr/>
        <p:txBody>
          <a:bodyPr/>
          <a:lstStyle/>
          <a:p>
            <a:r>
              <a:rPr lang="en-US" smtClean="0"/>
              <a:t>Khi thực hiện vòng lặp for, các lệnh bên trong vòng for có thể chứa câu lệnh điều kiện if</a:t>
            </a:r>
          </a:p>
          <a:p>
            <a:r>
              <a:rPr lang="en-US" smtClean="0"/>
              <a:t>Thực hiện lại ví dụ: In các số chẵn từ 1 đến 20</a:t>
            </a:r>
          </a:p>
          <a:p>
            <a:r>
              <a:rPr lang="en-US" smtClean="0"/>
              <a:t>Đây là một cách thực hiện khác:</a:t>
            </a:r>
          </a:p>
          <a:p>
            <a:pPr marL="800100" lvl="2" indent="0">
              <a:buNone/>
            </a:pPr>
            <a:r>
              <a:rPr lang="en-US" sz="2800">
                <a:solidFill>
                  <a:schemeClr val="tx1"/>
                </a:solidFill>
                <a:latin typeface="Consolas" panose="020B0609020204030204" pitchFamily="49" charset="0"/>
                <a:cs typeface="Courier New" panose="02070309020205020404" pitchFamily="49" charset="0"/>
              </a:rPr>
              <a:t>for i in range(1,20):</a:t>
            </a:r>
          </a:p>
          <a:p>
            <a:pPr marL="800100" lvl="2" indent="0">
              <a:buNone/>
            </a:pPr>
            <a:r>
              <a:rPr lang="en-US" sz="2800">
                <a:solidFill>
                  <a:schemeClr val="tx1"/>
                </a:solidFill>
                <a:latin typeface="Consolas" panose="020B0609020204030204" pitchFamily="49" charset="0"/>
                <a:cs typeface="Courier New" panose="02070309020205020404" pitchFamily="49" charset="0"/>
              </a:rPr>
              <a:t>    if(i%2==0):</a:t>
            </a:r>
          </a:p>
          <a:p>
            <a:pPr marL="800100" lvl="2" indent="0">
              <a:buNone/>
            </a:pPr>
            <a:r>
              <a:rPr lang="en-US" sz="2800">
                <a:solidFill>
                  <a:schemeClr val="tx1"/>
                </a:solidFill>
                <a:latin typeface="Consolas" panose="020B0609020204030204" pitchFamily="49" charset="0"/>
                <a:cs typeface="Courier New" panose="02070309020205020404" pitchFamily="49" charset="0"/>
              </a:rPr>
              <a:t>        print(i)</a:t>
            </a:r>
          </a:p>
        </p:txBody>
      </p:sp>
      <p:sp>
        <p:nvSpPr>
          <p:cNvPr id="4" name="Slide Number Placeholder 3"/>
          <p:cNvSpPr>
            <a:spLocks noGrp="1"/>
          </p:cNvSpPr>
          <p:nvPr>
            <p:ph type="sldNum" sz="quarter" idx="11"/>
          </p:nvPr>
        </p:nvSpPr>
        <p:spPr>
          <a:xfrm>
            <a:off x="573935" y="6137353"/>
            <a:ext cx="1125488" cy="288032"/>
          </a:xfrm>
        </p:spPr>
        <p:txBody>
          <a:bodyPr/>
          <a:lstStyle/>
          <a:p>
            <a:pPr algn="l"/>
            <a:fld id="{B6B660BE-11E5-49C5-9092-33DADC997675}" type="slidenum">
              <a:rPr lang="en-GB" smtClean="0"/>
              <a:pPr algn="l"/>
              <a:t>13</a:t>
            </a:fld>
            <a:endParaRPr lang="en-GB"/>
          </a:p>
        </p:txBody>
      </p:sp>
    </p:spTree>
    <p:extLst>
      <p:ext uri="{BB962C8B-B14F-4D97-AF65-F5344CB8AC3E}">
        <p14:creationId xmlns:p14="http://schemas.microsoft.com/office/powerpoint/2010/main" val="29943740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a:t>
            </a:r>
            <a:r>
              <a:rPr lang="en-US" smtClean="0"/>
              <a:t>.6</a:t>
            </a:r>
            <a:r>
              <a:rPr lang="en-US" smtClean="0"/>
              <a:t>. for lồng for</a:t>
            </a:r>
            <a:endParaRPr lang="en-US"/>
          </a:p>
        </p:txBody>
      </p:sp>
      <p:sp>
        <p:nvSpPr>
          <p:cNvPr id="3" name="Content Placeholder 2"/>
          <p:cNvSpPr>
            <a:spLocks noGrp="1"/>
          </p:cNvSpPr>
          <p:nvPr>
            <p:ph idx="1"/>
          </p:nvPr>
        </p:nvSpPr>
        <p:spPr/>
        <p:txBody>
          <a:bodyPr/>
          <a:lstStyle/>
          <a:p>
            <a:r>
              <a:rPr lang="en-US" smtClean="0"/>
              <a:t>Khi sử dụng vòng lặp for ta có thể lồng các vòng lặp for với nhau.</a:t>
            </a:r>
          </a:p>
          <a:p>
            <a:endParaRPr lang="en-US"/>
          </a:p>
        </p:txBody>
      </p:sp>
      <p:sp>
        <p:nvSpPr>
          <p:cNvPr id="5" name="Slide Number Placeholder 4"/>
          <p:cNvSpPr>
            <a:spLocks noGrp="1"/>
          </p:cNvSpPr>
          <p:nvPr>
            <p:ph type="sldNum" sz="quarter" idx="11"/>
          </p:nvPr>
        </p:nvSpPr>
        <p:spPr>
          <a:xfrm>
            <a:off x="457200" y="6459171"/>
            <a:ext cx="1125488" cy="288032"/>
          </a:xfrm>
        </p:spPr>
        <p:txBody>
          <a:bodyPr/>
          <a:lstStyle/>
          <a:p>
            <a:pPr algn="l"/>
            <a:fld id="{B6B660BE-11E5-49C5-9092-33DADC997675}" type="slidenum">
              <a:rPr lang="en-GB" smtClean="0"/>
              <a:pPr algn="l"/>
              <a:t>14</a:t>
            </a:fld>
            <a:endParaRPr lang="en-GB"/>
          </a:p>
        </p:txBody>
      </p:sp>
      <p:pic>
        <p:nvPicPr>
          <p:cNvPr id="6" name="Picture 5" descr="Spyder (Python 3.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9807" y="2113936"/>
            <a:ext cx="6125497" cy="4090220"/>
          </a:xfrm>
          <a:prstGeom prst="rect">
            <a:avLst/>
          </a:prstGeom>
          <a:ln>
            <a:solidFill>
              <a:schemeClr val="accent1">
                <a:lumMod val="75000"/>
              </a:schemeClr>
            </a:solidFill>
          </a:ln>
        </p:spPr>
      </p:pic>
    </p:spTree>
    <p:extLst>
      <p:ext uri="{BB962C8B-B14F-4D97-AF65-F5344CB8AC3E}">
        <p14:creationId xmlns:p14="http://schemas.microsoft.com/office/powerpoint/2010/main" val="327505466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1</a:t>
            </a:r>
            <a:r>
              <a:rPr lang="en-US" smtClean="0"/>
              <a:t>.7</a:t>
            </a:r>
            <a:r>
              <a:rPr lang="en-US" smtClean="0"/>
              <a:t>. Một số lệnh điều khiển</a:t>
            </a:r>
            <a:endParaRPr lang="en-US"/>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234258045"/>
              </p:ext>
            </p:extLst>
          </p:nvPr>
        </p:nvGraphicFramePr>
        <p:xfrm>
          <a:off x="981986" y="1872834"/>
          <a:ext cx="7543800" cy="2358392"/>
        </p:xfrm>
        <a:graphic>
          <a:graphicData uri="http://schemas.openxmlformats.org/drawingml/2006/table">
            <a:tbl>
              <a:tblPr>
                <a:tableStyleId>{3C2FFA5D-87B4-456A-9821-1D502468CF0F}</a:tableStyleId>
              </a:tblPr>
              <a:tblGrid>
                <a:gridCol w="2162908">
                  <a:extLst>
                    <a:ext uri="{9D8B030D-6E8A-4147-A177-3AD203B41FA5}">
                      <a16:colId xmlns:a16="http://schemas.microsoft.com/office/drawing/2014/main" xmlns="" val="20000"/>
                    </a:ext>
                  </a:extLst>
                </a:gridCol>
                <a:gridCol w="5380892">
                  <a:extLst>
                    <a:ext uri="{9D8B030D-6E8A-4147-A177-3AD203B41FA5}">
                      <a16:colId xmlns:a16="http://schemas.microsoft.com/office/drawing/2014/main" xmlns="" val="20001"/>
                    </a:ext>
                  </a:extLst>
                </a:gridCol>
              </a:tblGrid>
              <a:tr h="322898">
                <a:tc>
                  <a:txBody>
                    <a:bodyPr/>
                    <a:lstStyle/>
                    <a:p>
                      <a:pPr algn="ctr"/>
                      <a:r>
                        <a:rPr lang="en-US" sz="1700" b="1" dirty="0" err="1">
                          <a:effectLst/>
                        </a:rPr>
                        <a:t>Lệnh</a:t>
                      </a:r>
                      <a:endParaRPr lang="en-US" sz="1700" b="1" dirty="0">
                        <a:solidFill>
                          <a:srgbClr val="0070C0"/>
                        </a:solidFill>
                        <a:effectLst/>
                        <a:latin typeface="Calibri" panose="020F0502020204030204" pitchFamily="34" charset="0"/>
                        <a:cs typeface="Calibri" panose="020F0502020204030204" pitchFamily="34" charset="0"/>
                      </a:endParaRPr>
                    </a:p>
                  </a:txBody>
                  <a:tcPr marL="35719" marR="35719" marT="35719" marB="35719" anchor="ctr"/>
                </a:tc>
                <a:tc>
                  <a:txBody>
                    <a:bodyPr/>
                    <a:lstStyle/>
                    <a:p>
                      <a:pPr algn="ctr"/>
                      <a:r>
                        <a:rPr lang="en-US" sz="1700" b="1" dirty="0" err="1"/>
                        <a:t>Mô</a:t>
                      </a:r>
                      <a:r>
                        <a:rPr lang="en-US" sz="1700" b="1" dirty="0"/>
                        <a:t> </a:t>
                      </a:r>
                      <a:r>
                        <a:rPr lang="en-US" sz="1700" b="1" dirty="0" err="1"/>
                        <a:t>tả</a:t>
                      </a:r>
                      <a:endParaRPr lang="en-US" sz="1700" b="1" dirty="0">
                        <a:solidFill>
                          <a:srgbClr val="0070C0"/>
                        </a:solidFill>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0"/>
                  </a:ext>
                </a:extLst>
              </a:tr>
              <a:tr h="322898">
                <a:tc>
                  <a:txBody>
                    <a:bodyPr/>
                    <a:lstStyle/>
                    <a:p>
                      <a:pPr algn="ctr"/>
                      <a:r>
                        <a:rPr lang="en-US" sz="1700" dirty="0">
                          <a:effectLst/>
                        </a:rPr>
                        <a:t>break</a:t>
                      </a:r>
                      <a:endParaRPr lang="en-US" sz="1700" dirty="0">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en-US" sz="1700" dirty="0" err="1"/>
                        <a:t>Đây</a:t>
                      </a:r>
                      <a:r>
                        <a:rPr lang="en-US" sz="1700" dirty="0"/>
                        <a:t> </a:t>
                      </a:r>
                      <a:r>
                        <a:rPr lang="en-US" sz="1700" dirty="0" err="1"/>
                        <a:t>là</a:t>
                      </a:r>
                      <a:r>
                        <a:rPr lang="en-US" sz="1700" dirty="0"/>
                        <a:t> </a:t>
                      </a:r>
                      <a:r>
                        <a:rPr lang="en-US" sz="1700" dirty="0" err="1"/>
                        <a:t>câu</a:t>
                      </a:r>
                      <a:r>
                        <a:rPr lang="en-US" sz="1700" dirty="0"/>
                        <a:t> </a:t>
                      </a:r>
                      <a:r>
                        <a:rPr lang="en-US" sz="1700" dirty="0" err="1"/>
                        <a:t>lệnh</a:t>
                      </a:r>
                      <a:r>
                        <a:rPr lang="en-US" sz="1700" dirty="0"/>
                        <a:t> </a:t>
                      </a:r>
                      <a:r>
                        <a:rPr lang="en-US" sz="1700" dirty="0" err="1"/>
                        <a:t>ngừng</a:t>
                      </a:r>
                      <a:r>
                        <a:rPr lang="en-US" sz="1700" dirty="0"/>
                        <a:t> </a:t>
                      </a:r>
                      <a:r>
                        <a:rPr lang="en-US" sz="1700" dirty="0" err="1"/>
                        <a:t>vòng</a:t>
                      </a:r>
                      <a:r>
                        <a:rPr lang="en-US" sz="1700" dirty="0"/>
                        <a:t> </a:t>
                      </a:r>
                      <a:r>
                        <a:rPr lang="en-US" sz="1700" dirty="0" err="1"/>
                        <a:t>lặp</a:t>
                      </a:r>
                      <a:r>
                        <a:rPr lang="en-US" sz="1700" dirty="0"/>
                        <a:t>.</a:t>
                      </a:r>
                      <a:endParaRPr lang="en-US" sz="1700" dirty="0">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1"/>
                  </a:ext>
                </a:extLst>
              </a:tr>
              <a:tr h="825818">
                <a:tc>
                  <a:txBody>
                    <a:bodyPr/>
                    <a:lstStyle/>
                    <a:p>
                      <a:pPr algn="ctr"/>
                      <a:r>
                        <a:rPr lang="en-US" sz="1700" dirty="0">
                          <a:effectLst/>
                        </a:rPr>
                        <a:t>continue</a:t>
                      </a:r>
                      <a:endParaRPr lang="en-US" sz="1700" dirty="0">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vi-VN" sz="1700" dirty="0"/>
                        <a:t>Đây là câu lệnh để bỏ qua các câu lệnh còn lại trong khối lệnh (block),  và ngay lập tức kiểm tra lại điều kiện trước khi tiếp tục thực thi lại khối lệnh.</a:t>
                      </a:r>
                      <a:endParaRPr lang="vi-VN" sz="1700" dirty="0">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2"/>
                  </a:ext>
                </a:extLst>
              </a:tr>
              <a:tr h="825818">
                <a:tc>
                  <a:txBody>
                    <a:bodyPr/>
                    <a:lstStyle/>
                    <a:p>
                      <a:pPr algn="ctr"/>
                      <a:r>
                        <a:rPr lang="en-US" sz="1700" dirty="0">
                          <a:effectLst/>
                        </a:rPr>
                        <a:t>pass</a:t>
                      </a:r>
                      <a:endParaRPr lang="en-US" sz="1700" dirty="0">
                        <a:effectLst/>
                        <a:latin typeface="Calibri" panose="020F0502020204030204" pitchFamily="34" charset="0"/>
                        <a:cs typeface="Calibri" panose="020F0502020204030204" pitchFamily="34" charset="0"/>
                      </a:endParaRPr>
                    </a:p>
                  </a:txBody>
                  <a:tcPr marL="35719" marR="35719" marT="35719" marB="35719" anchor="ctr"/>
                </a:tc>
                <a:tc>
                  <a:txBody>
                    <a:bodyPr/>
                    <a:lstStyle/>
                    <a:p>
                      <a:r>
                        <a:rPr lang="vi-VN" sz="1700" kern="1200" dirty="0">
                          <a:effectLst/>
                        </a:rPr>
                        <a:t>Lệnh pass trong vòng lặp chỉ đơn giản là một đánh dấu, nhắc </a:t>
                      </a:r>
                      <a:r>
                        <a:rPr lang="en-US" sz="1700" kern="1200" dirty="0" err="1">
                          <a:effectLst/>
                        </a:rPr>
                        <a:t>lập</a:t>
                      </a:r>
                      <a:r>
                        <a:rPr lang="en-US" sz="1700" kern="1200" baseline="0" dirty="0">
                          <a:effectLst/>
                        </a:rPr>
                        <a:t> </a:t>
                      </a:r>
                      <a:r>
                        <a:rPr lang="en-US" sz="1700" kern="1200" baseline="0" dirty="0" err="1">
                          <a:effectLst/>
                        </a:rPr>
                        <a:t>trình</a:t>
                      </a:r>
                      <a:r>
                        <a:rPr lang="en-US" sz="1700" kern="1200" baseline="0" dirty="0">
                          <a:effectLst/>
                        </a:rPr>
                        <a:t> </a:t>
                      </a:r>
                      <a:r>
                        <a:rPr lang="en-US" sz="1700" kern="1200" baseline="0" dirty="0" err="1">
                          <a:effectLst/>
                        </a:rPr>
                        <a:t>viên</a:t>
                      </a:r>
                      <a:r>
                        <a:rPr lang="en-US" sz="1700" kern="1200" baseline="0" dirty="0">
                          <a:effectLst/>
                        </a:rPr>
                        <a:t> </a:t>
                      </a:r>
                      <a:r>
                        <a:rPr lang="vi-VN" sz="1700" kern="1200" dirty="0">
                          <a:effectLst/>
                        </a:rPr>
                        <a:t>nhớ thêm </a:t>
                      </a:r>
                      <a:r>
                        <a:rPr lang="en-US" sz="1700" kern="1200" dirty="0" err="1">
                          <a:effectLst/>
                        </a:rPr>
                        <a:t>đoạn</a:t>
                      </a:r>
                      <a:r>
                        <a:rPr lang="en-US" sz="1700" kern="1200" baseline="0" dirty="0">
                          <a:effectLst/>
                        </a:rPr>
                        <a:t> </a:t>
                      </a:r>
                      <a:r>
                        <a:rPr lang="vi-VN" sz="1700" kern="1200" dirty="0">
                          <a:effectLst/>
                        </a:rPr>
                        <a:t>mã (code) nào đó trong tương lai. Nó là một lệnh null (Không làm gì cả).</a:t>
                      </a:r>
                      <a:endParaRPr lang="vi-VN" sz="1700" dirty="0">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3"/>
                  </a:ext>
                </a:extLst>
              </a:tr>
            </a:tbl>
          </a:graphicData>
        </a:graphic>
      </p:graphicFrame>
      <p:sp>
        <p:nvSpPr>
          <p:cNvPr id="5" name="Slide Number Placeholder 4"/>
          <p:cNvSpPr>
            <a:spLocks noGrp="1"/>
          </p:cNvSpPr>
          <p:nvPr>
            <p:ph type="sldNum" sz="quarter" idx="12"/>
          </p:nvPr>
        </p:nvSpPr>
        <p:spPr/>
        <p:txBody>
          <a:bodyPr/>
          <a:lstStyle/>
          <a:p>
            <a:fld id="{D55F1051-63A8-40BE-A0A8-9F6D9BC932E4}" type="slidenum">
              <a:rPr lang="en-US" smtClean="0"/>
              <a:t>15</a:t>
            </a:fld>
            <a:endParaRPr lang="en-US"/>
          </a:p>
        </p:txBody>
      </p:sp>
      <p:pic>
        <p:nvPicPr>
          <p:cNvPr id="3073" name="Picture 1" descr="56c0ca6c3a365005f578958e4e2e734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7250"/>
            <a:ext cx="1071563" cy="1064419"/>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3cf81d3f3c710dbfdd1c592bee64cf9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57250"/>
            <a:ext cx="1071563" cy="371475"/>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0c03ea1671a8bcdeafbb7b47c53e3a9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57250"/>
            <a:ext cx="1071563" cy="521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42886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Hoạt động</a:t>
            </a:r>
            <a:endParaRPr lang="en-US"/>
          </a:p>
        </p:txBody>
      </p:sp>
      <p:sp>
        <p:nvSpPr>
          <p:cNvPr id="4" name="Slide Number Placeholder 3"/>
          <p:cNvSpPr>
            <a:spLocks noGrp="1"/>
          </p:cNvSpPr>
          <p:nvPr>
            <p:ph type="sldNum" sz="quarter" idx="11"/>
          </p:nvPr>
        </p:nvSpPr>
        <p:spPr>
          <a:xfrm>
            <a:off x="366528" y="6409184"/>
            <a:ext cx="1125488" cy="288032"/>
          </a:xfrm>
        </p:spPr>
        <p:txBody>
          <a:bodyPr/>
          <a:lstStyle/>
          <a:p>
            <a:pPr algn="l"/>
            <a:fld id="{B6B660BE-11E5-49C5-9092-33DADC997675}" type="slidenum">
              <a:rPr lang="en-GB" smtClean="0"/>
              <a:pPr algn="l"/>
              <a:t>16</a:t>
            </a:fld>
            <a:endParaRPr lang="en-GB"/>
          </a:p>
        </p:txBody>
      </p:sp>
      <p:sp>
        <p:nvSpPr>
          <p:cNvPr id="5" name="Flowchart: Decision 4"/>
          <p:cNvSpPr/>
          <p:nvPr/>
        </p:nvSpPr>
        <p:spPr bwMode="auto">
          <a:xfrm>
            <a:off x="1332216" y="2349908"/>
            <a:ext cx="1774777" cy="1130711"/>
          </a:xfrm>
          <a:prstGeom prst="flowChartDecision">
            <a:avLst/>
          </a:prstGeom>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7" name="Flowchart: Decision 6"/>
          <p:cNvSpPr/>
          <p:nvPr/>
        </p:nvSpPr>
        <p:spPr bwMode="auto">
          <a:xfrm>
            <a:off x="1332215" y="3847332"/>
            <a:ext cx="1774777" cy="1130711"/>
          </a:xfrm>
          <a:prstGeom prst="flowChartDecision">
            <a:avLst/>
          </a:prstGeom>
          <a:ln>
            <a:headEnd type="none" w="med" len="med"/>
            <a:tailEnd type="none" w="med" len="med"/>
          </a:ln>
          <a:extLst/>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8" name="Rectangle 7"/>
          <p:cNvSpPr/>
          <p:nvPr/>
        </p:nvSpPr>
        <p:spPr bwMode="auto">
          <a:xfrm>
            <a:off x="1521513" y="5683045"/>
            <a:ext cx="1396180" cy="609600"/>
          </a:xfrm>
          <a:prstGeom prst="rect">
            <a:avLst/>
          </a:prstGeom>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effectLst/>
                <a:latin typeface="Arial" charset="0"/>
              </a:rPr>
              <a:t>Tiếp</a:t>
            </a:r>
            <a:r>
              <a:rPr kumimoji="0" lang="en-US" sz="1400" b="0" i="0" u="none" strike="noStrike" cap="none" normalizeH="0" smtClean="0">
                <a:ln>
                  <a:noFill/>
                </a:ln>
                <a:effectLst/>
                <a:latin typeface="Arial" charset="0"/>
              </a:rPr>
              <a:t> tục lệnh trong vòng lặp</a:t>
            </a:r>
            <a:endParaRPr kumimoji="0" lang="en-US" sz="1400" b="0" i="0" u="none" strike="noStrike" cap="none" normalizeH="0" baseline="0" smtClean="0">
              <a:ln>
                <a:noFill/>
              </a:ln>
              <a:effectLst/>
              <a:latin typeface="Arial" charset="0"/>
            </a:endParaRPr>
          </a:p>
        </p:txBody>
      </p:sp>
      <p:cxnSp>
        <p:nvCxnSpPr>
          <p:cNvPr id="10" name="Straight Arrow Connector 9"/>
          <p:cNvCxnSpPr>
            <a:endCxn id="5" idx="0"/>
          </p:cNvCxnSpPr>
          <p:nvPr/>
        </p:nvCxnSpPr>
        <p:spPr bwMode="auto">
          <a:xfrm>
            <a:off x="2219603" y="1863824"/>
            <a:ext cx="2" cy="486084"/>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12"/>
          <p:cNvCxnSpPr>
            <a:stCxn id="5" idx="2"/>
            <a:endCxn id="7" idx="0"/>
          </p:cNvCxnSpPr>
          <p:nvPr/>
        </p:nvCxnSpPr>
        <p:spPr bwMode="auto">
          <a:xfrm flipH="1">
            <a:off x="2219604" y="3480619"/>
            <a:ext cx="1" cy="366713"/>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Arrow Connector 14"/>
          <p:cNvCxnSpPr>
            <a:stCxn id="7" idx="2"/>
            <a:endCxn id="8" idx="0"/>
          </p:cNvCxnSpPr>
          <p:nvPr/>
        </p:nvCxnSpPr>
        <p:spPr bwMode="auto">
          <a:xfrm flipH="1">
            <a:off x="2219603" y="4978043"/>
            <a:ext cx="1" cy="70500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Straight Connector 17"/>
          <p:cNvCxnSpPr>
            <a:stCxn id="5" idx="3"/>
          </p:cNvCxnSpPr>
          <p:nvPr/>
        </p:nvCxnSpPr>
        <p:spPr bwMode="auto">
          <a:xfrm flipV="1">
            <a:off x="3106993" y="2915263"/>
            <a:ext cx="560439" cy="1"/>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0" name="Straight Arrow Connector 19"/>
          <p:cNvCxnSpPr/>
          <p:nvPr/>
        </p:nvCxnSpPr>
        <p:spPr bwMode="auto">
          <a:xfrm>
            <a:off x="3667432" y="2915263"/>
            <a:ext cx="0" cy="337738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2" name="Straight Arrow Connector 21"/>
          <p:cNvCxnSpPr>
            <a:stCxn id="7" idx="3"/>
          </p:cNvCxnSpPr>
          <p:nvPr/>
        </p:nvCxnSpPr>
        <p:spPr bwMode="auto">
          <a:xfrm>
            <a:off x="3106992" y="4412688"/>
            <a:ext cx="560440" cy="11828"/>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Straight Connector 26"/>
          <p:cNvCxnSpPr>
            <a:stCxn id="8" idx="1"/>
          </p:cNvCxnSpPr>
          <p:nvPr/>
        </p:nvCxnSpPr>
        <p:spPr bwMode="auto">
          <a:xfrm flipH="1">
            <a:off x="1101213" y="5987845"/>
            <a:ext cx="420300"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 name="Straight Connector 28"/>
          <p:cNvCxnSpPr/>
          <p:nvPr/>
        </p:nvCxnSpPr>
        <p:spPr bwMode="auto">
          <a:xfrm flipV="1">
            <a:off x="1091380" y="2915263"/>
            <a:ext cx="0" cy="3072582"/>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1" name="Straight Arrow Connector 30"/>
          <p:cNvCxnSpPr>
            <a:endCxn id="5" idx="1"/>
          </p:cNvCxnSpPr>
          <p:nvPr/>
        </p:nvCxnSpPr>
        <p:spPr bwMode="auto">
          <a:xfrm>
            <a:off x="1101213" y="2915263"/>
            <a:ext cx="231003" cy="1"/>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2" name="TextBox 31"/>
          <p:cNvSpPr txBox="1"/>
          <p:nvPr/>
        </p:nvSpPr>
        <p:spPr>
          <a:xfrm>
            <a:off x="2477729" y="1863824"/>
            <a:ext cx="855406" cy="523220"/>
          </a:xfrm>
          <a:prstGeom prst="rect">
            <a:avLst/>
          </a:prstGeom>
          <a:noFill/>
        </p:spPr>
        <p:txBody>
          <a:bodyPr wrap="square" rtlCol="0">
            <a:spAutoFit/>
          </a:bodyPr>
          <a:lstStyle/>
          <a:p>
            <a:r>
              <a:rPr lang="en-US" sz="1400" smtClean="0"/>
              <a:t>Bắt đầu vòng lặp</a:t>
            </a:r>
            <a:endParaRPr lang="en-US" sz="1400"/>
          </a:p>
        </p:txBody>
      </p:sp>
      <p:sp>
        <p:nvSpPr>
          <p:cNvPr id="33" name="TextBox 32"/>
          <p:cNvSpPr txBox="1"/>
          <p:nvPr/>
        </p:nvSpPr>
        <p:spPr>
          <a:xfrm>
            <a:off x="2321594" y="3527093"/>
            <a:ext cx="855406" cy="307777"/>
          </a:xfrm>
          <a:prstGeom prst="rect">
            <a:avLst/>
          </a:prstGeom>
          <a:noFill/>
        </p:spPr>
        <p:txBody>
          <a:bodyPr wrap="square" rtlCol="0">
            <a:spAutoFit/>
          </a:bodyPr>
          <a:lstStyle/>
          <a:p>
            <a:r>
              <a:rPr lang="en-US" sz="1400" smtClean="0"/>
              <a:t>Đúng</a:t>
            </a:r>
            <a:endParaRPr lang="en-US" sz="1400"/>
          </a:p>
        </p:txBody>
      </p:sp>
      <p:sp>
        <p:nvSpPr>
          <p:cNvPr id="34" name="TextBox 33"/>
          <p:cNvSpPr txBox="1"/>
          <p:nvPr/>
        </p:nvSpPr>
        <p:spPr>
          <a:xfrm>
            <a:off x="3126771" y="2522703"/>
            <a:ext cx="855406" cy="307777"/>
          </a:xfrm>
          <a:prstGeom prst="rect">
            <a:avLst/>
          </a:prstGeom>
          <a:noFill/>
        </p:spPr>
        <p:txBody>
          <a:bodyPr wrap="square" rtlCol="0">
            <a:spAutoFit/>
          </a:bodyPr>
          <a:lstStyle/>
          <a:p>
            <a:r>
              <a:rPr lang="en-US" sz="1400" smtClean="0"/>
              <a:t>Sai</a:t>
            </a:r>
            <a:endParaRPr lang="en-US" sz="1400"/>
          </a:p>
        </p:txBody>
      </p:sp>
      <p:sp>
        <p:nvSpPr>
          <p:cNvPr id="35" name="TextBox 34"/>
          <p:cNvSpPr txBox="1"/>
          <p:nvPr/>
        </p:nvSpPr>
        <p:spPr>
          <a:xfrm>
            <a:off x="3106992" y="3966703"/>
            <a:ext cx="855406" cy="307777"/>
          </a:xfrm>
          <a:prstGeom prst="rect">
            <a:avLst/>
          </a:prstGeom>
          <a:noFill/>
        </p:spPr>
        <p:txBody>
          <a:bodyPr wrap="square" rtlCol="0">
            <a:spAutoFit/>
          </a:bodyPr>
          <a:lstStyle/>
          <a:p>
            <a:r>
              <a:rPr lang="en-US" sz="1400" smtClean="0"/>
              <a:t>Đúng</a:t>
            </a:r>
            <a:endParaRPr lang="en-US" sz="1400"/>
          </a:p>
        </p:txBody>
      </p:sp>
      <p:sp>
        <p:nvSpPr>
          <p:cNvPr id="36" name="TextBox 35"/>
          <p:cNvSpPr txBox="1"/>
          <p:nvPr/>
        </p:nvSpPr>
        <p:spPr>
          <a:xfrm>
            <a:off x="2282267" y="5128642"/>
            <a:ext cx="855406" cy="307777"/>
          </a:xfrm>
          <a:prstGeom prst="rect">
            <a:avLst/>
          </a:prstGeom>
          <a:noFill/>
        </p:spPr>
        <p:txBody>
          <a:bodyPr wrap="square" rtlCol="0">
            <a:spAutoFit/>
          </a:bodyPr>
          <a:lstStyle/>
          <a:p>
            <a:r>
              <a:rPr lang="en-US" sz="1400" smtClean="0"/>
              <a:t>Sai</a:t>
            </a:r>
            <a:endParaRPr lang="en-US" sz="1400"/>
          </a:p>
        </p:txBody>
      </p:sp>
      <p:sp>
        <p:nvSpPr>
          <p:cNvPr id="37" name="TextBox 36"/>
          <p:cNvSpPr txBox="1"/>
          <p:nvPr/>
        </p:nvSpPr>
        <p:spPr>
          <a:xfrm>
            <a:off x="3822259" y="5769425"/>
            <a:ext cx="855406" cy="523220"/>
          </a:xfrm>
          <a:prstGeom prst="rect">
            <a:avLst/>
          </a:prstGeom>
          <a:noFill/>
        </p:spPr>
        <p:txBody>
          <a:bodyPr wrap="square" rtlCol="0">
            <a:spAutoFit/>
          </a:bodyPr>
          <a:lstStyle/>
          <a:p>
            <a:r>
              <a:rPr lang="en-US" sz="1400" smtClean="0"/>
              <a:t>Thoát vòng lặp</a:t>
            </a:r>
            <a:endParaRPr lang="en-US" sz="1400"/>
          </a:p>
        </p:txBody>
      </p:sp>
      <p:sp>
        <p:nvSpPr>
          <p:cNvPr id="38" name="TextBox 37"/>
          <p:cNvSpPr txBox="1"/>
          <p:nvPr/>
        </p:nvSpPr>
        <p:spPr>
          <a:xfrm>
            <a:off x="1568275" y="2614509"/>
            <a:ext cx="1322437" cy="738664"/>
          </a:xfrm>
          <a:prstGeom prst="rect">
            <a:avLst/>
          </a:prstGeom>
          <a:noFill/>
        </p:spPr>
        <p:txBody>
          <a:bodyPr wrap="square" rtlCol="0">
            <a:spAutoFit/>
          </a:bodyPr>
          <a:lstStyle/>
          <a:p>
            <a:pPr algn="ctr" fontAlgn="base">
              <a:spcBef>
                <a:spcPct val="0"/>
              </a:spcBef>
              <a:spcAft>
                <a:spcPct val="0"/>
              </a:spcAft>
            </a:pPr>
            <a:r>
              <a:rPr lang="en-US" sz="1400" smtClean="0">
                <a:latin typeface="Arial" charset="0"/>
              </a:rPr>
              <a:t>Kiểm tra điều kiện của </a:t>
            </a:r>
            <a:r>
              <a:rPr lang="en-US" sz="1400">
                <a:latin typeface="Arial" charset="0"/>
              </a:rPr>
              <a:t>vòng lặp</a:t>
            </a:r>
          </a:p>
        </p:txBody>
      </p:sp>
      <p:sp>
        <p:nvSpPr>
          <p:cNvPr id="39" name="TextBox 38"/>
          <p:cNvSpPr txBox="1"/>
          <p:nvPr/>
        </p:nvSpPr>
        <p:spPr>
          <a:xfrm>
            <a:off x="1582995" y="4175641"/>
            <a:ext cx="1322437" cy="523220"/>
          </a:xfrm>
          <a:prstGeom prst="rect">
            <a:avLst/>
          </a:prstGeom>
          <a:noFill/>
        </p:spPr>
        <p:txBody>
          <a:bodyPr wrap="square" rtlCol="0">
            <a:spAutoFit/>
          </a:bodyPr>
          <a:lstStyle/>
          <a:p>
            <a:pPr algn="ctr" fontAlgn="base">
              <a:spcBef>
                <a:spcPct val="0"/>
              </a:spcBef>
              <a:spcAft>
                <a:spcPct val="0"/>
              </a:spcAft>
            </a:pPr>
            <a:r>
              <a:rPr lang="en-US" sz="1400" smtClean="0">
                <a:latin typeface="Arial" charset="0"/>
              </a:rPr>
              <a:t>Có câu lệnh break</a:t>
            </a:r>
            <a:endParaRPr lang="en-US" sz="1400">
              <a:latin typeface="Arial" charset="0"/>
            </a:endParaRPr>
          </a:p>
        </p:txBody>
      </p:sp>
      <p:sp>
        <p:nvSpPr>
          <p:cNvPr id="40" name="Flowchart: Decision 39"/>
          <p:cNvSpPr/>
          <p:nvPr/>
        </p:nvSpPr>
        <p:spPr bwMode="auto">
          <a:xfrm>
            <a:off x="5442210" y="2365218"/>
            <a:ext cx="1774777" cy="1130711"/>
          </a:xfrm>
          <a:prstGeom prst="flowChartDecision">
            <a:avLst/>
          </a:prstGeom>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41" name="Flowchart: Decision 40"/>
          <p:cNvSpPr/>
          <p:nvPr/>
        </p:nvSpPr>
        <p:spPr bwMode="auto">
          <a:xfrm>
            <a:off x="5442209" y="3862642"/>
            <a:ext cx="1774777" cy="1130711"/>
          </a:xfrm>
          <a:prstGeom prst="flowChartDecision">
            <a:avLst/>
          </a:prstGeom>
          <a:ln>
            <a:headEnd type="none" w="med" len="med"/>
            <a:tailEnd type="none" w="med" len="med"/>
          </a:ln>
          <a:extLst/>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charset="0"/>
            </a:endParaRPr>
          </a:p>
        </p:txBody>
      </p:sp>
      <p:sp>
        <p:nvSpPr>
          <p:cNvPr id="42" name="Rectangle 41"/>
          <p:cNvSpPr/>
          <p:nvPr/>
        </p:nvSpPr>
        <p:spPr bwMode="auto">
          <a:xfrm>
            <a:off x="5631507" y="5698355"/>
            <a:ext cx="1396180" cy="609600"/>
          </a:xfrm>
          <a:prstGeom prst="rect">
            <a:avLst/>
          </a:prstGeom>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effectLst/>
                <a:latin typeface="Arial" charset="0"/>
              </a:rPr>
              <a:t>Tiếp</a:t>
            </a:r>
            <a:r>
              <a:rPr kumimoji="0" lang="en-US" sz="1400" b="0" i="0" u="none" strike="noStrike" cap="none" normalizeH="0" smtClean="0">
                <a:ln>
                  <a:noFill/>
                </a:ln>
                <a:effectLst/>
                <a:latin typeface="Arial" charset="0"/>
              </a:rPr>
              <a:t> tục lệnh trong vòng lặp</a:t>
            </a:r>
            <a:endParaRPr kumimoji="0" lang="en-US" sz="1400" b="0" i="0" u="none" strike="noStrike" cap="none" normalizeH="0" baseline="0" smtClean="0">
              <a:ln>
                <a:noFill/>
              </a:ln>
              <a:effectLst/>
              <a:latin typeface="Arial" charset="0"/>
            </a:endParaRPr>
          </a:p>
        </p:txBody>
      </p:sp>
      <p:cxnSp>
        <p:nvCxnSpPr>
          <p:cNvPr id="43" name="Straight Arrow Connector 42"/>
          <p:cNvCxnSpPr>
            <a:endCxn id="40" idx="0"/>
          </p:cNvCxnSpPr>
          <p:nvPr/>
        </p:nvCxnSpPr>
        <p:spPr bwMode="auto">
          <a:xfrm>
            <a:off x="6329597" y="1879134"/>
            <a:ext cx="2" cy="486084"/>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4" name="Straight Arrow Connector 43"/>
          <p:cNvCxnSpPr>
            <a:stCxn id="40" idx="2"/>
            <a:endCxn id="41" idx="0"/>
          </p:cNvCxnSpPr>
          <p:nvPr/>
        </p:nvCxnSpPr>
        <p:spPr bwMode="auto">
          <a:xfrm flipH="1">
            <a:off x="6329598" y="3495929"/>
            <a:ext cx="1" cy="366713"/>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5" name="Straight Arrow Connector 44"/>
          <p:cNvCxnSpPr>
            <a:stCxn id="41" idx="2"/>
            <a:endCxn id="42" idx="0"/>
          </p:cNvCxnSpPr>
          <p:nvPr/>
        </p:nvCxnSpPr>
        <p:spPr bwMode="auto">
          <a:xfrm flipH="1">
            <a:off x="6329597" y="4993353"/>
            <a:ext cx="1" cy="70500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6" name="Straight Connector 45"/>
          <p:cNvCxnSpPr>
            <a:stCxn id="40" idx="3"/>
          </p:cNvCxnSpPr>
          <p:nvPr/>
        </p:nvCxnSpPr>
        <p:spPr bwMode="auto">
          <a:xfrm flipV="1">
            <a:off x="7216987" y="2930573"/>
            <a:ext cx="560439" cy="1"/>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7" name="Straight Arrow Connector 46"/>
          <p:cNvCxnSpPr/>
          <p:nvPr/>
        </p:nvCxnSpPr>
        <p:spPr bwMode="auto">
          <a:xfrm>
            <a:off x="7777426" y="2930573"/>
            <a:ext cx="0" cy="337738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9" name="Straight Connector 48"/>
          <p:cNvCxnSpPr>
            <a:stCxn id="42" idx="1"/>
          </p:cNvCxnSpPr>
          <p:nvPr/>
        </p:nvCxnSpPr>
        <p:spPr bwMode="auto">
          <a:xfrm flipH="1">
            <a:off x="5211207" y="6003155"/>
            <a:ext cx="420300"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0" name="Straight Connector 49"/>
          <p:cNvCxnSpPr/>
          <p:nvPr/>
        </p:nvCxnSpPr>
        <p:spPr bwMode="auto">
          <a:xfrm flipV="1">
            <a:off x="5201374" y="2930573"/>
            <a:ext cx="0" cy="3072582"/>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 name="Straight Arrow Connector 50"/>
          <p:cNvCxnSpPr>
            <a:endCxn id="40" idx="1"/>
          </p:cNvCxnSpPr>
          <p:nvPr/>
        </p:nvCxnSpPr>
        <p:spPr bwMode="auto">
          <a:xfrm>
            <a:off x="5211207" y="2930573"/>
            <a:ext cx="231003" cy="1"/>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52" name="TextBox 51"/>
          <p:cNvSpPr txBox="1"/>
          <p:nvPr/>
        </p:nvSpPr>
        <p:spPr>
          <a:xfrm>
            <a:off x="6587723" y="1879134"/>
            <a:ext cx="855406" cy="523220"/>
          </a:xfrm>
          <a:prstGeom prst="rect">
            <a:avLst/>
          </a:prstGeom>
          <a:noFill/>
        </p:spPr>
        <p:txBody>
          <a:bodyPr wrap="square" rtlCol="0">
            <a:spAutoFit/>
          </a:bodyPr>
          <a:lstStyle/>
          <a:p>
            <a:r>
              <a:rPr lang="en-US" sz="1400" smtClean="0"/>
              <a:t>Bắt đầu vòng lặp</a:t>
            </a:r>
            <a:endParaRPr lang="en-US" sz="1400"/>
          </a:p>
        </p:txBody>
      </p:sp>
      <p:sp>
        <p:nvSpPr>
          <p:cNvPr id="53" name="TextBox 52"/>
          <p:cNvSpPr txBox="1"/>
          <p:nvPr/>
        </p:nvSpPr>
        <p:spPr>
          <a:xfrm>
            <a:off x="6494427" y="3570287"/>
            <a:ext cx="855406" cy="307777"/>
          </a:xfrm>
          <a:prstGeom prst="rect">
            <a:avLst/>
          </a:prstGeom>
          <a:noFill/>
        </p:spPr>
        <p:txBody>
          <a:bodyPr wrap="square" rtlCol="0">
            <a:spAutoFit/>
          </a:bodyPr>
          <a:lstStyle/>
          <a:p>
            <a:r>
              <a:rPr lang="en-US" sz="1400" smtClean="0"/>
              <a:t>Đúng</a:t>
            </a:r>
            <a:endParaRPr lang="en-US" sz="1400"/>
          </a:p>
        </p:txBody>
      </p:sp>
      <p:sp>
        <p:nvSpPr>
          <p:cNvPr id="54" name="TextBox 53"/>
          <p:cNvSpPr txBox="1"/>
          <p:nvPr/>
        </p:nvSpPr>
        <p:spPr>
          <a:xfrm>
            <a:off x="7349723" y="2558661"/>
            <a:ext cx="855406" cy="307777"/>
          </a:xfrm>
          <a:prstGeom prst="rect">
            <a:avLst/>
          </a:prstGeom>
          <a:noFill/>
        </p:spPr>
        <p:txBody>
          <a:bodyPr wrap="square" rtlCol="0">
            <a:spAutoFit/>
          </a:bodyPr>
          <a:lstStyle/>
          <a:p>
            <a:r>
              <a:rPr lang="en-US" sz="1400" smtClean="0"/>
              <a:t>Sai</a:t>
            </a:r>
            <a:endParaRPr lang="en-US" sz="1400"/>
          </a:p>
        </p:txBody>
      </p:sp>
      <p:sp>
        <p:nvSpPr>
          <p:cNvPr id="55" name="TextBox 54"/>
          <p:cNvSpPr txBox="1"/>
          <p:nvPr/>
        </p:nvSpPr>
        <p:spPr>
          <a:xfrm>
            <a:off x="5201373" y="3956065"/>
            <a:ext cx="855406" cy="307777"/>
          </a:xfrm>
          <a:prstGeom prst="rect">
            <a:avLst/>
          </a:prstGeom>
          <a:noFill/>
        </p:spPr>
        <p:txBody>
          <a:bodyPr wrap="square" rtlCol="0">
            <a:spAutoFit/>
          </a:bodyPr>
          <a:lstStyle/>
          <a:p>
            <a:r>
              <a:rPr lang="en-US" sz="1400" smtClean="0"/>
              <a:t>Đúng</a:t>
            </a:r>
            <a:endParaRPr lang="en-US" sz="1400"/>
          </a:p>
        </p:txBody>
      </p:sp>
      <p:sp>
        <p:nvSpPr>
          <p:cNvPr id="56" name="TextBox 55"/>
          <p:cNvSpPr txBox="1"/>
          <p:nvPr/>
        </p:nvSpPr>
        <p:spPr>
          <a:xfrm>
            <a:off x="6392261" y="5143952"/>
            <a:ext cx="855406" cy="307777"/>
          </a:xfrm>
          <a:prstGeom prst="rect">
            <a:avLst/>
          </a:prstGeom>
          <a:noFill/>
        </p:spPr>
        <p:txBody>
          <a:bodyPr wrap="square" rtlCol="0">
            <a:spAutoFit/>
          </a:bodyPr>
          <a:lstStyle/>
          <a:p>
            <a:r>
              <a:rPr lang="en-US" sz="1400" smtClean="0"/>
              <a:t>Sai</a:t>
            </a:r>
            <a:endParaRPr lang="en-US" sz="1400"/>
          </a:p>
        </p:txBody>
      </p:sp>
      <p:sp>
        <p:nvSpPr>
          <p:cNvPr id="57" name="TextBox 56"/>
          <p:cNvSpPr txBox="1"/>
          <p:nvPr/>
        </p:nvSpPr>
        <p:spPr>
          <a:xfrm>
            <a:off x="7932253" y="5784735"/>
            <a:ext cx="855406" cy="523220"/>
          </a:xfrm>
          <a:prstGeom prst="rect">
            <a:avLst/>
          </a:prstGeom>
          <a:noFill/>
        </p:spPr>
        <p:txBody>
          <a:bodyPr wrap="square" rtlCol="0">
            <a:spAutoFit/>
          </a:bodyPr>
          <a:lstStyle/>
          <a:p>
            <a:r>
              <a:rPr lang="en-US" sz="1400" smtClean="0"/>
              <a:t>Thoát vòng lặp</a:t>
            </a:r>
            <a:endParaRPr lang="en-US" sz="1400"/>
          </a:p>
        </p:txBody>
      </p:sp>
      <p:sp>
        <p:nvSpPr>
          <p:cNvPr id="58" name="TextBox 57"/>
          <p:cNvSpPr txBox="1"/>
          <p:nvPr/>
        </p:nvSpPr>
        <p:spPr>
          <a:xfrm>
            <a:off x="5685665" y="2669845"/>
            <a:ext cx="1322437" cy="738664"/>
          </a:xfrm>
          <a:prstGeom prst="rect">
            <a:avLst/>
          </a:prstGeom>
          <a:noFill/>
        </p:spPr>
        <p:txBody>
          <a:bodyPr wrap="square" rtlCol="0">
            <a:spAutoFit/>
          </a:bodyPr>
          <a:lstStyle/>
          <a:p>
            <a:pPr algn="ctr" fontAlgn="base">
              <a:spcBef>
                <a:spcPct val="0"/>
              </a:spcBef>
              <a:spcAft>
                <a:spcPct val="0"/>
              </a:spcAft>
            </a:pPr>
            <a:r>
              <a:rPr lang="en-US" sz="1400" smtClean="0">
                <a:latin typeface="Arial" charset="0"/>
              </a:rPr>
              <a:t>Kiểm tra điều kiện của vòng lặp</a:t>
            </a:r>
            <a:endParaRPr lang="en-US" sz="1400">
              <a:latin typeface="Arial" charset="0"/>
            </a:endParaRPr>
          </a:p>
        </p:txBody>
      </p:sp>
      <p:sp>
        <p:nvSpPr>
          <p:cNvPr id="59" name="TextBox 58"/>
          <p:cNvSpPr txBox="1"/>
          <p:nvPr/>
        </p:nvSpPr>
        <p:spPr>
          <a:xfrm>
            <a:off x="5692989" y="4190951"/>
            <a:ext cx="1322437" cy="523220"/>
          </a:xfrm>
          <a:prstGeom prst="rect">
            <a:avLst/>
          </a:prstGeom>
          <a:noFill/>
        </p:spPr>
        <p:txBody>
          <a:bodyPr wrap="square" rtlCol="0">
            <a:spAutoFit/>
          </a:bodyPr>
          <a:lstStyle/>
          <a:p>
            <a:pPr algn="ctr" fontAlgn="base">
              <a:spcBef>
                <a:spcPct val="0"/>
              </a:spcBef>
              <a:spcAft>
                <a:spcPct val="0"/>
              </a:spcAft>
            </a:pPr>
            <a:r>
              <a:rPr lang="en-US" sz="1400" smtClean="0">
                <a:latin typeface="Arial" charset="0"/>
              </a:rPr>
              <a:t>Có câu lệnh continue</a:t>
            </a:r>
            <a:endParaRPr lang="en-US" sz="1400">
              <a:latin typeface="Arial" charset="0"/>
            </a:endParaRPr>
          </a:p>
        </p:txBody>
      </p:sp>
      <p:cxnSp>
        <p:nvCxnSpPr>
          <p:cNvPr id="61" name="Straight Arrow Connector 60"/>
          <p:cNvCxnSpPr>
            <a:stCxn id="41" idx="1"/>
          </p:cNvCxnSpPr>
          <p:nvPr/>
        </p:nvCxnSpPr>
        <p:spPr bwMode="auto">
          <a:xfrm flipH="1" flipV="1">
            <a:off x="5177981" y="4427997"/>
            <a:ext cx="264228" cy="1"/>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2" name="TextBox 61"/>
          <p:cNvSpPr txBox="1"/>
          <p:nvPr/>
        </p:nvSpPr>
        <p:spPr>
          <a:xfrm>
            <a:off x="1179871" y="1268361"/>
            <a:ext cx="1710841" cy="369332"/>
          </a:xfrm>
          <a:prstGeom prst="rect">
            <a:avLst/>
          </a:prstGeom>
          <a:noFill/>
        </p:spPr>
        <p:txBody>
          <a:bodyPr wrap="square" rtlCol="0">
            <a:spAutoFit/>
          </a:bodyPr>
          <a:lstStyle/>
          <a:p>
            <a:r>
              <a:rPr lang="en-US" b="1" smtClean="0">
                <a:solidFill>
                  <a:srgbClr val="0070C0"/>
                </a:solidFill>
              </a:rPr>
              <a:t>Lệnh Break</a:t>
            </a:r>
            <a:endParaRPr lang="en-US" b="1">
              <a:solidFill>
                <a:srgbClr val="0070C0"/>
              </a:solidFill>
            </a:endParaRPr>
          </a:p>
        </p:txBody>
      </p:sp>
      <p:sp>
        <p:nvSpPr>
          <p:cNvPr id="63" name="TextBox 62"/>
          <p:cNvSpPr txBox="1"/>
          <p:nvPr/>
        </p:nvSpPr>
        <p:spPr>
          <a:xfrm>
            <a:off x="5685665" y="1278425"/>
            <a:ext cx="1710841" cy="369332"/>
          </a:xfrm>
          <a:prstGeom prst="rect">
            <a:avLst/>
          </a:prstGeom>
          <a:noFill/>
        </p:spPr>
        <p:txBody>
          <a:bodyPr wrap="square" rtlCol="0">
            <a:spAutoFit/>
          </a:bodyPr>
          <a:lstStyle/>
          <a:p>
            <a:r>
              <a:rPr lang="en-US" b="1" smtClean="0">
                <a:solidFill>
                  <a:srgbClr val="0070C0"/>
                </a:solidFill>
              </a:rPr>
              <a:t>Lệnh Continue</a:t>
            </a:r>
            <a:endParaRPr lang="en-US" b="1">
              <a:solidFill>
                <a:srgbClr val="0070C0"/>
              </a:solidFill>
            </a:endParaRPr>
          </a:p>
        </p:txBody>
      </p:sp>
    </p:spTree>
    <p:extLst>
      <p:ext uri="{BB962C8B-B14F-4D97-AF65-F5344CB8AC3E}">
        <p14:creationId xmlns:p14="http://schemas.microsoft.com/office/powerpoint/2010/main" val="18130343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câu lệnh break</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6641" y="1351651"/>
            <a:ext cx="6934801" cy="3485820"/>
          </a:xfrm>
          <a:ln>
            <a:solidFill>
              <a:schemeClr val="accent1">
                <a:lumMod val="75000"/>
              </a:schemeClr>
            </a:solidFill>
          </a:ln>
        </p:spPr>
      </p:pic>
      <p:sp>
        <p:nvSpPr>
          <p:cNvPr id="5" name="TextBox 4"/>
          <p:cNvSpPr txBox="1"/>
          <p:nvPr/>
        </p:nvSpPr>
        <p:spPr>
          <a:xfrm>
            <a:off x="788276" y="5044522"/>
            <a:ext cx="8040413" cy="830997"/>
          </a:xfrm>
          <a:prstGeom prst="rect">
            <a:avLst/>
          </a:prstGeom>
          <a:noFill/>
        </p:spPr>
        <p:txBody>
          <a:bodyPr wrap="square" rtlCol="0">
            <a:spAutoFit/>
          </a:bodyPr>
          <a:lstStyle/>
          <a:p>
            <a:pPr algn="ctr"/>
            <a:r>
              <a:rPr lang="en-US" sz="2400" i="1" smtClean="0">
                <a:latin typeface="Arial" panose="020B0604020202020204" pitchFamily="34" charset="0"/>
                <a:cs typeface="Arial" panose="020B0604020202020204" pitchFamily="34" charset="0"/>
              </a:rPr>
              <a:t>Trong ví dụ trên, vòng lặp for chạy từ 0-99, tuy nhiên khi i=50 thì  câu lệnh break đã làm dừng vòng </a:t>
            </a:r>
            <a:r>
              <a:rPr lang="en-US" sz="2400" i="1" smtClean="0">
                <a:latin typeface="Arial" panose="020B0604020202020204" pitchFamily="34" charset="0"/>
                <a:cs typeface="Arial" panose="020B0604020202020204" pitchFamily="34" charset="0"/>
              </a:rPr>
              <a:t>lặp. </a:t>
            </a:r>
            <a:endParaRPr lang="en-US" sz="2400" i="1">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1"/>
          </p:nvPr>
        </p:nvSpPr>
        <p:spPr>
          <a:xfrm>
            <a:off x="485444" y="6303521"/>
            <a:ext cx="1125488" cy="288032"/>
          </a:xfrm>
        </p:spPr>
        <p:txBody>
          <a:bodyPr/>
          <a:lstStyle/>
          <a:p>
            <a:pPr algn="l"/>
            <a:fld id="{B6B660BE-11E5-49C5-9092-33DADC997675}" type="slidenum">
              <a:rPr lang="en-GB" smtClean="0"/>
              <a:pPr algn="l"/>
              <a:t>17</a:t>
            </a:fld>
            <a:endParaRPr lang="en-GB"/>
          </a:p>
        </p:txBody>
      </p:sp>
    </p:spTree>
    <p:extLst>
      <p:ext uri="{BB962C8B-B14F-4D97-AF65-F5344CB8AC3E}">
        <p14:creationId xmlns:p14="http://schemas.microsoft.com/office/powerpoint/2010/main" val="3068059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 câu lệnh continue</a:t>
            </a:r>
            <a:endParaRPr lang="en-US"/>
          </a:p>
        </p:txBody>
      </p:sp>
      <p:sp>
        <p:nvSpPr>
          <p:cNvPr id="5" name="TextBox 4"/>
          <p:cNvSpPr txBox="1"/>
          <p:nvPr/>
        </p:nvSpPr>
        <p:spPr>
          <a:xfrm>
            <a:off x="649745" y="4960003"/>
            <a:ext cx="8040413" cy="1200329"/>
          </a:xfrm>
          <a:prstGeom prst="rect">
            <a:avLst/>
          </a:prstGeom>
          <a:noFill/>
        </p:spPr>
        <p:txBody>
          <a:bodyPr wrap="square" rtlCol="0">
            <a:spAutoFit/>
          </a:bodyPr>
          <a:lstStyle/>
          <a:p>
            <a:pPr algn="ctr"/>
            <a:r>
              <a:rPr lang="en-US" sz="2400" i="1" smtClean="0">
                <a:latin typeface="Arial" panose="020B0604020202020204" pitchFamily="34" charset="0"/>
                <a:cs typeface="Arial" panose="020B0604020202020204" pitchFamily="34" charset="0"/>
              </a:rPr>
              <a:t>Vòng </a:t>
            </a:r>
            <a:r>
              <a:rPr lang="en-US" sz="2400" i="1" smtClean="0">
                <a:latin typeface="Arial" panose="020B0604020202020204" pitchFamily="34" charset="0"/>
                <a:cs typeface="Arial" panose="020B0604020202020204" pitchFamily="34" charset="0"/>
              </a:rPr>
              <a:t>lặp for chạy từ 0-9, tuy nhiên khi i=5 thì câu lệnh continue đã bỏ qua các lệnh thuộc thân lặp mà nhảy đến lệnh lặp tiếp theo do vậy i=5 không được in </a:t>
            </a:r>
            <a:r>
              <a:rPr lang="en-US" sz="2400" i="1" smtClean="0">
                <a:latin typeface="Arial" panose="020B0604020202020204" pitchFamily="34" charset="0"/>
                <a:cs typeface="Arial" panose="020B0604020202020204" pitchFamily="34" charset="0"/>
              </a:rPr>
              <a:t>ra.</a:t>
            </a:r>
            <a:endParaRPr lang="en-US" sz="2400" i="1">
              <a:latin typeface="Arial" panose="020B0604020202020204" pitchFamily="34" charset="0"/>
              <a:cs typeface="Arial" panose="020B0604020202020204" pitchFamily="34" charset="0"/>
            </a:endParaRPr>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30352" y="1448085"/>
            <a:ext cx="6904318" cy="3254022"/>
          </a:xfrm>
          <a:ln>
            <a:solidFill>
              <a:schemeClr val="accent1">
                <a:lumMod val="75000"/>
              </a:schemeClr>
            </a:solidFill>
          </a:ln>
        </p:spPr>
      </p:pic>
      <p:sp>
        <p:nvSpPr>
          <p:cNvPr id="3" name="Slide Number Placeholder 2"/>
          <p:cNvSpPr>
            <a:spLocks noGrp="1"/>
          </p:cNvSpPr>
          <p:nvPr>
            <p:ph type="sldNum" sz="quarter" idx="11"/>
          </p:nvPr>
        </p:nvSpPr>
        <p:spPr/>
        <p:txBody>
          <a:bodyPr/>
          <a:lstStyle/>
          <a:p>
            <a:fld id="{B6B660BE-11E5-49C5-9092-33DADC997675}" type="slidenum">
              <a:rPr lang="en-GB" smtClean="0"/>
              <a:t>18</a:t>
            </a:fld>
            <a:endParaRPr lang="en-GB"/>
          </a:p>
        </p:txBody>
      </p:sp>
    </p:spTree>
    <p:extLst>
      <p:ext uri="{BB962C8B-B14F-4D97-AF65-F5344CB8AC3E}">
        <p14:creationId xmlns:p14="http://schemas.microsoft.com/office/powerpoint/2010/main" val="20301574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a:t>Cấu </a:t>
            </a:r>
            <a:r>
              <a:rPr lang="en-US" sz="2400" b="1"/>
              <a:t>trúc lặp for</a:t>
            </a:r>
          </a:p>
          <a:p>
            <a:pPr marL="457200" indent="-457200">
              <a:buFont typeface="+mj-lt"/>
              <a:buAutoNum type="arabicPeriod"/>
            </a:pPr>
            <a:r>
              <a:rPr lang="en-US" sz="2400" b="1" smtClean="0">
                <a:solidFill>
                  <a:srgbClr val="FF0000"/>
                </a:solidFill>
              </a:rPr>
              <a:t>Cấu </a:t>
            </a:r>
            <a:r>
              <a:rPr lang="en-US" sz="2400" b="1">
                <a:solidFill>
                  <a:srgbClr val="FF0000"/>
                </a:solidFill>
              </a:rPr>
              <a:t>trúc lặp while</a:t>
            </a:r>
          </a:p>
          <a:p>
            <a:pPr marL="457200" indent="-457200">
              <a:buFont typeface="+mj-lt"/>
              <a:buAutoNum type="arabicPeriod"/>
            </a:pPr>
            <a:r>
              <a:rPr lang="en-US" sz="2400" b="1" smtClean="0"/>
              <a:t>Chuỗi </a:t>
            </a:r>
            <a:r>
              <a:rPr lang="en-US" sz="2400" b="1"/>
              <a:t>&amp; các phương thức xử lý chuỗi</a:t>
            </a:r>
          </a:p>
          <a:p>
            <a:pPr marL="457200" indent="-457200">
              <a:buFont typeface="+mj-lt"/>
              <a:buAutoNum type="arabicPeriod"/>
            </a:pPr>
            <a:r>
              <a:rPr lang="en-US" sz="2400" b="1"/>
              <a:t>Q </a:t>
            </a:r>
            <a:r>
              <a:rPr lang="en-US" sz="2400" b="1"/>
              <a:t>&amp; </a:t>
            </a:r>
            <a:r>
              <a:rPr lang="en-US" sz="2400" b="1" smtClean="0"/>
              <a:t>A</a:t>
            </a:r>
            <a:r>
              <a:rPr lang="en-US" sz="2400" b="1" smtClean="0">
                <a:solidFill>
                  <a:srgbClr val="FF0000"/>
                </a:solidFill>
              </a:rPr>
              <a:t> </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19</a:t>
            </a:fld>
            <a:endParaRPr lang="en-US"/>
          </a:p>
        </p:txBody>
      </p:sp>
    </p:spTree>
    <p:extLst>
      <p:ext uri="{BB962C8B-B14F-4D97-AF65-F5344CB8AC3E}">
        <p14:creationId xmlns:p14="http://schemas.microsoft.com/office/powerpoint/2010/main" val="19725960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a:t>
            </a:r>
            <a:r>
              <a:rPr lang="en-US" smtClean="0"/>
              <a:t>.1</a:t>
            </a:r>
            <a:r>
              <a:rPr lang="en-US" smtClean="0"/>
              <a:t>. Cú pháp</a:t>
            </a:r>
            <a:endParaRPr lang="en-US" dirty="0"/>
          </a:p>
        </p:txBody>
      </p:sp>
      <p:sp>
        <p:nvSpPr>
          <p:cNvPr id="3" name="Content Placeholder 2"/>
          <p:cNvSpPr>
            <a:spLocks noGrp="1"/>
          </p:cNvSpPr>
          <p:nvPr>
            <p:ph idx="1"/>
          </p:nvPr>
        </p:nvSpPr>
        <p:spPr>
          <a:xfrm>
            <a:off x="457200" y="1228727"/>
            <a:ext cx="4535214" cy="5248275"/>
          </a:xfrm>
        </p:spPr>
        <p:txBody>
          <a:bodyPr/>
          <a:lstStyle/>
          <a:p>
            <a:r>
              <a:rPr lang="en-US" smtClean="0"/>
              <a:t>Vòng lặp while cũng được sử dụng để lặp lại các câu lệnh. Tuy nhiên, nếu số lần lặp chưa xác định trước được khuyến khích sử dụng vòng while.</a:t>
            </a:r>
          </a:p>
          <a:p>
            <a:r>
              <a:rPr lang="en-US" smtClean="0"/>
              <a:t>Cú pháp:</a:t>
            </a:r>
            <a:endParaRPr lang="en-US"/>
          </a:p>
        </p:txBody>
      </p:sp>
      <p:sp>
        <p:nvSpPr>
          <p:cNvPr id="5" name="Slide Number Placeholder 4"/>
          <p:cNvSpPr>
            <a:spLocks noGrp="1"/>
          </p:cNvSpPr>
          <p:nvPr>
            <p:ph type="sldNum" sz="quarter" idx="11"/>
          </p:nvPr>
        </p:nvSpPr>
        <p:spPr>
          <a:xfrm>
            <a:off x="331076" y="6332986"/>
            <a:ext cx="1125488" cy="288032"/>
          </a:xfrm>
        </p:spPr>
        <p:txBody>
          <a:bodyPr/>
          <a:lstStyle/>
          <a:p>
            <a:pPr algn="l"/>
            <a:fld id="{D55F1051-63A8-40BE-A0A8-9F6D9BC932E4}" type="slidenum">
              <a:rPr lang="en-US" smtClean="0"/>
              <a:pPr algn="l"/>
              <a:t>20</a:t>
            </a:fld>
            <a:endParaRPr lang="en-US"/>
          </a:p>
        </p:txBody>
      </p:sp>
      <p:sp>
        <p:nvSpPr>
          <p:cNvPr id="8" name="Rectangle 5"/>
          <p:cNvSpPr>
            <a:spLocks noChangeArrowheads="1"/>
          </p:cNvSpPr>
          <p:nvPr/>
        </p:nvSpPr>
        <p:spPr bwMode="auto">
          <a:xfrm>
            <a:off x="679105" y="4395126"/>
            <a:ext cx="4439433" cy="738664"/>
          </a:xfrm>
          <a:prstGeom prst="rect">
            <a:avLst/>
          </a:prstGeom>
          <a:solidFill>
            <a:srgbClr val="F4FBF4"/>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defTabSz="685800" eaLnBrk="0" fontAlgn="base" hangingPunct="0">
              <a:spcBef>
                <a:spcPct val="0"/>
              </a:spcBef>
              <a:spcAft>
                <a:spcPct val="0"/>
              </a:spcAft>
            </a:pPr>
            <a:r>
              <a:rPr lang="en-US" altLang="en-US" sz="2400" dirty="0">
                <a:solidFill>
                  <a:srgbClr val="AD2BEE"/>
                </a:solidFill>
                <a:latin typeface="Consolas" panose="020B0609020204030204" pitchFamily="49" charset="0"/>
                <a:cs typeface="Courier New" panose="02070309020205020404" pitchFamily="49" charset="0"/>
              </a:rPr>
              <a:t>while</a:t>
            </a:r>
            <a:r>
              <a:rPr lang="en-US" altLang="en-US" sz="2400" dirty="0">
                <a:solidFill>
                  <a:srgbClr val="131513"/>
                </a:solidFill>
                <a:latin typeface="Consolas" panose="020B0609020204030204" pitchFamily="49" charset="0"/>
                <a:cs typeface="Courier New" panose="02070309020205020404" pitchFamily="49" charset="0"/>
              </a:rPr>
              <a:t> </a:t>
            </a:r>
            <a:r>
              <a:rPr lang="en-US" altLang="en-US" sz="2400" dirty="0" err="1">
                <a:solidFill>
                  <a:srgbClr val="131513"/>
                </a:solidFill>
                <a:latin typeface="Consolas" panose="020B0609020204030204" pitchFamily="49" charset="0"/>
                <a:cs typeface="Courier New" panose="02070309020205020404" pitchFamily="49" charset="0"/>
              </a:rPr>
              <a:t>điều_kiện_kiểm_tra</a:t>
            </a:r>
            <a:r>
              <a:rPr lang="en-US" altLang="en-US" sz="2400" dirty="0">
                <a:solidFill>
                  <a:srgbClr val="131513"/>
                </a:solidFill>
                <a:latin typeface="Consolas" panose="020B0609020204030204" pitchFamily="49" charset="0"/>
                <a:cs typeface="Courier New" panose="02070309020205020404" pitchFamily="49" charset="0"/>
              </a:rPr>
              <a:t>:</a:t>
            </a:r>
            <a:r>
              <a:rPr lang="en-US" altLang="en-US" sz="2400" dirty="0">
                <a:latin typeface="Consolas" panose="020B0609020204030204" pitchFamily="49" charset="0"/>
                <a:cs typeface="Courier New" panose="02070309020205020404" pitchFamily="49" charset="0"/>
              </a:rPr>
              <a:t/>
            </a:r>
            <a:br>
              <a:rPr lang="en-US" altLang="en-US" sz="2400" dirty="0">
                <a:latin typeface="Consolas" panose="020B0609020204030204" pitchFamily="49" charset="0"/>
                <a:cs typeface="Courier New" panose="02070309020205020404" pitchFamily="49" charset="0"/>
              </a:rPr>
            </a:br>
            <a:r>
              <a:rPr lang="en-US" altLang="en-US" sz="2400" dirty="0">
                <a:latin typeface="Consolas" panose="020B0609020204030204" pitchFamily="49" charset="0"/>
                <a:cs typeface="Courier New" panose="02070309020205020404" pitchFamily="49" charset="0"/>
              </a:rPr>
              <a:t>	</a:t>
            </a:r>
            <a:r>
              <a:rPr lang="en-US" altLang="en-US" sz="2400" dirty="0" err="1">
                <a:solidFill>
                  <a:srgbClr val="3D62F5"/>
                </a:solidFill>
                <a:latin typeface="Consolas" panose="020B0609020204030204" pitchFamily="49" charset="0"/>
                <a:cs typeface="Courier New" panose="02070309020205020404" pitchFamily="49" charset="0"/>
              </a:rPr>
              <a:t>Kh</a:t>
            </a:r>
            <a:r>
              <a:rPr lang="en-US" altLang="en-US" sz="2400" dirty="0" err="1">
                <a:solidFill>
                  <a:srgbClr val="131513"/>
                </a:solidFill>
                <a:latin typeface="Consolas" panose="020B0609020204030204" pitchFamily="49" charset="0"/>
                <a:cs typeface="Courier New" panose="02070309020205020404" pitchFamily="49" charset="0"/>
              </a:rPr>
              <a:t>ối</a:t>
            </a:r>
            <a:r>
              <a:rPr lang="en-US" altLang="en-US" sz="2400" dirty="0">
                <a:solidFill>
                  <a:srgbClr val="131513"/>
                </a:solidFill>
                <a:latin typeface="Consolas" panose="020B0609020204030204" pitchFamily="49" charset="0"/>
                <a:cs typeface="Courier New" panose="02070309020205020404" pitchFamily="49" charset="0"/>
              </a:rPr>
              <a:t> </a:t>
            </a:r>
            <a:r>
              <a:rPr lang="en-US" altLang="en-US" sz="2400" dirty="0" err="1">
                <a:solidFill>
                  <a:srgbClr val="131513"/>
                </a:solidFill>
                <a:latin typeface="Consolas" panose="020B0609020204030204" pitchFamily="49" charset="0"/>
                <a:cs typeface="Courier New" panose="02070309020205020404" pitchFamily="49" charset="0"/>
              </a:rPr>
              <a:t>lệnh</a:t>
            </a:r>
            <a:r>
              <a:rPr lang="en-US" altLang="en-US" sz="2400" dirty="0">
                <a:solidFill>
                  <a:srgbClr val="131513"/>
                </a:solidFill>
                <a:latin typeface="Consolas" panose="020B0609020204030204" pitchFamily="49" charset="0"/>
                <a:cs typeface="Courier New" panose="02070309020205020404" pitchFamily="49" charset="0"/>
              </a:rPr>
              <a:t> </a:t>
            </a:r>
            <a:r>
              <a:rPr lang="en-US" altLang="en-US" sz="2400" dirty="0" err="1">
                <a:solidFill>
                  <a:srgbClr val="131513"/>
                </a:solidFill>
                <a:latin typeface="Consolas" panose="020B0609020204030204" pitchFamily="49" charset="0"/>
                <a:cs typeface="Courier New" panose="02070309020205020404" pitchFamily="49" charset="0"/>
              </a:rPr>
              <a:t>của</a:t>
            </a:r>
            <a:r>
              <a:rPr lang="en-US" altLang="en-US" sz="2400" dirty="0">
                <a:solidFill>
                  <a:srgbClr val="131513"/>
                </a:solidFill>
                <a:latin typeface="Consolas" panose="020B0609020204030204" pitchFamily="49" charset="0"/>
                <a:cs typeface="Courier New" panose="02070309020205020404" pitchFamily="49" charset="0"/>
              </a:rPr>
              <a:t> </a:t>
            </a:r>
            <a:r>
              <a:rPr lang="en-US" altLang="en-US" sz="2400" dirty="0">
                <a:solidFill>
                  <a:srgbClr val="AD2BEE"/>
                </a:solidFill>
                <a:latin typeface="Consolas" panose="020B0609020204030204" pitchFamily="49" charset="0"/>
                <a:cs typeface="Courier New" panose="02070309020205020404" pitchFamily="49" charset="0"/>
              </a:rPr>
              <a:t>while</a:t>
            </a:r>
            <a:r>
              <a:rPr lang="en-US" altLang="en-US" sz="2400" dirty="0">
                <a:latin typeface="Consolas" panose="020B0609020204030204" pitchFamily="49" charset="0"/>
                <a:cs typeface="Courier New" panose="02070309020205020404" pitchFamily="49" charset="0"/>
              </a:rPr>
              <a:t> </a:t>
            </a:r>
          </a:p>
        </p:txBody>
      </p:sp>
      <p:sp>
        <p:nvSpPr>
          <p:cNvPr id="7" name="Flowchart: Decision 6"/>
          <p:cNvSpPr/>
          <p:nvPr/>
        </p:nvSpPr>
        <p:spPr bwMode="auto">
          <a:xfrm>
            <a:off x="5641128" y="2060418"/>
            <a:ext cx="1774777" cy="1130711"/>
          </a:xfrm>
          <a:prstGeom prst="flowChartDecision">
            <a:avLst/>
          </a:prstGeom>
          <a:ln>
            <a:headEnd type="none" w="med" len="med"/>
            <a:tailEnd type="none" w="med" len="med"/>
          </a:ln>
          <a:extLst/>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400" b="0" i="0" u="none" strike="noStrike" cap="none" normalizeH="0" baseline="0" smtClean="0">
              <a:ln>
                <a:noFill/>
              </a:ln>
              <a:solidFill>
                <a:schemeClr val="tx1"/>
              </a:solidFill>
              <a:effectLst/>
              <a:latin typeface="Arial" charset="0"/>
            </a:endParaRPr>
          </a:p>
        </p:txBody>
      </p:sp>
      <p:sp>
        <p:nvSpPr>
          <p:cNvPr id="9" name="Rectangle 8"/>
          <p:cNvSpPr/>
          <p:nvPr/>
        </p:nvSpPr>
        <p:spPr bwMode="auto">
          <a:xfrm>
            <a:off x="5830425" y="3913787"/>
            <a:ext cx="1396180" cy="609600"/>
          </a:xfrm>
          <a:prstGeom prst="rect">
            <a:avLst/>
          </a:prstGeom>
          <a:ln>
            <a:headEnd type="none" w="med" len="med"/>
            <a:tailEnd type="none" w="med" len="med"/>
          </a:ln>
          <a:extLst/>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effectLst/>
                <a:latin typeface="Arial" charset="0"/>
              </a:rPr>
              <a:t>Tiếp</a:t>
            </a:r>
            <a:r>
              <a:rPr kumimoji="0" lang="en-US" sz="1400" b="0" i="0" u="none" strike="noStrike" cap="none" normalizeH="0" smtClean="0">
                <a:ln>
                  <a:noFill/>
                </a:ln>
                <a:effectLst/>
                <a:latin typeface="Arial" charset="0"/>
              </a:rPr>
              <a:t> tục lệnh trong vòng lặp</a:t>
            </a:r>
            <a:endParaRPr kumimoji="0" lang="en-US" sz="1400" b="0" i="0" u="none" strike="noStrike" cap="none" normalizeH="0" baseline="0" smtClean="0">
              <a:ln>
                <a:noFill/>
              </a:ln>
              <a:effectLst/>
              <a:latin typeface="Arial" charset="0"/>
            </a:endParaRPr>
          </a:p>
        </p:txBody>
      </p:sp>
      <p:cxnSp>
        <p:nvCxnSpPr>
          <p:cNvPr id="10" name="Straight Arrow Connector 9"/>
          <p:cNvCxnSpPr>
            <a:endCxn id="7" idx="0"/>
          </p:cNvCxnSpPr>
          <p:nvPr/>
        </p:nvCxnSpPr>
        <p:spPr bwMode="auto">
          <a:xfrm>
            <a:off x="6528515" y="1574334"/>
            <a:ext cx="2" cy="486084"/>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Arrow Connector 10"/>
          <p:cNvCxnSpPr>
            <a:endCxn id="9" idx="0"/>
          </p:cNvCxnSpPr>
          <p:nvPr/>
        </p:nvCxnSpPr>
        <p:spPr bwMode="auto">
          <a:xfrm flipH="1">
            <a:off x="6528515" y="3208785"/>
            <a:ext cx="1" cy="705002"/>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Connector 11"/>
          <p:cNvCxnSpPr>
            <a:stCxn id="7" idx="3"/>
          </p:cNvCxnSpPr>
          <p:nvPr/>
        </p:nvCxnSpPr>
        <p:spPr bwMode="auto">
          <a:xfrm flipV="1">
            <a:off x="7415905" y="2625773"/>
            <a:ext cx="560439" cy="1"/>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12"/>
          <p:cNvCxnSpPr/>
          <p:nvPr/>
        </p:nvCxnSpPr>
        <p:spPr bwMode="auto">
          <a:xfrm>
            <a:off x="7976344" y="2625773"/>
            <a:ext cx="0" cy="1769246"/>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13"/>
          <p:cNvCxnSpPr>
            <a:stCxn id="9" idx="1"/>
          </p:cNvCxnSpPr>
          <p:nvPr/>
        </p:nvCxnSpPr>
        <p:spPr bwMode="auto">
          <a:xfrm flipH="1">
            <a:off x="5410125" y="4218587"/>
            <a:ext cx="420300" cy="0"/>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Connector 14"/>
          <p:cNvCxnSpPr/>
          <p:nvPr/>
        </p:nvCxnSpPr>
        <p:spPr bwMode="auto">
          <a:xfrm flipV="1">
            <a:off x="5400291" y="2625773"/>
            <a:ext cx="1" cy="1592814"/>
          </a:xfrm>
          <a:prstGeom prst="line">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Arrow Connector 15"/>
          <p:cNvCxnSpPr>
            <a:endCxn id="7" idx="1"/>
          </p:cNvCxnSpPr>
          <p:nvPr/>
        </p:nvCxnSpPr>
        <p:spPr bwMode="auto">
          <a:xfrm>
            <a:off x="5410125" y="2625773"/>
            <a:ext cx="231003" cy="1"/>
          </a:xfrm>
          <a:prstGeom prst="straightConnector1">
            <a:avLst/>
          </a:prstGeom>
          <a:solidFill>
            <a:schemeClr val="accent1"/>
          </a:solidFill>
          <a:ln w="9525" cap="flat" cmpd="sng" algn="ctr">
            <a:solidFill>
              <a:schemeClr val="tx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7" name="TextBox 16"/>
          <p:cNvSpPr txBox="1"/>
          <p:nvPr/>
        </p:nvSpPr>
        <p:spPr>
          <a:xfrm>
            <a:off x="6786641" y="1574334"/>
            <a:ext cx="1344530" cy="523220"/>
          </a:xfrm>
          <a:prstGeom prst="rect">
            <a:avLst/>
          </a:prstGeom>
          <a:noFill/>
        </p:spPr>
        <p:txBody>
          <a:bodyPr wrap="square" rtlCol="0">
            <a:spAutoFit/>
          </a:bodyPr>
          <a:lstStyle/>
          <a:p>
            <a:r>
              <a:rPr lang="en-US" sz="1400" smtClean="0"/>
              <a:t>Bắt đầu vòng while</a:t>
            </a:r>
            <a:endParaRPr lang="en-US" sz="1400"/>
          </a:p>
        </p:txBody>
      </p:sp>
      <p:sp>
        <p:nvSpPr>
          <p:cNvPr id="18" name="TextBox 17"/>
          <p:cNvSpPr txBox="1"/>
          <p:nvPr/>
        </p:nvSpPr>
        <p:spPr>
          <a:xfrm>
            <a:off x="6693345" y="3265487"/>
            <a:ext cx="855406" cy="307777"/>
          </a:xfrm>
          <a:prstGeom prst="rect">
            <a:avLst/>
          </a:prstGeom>
          <a:noFill/>
        </p:spPr>
        <p:txBody>
          <a:bodyPr wrap="square" rtlCol="0">
            <a:spAutoFit/>
          </a:bodyPr>
          <a:lstStyle/>
          <a:p>
            <a:r>
              <a:rPr lang="en-US" sz="1400" smtClean="0"/>
              <a:t>Đúng</a:t>
            </a:r>
            <a:endParaRPr lang="en-US" sz="1400"/>
          </a:p>
        </p:txBody>
      </p:sp>
      <p:sp>
        <p:nvSpPr>
          <p:cNvPr id="19" name="TextBox 18"/>
          <p:cNvSpPr txBox="1"/>
          <p:nvPr/>
        </p:nvSpPr>
        <p:spPr>
          <a:xfrm>
            <a:off x="7548641" y="2253861"/>
            <a:ext cx="855406" cy="307777"/>
          </a:xfrm>
          <a:prstGeom prst="rect">
            <a:avLst/>
          </a:prstGeom>
          <a:noFill/>
        </p:spPr>
        <p:txBody>
          <a:bodyPr wrap="square" rtlCol="0">
            <a:spAutoFit/>
          </a:bodyPr>
          <a:lstStyle/>
          <a:p>
            <a:r>
              <a:rPr lang="en-US" sz="1400" smtClean="0"/>
              <a:t>Sai</a:t>
            </a:r>
            <a:endParaRPr lang="en-US" sz="1400"/>
          </a:p>
        </p:txBody>
      </p:sp>
      <p:sp>
        <p:nvSpPr>
          <p:cNvPr id="20" name="TextBox 19"/>
          <p:cNvSpPr txBox="1"/>
          <p:nvPr/>
        </p:nvSpPr>
        <p:spPr>
          <a:xfrm>
            <a:off x="8109081" y="4133409"/>
            <a:ext cx="855406" cy="523220"/>
          </a:xfrm>
          <a:prstGeom prst="rect">
            <a:avLst/>
          </a:prstGeom>
          <a:noFill/>
        </p:spPr>
        <p:txBody>
          <a:bodyPr wrap="square" rtlCol="0">
            <a:spAutoFit/>
          </a:bodyPr>
          <a:lstStyle/>
          <a:p>
            <a:r>
              <a:rPr lang="en-US" sz="1400" smtClean="0"/>
              <a:t>Thoát vòng lặp</a:t>
            </a:r>
            <a:endParaRPr lang="en-US" sz="1400"/>
          </a:p>
        </p:txBody>
      </p:sp>
      <p:sp>
        <p:nvSpPr>
          <p:cNvPr id="21" name="TextBox 20"/>
          <p:cNvSpPr txBox="1"/>
          <p:nvPr/>
        </p:nvSpPr>
        <p:spPr>
          <a:xfrm>
            <a:off x="5884583" y="2365045"/>
            <a:ext cx="1322437" cy="738664"/>
          </a:xfrm>
          <a:prstGeom prst="rect">
            <a:avLst/>
          </a:prstGeom>
          <a:noFill/>
        </p:spPr>
        <p:txBody>
          <a:bodyPr wrap="square" rtlCol="0">
            <a:spAutoFit/>
          </a:bodyPr>
          <a:lstStyle/>
          <a:p>
            <a:pPr algn="ctr" fontAlgn="base">
              <a:spcBef>
                <a:spcPct val="0"/>
              </a:spcBef>
              <a:spcAft>
                <a:spcPct val="0"/>
              </a:spcAft>
            </a:pPr>
            <a:r>
              <a:rPr lang="en-US" sz="1400" smtClean="0">
                <a:latin typeface="Arial" charset="0"/>
              </a:rPr>
              <a:t>Kiểm tra điều kiện của vòng lặp</a:t>
            </a:r>
            <a:endParaRPr lang="en-US" sz="1400">
              <a:latin typeface="Arial" charset="0"/>
            </a:endParaRPr>
          </a:p>
        </p:txBody>
      </p:sp>
    </p:spTree>
    <p:extLst>
      <p:ext uri="{BB962C8B-B14F-4D97-AF65-F5344CB8AC3E}">
        <p14:creationId xmlns:p14="http://schemas.microsoft.com/office/powerpoint/2010/main" val="110210923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a:t>
            </a:r>
            <a:r>
              <a:rPr lang="en-US" smtClean="0"/>
              <a:t>dụ 2.1.1</a:t>
            </a:r>
            <a:endParaRPr lang="en-US"/>
          </a:p>
        </p:txBody>
      </p:sp>
      <p:sp>
        <p:nvSpPr>
          <p:cNvPr id="3" name="Content Placeholder 2"/>
          <p:cNvSpPr>
            <a:spLocks noGrp="1"/>
          </p:cNvSpPr>
          <p:nvPr>
            <p:ph idx="1"/>
          </p:nvPr>
        </p:nvSpPr>
        <p:spPr/>
        <p:txBody>
          <a:bodyPr/>
          <a:lstStyle/>
          <a:p>
            <a:pPr marL="0" indent="0" algn="l">
              <a:buNone/>
            </a:pPr>
            <a:r>
              <a:rPr lang="en-US" altLang="en-US" sz="2400" i="1">
                <a:solidFill>
                  <a:srgbClr val="808080"/>
                </a:solidFill>
                <a:latin typeface="Consolas" panose="020B0609020204030204" pitchFamily="49" charset="0"/>
                <a:cs typeface="Courier New" panose="02070309020205020404" pitchFamily="49" charset="0"/>
              </a:rPr>
              <a:t># Vi du: In ra cac so nguyen duong nho hon 9.</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count = </a:t>
            </a:r>
            <a:r>
              <a:rPr lang="en-US" altLang="en-US" sz="2400">
                <a:solidFill>
                  <a:srgbClr val="0000FF"/>
                </a:solidFill>
                <a:latin typeface="Consolas" panose="020B0609020204030204" pitchFamily="49" charset="0"/>
                <a:cs typeface="Courier New" panose="02070309020205020404" pitchFamily="49" charset="0"/>
              </a:rPr>
              <a:t>0</a:t>
            </a:r>
            <a:br>
              <a:rPr lang="en-US" altLang="en-US" sz="2400">
                <a:solidFill>
                  <a:srgbClr val="0000FF"/>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n = </a:t>
            </a:r>
            <a:r>
              <a:rPr lang="en-US" altLang="en-US" sz="2400">
                <a:solidFill>
                  <a:srgbClr val="0000FF"/>
                </a:solidFill>
                <a:latin typeface="Consolas" panose="020B0609020204030204" pitchFamily="49" charset="0"/>
                <a:cs typeface="Courier New" panose="02070309020205020404" pitchFamily="49" charset="0"/>
              </a:rPr>
              <a:t>0</a:t>
            </a:r>
            <a:br>
              <a:rPr lang="en-US" altLang="en-US" sz="2400">
                <a:solidFill>
                  <a:srgbClr val="0000FF"/>
                </a:solidFill>
                <a:latin typeface="Consolas" panose="020B0609020204030204" pitchFamily="49" charset="0"/>
                <a:cs typeface="Courier New" panose="02070309020205020404" pitchFamily="49" charset="0"/>
              </a:rPr>
            </a:br>
            <a:r>
              <a:rPr lang="en-US" altLang="en-US" sz="2400" b="1">
                <a:solidFill>
                  <a:srgbClr val="000080"/>
                </a:solidFill>
                <a:latin typeface="Consolas" panose="020B0609020204030204" pitchFamily="49" charset="0"/>
                <a:cs typeface="Courier New" panose="02070309020205020404" pitchFamily="49" charset="0"/>
              </a:rPr>
              <a:t>while </a:t>
            </a:r>
            <a:r>
              <a:rPr lang="en-US" altLang="en-US" sz="2400">
                <a:solidFill>
                  <a:srgbClr val="000000"/>
                </a:solidFill>
                <a:latin typeface="Consolas" panose="020B0609020204030204" pitchFamily="49" charset="0"/>
                <a:cs typeface="Courier New" panose="02070309020205020404" pitchFamily="49" charset="0"/>
              </a:rPr>
              <a:t>(count &lt; </a:t>
            </a:r>
            <a:r>
              <a:rPr lang="en-US" altLang="en-US" sz="2400">
                <a:solidFill>
                  <a:srgbClr val="0000FF"/>
                </a:solidFill>
                <a:latin typeface="Consolas" panose="020B0609020204030204" pitchFamily="49" charset="0"/>
                <a:cs typeface="Courier New" panose="02070309020205020404" pitchFamily="49" charset="0"/>
              </a:rPr>
              <a:t>9</a:t>
            </a:r>
            <a:r>
              <a:rPr lang="en-US" altLang="en-US" sz="2400">
                <a:solidFill>
                  <a:srgbClr val="000000"/>
                </a:solidFill>
                <a:latin typeface="Consolas" panose="020B0609020204030204" pitchFamily="49" charset="0"/>
                <a:cs typeface="Courier New" panose="02070309020205020404" pitchFamily="49" charset="0"/>
              </a:rPr>
              <a:t>):</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80"/>
                </a:solidFill>
                <a:latin typeface="Consolas" panose="020B0609020204030204" pitchFamily="49" charset="0"/>
                <a:cs typeface="Courier New" panose="02070309020205020404" pitchFamily="49" charset="0"/>
              </a:rPr>
              <a:t>print </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'Số thứ'</a:t>
            </a:r>
            <a:r>
              <a:rPr lang="en-US" altLang="en-US" sz="2400">
                <a:solidFill>
                  <a:srgbClr val="000000"/>
                </a:solidFill>
                <a:latin typeface="Consolas" panose="020B0609020204030204" pitchFamily="49" charset="0"/>
                <a:cs typeface="Courier New" panose="02070309020205020404" pitchFamily="49" charset="0"/>
              </a:rPr>
              <a:t>, n,</a:t>
            </a:r>
            <a:r>
              <a:rPr lang="en-US" altLang="en-US" sz="2400" b="1">
                <a:solidFill>
                  <a:srgbClr val="008080"/>
                </a:solidFill>
                <a:latin typeface="Consolas" panose="020B0609020204030204" pitchFamily="49" charset="0"/>
                <a:cs typeface="Courier New" panose="02070309020205020404" pitchFamily="49" charset="0"/>
              </a:rPr>
              <a:t>' là:'</a:t>
            </a:r>
            <a:r>
              <a:rPr lang="en-US" altLang="en-US" sz="2400">
                <a:solidFill>
                  <a:srgbClr val="000000"/>
                </a:solidFill>
                <a:latin typeface="Consolas" panose="020B0609020204030204" pitchFamily="49" charset="0"/>
                <a:cs typeface="Courier New" panose="02070309020205020404" pitchFamily="49" charset="0"/>
              </a:rPr>
              <a:t>, count)</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      n = n + </a:t>
            </a:r>
            <a:r>
              <a:rPr lang="en-US" altLang="en-US" sz="2400">
                <a:solidFill>
                  <a:srgbClr val="0000FF"/>
                </a:solidFill>
                <a:latin typeface="Consolas" panose="020B0609020204030204" pitchFamily="49" charset="0"/>
                <a:cs typeface="Courier New" panose="02070309020205020404" pitchFamily="49" charset="0"/>
              </a:rPr>
              <a:t>1</a:t>
            </a:r>
            <a:br>
              <a:rPr lang="en-US" altLang="en-US" sz="2400">
                <a:solidFill>
                  <a:srgbClr val="0000FF"/>
                </a:solidFill>
                <a:latin typeface="Consolas" panose="020B0609020204030204" pitchFamily="49" charset="0"/>
                <a:cs typeface="Courier New" panose="02070309020205020404" pitchFamily="49" charset="0"/>
              </a:rPr>
            </a:br>
            <a:r>
              <a:rPr lang="en-US" altLang="en-US" sz="2400">
                <a:solidFill>
                  <a:srgbClr val="0000FF"/>
                </a:solidFill>
                <a:latin typeface="Consolas" panose="020B0609020204030204" pitchFamily="49" charset="0"/>
                <a:cs typeface="Courier New" panose="02070309020205020404" pitchFamily="49" charset="0"/>
              </a:rPr>
              <a:t>      </a:t>
            </a:r>
            <a:r>
              <a:rPr lang="en-US" altLang="en-US" sz="2400">
                <a:solidFill>
                  <a:srgbClr val="000000"/>
                </a:solidFill>
                <a:latin typeface="Consolas" panose="020B0609020204030204" pitchFamily="49" charset="0"/>
                <a:cs typeface="Courier New" panose="02070309020205020404" pitchFamily="49" charset="0"/>
              </a:rPr>
              <a:t>count = count + </a:t>
            </a:r>
            <a:r>
              <a:rPr lang="en-US" altLang="en-US" sz="2400">
                <a:solidFill>
                  <a:srgbClr val="0000FF"/>
                </a:solidFill>
                <a:latin typeface="Consolas" panose="020B0609020204030204" pitchFamily="49" charset="0"/>
                <a:cs typeface="Courier New" panose="02070309020205020404" pitchFamily="49" charset="0"/>
              </a:rPr>
              <a:t>1</a:t>
            </a:r>
            <a:br>
              <a:rPr lang="en-US" altLang="en-US" sz="2400">
                <a:solidFill>
                  <a:srgbClr val="0000FF"/>
                </a:solidFill>
                <a:latin typeface="Consolas" panose="020B0609020204030204" pitchFamily="49" charset="0"/>
                <a:cs typeface="Courier New" panose="02070309020205020404" pitchFamily="49" charset="0"/>
              </a:rPr>
            </a:br>
            <a:r>
              <a:rPr lang="en-US" altLang="en-US" sz="2400">
                <a:solidFill>
                  <a:srgbClr val="000080"/>
                </a:solidFill>
                <a:latin typeface="Consolas" panose="020B0609020204030204" pitchFamily="49" charset="0"/>
                <a:cs typeface="Courier New" panose="02070309020205020404" pitchFamily="49" charset="0"/>
              </a:rPr>
              <a:t>print </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"Finish!"</a:t>
            </a:r>
            <a:r>
              <a:rPr lang="en-US" altLang="en-US" sz="2400">
                <a:solidFill>
                  <a:srgbClr val="000000"/>
                </a:solidFill>
                <a:latin typeface="Consolas" panose="020B0609020204030204" pitchFamily="49" charset="0"/>
                <a:cs typeface="Courier New" panose="02070309020205020404" pitchFamily="49" charset="0"/>
              </a:rPr>
              <a:t>)</a:t>
            </a:r>
            <a:endParaRPr lang="en-US" altLang="en-US" sz="2400">
              <a:latin typeface="Consolas" panose="020B0609020204030204" pitchFamily="49" charset="0"/>
            </a:endParaRPr>
          </a:p>
          <a:p>
            <a:pPr marL="0" indent="0" algn="l">
              <a:buNone/>
            </a:pPr>
            <a:endParaRPr lang="en-US" sz="2400" dirty="0">
              <a:latin typeface="Consolas" panose="020B0609020204030204" pitchFamily="49" charset="0"/>
            </a:endParaRPr>
          </a:p>
        </p:txBody>
      </p:sp>
      <p:sp>
        <p:nvSpPr>
          <p:cNvPr id="5" name="Slide Number Placeholder 4"/>
          <p:cNvSpPr>
            <a:spLocks noGrp="1"/>
          </p:cNvSpPr>
          <p:nvPr>
            <p:ph type="sldNum" sz="quarter" idx="12"/>
          </p:nvPr>
        </p:nvSpPr>
        <p:spPr>
          <a:xfrm>
            <a:off x="457200" y="6318392"/>
            <a:ext cx="1656184" cy="317219"/>
          </a:xfrm>
        </p:spPr>
        <p:txBody>
          <a:bodyPr/>
          <a:lstStyle/>
          <a:p>
            <a:fld id="{D55F1051-63A8-40BE-A0A8-9F6D9BC932E4}" type="slidenum">
              <a:rPr lang="en-US" smtClean="0"/>
              <a:t>21</a:t>
            </a:fld>
            <a:endParaRPr lang="en-US"/>
          </a:p>
        </p:txBody>
      </p:sp>
    </p:spTree>
    <p:extLst>
      <p:ext uri="{BB962C8B-B14F-4D97-AF65-F5344CB8AC3E}">
        <p14:creationId xmlns:p14="http://schemas.microsoft.com/office/powerpoint/2010/main" val="40405145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a:t>
            </a:r>
            <a:r>
              <a:rPr lang="en-US" smtClean="0"/>
              <a:t>dụ 2.1.2.</a:t>
            </a:r>
            <a:endParaRPr lang="en-US"/>
          </a:p>
        </p:txBody>
      </p:sp>
      <p:sp>
        <p:nvSpPr>
          <p:cNvPr id="3" name="Content Placeholder 2"/>
          <p:cNvSpPr>
            <a:spLocks noGrp="1"/>
          </p:cNvSpPr>
          <p:nvPr>
            <p:ph idx="1"/>
          </p:nvPr>
        </p:nvSpPr>
        <p:spPr/>
        <p:txBody>
          <a:bodyPr/>
          <a:lstStyle/>
          <a:p>
            <a:pPr marL="0" indent="0" algn="l">
              <a:buNone/>
            </a:pPr>
            <a:r>
              <a:rPr lang="en-US" altLang="en-US" sz="2400" i="1">
                <a:solidFill>
                  <a:srgbClr val="808080"/>
                </a:solidFill>
                <a:latin typeface="Consolas" panose="020B0609020204030204" pitchFamily="49" charset="0"/>
                <a:cs typeface="Courier New" panose="02070309020205020404" pitchFamily="49" charset="0"/>
              </a:rPr>
              <a:t># Vi du: Nhap vao tu ban phim so nguyen n. Tinh tong cac so tu 1 den n.</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n = </a:t>
            </a:r>
            <a:r>
              <a:rPr lang="en-US" altLang="en-US" sz="2400">
                <a:solidFill>
                  <a:srgbClr val="000080"/>
                </a:solidFill>
                <a:latin typeface="Consolas" panose="020B0609020204030204" pitchFamily="49" charset="0"/>
                <a:cs typeface="Courier New" panose="02070309020205020404" pitchFamily="49" charset="0"/>
              </a:rPr>
              <a:t>int</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a:solidFill>
                  <a:srgbClr val="000080"/>
                </a:solidFill>
                <a:latin typeface="Consolas" panose="020B0609020204030204" pitchFamily="49" charset="0"/>
                <a:cs typeface="Courier New" panose="02070309020205020404" pitchFamily="49" charset="0"/>
              </a:rPr>
              <a:t>input</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"Nhap so n: </a:t>
            </a:r>
            <a:r>
              <a:rPr lang="en-US" altLang="en-US" sz="2400" b="1" smtClean="0">
                <a:solidFill>
                  <a:srgbClr val="008080"/>
                </a:solidFill>
                <a:latin typeface="Consolas" panose="020B0609020204030204" pitchFamily="49" charset="0"/>
                <a:cs typeface="Courier New" panose="02070309020205020404" pitchFamily="49" charset="0"/>
              </a:rPr>
              <a:t>"</a:t>
            </a:r>
            <a:r>
              <a:rPr lang="en-US" altLang="en-US" sz="2400" smtClean="0">
                <a:solidFill>
                  <a:srgbClr val="000000"/>
                </a:solidFill>
                <a:latin typeface="Consolas" panose="020B0609020204030204" pitchFamily="49" charset="0"/>
                <a:cs typeface="Courier New" panose="02070309020205020404" pitchFamily="49" charset="0"/>
              </a:rPr>
              <a:t>)) </a:t>
            </a:r>
            <a:r>
              <a:rPr lang="en-US" altLang="en-US" sz="2400" i="1" smtClean="0">
                <a:solidFill>
                  <a:srgbClr val="808080"/>
                </a:solidFill>
                <a:latin typeface="Consolas" panose="020B0609020204030204" pitchFamily="49" charset="0"/>
                <a:cs typeface="Courier New" panose="02070309020205020404" pitchFamily="49" charset="0"/>
              </a:rPr>
              <a:t># </a:t>
            </a:r>
            <a:r>
              <a:rPr lang="en-US" altLang="en-US" sz="2400" i="1">
                <a:solidFill>
                  <a:srgbClr val="808080"/>
                </a:solidFill>
                <a:latin typeface="Consolas" panose="020B0609020204030204" pitchFamily="49" charset="0"/>
                <a:cs typeface="Courier New" panose="02070309020205020404" pitchFamily="49" charset="0"/>
              </a:rPr>
              <a:t>Nhập số n tùy ý</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tong = </a:t>
            </a:r>
            <a:r>
              <a:rPr lang="en-US" altLang="en-US" sz="2400">
                <a:solidFill>
                  <a:srgbClr val="0000FF"/>
                </a:solidFill>
                <a:latin typeface="Consolas" panose="020B0609020204030204" pitchFamily="49" charset="0"/>
                <a:cs typeface="Courier New" panose="02070309020205020404" pitchFamily="49" charset="0"/>
              </a:rPr>
              <a:t>0 </a:t>
            </a:r>
            <a:r>
              <a:rPr lang="en-US" altLang="en-US" sz="2400" i="1" smtClean="0">
                <a:solidFill>
                  <a:srgbClr val="808080"/>
                </a:solidFill>
                <a:latin typeface="Consolas" panose="020B0609020204030204" pitchFamily="49" charset="0"/>
                <a:cs typeface="Courier New" panose="02070309020205020404" pitchFamily="49" charset="0"/>
              </a:rPr>
              <a:t># </a:t>
            </a:r>
            <a:r>
              <a:rPr lang="en-US" altLang="en-US" sz="2400" i="1">
                <a:solidFill>
                  <a:srgbClr val="808080"/>
                </a:solidFill>
                <a:latin typeface="Consolas" panose="020B0609020204030204" pitchFamily="49" charset="0"/>
                <a:cs typeface="Courier New" panose="02070309020205020404" pitchFamily="49" charset="0"/>
              </a:rPr>
              <a:t>khai báo và gán giá trị cho tong</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_i = </a:t>
            </a:r>
            <a:r>
              <a:rPr lang="en-US" altLang="en-US" sz="2400">
                <a:solidFill>
                  <a:srgbClr val="0000FF"/>
                </a:solidFill>
                <a:latin typeface="Consolas" panose="020B0609020204030204" pitchFamily="49" charset="0"/>
                <a:cs typeface="Courier New" panose="02070309020205020404" pitchFamily="49" charset="0"/>
              </a:rPr>
              <a:t>1 </a:t>
            </a:r>
            <a:r>
              <a:rPr lang="en-US" altLang="en-US" sz="2400" i="1" smtClean="0">
                <a:solidFill>
                  <a:srgbClr val="808080"/>
                </a:solidFill>
                <a:latin typeface="Consolas" panose="020B0609020204030204" pitchFamily="49" charset="0"/>
                <a:cs typeface="Courier New" panose="02070309020205020404" pitchFamily="49" charset="0"/>
              </a:rPr>
              <a:t># </a:t>
            </a:r>
            <a:r>
              <a:rPr lang="en-US" altLang="en-US" sz="2400" i="1">
                <a:solidFill>
                  <a:srgbClr val="808080"/>
                </a:solidFill>
                <a:latin typeface="Consolas" panose="020B0609020204030204" pitchFamily="49" charset="0"/>
                <a:cs typeface="Courier New" panose="02070309020205020404" pitchFamily="49" charset="0"/>
              </a:rPr>
              <a:t>khai báo và gán giá trị cho biến đếm i</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b="1" smtClean="0">
                <a:solidFill>
                  <a:srgbClr val="000080"/>
                </a:solidFill>
                <a:latin typeface="Consolas" panose="020B0609020204030204" pitchFamily="49" charset="0"/>
                <a:cs typeface="Courier New" panose="02070309020205020404" pitchFamily="49" charset="0"/>
              </a:rPr>
              <a:t>while </a:t>
            </a:r>
            <a:r>
              <a:rPr lang="en-US" altLang="en-US" sz="2400">
                <a:solidFill>
                  <a:srgbClr val="000000"/>
                </a:solidFill>
                <a:latin typeface="Consolas" panose="020B0609020204030204" pitchFamily="49" charset="0"/>
                <a:cs typeface="Courier New" panose="02070309020205020404" pitchFamily="49" charset="0"/>
              </a:rPr>
              <a:t>_i &lt;= n:</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    tong = tong + _i</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    _i = _i + </a:t>
            </a:r>
            <a:r>
              <a:rPr lang="en-US" altLang="en-US" sz="2400">
                <a:solidFill>
                  <a:srgbClr val="0000FF"/>
                </a:solidFill>
                <a:latin typeface="Consolas" panose="020B0609020204030204" pitchFamily="49" charset="0"/>
                <a:cs typeface="Courier New" panose="02070309020205020404" pitchFamily="49" charset="0"/>
              </a:rPr>
              <a:t>1  </a:t>
            </a:r>
            <a:r>
              <a:rPr lang="en-US" altLang="en-US" sz="2400" i="1">
                <a:solidFill>
                  <a:srgbClr val="808080"/>
                </a:solidFill>
                <a:latin typeface="Consolas" panose="020B0609020204030204" pitchFamily="49" charset="0"/>
                <a:cs typeface="Courier New" panose="02070309020205020404" pitchFamily="49" charset="0"/>
              </a:rPr>
              <a:t># cập nhật biến </a:t>
            </a:r>
            <a:r>
              <a:rPr lang="en-US" altLang="en-US" sz="2400" i="1" smtClean="0">
                <a:solidFill>
                  <a:srgbClr val="808080"/>
                </a:solidFill>
                <a:latin typeface="Consolas" panose="020B0609020204030204" pitchFamily="49" charset="0"/>
                <a:cs typeface="Courier New" panose="02070309020205020404" pitchFamily="49" charset="0"/>
              </a:rPr>
              <a:t>đếm</a:t>
            </a:r>
            <a:r>
              <a:rPr lang="en-US" altLang="en-US" sz="2400" i="1">
                <a:solidFill>
                  <a:srgbClr val="808080"/>
                </a:solidFill>
                <a:latin typeface="Consolas" panose="020B0609020204030204" pitchFamily="49" charset="0"/>
                <a:cs typeface="Courier New" panose="02070309020205020404" pitchFamily="49" charset="0"/>
              </a:rPr>
              <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a:solidFill>
                  <a:srgbClr val="000080"/>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"SUM: "</a:t>
            </a:r>
            <a:r>
              <a:rPr lang="en-US" altLang="en-US" sz="2400">
                <a:solidFill>
                  <a:srgbClr val="000000"/>
                </a:solidFill>
                <a:latin typeface="Consolas" panose="020B0609020204030204" pitchFamily="49" charset="0"/>
                <a:cs typeface="Courier New" panose="02070309020205020404" pitchFamily="49" charset="0"/>
              </a:rPr>
              <a:t>, tong)</a:t>
            </a:r>
            <a:endParaRPr lang="en-US" altLang="en-US" sz="2400">
              <a:latin typeface="Consolas" panose="020B0609020204030204" pitchFamily="49" charset="0"/>
            </a:endParaRPr>
          </a:p>
          <a:p>
            <a:pPr marL="0" indent="0">
              <a:buNone/>
            </a:pPr>
            <a:endParaRPr lang="en-US" sz="2400" dirty="0">
              <a:latin typeface="Consolas" panose="020B0609020204030204" pitchFamily="49" charset="0"/>
            </a:endParaRPr>
          </a:p>
        </p:txBody>
      </p:sp>
      <p:sp>
        <p:nvSpPr>
          <p:cNvPr id="5" name="Slide Number Placeholder 4"/>
          <p:cNvSpPr>
            <a:spLocks noGrp="1"/>
          </p:cNvSpPr>
          <p:nvPr>
            <p:ph type="sldNum" sz="quarter" idx="12"/>
          </p:nvPr>
        </p:nvSpPr>
        <p:spPr>
          <a:xfrm>
            <a:off x="320060" y="6429984"/>
            <a:ext cx="1656184" cy="317219"/>
          </a:xfrm>
        </p:spPr>
        <p:txBody>
          <a:bodyPr/>
          <a:lstStyle/>
          <a:p>
            <a:fld id="{D55F1051-63A8-40BE-A0A8-9F6D9BC932E4}" type="slidenum">
              <a:rPr lang="en-US" smtClean="0"/>
              <a:t>22</a:t>
            </a:fld>
            <a:endParaRPr lang="en-US"/>
          </a:p>
        </p:txBody>
      </p:sp>
      <p:sp>
        <p:nvSpPr>
          <p:cNvPr id="6" name="Rectangle 1"/>
          <p:cNvSpPr>
            <a:spLocks noChangeArrowheads="1"/>
          </p:cNvSpPr>
          <p:nvPr/>
        </p:nvSpPr>
        <p:spPr bwMode="auto">
          <a:xfrm>
            <a:off x="406665" y="3280298"/>
            <a:ext cx="138564" cy="30008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1500" dirty="0">
              <a:latin typeface="Arial" panose="020B0604020202020204" pitchFamily="34" charset="0"/>
            </a:endParaRPr>
          </a:p>
        </p:txBody>
      </p:sp>
    </p:spTree>
    <p:extLst>
      <p:ext uri="{BB962C8B-B14F-4D97-AF65-F5344CB8AC3E}">
        <p14:creationId xmlns:p14="http://schemas.microsoft.com/office/powerpoint/2010/main" val="8291383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a:t>
            </a:r>
            <a:r>
              <a:rPr lang="en-US" smtClean="0"/>
              <a:t>.2</a:t>
            </a:r>
            <a:r>
              <a:rPr lang="en-US" smtClean="0"/>
              <a:t>. </a:t>
            </a:r>
            <a:r>
              <a:rPr lang="en-US" dirty="0" err="1"/>
              <a:t>Lặp</a:t>
            </a:r>
            <a:r>
              <a:rPr lang="en-US" dirty="0"/>
              <a:t> while </a:t>
            </a:r>
            <a:r>
              <a:rPr lang="en-US" dirty="0" err="1"/>
              <a:t>vô</a:t>
            </a:r>
            <a:r>
              <a:rPr lang="en-US" dirty="0"/>
              <a:t> </a:t>
            </a:r>
            <a:r>
              <a:rPr lang="en-US" dirty="0" err="1"/>
              <a:t>hạn</a:t>
            </a:r>
            <a:endParaRPr lang="en-US" dirty="0"/>
          </a:p>
        </p:txBody>
      </p:sp>
      <p:sp>
        <p:nvSpPr>
          <p:cNvPr id="3" name="Content Placeholder 2"/>
          <p:cNvSpPr>
            <a:spLocks noGrp="1"/>
          </p:cNvSpPr>
          <p:nvPr>
            <p:ph idx="1"/>
          </p:nvPr>
        </p:nvSpPr>
        <p:spPr/>
        <p:txBody>
          <a:bodyPr/>
          <a:lstStyle/>
          <a:p>
            <a:r>
              <a:rPr lang="en-US" dirty="0" err="1"/>
              <a:t>Lấy</a:t>
            </a:r>
            <a:r>
              <a:rPr lang="en-US" dirty="0"/>
              <a:t> </a:t>
            </a:r>
            <a:r>
              <a:rPr lang="en-US" dirty="0" err="1"/>
              <a:t>lại</a:t>
            </a:r>
            <a:r>
              <a:rPr lang="en-US" dirty="0"/>
              <a:t> </a:t>
            </a:r>
            <a:r>
              <a:rPr lang="en-US" dirty="0" err="1"/>
              <a:t>ví</a:t>
            </a:r>
            <a:r>
              <a:rPr lang="en-US" dirty="0"/>
              <a:t> </a:t>
            </a:r>
            <a:r>
              <a:rPr lang="en-US" dirty="0" err="1"/>
              <a:t>dụ</a:t>
            </a:r>
            <a:r>
              <a:rPr lang="en-US" dirty="0"/>
              <a:t> </a:t>
            </a:r>
            <a:r>
              <a:rPr lang="en-US" dirty="0" err="1"/>
              <a:t>trên</a:t>
            </a:r>
            <a:r>
              <a:rPr lang="en-US" dirty="0"/>
              <a:t>, </a:t>
            </a:r>
            <a:r>
              <a:rPr lang="en-US" dirty="0" err="1"/>
              <a:t>chỉ</a:t>
            </a:r>
            <a:r>
              <a:rPr lang="en-US" dirty="0"/>
              <a:t> </a:t>
            </a:r>
            <a:r>
              <a:rPr lang="en-US" dirty="0" err="1"/>
              <a:t>cần</a:t>
            </a:r>
            <a:r>
              <a:rPr lang="en-US" dirty="0"/>
              <a:t> </a:t>
            </a:r>
            <a:r>
              <a:rPr lang="en-US" dirty="0" err="1"/>
              <a:t>bỏ</a:t>
            </a:r>
            <a:r>
              <a:rPr lang="en-US" dirty="0"/>
              <a:t> </a:t>
            </a:r>
            <a:r>
              <a:rPr lang="en-US" dirty="0" err="1"/>
              <a:t>đi</a:t>
            </a:r>
            <a:r>
              <a:rPr lang="en-US" dirty="0"/>
              <a:t> </a:t>
            </a:r>
            <a:r>
              <a:rPr lang="en-US" dirty="0" err="1"/>
              <a:t>dòng</a:t>
            </a:r>
            <a:r>
              <a:rPr lang="en-US" dirty="0"/>
              <a:t> </a:t>
            </a:r>
            <a:r>
              <a:rPr lang="en-US" dirty="0" err="1"/>
              <a:t>i</a:t>
            </a:r>
            <a:r>
              <a:rPr lang="en-US" dirty="0"/>
              <a:t>=i+1 </a:t>
            </a:r>
            <a:r>
              <a:rPr lang="en-US" dirty="0" err="1"/>
              <a:t>vòng</a:t>
            </a:r>
            <a:r>
              <a:rPr lang="en-US" dirty="0"/>
              <a:t> </a:t>
            </a:r>
            <a:r>
              <a:rPr lang="en-US" dirty="0" err="1"/>
              <a:t>lặp</a:t>
            </a:r>
            <a:r>
              <a:rPr lang="en-US" dirty="0"/>
              <a:t> </a:t>
            </a:r>
            <a:r>
              <a:rPr lang="en-US"/>
              <a:t>sẽ </a:t>
            </a:r>
            <a:r>
              <a:rPr lang="en-US" smtClean="0"/>
              <a:t>trở thành </a:t>
            </a:r>
            <a:r>
              <a:rPr lang="en-US" dirty="0" err="1"/>
              <a:t>vô</a:t>
            </a:r>
            <a:r>
              <a:rPr lang="en-US" dirty="0"/>
              <a:t> </a:t>
            </a:r>
            <a:r>
              <a:rPr lang="en-US" dirty="0" err="1"/>
              <a:t>hạn</a:t>
            </a:r>
            <a:endParaRPr lang="en-US" dirty="0"/>
          </a:p>
        </p:txBody>
      </p:sp>
      <p:sp>
        <p:nvSpPr>
          <p:cNvPr id="5" name="Slide Number Placeholder 4"/>
          <p:cNvSpPr>
            <a:spLocks noGrp="1"/>
          </p:cNvSpPr>
          <p:nvPr>
            <p:ph type="sldNum" sz="quarter" idx="12"/>
          </p:nvPr>
        </p:nvSpPr>
        <p:spPr/>
        <p:txBody>
          <a:bodyPr/>
          <a:lstStyle/>
          <a:p>
            <a:fld id="{D55F1051-63A8-40BE-A0A8-9F6D9BC932E4}" type="slidenum">
              <a:rPr lang="en-US" smtClean="0"/>
              <a:t>23</a:t>
            </a:fld>
            <a:endParaRPr lang="en-US"/>
          </a:p>
        </p:txBody>
      </p:sp>
      <p:sp>
        <p:nvSpPr>
          <p:cNvPr id="6" name="Rectangle 1"/>
          <p:cNvSpPr>
            <a:spLocks noChangeArrowheads="1"/>
          </p:cNvSpPr>
          <p:nvPr/>
        </p:nvSpPr>
        <p:spPr bwMode="auto">
          <a:xfrm>
            <a:off x="669909" y="2609008"/>
            <a:ext cx="8294578" cy="228524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r>
              <a:rPr lang="en-US" altLang="en-US" sz="2400" dirty="0">
                <a:solidFill>
                  <a:srgbClr val="000000"/>
                </a:solidFill>
                <a:latin typeface="Consolas" panose="020B0609020204030204" pitchFamily="49" charset="0"/>
                <a:cs typeface="Courier New" panose="02070309020205020404" pitchFamily="49" charset="0"/>
              </a:rPr>
              <a:t>n = </a:t>
            </a:r>
            <a:r>
              <a:rPr lang="en-US" altLang="en-US" sz="2400" dirty="0" err="1">
                <a:solidFill>
                  <a:srgbClr val="000080"/>
                </a:solidFill>
                <a:latin typeface="Consolas" panose="020B0609020204030204" pitchFamily="49" charset="0"/>
                <a:cs typeface="Courier New" panose="02070309020205020404" pitchFamily="49" charset="0"/>
              </a:rPr>
              <a:t>int</a:t>
            </a:r>
            <a:r>
              <a:rPr lang="en-US" altLang="en-US" sz="2400" dirty="0">
                <a:solidFill>
                  <a:srgbClr val="000000"/>
                </a:solidFill>
                <a:latin typeface="Consolas" panose="020B0609020204030204" pitchFamily="49" charset="0"/>
                <a:cs typeface="Courier New" panose="02070309020205020404" pitchFamily="49" charset="0"/>
              </a:rPr>
              <a:t>(</a:t>
            </a:r>
            <a:r>
              <a:rPr lang="en-US" altLang="en-US" sz="2400" dirty="0">
                <a:solidFill>
                  <a:srgbClr val="000080"/>
                </a:solidFill>
                <a:latin typeface="Consolas" panose="020B0609020204030204" pitchFamily="49" charset="0"/>
                <a:cs typeface="Courier New" panose="02070309020205020404" pitchFamily="49" charset="0"/>
              </a:rPr>
              <a:t>input</a:t>
            </a:r>
            <a:r>
              <a:rPr lang="en-US" altLang="en-US" sz="2400" dirty="0">
                <a:solidFill>
                  <a:srgbClr val="000000"/>
                </a:solidFill>
                <a:latin typeface="Consolas" panose="020B0609020204030204" pitchFamily="49" charset="0"/>
                <a:cs typeface="Courier New" panose="02070309020205020404" pitchFamily="49" charset="0"/>
              </a:rPr>
              <a:t>(</a:t>
            </a:r>
            <a:r>
              <a:rPr lang="en-US" altLang="en-US" sz="2400" b="1" dirty="0">
                <a:solidFill>
                  <a:srgbClr val="008080"/>
                </a:solidFill>
                <a:latin typeface="Consolas" panose="020B0609020204030204" pitchFamily="49" charset="0"/>
                <a:cs typeface="Courier New" panose="02070309020205020404" pitchFamily="49" charset="0"/>
              </a:rPr>
              <a:t>"</a:t>
            </a:r>
            <a:r>
              <a:rPr lang="en-US" altLang="en-US" sz="2400" b="1" dirty="0" err="1">
                <a:solidFill>
                  <a:srgbClr val="008080"/>
                </a:solidFill>
                <a:latin typeface="Consolas" panose="020B0609020204030204" pitchFamily="49" charset="0"/>
                <a:cs typeface="Courier New" panose="02070309020205020404" pitchFamily="49" charset="0"/>
              </a:rPr>
              <a:t>Nhap</a:t>
            </a:r>
            <a:r>
              <a:rPr lang="en-US" altLang="en-US" sz="2400" b="1" dirty="0">
                <a:solidFill>
                  <a:srgbClr val="008080"/>
                </a:solidFill>
                <a:latin typeface="Consolas" panose="020B0609020204030204" pitchFamily="49" charset="0"/>
                <a:cs typeface="Courier New" panose="02070309020205020404" pitchFamily="49" charset="0"/>
              </a:rPr>
              <a:t> so n: "</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i="1" dirty="0">
                <a:solidFill>
                  <a:srgbClr val="808080"/>
                </a:solidFill>
                <a:latin typeface="Consolas" panose="020B0609020204030204" pitchFamily="49" charset="0"/>
                <a:cs typeface="Courier New" panose="02070309020205020404" pitchFamily="49" charset="0"/>
              </a:rPr>
              <a:t># Nhập </a:t>
            </a:r>
            <a:r>
              <a:rPr lang="en-US" altLang="en-US" sz="2400" i="1" dirty="0" err="1">
                <a:solidFill>
                  <a:srgbClr val="808080"/>
                </a:solidFill>
                <a:latin typeface="Consolas" panose="020B0609020204030204" pitchFamily="49" charset="0"/>
                <a:cs typeface="Courier New" panose="02070309020205020404" pitchFamily="49" charset="0"/>
              </a:rPr>
              <a:t>số</a:t>
            </a:r>
            <a:r>
              <a:rPr lang="en-US" altLang="en-US" sz="2400" i="1" dirty="0">
                <a:solidFill>
                  <a:srgbClr val="808080"/>
                </a:solidFill>
                <a:latin typeface="Consolas" panose="020B0609020204030204" pitchFamily="49" charset="0"/>
                <a:cs typeface="Courier New" panose="02070309020205020404" pitchFamily="49" charset="0"/>
              </a:rPr>
              <a:t> n </a:t>
            </a:r>
            <a:r>
              <a:rPr lang="en-US" altLang="en-US" sz="2400" i="1" dirty="0" err="1">
                <a:solidFill>
                  <a:srgbClr val="808080"/>
                </a:solidFill>
                <a:latin typeface="Consolas" panose="020B0609020204030204" pitchFamily="49" charset="0"/>
                <a:cs typeface="Courier New" panose="02070309020205020404" pitchFamily="49" charset="0"/>
              </a:rPr>
              <a:t>tùy</a:t>
            </a:r>
            <a:r>
              <a:rPr lang="en-US" altLang="en-US" sz="2400" i="1" dirty="0">
                <a:solidFill>
                  <a:srgbClr val="808080"/>
                </a:solidFill>
                <a:latin typeface="Consolas" panose="020B0609020204030204" pitchFamily="49" charset="0"/>
                <a:cs typeface="Courier New" panose="02070309020205020404" pitchFamily="49" charset="0"/>
              </a:rPr>
              <a:t> ý</a:t>
            </a:r>
            <a:br>
              <a:rPr lang="en-US" altLang="en-US" sz="2400" i="1" dirty="0">
                <a:solidFill>
                  <a:srgbClr val="808080"/>
                </a:solidFill>
                <a:latin typeface="Consolas" panose="020B0609020204030204" pitchFamily="49" charset="0"/>
                <a:cs typeface="Courier New" panose="02070309020205020404" pitchFamily="49" charset="0"/>
              </a:rPr>
            </a:br>
            <a:r>
              <a:rPr lang="en-US" altLang="en-US" sz="2400" dirty="0">
                <a:solidFill>
                  <a:srgbClr val="000000"/>
                </a:solidFill>
                <a:latin typeface="Consolas" panose="020B0609020204030204" pitchFamily="49" charset="0"/>
                <a:cs typeface="Courier New" panose="02070309020205020404" pitchFamily="49" charset="0"/>
              </a:rPr>
              <a:t>tong = </a:t>
            </a:r>
            <a:r>
              <a:rPr lang="en-US" altLang="en-US" sz="2400">
                <a:solidFill>
                  <a:srgbClr val="0000FF"/>
                </a:solidFill>
                <a:latin typeface="Consolas" panose="020B0609020204030204" pitchFamily="49" charset="0"/>
                <a:cs typeface="Courier New" panose="02070309020205020404" pitchFamily="49" charset="0"/>
              </a:rPr>
              <a:t>0 </a:t>
            </a:r>
            <a:r>
              <a:rPr lang="en-US" altLang="en-US" sz="2400" i="1" smtClean="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khai</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báo</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và</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gán</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giá</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trị</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cho</a:t>
            </a:r>
            <a:r>
              <a:rPr lang="en-US" altLang="en-US" sz="2400" i="1" dirty="0">
                <a:solidFill>
                  <a:srgbClr val="808080"/>
                </a:solidFill>
                <a:latin typeface="Consolas" panose="020B0609020204030204" pitchFamily="49" charset="0"/>
                <a:cs typeface="Courier New" panose="02070309020205020404" pitchFamily="49" charset="0"/>
              </a:rPr>
              <a:t> tong</a:t>
            </a:r>
            <a:br>
              <a:rPr lang="en-US" altLang="en-US" sz="2400" i="1" dirty="0">
                <a:solidFill>
                  <a:srgbClr val="808080"/>
                </a:solidFill>
                <a:latin typeface="Consolas" panose="020B0609020204030204" pitchFamily="49" charset="0"/>
                <a:cs typeface="Courier New" panose="02070309020205020404" pitchFamily="49" charset="0"/>
              </a:rPr>
            </a:br>
            <a:r>
              <a:rPr lang="en-US" altLang="en-US" sz="2400" dirty="0">
                <a:solidFill>
                  <a:srgbClr val="000000"/>
                </a:solidFill>
                <a:latin typeface="Consolas" panose="020B0609020204030204" pitchFamily="49" charset="0"/>
                <a:cs typeface="Courier New" panose="02070309020205020404" pitchFamily="49" charset="0"/>
              </a:rPr>
              <a:t>_</a:t>
            </a:r>
            <a:r>
              <a:rPr lang="en-US" altLang="en-US" sz="2400" dirty="0" err="1">
                <a:solidFill>
                  <a:srgbClr val="000000"/>
                </a:solidFill>
                <a:latin typeface="Consolas" panose="020B0609020204030204" pitchFamily="49" charset="0"/>
                <a:cs typeface="Courier New" panose="02070309020205020404" pitchFamily="49" charset="0"/>
              </a:rPr>
              <a:t>i</a:t>
            </a:r>
            <a:r>
              <a:rPr lang="en-US" altLang="en-US" sz="2400" dirty="0">
                <a:solidFill>
                  <a:srgbClr val="000000"/>
                </a:solidFill>
                <a:latin typeface="Consolas" panose="020B0609020204030204" pitchFamily="49" charset="0"/>
                <a:cs typeface="Courier New" panose="02070309020205020404" pitchFamily="49" charset="0"/>
              </a:rPr>
              <a:t> = </a:t>
            </a:r>
            <a:r>
              <a:rPr lang="en-US" altLang="en-US" sz="2400">
                <a:solidFill>
                  <a:srgbClr val="0000FF"/>
                </a:solidFill>
                <a:latin typeface="Consolas" panose="020B0609020204030204" pitchFamily="49" charset="0"/>
                <a:cs typeface="Courier New" panose="02070309020205020404" pitchFamily="49" charset="0"/>
              </a:rPr>
              <a:t>1 </a:t>
            </a:r>
            <a:r>
              <a:rPr lang="en-US" altLang="en-US" sz="2400" i="1" smtClean="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khai</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báo</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và</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gán</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giá</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trị</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cho</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biến</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đếm</a:t>
            </a:r>
            <a:r>
              <a:rPr lang="en-US" altLang="en-US" sz="2400" i="1" dirty="0">
                <a:solidFill>
                  <a:srgbClr val="808080"/>
                </a:solidFill>
                <a:latin typeface="Consolas" panose="020B0609020204030204" pitchFamily="49" charset="0"/>
                <a:cs typeface="Courier New" panose="02070309020205020404" pitchFamily="49" charset="0"/>
              </a:rPr>
              <a:t> </a:t>
            </a:r>
            <a:r>
              <a:rPr lang="en-US" altLang="en-US" sz="2400" i="1" dirty="0" err="1">
                <a:solidFill>
                  <a:srgbClr val="808080"/>
                </a:solidFill>
                <a:latin typeface="Consolas" panose="020B0609020204030204" pitchFamily="49" charset="0"/>
                <a:cs typeface="Courier New" panose="02070309020205020404" pitchFamily="49" charset="0"/>
              </a:rPr>
              <a:t>i</a:t>
            </a:r>
            <a:r>
              <a:rPr lang="en-US" altLang="en-US" sz="2400" i="1">
                <a:solidFill>
                  <a:srgbClr val="808080"/>
                </a:solidFill>
                <a:latin typeface="Consolas" panose="020B0609020204030204" pitchFamily="49" charset="0"/>
                <a:cs typeface="Courier New" panose="02070309020205020404" pitchFamily="49" charset="0"/>
              </a:rPr>
              <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b="1" smtClean="0">
                <a:solidFill>
                  <a:srgbClr val="000080"/>
                </a:solidFill>
                <a:latin typeface="Consolas" panose="020B0609020204030204" pitchFamily="49" charset="0"/>
                <a:cs typeface="Courier New" panose="02070309020205020404" pitchFamily="49" charset="0"/>
              </a:rPr>
              <a:t>while </a:t>
            </a:r>
            <a:r>
              <a:rPr lang="en-US" altLang="en-US" sz="2400" dirty="0">
                <a:solidFill>
                  <a:srgbClr val="000000"/>
                </a:solidFill>
                <a:latin typeface="Consolas" panose="020B0609020204030204" pitchFamily="49" charset="0"/>
                <a:cs typeface="Courier New" panose="02070309020205020404" pitchFamily="49" charset="0"/>
              </a:rPr>
              <a:t>_</a:t>
            </a:r>
            <a:r>
              <a:rPr lang="en-US" altLang="en-US" sz="2400" dirty="0" err="1">
                <a:solidFill>
                  <a:srgbClr val="000000"/>
                </a:solidFill>
                <a:latin typeface="Consolas" panose="020B0609020204030204" pitchFamily="49" charset="0"/>
                <a:cs typeface="Courier New" panose="02070309020205020404" pitchFamily="49" charset="0"/>
              </a:rPr>
              <a:t>i</a:t>
            </a:r>
            <a:r>
              <a:rPr lang="en-US" altLang="en-US" sz="2400" dirty="0">
                <a:solidFill>
                  <a:srgbClr val="000000"/>
                </a:solidFill>
                <a:latin typeface="Consolas" panose="020B0609020204030204" pitchFamily="49" charset="0"/>
                <a:cs typeface="Courier New" panose="02070309020205020404" pitchFamily="49" charset="0"/>
              </a:rPr>
              <a:t> &lt;= n:</a:t>
            </a:r>
            <a:br>
              <a:rPr lang="en-US" altLang="en-US" sz="2400" dirty="0">
                <a:solidFill>
                  <a:srgbClr val="000000"/>
                </a:solidFill>
                <a:latin typeface="Consolas" panose="020B0609020204030204" pitchFamily="49" charset="0"/>
                <a:cs typeface="Courier New" panose="02070309020205020404" pitchFamily="49" charset="0"/>
              </a:rPr>
            </a:br>
            <a:r>
              <a:rPr lang="en-US" altLang="en-US" sz="2400" dirty="0">
                <a:solidFill>
                  <a:srgbClr val="000000"/>
                </a:solidFill>
                <a:latin typeface="Consolas" panose="020B0609020204030204" pitchFamily="49" charset="0"/>
                <a:cs typeface="Courier New" panose="02070309020205020404" pitchFamily="49" charset="0"/>
              </a:rPr>
              <a:t>    tong = tong + </a:t>
            </a:r>
            <a:r>
              <a:rPr lang="en-US" altLang="en-US" sz="2400">
                <a:solidFill>
                  <a:srgbClr val="000000"/>
                </a:solidFill>
                <a:latin typeface="Consolas" panose="020B0609020204030204" pitchFamily="49" charset="0"/>
                <a:cs typeface="Courier New" panose="02070309020205020404" pitchFamily="49" charset="0"/>
              </a:rPr>
              <a:t>_</a:t>
            </a:r>
            <a:r>
              <a:rPr lang="en-US" altLang="en-US" sz="2400" smtClean="0">
                <a:solidFill>
                  <a:srgbClr val="000000"/>
                </a:solidFill>
                <a:latin typeface="Consolas" panose="020B0609020204030204" pitchFamily="49" charset="0"/>
                <a:cs typeface="Courier New" panose="02070309020205020404" pitchFamily="49" charset="0"/>
              </a:rPr>
              <a:t>i</a:t>
            </a:r>
            <a:r>
              <a:rPr lang="en-US" altLang="en-US" sz="2400" i="1" dirty="0">
                <a:solidFill>
                  <a:srgbClr val="808080"/>
                </a:solidFill>
                <a:latin typeface="Consolas" panose="020B0609020204030204" pitchFamily="49" charset="0"/>
                <a:cs typeface="Courier New" panose="02070309020205020404" pitchFamily="49" charset="0"/>
              </a:rPr>
              <a:t/>
            </a:r>
            <a:br>
              <a:rPr lang="en-US" altLang="en-US" sz="2400" i="1" dirty="0">
                <a:solidFill>
                  <a:srgbClr val="808080"/>
                </a:solidFill>
                <a:latin typeface="Consolas" panose="020B0609020204030204" pitchFamily="49" charset="0"/>
                <a:cs typeface="Courier New" panose="02070309020205020404" pitchFamily="49" charset="0"/>
              </a:rPr>
            </a:br>
            <a:r>
              <a:rPr lang="en-US" altLang="en-US" sz="2400" dirty="0">
                <a:solidFill>
                  <a:srgbClr val="000080"/>
                </a:solidFill>
                <a:latin typeface="Consolas" panose="020B0609020204030204" pitchFamily="49" charset="0"/>
                <a:cs typeface="Courier New" panose="02070309020205020404" pitchFamily="49" charset="0"/>
              </a:rPr>
              <a:t>print</a:t>
            </a:r>
            <a:r>
              <a:rPr lang="en-US" altLang="en-US" sz="2400" dirty="0">
                <a:solidFill>
                  <a:srgbClr val="000000"/>
                </a:solidFill>
                <a:latin typeface="Consolas" panose="020B0609020204030204" pitchFamily="49" charset="0"/>
                <a:cs typeface="Courier New" panose="02070309020205020404" pitchFamily="49" charset="0"/>
              </a:rPr>
              <a:t>(</a:t>
            </a:r>
            <a:r>
              <a:rPr lang="en-US" altLang="en-US" sz="2400" b="1" dirty="0">
                <a:solidFill>
                  <a:srgbClr val="008080"/>
                </a:solidFill>
                <a:latin typeface="Consolas" panose="020B0609020204030204" pitchFamily="49" charset="0"/>
                <a:cs typeface="Courier New" panose="02070309020205020404" pitchFamily="49" charset="0"/>
              </a:rPr>
              <a:t>"SUM: "</a:t>
            </a:r>
            <a:r>
              <a:rPr lang="en-US" altLang="en-US" sz="2400" dirty="0">
                <a:solidFill>
                  <a:srgbClr val="000000"/>
                </a:solidFill>
                <a:latin typeface="Consolas" panose="020B0609020204030204" pitchFamily="49" charset="0"/>
                <a:cs typeface="Courier New" panose="02070309020205020404" pitchFamily="49" charset="0"/>
              </a:rPr>
              <a:t>, tong)</a:t>
            </a:r>
            <a:endParaRPr lang="en-US" altLang="en-US" sz="2400" dirty="0">
              <a:latin typeface="Consolas" panose="020B0609020204030204" pitchFamily="49" charset="0"/>
            </a:endParaRPr>
          </a:p>
        </p:txBody>
      </p:sp>
    </p:spTree>
    <p:extLst>
      <p:ext uri="{BB962C8B-B14F-4D97-AF65-F5344CB8AC3E}">
        <p14:creationId xmlns:p14="http://schemas.microsoft.com/office/powerpoint/2010/main" val="93058441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2</a:t>
            </a:r>
            <a:r>
              <a:rPr lang="en-US" smtClean="0"/>
              <a:t>.3</a:t>
            </a:r>
            <a:r>
              <a:rPr lang="en-US" smtClean="0"/>
              <a:t>. </a:t>
            </a:r>
            <a:r>
              <a:rPr lang="en-US" dirty="0"/>
              <a:t>While </a:t>
            </a:r>
            <a:r>
              <a:rPr lang="en-US" dirty="0" err="1"/>
              <a:t>kết</a:t>
            </a:r>
            <a:r>
              <a:rPr lang="en-US" dirty="0"/>
              <a:t> </a:t>
            </a:r>
            <a:r>
              <a:rPr lang="en-US" dirty="0" err="1"/>
              <a:t>hợp</a:t>
            </a:r>
            <a:r>
              <a:rPr lang="en-US" dirty="0"/>
              <a:t> else</a:t>
            </a:r>
          </a:p>
        </p:txBody>
      </p:sp>
      <p:sp>
        <p:nvSpPr>
          <p:cNvPr id="3" name="Content Placeholder 2"/>
          <p:cNvSpPr>
            <a:spLocks noGrp="1"/>
          </p:cNvSpPr>
          <p:nvPr>
            <p:ph idx="1"/>
          </p:nvPr>
        </p:nvSpPr>
        <p:spPr>
          <a:xfrm>
            <a:off x="457200" y="1228727"/>
            <a:ext cx="8229600" cy="2507531"/>
          </a:xfrm>
        </p:spPr>
        <p:txBody>
          <a:bodyPr/>
          <a:lstStyle/>
          <a:p>
            <a:pPr marL="0" indent="0" algn="l">
              <a:buNone/>
            </a:pPr>
            <a:r>
              <a:rPr lang="en-US" altLang="en-US" sz="2400" smtClean="0">
                <a:solidFill>
                  <a:srgbClr val="000000"/>
                </a:solidFill>
                <a:latin typeface="Consolas" panose="020B0609020204030204" pitchFamily="49" charset="0"/>
                <a:cs typeface="Courier New" panose="02070309020205020404" pitchFamily="49" charset="0"/>
              </a:rPr>
              <a:t>_dem </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FF"/>
                </a:solidFill>
                <a:latin typeface="Consolas" panose="020B0609020204030204" pitchFamily="49" charset="0"/>
                <a:cs typeface="Courier New" panose="02070309020205020404" pitchFamily="49" charset="0"/>
              </a:rPr>
              <a:t>0</a:t>
            </a:r>
            <a:br>
              <a:rPr lang="en-US" altLang="en-US" sz="2400">
                <a:solidFill>
                  <a:srgbClr val="0000FF"/>
                </a:solidFill>
                <a:latin typeface="Consolas" panose="020B0609020204030204" pitchFamily="49" charset="0"/>
                <a:cs typeface="Courier New" panose="02070309020205020404" pitchFamily="49" charset="0"/>
              </a:rPr>
            </a:br>
            <a:r>
              <a:rPr lang="en-US" altLang="en-US" sz="2400" b="1">
                <a:solidFill>
                  <a:srgbClr val="000080"/>
                </a:solidFill>
                <a:latin typeface="Consolas" panose="020B0609020204030204" pitchFamily="49" charset="0"/>
                <a:cs typeface="Courier New" panose="02070309020205020404" pitchFamily="49" charset="0"/>
              </a:rPr>
              <a:t>while </a:t>
            </a:r>
            <a:r>
              <a:rPr lang="en-US" altLang="en-US" sz="2400">
                <a:solidFill>
                  <a:srgbClr val="000000"/>
                </a:solidFill>
                <a:latin typeface="Consolas" panose="020B0609020204030204" pitchFamily="49" charset="0"/>
                <a:cs typeface="Courier New" panose="02070309020205020404" pitchFamily="49" charset="0"/>
              </a:rPr>
              <a:t>_dem &lt; </a:t>
            </a:r>
            <a:r>
              <a:rPr lang="en-US" altLang="en-US" sz="2400">
                <a:solidFill>
                  <a:srgbClr val="0000FF"/>
                </a:solidFill>
                <a:latin typeface="Consolas" panose="020B0609020204030204" pitchFamily="49" charset="0"/>
                <a:cs typeface="Courier New" panose="02070309020205020404" pitchFamily="49" charset="0"/>
              </a:rPr>
              <a:t>3</a:t>
            </a:r>
            <a:r>
              <a:rPr lang="en-US" altLang="en-US" sz="2400">
                <a:solidFill>
                  <a:srgbClr val="000000"/>
                </a:solidFill>
                <a:latin typeface="Consolas" panose="020B0609020204030204" pitchFamily="49" charset="0"/>
                <a:cs typeface="Courier New" panose="02070309020205020404" pitchFamily="49" charset="0"/>
              </a:rPr>
              <a:t>:</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80"/>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"Đang ở trong vòng lặp while"</a:t>
            </a:r>
            <a:r>
              <a:rPr lang="en-US" altLang="en-US" sz="2400">
                <a:solidFill>
                  <a:srgbClr val="000000"/>
                </a:solidFill>
                <a:latin typeface="Consolas" panose="020B0609020204030204" pitchFamily="49" charset="0"/>
                <a:cs typeface="Courier New" panose="02070309020205020404" pitchFamily="49" charset="0"/>
              </a:rPr>
              <a:t>, _dem)</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    _dem = _dem + </a:t>
            </a:r>
            <a:r>
              <a:rPr lang="en-US" altLang="en-US" sz="2400">
                <a:solidFill>
                  <a:srgbClr val="0000FF"/>
                </a:solidFill>
                <a:latin typeface="Consolas" panose="020B0609020204030204" pitchFamily="49" charset="0"/>
                <a:cs typeface="Courier New" panose="02070309020205020404" pitchFamily="49" charset="0"/>
              </a:rPr>
              <a:t>1</a:t>
            </a:r>
            <a:br>
              <a:rPr lang="en-US" altLang="en-US" sz="2400">
                <a:solidFill>
                  <a:srgbClr val="0000FF"/>
                </a:solidFill>
                <a:latin typeface="Consolas" panose="020B0609020204030204" pitchFamily="49" charset="0"/>
                <a:cs typeface="Courier New" panose="02070309020205020404" pitchFamily="49" charset="0"/>
              </a:rPr>
            </a:br>
            <a:r>
              <a:rPr lang="en-US" altLang="en-US" sz="2400" b="1">
                <a:solidFill>
                  <a:srgbClr val="000080"/>
                </a:solidFill>
                <a:latin typeface="Consolas" panose="020B0609020204030204" pitchFamily="49" charset="0"/>
                <a:cs typeface="Courier New" panose="02070309020205020404" pitchFamily="49" charset="0"/>
              </a:rPr>
              <a:t>else</a:t>
            </a:r>
            <a:r>
              <a:rPr lang="en-US" altLang="en-US" sz="2400">
                <a:solidFill>
                  <a:srgbClr val="000000"/>
                </a:solidFill>
                <a:latin typeface="Consolas" panose="020B0609020204030204" pitchFamily="49" charset="0"/>
                <a:cs typeface="Courier New" panose="02070309020205020404" pitchFamily="49" charset="0"/>
              </a:rPr>
              <a:t>:</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80"/>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"Đang ở trong else"</a:t>
            </a:r>
            <a:r>
              <a:rPr lang="en-US" altLang="en-US" sz="2400">
                <a:solidFill>
                  <a:srgbClr val="000000"/>
                </a:solidFill>
                <a:latin typeface="Consolas" panose="020B0609020204030204" pitchFamily="49" charset="0"/>
                <a:cs typeface="Courier New" panose="02070309020205020404" pitchFamily="49" charset="0"/>
              </a:rPr>
              <a:t>)</a:t>
            </a:r>
            <a:endParaRPr lang="en-US" altLang="en-US" sz="2400">
              <a:latin typeface="Consolas" panose="020B0609020204030204" pitchFamily="49" charset="0"/>
            </a:endParaRPr>
          </a:p>
          <a:p>
            <a:pPr marL="0" indent="0" algn="l">
              <a:buNone/>
            </a:pPr>
            <a:endParaRPr lang="en-US" sz="2400" dirty="0">
              <a:latin typeface="Consolas" panose="020B0609020204030204" pitchFamily="49"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24</a:t>
            </a:fld>
            <a:endParaRPr lang="en-US"/>
          </a:p>
        </p:txBody>
      </p:sp>
      <p:sp>
        <p:nvSpPr>
          <p:cNvPr id="4" name="TextBox 3"/>
          <p:cNvSpPr txBox="1"/>
          <p:nvPr/>
        </p:nvSpPr>
        <p:spPr>
          <a:xfrm>
            <a:off x="673509" y="4006459"/>
            <a:ext cx="7796981" cy="369332"/>
          </a:xfrm>
          <a:prstGeom prst="rect">
            <a:avLst/>
          </a:prstGeom>
          <a:noFill/>
        </p:spPr>
        <p:txBody>
          <a:bodyPr wrap="square" rtlCol="0">
            <a:spAutoFit/>
          </a:bodyPr>
          <a:lstStyle/>
          <a:p>
            <a:r>
              <a:rPr lang="en-US" b="1" i="1" smtClean="0"/>
              <a:t>Câu lệnh trong else sẽ được thực hiện khi điều kiện vòng lặp while là sai.</a:t>
            </a:r>
            <a:endParaRPr lang="en-US" b="1" i="1"/>
          </a:p>
        </p:txBody>
      </p:sp>
    </p:spTree>
    <p:extLst>
      <p:ext uri="{BB962C8B-B14F-4D97-AF65-F5344CB8AC3E}">
        <p14:creationId xmlns:p14="http://schemas.microsoft.com/office/powerpoint/2010/main" val="35526012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457200" indent="-457200">
              <a:buFont typeface="+mj-lt"/>
              <a:buAutoNum type="arabicPeriod"/>
            </a:pPr>
            <a:r>
              <a:rPr lang="en-US" sz="2400" b="1"/>
              <a:t>Cấu </a:t>
            </a:r>
            <a:r>
              <a:rPr lang="en-US" sz="2400" b="1"/>
              <a:t>trúc lặp for</a:t>
            </a:r>
          </a:p>
          <a:p>
            <a:pPr marL="457200" indent="-457200">
              <a:buFont typeface="+mj-lt"/>
              <a:buAutoNum type="arabicPeriod"/>
            </a:pPr>
            <a:r>
              <a:rPr lang="en-US" sz="2400" b="1"/>
              <a:t>Cấu </a:t>
            </a:r>
            <a:r>
              <a:rPr lang="en-US" sz="2400" b="1"/>
              <a:t>trúc lặp while</a:t>
            </a:r>
          </a:p>
          <a:p>
            <a:pPr marL="457200" indent="-457200">
              <a:buFont typeface="+mj-lt"/>
              <a:buAutoNum type="arabicPeriod"/>
            </a:pPr>
            <a:r>
              <a:rPr lang="en-US" sz="2400" b="1" smtClean="0">
                <a:solidFill>
                  <a:srgbClr val="FF0000"/>
                </a:solidFill>
              </a:rPr>
              <a:t>Chuỗi </a:t>
            </a:r>
            <a:r>
              <a:rPr lang="en-US" sz="2400" b="1">
                <a:solidFill>
                  <a:srgbClr val="FF0000"/>
                </a:solidFill>
              </a:rPr>
              <a:t>&amp; các phương thức xử lý chuỗi</a:t>
            </a:r>
          </a:p>
          <a:p>
            <a:pPr marL="457200" indent="-457200">
              <a:buFont typeface="+mj-lt"/>
              <a:buAutoNum type="arabicPeriod"/>
            </a:pPr>
            <a:r>
              <a:rPr lang="en-US" sz="2400" b="1"/>
              <a:t>Q </a:t>
            </a:r>
            <a:r>
              <a:rPr lang="en-US" sz="2400" b="1"/>
              <a:t>&amp; </a:t>
            </a:r>
            <a:r>
              <a:rPr lang="en-US" sz="2400" b="1" smtClean="0"/>
              <a:t>A</a:t>
            </a:r>
            <a:r>
              <a:rPr lang="en-US" sz="2400" b="1" smtClean="0">
                <a:solidFill>
                  <a:srgbClr val="FF0000"/>
                </a:solidFill>
              </a:rPr>
              <a:t> </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25</a:t>
            </a:fld>
            <a:endParaRPr lang="en-US"/>
          </a:p>
        </p:txBody>
      </p:sp>
    </p:spTree>
    <p:extLst>
      <p:ext uri="{BB962C8B-B14F-4D97-AF65-F5344CB8AC3E}">
        <p14:creationId xmlns:p14="http://schemas.microsoft.com/office/powerpoint/2010/main" val="15125880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a:t>
            </a:r>
            <a:r>
              <a:rPr lang="en-US" smtClean="0"/>
              <a:t>.1</a:t>
            </a:r>
            <a:r>
              <a:rPr lang="en-US"/>
              <a:t>. </a:t>
            </a:r>
            <a:r>
              <a:rPr lang="en-US" smtClean="0"/>
              <a:t>Giới thiệu</a:t>
            </a:r>
            <a:endParaRPr lang="en-US" dirty="0"/>
          </a:p>
        </p:txBody>
      </p:sp>
      <p:sp>
        <p:nvSpPr>
          <p:cNvPr id="3" name="Content Placeholder 2"/>
          <p:cNvSpPr>
            <a:spLocks noGrp="1"/>
          </p:cNvSpPr>
          <p:nvPr>
            <p:ph idx="1"/>
          </p:nvPr>
        </p:nvSpPr>
        <p:spPr/>
        <p:txBody>
          <a:bodyPr/>
          <a:lstStyle/>
          <a:p>
            <a:r>
              <a:rPr lang="vi-VN" dirty="0">
                <a:latin typeface="Calibri" panose="020F0502020204030204" pitchFamily="34" charset="0"/>
                <a:cs typeface="Calibri" panose="020F0502020204030204" pitchFamily="34" charset="0"/>
              </a:rPr>
              <a:t>Chuỗi (string) là một kiểu (type) thông dụng nhất trong Python. </a:t>
            </a:r>
            <a:endParaRPr lang="en-US" dirty="0">
              <a:latin typeface="Calibri" panose="020F0502020204030204" pitchFamily="34" charset="0"/>
              <a:cs typeface="Calibri" panose="020F0502020204030204" pitchFamily="34" charset="0"/>
            </a:endParaRPr>
          </a:p>
          <a:p>
            <a:r>
              <a:rPr lang="vi-VN" dirty="0">
                <a:latin typeface="Calibri" panose="020F0502020204030204" pitchFamily="34" charset="0"/>
                <a:cs typeface="Calibri" panose="020F0502020204030204" pitchFamily="34" charset="0"/>
              </a:rPr>
              <a:t>Chú ý rằng trong Python không có kiểu ký tự (character), ký tự đơn giản được coi là một string có độ dài 1.</a:t>
            </a:r>
            <a:endParaRPr lang="en-US" dirty="0">
              <a:latin typeface="Calibri" panose="020F0502020204030204" pitchFamily="34" charset="0"/>
              <a:cs typeface="Calibri" panose="020F0502020204030204" pitchFamily="34" charset="0"/>
            </a:endParaRPr>
          </a:p>
          <a:p>
            <a:r>
              <a:rPr lang="en-US">
                <a:latin typeface="Calibri" panose="020F0502020204030204" pitchFamily="34" charset="0"/>
                <a:cs typeface="Calibri" panose="020F0502020204030204" pitchFamily="34" charset="0"/>
              </a:rPr>
              <a:t>Cú </a:t>
            </a:r>
            <a:r>
              <a:rPr lang="en-US" smtClean="0">
                <a:latin typeface="Calibri" panose="020F0502020204030204" pitchFamily="34" charset="0"/>
                <a:cs typeface="Calibri" panose="020F0502020204030204" pitchFamily="34" charset="0"/>
              </a:rPr>
              <a:t>pháp:</a:t>
            </a:r>
          </a:p>
          <a:p>
            <a:pPr marL="457200" lvl="1" indent="0">
              <a:buNone/>
            </a:pPr>
            <a:r>
              <a:rPr lang="en-US" smtClean="0">
                <a:solidFill>
                  <a:schemeClr val="tx1"/>
                </a:solidFill>
                <a:latin typeface="Consolas" panose="020B0609020204030204" pitchFamily="49" charset="0"/>
                <a:cs typeface="Courier New" panose="02070309020205020404" pitchFamily="49" charset="0"/>
              </a:rPr>
              <a:t>Ten_bien=‘chuỗi’</a:t>
            </a:r>
            <a:endParaRPr lang="en-US" dirty="0">
              <a:solidFill>
                <a:schemeClr val="tx1"/>
              </a:solidFill>
              <a:latin typeface="Consolas" panose="020B0609020204030204" pitchFamily="49" charset="0"/>
              <a:cs typeface="Courier New" panose="02070309020205020404" pitchFamily="49" charset="0"/>
            </a:endParaRPr>
          </a:p>
          <a:p>
            <a:r>
              <a:rPr lang="en-US" smtClean="0">
                <a:latin typeface="Calibri" panose="020F0502020204030204" pitchFamily="34" charset="0"/>
                <a:cs typeface="Calibri" panose="020F0502020204030204" pitchFamily="34" charset="0"/>
              </a:rPr>
              <a:t>Ví dụ:</a:t>
            </a:r>
            <a:endParaRPr lang="en-US" dirty="0">
              <a:latin typeface="Calibri" panose="020F0502020204030204" pitchFamily="34" charset="0"/>
              <a:cs typeface="Calibri" panose="020F0502020204030204" pitchFamily="34"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26</a:t>
            </a:fld>
            <a:endParaRPr lang="en-US"/>
          </a:p>
        </p:txBody>
      </p:sp>
      <p:sp>
        <p:nvSpPr>
          <p:cNvPr id="6" name="Rectangle 2"/>
          <p:cNvSpPr>
            <a:spLocks noChangeArrowheads="1"/>
          </p:cNvSpPr>
          <p:nvPr/>
        </p:nvSpPr>
        <p:spPr bwMode="auto">
          <a:xfrm>
            <a:off x="1989079" y="4292901"/>
            <a:ext cx="4577513"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685800"/>
            <a:r>
              <a:rPr lang="en-US" altLang="en-US" sz="2400" dirty="0">
                <a:solidFill>
                  <a:srgbClr val="000000"/>
                </a:solidFill>
                <a:latin typeface="Consolas" panose="020B0609020204030204" pitchFamily="49" charset="0"/>
                <a:cs typeface="Courier New" panose="02070309020205020404" pitchFamily="49" charset="0"/>
              </a:rPr>
              <a:t>str1 </a:t>
            </a:r>
            <a:r>
              <a:rPr lang="en-US" altLang="en-US" sz="2400" b="1" dirty="0">
                <a:solidFill>
                  <a:srgbClr val="7F0055"/>
                </a:solidFill>
                <a:latin typeface="Consolas" panose="020B0609020204030204" pitchFamily="49" charset="0"/>
                <a:cs typeface="Courier New" panose="02070309020205020404" pitchFamily="49" charset="0"/>
              </a:rPr>
              <a:t>=</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dirty="0">
                <a:solidFill>
                  <a:srgbClr val="2A00FF"/>
                </a:solidFill>
                <a:latin typeface="Consolas" panose="020B0609020204030204" pitchFamily="49" charset="0"/>
                <a:cs typeface="Courier New" panose="02070309020205020404" pitchFamily="49" charset="0"/>
              </a:rPr>
              <a:t>"Hello Python"</a:t>
            </a:r>
            <a:endParaRPr lang="en-US" altLang="en-US" sz="2400" dirty="0">
              <a:latin typeface="Consolas" panose="020B0609020204030204" pitchFamily="49" charset="0"/>
              <a:cs typeface="Courier New" panose="02070309020205020404" pitchFamily="49" charset="0"/>
            </a:endParaRPr>
          </a:p>
          <a:p>
            <a:pPr defTabSz="685800"/>
            <a:r>
              <a:rPr lang="en-US" altLang="en-US" sz="2400" dirty="0">
                <a:solidFill>
                  <a:srgbClr val="000000"/>
                </a:solidFill>
                <a:latin typeface="Consolas" panose="020B0609020204030204" pitchFamily="49" charset="0"/>
                <a:cs typeface="Courier New" panose="02070309020205020404" pitchFamily="49" charset="0"/>
              </a:rPr>
              <a:t>str2 </a:t>
            </a:r>
            <a:r>
              <a:rPr lang="en-US" altLang="en-US" sz="2400" b="1" dirty="0">
                <a:solidFill>
                  <a:srgbClr val="7F0055"/>
                </a:solidFill>
                <a:latin typeface="Consolas" panose="020B0609020204030204" pitchFamily="49" charset="0"/>
                <a:cs typeface="Courier New" panose="02070309020205020404" pitchFamily="49" charset="0"/>
              </a:rPr>
              <a:t>=</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dirty="0">
                <a:solidFill>
                  <a:srgbClr val="2A00FF"/>
                </a:solidFill>
                <a:latin typeface="Consolas" panose="020B0609020204030204" pitchFamily="49" charset="0"/>
                <a:cs typeface="Courier New" panose="02070309020205020404" pitchFamily="49" charset="0"/>
              </a:rPr>
              <a:t>'Hello </a:t>
            </a:r>
            <a:r>
              <a:rPr lang="en-US" altLang="en-US" sz="2400">
                <a:solidFill>
                  <a:srgbClr val="2A00FF"/>
                </a:solidFill>
                <a:latin typeface="Consolas" panose="020B0609020204030204" pitchFamily="49" charset="0"/>
                <a:cs typeface="Courier New" panose="02070309020205020404" pitchFamily="49" charset="0"/>
              </a:rPr>
              <a:t>Python</a:t>
            </a:r>
            <a:r>
              <a:rPr lang="en-US" altLang="en-US" sz="2400" smtClean="0">
                <a:solidFill>
                  <a:srgbClr val="2A00FF"/>
                </a:solidFill>
                <a:latin typeface="Consolas" panose="020B0609020204030204" pitchFamily="49" charset="0"/>
                <a:cs typeface="Courier New" panose="02070309020205020404" pitchFamily="49" charset="0"/>
              </a:rPr>
              <a:t>'</a:t>
            </a:r>
            <a:r>
              <a:rPr lang="en-US" altLang="en-US" sz="2400" dirty="0">
                <a:solidFill>
                  <a:srgbClr val="000000"/>
                </a:solidFill>
                <a:latin typeface="Consolas" panose="020B0609020204030204" pitchFamily="49" charset="0"/>
                <a:cs typeface="Courier New" panose="02070309020205020404" pitchFamily="49" charset="0"/>
              </a:rPr>
              <a:t> </a:t>
            </a:r>
            <a:endParaRPr lang="en-US" altLang="en-US" sz="2400" dirty="0">
              <a:latin typeface="Consolas" panose="020B0609020204030204" pitchFamily="49" charset="0"/>
              <a:cs typeface="Courier New" panose="02070309020205020404" pitchFamily="49" charset="0"/>
            </a:endParaRPr>
          </a:p>
          <a:p>
            <a:pPr defTabSz="685800"/>
            <a:r>
              <a:rPr lang="en-US" altLang="en-US" sz="2400" dirty="0">
                <a:solidFill>
                  <a:srgbClr val="000000"/>
                </a:solidFill>
                <a:latin typeface="Consolas" panose="020B0609020204030204" pitchFamily="49" charset="0"/>
                <a:cs typeface="Courier New" panose="02070309020205020404" pitchFamily="49" charset="0"/>
              </a:rPr>
              <a:t>str3 </a:t>
            </a:r>
            <a:r>
              <a:rPr lang="en-US" altLang="en-US" sz="2400" b="1" dirty="0">
                <a:solidFill>
                  <a:srgbClr val="7F0055"/>
                </a:solidFill>
                <a:latin typeface="Consolas" panose="020B0609020204030204" pitchFamily="49" charset="0"/>
                <a:cs typeface="Courier New" panose="02070309020205020404" pitchFamily="49" charset="0"/>
              </a:rPr>
              <a:t>=</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dirty="0">
                <a:solidFill>
                  <a:srgbClr val="2A00FF"/>
                </a:solidFill>
                <a:latin typeface="Consolas" panose="020B0609020204030204" pitchFamily="49" charset="0"/>
                <a:cs typeface="Courier New" panose="02070309020205020404" pitchFamily="49" charset="0"/>
              </a:rPr>
              <a:t>"I'm from </a:t>
            </a:r>
            <a:r>
              <a:rPr lang="en-US" altLang="en-US" sz="2400">
                <a:solidFill>
                  <a:srgbClr val="2A00FF"/>
                </a:solidFill>
                <a:latin typeface="Consolas" panose="020B0609020204030204" pitchFamily="49" charset="0"/>
                <a:cs typeface="Courier New" panose="02070309020205020404" pitchFamily="49" charset="0"/>
              </a:rPr>
              <a:t>Vietnam</a:t>
            </a:r>
            <a:r>
              <a:rPr lang="en-US" altLang="en-US" sz="2400" smtClean="0">
                <a:solidFill>
                  <a:srgbClr val="2A00FF"/>
                </a:solidFill>
                <a:latin typeface="Consolas" panose="020B0609020204030204" pitchFamily="49" charset="0"/>
                <a:cs typeface="Courier New" panose="02070309020205020404" pitchFamily="49" charset="0"/>
              </a:rPr>
              <a:t>"</a:t>
            </a:r>
            <a:r>
              <a:rPr lang="en-US" altLang="en-US" sz="2400" dirty="0">
                <a:solidFill>
                  <a:srgbClr val="000000"/>
                </a:solidFill>
                <a:latin typeface="Consolas" panose="020B0609020204030204" pitchFamily="49" charset="0"/>
                <a:cs typeface="Courier New" panose="02070309020205020404" pitchFamily="49" charset="0"/>
              </a:rPr>
              <a:t> </a:t>
            </a:r>
            <a:endParaRPr lang="en-US" altLang="en-US" sz="2400" dirty="0">
              <a:latin typeface="Consolas" panose="020B0609020204030204" pitchFamily="49" charset="0"/>
              <a:cs typeface="Courier New" panose="02070309020205020404" pitchFamily="49" charset="0"/>
            </a:endParaRPr>
          </a:p>
          <a:p>
            <a:pPr defTabSz="685800"/>
            <a:r>
              <a:rPr lang="en-US" altLang="en-US" sz="2400" dirty="0">
                <a:solidFill>
                  <a:srgbClr val="000000"/>
                </a:solidFill>
                <a:latin typeface="Consolas" panose="020B0609020204030204" pitchFamily="49" charset="0"/>
                <a:cs typeface="Courier New" panose="02070309020205020404" pitchFamily="49" charset="0"/>
              </a:rPr>
              <a:t>str4 </a:t>
            </a:r>
            <a:r>
              <a:rPr lang="en-US" altLang="en-US" sz="2400" b="1" dirty="0">
                <a:solidFill>
                  <a:srgbClr val="7F0055"/>
                </a:solidFill>
                <a:latin typeface="Consolas" panose="020B0609020204030204" pitchFamily="49" charset="0"/>
                <a:cs typeface="Courier New" panose="02070309020205020404" pitchFamily="49" charset="0"/>
              </a:rPr>
              <a:t>=</a:t>
            </a:r>
            <a:r>
              <a:rPr lang="en-US" altLang="en-US" sz="2400" dirty="0">
                <a:solidFill>
                  <a:srgbClr val="000000"/>
                </a:solidFill>
                <a:latin typeface="Consolas" panose="020B0609020204030204" pitchFamily="49" charset="0"/>
                <a:cs typeface="Courier New" panose="02070309020205020404" pitchFamily="49" charset="0"/>
              </a:rPr>
              <a:t> </a:t>
            </a:r>
            <a:r>
              <a:rPr lang="en-US" altLang="en-US" sz="2400" dirty="0">
                <a:solidFill>
                  <a:srgbClr val="2A00FF"/>
                </a:solidFill>
                <a:latin typeface="Consolas" panose="020B0609020204030204" pitchFamily="49" charset="0"/>
                <a:cs typeface="Courier New" panose="02070309020205020404" pitchFamily="49" charset="0"/>
              </a:rPr>
              <a:t>'This is a "Cat"! '</a:t>
            </a:r>
            <a:endParaRPr lang="en-US" altLang="en-US" sz="2400" dirty="0">
              <a:latin typeface="Consolas" panose="020B0609020204030204" pitchFamily="49" charset="0"/>
              <a:cs typeface="Courier New" panose="02070309020205020404" pitchFamily="49" charset="0"/>
            </a:endParaRPr>
          </a:p>
        </p:txBody>
      </p:sp>
    </p:spTree>
    <p:extLst>
      <p:ext uri="{BB962C8B-B14F-4D97-AF65-F5344CB8AC3E}">
        <p14:creationId xmlns:p14="http://schemas.microsoft.com/office/powerpoint/2010/main" val="340168005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Chuỗi đa dòng</a:t>
            </a:r>
            <a:endParaRPr lang="en-US"/>
          </a:p>
        </p:txBody>
      </p:sp>
      <p:sp>
        <p:nvSpPr>
          <p:cNvPr id="3" name="Content Placeholder 2"/>
          <p:cNvSpPr>
            <a:spLocks noGrp="1"/>
          </p:cNvSpPr>
          <p:nvPr>
            <p:ph idx="1"/>
          </p:nvPr>
        </p:nvSpPr>
        <p:spPr/>
        <p:txBody>
          <a:bodyPr/>
          <a:lstStyle/>
          <a:p>
            <a:r>
              <a:rPr lang="en-US">
                <a:latin typeface="Calibri" panose="020F0502020204030204" pitchFamily="34" charset="0"/>
                <a:cs typeface="Calibri" panose="020F0502020204030204" pitchFamily="34" charset="0"/>
              </a:rPr>
              <a:t>Chuỗi trong python có thể được viết trên nhiều dòng</a:t>
            </a:r>
          </a:p>
          <a:p>
            <a:pPr marL="400050" lvl="1" indent="0">
              <a:buNone/>
            </a:pPr>
            <a:r>
              <a:rPr lang="en-US" sz="2200" smtClean="0">
                <a:solidFill>
                  <a:schemeClr val="tx1"/>
                </a:solidFill>
                <a:latin typeface="Consolas" panose="020B0609020204030204" pitchFamily="49" charset="0"/>
              </a:rPr>
              <a:t>str1 </a:t>
            </a:r>
            <a:r>
              <a:rPr lang="en-US" sz="2200">
                <a:solidFill>
                  <a:schemeClr val="tx1"/>
                </a:solidFill>
                <a:latin typeface="Consolas" panose="020B0609020204030204" pitchFamily="49" charset="0"/>
              </a:rPr>
              <a:t>= """Vi du nhap chuoi nhieu dong trong Python</a:t>
            </a:r>
          </a:p>
          <a:p>
            <a:pPr marL="400050" lvl="1" indent="0">
              <a:buNone/>
            </a:pPr>
            <a:r>
              <a:rPr lang="en-US" sz="2200">
                <a:solidFill>
                  <a:schemeClr val="tx1"/>
                </a:solidFill>
                <a:latin typeface="Consolas" panose="020B0609020204030204" pitchFamily="49" charset="0"/>
              </a:rPr>
              <a:t>day la dong thu 2</a:t>
            </a:r>
          </a:p>
          <a:p>
            <a:pPr marL="400050" lvl="1" indent="0">
              <a:buNone/>
            </a:pPr>
            <a:r>
              <a:rPr lang="en-US" sz="2200">
                <a:solidFill>
                  <a:schemeClr val="tx1"/>
                </a:solidFill>
                <a:latin typeface="Consolas" panose="020B0609020204030204" pitchFamily="49" charset="0"/>
              </a:rPr>
              <a:t>day la dong thu 3</a:t>
            </a:r>
          </a:p>
          <a:p>
            <a:pPr marL="400050" lvl="1" indent="0">
              <a:buNone/>
            </a:pPr>
            <a:r>
              <a:rPr lang="en-US" sz="2200">
                <a:solidFill>
                  <a:schemeClr val="tx1"/>
                </a:solidFill>
                <a:latin typeface="Consolas" panose="020B0609020204030204" pitchFamily="49" charset="0"/>
              </a:rPr>
              <a:t>day la dong thu 4"""</a:t>
            </a:r>
          </a:p>
          <a:p>
            <a:pPr marL="400050" lvl="1" indent="0">
              <a:buNone/>
            </a:pPr>
            <a:r>
              <a:rPr lang="en-US" sz="2200">
                <a:solidFill>
                  <a:schemeClr val="tx1"/>
                </a:solidFill>
                <a:latin typeface="Consolas" panose="020B0609020204030204" pitchFamily="49" charset="0"/>
              </a:rPr>
              <a:t>print(str1)</a:t>
            </a:r>
          </a:p>
        </p:txBody>
      </p:sp>
      <p:sp>
        <p:nvSpPr>
          <p:cNvPr id="4" name="Slide Number Placeholder 3"/>
          <p:cNvSpPr>
            <a:spLocks noGrp="1"/>
          </p:cNvSpPr>
          <p:nvPr>
            <p:ph type="sldNum" sz="quarter" idx="11"/>
          </p:nvPr>
        </p:nvSpPr>
        <p:spPr/>
        <p:txBody>
          <a:bodyPr/>
          <a:lstStyle/>
          <a:p>
            <a:fld id="{B6B660BE-11E5-49C5-9092-33DADC997675}" type="slidenum">
              <a:rPr lang="en-GB" smtClean="0"/>
              <a:t>27</a:t>
            </a:fld>
            <a:endParaRPr lang="en-GB"/>
          </a:p>
        </p:txBody>
      </p:sp>
    </p:spTree>
    <p:extLst>
      <p:ext uri="{BB962C8B-B14F-4D97-AF65-F5344CB8AC3E}">
        <p14:creationId xmlns:p14="http://schemas.microsoft.com/office/powerpoint/2010/main" val="354554970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Chuỗi dạng Unicode trong Python</a:t>
            </a:r>
            <a:endParaRPr lang="en-US"/>
          </a:p>
        </p:txBody>
      </p:sp>
      <p:sp>
        <p:nvSpPr>
          <p:cNvPr id="3" name="Content Placeholder 2"/>
          <p:cNvSpPr>
            <a:spLocks noGrp="1"/>
          </p:cNvSpPr>
          <p:nvPr>
            <p:ph idx="1"/>
          </p:nvPr>
        </p:nvSpPr>
        <p:spPr/>
        <p:txBody>
          <a:bodyPr/>
          <a:lstStyle/>
          <a:p>
            <a:r>
              <a:rPr lang="vi-VN"/>
              <a:t>Các chuỗi thông thường trong Python được lưu trữ nội tại dưới dạng ASCII 8 bit, trong khi các chuỗi Unicode được lưu trữ dưới dạng Unicode 16 bit. Điều này cho phép để có một tập hợp các ký tự đa dạng hơn, bao gồm các ký tự đặc biệt từ hầu hết các ngôn ngữ trên </a:t>
            </a:r>
            <a:r>
              <a:rPr lang="vi-VN"/>
              <a:t>thế </a:t>
            </a:r>
            <a:r>
              <a:rPr lang="vi-VN" smtClean="0"/>
              <a:t>giới</a:t>
            </a:r>
            <a:r>
              <a:rPr lang="en-US" smtClean="0"/>
              <a:t>.</a:t>
            </a:r>
          </a:p>
          <a:p>
            <a:r>
              <a:rPr lang="en-US" smtClean="0"/>
              <a:t>Chuỗi Unicode sử dụng tiền tố </a:t>
            </a:r>
            <a:r>
              <a:rPr lang="en-US" b="1" smtClean="0">
                <a:solidFill>
                  <a:srgbClr val="FF0000"/>
                </a:solidFill>
              </a:rPr>
              <a:t>u</a:t>
            </a:r>
          </a:p>
          <a:p>
            <a:pPr marL="800100" lvl="2" indent="0">
              <a:buNone/>
            </a:pPr>
            <a:r>
              <a:rPr lang="en-US" sz="2400" b="1">
                <a:solidFill>
                  <a:schemeClr val="tx1"/>
                </a:solidFill>
                <a:latin typeface="Consolas" panose="020B0609020204030204" pitchFamily="49" charset="0"/>
              </a:rPr>
              <a:t>print (u'Hello World!')</a:t>
            </a:r>
          </a:p>
        </p:txBody>
      </p:sp>
      <p:sp>
        <p:nvSpPr>
          <p:cNvPr id="4" name="Slide Number Placeholder 3"/>
          <p:cNvSpPr>
            <a:spLocks noGrp="1"/>
          </p:cNvSpPr>
          <p:nvPr>
            <p:ph type="sldNum" sz="quarter" idx="11"/>
          </p:nvPr>
        </p:nvSpPr>
        <p:spPr/>
        <p:txBody>
          <a:bodyPr/>
          <a:lstStyle/>
          <a:p>
            <a:fld id="{B6B660BE-11E5-49C5-9092-33DADC997675}" type="slidenum">
              <a:rPr lang="en-GB" smtClean="0"/>
              <a:t>28</a:t>
            </a:fld>
            <a:endParaRPr lang="en-GB"/>
          </a:p>
        </p:txBody>
      </p:sp>
    </p:spTree>
    <p:extLst>
      <p:ext uri="{BB962C8B-B14F-4D97-AF65-F5344CB8AC3E}">
        <p14:creationId xmlns:p14="http://schemas.microsoft.com/office/powerpoint/2010/main" val="26032684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a:t>
            </a:r>
            <a:r>
              <a:rPr lang="en-US" smtClean="0"/>
              <a:t>.2</a:t>
            </a:r>
            <a:r>
              <a:rPr lang="en-US" dirty="0"/>
              <a:t>. Substring</a:t>
            </a:r>
          </a:p>
        </p:txBody>
      </p:sp>
      <p:sp>
        <p:nvSpPr>
          <p:cNvPr id="3" name="Content Placeholder 2"/>
          <p:cNvSpPr>
            <a:spLocks noGrp="1"/>
          </p:cNvSpPr>
          <p:nvPr>
            <p:ph idx="1"/>
          </p:nvPr>
        </p:nvSpPr>
        <p:spPr/>
        <p:txBody>
          <a:bodyPr/>
          <a:lstStyle/>
          <a:p>
            <a:pPr algn="just"/>
            <a:r>
              <a:rPr lang="en-US" dirty="0">
                <a:latin typeface="Calibri" panose="020F0502020204030204" pitchFamily="34" charset="0"/>
                <a:cs typeface="Calibri" panose="020F0502020204030204" pitchFamily="34" charset="0"/>
              </a:rPr>
              <a:t>Do </a:t>
            </a:r>
            <a:r>
              <a:rPr lang="vi-VN" dirty="0">
                <a:latin typeface="Calibri" panose="020F0502020204030204" pitchFamily="34" charset="0"/>
                <a:cs typeface="Calibri" panose="020F0502020204030204" pitchFamily="34" charset="0"/>
              </a:rPr>
              <a:t>không hỗ trợ kiểu ký tự (Character type), ký tự được coi là một string với độ dài </a:t>
            </a:r>
            <a:r>
              <a:rPr lang="vi-VN">
                <a:latin typeface="Calibri" panose="020F0502020204030204" pitchFamily="34" charset="0"/>
                <a:cs typeface="Calibri" panose="020F0502020204030204" pitchFamily="34" charset="0"/>
              </a:rPr>
              <a:t>1</a:t>
            </a:r>
            <a:r>
              <a:rPr lang="vi-VN" smtClean="0">
                <a:latin typeface="Calibri" panose="020F0502020204030204" pitchFamily="34" charset="0"/>
                <a:cs typeface="Calibri" panose="020F0502020204030204" pitchFamily="34" charset="0"/>
              </a:rPr>
              <a:t>.</a:t>
            </a:r>
            <a:r>
              <a:rPr lang="en-US" smtClean="0">
                <a:latin typeface="Calibri" panose="020F0502020204030204" pitchFamily="34" charset="0"/>
                <a:cs typeface="Calibri" panose="020F0502020204030204" pitchFamily="34" charset="0"/>
              </a:rPr>
              <a:t> </a:t>
            </a:r>
            <a:r>
              <a:rPr lang="vi-VN" smtClean="0">
                <a:latin typeface="Calibri" panose="020F0502020204030204" pitchFamily="34" charset="0"/>
                <a:cs typeface="Calibri" panose="020F0502020204030204" pitchFamily="34" charset="0"/>
              </a:rPr>
              <a:t> </a:t>
            </a:r>
            <a:r>
              <a:rPr lang="vi-VN" dirty="0">
                <a:latin typeface="Calibri" panose="020F0502020204030204" pitchFamily="34" charset="0"/>
                <a:cs typeface="Calibri" panose="020F0502020204030204" pitchFamily="34" charset="0"/>
              </a:rPr>
              <a:t>Các ký tự trong string được đánh chỉ số bắt đầu từ </a:t>
            </a:r>
            <a:r>
              <a:rPr lang="vi-VN" dirty="0">
                <a:solidFill>
                  <a:srgbClr val="FF0000"/>
                </a:solidFill>
                <a:latin typeface="Calibri" panose="020F0502020204030204" pitchFamily="34" charset="0"/>
                <a:cs typeface="Calibri" panose="020F0502020204030204" pitchFamily="34" charset="0"/>
              </a:rPr>
              <a:t>0</a:t>
            </a:r>
            <a:r>
              <a:rPr lang="vi-VN"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Vì </a:t>
            </a:r>
            <a:r>
              <a:rPr lang="en-US" dirty="0" err="1">
                <a:latin typeface="Calibri" panose="020F0502020204030204" pitchFamily="34" charset="0"/>
                <a:cs typeface="Calibri" panose="020F0502020204030204" pitchFamily="34" charset="0"/>
              </a:rPr>
              <a:t>vậy</a:t>
            </a:r>
            <a:r>
              <a:rPr lang="en-US" dirty="0">
                <a:latin typeface="Calibri" panose="020F0502020204030204" pitchFamily="34" charset="0"/>
                <a:cs typeface="Calibri" panose="020F0502020204030204" pitchFamily="34" charset="0"/>
              </a:rPr>
              <a:t>,</a:t>
            </a:r>
            <a:r>
              <a:rPr lang="vi-VN" dirty="0">
                <a:latin typeface="Calibri" panose="020F0502020204030204" pitchFamily="34" charset="0"/>
                <a:cs typeface="Calibri" panose="020F0502020204030204" pitchFamily="34" charset="0"/>
              </a:rPr>
              <a:t> có thể truy cập vào các chuỗi con (substring) thông qua chỉ số</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này</a:t>
            </a:r>
            <a:r>
              <a:rPr lang="vi-VN" dirty="0">
                <a:latin typeface="Calibri" panose="020F0502020204030204" pitchFamily="34" charset="0"/>
                <a:cs typeface="Calibri" panose="020F0502020204030204" pitchFamily="34" charset="0"/>
              </a:rPr>
              <a:t>.</a:t>
            </a:r>
            <a:endParaRPr lang="en-US" dirty="0">
              <a:latin typeface="Calibri" panose="020F0502020204030204" pitchFamily="34" charset="0"/>
              <a:cs typeface="Calibri" panose="020F0502020204030204" pitchFamily="34" charset="0"/>
            </a:endParaRPr>
          </a:p>
        </p:txBody>
      </p:sp>
      <p:sp>
        <p:nvSpPr>
          <p:cNvPr id="5" name="Slide Number Placeholder 4"/>
          <p:cNvSpPr>
            <a:spLocks noGrp="1"/>
          </p:cNvSpPr>
          <p:nvPr>
            <p:ph type="sldNum" sz="quarter" idx="11"/>
          </p:nvPr>
        </p:nvSpPr>
        <p:spPr/>
        <p:txBody>
          <a:bodyPr/>
          <a:lstStyle/>
          <a:p>
            <a:fld id="{D55F1051-63A8-40BE-A0A8-9F6D9BC932E4}" type="slidenum">
              <a:rPr lang="en-US" smtClean="0"/>
              <a:t>29</a:t>
            </a:fld>
            <a:endParaRPr lang="en-US"/>
          </a:p>
        </p:txBody>
      </p:sp>
      <p:pic>
        <p:nvPicPr>
          <p:cNvPr id="6" name="Picture 2" descr="https://o7planning.org/vi/11423/cache/images/i/7673563.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474" y="3214472"/>
            <a:ext cx="3692067" cy="1956436"/>
          </a:xfrm>
          <a:prstGeom prst="rect">
            <a:avLst/>
          </a:prstGeom>
          <a:noFill/>
          <a:ln>
            <a:solidFill>
              <a:schemeClr val="accent1">
                <a:lumMod val="75000"/>
              </a:schemeClr>
            </a:solidFill>
          </a:ln>
          <a:extLst>
            <a:ext uri="{909E8E84-426E-40DD-AFC4-6F175D3DCCD1}">
              <a14:hiddenFill xmlns:a14="http://schemas.microsoft.com/office/drawing/2010/main">
                <a:solidFill>
                  <a:srgbClr val="FFFFFF"/>
                </a:solidFill>
              </a14:hiddenFill>
            </a:ext>
          </a:extLst>
        </p:spPr>
      </p:pic>
      <p:graphicFrame>
        <p:nvGraphicFramePr>
          <p:cNvPr id="7" name="Content Placeholder 5"/>
          <p:cNvGraphicFramePr>
            <a:graphicFrameLocks/>
          </p:cNvGraphicFramePr>
          <p:nvPr>
            <p:extLst>
              <p:ext uri="{D42A27DB-BD31-4B8C-83A1-F6EECF244321}">
                <p14:modId xmlns:p14="http://schemas.microsoft.com/office/powerpoint/2010/main" val="2360899154"/>
              </p:ext>
            </p:extLst>
          </p:nvPr>
        </p:nvGraphicFramePr>
        <p:xfrm>
          <a:off x="4670323" y="3214472"/>
          <a:ext cx="4016477" cy="1956436"/>
        </p:xfrm>
        <a:graphic>
          <a:graphicData uri="http://schemas.openxmlformats.org/drawingml/2006/table">
            <a:tbl>
              <a:tblPr>
                <a:tableStyleId>{3C2FFA5D-87B4-456A-9821-1D502468CF0F}</a:tableStyleId>
              </a:tblPr>
              <a:tblGrid>
                <a:gridCol w="544340">
                  <a:extLst>
                    <a:ext uri="{9D8B030D-6E8A-4147-A177-3AD203B41FA5}">
                      <a16:colId xmlns:a16="http://schemas.microsoft.com/office/drawing/2014/main" xmlns="" val="20000"/>
                    </a:ext>
                  </a:extLst>
                </a:gridCol>
                <a:gridCol w="2133312">
                  <a:extLst>
                    <a:ext uri="{9D8B030D-6E8A-4147-A177-3AD203B41FA5}">
                      <a16:colId xmlns:a16="http://schemas.microsoft.com/office/drawing/2014/main" xmlns="" val="20001"/>
                    </a:ext>
                  </a:extLst>
                </a:gridCol>
                <a:gridCol w="1338825">
                  <a:extLst>
                    <a:ext uri="{9D8B030D-6E8A-4147-A177-3AD203B41FA5}">
                      <a16:colId xmlns:a16="http://schemas.microsoft.com/office/drawing/2014/main" xmlns="" val="20002"/>
                    </a:ext>
                  </a:extLst>
                </a:gridCol>
              </a:tblGrid>
              <a:tr h="574358">
                <a:tc>
                  <a:txBody>
                    <a:bodyPr/>
                    <a:lstStyle/>
                    <a:p>
                      <a:r>
                        <a:rPr lang="en-US" sz="1700" dirty="0"/>
                        <a:t>[]</a:t>
                      </a:r>
                      <a:endParaRPr lang="en-US" sz="1700" dirty="0">
                        <a:latin typeface="Calibri" panose="020F0502020204030204" pitchFamily="34" charset="0"/>
                        <a:cs typeface="Calibri" panose="020F0502020204030204" pitchFamily="34" charset="0"/>
                      </a:endParaRPr>
                    </a:p>
                  </a:txBody>
                  <a:tcPr marL="35719" marR="35719" marT="35719" marB="35719" anchor="ctr"/>
                </a:tc>
                <a:tc>
                  <a:txBody>
                    <a:bodyPr/>
                    <a:lstStyle/>
                    <a:p>
                      <a:r>
                        <a:rPr lang="en-US" sz="1700" dirty="0" err="1"/>
                        <a:t>Trả</a:t>
                      </a:r>
                      <a:r>
                        <a:rPr lang="en-US" sz="1700" dirty="0"/>
                        <a:t> </a:t>
                      </a:r>
                      <a:r>
                        <a:rPr lang="en-US" sz="1700" dirty="0" err="1"/>
                        <a:t>về</a:t>
                      </a:r>
                      <a:r>
                        <a:rPr lang="en-US" sz="1700" dirty="0"/>
                        <a:t> </a:t>
                      </a:r>
                      <a:r>
                        <a:rPr lang="en-US" sz="1700" dirty="0" err="1"/>
                        <a:t>ký</a:t>
                      </a:r>
                      <a:r>
                        <a:rPr lang="en-US" sz="1700" dirty="0"/>
                        <a:t> </a:t>
                      </a:r>
                      <a:r>
                        <a:rPr lang="en-US" sz="1700" dirty="0" err="1"/>
                        <a:t>tự</a:t>
                      </a:r>
                      <a:r>
                        <a:rPr lang="en-US" sz="1700" dirty="0"/>
                        <a:t> </a:t>
                      </a:r>
                      <a:r>
                        <a:rPr lang="en-US" sz="1700" dirty="0" err="1"/>
                        <a:t>tại</a:t>
                      </a:r>
                      <a:r>
                        <a:rPr lang="en-US" sz="1700" dirty="0"/>
                        <a:t> </a:t>
                      </a:r>
                      <a:r>
                        <a:rPr lang="en-US" sz="1700" dirty="0" err="1"/>
                        <a:t>vị</a:t>
                      </a:r>
                      <a:r>
                        <a:rPr lang="en-US" sz="1700" dirty="0"/>
                        <a:t> </a:t>
                      </a:r>
                      <a:r>
                        <a:rPr lang="en-US" sz="1700" dirty="0" err="1"/>
                        <a:t>trí</a:t>
                      </a:r>
                      <a:r>
                        <a:rPr lang="en-US" sz="1700" dirty="0"/>
                        <a:t> </a:t>
                      </a:r>
                      <a:r>
                        <a:rPr lang="en-US" sz="1700" dirty="0" err="1"/>
                        <a:t>cho</a:t>
                      </a:r>
                      <a:r>
                        <a:rPr lang="en-US" sz="1700" dirty="0"/>
                        <a:t> </a:t>
                      </a:r>
                      <a:r>
                        <a:rPr lang="en-US" sz="1700" dirty="0" err="1"/>
                        <a:t>bởi</a:t>
                      </a:r>
                      <a:r>
                        <a:rPr lang="en-US" sz="1700" dirty="0"/>
                        <a:t> </a:t>
                      </a:r>
                      <a:r>
                        <a:rPr lang="en-US" sz="1700" dirty="0" err="1"/>
                        <a:t>chỉ</a:t>
                      </a:r>
                      <a:r>
                        <a:rPr lang="en-US" sz="1700" dirty="0"/>
                        <a:t> </a:t>
                      </a:r>
                      <a:r>
                        <a:rPr lang="en-US" sz="1700" dirty="0" err="1"/>
                        <a:t>số</a:t>
                      </a:r>
                      <a:r>
                        <a:rPr lang="en-US" sz="1700" dirty="0"/>
                        <a:t>.</a:t>
                      </a:r>
                      <a:endParaRPr lang="en-US" sz="1700" dirty="0">
                        <a:latin typeface="Calibri" panose="020F0502020204030204" pitchFamily="34" charset="0"/>
                        <a:cs typeface="Calibri" panose="020F0502020204030204" pitchFamily="34" charset="0"/>
                      </a:endParaRPr>
                    </a:p>
                  </a:txBody>
                  <a:tcPr marL="35719" marR="35719" marT="35719" marB="35719" anchor="ctr"/>
                </a:tc>
                <a:tc>
                  <a:txBody>
                    <a:bodyPr/>
                    <a:lstStyle/>
                    <a:p>
                      <a:r>
                        <a:rPr lang="en-US" sz="1700"/>
                        <a:t>a = "Hello"</a:t>
                      </a:r>
                      <a:br>
                        <a:rPr lang="en-US" sz="1700"/>
                      </a:br>
                      <a:r>
                        <a:rPr lang="en-US" sz="1700"/>
                        <a:t>a[1] ==&gt; "e"</a:t>
                      </a:r>
                      <a:endParaRPr lang="en-US" sz="1700">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0"/>
                  </a:ext>
                </a:extLst>
              </a:tr>
              <a:tr h="825818">
                <a:tc>
                  <a:txBody>
                    <a:bodyPr/>
                    <a:lstStyle/>
                    <a:p>
                      <a:r>
                        <a:rPr lang="en-US" sz="1700"/>
                        <a:t>[ : ]</a:t>
                      </a:r>
                      <a:endParaRPr lang="en-US" sz="1700">
                        <a:latin typeface="Calibri" panose="020F0502020204030204" pitchFamily="34" charset="0"/>
                        <a:cs typeface="Calibri" panose="020F0502020204030204" pitchFamily="34" charset="0"/>
                      </a:endParaRPr>
                    </a:p>
                  </a:txBody>
                  <a:tcPr marL="35719" marR="35719" marT="35719" marB="35719" anchor="ctr"/>
                </a:tc>
                <a:tc>
                  <a:txBody>
                    <a:bodyPr/>
                    <a:lstStyle/>
                    <a:p>
                      <a:r>
                        <a:rPr lang="en-US" sz="1700"/>
                        <a:t>Trả về một chuỗi con chứa các ký tự cho bởi phạm vi (range)</a:t>
                      </a:r>
                      <a:endParaRPr lang="en-US" sz="1700">
                        <a:latin typeface="Calibri" panose="020F0502020204030204" pitchFamily="34" charset="0"/>
                        <a:cs typeface="Calibri" panose="020F0502020204030204" pitchFamily="34" charset="0"/>
                      </a:endParaRPr>
                    </a:p>
                  </a:txBody>
                  <a:tcPr marL="35719" marR="35719" marT="35719" marB="35719" anchor="ctr"/>
                </a:tc>
                <a:tc>
                  <a:txBody>
                    <a:bodyPr/>
                    <a:lstStyle/>
                    <a:p>
                      <a:r>
                        <a:rPr lang="es-ES" sz="1700" dirty="0"/>
                        <a:t>a = "</a:t>
                      </a:r>
                      <a:r>
                        <a:rPr lang="es-ES" sz="1700" dirty="0" err="1"/>
                        <a:t>Hello</a:t>
                      </a:r>
                      <a:r>
                        <a:rPr lang="es-ES" sz="1700" dirty="0"/>
                        <a:t>"</a:t>
                      </a:r>
                      <a:br>
                        <a:rPr lang="es-ES" sz="1700" dirty="0"/>
                      </a:br>
                      <a:r>
                        <a:rPr lang="es-ES" sz="1700" dirty="0"/>
                        <a:t>a[1:4] ==&gt; "</a:t>
                      </a:r>
                      <a:r>
                        <a:rPr lang="es-ES" sz="1700" dirty="0" err="1"/>
                        <a:t>ell</a:t>
                      </a:r>
                      <a:r>
                        <a:rPr lang="es-ES" sz="1700" dirty="0"/>
                        <a:t>"</a:t>
                      </a:r>
                      <a:br>
                        <a:rPr lang="es-ES" sz="1700" dirty="0"/>
                      </a:br>
                      <a:r>
                        <a:rPr lang="es-ES" sz="1700" dirty="0"/>
                        <a:t>a[1: ] ==&gt; "ello"</a:t>
                      </a:r>
                      <a:endParaRPr lang="es-ES" sz="1700" dirty="0">
                        <a:latin typeface="Calibri" panose="020F0502020204030204" pitchFamily="34" charset="0"/>
                        <a:cs typeface="Calibri" panose="020F0502020204030204" pitchFamily="34" charset="0"/>
                      </a:endParaRPr>
                    </a:p>
                  </a:txBody>
                  <a:tcPr marL="35719" marR="35719" marT="35719" marB="35719" anchor="ct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299372225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p:txBody>
          <a:bodyPr/>
          <a:lstStyle/>
          <a:p>
            <a:pPr marL="0" indent="0" defTabSz="685800">
              <a:buNone/>
            </a:pPr>
            <a:r>
              <a:rPr lang="en-US" altLang="en-US" sz="2400">
                <a:solidFill>
                  <a:srgbClr val="3F5FBF"/>
                </a:solidFill>
                <a:latin typeface="Consolas" panose="020B0609020204030204" pitchFamily="49" charset="0"/>
                <a:cs typeface="Courier New" panose="02070309020205020404" pitchFamily="49" charset="0"/>
              </a:rPr>
              <a:t># khai báo 1 string</a:t>
            </a:r>
          </a:p>
          <a:p>
            <a:pPr marL="0" indent="0" defTabSz="685800">
              <a:buNone/>
            </a:pPr>
            <a:r>
              <a:rPr lang="en-US" altLang="en-US" sz="2400">
                <a:solidFill>
                  <a:srgbClr val="000000"/>
                </a:solidFill>
                <a:latin typeface="Consolas" panose="020B0609020204030204" pitchFamily="49" charset="0"/>
                <a:cs typeface="Courier New" panose="02070309020205020404" pitchFamily="49" charset="0"/>
              </a:rPr>
              <a:t>mystr </a:t>
            </a:r>
            <a:r>
              <a:rPr lang="en-US" altLang="en-US" sz="2400" b="1">
                <a:solidFill>
                  <a:srgbClr val="7F0055"/>
                </a:solidFill>
                <a:latin typeface="Consolas" panose="020B0609020204030204" pitchFamily="49" charset="0"/>
                <a:cs typeface="Courier New" panose="02070309020205020404" pitchFamily="49" charset="0"/>
              </a:rPr>
              <a:t>=</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2A00FF"/>
                </a:solidFill>
                <a:latin typeface="Consolas" panose="020B0609020204030204" pitchFamily="49" charset="0"/>
                <a:cs typeface="Courier New" panose="02070309020205020404" pitchFamily="49" charset="0"/>
              </a:rPr>
              <a:t>"This is </a:t>
            </a:r>
            <a:r>
              <a:rPr lang="en-US" altLang="en-US" sz="2400">
                <a:solidFill>
                  <a:srgbClr val="2A00FF"/>
                </a:solidFill>
                <a:latin typeface="Consolas" panose="020B0609020204030204" pitchFamily="49" charset="0"/>
                <a:cs typeface="Courier New" panose="02070309020205020404" pitchFamily="49" charset="0"/>
              </a:rPr>
              <a:t>text</a:t>
            </a:r>
            <a:r>
              <a:rPr lang="en-US" altLang="en-US" sz="2400" smtClean="0">
                <a:solidFill>
                  <a:srgbClr val="2A00FF"/>
                </a:solidFill>
                <a:latin typeface="Consolas" panose="020B0609020204030204" pitchFamily="49" charset="0"/>
                <a:cs typeface="Courier New" panose="02070309020205020404" pitchFamily="49" charset="0"/>
              </a:rPr>
              <a:t>"</a:t>
            </a:r>
            <a:r>
              <a:rPr lang="en-US" altLang="en-US" sz="2400">
                <a:solidFill>
                  <a:srgbClr val="000000"/>
                </a:solidFill>
                <a:latin typeface="Consolas" panose="020B0609020204030204" pitchFamily="49" charset="0"/>
                <a:cs typeface="Courier New" panose="02070309020205020404" pitchFamily="49" charset="0"/>
              </a:rPr>
              <a:t> </a:t>
            </a:r>
            <a:endParaRPr lang="en-US" altLang="en-US" sz="2400">
              <a:latin typeface="Consolas" panose="020B0609020204030204" pitchFamily="49" charset="0"/>
              <a:cs typeface="Courier New" panose="02070309020205020404" pitchFamily="49" charset="0"/>
            </a:endParaRPr>
          </a:p>
          <a:p>
            <a:pPr marL="0" indent="0" defTabSz="685800">
              <a:buNone/>
            </a:pPr>
            <a:r>
              <a:rPr lang="en-US" altLang="en-US" sz="2400">
                <a:solidFill>
                  <a:srgbClr val="3F5FBF"/>
                </a:solidFill>
                <a:latin typeface="Consolas" panose="020B0609020204030204" pitchFamily="49" charset="0"/>
                <a:cs typeface="Courier New" panose="02070309020205020404" pitchFamily="49" charset="0"/>
              </a:rPr>
              <a:t># </a:t>
            </a:r>
            <a:r>
              <a:rPr lang="en-US" altLang="en-US" sz="2400" smtClean="0">
                <a:solidFill>
                  <a:srgbClr val="3F5FBF"/>
                </a:solidFill>
                <a:latin typeface="Consolas" panose="020B0609020204030204" pitchFamily="49" charset="0"/>
                <a:cs typeface="Courier New" panose="02070309020205020404" pitchFamily="49" charset="0"/>
              </a:rPr>
              <a:t>Kí tự thứ 2 của chuỗi với chỉ số là 1</a:t>
            </a:r>
            <a:endParaRPr lang="en-US" altLang="en-US" sz="2400">
              <a:latin typeface="Consolas" panose="020B0609020204030204" pitchFamily="49" charset="0"/>
              <a:cs typeface="Courier New" panose="02070309020205020404" pitchFamily="49" charset="0"/>
            </a:endParaRPr>
          </a:p>
          <a:p>
            <a:pPr marL="0" indent="0" defTabSz="685800">
              <a:buNone/>
            </a:pPr>
            <a:r>
              <a:rPr lang="en-US" altLang="en-US" sz="2400" b="1">
                <a:solidFill>
                  <a:srgbClr val="7F0055"/>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2A00FF"/>
                </a:solidFill>
                <a:latin typeface="Consolas" panose="020B0609020204030204" pitchFamily="49" charset="0"/>
                <a:cs typeface="Courier New" panose="02070309020205020404" pitchFamily="49" charset="0"/>
              </a:rPr>
              <a:t>"mystr[1] = "</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00"/>
                </a:solidFill>
                <a:latin typeface="Consolas" panose="020B0609020204030204" pitchFamily="49" charset="0"/>
                <a:cs typeface="Courier New" panose="02070309020205020404" pitchFamily="49" charset="0"/>
              </a:rPr>
              <a:t>mystr[</a:t>
            </a:r>
            <a:r>
              <a:rPr lang="en-US" altLang="en-US" sz="2400">
                <a:solidFill>
                  <a:srgbClr val="009900"/>
                </a:solidFill>
                <a:latin typeface="Consolas" panose="020B0609020204030204" pitchFamily="49" charset="0"/>
                <a:cs typeface="Courier New" panose="02070309020205020404" pitchFamily="49" charset="0"/>
              </a:rPr>
              <a:t>1</a:t>
            </a:r>
            <a:r>
              <a:rPr lang="en-US" altLang="en-US" sz="2400" smtClean="0">
                <a:solidFill>
                  <a:srgbClr val="000000"/>
                </a:solidFill>
                <a:latin typeface="Consolas" panose="020B0609020204030204" pitchFamily="49" charset="0"/>
                <a:cs typeface="Courier New" panose="02070309020205020404" pitchFamily="49" charset="0"/>
              </a:rPr>
              <a:t>])</a:t>
            </a:r>
            <a:r>
              <a:rPr lang="en-US" altLang="en-US" sz="2400">
                <a:solidFill>
                  <a:srgbClr val="000000"/>
                </a:solidFill>
                <a:latin typeface="Consolas" panose="020B0609020204030204" pitchFamily="49" charset="0"/>
                <a:cs typeface="Courier New" panose="02070309020205020404" pitchFamily="49" charset="0"/>
              </a:rPr>
              <a:t> </a:t>
            </a:r>
            <a:endParaRPr lang="en-US" altLang="en-US" sz="2400">
              <a:latin typeface="Consolas" panose="020B0609020204030204" pitchFamily="49" charset="0"/>
              <a:cs typeface="Courier New" panose="02070309020205020404" pitchFamily="49" charset="0"/>
            </a:endParaRPr>
          </a:p>
          <a:p>
            <a:pPr marL="0" indent="0" defTabSz="685800">
              <a:buNone/>
            </a:pPr>
            <a:r>
              <a:rPr lang="en-US" altLang="en-US" sz="2400">
                <a:solidFill>
                  <a:srgbClr val="3F5FBF"/>
                </a:solidFill>
                <a:latin typeface="Consolas" panose="020B0609020204030204" pitchFamily="49" charset="0"/>
                <a:cs typeface="Courier New" panose="02070309020205020404" pitchFamily="49" charset="0"/>
              </a:rPr>
              <a:t># </a:t>
            </a:r>
            <a:r>
              <a:rPr lang="en-US" altLang="en-US" sz="2400" smtClean="0">
                <a:solidFill>
                  <a:srgbClr val="3F5FBF"/>
                </a:solidFill>
                <a:latin typeface="Consolas" panose="020B0609020204030204" pitchFamily="49" charset="0"/>
                <a:cs typeface="Courier New" panose="02070309020205020404" pitchFamily="49" charset="0"/>
              </a:rPr>
              <a:t>Từ ký tự thứ 3 đến ký tự thứ 10 của chuỗi</a:t>
            </a:r>
            <a:endParaRPr lang="en-US" altLang="en-US" sz="2400">
              <a:latin typeface="Consolas" panose="020B0609020204030204" pitchFamily="49" charset="0"/>
              <a:cs typeface="Courier New" panose="02070309020205020404" pitchFamily="49" charset="0"/>
            </a:endParaRPr>
          </a:p>
          <a:p>
            <a:pPr marL="0" indent="0" defTabSz="685800">
              <a:buNone/>
            </a:pPr>
            <a:r>
              <a:rPr lang="en-US" altLang="en-US" sz="2400">
                <a:solidFill>
                  <a:srgbClr val="FF1493"/>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2A00FF"/>
                </a:solidFill>
                <a:latin typeface="Consolas" panose="020B0609020204030204" pitchFamily="49" charset="0"/>
                <a:cs typeface="Courier New" panose="02070309020205020404" pitchFamily="49" charset="0"/>
              </a:rPr>
              <a:t>"mystr[2,9] = "</a:t>
            </a:r>
            <a:r>
              <a:rPr lang="en-US" altLang="en-US" sz="2400">
                <a:solidFill>
                  <a:srgbClr val="000000"/>
                </a:solidFill>
                <a:latin typeface="Consolas" panose="020B0609020204030204" pitchFamily="49" charset="0"/>
                <a:cs typeface="Courier New" panose="02070309020205020404" pitchFamily="49" charset="0"/>
              </a:rPr>
              <a:t>, </a:t>
            </a:r>
            <a:r>
              <a:rPr lang="en-US" altLang="en-US" sz="2400">
                <a:solidFill>
                  <a:srgbClr val="000000"/>
                </a:solidFill>
                <a:latin typeface="Consolas" panose="020B0609020204030204" pitchFamily="49" charset="0"/>
                <a:cs typeface="Courier New" panose="02070309020205020404" pitchFamily="49" charset="0"/>
              </a:rPr>
              <a:t>mystr[</a:t>
            </a:r>
            <a:r>
              <a:rPr lang="en-US" altLang="en-US" sz="2400">
                <a:solidFill>
                  <a:srgbClr val="009900"/>
                </a:solidFill>
                <a:latin typeface="Consolas" panose="020B0609020204030204" pitchFamily="49" charset="0"/>
                <a:cs typeface="Courier New" panose="02070309020205020404" pitchFamily="49" charset="0"/>
              </a:rPr>
              <a:t>2</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a:solidFill>
                  <a:srgbClr val="009900"/>
                </a:solidFill>
                <a:latin typeface="Consolas" panose="020B0609020204030204" pitchFamily="49" charset="0"/>
                <a:cs typeface="Courier New" panose="02070309020205020404" pitchFamily="49" charset="0"/>
              </a:rPr>
              <a:t>9</a:t>
            </a:r>
            <a:r>
              <a:rPr lang="en-US" altLang="en-US" sz="2400" smtClean="0">
                <a:solidFill>
                  <a:srgbClr val="000000"/>
                </a:solidFill>
                <a:latin typeface="Consolas" panose="020B0609020204030204" pitchFamily="49" charset="0"/>
                <a:cs typeface="Courier New" panose="02070309020205020404" pitchFamily="49" charset="0"/>
              </a:rPr>
              <a:t>])</a:t>
            </a:r>
            <a:r>
              <a:rPr lang="en-US" altLang="en-US" sz="2400">
                <a:solidFill>
                  <a:srgbClr val="000000"/>
                </a:solidFill>
                <a:latin typeface="Consolas" panose="020B0609020204030204" pitchFamily="49" charset="0"/>
                <a:cs typeface="Courier New" panose="02070309020205020404" pitchFamily="49" charset="0"/>
              </a:rPr>
              <a:t> </a:t>
            </a:r>
            <a:endParaRPr lang="en-US" altLang="en-US" sz="2400">
              <a:latin typeface="Consolas" panose="020B0609020204030204" pitchFamily="49" charset="0"/>
              <a:cs typeface="Courier New" panose="02070309020205020404" pitchFamily="49" charset="0"/>
            </a:endParaRPr>
          </a:p>
          <a:p>
            <a:pPr marL="0" indent="0" defTabSz="685800">
              <a:buNone/>
            </a:pPr>
            <a:r>
              <a:rPr lang="en-US" altLang="en-US" sz="2400">
                <a:solidFill>
                  <a:srgbClr val="3F5FBF"/>
                </a:solidFill>
                <a:latin typeface="Consolas" panose="020B0609020204030204" pitchFamily="49" charset="0"/>
                <a:cs typeface="Courier New" panose="02070309020205020404" pitchFamily="49" charset="0"/>
              </a:rPr>
              <a:t># </a:t>
            </a:r>
            <a:r>
              <a:rPr lang="en-US" altLang="en-US" sz="2400" smtClean="0">
                <a:solidFill>
                  <a:srgbClr val="3F5FBF"/>
                </a:solidFill>
                <a:latin typeface="Consolas" panose="020B0609020204030204" pitchFamily="49" charset="0"/>
                <a:cs typeface="Courier New" panose="02070309020205020404" pitchFamily="49" charset="0"/>
              </a:rPr>
              <a:t>Từ ký tự thứ 3 đến cuối cùng</a:t>
            </a:r>
            <a:endParaRPr lang="en-US" altLang="en-US" sz="2400" smtClean="0">
              <a:latin typeface="Consolas" panose="020B0609020204030204" pitchFamily="49" charset="0"/>
              <a:cs typeface="Courier New" panose="02070309020205020404" pitchFamily="49" charset="0"/>
            </a:endParaRPr>
          </a:p>
          <a:p>
            <a:pPr marL="0" indent="0" defTabSz="685800">
              <a:buNone/>
            </a:pPr>
            <a:r>
              <a:rPr lang="en-US" altLang="en-US" sz="2400" smtClean="0">
                <a:solidFill>
                  <a:srgbClr val="FF1493"/>
                </a:solidFill>
                <a:latin typeface="Consolas" panose="020B0609020204030204" pitchFamily="49" charset="0"/>
                <a:cs typeface="Courier New" panose="02070309020205020404" pitchFamily="49" charset="0"/>
              </a:rPr>
              <a:t>print</a:t>
            </a:r>
            <a:r>
              <a:rPr lang="en-US" altLang="en-US" sz="2400" smtClean="0">
                <a:solidFill>
                  <a:srgbClr val="000000"/>
                </a:solidFill>
                <a:latin typeface="Consolas" panose="020B0609020204030204" pitchFamily="49" charset="0"/>
                <a:cs typeface="Courier New" panose="02070309020205020404" pitchFamily="49" charset="0"/>
              </a:rPr>
              <a:t> (</a:t>
            </a:r>
            <a:r>
              <a:rPr lang="en-US" altLang="en-US" sz="2400" smtClean="0">
                <a:solidFill>
                  <a:srgbClr val="2A00FF"/>
                </a:solidFill>
                <a:latin typeface="Consolas" panose="020B0609020204030204" pitchFamily="49" charset="0"/>
                <a:cs typeface="Courier New" panose="02070309020205020404" pitchFamily="49" charset="0"/>
              </a:rPr>
              <a:t>"mystr[3:] = "</a:t>
            </a:r>
            <a:r>
              <a:rPr lang="en-US" altLang="en-US" sz="2400" smtClean="0">
                <a:solidFill>
                  <a:srgbClr val="000000"/>
                </a:solidFill>
                <a:latin typeface="Consolas" panose="020B0609020204030204" pitchFamily="49" charset="0"/>
                <a:cs typeface="Courier New" panose="02070309020205020404" pitchFamily="49" charset="0"/>
              </a:rPr>
              <a:t>, mystr[</a:t>
            </a:r>
            <a:r>
              <a:rPr lang="en-US" altLang="en-US" sz="2400" smtClean="0">
                <a:solidFill>
                  <a:srgbClr val="009900"/>
                </a:solidFill>
                <a:latin typeface="Consolas" panose="020B0609020204030204" pitchFamily="49" charset="0"/>
                <a:cs typeface="Courier New" panose="02070309020205020404" pitchFamily="49" charset="0"/>
              </a:rPr>
              <a:t>3</a:t>
            </a:r>
            <a:r>
              <a:rPr lang="en-US" altLang="en-US" sz="2400" smtClean="0">
                <a:solidFill>
                  <a:srgbClr val="000000"/>
                </a:solidFill>
                <a:latin typeface="Consolas" panose="020B0609020204030204" pitchFamily="49" charset="0"/>
                <a:cs typeface="Courier New" panose="02070309020205020404" pitchFamily="49" charset="0"/>
              </a:rPr>
              <a:t>:])</a:t>
            </a:r>
            <a:endParaRPr lang="en-US" altLang="en-US" sz="2400" smtClean="0">
              <a:latin typeface="Consolas" panose="020B0609020204030204" pitchFamily="49" charset="0"/>
              <a:cs typeface="Courier New" panose="02070309020205020404" pitchFamily="49" charset="0"/>
            </a:endParaRPr>
          </a:p>
          <a:p>
            <a:pPr marL="0" indent="0">
              <a:buNone/>
            </a:pPr>
            <a:endParaRPr lang="en-US" sz="2400"/>
          </a:p>
        </p:txBody>
      </p:sp>
      <p:sp>
        <p:nvSpPr>
          <p:cNvPr id="5" name="Slide Number Placeholder 4"/>
          <p:cNvSpPr>
            <a:spLocks noGrp="1"/>
          </p:cNvSpPr>
          <p:nvPr>
            <p:ph type="sldNum" sz="quarter" idx="11"/>
          </p:nvPr>
        </p:nvSpPr>
        <p:spPr/>
        <p:txBody>
          <a:bodyPr/>
          <a:lstStyle/>
          <a:p>
            <a:fld id="{D55F1051-63A8-40BE-A0A8-9F6D9BC932E4}" type="slidenum">
              <a:rPr lang="en-US" smtClean="0"/>
              <a:t>30</a:t>
            </a:fld>
            <a:endParaRPr lang="en-US"/>
          </a:p>
        </p:txBody>
      </p:sp>
    </p:spTree>
    <p:extLst>
      <p:ext uri="{BB962C8B-B14F-4D97-AF65-F5344CB8AC3E}">
        <p14:creationId xmlns:p14="http://schemas.microsoft.com/office/powerpoint/2010/main" val="19715421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a:t>
            </a:r>
            <a:r>
              <a:rPr lang="en-US" smtClean="0"/>
              <a:t>.3</a:t>
            </a:r>
            <a:r>
              <a:rPr lang="en-US" dirty="0"/>
              <a:t>. </a:t>
            </a:r>
            <a:r>
              <a:rPr lang="en-US" err="1"/>
              <a:t>Toán</a:t>
            </a:r>
            <a:r>
              <a:rPr lang="en-US"/>
              <a:t> </a:t>
            </a:r>
            <a:r>
              <a:rPr lang="en-US" smtClean="0"/>
              <a:t>tử </a:t>
            </a:r>
            <a:r>
              <a:rPr lang="en-US" dirty="0" err="1"/>
              <a:t>thao</a:t>
            </a:r>
            <a:r>
              <a:rPr lang="en-US" dirty="0"/>
              <a:t> </a:t>
            </a:r>
            <a:r>
              <a:rPr lang="en-US" dirty="0" err="1"/>
              <a:t>tác</a:t>
            </a:r>
            <a:r>
              <a:rPr lang="en-US" dirty="0"/>
              <a:t> </a:t>
            </a:r>
            <a:r>
              <a:rPr lang="en-US" dirty="0" err="1"/>
              <a:t>với</a:t>
            </a:r>
            <a:r>
              <a:rPr lang="en-US" dirty="0"/>
              <a:t> string</a:t>
            </a:r>
          </a:p>
        </p:txBody>
      </p:sp>
      <p:sp>
        <p:nvSpPr>
          <p:cNvPr id="3" name="Content Placeholder 2"/>
          <p:cNvSpPr>
            <a:spLocks noGrp="1"/>
          </p:cNvSpPr>
          <p:nvPr>
            <p:ph idx="1"/>
          </p:nvPr>
        </p:nvSpPr>
        <p:spPr/>
        <p:txBody>
          <a:bodyPr>
            <a:normAutofit/>
          </a:bodyPr>
          <a:lstStyle/>
          <a:p>
            <a:r>
              <a:rPr lang="vi-VN" dirty="0">
                <a:latin typeface="Calibri" panose="020F0502020204030204" pitchFamily="34" charset="0"/>
                <a:cs typeface="Calibri" panose="020F0502020204030204" pitchFamily="34" charset="0"/>
              </a:rPr>
              <a:t>Toán tử cơ bản</a:t>
            </a:r>
            <a:r>
              <a:rPr lang="en-US" dirty="0">
                <a:latin typeface="Calibri" panose="020F0502020204030204" pitchFamily="34" charset="0"/>
                <a:cs typeface="Calibri" panose="020F0502020204030204" pitchFamily="34" charset="0"/>
              </a:rPr>
              <a:t>: </a:t>
            </a:r>
            <a:r>
              <a:rPr lang="en-US" dirty="0">
                <a:solidFill>
                  <a:srgbClr val="FF0000"/>
                </a:solidFill>
                <a:latin typeface="Calibri" panose="020F0502020204030204" pitchFamily="34" charset="0"/>
                <a:cs typeface="Calibri" panose="020F0502020204030204" pitchFamily="34" charset="0"/>
              </a:rPr>
              <a: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toán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tư</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ghép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chuỗi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va</a:t>
            </a:r>
            <a:r>
              <a:rPr lang="en-US" dirty="0">
                <a:latin typeface="Calibri" panose="020F0502020204030204" pitchFamily="34" charset="0"/>
                <a:cs typeface="Calibri" panose="020F0502020204030204" pitchFamily="34" charset="0"/>
              </a:rPr>
              <a:t>̀ </a:t>
            </a:r>
            <a:r>
              <a:rPr lang="en-US" dirty="0">
                <a:solidFill>
                  <a:srgbClr val="FF0000"/>
                </a:solidFill>
                <a:latin typeface="Calibri" panose="020F0502020204030204" pitchFamily="34" charset="0"/>
                <a:cs typeface="Calibri" panose="020F0502020204030204" pitchFamily="34" charset="0"/>
              </a:rPr>
              <a: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toán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tư</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lặp</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chuỗi</a:t>
            </a:r>
            <a:r>
              <a:rPr lang="en-US" dirty="0">
                <a:latin typeface="Calibri" panose="020F0502020204030204" pitchFamily="34" charset="0"/>
                <a:cs typeface="Calibri" panose="020F0502020204030204" pitchFamily="34" charset="0"/>
              </a:rPr>
              <a:t>)</a:t>
            </a:r>
            <a:endParaRPr lang="vi-VN" dirty="0">
              <a:latin typeface="Calibri" panose="020F0502020204030204" pitchFamily="34" charset="0"/>
              <a:cs typeface="Calibri" panose="020F0502020204030204" pitchFamily="34" charset="0"/>
            </a:endParaRPr>
          </a:p>
          <a:p>
            <a:r>
              <a:rPr lang="vi-VN" dirty="0">
                <a:latin typeface="Calibri" panose="020F0502020204030204" pitchFamily="34" charset="0"/>
                <a:cs typeface="Calibri" panose="020F0502020204030204" pitchFamily="34" charset="0"/>
              </a:rPr>
              <a:t>Toán tử membership</a:t>
            </a:r>
            <a:r>
              <a:rPr lang="en-US" dirty="0">
                <a:latin typeface="Calibri" panose="020F0502020204030204" pitchFamily="34" charset="0"/>
                <a:cs typeface="Calibri" panose="020F0502020204030204" pitchFamily="34" charset="0"/>
              </a:rPr>
              <a:t>: </a:t>
            </a:r>
          </a:p>
          <a:p>
            <a:pPr lvl="1"/>
            <a:r>
              <a:rPr lang="en-US" dirty="0">
                <a:solidFill>
                  <a:srgbClr val="FF0000"/>
                </a:solidFill>
                <a:latin typeface="Calibri" panose="020F0502020204030204" pitchFamily="34" charset="0"/>
                <a:cs typeface="Calibri" panose="020F0502020204030204" pitchFamily="34" charset="0"/>
              </a:rPr>
              <a:t>in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trả</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về</a:t>
            </a:r>
            <a:r>
              <a:rPr lang="en-US" dirty="0">
                <a:latin typeface="Calibri" panose="020F0502020204030204" pitchFamily="34" charset="0"/>
                <a:cs typeface="Calibri" panose="020F0502020204030204" pitchFamily="34" charset="0"/>
              </a:rPr>
              <a:t> true </a:t>
            </a:r>
            <a:r>
              <a:rPr lang="en-US" dirty="0" err="1">
                <a:latin typeface="Calibri" panose="020F0502020204030204" pitchFamily="34" charset="0"/>
                <a:cs typeface="Calibri" panose="020F0502020204030204" pitchFamily="34" charset="0"/>
              </a:rPr>
              <a:t>nếu</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một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ký</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tự</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là</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có</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mặt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trong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chuỗi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đã</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cho</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nếu</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không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nó</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trả</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về</a:t>
            </a:r>
            <a:r>
              <a:rPr lang="en-US" dirty="0">
                <a:latin typeface="Calibri" panose="020F0502020204030204" pitchFamily="34" charset="0"/>
                <a:cs typeface="Calibri" panose="020F0502020204030204" pitchFamily="34" charset="0"/>
              </a:rPr>
              <a:t> false.</a:t>
            </a:r>
          </a:p>
          <a:p>
            <a:pPr lvl="1"/>
            <a:r>
              <a:rPr lang="en-US" dirty="0">
                <a:solidFill>
                  <a:srgbClr val="FF0000"/>
                </a:solidFill>
                <a:latin typeface="Calibri" panose="020F0502020204030204" pitchFamily="34" charset="0"/>
                <a:cs typeface="Calibri" panose="020F0502020204030204" pitchFamily="34" charset="0"/>
              </a:rPr>
              <a:t>not in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trả</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về</a:t>
            </a:r>
            <a:r>
              <a:rPr lang="en-US" dirty="0">
                <a:latin typeface="Calibri" panose="020F0502020204030204" pitchFamily="34" charset="0"/>
                <a:cs typeface="Calibri" panose="020F0502020204030204" pitchFamily="34" charset="0"/>
              </a:rPr>
              <a:t> true </a:t>
            </a:r>
            <a:r>
              <a:rPr lang="en-US" dirty="0" err="1">
                <a:latin typeface="Calibri" panose="020F0502020204030204" pitchFamily="34" charset="0"/>
                <a:cs typeface="Calibri" panose="020F0502020204030204" pitchFamily="34" charset="0"/>
              </a:rPr>
              <a:t>nếu</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một</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ký</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tự</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là</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không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tồn</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tại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trong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chuỗi</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đã</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cho</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nếu</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không</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nó</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trả</a:t>
            </a:r>
            <a:r>
              <a:rPr lang="en-US" dirty="0">
                <a:latin typeface="Calibri" panose="020F0502020204030204" pitchFamily="34" charset="0"/>
                <a:cs typeface="Calibri" panose="020F0502020204030204" pitchFamily="34" charset="0"/>
              </a:rPr>
              <a:t> </a:t>
            </a:r>
            <a:r>
              <a:rPr lang="en-US" dirty="0" err="1">
                <a:latin typeface="Calibri" panose="020F0502020204030204" pitchFamily="34" charset="0"/>
                <a:cs typeface="Calibri" panose="020F0502020204030204" pitchFamily="34" charset="0"/>
              </a:rPr>
              <a:t>về</a:t>
            </a:r>
            <a:r>
              <a:rPr lang="en-US" dirty="0">
                <a:latin typeface="Calibri" panose="020F0502020204030204" pitchFamily="34" charset="0"/>
                <a:cs typeface="Calibri" panose="020F0502020204030204" pitchFamily="34" charset="0"/>
              </a:rPr>
              <a:t> false.</a:t>
            </a:r>
          </a:p>
          <a:p>
            <a:r>
              <a:rPr lang="vi-VN" dirty="0">
                <a:latin typeface="Calibri" panose="020F0502020204030204" pitchFamily="34" charset="0"/>
                <a:cs typeface="Calibri" panose="020F0502020204030204" pitchFamily="34" charset="0"/>
              </a:rPr>
              <a:t>Toán tử quan hệ</a:t>
            </a:r>
            <a:r>
              <a:rPr lang="en-US" dirty="0">
                <a:latin typeface="Calibri" panose="020F0502020204030204" pitchFamily="34" charset="0"/>
                <a:cs typeface="Calibri" panose="020F0502020204030204" pitchFamily="34" charset="0"/>
              </a:rPr>
              <a:t>: </a:t>
            </a:r>
            <a:r>
              <a:rPr lang="en-US" dirty="0">
                <a:solidFill>
                  <a:srgbClr val="FF0000"/>
                </a:solidFill>
                <a:latin typeface="Calibri" panose="020F0502020204030204" pitchFamily="34" charset="0"/>
                <a:cs typeface="Calibri" panose="020F0502020204030204" pitchFamily="34" charset="0"/>
              </a:rPr>
              <a:t>&lt;</a:t>
            </a:r>
            <a:r>
              <a:rPr lang="en-US" dirty="0">
                <a:latin typeface="Calibri" panose="020F0502020204030204" pitchFamily="34" charset="0"/>
                <a:cs typeface="Calibri" panose="020F0502020204030204" pitchFamily="34" charset="0"/>
              </a:rPr>
              <a:t>; </a:t>
            </a:r>
            <a:r>
              <a:rPr lang="en-US" dirty="0">
                <a:solidFill>
                  <a:srgbClr val="FF0000"/>
                </a:solidFill>
                <a:latin typeface="Calibri" panose="020F0502020204030204" pitchFamily="34" charset="0"/>
                <a:cs typeface="Calibri" panose="020F0502020204030204" pitchFamily="34" charset="0"/>
              </a:rPr>
              <a:t>&gt;</a:t>
            </a:r>
            <a:r>
              <a:rPr lang="en-US" dirty="0">
                <a:latin typeface="Calibri" panose="020F0502020204030204" pitchFamily="34" charset="0"/>
                <a:cs typeface="Calibri" panose="020F0502020204030204" pitchFamily="34" charset="0"/>
              </a:rPr>
              <a:t>; </a:t>
            </a:r>
            <a:r>
              <a:rPr lang="en-US" dirty="0">
                <a:solidFill>
                  <a:srgbClr val="FF0000"/>
                </a:solidFill>
                <a:latin typeface="Calibri" panose="020F0502020204030204" pitchFamily="34" charset="0"/>
                <a:cs typeface="Calibri" panose="020F0502020204030204" pitchFamily="34" charset="0"/>
              </a:rPr>
              <a:t>&lt;=</a:t>
            </a:r>
            <a:r>
              <a:rPr lang="en-US" dirty="0">
                <a:latin typeface="Calibri" panose="020F0502020204030204" pitchFamily="34" charset="0"/>
                <a:cs typeface="Calibri" panose="020F0502020204030204" pitchFamily="34" charset="0"/>
              </a:rPr>
              <a:t>;  </a:t>
            </a:r>
            <a:r>
              <a:rPr lang="en-US" dirty="0">
                <a:solidFill>
                  <a:srgbClr val="FF0000"/>
                </a:solidFill>
                <a:latin typeface="Calibri" panose="020F0502020204030204" pitchFamily="34" charset="0"/>
                <a:cs typeface="Calibri" panose="020F0502020204030204" pitchFamily="34" charset="0"/>
              </a:rPr>
              <a:t>&gt;=</a:t>
            </a:r>
            <a:r>
              <a:rPr lang="en-US" dirty="0">
                <a:latin typeface="Calibri" panose="020F0502020204030204" pitchFamily="34" charset="0"/>
                <a:cs typeface="Calibri" panose="020F0502020204030204" pitchFamily="34" charset="0"/>
              </a:rPr>
              <a:t>;  </a:t>
            </a:r>
            <a:r>
              <a:rPr lang="en-US" dirty="0">
                <a:solidFill>
                  <a:srgbClr val="FF0000"/>
                </a:solidFill>
                <a:latin typeface="Calibri" panose="020F0502020204030204" pitchFamily="34" charset="0"/>
                <a:cs typeface="Calibri" panose="020F0502020204030204" pitchFamily="34" charset="0"/>
              </a:rPr>
              <a:t>==</a:t>
            </a:r>
            <a:r>
              <a:rPr lang="en-US" dirty="0">
                <a:latin typeface="Calibri" panose="020F0502020204030204" pitchFamily="34" charset="0"/>
                <a:cs typeface="Calibri" panose="020F0502020204030204" pitchFamily="34" charset="0"/>
              </a:rPr>
              <a:t>; </a:t>
            </a:r>
            <a:r>
              <a:rPr lang="en-US" dirty="0">
                <a:solidFill>
                  <a:srgbClr val="FF0000"/>
                </a:solidFill>
                <a:latin typeface="Calibri" panose="020F0502020204030204" pitchFamily="34" charset="0"/>
                <a:cs typeface="Calibri" panose="020F0502020204030204" pitchFamily="34" charset="0"/>
              </a:rPr>
              <a:t>!=</a:t>
            </a:r>
          </a:p>
        </p:txBody>
      </p:sp>
      <p:sp>
        <p:nvSpPr>
          <p:cNvPr id="5" name="Slide Number Placeholder 4"/>
          <p:cNvSpPr>
            <a:spLocks noGrp="1"/>
          </p:cNvSpPr>
          <p:nvPr>
            <p:ph type="sldNum" sz="quarter" idx="12"/>
          </p:nvPr>
        </p:nvSpPr>
        <p:spPr/>
        <p:txBody>
          <a:bodyPr/>
          <a:lstStyle/>
          <a:p>
            <a:fld id="{D55F1051-63A8-40BE-A0A8-9F6D9BC932E4}" type="slidenum">
              <a:rPr lang="en-US" smtClean="0"/>
              <a:t>31</a:t>
            </a:fld>
            <a:endParaRPr lang="en-US"/>
          </a:p>
        </p:txBody>
      </p:sp>
    </p:spTree>
    <p:extLst>
      <p:ext uri="{BB962C8B-B14F-4D97-AF65-F5344CB8AC3E}">
        <p14:creationId xmlns:p14="http://schemas.microsoft.com/office/powerpoint/2010/main" val="12692324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dụ</a:t>
            </a:r>
            <a:endParaRPr lang="en-US"/>
          </a:p>
        </p:txBody>
      </p:sp>
      <p:sp>
        <p:nvSpPr>
          <p:cNvPr id="3" name="Content Placeholder 2"/>
          <p:cNvSpPr>
            <a:spLocks noGrp="1"/>
          </p:cNvSpPr>
          <p:nvPr>
            <p:ph idx="1"/>
          </p:nvPr>
        </p:nvSpPr>
        <p:spPr/>
        <p:txBody>
          <a:bodyPr/>
          <a:lstStyle/>
          <a:p>
            <a:pPr marL="0" indent="0" algn="l">
              <a:buNone/>
            </a:pPr>
            <a:r>
              <a:rPr lang="en-US" altLang="en-US" sz="2400" i="1">
                <a:solidFill>
                  <a:srgbClr val="808080"/>
                </a:solidFill>
                <a:latin typeface="Consolas" panose="020B0609020204030204" pitchFamily="49" charset="0"/>
                <a:cs typeface="Courier New" panose="02070309020205020404" pitchFamily="49" charset="0"/>
              </a:rPr>
              <a:t># Membership trong string</a:t>
            </a:r>
            <a:br>
              <a:rPr lang="en-US" altLang="en-US" sz="2400" i="1">
                <a:solidFill>
                  <a:srgbClr val="80808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str1 = </a:t>
            </a:r>
            <a:r>
              <a:rPr lang="en-US" altLang="en-US" sz="2400" b="1">
                <a:solidFill>
                  <a:srgbClr val="008080"/>
                </a:solidFill>
                <a:latin typeface="Consolas" panose="020B0609020204030204" pitchFamily="49" charset="0"/>
                <a:cs typeface="Courier New" panose="02070309020205020404" pitchFamily="49" charset="0"/>
              </a:rPr>
              <a:t>"javapoint"</a:t>
            </a:r>
            <a:br>
              <a:rPr lang="en-US" altLang="en-US" sz="2400" b="1">
                <a:solidFill>
                  <a:srgbClr val="00808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str2 = </a:t>
            </a:r>
            <a:r>
              <a:rPr lang="en-US" altLang="en-US" sz="2400" b="1">
                <a:solidFill>
                  <a:srgbClr val="008080"/>
                </a:solidFill>
                <a:latin typeface="Consolas" panose="020B0609020204030204" pitchFamily="49" charset="0"/>
                <a:cs typeface="Courier New" panose="02070309020205020404" pitchFamily="49" charset="0"/>
              </a:rPr>
              <a:t>'sssit'</a:t>
            </a:r>
            <a:br>
              <a:rPr lang="en-US" altLang="en-US" sz="2400" b="1">
                <a:solidFill>
                  <a:srgbClr val="00808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str4 = </a:t>
            </a:r>
            <a:r>
              <a:rPr lang="en-US" altLang="en-US" sz="2400" b="1">
                <a:solidFill>
                  <a:srgbClr val="008080"/>
                </a:solidFill>
                <a:latin typeface="Consolas" panose="020B0609020204030204" pitchFamily="49" charset="0"/>
                <a:cs typeface="Courier New" panose="02070309020205020404" pitchFamily="49" charset="0"/>
              </a:rPr>
              <a:t>'java'</a:t>
            </a:r>
            <a:br>
              <a:rPr lang="en-US" altLang="en-US" sz="2400" b="1">
                <a:solidFill>
                  <a:srgbClr val="00808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str5 = </a:t>
            </a:r>
            <a:r>
              <a:rPr lang="en-US" altLang="en-US" sz="2400" b="1">
                <a:solidFill>
                  <a:srgbClr val="008080"/>
                </a:solidFill>
                <a:latin typeface="Consolas" panose="020B0609020204030204" pitchFamily="49" charset="0"/>
                <a:cs typeface="Courier New" panose="02070309020205020404" pitchFamily="49" charset="0"/>
              </a:rPr>
              <a:t>"it</a:t>
            </a:r>
            <a:r>
              <a:rPr lang="en-US" altLang="en-US" sz="2400" b="1" smtClean="0">
                <a:solidFill>
                  <a:srgbClr val="00808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
            </a:r>
            <a:br>
              <a:rPr lang="en-US" altLang="en-US" sz="2400" b="1">
                <a:solidFill>
                  <a:srgbClr val="008080"/>
                </a:solidFill>
                <a:latin typeface="Consolas" panose="020B0609020204030204" pitchFamily="49" charset="0"/>
                <a:cs typeface="Courier New" panose="02070309020205020404" pitchFamily="49" charset="0"/>
              </a:rPr>
            </a:br>
            <a:r>
              <a:rPr lang="en-US" altLang="en-US" sz="2400">
                <a:solidFill>
                  <a:srgbClr val="000000"/>
                </a:solidFill>
                <a:latin typeface="Consolas" panose="020B0609020204030204" pitchFamily="49" charset="0"/>
                <a:cs typeface="Courier New" panose="02070309020205020404" pitchFamily="49" charset="0"/>
              </a:rPr>
              <a:t>_a = str4 </a:t>
            </a:r>
            <a:r>
              <a:rPr lang="en-US" altLang="en-US" sz="2400" b="1">
                <a:solidFill>
                  <a:srgbClr val="000080"/>
                </a:solidFill>
                <a:latin typeface="Consolas" panose="020B0609020204030204" pitchFamily="49" charset="0"/>
                <a:cs typeface="Courier New" panose="02070309020205020404" pitchFamily="49" charset="0"/>
              </a:rPr>
              <a:t>in </a:t>
            </a:r>
            <a:r>
              <a:rPr lang="en-US" altLang="en-US" sz="2400">
                <a:solidFill>
                  <a:srgbClr val="000000"/>
                </a:solidFill>
                <a:latin typeface="Consolas" panose="020B0609020204030204" pitchFamily="49" charset="0"/>
                <a:cs typeface="Courier New" panose="02070309020205020404" pitchFamily="49" charset="0"/>
              </a:rPr>
              <a:t>str1</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80"/>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'str4 in str1'</a:t>
            </a:r>
            <a:r>
              <a:rPr lang="en-US" altLang="en-US" sz="2400">
                <a:solidFill>
                  <a:srgbClr val="000000"/>
                </a:solidFill>
                <a:latin typeface="Consolas" panose="020B0609020204030204" pitchFamily="49" charset="0"/>
                <a:cs typeface="Courier New" panose="02070309020205020404" pitchFamily="49" charset="0"/>
              </a:rPr>
              <a:t>, _a)</a:t>
            </a:r>
            <a:br>
              <a:rPr lang="en-US" altLang="en-US" sz="2400">
                <a:solidFill>
                  <a:srgbClr val="000000"/>
                </a:solidFill>
                <a:latin typeface="Consolas" panose="020B0609020204030204" pitchFamily="49" charset="0"/>
                <a:cs typeface="Courier New" panose="02070309020205020404" pitchFamily="49" charset="0"/>
              </a:rPr>
            </a:br>
            <a:r>
              <a:rPr lang="en-US" altLang="en-US" sz="2400" smtClean="0">
                <a:solidFill>
                  <a:srgbClr val="000000"/>
                </a:solidFill>
                <a:latin typeface="Consolas" panose="020B0609020204030204" pitchFamily="49" charset="0"/>
                <a:cs typeface="Courier New" panose="02070309020205020404" pitchFamily="49" charset="0"/>
              </a:rPr>
              <a:t>_</a:t>
            </a:r>
            <a:r>
              <a:rPr lang="en-US" altLang="en-US" sz="2400">
                <a:solidFill>
                  <a:srgbClr val="000000"/>
                </a:solidFill>
                <a:latin typeface="Consolas" panose="020B0609020204030204" pitchFamily="49" charset="0"/>
                <a:cs typeface="Courier New" panose="02070309020205020404" pitchFamily="49" charset="0"/>
              </a:rPr>
              <a:t>b = str5 </a:t>
            </a:r>
            <a:r>
              <a:rPr lang="en-US" altLang="en-US" sz="2400" b="1">
                <a:solidFill>
                  <a:srgbClr val="000080"/>
                </a:solidFill>
                <a:latin typeface="Consolas" panose="020B0609020204030204" pitchFamily="49" charset="0"/>
                <a:cs typeface="Courier New" panose="02070309020205020404" pitchFamily="49" charset="0"/>
              </a:rPr>
              <a:t>in </a:t>
            </a:r>
            <a:r>
              <a:rPr lang="en-US" altLang="en-US" sz="2400">
                <a:solidFill>
                  <a:srgbClr val="000000"/>
                </a:solidFill>
                <a:latin typeface="Consolas" panose="020B0609020204030204" pitchFamily="49" charset="0"/>
                <a:cs typeface="Courier New" panose="02070309020205020404" pitchFamily="49" charset="0"/>
              </a:rPr>
              <a:t>str2</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80"/>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'str5 in str2'</a:t>
            </a:r>
            <a:r>
              <a:rPr lang="en-US" altLang="en-US" sz="2400">
                <a:solidFill>
                  <a:srgbClr val="000000"/>
                </a:solidFill>
                <a:latin typeface="Consolas" panose="020B0609020204030204" pitchFamily="49" charset="0"/>
                <a:cs typeface="Courier New" panose="02070309020205020404" pitchFamily="49" charset="0"/>
              </a:rPr>
              <a:t>, _b)</a:t>
            </a:r>
            <a:br>
              <a:rPr lang="en-US" altLang="en-US" sz="2400">
                <a:solidFill>
                  <a:srgbClr val="000000"/>
                </a:solidFill>
                <a:latin typeface="Consolas" panose="020B0609020204030204" pitchFamily="49" charset="0"/>
                <a:cs typeface="Courier New" panose="02070309020205020404" pitchFamily="49" charset="0"/>
              </a:rPr>
            </a:br>
            <a:r>
              <a:rPr lang="en-US" altLang="en-US" sz="2400" smtClean="0">
                <a:solidFill>
                  <a:srgbClr val="000000"/>
                </a:solidFill>
                <a:latin typeface="Consolas" panose="020B0609020204030204" pitchFamily="49" charset="0"/>
                <a:cs typeface="Courier New" panose="02070309020205020404" pitchFamily="49" charset="0"/>
              </a:rPr>
              <a:t>_</a:t>
            </a:r>
            <a:r>
              <a:rPr lang="en-US" altLang="en-US" sz="2400">
                <a:solidFill>
                  <a:srgbClr val="000000"/>
                </a:solidFill>
                <a:latin typeface="Consolas" panose="020B0609020204030204" pitchFamily="49" charset="0"/>
                <a:cs typeface="Courier New" panose="02070309020205020404" pitchFamily="49" charset="0"/>
              </a:rPr>
              <a:t>c = str4 </a:t>
            </a:r>
            <a:r>
              <a:rPr lang="en-US" altLang="en-US" sz="2400" b="1">
                <a:solidFill>
                  <a:srgbClr val="000080"/>
                </a:solidFill>
                <a:latin typeface="Consolas" panose="020B0609020204030204" pitchFamily="49" charset="0"/>
                <a:cs typeface="Courier New" panose="02070309020205020404" pitchFamily="49" charset="0"/>
              </a:rPr>
              <a:t>not in </a:t>
            </a:r>
            <a:r>
              <a:rPr lang="en-US" altLang="en-US" sz="2400">
                <a:solidFill>
                  <a:srgbClr val="000000"/>
                </a:solidFill>
                <a:latin typeface="Consolas" panose="020B0609020204030204" pitchFamily="49" charset="0"/>
                <a:cs typeface="Courier New" panose="02070309020205020404" pitchFamily="49" charset="0"/>
              </a:rPr>
              <a:t>str1</a:t>
            </a:r>
            <a:br>
              <a:rPr lang="en-US" altLang="en-US" sz="2400">
                <a:solidFill>
                  <a:srgbClr val="000000"/>
                </a:solidFill>
                <a:latin typeface="Consolas" panose="020B0609020204030204" pitchFamily="49" charset="0"/>
                <a:cs typeface="Courier New" panose="02070309020205020404" pitchFamily="49" charset="0"/>
              </a:rPr>
            </a:br>
            <a:r>
              <a:rPr lang="en-US" altLang="en-US" sz="2400">
                <a:solidFill>
                  <a:srgbClr val="000080"/>
                </a:solidFill>
                <a:latin typeface="Consolas" panose="020B0609020204030204" pitchFamily="49" charset="0"/>
                <a:cs typeface="Courier New" panose="02070309020205020404" pitchFamily="49" charset="0"/>
              </a:rPr>
              <a:t>print</a:t>
            </a:r>
            <a:r>
              <a:rPr lang="en-US" altLang="en-US" sz="2400">
                <a:solidFill>
                  <a:srgbClr val="000000"/>
                </a:solidFill>
                <a:latin typeface="Consolas" panose="020B0609020204030204" pitchFamily="49" charset="0"/>
                <a:cs typeface="Courier New" panose="02070309020205020404" pitchFamily="49" charset="0"/>
              </a:rPr>
              <a:t>(</a:t>
            </a:r>
            <a:r>
              <a:rPr lang="en-US" altLang="en-US" sz="2400" b="1">
                <a:solidFill>
                  <a:srgbClr val="008080"/>
                </a:solidFill>
                <a:latin typeface="Consolas" panose="020B0609020204030204" pitchFamily="49" charset="0"/>
                <a:cs typeface="Courier New" panose="02070309020205020404" pitchFamily="49" charset="0"/>
              </a:rPr>
              <a:t>'str4 not in str1'</a:t>
            </a:r>
            <a:r>
              <a:rPr lang="en-US" altLang="en-US" sz="2400">
                <a:solidFill>
                  <a:srgbClr val="000000"/>
                </a:solidFill>
                <a:latin typeface="Consolas" panose="020B0609020204030204" pitchFamily="49" charset="0"/>
                <a:cs typeface="Courier New" panose="02070309020205020404" pitchFamily="49" charset="0"/>
              </a:rPr>
              <a:t>,_c</a:t>
            </a:r>
            <a:r>
              <a:rPr lang="en-US" altLang="en-US" sz="2400" smtClean="0">
                <a:solidFill>
                  <a:srgbClr val="000000"/>
                </a:solidFill>
                <a:latin typeface="Consolas" panose="020B0609020204030204" pitchFamily="49" charset="0"/>
                <a:cs typeface="Courier New" panose="02070309020205020404" pitchFamily="49" charset="0"/>
              </a:rPr>
              <a:t>)</a:t>
            </a:r>
            <a:endParaRPr lang="en-US" sz="2400" dirty="0">
              <a:latin typeface="Consolas" panose="020B0609020204030204" pitchFamily="49" charset="0"/>
            </a:endParaRPr>
          </a:p>
        </p:txBody>
      </p:sp>
      <p:sp>
        <p:nvSpPr>
          <p:cNvPr id="5" name="Slide Number Placeholder 4"/>
          <p:cNvSpPr>
            <a:spLocks noGrp="1"/>
          </p:cNvSpPr>
          <p:nvPr>
            <p:ph type="sldNum" sz="quarter" idx="12"/>
          </p:nvPr>
        </p:nvSpPr>
        <p:spPr/>
        <p:txBody>
          <a:bodyPr/>
          <a:lstStyle/>
          <a:p>
            <a:fld id="{D55F1051-63A8-40BE-A0A8-9F6D9BC932E4}" type="slidenum">
              <a:rPr lang="en-US" smtClean="0"/>
              <a:t>32</a:t>
            </a:fld>
            <a:endParaRPr lang="en-US"/>
          </a:p>
        </p:txBody>
      </p:sp>
      <p:sp>
        <p:nvSpPr>
          <p:cNvPr id="6" name="Rectangle 1"/>
          <p:cNvSpPr>
            <a:spLocks noChangeArrowheads="1"/>
          </p:cNvSpPr>
          <p:nvPr/>
        </p:nvSpPr>
        <p:spPr bwMode="auto">
          <a:xfrm>
            <a:off x="2764639" y="2722655"/>
            <a:ext cx="138564" cy="32316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8580" tIns="34290" rIns="68580" bIns="34290" numCol="1" anchor="ctr" anchorCtr="0" compatLnSpc="1">
            <a:prstTxWarp prst="textNoShape">
              <a:avLst/>
            </a:prstTxWarp>
            <a:spAutoFit/>
          </a:bodyPr>
          <a:lstStyle/>
          <a:p>
            <a:pPr defTabSz="685800" eaLnBrk="0" fontAlgn="base" hangingPunct="0">
              <a:spcBef>
                <a:spcPct val="0"/>
              </a:spcBef>
              <a:spcAft>
                <a:spcPct val="0"/>
              </a:spcAft>
            </a:pPr>
            <a:endParaRPr lang="en-US" altLang="en-US" sz="1650" dirty="0">
              <a:latin typeface="Arial" panose="020B0604020202020204" pitchFamily="34" charset="0"/>
            </a:endParaRPr>
          </a:p>
        </p:txBody>
      </p:sp>
    </p:spTree>
    <p:extLst>
      <p:ext uri="{BB962C8B-B14F-4D97-AF65-F5344CB8AC3E}">
        <p14:creationId xmlns:p14="http://schemas.microsoft.com/office/powerpoint/2010/main" val="222519961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3</a:t>
            </a:r>
            <a:r>
              <a:rPr lang="en-US" smtClean="0"/>
              <a:t>.4</a:t>
            </a:r>
            <a:r>
              <a:rPr lang="en-US"/>
              <a:t>. </a:t>
            </a:r>
            <a:r>
              <a:rPr lang="en-US" smtClean="0"/>
              <a:t>Phương thức </a:t>
            </a:r>
            <a:r>
              <a:rPr lang="en-US" smtClean="0"/>
              <a:t>xử </a:t>
            </a:r>
            <a:r>
              <a:rPr lang="en-US" dirty="0" err="1"/>
              <a:t>ly</a:t>
            </a:r>
            <a:r>
              <a:rPr lang="en-US" dirty="0"/>
              <a:t>́ </a:t>
            </a:r>
            <a:r>
              <a:rPr lang="en-US" dirty="0" err="1"/>
              <a:t>chuỗi</a:t>
            </a:r>
            <a:endParaRPr lang="en-US" dirty="0"/>
          </a:p>
        </p:txBody>
      </p:sp>
      <p:sp>
        <p:nvSpPr>
          <p:cNvPr id="3" name="Content Placeholder 2"/>
          <p:cNvSpPr>
            <a:spLocks noGrp="1"/>
          </p:cNvSpPr>
          <p:nvPr>
            <p:ph idx="1"/>
          </p:nvPr>
        </p:nvSpPr>
        <p:spPr/>
        <p:txBody>
          <a:bodyPr/>
          <a:lstStyle/>
          <a:p>
            <a:r>
              <a:rPr lang="vi-VN" dirty="0"/>
              <a:t>Python cung cấp các phương thức </a:t>
            </a:r>
            <a:r>
              <a:rPr lang="vi-VN"/>
              <a:t>đa </a:t>
            </a:r>
            <a:r>
              <a:rPr lang="vi-VN" smtClean="0"/>
              <a:t>dạng</a:t>
            </a:r>
            <a:r>
              <a:rPr lang="en-US" smtClean="0"/>
              <a:t>, </a:t>
            </a:r>
            <a:r>
              <a:rPr lang="vi-VN" smtClean="0"/>
              <a:t>được </a:t>
            </a:r>
            <a:r>
              <a:rPr lang="vi-VN" dirty="0"/>
              <a:t>xây dựng sẵn để thao tác với các </a:t>
            </a:r>
            <a:r>
              <a:rPr lang="vi-VN"/>
              <a:t>chuỗi</a:t>
            </a:r>
            <a:r>
              <a:rPr lang="en-US" smtClean="0"/>
              <a:t>:</a:t>
            </a:r>
          </a:p>
          <a:p>
            <a:pPr lvl="1"/>
            <a:r>
              <a:rPr lang="en-US">
                <a:latin typeface="Consolas" panose="020B0609020204030204" pitchFamily="49" charset="0"/>
              </a:rPr>
              <a:t>c</a:t>
            </a:r>
            <a:r>
              <a:rPr lang="en-US" smtClean="0">
                <a:latin typeface="Consolas" panose="020B0609020204030204" pitchFamily="49" charset="0"/>
              </a:rPr>
              <a:t>apitalize</a:t>
            </a:r>
            <a:r>
              <a:rPr lang="en-US" smtClean="0"/>
              <a:t>(): hàm này in hoa chữ cái đầu tiên của chuỗi</a:t>
            </a:r>
            <a:endParaRPr lang="en-US"/>
          </a:p>
          <a:p>
            <a:pPr lvl="1"/>
            <a:r>
              <a:rPr lang="en-US">
                <a:latin typeface="Consolas" panose="020B0609020204030204" pitchFamily="49" charset="0"/>
              </a:rPr>
              <a:t>c</a:t>
            </a:r>
            <a:r>
              <a:rPr lang="en-US">
                <a:latin typeface="Consolas" panose="020B0609020204030204" pitchFamily="49" charset="0"/>
              </a:rPr>
              <a:t>enter</a:t>
            </a:r>
            <a:r>
              <a:rPr lang="en-US" smtClean="0"/>
              <a:t>(): hàm này có tác dụng trả về chuỗi được hiển thị ở giữa một chuỗi</a:t>
            </a:r>
          </a:p>
          <a:p>
            <a:pPr lvl="1"/>
            <a:r>
              <a:rPr lang="en-US">
                <a:latin typeface="Consolas" panose="020B0609020204030204" pitchFamily="49" charset="0"/>
              </a:rPr>
              <a:t>c</a:t>
            </a:r>
            <a:r>
              <a:rPr lang="en-US">
                <a:latin typeface="Consolas" panose="020B0609020204030204" pitchFamily="49" charset="0"/>
              </a:rPr>
              <a:t>ount</a:t>
            </a:r>
            <a:r>
              <a:rPr lang="en-US" smtClean="0"/>
              <a:t>():  có tác dụng đếm xem trong chuỗi có bao nhiêu ký tự cần tìm</a:t>
            </a:r>
          </a:p>
          <a:p>
            <a:pPr marL="914400" lvl="2" indent="0">
              <a:buNone/>
            </a:pPr>
            <a:r>
              <a:rPr lang="en-US">
                <a:solidFill>
                  <a:schemeClr val="tx1"/>
                </a:solidFill>
                <a:latin typeface="Consolas" panose="020B0609020204030204" pitchFamily="49" charset="0"/>
              </a:rPr>
              <a:t>s</a:t>
            </a:r>
            <a:r>
              <a:rPr lang="en-US" smtClean="0">
                <a:solidFill>
                  <a:schemeClr val="tx1"/>
                </a:solidFill>
                <a:latin typeface="Consolas" panose="020B0609020204030204" pitchFamily="49" charset="0"/>
              </a:rPr>
              <a:t>tring.count(sub, start,end</a:t>
            </a:r>
            <a:r>
              <a:rPr lang="en-US" smtClean="0">
                <a:solidFill>
                  <a:schemeClr val="tx1"/>
                </a:solidFill>
                <a:latin typeface="Consolas" panose="020B0609020204030204" pitchFamily="49" charset="0"/>
              </a:rPr>
              <a:t>)</a:t>
            </a:r>
          </a:p>
          <a:p>
            <a:pPr lvl="1"/>
            <a:r>
              <a:rPr lang="en-US">
                <a:latin typeface="Consolas" panose="020B0609020204030204" pitchFamily="49" charset="0"/>
              </a:rPr>
              <a:t>encode (): phương thức này có tác dụng mã hóa một chuỗi</a:t>
            </a:r>
          </a:p>
          <a:p>
            <a:pPr marL="914400" lvl="2" indent="0">
              <a:buNone/>
            </a:pPr>
            <a:r>
              <a:rPr lang="en-US">
                <a:solidFill>
                  <a:schemeClr val="tx1"/>
                </a:solidFill>
                <a:latin typeface="Consolas" panose="020B0609020204030204" pitchFamily="49" charset="0"/>
              </a:rPr>
              <a:t>string.encode(type, mode)</a:t>
            </a:r>
          </a:p>
          <a:p>
            <a:pPr lvl="2"/>
            <a:endParaRPr lang="en-US" smtClean="0">
              <a:solidFill>
                <a:schemeClr val="tx1"/>
              </a:solidFill>
              <a:latin typeface="Consolas" panose="020B0609020204030204" pitchFamily="49" charset="0"/>
            </a:endParaRPr>
          </a:p>
          <a:p>
            <a:pPr lvl="1"/>
            <a:endParaRPr lang="en-US" dirty="0"/>
          </a:p>
        </p:txBody>
      </p:sp>
      <p:sp>
        <p:nvSpPr>
          <p:cNvPr id="5" name="Slide Number Placeholder 4"/>
          <p:cNvSpPr>
            <a:spLocks noGrp="1"/>
          </p:cNvSpPr>
          <p:nvPr>
            <p:ph type="sldNum" sz="quarter" idx="12"/>
          </p:nvPr>
        </p:nvSpPr>
        <p:spPr/>
        <p:txBody>
          <a:bodyPr/>
          <a:lstStyle/>
          <a:p>
            <a:fld id="{D55F1051-63A8-40BE-A0A8-9F6D9BC932E4}" type="slidenum">
              <a:rPr lang="en-US" smtClean="0"/>
              <a:t>33</a:t>
            </a:fld>
            <a:endParaRPr lang="en-US"/>
          </a:p>
        </p:txBody>
      </p:sp>
    </p:spTree>
    <p:extLst>
      <p:ext uri="{BB962C8B-B14F-4D97-AF65-F5344CB8AC3E}">
        <p14:creationId xmlns:p14="http://schemas.microsoft.com/office/powerpoint/2010/main" val="271575786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(tiếp)</a:t>
            </a:r>
            <a:endParaRPr lang="en-US" dirty="0"/>
          </a:p>
        </p:txBody>
      </p:sp>
      <p:sp>
        <p:nvSpPr>
          <p:cNvPr id="3" name="Content Placeholder 2"/>
          <p:cNvSpPr>
            <a:spLocks noGrp="1"/>
          </p:cNvSpPr>
          <p:nvPr>
            <p:ph idx="1"/>
          </p:nvPr>
        </p:nvSpPr>
        <p:spPr/>
        <p:txBody>
          <a:bodyPr/>
          <a:lstStyle/>
          <a:p>
            <a:pPr lvl="1"/>
            <a:r>
              <a:rPr lang="en-US"/>
              <a:t>decode(): phương thức này có tác dụng giải mã chuỗi</a:t>
            </a:r>
          </a:p>
          <a:p>
            <a:pPr marL="914400" lvl="2" indent="0">
              <a:buNone/>
            </a:pPr>
            <a:r>
              <a:rPr lang="en-US" sz="2400">
                <a:solidFill>
                  <a:schemeClr val="tx1"/>
                </a:solidFill>
                <a:latin typeface="Consolas" panose="020B0609020204030204" pitchFamily="49" charset="0"/>
              </a:rPr>
              <a:t>string.decode()</a:t>
            </a:r>
          </a:p>
          <a:p>
            <a:pPr lvl="1"/>
            <a:r>
              <a:rPr lang="en-US" smtClean="0"/>
              <a:t>endswith</a:t>
            </a:r>
            <a:r>
              <a:rPr lang="en-US" smtClean="0"/>
              <a:t>(): </a:t>
            </a:r>
            <a:r>
              <a:rPr lang="en-US"/>
              <a:t>phương thức này </a:t>
            </a:r>
            <a:r>
              <a:rPr lang="en-US" smtClean="0"/>
              <a:t>có tác dụng kiểm ta xem chuỗi hoặc khoảng chuỗi có được kiết thúc bằng ký  tự nào đó hay không?</a:t>
            </a:r>
          </a:p>
          <a:p>
            <a:pPr marL="914400" lvl="2" indent="0">
              <a:buNone/>
            </a:pPr>
            <a:r>
              <a:rPr lang="en-US" sz="2400">
                <a:solidFill>
                  <a:schemeClr val="tx1"/>
                </a:solidFill>
                <a:latin typeface="Consolas" panose="020B0609020204030204" pitchFamily="49" charset="0"/>
              </a:rPr>
              <a:t>string.endswith(str,start, end)</a:t>
            </a:r>
          </a:p>
          <a:p>
            <a:pPr lvl="1"/>
            <a:r>
              <a:rPr lang="en-US" smtClean="0"/>
              <a:t>expandtabs(): </a:t>
            </a:r>
            <a:r>
              <a:rPr lang="en-US"/>
              <a:t>phương thức này </a:t>
            </a:r>
            <a:r>
              <a:rPr lang="en-US" smtClean="0"/>
              <a:t>có tác dụng tìm kiếm thay thế khoảng tab bằng các khoảng trắng</a:t>
            </a:r>
          </a:p>
          <a:p>
            <a:pPr marL="914400" lvl="2" indent="0">
              <a:buNone/>
            </a:pPr>
            <a:r>
              <a:rPr lang="en-US" sz="2400">
                <a:solidFill>
                  <a:schemeClr val="tx1"/>
                </a:solidFill>
                <a:latin typeface="Consolas" panose="020B0609020204030204" pitchFamily="49" charset="0"/>
              </a:rPr>
              <a:t>s</a:t>
            </a:r>
            <a:r>
              <a:rPr lang="en-US" sz="2400">
                <a:solidFill>
                  <a:schemeClr val="tx1"/>
                </a:solidFill>
                <a:latin typeface="Consolas" panose="020B0609020204030204" pitchFamily="49" charset="0"/>
              </a:rPr>
              <a:t>tring.expandtabs(len)</a:t>
            </a:r>
          </a:p>
          <a:p>
            <a:pPr lvl="1"/>
            <a:r>
              <a:rPr lang="en-US"/>
              <a:t>f</a:t>
            </a:r>
            <a:r>
              <a:rPr lang="en-US" smtClean="0"/>
              <a:t>ind(): tác dụng tìm kiếm một chuỗi trong một chuỗi hoặc khoảng chuỗi; tìm từ vị trí bắt đầu; không tìm thấy trả về -1</a:t>
            </a:r>
          </a:p>
          <a:p>
            <a:pPr marL="914400" lvl="2" indent="0">
              <a:buNone/>
            </a:pPr>
            <a:r>
              <a:rPr lang="en-US" sz="2400">
                <a:solidFill>
                  <a:schemeClr val="tx1"/>
                </a:solidFill>
                <a:latin typeface="Consolas" panose="020B0609020204030204" pitchFamily="49" charset="0"/>
              </a:rPr>
              <a:t>s</a:t>
            </a:r>
            <a:r>
              <a:rPr lang="en-US" sz="2400">
                <a:solidFill>
                  <a:schemeClr val="tx1"/>
                </a:solidFill>
                <a:latin typeface="Consolas" panose="020B0609020204030204" pitchFamily="49" charset="0"/>
              </a:rPr>
              <a:t>tring.find(str, start, end)</a:t>
            </a:r>
          </a:p>
          <a:p>
            <a:pPr lvl="1"/>
            <a:endParaRPr lang="en-US" dirty="0"/>
          </a:p>
        </p:txBody>
      </p:sp>
      <p:sp>
        <p:nvSpPr>
          <p:cNvPr id="5" name="Slide Number Placeholder 4"/>
          <p:cNvSpPr>
            <a:spLocks noGrp="1"/>
          </p:cNvSpPr>
          <p:nvPr>
            <p:ph type="sldNum" sz="quarter" idx="12"/>
          </p:nvPr>
        </p:nvSpPr>
        <p:spPr/>
        <p:txBody>
          <a:bodyPr/>
          <a:lstStyle/>
          <a:p>
            <a:fld id="{D55F1051-63A8-40BE-A0A8-9F6D9BC932E4}" type="slidenum">
              <a:rPr lang="en-US" smtClean="0"/>
              <a:t>34</a:t>
            </a:fld>
            <a:endParaRPr lang="en-US"/>
          </a:p>
        </p:txBody>
      </p:sp>
    </p:spTree>
    <p:extLst>
      <p:ext uri="{BB962C8B-B14F-4D97-AF65-F5344CB8AC3E}">
        <p14:creationId xmlns:p14="http://schemas.microsoft.com/office/powerpoint/2010/main" val="50541752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(tiếp)</a:t>
            </a:r>
            <a:endParaRPr lang="en-US" dirty="0"/>
          </a:p>
        </p:txBody>
      </p:sp>
      <p:sp>
        <p:nvSpPr>
          <p:cNvPr id="3" name="Content Placeholder 2"/>
          <p:cNvSpPr>
            <a:spLocks noGrp="1"/>
          </p:cNvSpPr>
          <p:nvPr>
            <p:ph idx="1"/>
          </p:nvPr>
        </p:nvSpPr>
        <p:spPr>
          <a:xfrm>
            <a:off x="467543" y="1125517"/>
            <a:ext cx="8298085" cy="5248275"/>
          </a:xfrm>
        </p:spPr>
        <p:txBody>
          <a:bodyPr/>
          <a:lstStyle/>
          <a:p>
            <a:pPr lvl="1"/>
            <a:r>
              <a:rPr lang="en-US"/>
              <a:t>i</a:t>
            </a:r>
            <a:r>
              <a:rPr lang="en-US" smtClean="0"/>
              <a:t>ndex(): tương tự hàm find() chỉ khác duy nhất nếu không tìm thấy sẽ gọi về exception ( với giá rim Value Error: Substring not found)</a:t>
            </a:r>
          </a:p>
          <a:p>
            <a:pPr lvl="1"/>
            <a:r>
              <a:rPr lang="en-US" smtClean="0"/>
              <a:t>isalnum(): kiểm tra xem một chuỗi có phải là chứa duy nhất các ký tự chữ hoặc chuỗi hay không? Nó trả về True nếu chuỗi chỉ chứa ký tự chữ hoặc số. Và trả về False nếu chuoix ký tự khác chuỗi và số.</a:t>
            </a:r>
          </a:p>
          <a:p>
            <a:pPr lvl="1"/>
            <a:r>
              <a:rPr lang="en-US" smtClean="0"/>
              <a:t>isalpha(): </a:t>
            </a:r>
            <a:r>
              <a:rPr lang="en-US"/>
              <a:t>có tác dụng kiểm tra xem một chuỗi có phải là chứa duy nhất các ký tự chữ hay không</a:t>
            </a:r>
            <a:r>
              <a:rPr lang="en-US" smtClean="0"/>
              <a:t>?</a:t>
            </a:r>
          </a:p>
          <a:p>
            <a:pPr lvl="1"/>
            <a:endParaRPr lang="en-US" dirty="0"/>
          </a:p>
        </p:txBody>
      </p:sp>
      <p:sp>
        <p:nvSpPr>
          <p:cNvPr id="5" name="Slide Number Placeholder 4"/>
          <p:cNvSpPr>
            <a:spLocks noGrp="1"/>
          </p:cNvSpPr>
          <p:nvPr>
            <p:ph type="sldNum" sz="quarter" idx="12"/>
          </p:nvPr>
        </p:nvSpPr>
        <p:spPr/>
        <p:txBody>
          <a:bodyPr/>
          <a:lstStyle/>
          <a:p>
            <a:fld id="{D55F1051-63A8-40BE-A0A8-9F6D9BC932E4}" type="slidenum">
              <a:rPr lang="en-US" smtClean="0"/>
              <a:t>35</a:t>
            </a:fld>
            <a:endParaRPr lang="en-US"/>
          </a:p>
        </p:txBody>
      </p:sp>
    </p:spTree>
    <p:extLst>
      <p:ext uri="{BB962C8B-B14F-4D97-AF65-F5344CB8AC3E}">
        <p14:creationId xmlns:p14="http://schemas.microsoft.com/office/powerpoint/2010/main" val="161964726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(tiếp)</a:t>
            </a:r>
            <a:endParaRPr lang="en-US"/>
          </a:p>
        </p:txBody>
      </p:sp>
      <p:sp>
        <p:nvSpPr>
          <p:cNvPr id="3" name="Content Placeholder 2"/>
          <p:cNvSpPr>
            <a:spLocks noGrp="1"/>
          </p:cNvSpPr>
          <p:nvPr>
            <p:ph idx="1"/>
          </p:nvPr>
        </p:nvSpPr>
        <p:spPr/>
        <p:txBody>
          <a:bodyPr/>
          <a:lstStyle/>
          <a:p>
            <a:pPr lvl="1"/>
            <a:r>
              <a:rPr lang="en-US"/>
              <a:t>isdigit(): có tác dụng kiểm tra xem một chuỗi có phải là chứa duy nhất các chữ số hay không?</a:t>
            </a:r>
          </a:p>
          <a:p>
            <a:pPr lvl="1"/>
            <a:r>
              <a:rPr lang="en-US"/>
              <a:t>islower(): kiểm tra xem một chuỗi có phải là in thường không?</a:t>
            </a:r>
          </a:p>
          <a:p>
            <a:pPr lvl="1"/>
            <a:r>
              <a:rPr lang="en-US"/>
              <a:t>ispupper(): kiểm tra xem một chuỗi có phải là chữ in Hoa không?</a:t>
            </a:r>
          </a:p>
          <a:p>
            <a:pPr lvl="1"/>
            <a:r>
              <a:rPr lang="en-US"/>
              <a:t>isnumeric(): kiểm tra một chuỗi có phải chí chứa duy nhất các ký tự số hay không?</a:t>
            </a:r>
          </a:p>
          <a:p>
            <a:endParaRPr lang="en-US" sz="2400"/>
          </a:p>
        </p:txBody>
      </p:sp>
      <p:sp>
        <p:nvSpPr>
          <p:cNvPr id="4" name="Slide Number Placeholder 3"/>
          <p:cNvSpPr>
            <a:spLocks noGrp="1"/>
          </p:cNvSpPr>
          <p:nvPr>
            <p:ph type="sldNum" sz="quarter" idx="11"/>
          </p:nvPr>
        </p:nvSpPr>
        <p:spPr>
          <a:xfrm>
            <a:off x="457200" y="6332986"/>
            <a:ext cx="1125488" cy="288032"/>
          </a:xfrm>
        </p:spPr>
        <p:txBody>
          <a:bodyPr/>
          <a:lstStyle/>
          <a:p>
            <a:pPr algn="l"/>
            <a:fld id="{B6B660BE-11E5-49C5-9092-33DADC997675}" type="slidenum">
              <a:rPr lang="en-GB" smtClean="0"/>
              <a:pPr algn="l"/>
              <a:t>36</a:t>
            </a:fld>
            <a:endParaRPr lang="en-GB"/>
          </a:p>
        </p:txBody>
      </p:sp>
    </p:spTree>
    <p:extLst>
      <p:ext uri="{BB962C8B-B14F-4D97-AF65-F5344CB8AC3E}">
        <p14:creationId xmlns:p14="http://schemas.microsoft.com/office/powerpoint/2010/main" val="199805180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a:t>
            </a:r>
            <a:r>
              <a:rPr lang="en-US" smtClean="0"/>
              <a:t>dụ 3.4.1.</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9121" y="1721370"/>
            <a:ext cx="8021037" cy="2367052"/>
          </a:xfrm>
          <a:ln>
            <a:solidFill>
              <a:schemeClr val="accent1">
                <a:lumMod val="75000"/>
              </a:schemeClr>
            </a:solidFill>
          </a:ln>
        </p:spPr>
      </p:pic>
      <p:sp>
        <p:nvSpPr>
          <p:cNvPr id="3" name="Slide Number Placeholder 2"/>
          <p:cNvSpPr>
            <a:spLocks noGrp="1"/>
          </p:cNvSpPr>
          <p:nvPr>
            <p:ph type="sldNum" sz="quarter" idx="11"/>
          </p:nvPr>
        </p:nvSpPr>
        <p:spPr>
          <a:xfrm>
            <a:off x="530824" y="6274686"/>
            <a:ext cx="1125488" cy="288032"/>
          </a:xfrm>
        </p:spPr>
        <p:txBody>
          <a:bodyPr/>
          <a:lstStyle/>
          <a:p>
            <a:pPr algn="l"/>
            <a:fld id="{B6B660BE-11E5-49C5-9092-33DADC997675}" type="slidenum">
              <a:rPr lang="en-GB" smtClean="0"/>
              <a:pPr algn="l"/>
              <a:t>37</a:t>
            </a:fld>
            <a:endParaRPr lang="en-GB"/>
          </a:p>
        </p:txBody>
      </p:sp>
    </p:spTree>
    <p:extLst>
      <p:ext uri="{BB962C8B-B14F-4D97-AF65-F5344CB8AC3E}">
        <p14:creationId xmlns:p14="http://schemas.microsoft.com/office/powerpoint/2010/main" val="10943610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Ví </a:t>
            </a:r>
            <a:r>
              <a:rPr lang="en-US" smtClean="0"/>
              <a:t>dụ 3.4.2.</a:t>
            </a:r>
            <a:endParaRPr lang="en-US"/>
          </a:p>
        </p:txBody>
      </p:sp>
      <p:sp>
        <p:nvSpPr>
          <p:cNvPr id="3" name="Slide Number Placeholder 2"/>
          <p:cNvSpPr>
            <a:spLocks noGrp="1"/>
          </p:cNvSpPr>
          <p:nvPr>
            <p:ph type="sldNum" sz="quarter" idx="11"/>
          </p:nvPr>
        </p:nvSpPr>
        <p:spPr/>
        <p:txBody>
          <a:bodyPr/>
          <a:lstStyle/>
          <a:p>
            <a:fld id="{B6B660BE-11E5-49C5-9092-33DADC997675}" type="slidenum">
              <a:rPr lang="en-GB" smtClean="0"/>
              <a:t>38</a:t>
            </a:fld>
            <a:endParaRPr lang="en-GB"/>
          </a:p>
        </p:txBody>
      </p:sp>
      <p:pic>
        <p:nvPicPr>
          <p:cNvPr id="8" name="Content Placeholder 7" descr="Spyder (Python 3.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86911" y="1228725"/>
            <a:ext cx="7170178" cy="5248275"/>
          </a:xfrm>
          <a:ln>
            <a:solidFill>
              <a:schemeClr val="accent1">
                <a:lumMod val="75000"/>
              </a:schemeClr>
            </a:solidFill>
          </a:ln>
        </p:spPr>
      </p:pic>
    </p:spTree>
    <p:extLst>
      <p:ext uri="{BB962C8B-B14F-4D97-AF65-F5344CB8AC3E}">
        <p14:creationId xmlns:p14="http://schemas.microsoft.com/office/powerpoint/2010/main" val="119752143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3</a:t>
            </a:r>
            <a:r>
              <a:rPr lang="en-US" smtClean="0"/>
              <a:t>.5</a:t>
            </a:r>
            <a:r>
              <a:rPr lang="en-US" smtClean="0"/>
              <a:t>. </a:t>
            </a:r>
            <a:r>
              <a:rPr lang="en-US" dirty="0" err="1"/>
              <a:t>Hàm</a:t>
            </a:r>
            <a:r>
              <a:rPr lang="en-US" dirty="0"/>
              <a:t> </a:t>
            </a:r>
            <a:r>
              <a:rPr lang="en-US" dirty="0" err="1"/>
              <a:t>xư</a:t>
            </a:r>
            <a:r>
              <a:rPr lang="en-US" dirty="0"/>
              <a:t>̉ </a:t>
            </a:r>
            <a:r>
              <a:rPr lang="en-US" dirty="0" err="1"/>
              <a:t>ly</a:t>
            </a:r>
            <a:r>
              <a:rPr lang="en-US" dirty="0"/>
              <a:t>́ </a:t>
            </a:r>
            <a:r>
              <a:rPr lang="en-US" dirty="0" err="1"/>
              <a:t>chuỗi</a:t>
            </a:r>
            <a:endParaRPr lang="en-US" dirty="0"/>
          </a:p>
        </p:txBody>
      </p:sp>
      <p:sp>
        <p:nvSpPr>
          <p:cNvPr id="3" name="Content Placeholder 2"/>
          <p:cNvSpPr>
            <a:spLocks noGrp="1"/>
          </p:cNvSpPr>
          <p:nvPr>
            <p:ph idx="1"/>
          </p:nvPr>
        </p:nvSpPr>
        <p:spPr/>
        <p:txBody>
          <a:bodyPr/>
          <a:lstStyle/>
          <a:p>
            <a:r>
              <a:rPr lang="en-US" sz="2200" smtClean="0"/>
              <a:t>Python cũng cung cấp các hàm xử lý chuỗi</a:t>
            </a:r>
          </a:p>
          <a:p>
            <a:pPr lvl="1"/>
            <a:r>
              <a:rPr lang="en-US" sz="2000" smtClean="0"/>
              <a:t>isspace</a:t>
            </a:r>
            <a:r>
              <a:rPr lang="en-US" sz="2000"/>
              <a:t>(): kiểm tra xem một chuỗi có phải chỉ chứa duy nhất các ký tự khoảng trắng</a:t>
            </a:r>
          </a:p>
          <a:p>
            <a:pPr lvl="1"/>
            <a:r>
              <a:rPr lang="en-US" sz="2000" smtClean="0"/>
              <a:t>istitle(): hàm này có tác dụng kiểm tra xem một chuỗi có phải là title hay không “ Vu Thanh Tai”</a:t>
            </a:r>
          </a:p>
          <a:p>
            <a:pPr lvl="1"/>
            <a:r>
              <a:rPr lang="en-US" sz="2000" smtClean="0"/>
              <a:t>len(): trả về độ dài của chuỗi</a:t>
            </a:r>
          </a:p>
          <a:p>
            <a:pPr lvl="2"/>
            <a:r>
              <a:rPr lang="en-US" sz="1800"/>
              <a:t>l</a:t>
            </a:r>
            <a:r>
              <a:rPr lang="en-US" sz="1800" smtClean="0"/>
              <a:t>en(string)</a:t>
            </a:r>
          </a:p>
          <a:p>
            <a:pPr lvl="1"/>
            <a:r>
              <a:rPr lang="en-US" sz="2000" smtClean="0"/>
              <a:t>lower(): chuyển toàn bộ chữ thành chữ thường</a:t>
            </a:r>
          </a:p>
          <a:p>
            <a:pPr lvl="1"/>
            <a:r>
              <a:rPr lang="en-US" sz="2000"/>
              <a:t>u</a:t>
            </a:r>
            <a:r>
              <a:rPr lang="en-US" sz="2000" smtClean="0"/>
              <a:t>pper(): chuyển toàn bộ chữ thành chữ hoa</a:t>
            </a:r>
          </a:p>
          <a:p>
            <a:pPr lvl="1"/>
            <a:r>
              <a:rPr lang="en-US" sz="2000"/>
              <a:t>j</a:t>
            </a:r>
            <a:r>
              <a:rPr lang="en-US" sz="2000" smtClean="0"/>
              <a:t>oin():  nối hai chuỗi theo dạng trộn lẫn</a:t>
            </a:r>
          </a:p>
          <a:p>
            <a:pPr lvl="1"/>
            <a:r>
              <a:rPr lang="en-US" sz="2000" smtClean="0"/>
              <a:t>replace</a:t>
            </a:r>
            <a:r>
              <a:rPr lang="en-US" sz="2000" smtClean="0"/>
              <a:t>( ): tìm kiếm và thay thế chuỗi tìm được bằng chuỗi mới</a:t>
            </a:r>
          </a:p>
          <a:p>
            <a:pPr lvl="1"/>
            <a:r>
              <a:rPr lang="en-US" sz="2000" smtClean="0"/>
              <a:t>split(): tách chuỗi thành mảng bởi các hàm char </a:t>
            </a:r>
            <a:r>
              <a:rPr lang="en-US" sz="2000" smtClean="0"/>
              <a:t>                                                                                                                                                                                                                                                                                                                                                                                                               </a:t>
            </a:r>
            <a:endParaRPr lang="en-US" sz="2000" smtClean="0"/>
          </a:p>
          <a:p>
            <a:pPr lvl="1"/>
            <a:endParaRPr lang="en-US" sz="2000" smtClean="0"/>
          </a:p>
          <a:p>
            <a:pPr lvl="1"/>
            <a:endParaRPr lang="en-US" sz="2000"/>
          </a:p>
          <a:p>
            <a:pPr lvl="1"/>
            <a:endParaRPr lang="en-US" sz="2000" dirty="0"/>
          </a:p>
        </p:txBody>
      </p:sp>
      <p:sp>
        <p:nvSpPr>
          <p:cNvPr id="5" name="Slide Number Placeholder 4"/>
          <p:cNvSpPr>
            <a:spLocks noGrp="1"/>
          </p:cNvSpPr>
          <p:nvPr>
            <p:ph type="sldNum" sz="quarter" idx="12"/>
          </p:nvPr>
        </p:nvSpPr>
        <p:spPr/>
        <p:txBody>
          <a:bodyPr/>
          <a:lstStyle/>
          <a:p>
            <a:fld id="{D55F1051-63A8-40BE-A0A8-9F6D9BC932E4}" type="slidenum">
              <a:rPr lang="en-US" smtClean="0"/>
              <a:t>39</a:t>
            </a:fld>
            <a:endParaRPr lang="en-US"/>
          </a:p>
        </p:txBody>
      </p:sp>
    </p:spTree>
    <p:extLst>
      <p:ext uri="{BB962C8B-B14F-4D97-AF65-F5344CB8AC3E}">
        <p14:creationId xmlns:p14="http://schemas.microsoft.com/office/powerpoint/2010/main" val="203100361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a:t>Code python Programming, Wesley J.Chun, Prentice Hall PTR, </a:t>
            </a:r>
            <a:r>
              <a:rPr lang="en-US" smtClean="0"/>
              <a:t>2000</a:t>
            </a:r>
          </a:p>
          <a:p>
            <a:r>
              <a:rPr lang="en-US"/>
              <a:t>Fundamentals of Python Programming, Richard L. Halterman Sothern Adventis University, 2018</a:t>
            </a:r>
          </a:p>
          <a:p>
            <a:r>
              <a:rPr lang="en-US" smtClean="0"/>
              <a:t>Python </a:t>
            </a:r>
            <a:r>
              <a:rPr lang="en-US"/>
              <a:t>Notes for Professionals, GoalKicker.com, Free Programming </a:t>
            </a:r>
            <a:r>
              <a:rPr lang="en-US" smtClean="0"/>
              <a:t>Books</a:t>
            </a:r>
          </a:p>
          <a:p>
            <a:r>
              <a:rPr lang="en-US">
                <a:hlinkClick r:id="rId2"/>
              </a:rPr>
              <a:t>https://</a:t>
            </a:r>
            <a:r>
              <a:rPr lang="en-US" smtClean="0">
                <a:hlinkClick r:id="rId2"/>
              </a:rPr>
              <a:t>openplanning.net/11377/python</a:t>
            </a:r>
            <a:endParaRPr lang="en-US" smtClean="0"/>
          </a:p>
          <a:p>
            <a:r>
              <a:rPr lang="en-US"/>
              <a:t>https://viettuts.vn/python-string</a:t>
            </a:r>
            <a:endParaRPr lang="en-US"/>
          </a:p>
        </p:txBody>
      </p:sp>
    </p:spTree>
    <p:extLst>
      <p:ext uri="{BB962C8B-B14F-4D97-AF65-F5344CB8AC3E}">
        <p14:creationId xmlns:p14="http://schemas.microsoft.com/office/powerpoint/2010/main" val="363582126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41</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4075457199"/>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3198</TotalTime>
  <Words>2080</Words>
  <Application>Microsoft Office PowerPoint</Application>
  <PresentationFormat>On-screen Show (4:3)</PresentationFormat>
  <Paragraphs>316</Paragraphs>
  <Slides>41</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Cambria</vt:lpstr>
      <vt:lpstr>Consolas</vt:lpstr>
      <vt:lpstr>Courier New</vt:lpstr>
      <vt:lpstr>Tahoma</vt:lpstr>
      <vt:lpstr>Wingdings</vt:lpstr>
      <vt:lpstr>Theme1</vt:lpstr>
      <vt:lpstr>CHƯƠNG 3 CẤU TRÚC LẶP VÀ CHUỖI</vt:lpstr>
      <vt:lpstr>Nội dung</vt:lpstr>
      <vt:lpstr>1.1. Giới thiệu</vt:lpstr>
      <vt:lpstr>1.2. Các cấu trúc lặp</vt:lpstr>
      <vt:lpstr>1.3. Vòng lặp for với hàm range</vt:lpstr>
      <vt:lpstr>Ví dụ 1.3.1</vt:lpstr>
      <vt:lpstr>Ví dụ 1.3.2</vt:lpstr>
      <vt:lpstr>Ví dụ 1.3.3</vt:lpstr>
      <vt:lpstr>Cú pháp tổng quá của range()</vt:lpstr>
      <vt:lpstr>Ví dụ 1.3.4</vt:lpstr>
      <vt:lpstr>Ví dụ 1.3.5. </vt:lpstr>
      <vt:lpstr>1.4. for …in object</vt:lpstr>
      <vt:lpstr>1.5. for lồng if</vt:lpstr>
      <vt:lpstr>1.6. for lồng for</vt:lpstr>
      <vt:lpstr>1.7. Một số lệnh điều khiển</vt:lpstr>
      <vt:lpstr>Hoạt động</vt:lpstr>
      <vt:lpstr>Ví dụ câu lệnh break</vt:lpstr>
      <vt:lpstr>Ví dụ câu lệnh continue</vt:lpstr>
      <vt:lpstr>Nội dung</vt:lpstr>
      <vt:lpstr>2.1. Cú pháp</vt:lpstr>
      <vt:lpstr>Ví dụ 2.1.1</vt:lpstr>
      <vt:lpstr>Ví dụ 2.1.2.</vt:lpstr>
      <vt:lpstr>2.2. Lặp while vô hạn</vt:lpstr>
      <vt:lpstr>2.3. While kết hợp else</vt:lpstr>
      <vt:lpstr>Nội dung</vt:lpstr>
      <vt:lpstr>3.1. Giới thiệu</vt:lpstr>
      <vt:lpstr>Chuỗi đa dòng</vt:lpstr>
      <vt:lpstr>Chuỗi dạng Unicode trong Python</vt:lpstr>
      <vt:lpstr>3.2. Substring</vt:lpstr>
      <vt:lpstr>Ví dụ</vt:lpstr>
      <vt:lpstr>3.3. Toán tử thao tác với string</vt:lpstr>
      <vt:lpstr>Ví dụ</vt:lpstr>
      <vt:lpstr>3.4. Phương thức xử lý chuỗi</vt:lpstr>
      <vt:lpstr>(tiếp)</vt:lpstr>
      <vt:lpstr>(tiếp)</vt:lpstr>
      <vt:lpstr>(tiếp)</vt:lpstr>
      <vt:lpstr>Ví dụ 3.4.1.</vt:lpstr>
      <vt:lpstr>Ví dụ 3.4.2.</vt:lpstr>
      <vt:lpstr>3.5. Hàm xử lý chuỗi</vt:lpstr>
      <vt:lpstr>Tài liệu tham khảo</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Admin</cp:lastModifiedBy>
  <cp:revision>177</cp:revision>
  <dcterms:created xsi:type="dcterms:W3CDTF">2020-06-02T08:04:28Z</dcterms:created>
  <dcterms:modified xsi:type="dcterms:W3CDTF">2021-10-01T12:26:27Z</dcterms:modified>
</cp:coreProperties>
</file>