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sldIdLst>
    <p:sldId id="260" r:id="rId2"/>
    <p:sldId id="262" r:id="rId3"/>
    <p:sldId id="295" r:id="rId4"/>
    <p:sldId id="310" r:id="rId5"/>
    <p:sldId id="311" r:id="rId6"/>
    <p:sldId id="315" r:id="rId7"/>
    <p:sldId id="316" r:id="rId8"/>
    <p:sldId id="323" r:id="rId9"/>
    <p:sldId id="324" r:id="rId10"/>
    <p:sldId id="274" r:id="rId11"/>
    <p:sldId id="312" r:id="rId12"/>
    <p:sldId id="326" r:id="rId13"/>
    <p:sldId id="327" r:id="rId14"/>
    <p:sldId id="328" r:id="rId15"/>
    <p:sldId id="329" r:id="rId16"/>
    <p:sldId id="330" r:id="rId17"/>
    <p:sldId id="280" r:id="rId18"/>
    <p:sldId id="331" r:id="rId19"/>
    <p:sldId id="332" r:id="rId20"/>
    <p:sldId id="333" r:id="rId21"/>
    <p:sldId id="335" r:id="rId22"/>
    <p:sldId id="336" r:id="rId23"/>
    <p:sldId id="337" r:id="rId24"/>
    <p:sldId id="298" r:id="rId25"/>
    <p:sldId id="304" r:id="rId26"/>
    <p:sldId id="318" r:id="rId27"/>
    <p:sldId id="319" r:id="rId28"/>
    <p:sldId id="320" r:id="rId29"/>
    <p:sldId id="325" r:id="rId30"/>
    <p:sldId id="290"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86364" autoAdjust="0"/>
  </p:normalViewPr>
  <p:slideViewPr>
    <p:cSldViewPr snapToGrid="0">
      <p:cViewPr varScale="1">
        <p:scale>
          <a:sx n="97" d="100"/>
          <a:sy n="97" d="100"/>
        </p:scale>
        <p:origin x="155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01/10/2021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quantrimang.com/hon-100-bai-tap-python-co-loi-giai-code-mau-142456"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quantrimang.com/hon-100-bai-tap-python-co-loi-giai-code-mau-142456"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hlinkClick r:id="rId3"/>
              </a:rPr>
              <a:t>https://quantrimang.com/hon-100-bai-tap-python-co-loi-giai-code-mau-142456</a:t>
            </a:r>
            <a:endParaRPr lang="en-US" dirty="0"/>
          </a:p>
        </p:txBody>
      </p:sp>
      <p:sp>
        <p:nvSpPr>
          <p:cNvPr id="4" name="Slide Number Placeholder 3"/>
          <p:cNvSpPr>
            <a:spLocks noGrp="1"/>
          </p:cNvSpPr>
          <p:nvPr>
            <p:ph type="sldNum" sz="quarter" idx="10"/>
          </p:nvPr>
        </p:nvSpPr>
        <p:spPr/>
        <p:txBody>
          <a:bodyPr/>
          <a:lstStyle/>
          <a:p>
            <a:fld id="{BE8E8281-E555-4E69-AB7C-1DB0DB9B62F5}" type="slidenum">
              <a:rPr lang="en-US" smtClean="0"/>
              <a:t>10</a:t>
            </a:fld>
            <a:endParaRPr lang="en-US"/>
          </a:p>
        </p:txBody>
      </p:sp>
    </p:spTree>
    <p:extLst>
      <p:ext uri="{BB962C8B-B14F-4D97-AF65-F5344CB8AC3E}">
        <p14:creationId xmlns:p14="http://schemas.microsoft.com/office/powerpoint/2010/main" val="34450833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hlinkClick r:id="rId3"/>
              </a:rPr>
              <a:t>https://quantrimang.com/hon-100-bai-tap-python-co-loi-giai-code-mau-142456</a:t>
            </a:r>
            <a:endParaRPr lang="en-US" dirty="0"/>
          </a:p>
        </p:txBody>
      </p:sp>
      <p:sp>
        <p:nvSpPr>
          <p:cNvPr id="4" name="Slide Number Placeholder 3"/>
          <p:cNvSpPr>
            <a:spLocks noGrp="1"/>
          </p:cNvSpPr>
          <p:nvPr>
            <p:ph type="sldNum" sz="quarter" idx="10"/>
          </p:nvPr>
        </p:nvSpPr>
        <p:spPr/>
        <p:txBody>
          <a:bodyPr/>
          <a:lstStyle/>
          <a:p>
            <a:fld id="{BE8E8281-E555-4E69-AB7C-1DB0DB9B62F5}" type="slidenum">
              <a:rPr lang="en-US" smtClean="0"/>
              <a:t>11</a:t>
            </a:fld>
            <a:endParaRPr lang="en-US"/>
          </a:p>
        </p:txBody>
      </p:sp>
    </p:spTree>
    <p:extLst>
      <p:ext uri="{BB962C8B-B14F-4D97-AF65-F5344CB8AC3E}">
        <p14:creationId xmlns:p14="http://schemas.microsoft.com/office/powerpoint/2010/main" val="30945181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 PROGRAMMING</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sz="2400">
                <a:solidFill>
                  <a:srgbClr val="003399"/>
                </a:solidFill>
                <a:latin typeface="Arial" panose="020B0604020202020204" pitchFamily="34" charset="0"/>
                <a:cs typeface="Arial" panose="020B0604020202020204" pitchFamily="34" charset="0"/>
              </a:defRPr>
            </a:lvl2pPr>
            <a:lvl3pPr>
              <a:defRPr sz="2200">
                <a:solidFill>
                  <a:srgbClr val="800000"/>
                </a:solidFill>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18639B68-FCF6-457A-BDCD-6EE620425F88}" type="datetime1">
              <a:rPr lang="en-GB" smtClean="0"/>
              <a:t>01/10/2021</a:t>
            </a:fld>
            <a:endParaRPr lang="en-GB"/>
          </a:p>
        </p:txBody>
      </p:sp>
    </p:spTree>
    <p:extLst>
      <p:ext uri="{BB962C8B-B14F-4D97-AF65-F5344CB8AC3E}">
        <p14:creationId xmlns:p14="http://schemas.microsoft.com/office/powerpoint/2010/main" val="182188995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7A23295F-C651-4606-8D40-60CDFE2BCC54}" type="datetime1">
              <a:rPr lang="en-GB" smtClean="0"/>
              <a:t>01/10/2021</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26CBB9F2-3B06-4813-B2D6-F88510FACEF7}" type="datetime1">
              <a:rPr lang="en-GB" smtClean="0"/>
              <a:t>01/10/2021</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BF3C637-8864-43F8-AD1D-87D16B4A39DC}" type="datetime1">
              <a:rPr lang="en-GB" smtClean="0"/>
              <a:t>01/10/2021</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mj-lt"/>
          <a:ea typeface="Tahoma" panose="020B0604030504040204" pitchFamily="34" charset="0"/>
          <a:cs typeface="Tahoma" panose="020B060403050404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mj-lt"/>
          <a:ea typeface="Tahoma" panose="020B0604030504040204" pitchFamily="34" charset="0"/>
          <a:cs typeface="Tahoma" panose="020B060403050404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mj-lt"/>
          <a:ea typeface="Tahoma" panose="020B0604030504040204" pitchFamily="34" charset="0"/>
          <a:cs typeface="Tahoma" panose="020B0604030504040204" pitchFamily="34" charset="0"/>
        </a:defRPr>
      </a:lvl3pPr>
      <a:lvl4pPr marL="1600200" indent="-228600" algn="just" rtl="0" eaLnBrk="1" fontAlgn="base" hangingPunct="1">
        <a:spcBef>
          <a:spcPct val="20000"/>
        </a:spcBef>
        <a:spcAft>
          <a:spcPct val="0"/>
        </a:spcAft>
        <a:buChar char="–"/>
        <a:defRPr sz="2000">
          <a:solidFill>
            <a:srgbClr val="FF3300"/>
          </a:solidFill>
          <a:latin typeface="+mj-lt"/>
          <a:ea typeface="Tahoma" panose="020B0604030504040204" pitchFamily="34" charset="0"/>
          <a:cs typeface="Tahoma" panose="020B0604030504040204" pitchFamily="34" charset="0"/>
        </a:defRPr>
      </a:lvl4pPr>
      <a:lvl5pPr marL="2057400" indent="-228600" algn="just" rtl="0" eaLnBrk="1" fontAlgn="base" hangingPunct="1">
        <a:spcBef>
          <a:spcPct val="20000"/>
        </a:spcBef>
        <a:spcAft>
          <a:spcPct val="0"/>
        </a:spcAft>
        <a:buChar char="»"/>
        <a:defRPr sz="2000">
          <a:solidFill>
            <a:srgbClr val="FF9900"/>
          </a:solidFill>
          <a:latin typeface="+mj-lt"/>
          <a:ea typeface="Tahoma" panose="020B0604030504040204" pitchFamily="34" charset="0"/>
          <a:cs typeface="Tahoma" panose="020B060403050404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a:t>
            </a:r>
            <a:r>
              <a:rPr lang="en-US" smtClean="0"/>
              <a:t>3 (tiếp)</a:t>
            </a:r>
            <a:r>
              <a:rPr lang="en-US">
                <a:latin typeface="Calibri" panose="020F0502020204030204" pitchFamily="34" charset="0"/>
                <a:cs typeface="Calibri" panose="020F0502020204030204" pitchFamily="34" charset="0"/>
              </a:rPr>
              <a:t/>
            </a:r>
            <a:br>
              <a:rPr lang="en-US">
                <a:latin typeface="Calibri" panose="020F0502020204030204" pitchFamily="34" charset="0"/>
                <a:cs typeface="Calibri" panose="020F0502020204030204" pitchFamily="34" charset="0"/>
              </a:rPr>
            </a:br>
            <a:r>
              <a:rPr lang="en-US" smtClean="0">
                <a:latin typeface="Calibri" panose="020F0502020204030204" pitchFamily="34" charset="0"/>
                <a:cs typeface="Calibri" panose="020F0502020204030204" pitchFamily="34" charset="0"/>
              </a:rPr>
              <a:t>LUYỆN TẬP</a:t>
            </a:r>
            <a:endParaRPr lang="en-GB"/>
          </a:p>
        </p:txBody>
      </p:sp>
      <p:sp>
        <p:nvSpPr>
          <p:cNvPr id="3" name="Subtitle 2"/>
          <p:cNvSpPr>
            <a:spLocks noGrp="1"/>
          </p:cNvSpPr>
          <p:nvPr>
            <p:ph type="subTitle" idx="1"/>
          </p:nvPr>
        </p:nvSpPr>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smtClean="0">
                <a:solidFill>
                  <a:srgbClr val="FF0000"/>
                </a:solidFill>
              </a:rPr>
              <a:t>Bài tập cấu </a:t>
            </a:r>
            <a:r>
              <a:rPr lang="en-US" sz="2400" b="1">
                <a:solidFill>
                  <a:srgbClr val="FF0000"/>
                </a:solidFill>
              </a:rPr>
              <a:t>trúc lặp for</a:t>
            </a:r>
          </a:p>
          <a:p>
            <a:pPr marL="457200" indent="-457200">
              <a:buFont typeface="+mj-lt"/>
              <a:buAutoNum type="arabicPeriod"/>
            </a:pPr>
            <a:r>
              <a:rPr lang="en-US" sz="2400" b="1" smtClean="0"/>
              <a:t>Bài tập cấu </a:t>
            </a:r>
            <a:r>
              <a:rPr lang="en-US" sz="2400" b="1"/>
              <a:t>trúc lặp while</a:t>
            </a:r>
          </a:p>
          <a:p>
            <a:pPr marL="457200" indent="-457200">
              <a:buFont typeface="+mj-lt"/>
              <a:buAutoNum type="arabicPeriod"/>
            </a:pPr>
            <a:r>
              <a:rPr lang="en-US" sz="2400" b="1" smtClean="0"/>
              <a:t>Bài tập về Chuỗi</a:t>
            </a:r>
          </a:p>
          <a:p>
            <a:pPr marL="457200" indent="-457200">
              <a:buFont typeface="+mj-lt"/>
              <a:buAutoNum type="arabicPeriod"/>
            </a:pPr>
            <a:r>
              <a:rPr lang="en-US" sz="2400" b="1" smtClean="0"/>
              <a:t>Q &amp; A</a:t>
            </a:r>
            <a:r>
              <a:rPr lang="en-US" sz="2400" b="1" smtClean="0">
                <a:solidFill>
                  <a:srgbClr val="FF0000"/>
                </a:solidFill>
              </a:rPr>
              <a:t> </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9911063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1.1. Bài tập về cấu trúc lặp for (phần 1)</a:t>
            </a:r>
            <a:endParaRPr lang="en-US"/>
          </a:p>
        </p:txBody>
      </p:sp>
      <p:sp>
        <p:nvSpPr>
          <p:cNvPr id="3" name="Content Placeholder 2"/>
          <p:cNvSpPr>
            <a:spLocks noGrp="1"/>
          </p:cNvSpPr>
          <p:nvPr>
            <p:ph idx="1"/>
          </p:nvPr>
        </p:nvSpPr>
        <p:spPr/>
        <p:txBody>
          <a:bodyPr/>
          <a:lstStyle/>
          <a:p>
            <a:r>
              <a:rPr lang="en-US" sz="2400" smtClean="0"/>
              <a:t>Bài 1: Nhập vào số nguyên n, in ra màn hình các số chẵn từ 1 đến n</a:t>
            </a:r>
          </a:p>
          <a:p>
            <a:r>
              <a:rPr lang="en-US" sz="2400" smtClean="0"/>
              <a:t>Bài 2: Nhập vào số nguyên n, in ra màn hình tổng các số từ 1 đến n</a:t>
            </a:r>
          </a:p>
          <a:p>
            <a:r>
              <a:rPr lang="en-US" sz="2400" smtClean="0"/>
              <a:t>Bài 3: Nhập vào số nguyên n, tính tích các số từ 1 đến n</a:t>
            </a:r>
          </a:p>
          <a:p>
            <a:r>
              <a:rPr lang="en-US" sz="2400" smtClean="0"/>
              <a:t>Bài 4: Nhập vào số nguyên n. In ra các số chia hết cho 5 từ n đến 1</a:t>
            </a:r>
          </a:p>
          <a:p>
            <a:r>
              <a:rPr lang="en-US" sz="2400" smtClean="0"/>
              <a:t>Bài 5: Nhập vào số nguyên a, xác định xem a có là số nguyên tố không?</a:t>
            </a:r>
          </a:p>
          <a:p>
            <a:r>
              <a:rPr lang="en-US" sz="2400" smtClean="0"/>
              <a:t>Bài 6: Nhập vào số nguyên n, in ra các số chia hết cho 5 tận cùng là 5 từ 1 đến n</a:t>
            </a:r>
            <a:endParaRPr lang="en-US" sz="2400"/>
          </a:p>
        </p:txBody>
      </p:sp>
      <p:sp>
        <p:nvSpPr>
          <p:cNvPr id="4" name="Slide Number Placeholder 3"/>
          <p:cNvSpPr>
            <a:spLocks noGrp="1"/>
          </p:cNvSpPr>
          <p:nvPr>
            <p:ph type="sldNum" sz="quarter" idx="11"/>
          </p:nvPr>
        </p:nvSpPr>
        <p:spPr>
          <a:xfrm>
            <a:off x="521110" y="6188970"/>
            <a:ext cx="1125488" cy="288032"/>
          </a:xfrm>
        </p:spPr>
        <p:txBody>
          <a:bodyPr/>
          <a:lstStyle/>
          <a:p>
            <a:pPr algn="l"/>
            <a:fld id="{B6B660BE-11E5-49C5-9092-33DADC997675}" type="slidenum">
              <a:rPr lang="en-GB" smtClean="0"/>
              <a:pPr algn="l"/>
              <a:t>3</a:t>
            </a:fld>
            <a:endParaRPr lang="en-GB"/>
          </a:p>
        </p:txBody>
      </p:sp>
    </p:spTree>
    <p:extLst>
      <p:ext uri="{BB962C8B-B14F-4D97-AF65-F5344CB8AC3E}">
        <p14:creationId xmlns:p14="http://schemas.microsoft.com/office/powerpoint/2010/main" val="30232235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Bài 7: Nhập vào n dòng, m cột. Hãy in ra màn hình hình chữ nhật * theo kích thước n,m đã nhập như dưới đây</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2565" y="2846034"/>
            <a:ext cx="5738870" cy="2224699"/>
          </a:xfrm>
          <a:prstGeom prst="rect">
            <a:avLst/>
          </a:prstGeom>
          <a:ln>
            <a:solidFill>
              <a:schemeClr val="accent1">
                <a:lumMod val="75000"/>
              </a:schemeClr>
            </a:solidFill>
          </a:ln>
        </p:spPr>
      </p:pic>
      <p:sp>
        <p:nvSpPr>
          <p:cNvPr id="5" name="Slide Number Placeholder 4"/>
          <p:cNvSpPr>
            <a:spLocks noGrp="1"/>
          </p:cNvSpPr>
          <p:nvPr>
            <p:ph type="sldNum" sz="quarter" idx="11"/>
          </p:nvPr>
        </p:nvSpPr>
        <p:spPr>
          <a:xfrm>
            <a:off x="577077" y="6188970"/>
            <a:ext cx="1125488" cy="288032"/>
          </a:xfrm>
        </p:spPr>
        <p:txBody>
          <a:bodyPr/>
          <a:lstStyle/>
          <a:p>
            <a:pPr algn="l"/>
            <a:fld id="{B6B660BE-11E5-49C5-9092-33DADC997675}" type="slidenum">
              <a:rPr lang="en-GB" smtClean="0"/>
              <a:pPr algn="l"/>
              <a:t>4</a:t>
            </a:fld>
            <a:endParaRPr lang="en-GB"/>
          </a:p>
        </p:txBody>
      </p:sp>
    </p:spTree>
    <p:extLst>
      <p:ext uri="{BB962C8B-B14F-4D97-AF65-F5344CB8AC3E}">
        <p14:creationId xmlns:p14="http://schemas.microsoft.com/office/powerpoint/2010/main" val="1045032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t>Bài </a:t>
            </a:r>
            <a:r>
              <a:rPr lang="en-US" smtClean="0"/>
              <a:t>8: </a:t>
            </a:r>
            <a:r>
              <a:rPr lang="en-US"/>
              <a:t>Nhập vào n dòng, m cột. Hãy in ra màn hình hình </a:t>
            </a:r>
            <a:r>
              <a:rPr lang="en-US" smtClean="0"/>
              <a:t>tam giác vuông * </a:t>
            </a:r>
            <a:r>
              <a:rPr lang="en-US"/>
              <a:t>theo kích thước n,m đã nhập như dưới đây</a:t>
            </a:r>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1692" y="2584543"/>
            <a:ext cx="3810604" cy="1986034"/>
          </a:xfrm>
          <a:prstGeom prst="rect">
            <a:avLst/>
          </a:prstGeom>
          <a:solidFill>
            <a:schemeClr val="accent2"/>
          </a:solidFill>
          <a:ln>
            <a:solidFill>
              <a:schemeClr val="accent1">
                <a:lumMod val="75000"/>
              </a:schemeClr>
            </a:solidFill>
          </a:ln>
        </p:spPr>
      </p:pic>
      <p:sp>
        <p:nvSpPr>
          <p:cNvPr id="5" name="Slide Number Placeholder 4"/>
          <p:cNvSpPr>
            <a:spLocks noGrp="1"/>
          </p:cNvSpPr>
          <p:nvPr>
            <p:ph type="sldNum" sz="quarter" idx="11"/>
          </p:nvPr>
        </p:nvSpPr>
        <p:spPr>
          <a:xfrm>
            <a:off x="457200" y="6332986"/>
            <a:ext cx="1125488" cy="288032"/>
          </a:xfrm>
        </p:spPr>
        <p:txBody>
          <a:bodyPr/>
          <a:lstStyle/>
          <a:p>
            <a:pPr algn="l"/>
            <a:fld id="{B6B660BE-11E5-49C5-9092-33DADC997675}" type="slidenum">
              <a:rPr lang="en-GB" smtClean="0"/>
              <a:pPr algn="l"/>
              <a:t>5</a:t>
            </a:fld>
            <a:endParaRPr lang="en-GB"/>
          </a:p>
        </p:txBody>
      </p:sp>
    </p:spTree>
    <p:extLst>
      <p:ext uri="{BB962C8B-B14F-4D97-AF65-F5344CB8AC3E}">
        <p14:creationId xmlns:p14="http://schemas.microsoft.com/office/powerpoint/2010/main" val="31496651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1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2978" y="1608083"/>
            <a:ext cx="7615816" cy="3021219"/>
          </a:xfrm>
        </p:spPr>
      </p:pic>
      <p:sp>
        <p:nvSpPr>
          <p:cNvPr id="3" name="Slide Number Placeholder 2"/>
          <p:cNvSpPr>
            <a:spLocks noGrp="1"/>
          </p:cNvSpPr>
          <p:nvPr>
            <p:ph type="sldNum" sz="quarter" idx="11"/>
          </p:nvPr>
        </p:nvSpPr>
        <p:spPr>
          <a:xfrm>
            <a:off x="260234" y="6372347"/>
            <a:ext cx="1125488" cy="288032"/>
          </a:xfrm>
        </p:spPr>
        <p:txBody>
          <a:bodyPr/>
          <a:lstStyle/>
          <a:p>
            <a:pPr algn="l"/>
            <a:fld id="{B6B660BE-11E5-49C5-9092-33DADC997675}" type="slidenum">
              <a:rPr lang="en-GB" smtClean="0"/>
              <a:pPr algn="l"/>
              <a:t>6</a:t>
            </a:fld>
            <a:endParaRPr lang="en-GB"/>
          </a:p>
        </p:txBody>
      </p:sp>
    </p:spTree>
    <p:extLst>
      <p:ext uri="{BB962C8B-B14F-4D97-AF65-F5344CB8AC3E}">
        <p14:creationId xmlns:p14="http://schemas.microsoft.com/office/powerpoint/2010/main" val="6263254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3</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5320" y="1797460"/>
            <a:ext cx="6866215" cy="2408129"/>
          </a:xfrm>
        </p:spPr>
      </p:pic>
      <p:sp>
        <p:nvSpPr>
          <p:cNvPr id="3" name="Slide Number Placeholder 2"/>
          <p:cNvSpPr>
            <a:spLocks noGrp="1"/>
          </p:cNvSpPr>
          <p:nvPr>
            <p:ph type="sldNum" sz="quarter" idx="11"/>
          </p:nvPr>
        </p:nvSpPr>
        <p:spPr>
          <a:xfrm>
            <a:off x="406786" y="6303521"/>
            <a:ext cx="1125488" cy="288032"/>
          </a:xfrm>
        </p:spPr>
        <p:txBody>
          <a:bodyPr/>
          <a:lstStyle/>
          <a:p>
            <a:pPr algn="l"/>
            <a:fld id="{B6B660BE-11E5-49C5-9092-33DADC997675}" type="slidenum">
              <a:rPr lang="en-GB" smtClean="0"/>
              <a:pPr algn="l"/>
              <a:t>7</a:t>
            </a:fld>
            <a:endParaRPr lang="en-GB"/>
          </a:p>
        </p:txBody>
      </p:sp>
    </p:spTree>
    <p:extLst>
      <p:ext uri="{BB962C8B-B14F-4D97-AF65-F5344CB8AC3E}">
        <p14:creationId xmlns:p14="http://schemas.microsoft.com/office/powerpoint/2010/main" val="9286369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7</a:t>
            </a:r>
            <a:endParaRPr lang="en-US"/>
          </a:p>
        </p:txBody>
      </p:sp>
      <p:sp>
        <p:nvSpPr>
          <p:cNvPr id="3" name="Content Placeholder 2"/>
          <p:cNvSpPr>
            <a:spLocks noGrp="1"/>
          </p:cNvSpPr>
          <p:nvPr>
            <p:ph idx="1"/>
          </p:nvPr>
        </p:nvSpPr>
        <p:spPr/>
        <p:txBody>
          <a:bodyPr/>
          <a:lstStyle/>
          <a:p>
            <a:r>
              <a:rPr lang="en-US" smtClean="0"/>
              <a:t>Khai báo hai biến số nguyên dòng-d, cột –c;</a:t>
            </a:r>
          </a:p>
          <a:p>
            <a:r>
              <a:rPr lang="en-US" smtClean="0"/>
              <a:t>Sử dụng vòng for thứ nhất từ 1</a:t>
            </a:r>
            <a:r>
              <a:rPr lang="en-US" smtClean="0">
                <a:sym typeface="Symbol" panose="05050102010706020507" pitchFamily="18" charset="2"/>
              </a:rPr>
              <a:t></a:t>
            </a:r>
            <a:r>
              <a:rPr lang="en-US" smtClean="0"/>
              <a:t>d+1, vòng for thứ hai bên trong vòng for thứ nhất từ 1</a:t>
            </a:r>
            <a:r>
              <a:rPr lang="en-US" smtClean="0">
                <a:sym typeface="Symbol" panose="05050102010706020507" pitchFamily="18" charset="2"/>
              </a:rPr>
              <a:t>c+1</a:t>
            </a:r>
          </a:p>
          <a:p>
            <a:r>
              <a:rPr lang="en-US" smtClean="0">
                <a:sym typeface="Symbol" panose="05050102010706020507" pitchFamily="18" charset="2"/>
              </a:rPr>
              <a:t>Mỗi dòng viết ra  c dấu * và bên mỗi dấu * là một dấu cách.</a:t>
            </a:r>
          </a:p>
          <a:p>
            <a:r>
              <a:rPr lang="en-US" smtClean="0">
                <a:sym typeface="Symbol" panose="05050102010706020507" pitchFamily="18" charset="2"/>
              </a:rPr>
              <a:t>Sau khi kết thúc một dòng thì cần xuống dòng.</a:t>
            </a:r>
            <a:endParaRPr lang="en-US"/>
          </a:p>
        </p:txBody>
      </p:sp>
      <p:sp>
        <p:nvSpPr>
          <p:cNvPr id="4" name="Slide Number Placeholder 3"/>
          <p:cNvSpPr>
            <a:spLocks noGrp="1"/>
          </p:cNvSpPr>
          <p:nvPr>
            <p:ph type="sldNum" sz="quarter" idx="11"/>
          </p:nvPr>
        </p:nvSpPr>
        <p:spPr>
          <a:xfrm>
            <a:off x="367457" y="6332986"/>
            <a:ext cx="1125488" cy="288032"/>
          </a:xfrm>
        </p:spPr>
        <p:txBody>
          <a:bodyPr/>
          <a:lstStyle/>
          <a:p>
            <a:pPr algn="l"/>
            <a:fld id="{B6B660BE-11E5-49C5-9092-33DADC997675}" type="slidenum">
              <a:rPr lang="en-GB" smtClean="0"/>
              <a:pPr algn="l"/>
              <a:t>8</a:t>
            </a:fld>
            <a:endParaRPr lang="en-GB"/>
          </a:p>
        </p:txBody>
      </p:sp>
    </p:spTree>
    <p:extLst>
      <p:ext uri="{BB962C8B-B14F-4D97-AF65-F5344CB8AC3E}">
        <p14:creationId xmlns:p14="http://schemas.microsoft.com/office/powerpoint/2010/main" val="3452693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7</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575201"/>
            <a:ext cx="8229600" cy="4555322"/>
          </a:xfrm>
          <a:ln>
            <a:solidFill>
              <a:schemeClr val="accent1"/>
            </a:solidFill>
          </a:ln>
        </p:spPr>
      </p:pic>
      <p:sp>
        <p:nvSpPr>
          <p:cNvPr id="4" name="Slide Number Placeholder 3"/>
          <p:cNvSpPr>
            <a:spLocks noGrp="1"/>
          </p:cNvSpPr>
          <p:nvPr>
            <p:ph type="sldNum" sz="quarter" idx="11"/>
          </p:nvPr>
        </p:nvSpPr>
        <p:spPr>
          <a:xfrm>
            <a:off x="457200" y="6459166"/>
            <a:ext cx="1125488" cy="288032"/>
          </a:xfrm>
        </p:spPr>
        <p:txBody>
          <a:bodyPr/>
          <a:lstStyle/>
          <a:p>
            <a:pPr algn="l"/>
            <a:fld id="{B6B660BE-11E5-49C5-9092-33DADC997675}" type="slidenum">
              <a:rPr lang="en-GB" smtClean="0"/>
              <a:pPr algn="l"/>
              <a:t>9</a:t>
            </a:fld>
            <a:endParaRPr lang="en-GB"/>
          </a:p>
        </p:txBody>
      </p:sp>
    </p:spTree>
    <p:extLst>
      <p:ext uri="{BB962C8B-B14F-4D97-AF65-F5344CB8AC3E}">
        <p14:creationId xmlns:p14="http://schemas.microsoft.com/office/powerpoint/2010/main" val="4141484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1.2. Bài tập luyện tập for 2</a:t>
            </a:r>
            <a:endParaRPr lang="en-US" dirty="0"/>
          </a:p>
        </p:txBody>
      </p:sp>
      <p:sp>
        <p:nvSpPr>
          <p:cNvPr id="3" name="Content Placeholder 2"/>
          <p:cNvSpPr>
            <a:spLocks noGrp="1"/>
          </p:cNvSpPr>
          <p:nvPr>
            <p:ph idx="1"/>
          </p:nvPr>
        </p:nvSpPr>
        <p:spPr/>
        <p:txBody>
          <a:bodyPr>
            <a:noAutofit/>
          </a:bodyPr>
          <a:lstStyle/>
          <a:p>
            <a:r>
              <a:rPr lang="vi-VN" sz="2400" b="1" dirty="0">
                <a:latin typeface="Arial" panose="020B0604020202020204" pitchFamily="34" charset="0"/>
                <a:cs typeface="Arial" panose="020B0604020202020204" pitchFamily="34" charset="0"/>
              </a:rPr>
              <a:t>B</a:t>
            </a:r>
            <a:r>
              <a:rPr lang="en-US" sz="2400" b="1" dirty="0">
                <a:latin typeface="Arial" panose="020B0604020202020204" pitchFamily="34" charset="0"/>
                <a:cs typeface="Arial" panose="020B0604020202020204" pitchFamily="34" charset="0"/>
              </a:rPr>
              <a:t>à</a:t>
            </a:r>
            <a:r>
              <a:rPr lang="vi-VN" sz="2400" b="1" dirty="0">
                <a:latin typeface="Arial" panose="020B0604020202020204" pitchFamily="34" charset="0"/>
                <a:cs typeface="Arial" panose="020B0604020202020204" pitchFamily="34" charset="0"/>
              </a:rPr>
              <a:t>i </a:t>
            </a:r>
            <a:r>
              <a:rPr lang="en-US" sz="2400" b="1" dirty="0">
                <a:latin typeface="Arial" panose="020B0604020202020204" pitchFamily="34" charset="0"/>
                <a:cs typeface="Arial" panose="020B0604020202020204" pitchFamily="34" charset="0"/>
              </a:rPr>
              <a:t>1</a:t>
            </a:r>
            <a:r>
              <a:rPr lang="vi-VN" sz="2400" dirty="0">
                <a:latin typeface="Arial" panose="020B0604020202020204" pitchFamily="34" charset="0"/>
                <a:cs typeface="Arial" panose="020B0604020202020204" pitchFamily="34" charset="0"/>
              </a:rPr>
              <a:t>: Nhập vào 1 số nguyên n từ bàn phím. </a:t>
            </a:r>
          </a:p>
          <a:p>
            <a:pPr lvl="1"/>
            <a:r>
              <a:rPr lang="vi-VN" dirty="0">
                <a:latin typeface="Arial" panose="020B0604020202020204" pitchFamily="34" charset="0"/>
                <a:cs typeface="Arial" panose="020B0604020202020204" pitchFamily="34" charset="0"/>
              </a:rPr>
              <a:t>Nếu số đó lớn hơn 10 thì in ra dòng text: </a:t>
            </a:r>
            <a:r>
              <a:rPr lang="vi-VN" i="1" dirty="0">
                <a:latin typeface="Arial" panose="020B0604020202020204" pitchFamily="34" charset="0"/>
                <a:cs typeface="Arial" panose="020B0604020202020204" pitchFamily="34" charset="0"/>
              </a:rPr>
              <a:t>Số nhập vào phải </a:t>
            </a:r>
            <a:r>
              <a:rPr lang="vi-VN" i="1">
                <a:latin typeface="Arial" panose="020B0604020202020204" pitchFamily="34" charset="0"/>
                <a:cs typeface="Arial" panose="020B0604020202020204" pitchFamily="34" charset="0"/>
              </a:rPr>
              <a:t>bé </a:t>
            </a:r>
            <a:r>
              <a:rPr lang="vi-VN" i="1" smtClean="0">
                <a:latin typeface="Arial" panose="020B0604020202020204" pitchFamily="34" charset="0"/>
                <a:cs typeface="Arial" panose="020B0604020202020204" pitchFamily="34" charset="0"/>
              </a:rPr>
              <a:t>hơn</a:t>
            </a:r>
            <a:r>
              <a:rPr lang="en-US" i="1" smtClean="0">
                <a:latin typeface="Arial" panose="020B0604020202020204" pitchFamily="34" charset="0"/>
                <a:cs typeface="Arial" panose="020B0604020202020204" pitchFamily="34" charset="0"/>
              </a:rPr>
              <a:t> hoặc bằng</a:t>
            </a:r>
            <a:r>
              <a:rPr lang="vi-VN" i="1" smtClean="0">
                <a:latin typeface="Arial" panose="020B0604020202020204" pitchFamily="34" charset="0"/>
                <a:cs typeface="Arial" panose="020B0604020202020204" pitchFamily="34" charset="0"/>
              </a:rPr>
              <a:t> </a:t>
            </a:r>
            <a:r>
              <a:rPr lang="vi-VN" i="1" dirty="0">
                <a:latin typeface="Arial" panose="020B0604020202020204" pitchFamily="34" charset="0"/>
                <a:cs typeface="Arial" panose="020B0604020202020204" pitchFamily="34" charset="0"/>
              </a:rPr>
              <a:t>10</a:t>
            </a:r>
            <a:r>
              <a:rPr lang="vi-VN" dirty="0">
                <a:latin typeface="Arial" panose="020B0604020202020204" pitchFamily="34" charset="0"/>
                <a:cs typeface="Arial" panose="020B0604020202020204" pitchFamily="34" charset="0"/>
              </a:rPr>
              <a:t>.</a:t>
            </a:r>
          </a:p>
          <a:p>
            <a:pPr lvl="1"/>
            <a:r>
              <a:rPr lang="vi-VN" dirty="0">
                <a:latin typeface="Arial" panose="020B0604020202020204" pitchFamily="34" charset="0"/>
                <a:cs typeface="Arial" panose="020B0604020202020204" pitchFamily="34" charset="0"/>
              </a:rPr>
              <a:t>Nếu số đó nhỏ hơn hoặc bằng 10: In ra những số chẵn </a:t>
            </a:r>
            <a:r>
              <a:rPr lang="vi-VN">
                <a:latin typeface="Arial" panose="020B0604020202020204" pitchFamily="34" charset="0"/>
                <a:cs typeface="Arial" panose="020B0604020202020204" pitchFamily="34" charset="0"/>
              </a:rPr>
              <a:t>trong </a:t>
            </a:r>
            <a:r>
              <a:rPr lang="vi-VN" smtClean="0">
                <a:latin typeface="Arial" panose="020B0604020202020204" pitchFamily="34" charset="0"/>
                <a:cs typeface="Arial" panose="020B0604020202020204" pitchFamily="34" charset="0"/>
              </a:rPr>
              <a:t>kho</a:t>
            </a:r>
            <a:r>
              <a:rPr lang="en-US"/>
              <a:t>ả</a:t>
            </a:r>
            <a:r>
              <a:rPr lang="vi-VN" smtClean="0">
                <a:latin typeface="Arial" panose="020B0604020202020204" pitchFamily="34" charset="0"/>
                <a:cs typeface="Arial" panose="020B0604020202020204" pitchFamily="34" charset="0"/>
              </a:rPr>
              <a:t>ng </a:t>
            </a:r>
            <a:r>
              <a:rPr lang="vi-VN" dirty="0">
                <a:latin typeface="Arial" panose="020B0604020202020204" pitchFamily="34" charset="0"/>
                <a:cs typeface="Arial" panose="020B0604020202020204" pitchFamily="34" charset="0"/>
              </a:rPr>
              <a:t>từ 1 đến n.</a:t>
            </a:r>
          </a:p>
          <a:p>
            <a:r>
              <a:rPr lang="vi-VN" sz="2400" b="1" dirty="0">
                <a:latin typeface="Arial" panose="020B0604020202020204" pitchFamily="34" charset="0"/>
                <a:cs typeface="Arial" panose="020B0604020202020204" pitchFamily="34" charset="0"/>
              </a:rPr>
              <a:t>B</a:t>
            </a:r>
            <a:r>
              <a:rPr lang="en-US" sz="2400" b="1" dirty="0">
                <a:latin typeface="Arial" panose="020B0604020202020204" pitchFamily="34" charset="0"/>
                <a:cs typeface="Arial" panose="020B0604020202020204" pitchFamily="34" charset="0"/>
              </a:rPr>
              <a:t>à</a:t>
            </a:r>
            <a:r>
              <a:rPr lang="vi-VN" sz="2400" b="1" dirty="0">
                <a:latin typeface="Arial" panose="020B0604020202020204" pitchFamily="34" charset="0"/>
                <a:cs typeface="Arial" panose="020B0604020202020204" pitchFamily="34" charset="0"/>
              </a:rPr>
              <a:t>i </a:t>
            </a:r>
            <a:r>
              <a:rPr lang="en-US" sz="2400" b="1" dirty="0">
                <a:latin typeface="Arial" panose="020B0604020202020204" pitchFamily="34" charset="0"/>
                <a:cs typeface="Arial" panose="020B0604020202020204" pitchFamily="34" charset="0"/>
              </a:rPr>
              <a:t>2</a:t>
            </a:r>
            <a:r>
              <a:rPr lang="vi-VN" sz="2400" dirty="0">
                <a:latin typeface="Arial" panose="020B0604020202020204" pitchFamily="34" charset="0"/>
                <a:cs typeface="Arial" panose="020B0604020202020204" pitchFamily="34" charset="0"/>
              </a:rPr>
              <a:t>: In ra các số </a:t>
            </a:r>
            <a:r>
              <a:rPr lang="vi-VN" sz="2400">
                <a:latin typeface="Arial" panose="020B0604020202020204" pitchFamily="34" charset="0"/>
                <a:cs typeface="Arial" panose="020B0604020202020204" pitchFamily="34" charset="0"/>
              </a:rPr>
              <a:t>trong </a:t>
            </a:r>
            <a:r>
              <a:rPr lang="vi-VN" sz="2400" smtClean="0">
                <a:latin typeface="Arial" panose="020B0604020202020204" pitchFamily="34" charset="0"/>
                <a:cs typeface="Arial" panose="020B0604020202020204" pitchFamily="34" charset="0"/>
              </a:rPr>
              <a:t>kho</a:t>
            </a:r>
            <a:r>
              <a:rPr lang="en-US" sz="2400"/>
              <a:t>ả</a:t>
            </a:r>
            <a:r>
              <a:rPr lang="vi-VN" sz="2400" smtClean="0">
                <a:latin typeface="Arial" panose="020B0604020202020204" pitchFamily="34" charset="0"/>
                <a:cs typeface="Arial" panose="020B0604020202020204" pitchFamily="34" charset="0"/>
              </a:rPr>
              <a:t>ng </a:t>
            </a:r>
            <a:r>
              <a:rPr lang="vi-VN" sz="2400" dirty="0">
                <a:latin typeface="Arial" panose="020B0604020202020204" pitchFamily="34" charset="0"/>
                <a:cs typeface="Arial" panose="020B0604020202020204" pitchFamily="34" charset="0"/>
              </a:rPr>
              <a:t>từ 80 - 100 thỏa mãn điều kiện vừa chia hết cho 2, vừa chia hết cho 3.</a:t>
            </a:r>
          </a:p>
          <a:p>
            <a:r>
              <a:rPr lang="vi-VN" sz="2400" b="1" dirty="0">
                <a:latin typeface="Arial" panose="020B0604020202020204" pitchFamily="34" charset="0"/>
                <a:cs typeface="Arial" panose="020B0604020202020204" pitchFamily="34" charset="0"/>
              </a:rPr>
              <a:t>B</a:t>
            </a:r>
            <a:r>
              <a:rPr lang="en-US" sz="2400" b="1" dirty="0">
                <a:latin typeface="Arial" panose="020B0604020202020204" pitchFamily="34" charset="0"/>
                <a:cs typeface="Arial" panose="020B0604020202020204" pitchFamily="34" charset="0"/>
              </a:rPr>
              <a:t>à</a:t>
            </a:r>
            <a:r>
              <a:rPr lang="vi-VN" sz="2400" b="1" dirty="0">
                <a:latin typeface="Arial" panose="020B0604020202020204" pitchFamily="34" charset="0"/>
                <a:cs typeface="Arial" panose="020B0604020202020204" pitchFamily="34" charset="0"/>
              </a:rPr>
              <a:t>i </a:t>
            </a:r>
            <a:r>
              <a:rPr lang="en-US" sz="2400" b="1" dirty="0">
                <a:latin typeface="Arial" panose="020B0604020202020204" pitchFamily="34" charset="0"/>
                <a:cs typeface="Arial" panose="020B0604020202020204" pitchFamily="34" charset="0"/>
              </a:rPr>
              <a:t>3</a:t>
            </a:r>
            <a:r>
              <a:rPr lang="vi-VN" sz="2400" dirty="0">
                <a:latin typeface="Arial" panose="020B0604020202020204" pitchFamily="34" charset="0"/>
                <a:cs typeface="Arial" panose="020B0604020202020204" pitchFamily="34" charset="0"/>
              </a:rPr>
              <a:t>: Nhập vào 1 số nguyên n &lt; 20 từ bàn phím. In ra các số thoản mãn điều kiện </a:t>
            </a:r>
            <a:r>
              <a:rPr lang="en-US" sz="2400" dirty="0">
                <a:latin typeface="Arial" panose="020B0604020202020204" pitchFamily="34" charset="0"/>
                <a:cs typeface="Arial" panose="020B0604020202020204" pitchFamily="34" charset="0"/>
              </a:rPr>
              <a:t>chia </a:t>
            </a:r>
            <a:r>
              <a:rPr lang="en-US" sz="2400" dirty="0" err="1">
                <a:latin typeface="Arial" panose="020B0604020202020204" pitchFamily="34" charset="0"/>
                <a:cs typeface="Arial" panose="020B0604020202020204" pitchFamily="34" charset="0"/>
              </a:rPr>
              <a:t>hết</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cho 5 hoặc chia hết cho </a:t>
            </a:r>
            <a:r>
              <a:rPr lang="vi-VN" sz="2400">
                <a:latin typeface="Arial" panose="020B0604020202020204" pitchFamily="34" charset="0"/>
                <a:cs typeface="Arial" panose="020B0604020202020204" pitchFamily="34" charset="0"/>
              </a:rPr>
              <a:t>7</a:t>
            </a:r>
            <a:r>
              <a:rPr lang="vi-VN" sz="2400" smtClean="0">
                <a:latin typeface="Arial" panose="020B0604020202020204" pitchFamily="34" charset="0"/>
                <a:cs typeface="Arial" panose="020B0604020202020204" pitchFamily="34" charset="0"/>
              </a:rPr>
              <a:t>.</a:t>
            </a:r>
            <a:endParaRPr lang="en-US" sz="2400" smtClean="0">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10</a:t>
            </a:fld>
            <a:endParaRPr lang="en-US" dirty="0"/>
          </a:p>
        </p:txBody>
      </p:sp>
    </p:spTree>
    <p:extLst>
      <p:ext uri="{BB962C8B-B14F-4D97-AF65-F5344CB8AC3E}">
        <p14:creationId xmlns:p14="http://schemas.microsoft.com/office/powerpoint/2010/main" val="2896103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Autofit/>
          </a:bodyPr>
          <a:lstStyle/>
          <a:p>
            <a:r>
              <a:rPr lang="en-US" sz="2400" b="1" smtClean="0">
                <a:latin typeface="Arial" panose="020B0604020202020204" pitchFamily="34" charset="0"/>
                <a:cs typeface="Arial" panose="020B0604020202020204" pitchFamily="34" charset="0"/>
              </a:rPr>
              <a:t>Bài </a:t>
            </a:r>
            <a:r>
              <a:rPr lang="en-US" sz="2400" b="1">
                <a:latin typeface="Arial" panose="020B0604020202020204" pitchFamily="34" charset="0"/>
                <a:cs typeface="Arial" panose="020B0604020202020204" pitchFamily="34" charset="0"/>
              </a:rPr>
              <a:t>4: </a:t>
            </a:r>
            <a:r>
              <a:rPr lang="vi-VN" sz="2400">
                <a:latin typeface="Arial" panose="020B0604020202020204" pitchFamily="34" charset="0"/>
                <a:cs typeface="Arial" panose="020B0604020202020204" pitchFamily="34" charset="0"/>
              </a:rPr>
              <a:t>Viết chương trình tìm tất cả các số chia hết cho 7 nhưng không phải bội số của 5, nằm trong đoạn 2000 và 3200 (tính cả 2000 và 3200). Các số thu được sẽ được in thành chuỗi trên một dòng, cách nhau bằng dấu phẩy.</a:t>
            </a:r>
            <a:endParaRPr lang="en-US" sz="2400" dirty="0">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11</a:t>
            </a:fld>
            <a:endParaRPr lang="en-US" dirty="0"/>
          </a:p>
        </p:txBody>
      </p:sp>
    </p:spTree>
    <p:extLst>
      <p:ext uri="{BB962C8B-B14F-4D97-AF65-F5344CB8AC3E}">
        <p14:creationId xmlns:p14="http://schemas.microsoft.com/office/powerpoint/2010/main" val="2287038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1</a:t>
            </a:r>
            <a:endParaRPr lang="en-US"/>
          </a:p>
        </p:txBody>
      </p:sp>
      <p:sp>
        <p:nvSpPr>
          <p:cNvPr id="3" name="Content Placeholder 2"/>
          <p:cNvSpPr>
            <a:spLocks noGrp="1"/>
          </p:cNvSpPr>
          <p:nvPr>
            <p:ph idx="1"/>
          </p:nvPr>
        </p:nvSpPr>
        <p:spPr/>
        <p:txBody>
          <a:bodyPr/>
          <a:lstStyle/>
          <a:p>
            <a:r>
              <a:rPr lang="en-US" smtClean="0"/>
              <a:t>Yêu cầu nhập vào biến số nguyên n</a:t>
            </a:r>
          </a:p>
          <a:p>
            <a:r>
              <a:rPr lang="en-US" smtClean="0"/>
              <a:t>Sử dụng cấu trúc if để kiểm tra số n</a:t>
            </a:r>
          </a:p>
          <a:p>
            <a:pPr lvl="1"/>
            <a:r>
              <a:rPr lang="en-US" smtClean="0"/>
              <a:t>Nếu n&gt;10 thì thông báo “Số nhập vào phải bé hơn hoặc bằng 10</a:t>
            </a:r>
          </a:p>
          <a:p>
            <a:pPr lvl="1"/>
            <a:r>
              <a:rPr lang="en-US" smtClean="0"/>
              <a:t>Ngược lại:</a:t>
            </a:r>
          </a:p>
          <a:p>
            <a:pPr lvl="2"/>
            <a:r>
              <a:rPr lang="en-US" smtClean="0"/>
              <a:t>Sử dụng vòng lặp for duyệt từ 1 </a:t>
            </a:r>
            <a:r>
              <a:rPr lang="en-US" smtClean="0">
                <a:sym typeface="Symbol" panose="05050102010706020507" pitchFamily="18" charset="2"/>
              </a:rPr>
              <a:t></a:t>
            </a:r>
            <a:r>
              <a:rPr lang="en-US" smtClean="0"/>
              <a:t>11 bằng biến chạy i</a:t>
            </a:r>
          </a:p>
          <a:p>
            <a:pPr lvl="2"/>
            <a:r>
              <a:rPr lang="en-US" smtClean="0"/>
              <a:t>Kiểm tra i chia hết cho 2 (tức i chẵn) thì in ra i</a:t>
            </a:r>
            <a:endParaRPr lang="en-US"/>
          </a:p>
        </p:txBody>
      </p:sp>
      <p:sp>
        <p:nvSpPr>
          <p:cNvPr id="4" name="Slide Number Placeholder 3"/>
          <p:cNvSpPr>
            <a:spLocks noGrp="1"/>
          </p:cNvSpPr>
          <p:nvPr>
            <p:ph type="sldNum" sz="quarter" idx="11"/>
          </p:nvPr>
        </p:nvSpPr>
        <p:spPr>
          <a:xfrm>
            <a:off x="632928" y="6332986"/>
            <a:ext cx="1125488" cy="288032"/>
          </a:xfrm>
        </p:spPr>
        <p:txBody>
          <a:bodyPr/>
          <a:lstStyle/>
          <a:p>
            <a:pPr algn="l"/>
            <a:fld id="{B6B660BE-11E5-49C5-9092-33DADC997675}" type="slidenum">
              <a:rPr lang="en-GB" smtClean="0"/>
              <a:pPr algn="l"/>
              <a:t>12</a:t>
            </a:fld>
            <a:endParaRPr lang="en-GB"/>
          </a:p>
        </p:txBody>
      </p:sp>
    </p:spTree>
    <p:extLst>
      <p:ext uri="{BB962C8B-B14F-4D97-AF65-F5344CB8AC3E}">
        <p14:creationId xmlns:p14="http://schemas.microsoft.com/office/powerpoint/2010/main" val="2252593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1</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586520"/>
            <a:ext cx="8229600" cy="4532685"/>
          </a:xfrm>
          <a:ln>
            <a:solidFill>
              <a:schemeClr val="accent1"/>
            </a:solidFill>
          </a:ln>
        </p:spPr>
      </p:pic>
      <p:sp>
        <p:nvSpPr>
          <p:cNvPr id="4" name="Slide Number Placeholder 3"/>
          <p:cNvSpPr>
            <a:spLocks noGrp="1"/>
          </p:cNvSpPr>
          <p:nvPr>
            <p:ph type="sldNum" sz="quarter" idx="11"/>
          </p:nvPr>
        </p:nvSpPr>
        <p:spPr>
          <a:xfrm>
            <a:off x="196896" y="6382179"/>
            <a:ext cx="1125488" cy="288032"/>
          </a:xfrm>
        </p:spPr>
        <p:txBody>
          <a:bodyPr/>
          <a:lstStyle/>
          <a:p>
            <a:pPr algn="l"/>
            <a:fld id="{B6B660BE-11E5-49C5-9092-33DADC997675}" type="slidenum">
              <a:rPr lang="en-GB" smtClean="0"/>
              <a:pPr algn="l"/>
              <a:t>13</a:t>
            </a:fld>
            <a:endParaRPr lang="en-GB"/>
          </a:p>
        </p:txBody>
      </p:sp>
    </p:spTree>
    <p:extLst>
      <p:ext uri="{BB962C8B-B14F-4D97-AF65-F5344CB8AC3E}">
        <p14:creationId xmlns:p14="http://schemas.microsoft.com/office/powerpoint/2010/main" val="534268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2</a:t>
            </a:r>
            <a:endParaRPr lang="en-US"/>
          </a:p>
        </p:txBody>
      </p:sp>
      <p:sp>
        <p:nvSpPr>
          <p:cNvPr id="3" name="Content Placeholder 2"/>
          <p:cNvSpPr>
            <a:spLocks noGrp="1"/>
          </p:cNvSpPr>
          <p:nvPr>
            <p:ph idx="1"/>
          </p:nvPr>
        </p:nvSpPr>
        <p:spPr/>
        <p:txBody>
          <a:bodyPr/>
          <a:lstStyle/>
          <a:p>
            <a:r>
              <a:rPr lang="en-US" smtClean="0"/>
              <a:t>Sử dụng vòng lặp for với biến chạy i duyệt từ 80</a:t>
            </a:r>
            <a:r>
              <a:rPr lang="en-US" smtClean="0">
                <a:sym typeface="Symbol" panose="05050102010706020507" pitchFamily="18" charset="2"/>
              </a:rPr>
              <a:t>100 (range (80,101)</a:t>
            </a:r>
          </a:p>
          <a:p>
            <a:r>
              <a:rPr lang="en-US" smtClean="0">
                <a:sym typeface="Symbol" panose="05050102010706020507" pitchFamily="18" charset="2"/>
              </a:rPr>
              <a:t>Ứng với mỗi biến chạy i, sử dụng câu lệnh if để kiểm tra i có chia hết cho 2 và i có chia hết cho 3 không nếu có thì in ra i</a:t>
            </a:r>
          </a:p>
          <a:p>
            <a:endParaRPr lang="en-US"/>
          </a:p>
        </p:txBody>
      </p:sp>
      <p:sp>
        <p:nvSpPr>
          <p:cNvPr id="4" name="Slide Number Placeholder 3"/>
          <p:cNvSpPr>
            <a:spLocks noGrp="1"/>
          </p:cNvSpPr>
          <p:nvPr>
            <p:ph type="sldNum" sz="quarter" idx="11"/>
          </p:nvPr>
        </p:nvSpPr>
        <p:spPr>
          <a:xfrm>
            <a:off x="457200" y="6332986"/>
            <a:ext cx="1125488" cy="288032"/>
          </a:xfrm>
        </p:spPr>
        <p:txBody>
          <a:bodyPr/>
          <a:lstStyle/>
          <a:p>
            <a:pPr algn="l"/>
            <a:fld id="{B6B660BE-11E5-49C5-9092-33DADC997675}" type="slidenum">
              <a:rPr lang="en-GB" smtClean="0"/>
              <a:pPr algn="l"/>
              <a:t>14</a:t>
            </a:fld>
            <a:endParaRPr lang="en-GB"/>
          </a:p>
        </p:txBody>
      </p:sp>
    </p:spTree>
    <p:extLst>
      <p:ext uri="{BB962C8B-B14F-4D97-AF65-F5344CB8AC3E}">
        <p14:creationId xmlns:p14="http://schemas.microsoft.com/office/powerpoint/2010/main" val="30886725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2</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848842"/>
            <a:ext cx="8229600" cy="4008040"/>
          </a:xfrm>
          <a:ln>
            <a:solidFill>
              <a:schemeClr val="accent1"/>
            </a:solidFill>
          </a:ln>
        </p:spPr>
      </p:pic>
      <p:sp>
        <p:nvSpPr>
          <p:cNvPr id="4" name="Slide Number Placeholder 3"/>
          <p:cNvSpPr>
            <a:spLocks noGrp="1"/>
          </p:cNvSpPr>
          <p:nvPr>
            <p:ph type="sldNum" sz="quarter" idx="11"/>
          </p:nvPr>
        </p:nvSpPr>
        <p:spPr>
          <a:xfrm>
            <a:off x="457200" y="6459166"/>
            <a:ext cx="1125488" cy="288032"/>
          </a:xfrm>
        </p:spPr>
        <p:txBody>
          <a:bodyPr/>
          <a:lstStyle/>
          <a:p>
            <a:pPr algn="l"/>
            <a:fld id="{B6B660BE-11E5-49C5-9092-33DADC997675}" type="slidenum">
              <a:rPr lang="en-GB" smtClean="0"/>
              <a:pPr algn="l"/>
              <a:t>15</a:t>
            </a:fld>
            <a:endParaRPr lang="en-GB"/>
          </a:p>
        </p:txBody>
      </p:sp>
    </p:spTree>
    <p:extLst>
      <p:ext uri="{BB962C8B-B14F-4D97-AF65-F5344CB8AC3E}">
        <p14:creationId xmlns:p14="http://schemas.microsoft.com/office/powerpoint/2010/main" val="2458307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Bài tập cấu </a:t>
            </a:r>
            <a:r>
              <a:rPr lang="en-US" sz="2400" b="1"/>
              <a:t>trúc lặp for</a:t>
            </a:r>
          </a:p>
          <a:p>
            <a:pPr marL="457200" indent="-457200">
              <a:buFont typeface="+mj-lt"/>
              <a:buAutoNum type="arabicPeriod"/>
            </a:pPr>
            <a:r>
              <a:rPr lang="en-US" sz="2400" b="1" smtClean="0">
                <a:solidFill>
                  <a:srgbClr val="FF0000"/>
                </a:solidFill>
              </a:rPr>
              <a:t>Bài tập cấu </a:t>
            </a:r>
            <a:r>
              <a:rPr lang="en-US" sz="2400" b="1">
                <a:solidFill>
                  <a:srgbClr val="FF0000"/>
                </a:solidFill>
              </a:rPr>
              <a:t>trúc lặp while</a:t>
            </a:r>
          </a:p>
          <a:p>
            <a:pPr marL="457200" indent="-457200">
              <a:buFont typeface="+mj-lt"/>
              <a:buAutoNum type="arabicPeriod"/>
            </a:pPr>
            <a:r>
              <a:rPr lang="en-US" sz="2400" b="1" smtClean="0"/>
              <a:t>Bài tập về Chuỗi</a:t>
            </a:r>
          </a:p>
          <a:p>
            <a:pPr marL="457200" indent="-457200">
              <a:buFont typeface="+mj-lt"/>
              <a:buAutoNum type="arabicPeriod"/>
            </a:pPr>
            <a:r>
              <a:rPr lang="en-US" sz="2400" b="1" smtClean="0"/>
              <a:t>Q &amp; A</a:t>
            </a:r>
            <a:r>
              <a:rPr lang="en-US" sz="2400" b="1" smtClean="0">
                <a:solidFill>
                  <a:srgbClr val="FF0000"/>
                </a:solidFill>
              </a:rPr>
              <a:t> </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16</a:t>
            </a:fld>
            <a:endParaRPr lang="en-US"/>
          </a:p>
        </p:txBody>
      </p:sp>
    </p:spTree>
    <p:extLst>
      <p:ext uri="{BB962C8B-B14F-4D97-AF65-F5344CB8AC3E}">
        <p14:creationId xmlns:p14="http://schemas.microsoft.com/office/powerpoint/2010/main" val="2760894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 Bài tập cấu trúc lặp while</a:t>
            </a:r>
            <a:endParaRPr lang="en-US" dirty="0"/>
          </a:p>
        </p:txBody>
      </p:sp>
      <p:sp>
        <p:nvSpPr>
          <p:cNvPr id="3" name="Content Placeholder 2"/>
          <p:cNvSpPr>
            <a:spLocks noGrp="1"/>
          </p:cNvSpPr>
          <p:nvPr>
            <p:ph idx="1"/>
          </p:nvPr>
        </p:nvSpPr>
        <p:spPr/>
        <p:txBody>
          <a:bodyPr>
            <a:normAutofit fontScale="92500" lnSpcReduction="10000"/>
          </a:bodyPr>
          <a:lstStyle/>
          <a:p>
            <a:r>
              <a:rPr lang="en-US" b="1" smtClean="0">
                <a:latin typeface="Calibri" panose="020F0502020204030204" pitchFamily="34" charset="0"/>
                <a:cs typeface="Calibri" panose="020F0502020204030204" pitchFamily="34" charset="0"/>
              </a:rPr>
              <a:t>Bài 1: </a:t>
            </a:r>
            <a:r>
              <a:rPr lang="en-US" smtClean="0">
                <a:latin typeface="Calibri" panose="020F0502020204030204" pitchFamily="34" charset="0"/>
                <a:cs typeface="Calibri" panose="020F0502020204030204" pitchFamily="34" charset="0"/>
              </a:rPr>
              <a:t>Nhập vào số nguyên n nếu n&lt;5 thì yêu cầu n nhập lại liên tục cho đến khi n&gt;=5. Thông báo “Bạn đã nhập đúng yêu cầu” khi n&gt;=5</a:t>
            </a:r>
          </a:p>
          <a:p>
            <a:r>
              <a:rPr lang="en-US" b="1" smtClean="0">
                <a:latin typeface="Calibri" panose="020F0502020204030204" pitchFamily="34" charset="0"/>
                <a:cs typeface="Calibri" panose="020F0502020204030204" pitchFamily="34" charset="0"/>
              </a:rPr>
              <a:t>Bài 2: </a:t>
            </a:r>
            <a:r>
              <a:rPr lang="en-US" smtClean="0">
                <a:latin typeface="Calibri" panose="020F0502020204030204" pitchFamily="34" charset="0"/>
                <a:cs typeface="Calibri" panose="020F0502020204030204" pitchFamily="34" charset="0"/>
              </a:rPr>
              <a:t>Nhập </a:t>
            </a:r>
            <a:r>
              <a:rPr lang="en-US">
                <a:latin typeface="Calibri" panose="020F0502020204030204" pitchFamily="34" charset="0"/>
                <a:cs typeface="Calibri" panose="020F0502020204030204" pitchFamily="34" charset="0"/>
              </a:rPr>
              <a:t>vào số nguyên n </a:t>
            </a:r>
            <a:r>
              <a:rPr lang="en-US">
                <a:latin typeface="Calibri" panose="020F0502020204030204" pitchFamily="34" charset="0"/>
                <a:cs typeface="Calibri" panose="020F0502020204030204" pitchFamily="34" charset="0"/>
              </a:rPr>
              <a:t>nếu </a:t>
            </a:r>
            <a:r>
              <a:rPr lang="en-US" smtClean="0">
                <a:latin typeface="Calibri" panose="020F0502020204030204" pitchFamily="34" charset="0"/>
                <a:cs typeface="Calibri" panose="020F0502020204030204" pitchFamily="34" charset="0"/>
              </a:rPr>
              <a:t>n</a:t>
            </a:r>
            <a:r>
              <a:rPr lang="en-US" smtClean="0">
                <a:latin typeface="Calibri" panose="020F0502020204030204" pitchFamily="34" charset="0"/>
                <a:cs typeface="Calibri" panose="020F0502020204030204" pitchFamily="34" charset="0"/>
                <a:sym typeface="Symbol" panose="05050102010706020507" pitchFamily="18" charset="2"/>
              </a:rPr>
              <a:t>[</a:t>
            </a:r>
            <a:r>
              <a:rPr lang="en-US" smtClean="0">
                <a:latin typeface="Calibri" panose="020F0502020204030204" pitchFamily="34" charset="0"/>
                <a:cs typeface="Calibri" panose="020F0502020204030204" pitchFamily="34" charset="0"/>
              </a:rPr>
              <a:t>5,10] </a:t>
            </a:r>
            <a:r>
              <a:rPr lang="en-US">
                <a:latin typeface="Calibri" panose="020F0502020204030204" pitchFamily="34" charset="0"/>
                <a:cs typeface="Calibri" panose="020F0502020204030204" pitchFamily="34" charset="0"/>
              </a:rPr>
              <a:t>thì </a:t>
            </a:r>
            <a:r>
              <a:rPr lang="en-US" smtClean="0">
                <a:latin typeface="Calibri" panose="020F0502020204030204" pitchFamily="34" charset="0"/>
                <a:cs typeface="Calibri" panose="020F0502020204030204" pitchFamily="34" charset="0"/>
              </a:rPr>
              <a:t>thông báo </a:t>
            </a:r>
            <a:r>
              <a:rPr lang="en-US">
                <a:latin typeface="Calibri" panose="020F0502020204030204" pitchFamily="34" charset="0"/>
                <a:cs typeface="Calibri" panose="020F0502020204030204" pitchFamily="34" charset="0"/>
              </a:rPr>
              <a:t>“Bạn đã nhập đúng yêu </a:t>
            </a:r>
            <a:r>
              <a:rPr lang="en-US">
                <a:latin typeface="Calibri" panose="020F0502020204030204" pitchFamily="34" charset="0"/>
                <a:cs typeface="Calibri" panose="020F0502020204030204" pitchFamily="34" charset="0"/>
              </a:rPr>
              <a:t>cầu</a:t>
            </a:r>
            <a:r>
              <a:rPr lang="en-US" smtClean="0">
                <a:latin typeface="Calibri" panose="020F0502020204030204" pitchFamily="34" charset="0"/>
                <a:cs typeface="Calibri" panose="020F0502020204030204" pitchFamily="34" charset="0"/>
              </a:rPr>
              <a:t>”, nếu n thuộc ngoài khoảng thì thông báo hãy nhập lại liên tục cho đến khi nhập đúng yêu cầu.</a:t>
            </a:r>
            <a:endParaRPr lang="en-US" b="1" smtClean="0">
              <a:latin typeface="Calibri" panose="020F0502020204030204" pitchFamily="34" charset="0"/>
              <a:cs typeface="Calibri" panose="020F0502020204030204" pitchFamily="34" charset="0"/>
            </a:endParaRPr>
          </a:p>
          <a:p>
            <a:r>
              <a:rPr lang="vi-VN" b="1" smtClean="0">
                <a:latin typeface="Calibri" panose="020F0502020204030204" pitchFamily="34" charset="0"/>
                <a:cs typeface="Calibri" panose="020F0502020204030204" pitchFamily="34" charset="0"/>
              </a:rPr>
              <a:t>Bài </a:t>
            </a:r>
            <a:r>
              <a:rPr lang="en-US" b="1" dirty="0">
                <a:latin typeface="Calibri" panose="020F0502020204030204" pitchFamily="34" charset="0"/>
                <a:cs typeface="Calibri" panose="020F0502020204030204" pitchFamily="34" charset="0"/>
              </a:rPr>
              <a:t>3</a:t>
            </a:r>
            <a:r>
              <a:rPr lang="vi-VN" smtClean="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Nhập vào số nguyên </a:t>
            </a:r>
            <a:r>
              <a:rPr lang="vi-VN">
                <a:latin typeface="Calibri" panose="020F0502020204030204" pitchFamily="34" charset="0"/>
                <a:cs typeface="Calibri" panose="020F0502020204030204" pitchFamily="34" charset="0"/>
              </a:rPr>
              <a:t>dương </a:t>
            </a:r>
            <a:r>
              <a:rPr lang="vi-VN" smtClean="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từ bàn phím. Tính và in ra n! (giai thừa của </a:t>
            </a:r>
            <a:r>
              <a:rPr lang="vi-VN">
                <a:latin typeface="Calibri" panose="020F0502020204030204" pitchFamily="34" charset="0"/>
                <a:cs typeface="Calibri" panose="020F0502020204030204" pitchFamily="34" charset="0"/>
              </a:rPr>
              <a:t>n</a:t>
            </a:r>
            <a:r>
              <a:rPr lang="vi-VN" smtClean="0">
                <a:latin typeface="Calibri" panose="020F0502020204030204" pitchFamily="34" charset="0"/>
                <a:cs typeface="Calibri" panose="020F0502020204030204" pitchFamily="34" charset="0"/>
              </a:rPr>
              <a:t>)</a:t>
            </a:r>
            <a:r>
              <a:rPr lang="en-US" smtClean="0">
                <a:latin typeface="Calibri" panose="020F0502020204030204" pitchFamily="34" charset="0"/>
                <a:cs typeface="Calibri" panose="020F0502020204030204" pitchFamily="34" charset="0"/>
              </a:rPr>
              <a:t> sử dụng vòng lặp while</a:t>
            </a:r>
            <a:endParaRPr lang="vi-VN" dirty="0">
              <a:latin typeface="Calibri" panose="020F0502020204030204" pitchFamily="34" charset="0"/>
              <a:cs typeface="Calibri" panose="020F0502020204030204" pitchFamily="34" charset="0"/>
            </a:endParaRPr>
          </a:p>
          <a:p>
            <a:r>
              <a:rPr lang="vi-VN" b="1">
                <a:latin typeface="Calibri" panose="020F0502020204030204" pitchFamily="34" charset="0"/>
                <a:cs typeface="Calibri" panose="020F0502020204030204" pitchFamily="34" charset="0"/>
              </a:rPr>
              <a:t>Bài </a:t>
            </a:r>
            <a:r>
              <a:rPr lang="en-US" b="1" smtClean="0">
                <a:latin typeface="Calibri" panose="020F0502020204030204" pitchFamily="34" charset="0"/>
                <a:cs typeface="Calibri" panose="020F0502020204030204" pitchFamily="34" charset="0"/>
              </a:rPr>
              <a:t>4</a:t>
            </a:r>
            <a:r>
              <a:rPr lang="vi-VN" smtClean="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Nhập vào số nguyên </a:t>
            </a:r>
            <a:r>
              <a:rPr lang="vi-VN">
                <a:latin typeface="Calibri" panose="020F0502020204030204" pitchFamily="34" charset="0"/>
                <a:cs typeface="Calibri" panose="020F0502020204030204" pitchFamily="34" charset="0"/>
              </a:rPr>
              <a:t>dương </a:t>
            </a:r>
            <a:r>
              <a:rPr lang="en-US" smtClean="0">
                <a:latin typeface="Calibri" panose="020F0502020204030204" pitchFamily="34" charset="0"/>
                <a:cs typeface="Calibri" panose="020F0502020204030204" pitchFamily="34" charset="0"/>
              </a:rPr>
              <a:t>a</a:t>
            </a:r>
            <a:r>
              <a:rPr lang="vi-VN" smtClean="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từ bàn phím. Kiểm tra xem </a:t>
            </a:r>
            <a:r>
              <a:rPr lang="vi-VN">
                <a:latin typeface="Calibri" panose="020F0502020204030204" pitchFamily="34" charset="0"/>
                <a:cs typeface="Calibri" panose="020F0502020204030204" pitchFamily="34" charset="0"/>
              </a:rPr>
              <a:t>số </a:t>
            </a:r>
            <a:r>
              <a:rPr lang="en-US" smtClean="0">
                <a:latin typeface="Calibri" panose="020F0502020204030204" pitchFamily="34" charset="0"/>
                <a:cs typeface="Calibri" panose="020F0502020204030204" pitchFamily="34" charset="0"/>
              </a:rPr>
              <a:t>a </a:t>
            </a:r>
            <a:r>
              <a:rPr lang="vi-VN" smtClean="0">
                <a:latin typeface="Calibri" panose="020F0502020204030204" pitchFamily="34" charset="0"/>
                <a:cs typeface="Calibri" panose="020F0502020204030204" pitchFamily="34" charset="0"/>
              </a:rPr>
              <a:t>có </a:t>
            </a:r>
            <a:r>
              <a:rPr lang="vi-VN" dirty="0">
                <a:latin typeface="Calibri" panose="020F0502020204030204" pitchFamily="34" charset="0"/>
                <a:cs typeface="Calibri" panose="020F0502020204030204" pitchFamily="34" charset="0"/>
              </a:rPr>
              <a:t>phải là số nguyên tố hay không.</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Nếu là số nguyên tố thì in ra dòng text: Đây là số nguyên tố. Nếu không thì in ra: Không phải số nguyên tố.</a:t>
            </a:r>
          </a:p>
          <a:p>
            <a:r>
              <a:rPr lang="vi-VN" b="1" dirty="0">
                <a:latin typeface="Calibri" panose="020F0502020204030204" pitchFamily="34" charset="0"/>
                <a:cs typeface="Calibri" panose="020F0502020204030204" pitchFamily="34" charset="0"/>
              </a:rPr>
              <a:t>Bài 4</a:t>
            </a:r>
            <a:r>
              <a:rPr lang="vi-VN" dirty="0">
                <a:latin typeface="Calibri" panose="020F0502020204030204" pitchFamily="34" charset="0"/>
                <a:cs typeface="Calibri" panose="020F0502020204030204" pitchFamily="34" charset="0"/>
              </a:rPr>
              <a:t>: Nhập vào từ bàn phím số nguyên n. In ra tổng của các số thỏa mãn hai điều kiện: nhỏ hơn n và là số chẵn.</a:t>
            </a:r>
            <a:endParaRPr lang="en-US"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17</a:t>
            </a:fld>
            <a:endParaRPr lang="en-US"/>
          </a:p>
        </p:txBody>
      </p:sp>
    </p:spTree>
    <p:extLst>
      <p:ext uri="{BB962C8B-B14F-4D97-AF65-F5344CB8AC3E}">
        <p14:creationId xmlns:p14="http://schemas.microsoft.com/office/powerpoint/2010/main" val="35347860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1</a:t>
            </a:r>
            <a:endParaRPr lang="en-US"/>
          </a:p>
        </p:txBody>
      </p:sp>
      <p:sp>
        <p:nvSpPr>
          <p:cNvPr id="3" name="Content Placeholder 2"/>
          <p:cNvSpPr>
            <a:spLocks noGrp="1"/>
          </p:cNvSpPr>
          <p:nvPr>
            <p:ph idx="1"/>
          </p:nvPr>
        </p:nvSpPr>
        <p:spPr>
          <a:xfrm>
            <a:off x="460558" y="1243103"/>
            <a:ext cx="8229600" cy="5248275"/>
          </a:xfrm>
        </p:spPr>
        <p:txBody>
          <a:bodyPr/>
          <a:lstStyle/>
          <a:p>
            <a:r>
              <a:rPr lang="en-US" smtClean="0"/>
              <a:t>Sử dụng vòng lặp while</a:t>
            </a:r>
          </a:p>
          <a:p>
            <a:pPr lvl="1"/>
            <a:r>
              <a:rPr lang="en-US" smtClean="0"/>
              <a:t>Điều kiện lặp lại việc nhập n là: n&lt;5</a:t>
            </a:r>
          </a:p>
          <a:p>
            <a:r>
              <a:rPr lang="en-US" smtClean="0"/>
              <a:t>Nếu nhập đúng n&gt;=5 thì viết ra dòng chữ </a:t>
            </a:r>
          </a:p>
          <a:p>
            <a:pPr lvl="1"/>
            <a:r>
              <a:rPr lang="en-US" smtClean="0"/>
              <a:t>“Bạn đã nhập đúng yêu cầu”</a:t>
            </a:r>
          </a:p>
          <a:p>
            <a:pPr lvl="1"/>
            <a:r>
              <a:rPr lang="en-US" smtClean="0"/>
              <a:t>Hoặc có thể sử dụng else trong while để viết dòng chữ</a:t>
            </a:r>
            <a:endParaRPr lang="en-US"/>
          </a:p>
        </p:txBody>
      </p:sp>
      <p:sp>
        <p:nvSpPr>
          <p:cNvPr id="4" name="Slide Number Placeholder 3"/>
          <p:cNvSpPr>
            <a:spLocks noGrp="1"/>
          </p:cNvSpPr>
          <p:nvPr>
            <p:ph type="sldNum" sz="quarter" idx="11"/>
          </p:nvPr>
        </p:nvSpPr>
        <p:spPr>
          <a:xfrm>
            <a:off x="564103" y="6347362"/>
            <a:ext cx="1125488" cy="288032"/>
          </a:xfrm>
        </p:spPr>
        <p:txBody>
          <a:bodyPr/>
          <a:lstStyle/>
          <a:p>
            <a:pPr algn="l"/>
            <a:fld id="{B6B660BE-11E5-49C5-9092-33DADC997675}" type="slidenum">
              <a:rPr lang="en-GB" smtClean="0"/>
              <a:pPr algn="l"/>
              <a:t>18</a:t>
            </a:fld>
            <a:endParaRPr lang="en-GB"/>
          </a:p>
        </p:txBody>
      </p:sp>
    </p:spTree>
    <p:extLst>
      <p:ext uri="{BB962C8B-B14F-4D97-AF65-F5344CB8AC3E}">
        <p14:creationId xmlns:p14="http://schemas.microsoft.com/office/powerpoint/2010/main" val="2570418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1</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848842"/>
            <a:ext cx="8229600" cy="4008040"/>
          </a:xfrm>
          <a:ln>
            <a:solidFill>
              <a:schemeClr val="accent1"/>
            </a:solidFill>
          </a:ln>
        </p:spPr>
      </p:pic>
      <p:sp>
        <p:nvSpPr>
          <p:cNvPr id="4" name="Slide Number Placeholder 3"/>
          <p:cNvSpPr>
            <a:spLocks noGrp="1"/>
          </p:cNvSpPr>
          <p:nvPr>
            <p:ph type="sldNum" sz="quarter" idx="11"/>
          </p:nvPr>
        </p:nvSpPr>
        <p:spPr>
          <a:xfrm>
            <a:off x="457200" y="6303521"/>
            <a:ext cx="1125488" cy="288032"/>
          </a:xfrm>
        </p:spPr>
        <p:txBody>
          <a:bodyPr/>
          <a:lstStyle/>
          <a:p>
            <a:pPr algn="l"/>
            <a:fld id="{B6B660BE-11E5-49C5-9092-33DADC997675}" type="slidenum">
              <a:rPr lang="en-GB" smtClean="0"/>
              <a:pPr algn="l"/>
              <a:t>19</a:t>
            </a:fld>
            <a:endParaRPr lang="en-GB"/>
          </a:p>
        </p:txBody>
      </p:sp>
    </p:spTree>
    <p:extLst>
      <p:ext uri="{BB962C8B-B14F-4D97-AF65-F5344CB8AC3E}">
        <p14:creationId xmlns:p14="http://schemas.microsoft.com/office/powerpoint/2010/main" val="2978553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4</a:t>
            </a:r>
            <a:endParaRPr lang="en-US"/>
          </a:p>
        </p:txBody>
      </p:sp>
      <p:sp>
        <p:nvSpPr>
          <p:cNvPr id="3" name="Content Placeholder 2"/>
          <p:cNvSpPr>
            <a:spLocks noGrp="1"/>
          </p:cNvSpPr>
          <p:nvPr>
            <p:ph idx="1"/>
          </p:nvPr>
        </p:nvSpPr>
        <p:spPr/>
        <p:txBody>
          <a:bodyPr/>
          <a:lstStyle/>
          <a:p>
            <a:r>
              <a:rPr lang="en-US" smtClean="0"/>
              <a:t>Yêu cầu nhập vào số nguyên a </a:t>
            </a:r>
          </a:p>
          <a:p>
            <a:r>
              <a:rPr lang="en-US" smtClean="0"/>
              <a:t>Khai báo biến ktra, khởi tạo là true</a:t>
            </a:r>
          </a:p>
          <a:p>
            <a:r>
              <a:rPr lang="en-US" smtClean="0"/>
              <a:t>Khai báo biến chạy i, khởi tạo giá trị 2</a:t>
            </a:r>
          </a:p>
          <a:p>
            <a:r>
              <a:rPr lang="en-US" smtClean="0"/>
              <a:t>Sử dụng vòng lặp while điều kiện i &lt;= a-1 thì thực hiện:</a:t>
            </a:r>
          </a:p>
          <a:p>
            <a:pPr lvl="1"/>
            <a:r>
              <a:rPr lang="en-US" smtClean="0"/>
              <a:t>Với mỗi lần lặp kiểm tra nếu a chia hết cho i thì gán biến ktra là false</a:t>
            </a:r>
          </a:p>
          <a:p>
            <a:pPr lvl="1"/>
            <a:r>
              <a:rPr lang="en-US" smtClean="0"/>
              <a:t>Mỗi lần tăng i=i+1</a:t>
            </a:r>
          </a:p>
          <a:p>
            <a:r>
              <a:rPr lang="en-US" smtClean="0"/>
              <a:t>Hết vòng lặp, nếu ktra vẫn bằng true thì a là số nguyên tố, ktra bằng false thì a không là số nguyên tố.</a:t>
            </a:r>
          </a:p>
          <a:p>
            <a:endParaRPr lang="en-US"/>
          </a:p>
        </p:txBody>
      </p:sp>
      <p:sp>
        <p:nvSpPr>
          <p:cNvPr id="4" name="Slide Number Placeholder 3"/>
          <p:cNvSpPr>
            <a:spLocks noGrp="1"/>
          </p:cNvSpPr>
          <p:nvPr>
            <p:ph type="sldNum" sz="quarter" idx="11"/>
          </p:nvPr>
        </p:nvSpPr>
        <p:spPr>
          <a:xfrm>
            <a:off x="759640" y="6332986"/>
            <a:ext cx="1125488" cy="288032"/>
          </a:xfrm>
        </p:spPr>
        <p:txBody>
          <a:bodyPr/>
          <a:lstStyle/>
          <a:p>
            <a:pPr algn="l"/>
            <a:fld id="{B6B660BE-11E5-49C5-9092-33DADC997675}" type="slidenum">
              <a:rPr lang="en-GB" smtClean="0"/>
              <a:pPr algn="l"/>
              <a:t>20</a:t>
            </a:fld>
            <a:endParaRPr lang="en-GB"/>
          </a:p>
        </p:txBody>
      </p:sp>
    </p:spTree>
    <p:extLst>
      <p:ext uri="{BB962C8B-B14F-4D97-AF65-F5344CB8AC3E}">
        <p14:creationId xmlns:p14="http://schemas.microsoft.com/office/powerpoint/2010/main" val="763355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4</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8302"/>
            <a:ext cx="8229600" cy="4209121"/>
          </a:xfrm>
          <a:ln>
            <a:solidFill>
              <a:schemeClr val="accent1"/>
            </a:solidFill>
          </a:ln>
        </p:spPr>
      </p:pic>
      <p:sp>
        <p:nvSpPr>
          <p:cNvPr id="4" name="Slide Number Placeholder 3"/>
          <p:cNvSpPr>
            <a:spLocks noGrp="1"/>
          </p:cNvSpPr>
          <p:nvPr>
            <p:ph type="sldNum" sz="quarter" idx="11"/>
          </p:nvPr>
        </p:nvSpPr>
        <p:spPr>
          <a:xfrm>
            <a:off x="457200" y="6459167"/>
            <a:ext cx="1125488" cy="288032"/>
          </a:xfrm>
        </p:spPr>
        <p:txBody>
          <a:bodyPr/>
          <a:lstStyle/>
          <a:p>
            <a:pPr algn="l"/>
            <a:fld id="{B6B660BE-11E5-49C5-9092-33DADC997675}" type="slidenum">
              <a:rPr lang="en-GB" smtClean="0"/>
              <a:pPr algn="l"/>
              <a:t>21</a:t>
            </a:fld>
            <a:endParaRPr lang="en-GB"/>
          </a:p>
        </p:txBody>
      </p:sp>
    </p:spTree>
    <p:extLst>
      <p:ext uri="{BB962C8B-B14F-4D97-AF65-F5344CB8AC3E}">
        <p14:creationId xmlns:p14="http://schemas.microsoft.com/office/powerpoint/2010/main" val="1387810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Phát triển code bài 4</a:t>
            </a:r>
            <a:endParaRPr lang="en-US"/>
          </a:p>
        </p:txBody>
      </p:sp>
      <p:sp>
        <p:nvSpPr>
          <p:cNvPr id="3" name="Content Placeholder 2"/>
          <p:cNvSpPr>
            <a:spLocks noGrp="1"/>
          </p:cNvSpPr>
          <p:nvPr>
            <p:ph idx="1"/>
          </p:nvPr>
        </p:nvSpPr>
        <p:spPr/>
        <p:txBody>
          <a:bodyPr/>
          <a:lstStyle/>
          <a:p>
            <a:r>
              <a:rPr lang="en-US" smtClean="0"/>
              <a:t>Một số thay đổi code cho bài 4</a:t>
            </a:r>
          </a:p>
          <a:p>
            <a:pPr lvl="1"/>
            <a:r>
              <a:rPr lang="en-US" smtClean="0"/>
              <a:t>Điều kiện vòng lặp while chỉ xét các ước có thể có từ 1 đến căn bậc hai của a</a:t>
            </a:r>
          </a:p>
          <a:p>
            <a:pPr lvl="1"/>
            <a:r>
              <a:rPr lang="en-US" smtClean="0"/>
              <a:t>Khi biến a đã chia hết cho một biến i nào đó, gán lại biến ktra=False đồng thời sử dụng câu lệnh break để thoát khỏi vòng lặp while</a:t>
            </a:r>
          </a:p>
          <a:p>
            <a:pPr lvl="1"/>
            <a:endParaRPr lang="en-US"/>
          </a:p>
        </p:txBody>
      </p:sp>
      <p:sp>
        <p:nvSpPr>
          <p:cNvPr id="4" name="Slide Number Placeholder 3"/>
          <p:cNvSpPr>
            <a:spLocks noGrp="1"/>
          </p:cNvSpPr>
          <p:nvPr>
            <p:ph type="sldNum" sz="quarter" idx="11"/>
          </p:nvPr>
        </p:nvSpPr>
        <p:spPr>
          <a:xfrm>
            <a:off x="564102" y="6332986"/>
            <a:ext cx="1125488" cy="288032"/>
          </a:xfrm>
        </p:spPr>
        <p:txBody>
          <a:bodyPr/>
          <a:lstStyle/>
          <a:p>
            <a:pPr algn="l"/>
            <a:fld id="{B6B660BE-11E5-49C5-9092-33DADC997675}" type="slidenum">
              <a:rPr lang="en-GB" smtClean="0"/>
              <a:pPr algn="l"/>
              <a:t>22</a:t>
            </a:fld>
            <a:endParaRPr lang="en-GB"/>
          </a:p>
        </p:txBody>
      </p:sp>
    </p:spTree>
    <p:extLst>
      <p:ext uri="{BB962C8B-B14F-4D97-AF65-F5344CB8AC3E}">
        <p14:creationId xmlns:p14="http://schemas.microsoft.com/office/powerpoint/2010/main" val="38316780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Bài tập cấu </a:t>
            </a:r>
            <a:r>
              <a:rPr lang="en-US" sz="2400" b="1"/>
              <a:t>trúc lặp for</a:t>
            </a:r>
          </a:p>
          <a:p>
            <a:pPr marL="457200" indent="-457200">
              <a:buFont typeface="+mj-lt"/>
              <a:buAutoNum type="arabicPeriod"/>
            </a:pPr>
            <a:r>
              <a:rPr lang="en-US" sz="2400" b="1"/>
              <a:t>Bài tập cấu </a:t>
            </a:r>
            <a:r>
              <a:rPr lang="en-US" sz="2400" b="1"/>
              <a:t>trúc lặp while</a:t>
            </a:r>
          </a:p>
          <a:p>
            <a:pPr marL="457200" indent="-457200">
              <a:buFont typeface="+mj-lt"/>
              <a:buAutoNum type="arabicPeriod"/>
            </a:pPr>
            <a:r>
              <a:rPr lang="en-US" sz="2400" b="1" smtClean="0">
                <a:solidFill>
                  <a:srgbClr val="FF0000"/>
                </a:solidFill>
              </a:rPr>
              <a:t>Bài tập về Chuỗi</a:t>
            </a:r>
          </a:p>
          <a:p>
            <a:pPr marL="457200" indent="-457200">
              <a:buFont typeface="+mj-lt"/>
              <a:buAutoNum type="arabicPeriod"/>
            </a:pPr>
            <a:r>
              <a:rPr lang="en-US" sz="2400" b="1" smtClean="0"/>
              <a:t>Q &amp; A</a:t>
            </a:r>
            <a:r>
              <a:rPr lang="en-US" sz="2400" b="1" smtClean="0">
                <a:solidFill>
                  <a:srgbClr val="FF0000"/>
                </a:solidFill>
              </a:rPr>
              <a:t> </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23</a:t>
            </a:fld>
            <a:endParaRPr lang="en-US"/>
          </a:p>
        </p:txBody>
      </p:sp>
    </p:spTree>
    <p:extLst>
      <p:ext uri="{BB962C8B-B14F-4D97-AF65-F5344CB8AC3E}">
        <p14:creationId xmlns:p14="http://schemas.microsoft.com/office/powerpoint/2010/main" val="38623134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3. Bài tập luyện tập chuỗi</a:t>
            </a:r>
            <a:endParaRPr lang="en-US"/>
          </a:p>
        </p:txBody>
      </p:sp>
      <p:sp>
        <p:nvSpPr>
          <p:cNvPr id="3" name="Content Placeholder 2"/>
          <p:cNvSpPr>
            <a:spLocks noGrp="1"/>
          </p:cNvSpPr>
          <p:nvPr>
            <p:ph idx="1"/>
          </p:nvPr>
        </p:nvSpPr>
        <p:spPr/>
        <p:txBody>
          <a:bodyPr/>
          <a:lstStyle/>
          <a:p>
            <a:r>
              <a:rPr lang="en-US" smtClean="0"/>
              <a:t>Bài tập 1: Nhập vào chuỗi (một câu)</a:t>
            </a:r>
          </a:p>
          <a:p>
            <a:pPr lvl="1"/>
            <a:r>
              <a:rPr lang="en-US" smtClean="0"/>
              <a:t>Xóa dấu trắng thừa trong chuỗi</a:t>
            </a:r>
          </a:p>
          <a:p>
            <a:pPr lvl="1"/>
            <a:r>
              <a:rPr lang="en-US" smtClean="0"/>
              <a:t>Đếm số từ</a:t>
            </a:r>
          </a:p>
          <a:p>
            <a:pPr lvl="1"/>
            <a:r>
              <a:rPr lang="en-US" smtClean="0"/>
              <a:t>In ra màn hình mỗi từ trên một dòng</a:t>
            </a:r>
          </a:p>
          <a:p>
            <a:r>
              <a:rPr lang="en-US" smtClean="0"/>
              <a:t>Bài tập 2: Nhập vào chuỗi ngày tháng</a:t>
            </a:r>
          </a:p>
          <a:p>
            <a:pPr lvl="1"/>
            <a:r>
              <a:rPr lang="en-US"/>
              <a:t>Xóa dấu trắng thừa trong chuỗi</a:t>
            </a:r>
          </a:p>
          <a:p>
            <a:pPr lvl="1"/>
            <a:r>
              <a:rPr lang="en-US" smtClean="0"/>
              <a:t>Kiểm tra chuỗi nhập vào có đúng là ngày tháng không?</a:t>
            </a:r>
          </a:p>
          <a:p>
            <a:r>
              <a:rPr lang="en-US" smtClean="0"/>
              <a:t>Bài tập 3: Nhập vào chuỗi chuẩn hóa chuỗi đó</a:t>
            </a:r>
          </a:p>
          <a:p>
            <a:r>
              <a:rPr lang="en-US" smtClean="0"/>
              <a:t>Bài tập 4: Xây dựng hàm sinh mã nhân viên với dữ liều vào là Họ tên, năm sinh, năm làm việc</a:t>
            </a:r>
          </a:p>
        </p:txBody>
      </p:sp>
      <p:sp>
        <p:nvSpPr>
          <p:cNvPr id="4" name="Slide Number Placeholder 3"/>
          <p:cNvSpPr>
            <a:spLocks noGrp="1"/>
          </p:cNvSpPr>
          <p:nvPr>
            <p:ph type="sldNum" sz="quarter" idx="11"/>
          </p:nvPr>
        </p:nvSpPr>
        <p:spPr>
          <a:xfrm>
            <a:off x="457200" y="6427218"/>
            <a:ext cx="1125488" cy="288032"/>
          </a:xfrm>
        </p:spPr>
        <p:txBody>
          <a:bodyPr/>
          <a:lstStyle/>
          <a:p>
            <a:pPr algn="l"/>
            <a:fld id="{B6B660BE-11E5-49C5-9092-33DADC997675}" type="slidenum">
              <a:rPr lang="en-GB" smtClean="0"/>
              <a:pPr algn="l"/>
              <a:t>24</a:t>
            </a:fld>
            <a:endParaRPr lang="en-GB"/>
          </a:p>
        </p:txBody>
      </p:sp>
    </p:spTree>
    <p:extLst>
      <p:ext uri="{BB962C8B-B14F-4D97-AF65-F5344CB8AC3E}">
        <p14:creationId xmlns:p14="http://schemas.microsoft.com/office/powerpoint/2010/main" val="1091774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tập tổng hợp chuỗi</a:t>
            </a:r>
            <a:endParaRPr lang="en-US"/>
          </a:p>
        </p:txBody>
      </p:sp>
      <p:sp>
        <p:nvSpPr>
          <p:cNvPr id="3" name="Content Placeholder 2"/>
          <p:cNvSpPr>
            <a:spLocks noGrp="1"/>
          </p:cNvSpPr>
          <p:nvPr>
            <p:ph idx="1"/>
          </p:nvPr>
        </p:nvSpPr>
        <p:spPr/>
        <p:txBody>
          <a:bodyPr/>
          <a:lstStyle/>
          <a:p>
            <a:r>
              <a:rPr lang="vi-VN" sz="2000"/>
              <a:t>Một website yêu cầu người dùng nhập tên người dùng và mật khẩu để đăng ký. Viết chương trình để kiểm tra tính hợp lệ của mật khẩu mà người dùng nhập vào.</a:t>
            </a:r>
          </a:p>
          <a:p>
            <a:r>
              <a:rPr lang="vi-VN" sz="2000"/>
              <a:t>Các tiêu chí kiểm tra mật khẩu bao gồm:</a:t>
            </a:r>
          </a:p>
          <a:p>
            <a:pPr lvl="1" algn="l"/>
            <a:r>
              <a:rPr lang="vi-VN" sz="1600"/>
              <a:t>1. Ít nhất 1 chữ cái nằm trong [a-z]</a:t>
            </a:r>
            <a:br>
              <a:rPr lang="vi-VN" sz="1600"/>
            </a:br>
            <a:r>
              <a:rPr lang="vi-VN" sz="1600"/>
              <a:t>2. Ít nhất 1 số nằm trong [0-9]</a:t>
            </a:r>
            <a:br>
              <a:rPr lang="vi-VN" sz="1600"/>
            </a:br>
            <a:r>
              <a:rPr lang="vi-VN" sz="1600"/>
              <a:t>3. Ít nhất 1 kí tự nằm trong [A-Z]</a:t>
            </a:r>
            <a:br>
              <a:rPr lang="vi-VN" sz="1600"/>
            </a:br>
            <a:r>
              <a:rPr lang="vi-VN" sz="1600"/>
              <a:t>4. </a:t>
            </a:r>
            <a:r>
              <a:rPr lang="vi-VN" sz="1600" smtClean="0"/>
              <a:t>Độ </a:t>
            </a:r>
            <a:r>
              <a:rPr lang="vi-VN" sz="1600"/>
              <a:t>dài mật khẩu tối thiểu: 6</a:t>
            </a:r>
            <a:br>
              <a:rPr lang="vi-VN" sz="1600"/>
            </a:br>
            <a:r>
              <a:rPr lang="en-US" sz="1600" smtClean="0"/>
              <a:t>5</a:t>
            </a:r>
            <a:r>
              <a:rPr lang="vi-VN" sz="1600" smtClean="0"/>
              <a:t>. </a:t>
            </a:r>
            <a:r>
              <a:rPr lang="vi-VN" sz="1600"/>
              <a:t>Độ dài mật khẩu tối đa: 12</a:t>
            </a:r>
          </a:p>
          <a:p>
            <a:r>
              <a:rPr lang="vi-VN" sz="2000"/>
              <a:t>Chương trình phải chấp nhận một chuỗi mật khẩu phân tách nhau bởi dấu phẩy và kiểm tra xem chúng có đáp ứng những tiêu chí trên hay không. Mật khẩu hợp lệ sẽ được in, mỗi mật khẩu cách nhau bởi dấu phẩy.</a:t>
            </a:r>
          </a:p>
          <a:p>
            <a:pPr lvl="1"/>
            <a:r>
              <a:rPr lang="vi-VN" sz="1600"/>
              <a:t>Ví dụ mật khẩu nhập vào chương trình là: ABd1234@1,a F1#,2w3E*,2We3345</a:t>
            </a:r>
          </a:p>
          <a:p>
            <a:pPr lvl="1"/>
            <a:r>
              <a:rPr lang="vi-VN" sz="1600"/>
              <a:t>Thì đầu ra sẽ là: ABd1234@1</a:t>
            </a:r>
          </a:p>
          <a:p>
            <a:pPr lvl="1"/>
            <a:r>
              <a:rPr lang="vi-VN" sz="1600" u="sng"/>
              <a:t>Gợi ý</a:t>
            </a:r>
            <a:r>
              <a:rPr lang="vi-VN" sz="1600" u="sng" smtClean="0"/>
              <a:t>:</a:t>
            </a:r>
            <a:r>
              <a:rPr lang="en-US" sz="1600" u="sng" smtClean="0"/>
              <a:t> </a:t>
            </a:r>
            <a:r>
              <a:rPr lang="vi-VN" sz="1600"/>
              <a:t>Trong trường hợp dữ liệu đầu vào được nhập vào chương trình nó nên được giả định là dữ liệu được người dùng nhập vào từ giao diện điều khiển.</a:t>
            </a:r>
          </a:p>
          <a:p>
            <a:endParaRPr lang="en-US" sz="1600" u="sng">
              <a:solidFill>
                <a:srgbClr val="003399"/>
              </a:solidFill>
            </a:endParaRPr>
          </a:p>
        </p:txBody>
      </p:sp>
      <p:sp>
        <p:nvSpPr>
          <p:cNvPr id="4" name="Slide Number Placeholder 3"/>
          <p:cNvSpPr>
            <a:spLocks noGrp="1"/>
          </p:cNvSpPr>
          <p:nvPr>
            <p:ph type="sldNum" sz="quarter" idx="11"/>
          </p:nvPr>
        </p:nvSpPr>
        <p:spPr>
          <a:xfrm>
            <a:off x="623096" y="6407554"/>
            <a:ext cx="1125488" cy="288032"/>
          </a:xfrm>
        </p:spPr>
        <p:txBody>
          <a:bodyPr/>
          <a:lstStyle/>
          <a:p>
            <a:pPr algn="l"/>
            <a:fld id="{B6B660BE-11E5-49C5-9092-33DADC997675}" type="slidenum">
              <a:rPr lang="en-GB" smtClean="0"/>
              <a:pPr algn="l"/>
              <a:t>25</a:t>
            </a:fld>
            <a:endParaRPr lang="en-GB"/>
          </a:p>
        </p:txBody>
      </p:sp>
    </p:spTree>
    <p:extLst>
      <p:ext uri="{BB962C8B-B14F-4D97-AF65-F5344CB8AC3E}">
        <p14:creationId xmlns:p14="http://schemas.microsoft.com/office/powerpoint/2010/main" val="2278510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2384" y="408101"/>
            <a:ext cx="7642103" cy="487363"/>
          </a:xfrm>
        </p:spPr>
        <p:txBody>
          <a:bodyPr/>
          <a:lstStyle/>
          <a:p>
            <a:r>
              <a:rPr lang="en-US" smtClean="0"/>
              <a:t>Hướng dẫn xóa dấu trắng trong chuỗi</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4510" y="1739381"/>
            <a:ext cx="6972904" cy="3696020"/>
          </a:xfrm>
          <a:ln>
            <a:solidFill>
              <a:schemeClr val="accent1"/>
            </a:solidFill>
          </a:ln>
        </p:spPr>
      </p:pic>
      <p:sp>
        <p:nvSpPr>
          <p:cNvPr id="3" name="Slide Number Placeholder 2"/>
          <p:cNvSpPr>
            <a:spLocks noGrp="1"/>
          </p:cNvSpPr>
          <p:nvPr>
            <p:ph type="sldNum" sz="quarter" idx="11"/>
          </p:nvPr>
        </p:nvSpPr>
        <p:spPr>
          <a:xfrm>
            <a:off x="662425" y="6279318"/>
            <a:ext cx="1125488" cy="288032"/>
          </a:xfrm>
        </p:spPr>
        <p:txBody>
          <a:bodyPr/>
          <a:lstStyle/>
          <a:p>
            <a:pPr algn="l"/>
            <a:fld id="{B6B660BE-11E5-49C5-9092-33DADC997675}" type="slidenum">
              <a:rPr lang="en-GB" smtClean="0"/>
              <a:pPr algn="l"/>
              <a:t>26</a:t>
            </a:fld>
            <a:endParaRPr lang="en-GB"/>
          </a:p>
        </p:txBody>
      </p:sp>
    </p:spTree>
    <p:extLst>
      <p:ext uri="{BB962C8B-B14F-4D97-AF65-F5344CB8AC3E}">
        <p14:creationId xmlns:p14="http://schemas.microsoft.com/office/powerpoint/2010/main" val="24969058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đếm số từ trong chuỗi</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4559" y="1765737"/>
            <a:ext cx="7929872" cy="4235669"/>
          </a:xfrm>
          <a:ln>
            <a:solidFill>
              <a:schemeClr val="accent1"/>
            </a:solidFill>
          </a:ln>
        </p:spPr>
      </p:pic>
      <p:sp>
        <p:nvSpPr>
          <p:cNvPr id="3" name="Slide Number Placeholder 2"/>
          <p:cNvSpPr>
            <a:spLocks noGrp="1"/>
          </p:cNvSpPr>
          <p:nvPr>
            <p:ph type="sldNum" sz="quarter" idx="11"/>
          </p:nvPr>
        </p:nvSpPr>
        <p:spPr>
          <a:xfrm>
            <a:off x="367457" y="6362514"/>
            <a:ext cx="1125488" cy="288032"/>
          </a:xfrm>
        </p:spPr>
        <p:txBody>
          <a:bodyPr/>
          <a:lstStyle/>
          <a:p>
            <a:pPr algn="l"/>
            <a:fld id="{B6B660BE-11E5-49C5-9092-33DADC997675}" type="slidenum">
              <a:rPr lang="en-GB" smtClean="0"/>
              <a:pPr algn="l"/>
              <a:t>27</a:t>
            </a:fld>
            <a:endParaRPr lang="en-GB"/>
          </a:p>
        </p:txBody>
      </p:sp>
    </p:spTree>
    <p:extLst>
      <p:ext uri="{BB962C8B-B14F-4D97-AF65-F5344CB8AC3E}">
        <p14:creationId xmlns:p14="http://schemas.microsoft.com/office/powerpoint/2010/main" val="31437791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kiểm tra đúng là ngày tháng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903158"/>
            <a:ext cx="8229600" cy="3899409"/>
          </a:xfrm>
          <a:ln>
            <a:solidFill>
              <a:schemeClr val="accent1"/>
            </a:solidFill>
          </a:ln>
        </p:spPr>
      </p:pic>
      <p:sp>
        <p:nvSpPr>
          <p:cNvPr id="3" name="Slide Number Placeholder 2"/>
          <p:cNvSpPr>
            <a:spLocks noGrp="1"/>
          </p:cNvSpPr>
          <p:nvPr>
            <p:ph type="sldNum" sz="quarter" idx="11"/>
          </p:nvPr>
        </p:nvSpPr>
        <p:spPr>
          <a:xfrm>
            <a:off x="457200" y="6362514"/>
            <a:ext cx="1125488" cy="288032"/>
          </a:xfrm>
        </p:spPr>
        <p:txBody>
          <a:bodyPr/>
          <a:lstStyle/>
          <a:p>
            <a:pPr algn="l"/>
            <a:fld id="{B6B660BE-11E5-49C5-9092-33DADC997675}" type="slidenum">
              <a:rPr lang="en-GB" smtClean="0"/>
              <a:pPr algn="l"/>
              <a:t>28</a:t>
            </a:fld>
            <a:endParaRPr lang="en-GB"/>
          </a:p>
        </p:txBody>
      </p:sp>
    </p:spTree>
    <p:extLst>
      <p:ext uri="{BB962C8B-B14F-4D97-AF65-F5344CB8AC3E}">
        <p14:creationId xmlns:p14="http://schemas.microsoft.com/office/powerpoint/2010/main" val="23397513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a:t>Code python Programming, Wesley J.Chun, Prentice Hall PTR, 2000</a:t>
            </a:r>
          </a:p>
          <a:p>
            <a:r>
              <a:rPr lang="en-US"/>
              <a:t>Fundamentals of Python Programming, Richard L. Halterman Sothern Adventis University, 2018</a:t>
            </a:r>
          </a:p>
          <a:p>
            <a:r>
              <a:rPr lang="en-US"/>
              <a:t>Python Notes for Professionals, GoalKicker.com, Free Programming Books</a:t>
            </a:r>
          </a:p>
          <a:p>
            <a:r>
              <a:rPr lang="en-US"/>
              <a:t>https</a:t>
            </a:r>
            <a:r>
              <a:rPr lang="en-US"/>
              <a:t>://quantrimang.com/hon-100-bai-tap-python-co-loi-giai-code-mau-142456</a:t>
            </a:r>
          </a:p>
          <a:p>
            <a:r>
              <a:rPr lang="en-US"/>
              <a:t>https://openplanning.net/11377/python</a:t>
            </a:r>
          </a:p>
          <a:p>
            <a:r>
              <a:rPr lang="en-US"/>
              <a:t>https://viettuts.vn/python-string</a:t>
            </a:r>
          </a:p>
          <a:p>
            <a:endParaRPr lang="en-US"/>
          </a:p>
        </p:txBody>
      </p:sp>
      <p:sp>
        <p:nvSpPr>
          <p:cNvPr id="4" name="Slide Number Placeholder 3"/>
          <p:cNvSpPr>
            <a:spLocks noGrp="1"/>
          </p:cNvSpPr>
          <p:nvPr>
            <p:ph type="sldNum" sz="quarter" idx="11"/>
          </p:nvPr>
        </p:nvSpPr>
        <p:spPr>
          <a:xfrm>
            <a:off x="613264" y="6188970"/>
            <a:ext cx="1125488" cy="288032"/>
          </a:xfrm>
        </p:spPr>
        <p:txBody>
          <a:bodyPr/>
          <a:lstStyle/>
          <a:p>
            <a:pPr algn="l"/>
            <a:fld id="{B6B660BE-11E5-49C5-9092-33DADC997675}" type="slidenum">
              <a:rPr lang="en-GB" smtClean="0"/>
              <a:pPr algn="l"/>
              <a:t>29</a:t>
            </a:fld>
            <a:endParaRPr lang="en-GB"/>
          </a:p>
        </p:txBody>
      </p:sp>
    </p:spTree>
    <p:extLst>
      <p:ext uri="{BB962C8B-B14F-4D97-AF65-F5344CB8AC3E}">
        <p14:creationId xmlns:p14="http://schemas.microsoft.com/office/powerpoint/2010/main" val="20736437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30</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4075457199"/>
      </p:ext>
    </p:extLst>
  </p:cSld>
  <p:clrMapOvr>
    <a:masterClrMapping/>
  </p:clrMapOvr>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3043</TotalTime>
  <Words>1366</Words>
  <Application>Microsoft Office PowerPoint</Application>
  <PresentationFormat>On-screen Show (4:3)</PresentationFormat>
  <Paragraphs>140</Paragraphs>
  <Slides>30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Cambria</vt:lpstr>
      <vt:lpstr>Symbol</vt:lpstr>
      <vt:lpstr>Tahoma</vt:lpstr>
      <vt:lpstr>Wingdings</vt:lpstr>
      <vt:lpstr>Theme1</vt:lpstr>
      <vt:lpstr>CHƯƠNG 3 (tiếp) LUYỆN TẬP</vt:lpstr>
      <vt:lpstr>Nội dung</vt:lpstr>
      <vt:lpstr>1.1. Bài tập về cấu trúc lặp for (phần 1)</vt:lpstr>
      <vt:lpstr>PowerPoint Presentation</vt:lpstr>
      <vt:lpstr>PowerPoint Presentation</vt:lpstr>
      <vt:lpstr>Hướng dẫn bài 1 </vt:lpstr>
      <vt:lpstr>Hướng dẫn bài 3</vt:lpstr>
      <vt:lpstr>Hướng dẫn bài 7</vt:lpstr>
      <vt:lpstr>Code bài 7</vt:lpstr>
      <vt:lpstr>1.2. Bài tập luyện tập for 2</vt:lpstr>
      <vt:lpstr>PowerPoint Presentation</vt:lpstr>
      <vt:lpstr>Hướng dẫn bài 1</vt:lpstr>
      <vt:lpstr>Code bài 1</vt:lpstr>
      <vt:lpstr>Hướng dẫn bài 2</vt:lpstr>
      <vt:lpstr>Code bài 2</vt:lpstr>
      <vt:lpstr>Nội dung</vt:lpstr>
      <vt:lpstr>2. Bài tập cấu trúc lặp while</vt:lpstr>
      <vt:lpstr>Hướng dẫn bài 1</vt:lpstr>
      <vt:lpstr>Code bài 1</vt:lpstr>
      <vt:lpstr>Hướng dẫn bài 4</vt:lpstr>
      <vt:lpstr>Code bài 4</vt:lpstr>
      <vt:lpstr>Phát triển code bài 4</vt:lpstr>
      <vt:lpstr>Nội dung</vt:lpstr>
      <vt:lpstr>3. Bài tập luyện tập chuỗi</vt:lpstr>
      <vt:lpstr>Bài tập tổng hợp chuỗi</vt:lpstr>
      <vt:lpstr>Hướng dẫn xóa dấu trắng trong chuỗi</vt:lpstr>
      <vt:lpstr>Hướng dẫn đếm số từ trong chuỗi</vt:lpstr>
      <vt:lpstr>Hướng dẫn kiểm tra đúng là ngày tháng </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178</cp:revision>
  <dcterms:created xsi:type="dcterms:W3CDTF">2020-06-02T08:04:28Z</dcterms:created>
  <dcterms:modified xsi:type="dcterms:W3CDTF">2021-10-01T13:41:48Z</dcterms:modified>
</cp:coreProperties>
</file>