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0"/>
  </p:notesMasterIdLst>
  <p:sldIdLst>
    <p:sldId id="260" r:id="rId2"/>
    <p:sldId id="264" r:id="rId3"/>
    <p:sldId id="265" r:id="rId4"/>
    <p:sldId id="266" r:id="rId5"/>
    <p:sldId id="316" r:id="rId6"/>
    <p:sldId id="268" r:id="rId7"/>
    <p:sldId id="269" r:id="rId8"/>
    <p:sldId id="267" r:id="rId9"/>
    <p:sldId id="270" r:id="rId10"/>
    <p:sldId id="272" r:id="rId11"/>
    <p:sldId id="273" r:id="rId12"/>
    <p:sldId id="275" r:id="rId13"/>
    <p:sldId id="276" r:id="rId14"/>
    <p:sldId id="317" r:id="rId15"/>
    <p:sldId id="277" r:id="rId16"/>
    <p:sldId id="279" r:id="rId17"/>
    <p:sldId id="280" r:id="rId18"/>
    <p:sldId id="282" r:id="rId19"/>
    <p:sldId id="318" r:id="rId20"/>
    <p:sldId id="283" r:id="rId21"/>
    <p:sldId id="298" r:id="rId22"/>
    <p:sldId id="288" r:id="rId23"/>
    <p:sldId id="289" r:id="rId24"/>
    <p:sldId id="290" r:id="rId25"/>
    <p:sldId id="303" r:id="rId26"/>
    <p:sldId id="322" r:id="rId27"/>
    <p:sldId id="319" r:id="rId28"/>
    <p:sldId id="320" r:id="rId29"/>
    <p:sldId id="321" r:id="rId30"/>
    <p:sldId id="292" r:id="rId31"/>
    <p:sldId id="291" r:id="rId32"/>
    <p:sldId id="309" r:id="rId33"/>
    <p:sldId id="293" r:id="rId34"/>
    <p:sldId id="294" r:id="rId35"/>
    <p:sldId id="301" r:id="rId36"/>
    <p:sldId id="295" r:id="rId37"/>
    <p:sldId id="313" r:id="rId38"/>
    <p:sldId id="314"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06E"/>
    <a:srgbClr val="2D6633"/>
    <a:srgbClr val="099ED9"/>
    <a:srgbClr val="969696"/>
    <a:srgbClr val="92C952"/>
    <a:srgbClr val="F29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57" autoAdjust="0"/>
    <p:restoredTop sz="86364" autoAdjust="0"/>
  </p:normalViewPr>
  <p:slideViewPr>
    <p:cSldViewPr snapToGrid="0">
      <p:cViewPr varScale="1">
        <p:scale>
          <a:sx n="97" d="100"/>
          <a:sy n="97" d="100"/>
        </p:scale>
        <p:origin x="1554"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02/10/2021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18</a:t>
            </a:fld>
            <a:endParaRPr lang="en-GB"/>
          </a:p>
        </p:txBody>
      </p:sp>
    </p:spTree>
    <p:extLst>
      <p:ext uri="{BB962C8B-B14F-4D97-AF65-F5344CB8AC3E}">
        <p14:creationId xmlns:p14="http://schemas.microsoft.com/office/powerpoint/2010/main" val="26556115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19</a:t>
            </a:fld>
            <a:endParaRPr lang="en-GB"/>
          </a:p>
        </p:txBody>
      </p:sp>
    </p:spTree>
    <p:extLst>
      <p:ext uri="{BB962C8B-B14F-4D97-AF65-F5344CB8AC3E}">
        <p14:creationId xmlns:p14="http://schemas.microsoft.com/office/powerpoint/2010/main" val="92093187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smtClean="0">
                <a:solidFill>
                  <a:srgbClr val="0033CC"/>
                </a:solidFill>
                <a:latin typeface="Cambria" pitchFamily="18" charset="0"/>
              </a:rPr>
              <a:t>PYTHON PROGRAMMING</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000"/>
            </a:lvl1pPr>
          </a:lstStyle>
          <a:p>
            <a:r>
              <a:rPr lang="en-US" smtClean="0"/>
              <a:t>Click to edit Master title style</a:t>
            </a:r>
            <a:endParaRPr lang="vi-VN"/>
          </a:p>
        </p:txBody>
      </p:sp>
      <p:sp>
        <p:nvSpPr>
          <p:cNvPr id="3" name="Content Placeholder 2"/>
          <p:cNvSpPr>
            <a:spLocks noGrp="1"/>
          </p:cNvSpPr>
          <p:nvPr>
            <p:ph idx="1"/>
          </p:nvPr>
        </p:nvSpPr>
        <p:spPr/>
        <p:txBody>
          <a:bodyPr/>
          <a:lstStyle>
            <a:lvl1pPr algn="just">
              <a:defRPr sz="2600">
                <a:latin typeface="Arial" panose="020B0604020202020204" pitchFamily="34" charset="0"/>
                <a:cs typeface="Arial" panose="020B0604020202020204" pitchFamily="34" charset="0"/>
              </a:defRPr>
            </a:lvl1pPr>
            <a:lvl2pPr algn="just">
              <a:defRPr sz="2400">
                <a:solidFill>
                  <a:srgbClr val="003399"/>
                </a:solidFill>
                <a:latin typeface="Arial" panose="020B0604020202020204" pitchFamily="34" charset="0"/>
                <a:cs typeface="Arial" panose="020B0604020202020204" pitchFamily="34" charset="0"/>
              </a:defRPr>
            </a:lvl2pPr>
            <a:lvl3pPr algn="just">
              <a:defRPr sz="2200">
                <a:solidFill>
                  <a:srgbClr val="800000"/>
                </a:solidFill>
                <a:latin typeface="Arial" panose="020B0604020202020204" pitchFamily="34" charset="0"/>
                <a:cs typeface="Arial" panose="020B0604020202020204" pitchFamily="34" charset="0"/>
              </a:defRPr>
            </a:lvl3pPr>
            <a:lvl4pPr algn="just">
              <a:defRPr>
                <a:latin typeface="Arial" panose="020B0604020202020204" pitchFamily="34" charset="0"/>
                <a:cs typeface="Arial" panose="020B0604020202020204" pitchFamily="34" charset="0"/>
              </a:defRPr>
            </a:lvl4pPr>
            <a:lvl5pPr algn="just">
              <a:defRPr>
                <a:latin typeface="Arial" panose="020B0604020202020204" pitchFamily="34" charset="0"/>
                <a:cs typeface="Arial" panose="020B0604020202020204"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F39926C8-B9C3-4B6B-9F3F-A80FC91DE0D5}" type="datetimeFigureOut">
              <a:rPr lang="en-GB" smtClean="0"/>
              <a:t>02/10/2021</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02/10/2021</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02/10/2021</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02/10/2021</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28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a:solidFill>
            <a:srgbClr val="0033CC"/>
          </a:solidFill>
          <a:latin typeface="Times New Roman" panose="02020603050405020304" pitchFamily="18" charset="0"/>
          <a:ea typeface="Tahoma" panose="020B0604030504040204" pitchFamily="34" charset="0"/>
          <a:cs typeface="Times New Roman" panose="02020603050405020304" pitchFamily="18" charset="0"/>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accent4">
              <a:lumMod val="75000"/>
            </a:schemeClr>
          </a:solidFill>
          <a:latin typeface="Times New Roman" panose="02020603050405020304" pitchFamily="18" charset="0"/>
          <a:ea typeface="Tahoma" panose="020B0604030504040204" pitchFamily="34" charset="0"/>
          <a:cs typeface="Times New Roman" panose="02020603050405020304" pitchFamily="18" charset="0"/>
        </a:defRPr>
      </a:lvl2pPr>
      <a:lvl3pPr marL="1143000" indent="-228600" algn="l" rtl="0" eaLnBrk="1" fontAlgn="base" hangingPunct="1">
        <a:spcBef>
          <a:spcPct val="20000"/>
        </a:spcBef>
        <a:spcAft>
          <a:spcPct val="0"/>
        </a:spcAft>
        <a:buClr>
          <a:schemeClr val="tx1"/>
        </a:buClr>
        <a:buChar char="•"/>
        <a:defRPr sz="2400">
          <a:solidFill>
            <a:srgbClr val="003399"/>
          </a:solidFill>
          <a:latin typeface="Times New Roman" panose="02020603050405020304" pitchFamily="18" charset="0"/>
          <a:ea typeface="Tahoma" panose="020B0604030504040204" pitchFamily="34" charset="0"/>
          <a:cs typeface="Times New Roman" panose="02020603050405020304" pitchFamily="18" charset="0"/>
        </a:defRPr>
      </a:lvl3pPr>
      <a:lvl4pPr marL="1600200" indent="-228600" algn="l" rtl="0" eaLnBrk="1" fontAlgn="base" hangingPunct="1">
        <a:spcBef>
          <a:spcPct val="20000"/>
        </a:spcBef>
        <a:spcAft>
          <a:spcPct val="0"/>
        </a:spcAft>
        <a:buChar char="–"/>
        <a:defRPr sz="2000">
          <a:solidFill>
            <a:srgbClr val="FF3300"/>
          </a:solidFill>
          <a:latin typeface="Times New Roman" panose="02020603050405020304" pitchFamily="18" charset="0"/>
          <a:ea typeface="Tahoma" panose="020B0604030504040204" pitchFamily="34" charset="0"/>
          <a:cs typeface="Times New Roman" panose="02020603050405020304" pitchFamily="18" charset="0"/>
        </a:defRPr>
      </a:lvl4pPr>
      <a:lvl5pPr marL="2057400" indent="-228600" algn="l" rtl="0" eaLnBrk="1" fontAlgn="base" hangingPunct="1">
        <a:spcBef>
          <a:spcPct val="20000"/>
        </a:spcBef>
        <a:spcAft>
          <a:spcPct val="0"/>
        </a:spcAft>
        <a:buChar char="»"/>
        <a:defRPr sz="2000">
          <a:solidFill>
            <a:srgbClr val="FF9900"/>
          </a:solidFill>
          <a:latin typeface="Times New Roman" panose="02020603050405020304" pitchFamily="18" charset="0"/>
          <a:ea typeface="Tahoma" panose="020B0604030504040204" pitchFamily="34" charset="0"/>
          <a:cs typeface="Times New Roman" panose="02020603050405020304" pitchFamily="18"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mtClean="0"/>
              <a:t>CHƯƠNG 4</a:t>
            </a:r>
            <a:br>
              <a:rPr lang="en-US" smtClean="0"/>
            </a:br>
            <a:r>
              <a:rPr lang="en-US" smtClean="0"/>
              <a:t>DANH SÁCH VÀ BỘ</a:t>
            </a:r>
            <a:endParaRPr lang="en-GB"/>
          </a:p>
        </p:txBody>
      </p:sp>
      <p:sp>
        <p:nvSpPr>
          <p:cNvPr id="3" name="Subtitle 2"/>
          <p:cNvSpPr>
            <a:spLocks noGrp="1"/>
          </p:cNvSpPr>
          <p:nvPr>
            <p:ph type="subTitle" idx="1"/>
          </p:nvPr>
        </p:nvSpPr>
        <p:spPr/>
        <p:txBody>
          <a:bodyPr/>
          <a:lstStyle/>
          <a:p>
            <a:r>
              <a:rPr lang="en-GB" smtClean="0"/>
              <a:t>Giảng viên: Triệu Thu Hương</a:t>
            </a:r>
            <a:endParaRPr lang="en-GB"/>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smtClean="0">
                <a:solidFill>
                  <a:srgbClr val="FF0000"/>
                </a:solidFill>
              </a:rPr>
              <a:t>Danh sách (List)</a:t>
            </a:r>
            <a:endParaRPr lang="en-US" sz="2400" b="1" dirty="0">
              <a:solidFill>
                <a:srgbClr val="FF0000"/>
              </a:solidFill>
            </a:endParaRPr>
          </a:p>
          <a:p>
            <a:pPr marL="385763" indent="-385763">
              <a:buFont typeface="+mj-lt"/>
              <a:buAutoNum type="arabicPeriod"/>
            </a:pPr>
            <a:r>
              <a:rPr lang="en-US" sz="2400" b="1" smtClean="0"/>
              <a:t>Bộ (Tuple)</a:t>
            </a:r>
            <a:endParaRPr lang="en-US" sz="2400" b="1" dirty="0"/>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41157381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1.1 </a:t>
            </a:r>
            <a:r>
              <a:rPr lang="en-US" smtClean="0"/>
              <a:t>Giới thiệu</a:t>
            </a:r>
            <a:endParaRPr lang="en-US" dirty="0"/>
          </a:p>
        </p:txBody>
      </p:sp>
      <p:sp>
        <p:nvSpPr>
          <p:cNvPr id="3" name="Content Placeholder 2"/>
          <p:cNvSpPr>
            <a:spLocks noGrp="1"/>
          </p:cNvSpPr>
          <p:nvPr>
            <p:ph idx="1"/>
          </p:nvPr>
        </p:nvSpPr>
        <p:spPr/>
        <p:txBody>
          <a:bodyPr/>
          <a:lstStyle/>
          <a:p>
            <a:pPr algn="just"/>
            <a:r>
              <a:rPr lang="vi-VN" dirty="0">
                <a:latin typeface="Calibri" panose="020F0502020204030204" pitchFamily="34" charset="0"/>
                <a:cs typeface="Calibri" panose="020F0502020204030204" pitchFamily="34" charset="0"/>
              </a:rPr>
              <a:t>List là kiểu dữ liệu linh hoạt nhất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trong</a:t>
            </a:r>
            <a:r>
              <a:rPr lang="en-US" dirty="0">
                <a:latin typeface="Calibri" panose="020F0502020204030204" pitchFamily="34" charset="0"/>
                <a:cs typeface="Calibri" panose="020F0502020204030204" pitchFamily="34" charset="0"/>
              </a:rPr>
              <a:t> Python</a:t>
            </a:r>
            <a:r>
              <a:rPr lang="vi-VN" dirty="0">
                <a:latin typeface="Calibri" panose="020F0502020204030204" pitchFamily="34" charset="0"/>
                <a:cs typeface="Calibri" panose="020F0502020204030204" pitchFamily="34" charset="0"/>
              </a:rPr>
              <a:t>.</a:t>
            </a:r>
            <a:endParaRPr lang="en-US" dirty="0">
              <a:latin typeface="Calibri" panose="020F0502020204030204" pitchFamily="34" charset="0"/>
              <a:cs typeface="Calibri" panose="020F0502020204030204" pitchFamily="34" charset="0"/>
            </a:endParaRPr>
          </a:p>
          <a:p>
            <a:pPr algn="just"/>
            <a:r>
              <a:rPr lang="vi-VN" dirty="0">
                <a:latin typeface="Calibri" panose="020F0502020204030204" pitchFamily="34" charset="0"/>
                <a:cs typeface="Calibri" panose="020F0502020204030204" pitchFamily="34" charset="0"/>
              </a:rPr>
              <a:t>Nó là</a:t>
            </a:r>
            <a:r>
              <a:rPr lang="en-US" dirty="0">
                <a:latin typeface="Calibri" panose="020F0502020204030204" pitchFamily="34" charset="0"/>
                <a:cs typeface="Calibri" panose="020F0502020204030204" pitchFamily="34" charset="0"/>
              </a:rPr>
              <a:t> </a:t>
            </a:r>
            <a:r>
              <a:rPr lang="en-US" err="1">
                <a:latin typeface="Calibri" panose="020F0502020204030204" pitchFamily="34" charset="0"/>
                <a:cs typeface="Calibri" panose="020F0502020204030204" pitchFamily="34" charset="0"/>
              </a:rPr>
              <a:t>một</a:t>
            </a:r>
            <a:r>
              <a:rPr lang="vi-VN">
                <a:latin typeface="Calibri" panose="020F0502020204030204" pitchFamily="34" charset="0"/>
                <a:cs typeface="Calibri" panose="020F0502020204030204" pitchFamily="34" charset="0"/>
              </a:rPr>
              <a:t> </a:t>
            </a:r>
            <a:r>
              <a:rPr lang="vi-VN" smtClean="0">
                <a:latin typeface="Calibri" panose="020F0502020204030204" pitchFamily="34" charset="0"/>
                <a:cs typeface="Calibri" panose="020F0502020204030204" pitchFamily="34" charset="0"/>
              </a:rPr>
              <a:t>d</a:t>
            </a:r>
            <a:r>
              <a:rPr lang="en-US">
                <a:latin typeface="Calibri" panose="020F0502020204030204" pitchFamily="34" charset="0"/>
                <a:cs typeface="Calibri" panose="020F0502020204030204" pitchFamily="34" charset="0"/>
              </a:rPr>
              <a:t>ã</a:t>
            </a:r>
            <a:r>
              <a:rPr lang="vi-VN" smtClean="0">
                <a:latin typeface="Calibri" panose="020F0502020204030204" pitchFamily="34" charset="0"/>
                <a:cs typeface="Calibri" panose="020F0502020204030204" pitchFamily="34" charset="0"/>
              </a:rPr>
              <a:t>y </a:t>
            </a:r>
            <a:r>
              <a:rPr lang="vi-VN" dirty="0">
                <a:latin typeface="Calibri" panose="020F0502020204030204" pitchFamily="34" charset="0"/>
                <a:cs typeface="Calibri" panose="020F0502020204030204" pitchFamily="34" charset="0"/>
              </a:rPr>
              <a:t>(sequence)</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bao</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gồm</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nhiều</a:t>
            </a:r>
            <a:r>
              <a:rPr lang="vi-VN" dirty="0">
                <a:latin typeface="Calibri" panose="020F0502020204030204" pitchFamily="34" charset="0"/>
                <a:cs typeface="Calibri" panose="020F0502020204030204" pitchFamily="34" charset="0"/>
              </a:rPr>
              <a:t> phần tử (element)</a:t>
            </a:r>
            <a:r>
              <a:rPr lang="en-US" dirty="0">
                <a:latin typeface="Calibri" panose="020F0502020204030204" pitchFamily="34" charset="0"/>
                <a:cs typeface="Calibri" panose="020F0502020204030204" pitchFamily="34" charset="0"/>
              </a:rPr>
              <a:t>.</a:t>
            </a:r>
          </a:p>
          <a:p>
            <a:pPr algn="just"/>
            <a:r>
              <a:rPr lang="en-US" dirty="0">
                <a:latin typeface="Calibri" panose="020F0502020204030204" pitchFamily="34" charset="0"/>
                <a:cs typeface="Calibri" panose="020F0502020204030204" pitchFamily="34" charset="0"/>
              </a:rPr>
              <a:t>List </a:t>
            </a:r>
            <a:r>
              <a:rPr lang="vi-VN" dirty="0">
                <a:latin typeface="Calibri" panose="020F0502020204030204" pitchFamily="34" charset="0"/>
                <a:cs typeface="Calibri" panose="020F0502020204030204" pitchFamily="34" charset="0"/>
              </a:rPr>
              <a:t>cho phép loại bỏ, hoặc thêm các phần tử vào danh sách, đồng thời cho phép cắt lát các phần tử.</a:t>
            </a:r>
            <a:endParaRPr lang="en-US" dirty="0">
              <a:latin typeface="Calibri" panose="020F0502020204030204" pitchFamily="34" charset="0"/>
              <a:cs typeface="Calibri" panose="020F0502020204030204" pitchFamily="34" charset="0"/>
            </a:endParaRPr>
          </a:p>
          <a:p>
            <a:pPr algn="just"/>
            <a:r>
              <a:rPr lang="vi-VN" dirty="0">
                <a:latin typeface="Calibri" panose="020F0502020204030204" pitchFamily="34" charset="0"/>
                <a:cs typeface="Calibri" panose="020F0502020204030204" pitchFamily="34" charset="0"/>
              </a:rPr>
              <a:t>List trong Python là</a:t>
            </a:r>
            <a:r>
              <a:rPr lang="en-US" dirty="0">
                <a:latin typeface="Calibri" panose="020F0502020204030204" pitchFamily="34" charset="0"/>
                <a:cs typeface="Calibri" panose="020F0502020204030204" pitchFamily="34" charset="0"/>
              </a:rPr>
              <a:t> </a:t>
            </a:r>
            <a:r>
              <a:rPr lang="en-US" i="1" dirty="0" err="1">
                <a:solidFill>
                  <a:srgbClr val="FF0000"/>
                </a:solidFill>
                <a:latin typeface="Calibri" panose="020F0502020204030204" pitchFamily="34" charset="0"/>
                <a:cs typeface="Calibri" panose="020F0502020204030204" pitchFamily="34" charset="0"/>
              </a:rPr>
              <a:t>kiểu</a:t>
            </a:r>
            <a:r>
              <a:rPr lang="en-US" i="1" dirty="0">
                <a:solidFill>
                  <a:srgbClr val="FF0000"/>
                </a:solidFill>
                <a:latin typeface="Calibri" panose="020F0502020204030204" pitchFamily="34" charset="0"/>
                <a:cs typeface="Calibri" panose="020F0502020204030204" pitchFamily="34" charset="0"/>
              </a:rPr>
              <a:t> </a:t>
            </a:r>
            <a:r>
              <a:rPr lang="en-US" i="1" dirty="0" err="1">
                <a:solidFill>
                  <a:srgbClr val="FF0000"/>
                </a:solidFill>
                <a:latin typeface="Calibri" panose="020F0502020204030204" pitchFamily="34" charset="0"/>
                <a:cs typeface="Calibri" panose="020F0502020204030204" pitchFamily="34" charset="0"/>
              </a:rPr>
              <a:t>dư</a:t>
            </a:r>
            <a:r>
              <a:rPr lang="en-US" i="1" dirty="0">
                <a:solidFill>
                  <a:srgbClr val="FF0000"/>
                </a:solidFill>
                <a:latin typeface="Calibri" panose="020F0502020204030204" pitchFamily="34" charset="0"/>
                <a:cs typeface="Calibri" panose="020F0502020204030204" pitchFamily="34" charset="0"/>
              </a:rPr>
              <a:t>̃ </a:t>
            </a:r>
            <a:r>
              <a:rPr lang="en-US" i="1" dirty="0" err="1">
                <a:solidFill>
                  <a:srgbClr val="FF0000"/>
                </a:solidFill>
                <a:latin typeface="Calibri" panose="020F0502020204030204" pitchFamily="34" charset="0"/>
                <a:cs typeface="Calibri" panose="020F0502020204030204" pitchFamily="34" charset="0"/>
              </a:rPr>
              <a:t>liệu</a:t>
            </a:r>
            <a:r>
              <a:rPr lang="vi-VN" i="1" dirty="0">
                <a:solidFill>
                  <a:srgbClr val="FF0000"/>
                </a:solidFill>
                <a:latin typeface="Calibri" panose="020F0502020204030204" pitchFamily="34" charset="0"/>
                <a:cs typeface="Calibri" panose="020F0502020204030204" pitchFamily="34" charset="0"/>
              </a:rPr>
              <a:t> thay đổi </a:t>
            </a:r>
            <a:r>
              <a:rPr lang="vi-VN" dirty="0">
                <a:latin typeface="Calibri" panose="020F0502020204030204" pitchFamily="34" charset="0"/>
                <a:cs typeface="Calibri" panose="020F0502020204030204" pitchFamily="34" charset="0"/>
              </a:rPr>
              <a:t>(mutable), nghĩa là Python sẽ không tạo một List mới </a:t>
            </a:r>
            <a:r>
              <a:rPr lang="en-US" dirty="0" err="1">
                <a:latin typeface="Calibri" panose="020F0502020204030204" pitchFamily="34" charset="0"/>
                <a:cs typeface="Calibri" panose="020F0502020204030204" pitchFamily="34" charset="0"/>
              </a:rPr>
              <a:t>lập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trình</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viên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thực</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hiện</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sửa đổi một </a:t>
            </a:r>
            <a:r>
              <a:rPr lang="en-US" dirty="0">
                <a:latin typeface="Calibri" panose="020F0502020204030204" pitchFamily="34" charset="0"/>
                <a:cs typeface="Calibri" panose="020F0502020204030204" pitchFamily="34" charset="0"/>
              </a:rPr>
              <a:t>hay </a:t>
            </a:r>
            <a:r>
              <a:rPr lang="en-US" dirty="0" err="1">
                <a:latin typeface="Calibri" panose="020F0502020204030204" pitchFamily="34" charset="0"/>
                <a:cs typeface="Calibri" panose="020F0502020204030204" pitchFamily="34" charset="0"/>
              </a:rPr>
              <a:t>nhiều</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phần tử trong List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đo</a:t>
            </a:r>
            <a:r>
              <a:rPr lang="en-US" dirty="0">
                <a:latin typeface="Calibri" panose="020F0502020204030204" pitchFamily="34" charset="0"/>
                <a:cs typeface="Calibri" panose="020F0502020204030204" pitchFamily="34" charset="0"/>
              </a:rPr>
              <a:t>́</a:t>
            </a:r>
            <a:r>
              <a:rPr lang="vi-VN" dirty="0">
                <a:latin typeface="Calibri" panose="020F0502020204030204" pitchFamily="34" charset="0"/>
                <a:cs typeface="Calibri" panose="020F0502020204030204" pitchFamily="34" charset="0"/>
              </a:rPr>
              <a:t>.</a:t>
            </a:r>
          </a:p>
        </p:txBody>
      </p:sp>
      <p:sp>
        <p:nvSpPr>
          <p:cNvPr id="5" name="Slide Number Placeholder 4"/>
          <p:cNvSpPr>
            <a:spLocks noGrp="1"/>
          </p:cNvSpPr>
          <p:nvPr>
            <p:ph type="sldNum" sz="quarter" idx="12"/>
          </p:nvPr>
        </p:nvSpPr>
        <p:spPr/>
        <p:txBody>
          <a:bodyPr/>
          <a:lstStyle/>
          <a:p>
            <a:fld id="{D55F1051-63A8-40BE-A0A8-9F6D9BC932E4}" type="slidenum">
              <a:rPr lang="en-US" smtClean="0"/>
              <a:t>3</a:t>
            </a:fld>
            <a:endParaRPr lang="en-US"/>
          </a:p>
        </p:txBody>
      </p:sp>
    </p:spTree>
    <p:extLst>
      <p:ext uri="{BB962C8B-B14F-4D97-AF65-F5344CB8AC3E}">
        <p14:creationId xmlns:p14="http://schemas.microsoft.com/office/powerpoint/2010/main" val="5358594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1.2. Khai báo list</a:t>
            </a:r>
            <a:endParaRPr lang="en-US"/>
          </a:p>
        </p:txBody>
      </p:sp>
      <p:sp>
        <p:nvSpPr>
          <p:cNvPr id="3" name="Content Placeholder 2"/>
          <p:cNvSpPr>
            <a:spLocks noGrp="1"/>
          </p:cNvSpPr>
          <p:nvPr>
            <p:ph idx="1"/>
          </p:nvPr>
        </p:nvSpPr>
        <p:spPr/>
        <p:txBody>
          <a:bodyPr/>
          <a:lstStyle/>
          <a:p>
            <a:r>
              <a:rPr lang="en-US" dirty="0">
                <a:latin typeface="Calibri" panose="020F0502020204030204" pitchFamily="34" charset="0"/>
                <a:cs typeface="Calibri" panose="020F0502020204030204" pitchFamily="34" charset="0"/>
              </a:rPr>
              <a:t>List </a:t>
            </a:r>
            <a:r>
              <a:rPr lang="en-US" dirty="0" err="1">
                <a:latin typeface="Calibri" panose="020F0502020204030204" pitchFamily="34" charset="0"/>
                <a:cs typeface="Calibri" panose="020F0502020204030204" pitchFamily="34" charset="0"/>
              </a:rPr>
              <a:t>được</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khai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báo</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bằng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cách</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đặt các phần tử nằm trong cặp ngoặc vuông [ ] và ngăn cách nhau bởi dấu phẩy. </a:t>
            </a:r>
            <a:endParaRPr lang="en-US" dirty="0">
              <a:latin typeface="Calibri" panose="020F0502020204030204" pitchFamily="34" charset="0"/>
              <a:cs typeface="Calibri" panose="020F0502020204030204" pitchFamily="34" charset="0"/>
            </a:endParaRPr>
          </a:p>
          <a:p>
            <a:r>
              <a:rPr lang="vi-VN" dirty="0">
                <a:latin typeface="Calibri" panose="020F0502020204030204" pitchFamily="34" charset="0"/>
                <a:cs typeface="Calibri" panose="020F0502020204030204" pitchFamily="34" charset="0"/>
              </a:rPr>
              <a:t>Các phần tử trong danh sách</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tư</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động</a:t>
            </a:r>
            <a:r>
              <a:rPr lang="vi-VN" dirty="0">
                <a:latin typeface="Calibri" panose="020F0502020204030204" pitchFamily="34" charset="0"/>
                <a:cs typeface="Calibri" panose="020F0502020204030204" pitchFamily="34" charset="0"/>
              </a:rPr>
              <a:t> được đánh chỉ số (index) từ trái sang phải bắt đầu từ chỉ số </a:t>
            </a:r>
            <a:r>
              <a:rPr lang="vi-VN">
                <a:latin typeface="Calibri" panose="020F0502020204030204" pitchFamily="34" charset="0"/>
                <a:cs typeface="Calibri" panose="020F0502020204030204" pitchFamily="34" charset="0"/>
              </a:rPr>
              <a:t>0</a:t>
            </a:r>
            <a:r>
              <a:rPr lang="vi-VN" smtClean="0">
                <a:latin typeface="Calibri" panose="020F0502020204030204" pitchFamily="34" charset="0"/>
                <a:cs typeface="Calibri" panose="020F0502020204030204" pitchFamily="34" charset="0"/>
              </a:rPr>
              <a:t>.</a:t>
            </a:r>
            <a:endParaRPr lang="en-US" smtClean="0">
              <a:latin typeface="Calibri" panose="020F0502020204030204" pitchFamily="34" charset="0"/>
              <a:cs typeface="Calibri" panose="020F0502020204030204" pitchFamily="34" charset="0"/>
            </a:endParaRPr>
          </a:p>
          <a:p>
            <a:r>
              <a:rPr lang="en-US" smtClean="0">
                <a:latin typeface="Calibri" panose="020F0502020204030204" pitchFamily="34" charset="0"/>
                <a:cs typeface="Calibri" panose="020F0502020204030204" pitchFamily="34" charset="0"/>
              </a:rPr>
              <a:t>Cú pháp:</a:t>
            </a:r>
          </a:p>
          <a:p>
            <a:pPr lvl="1" algn="l"/>
            <a:r>
              <a:rPr lang="vi-VN" sz="2000" smtClean="0">
                <a:solidFill>
                  <a:schemeClr val="tx1"/>
                </a:solidFill>
                <a:latin typeface="Consolas" panose="020B0609020204030204" pitchFamily="49" charset="0"/>
                <a:cs typeface="Calibri" panose="020F0502020204030204" pitchFamily="34" charset="0"/>
              </a:rPr>
              <a:t>&lt;ten_list</a:t>
            </a:r>
            <a:r>
              <a:rPr lang="vi-VN" sz="2000">
                <a:solidFill>
                  <a:schemeClr val="tx1"/>
                </a:solidFill>
                <a:latin typeface="Consolas" panose="020B0609020204030204" pitchFamily="49" charset="0"/>
                <a:cs typeface="Calibri" panose="020F0502020204030204" pitchFamily="34" charset="0"/>
              </a:rPr>
              <a:t>&gt;=[giatri1, giatri2, ..., giatriN];</a:t>
            </a:r>
            <a:endParaRPr lang="vi-VN" sz="2000" dirty="0">
              <a:solidFill>
                <a:schemeClr val="tx1"/>
              </a:solidFill>
              <a:latin typeface="Consolas" panose="020B0609020204030204" pitchFamily="49"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4</a:t>
            </a:fld>
            <a:endParaRPr lang="en-US"/>
          </a:p>
        </p:txBody>
      </p:sp>
    </p:spTree>
    <p:extLst>
      <p:ext uri="{BB962C8B-B14F-4D97-AF65-F5344CB8AC3E}">
        <p14:creationId xmlns:p14="http://schemas.microsoft.com/office/powerpoint/2010/main" val="1107990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4" name="Content Placeholder 3"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7544" y="1335347"/>
            <a:ext cx="8229600" cy="4209121"/>
          </a:xfrm>
          <a:ln>
            <a:solidFill>
              <a:schemeClr val="accent1"/>
            </a:solidFill>
          </a:ln>
        </p:spPr>
      </p:pic>
      <p:sp>
        <p:nvSpPr>
          <p:cNvPr id="5" name="Slide Number Placeholder 4"/>
          <p:cNvSpPr>
            <a:spLocks noGrp="1"/>
          </p:cNvSpPr>
          <p:nvPr>
            <p:ph type="sldNum" sz="quarter" idx="12"/>
          </p:nvPr>
        </p:nvSpPr>
        <p:spPr/>
        <p:txBody>
          <a:bodyPr/>
          <a:lstStyle/>
          <a:p>
            <a:fld id="{D55F1051-63A8-40BE-A0A8-9F6D9BC932E4}" type="slidenum">
              <a:rPr lang="en-US" smtClean="0"/>
              <a:t>5</a:t>
            </a:fld>
            <a:endParaRPr lang="en-US"/>
          </a:p>
        </p:txBody>
      </p:sp>
      <p:sp>
        <p:nvSpPr>
          <p:cNvPr id="7" name="TextBox 6"/>
          <p:cNvSpPr txBox="1"/>
          <p:nvPr/>
        </p:nvSpPr>
        <p:spPr>
          <a:xfrm>
            <a:off x="589935" y="5722374"/>
            <a:ext cx="7895304" cy="369332"/>
          </a:xfrm>
          <a:prstGeom prst="rect">
            <a:avLst/>
          </a:prstGeom>
          <a:noFill/>
        </p:spPr>
        <p:txBody>
          <a:bodyPr wrap="square" rtlCol="0">
            <a:spAutoFit/>
          </a:bodyPr>
          <a:lstStyle/>
          <a:p>
            <a:pPr algn="ctr"/>
            <a:r>
              <a:rPr lang="en-US" b="1" i="1" smtClean="0"/>
              <a:t>Hai list được khai b áo là fruitList và otherList</a:t>
            </a:r>
            <a:endParaRPr lang="en-US" b="1" i="1"/>
          </a:p>
        </p:txBody>
      </p:sp>
    </p:spTree>
    <p:extLst>
      <p:ext uri="{BB962C8B-B14F-4D97-AF65-F5344CB8AC3E}">
        <p14:creationId xmlns:p14="http://schemas.microsoft.com/office/powerpoint/2010/main" val="3416383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1.3. Truy cập các phần tử trong List</a:t>
            </a:r>
            <a:endParaRPr lang="en-US"/>
          </a:p>
        </p:txBody>
      </p:sp>
      <p:sp>
        <p:nvSpPr>
          <p:cNvPr id="3" name="Content Placeholder 2"/>
          <p:cNvSpPr>
            <a:spLocks noGrp="1"/>
          </p:cNvSpPr>
          <p:nvPr>
            <p:ph idx="1"/>
          </p:nvPr>
        </p:nvSpPr>
        <p:spPr/>
        <p:txBody>
          <a:bodyPr/>
          <a:lstStyle/>
          <a:p>
            <a:r>
              <a:rPr lang="en-US" smtClean="0">
                <a:latin typeface="Calibri" panose="020F0502020204030204" pitchFamily="34" charset="0"/>
                <a:cs typeface="Calibri" panose="020F0502020204030204" pitchFamily="34" charset="0"/>
              </a:rPr>
              <a:t>C</a:t>
            </a:r>
            <a:r>
              <a:rPr lang="vi-VN" smtClean="0">
                <a:latin typeface="Calibri" panose="020F0502020204030204" pitchFamily="34" charset="0"/>
                <a:cs typeface="Calibri" panose="020F0502020204030204" pitchFamily="34" charset="0"/>
              </a:rPr>
              <a:t>ó </a:t>
            </a:r>
            <a:r>
              <a:rPr lang="vi-VN" dirty="0">
                <a:latin typeface="Calibri" panose="020F0502020204030204" pitchFamily="34" charset="0"/>
                <a:cs typeface="Calibri" panose="020F0502020204030204" pitchFamily="34" charset="0"/>
              </a:rPr>
              <a:t>thể truy cập vào </a:t>
            </a:r>
            <a:r>
              <a:rPr lang="en-US" dirty="0" err="1">
                <a:latin typeface="Calibri" panose="020F0502020204030204" pitchFamily="34" charset="0"/>
                <a:cs typeface="Calibri" panose="020F0502020204030204" pitchFamily="34" charset="0"/>
              </a:rPr>
              <a:t>mỗi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một</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phần tử của list thông qua chỉ số</a:t>
            </a:r>
            <a:r>
              <a:rPr lang="en-US" dirty="0">
                <a:latin typeface="Calibri" panose="020F0502020204030204" pitchFamily="34" charset="0"/>
                <a:cs typeface="Calibri" panose="020F0502020204030204" pitchFamily="34" charset="0"/>
              </a:rPr>
              <a:t> (index)</a:t>
            </a:r>
            <a:r>
              <a:rPr lang="vi-VN" dirty="0">
                <a:latin typeface="Calibri" panose="020F0502020204030204" pitchFamily="34" charset="0"/>
                <a:cs typeface="Calibri" panose="020F0502020204030204" pitchFamily="34" charset="0"/>
              </a:rPr>
              <a:t>. Các phần tử của list được đánh chỉ số từ trái sang phải, bắt đầu từ 0.</a:t>
            </a:r>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Cú </a:t>
            </a:r>
            <a:r>
              <a:rPr lang="en-US" dirty="0" err="1">
                <a:latin typeface="Calibri" panose="020F0502020204030204" pitchFamily="34" charset="0"/>
                <a:cs typeface="Calibri" panose="020F0502020204030204" pitchFamily="34" charset="0"/>
              </a:rPr>
              <a:t>pháp</a:t>
            </a:r>
            <a:r>
              <a:rPr lang="en-US" dirty="0">
                <a:latin typeface="Calibri" panose="020F0502020204030204" pitchFamily="34" charset="0"/>
                <a:cs typeface="Calibri" panose="020F0502020204030204" pitchFamily="34" charset="0"/>
              </a:rPr>
              <a:t>:</a:t>
            </a:r>
          </a:p>
          <a:p>
            <a:pPr lvl="1"/>
            <a:r>
              <a:rPr lang="en-US" dirty="0">
                <a:latin typeface="Calibri" panose="020F0502020204030204" pitchFamily="34" charset="0"/>
                <a:cs typeface="Calibri" panose="020F0502020204030204" pitchFamily="34" charset="0"/>
              </a:rPr>
              <a:t>Truy </a:t>
            </a:r>
            <a:r>
              <a:rPr lang="en-US" dirty="0" err="1">
                <a:latin typeface="Calibri" panose="020F0502020204030204" pitchFamily="34" charset="0"/>
                <a:cs typeface="Calibri" panose="020F0502020204030204" pitchFamily="34" charset="0"/>
              </a:rPr>
              <a:t>cập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vào</a:t>
            </a:r>
            <a:r>
              <a:rPr lang="en-US" dirty="0">
                <a:latin typeface="Calibri" panose="020F0502020204030204" pitchFamily="34" charset="0"/>
                <a:cs typeface="Calibri" panose="020F0502020204030204" pitchFamily="34" charset="0"/>
              </a:rPr>
              <a:t> 1 </a:t>
            </a:r>
            <a:r>
              <a:rPr lang="en-US" dirty="0" err="1">
                <a:latin typeface="Calibri" panose="020F0502020204030204" pitchFamily="34" charset="0"/>
                <a:cs typeface="Calibri" panose="020F0502020204030204" pitchFamily="34" charset="0"/>
              </a:rPr>
              <a:t>phần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tư</a:t>
            </a:r>
            <a:r>
              <a:rPr lang="en-US" dirty="0">
                <a:latin typeface="Calibri" panose="020F0502020204030204" pitchFamily="34" charset="0"/>
                <a:cs typeface="Calibri" panose="020F0502020204030204" pitchFamily="34" charset="0"/>
              </a:rPr>
              <a:t>̉ cụ </a:t>
            </a:r>
            <a:r>
              <a:rPr lang="en-US" err="1">
                <a:latin typeface="Calibri" panose="020F0502020204030204" pitchFamily="34" charset="0"/>
                <a:cs typeface="Calibri" panose="020F0502020204030204" pitchFamily="34" charset="0"/>
              </a:rPr>
              <a:t>thê</a:t>
            </a:r>
            <a:r>
              <a:rPr lang="en-US">
                <a:latin typeface="Calibri" panose="020F0502020204030204" pitchFamily="34" charset="0"/>
                <a:cs typeface="Calibri" panose="020F0502020204030204" pitchFamily="34" charset="0"/>
              </a:rPr>
              <a:t>̉</a:t>
            </a:r>
            <a:r>
              <a:rPr lang="en-US" smtClean="0">
                <a:latin typeface="Calibri" panose="020F0502020204030204" pitchFamily="34" charset="0"/>
                <a:cs typeface="Calibri" panose="020F0502020204030204" pitchFamily="34" charset="0"/>
              </a:rPr>
              <a:t>: </a:t>
            </a:r>
            <a:r>
              <a:rPr lang="en-US" altLang="en-US" b="1">
                <a:solidFill>
                  <a:schemeClr val="tx1"/>
                </a:solidFill>
                <a:latin typeface="Consolas" panose="020B0609020204030204" pitchFamily="49" charset="0"/>
                <a:cs typeface="Courier New" panose="02070309020205020404" pitchFamily="49" charset="0"/>
              </a:rPr>
              <a:t>list[i]</a:t>
            </a:r>
            <a:endParaRPr lang="en-US" altLang="en-US" b="1">
              <a:solidFill>
                <a:schemeClr val="tx1"/>
              </a:solidFill>
              <a:latin typeface="Consolas" panose="020B0609020204030204" pitchFamily="49" charset="0"/>
            </a:endParaRPr>
          </a:p>
          <a:p>
            <a:pPr lvl="1"/>
            <a:r>
              <a:rPr lang="en-US" smtClean="0">
                <a:latin typeface="Calibri" panose="020F0502020204030204" pitchFamily="34" charset="0"/>
                <a:cs typeface="Calibri" panose="020F0502020204030204" pitchFamily="34" charset="0"/>
              </a:rPr>
              <a:t>Tạo </a:t>
            </a:r>
            <a:r>
              <a:rPr lang="en-US" dirty="0" err="1">
                <a:latin typeface="Calibri" panose="020F0502020204030204" pitchFamily="34" charset="0"/>
                <a:cs typeface="Calibri" panose="020F0502020204030204" pitchFamily="34" charset="0"/>
              </a:rPr>
              <a:t>ra</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sublist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tư</a:t>
            </a:r>
            <a:r>
              <a:rPr lang="en-US" dirty="0">
                <a:latin typeface="Calibri" panose="020F0502020204030204" pitchFamily="34" charset="0"/>
                <a:cs typeface="Calibri" panose="020F0502020204030204" pitchFamily="34" charset="0"/>
              </a:rPr>
              <a:t>̀ list ban </a:t>
            </a:r>
            <a:r>
              <a:rPr lang="en-US" dirty="0" err="1">
                <a:latin typeface="Calibri" panose="020F0502020204030204" pitchFamily="34" charset="0"/>
                <a:cs typeface="Calibri" panose="020F0502020204030204" pitchFamily="34" charset="0"/>
              </a:rPr>
              <a:t>đầu</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đa</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cho</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Sublist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này</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được</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tạo</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tư</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các</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phần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tư</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tư</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đến</a:t>
            </a:r>
            <a:r>
              <a:rPr lang="en-US" dirty="0">
                <a:latin typeface="Calibri" panose="020F0502020204030204" pitchFamily="34" charset="0"/>
                <a:cs typeface="Calibri" panose="020F0502020204030204" pitchFamily="34" charset="0"/>
              </a:rPr>
              <a:t> j </a:t>
            </a:r>
            <a:r>
              <a:rPr lang="en-US" dirty="0" err="1">
                <a:latin typeface="Calibri" panose="020F0502020204030204" pitchFamily="34" charset="0"/>
                <a:cs typeface="Calibri" panose="020F0502020204030204" pitchFamily="34" charset="0"/>
              </a:rPr>
              <a:t>của</a:t>
            </a:r>
            <a:r>
              <a:rPr lang="en-US" dirty="0">
                <a:latin typeface="Calibri" panose="020F0502020204030204" pitchFamily="34" charset="0"/>
                <a:cs typeface="Calibri" panose="020F0502020204030204" pitchFamily="34" charset="0"/>
              </a:rPr>
              <a:t> list ban </a:t>
            </a:r>
            <a:r>
              <a:rPr lang="en-US" err="1">
                <a:latin typeface="Calibri" panose="020F0502020204030204" pitchFamily="34" charset="0"/>
                <a:cs typeface="Calibri" panose="020F0502020204030204" pitchFamily="34" charset="0"/>
              </a:rPr>
              <a:t>đầu</a:t>
            </a:r>
            <a:r>
              <a:rPr lang="en-US" smtClean="0">
                <a:latin typeface="Calibri" panose="020F0502020204030204" pitchFamily="34" charset="0"/>
                <a:cs typeface="Calibri" panose="020F0502020204030204" pitchFamily="34" charset="0"/>
              </a:rPr>
              <a:t>:</a:t>
            </a:r>
          </a:p>
          <a:p>
            <a:pPr marL="457200" lvl="1" indent="0" algn="ctr">
              <a:buNone/>
            </a:pPr>
            <a:r>
              <a:rPr lang="en-US" altLang="en-US" b="1">
                <a:solidFill>
                  <a:schemeClr val="tx1"/>
                </a:solidFill>
                <a:latin typeface="Consolas" panose="020B0609020204030204" pitchFamily="49" charset="0"/>
                <a:cs typeface="Courier New" panose="02070309020205020404" pitchFamily="49" charset="0"/>
              </a:rPr>
              <a:t>list[i:j]</a:t>
            </a:r>
            <a:endParaRPr lang="en-US" altLang="en-US" b="1">
              <a:solidFill>
                <a:schemeClr val="tx1"/>
              </a:solidFill>
              <a:latin typeface="Consolas" panose="020B0609020204030204" pitchFamily="49" charset="0"/>
            </a:endParaRPr>
          </a:p>
          <a:p>
            <a:pPr lvl="1"/>
            <a:endParaRPr lang="en-US" dirty="0">
              <a:latin typeface="Calibri" panose="020F0502020204030204" pitchFamily="34" charset="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6</a:t>
            </a:fld>
            <a:endParaRPr lang="en-US"/>
          </a:p>
        </p:txBody>
      </p:sp>
      <p:sp>
        <p:nvSpPr>
          <p:cNvPr id="7" name="Rectangle 1"/>
          <p:cNvSpPr>
            <a:spLocks noChangeArrowheads="1"/>
          </p:cNvSpPr>
          <p:nvPr/>
        </p:nvSpPr>
        <p:spPr bwMode="auto">
          <a:xfrm>
            <a:off x="4163733" y="4932059"/>
            <a:ext cx="138564" cy="37702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US" altLang="en-US" sz="2000" dirty="0">
              <a:latin typeface="Arial" panose="020B0604020202020204" pitchFamily="34" charset="0"/>
            </a:endParaRPr>
          </a:p>
        </p:txBody>
      </p:sp>
    </p:spTree>
    <p:extLst>
      <p:ext uri="{BB962C8B-B14F-4D97-AF65-F5344CB8AC3E}">
        <p14:creationId xmlns:p14="http://schemas.microsoft.com/office/powerpoint/2010/main" val="875445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p:txBody>
          <a:bodyPr/>
          <a:lstStyle/>
          <a:p>
            <a:pPr marL="0" indent="0" algn="l">
              <a:buNone/>
            </a:pPr>
            <a:r>
              <a:rPr lang="en-US" altLang="en-US" sz="2000">
                <a:solidFill>
                  <a:srgbClr val="000000"/>
                </a:solidFill>
                <a:latin typeface="Consolas" panose="020B0609020204030204" pitchFamily="49" charset="0"/>
                <a:cs typeface="Courier New" panose="02070309020205020404" pitchFamily="49" charset="0"/>
              </a:rPr>
              <a:t>fruitList = [</a:t>
            </a:r>
            <a:r>
              <a:rPr lang="en-US" altLang="en-US" sz="2000" b="1">
                <a:solidFill>
                  <a:srgbClr val="008080"/>
                </a:solidFill>
                <a:latin typeface="Consolas" panose="020B0609020204030204" pitchFamily="49" charset="0"/>
                <a:cs typeface="Courier New" panose="02070309020205020404" pitchFamily="49" charset="0"/>
              </a:rPr>
              <a:t>"apple"</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b="1">
                <a:solidFill>
                  <a:srgbClr val="008080"/>
                </a:solidFill>
                <a:latin typeface="Consolas" panose="020B0609020204030204" pitchFamily="49" charset="0"/>
                <a:cs typeface="Courier New" panose="02070309020205020404" pitchFamily="49" charset="0"/>
              </a:rPr>
              <a:t>"apricot"</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b="1">
                <a:solidFill>
                  <a:srgbClr val="008080"/>
                </a:solidFill>
                <a:latin typeface="Consolas" panose="020B0609020204030204" pitchFamily="49" charset="0"/>
                <a:cs typeface="Courier New" panose="02070309020205020404" pitchFamily="49" charset="0"/>
              </a:rPr>
              <a:t>"banana"</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b="1">
                <a:solidFill>
                  <a:srgbClr val="008080"/>
                </a:solidFill>
                <a:latin typeface="Consolas" panose="020B0609020204030204" pitchFamily="49" charset="0"/>
                <a:cs typeface="Courier New" panose="02070309020205020404" pitchFamily="49" charset="0"/>
              </a:rPr>
              <a:t>"coconut"</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b="1">
                <a:solidFill>
                  <a:srgbClr val="008080"/>
                </a:solidFill>
                <a:latin typeface="Consolas" panose="020B0609020204030204" pitchFamily="49" charset="0"/>
                <a:cs typeface="Courier New" panose="02070309020205020404" pitchFamily="49" charset="0"/>
              </a:rPr>
              <a:t>"plum"</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b="1">
                <a:solidFill>
                  <a:srgbClr val="008080"/>
                </a:solidFill>
                <a:latin typeface="Consolas" panose="020B0609020204030204" pitchFamily="49" charset="0"/>
                <a:cs typeface="Courier New" panose="02070309020205020404" pitchFamily="49" charset="0"/>
              </a:rPr>
              <a:t>"pear"</a:t>
            </a:r>
            <a:r>
              <a:rPr lang="en-US" altLang="en-US" sz="2000">
                <a:solidFill>
                  <a:srgbClr val="000000"/>
                </a:solidFill>
                <a:latin typeface="Consolas" panose="020B0609020204030204" pitchFamily="49" charset="0"/>
                <a:cs typeface="Courier New" panose="02070309020205020404" pitchFamily="49" charset="0"/>
              </a:rPr>
              <a:t>]</a:t>
            </a:r>
            <a:br>
              <a:rPr lang="en-US" altLang="en-US" sz="2000">
                <a:solidFill>
                  <a:srgbClr val="000000"/>
                </a:solidFill>
                <a:latin typeface="Consolas" panose="020B0609020204030204" pitchFamily="49" charset="0"/>
                <a:cs typeface="Courier New" panose="02070309020205020404" pitchFamily="49" charset="0"/>
              </a:rPr>
            </a:br>
            <a:r>
              <a:rPr lang="en-US" altLang="en-US" sz="2000">
                <a:solidFill>
                  <a:srgbClr val="000080"/>
                </a:solidFill>
                <a:latin typeface="Consolas" panose="020B0609020204030204" pitchFamily="49" charset="0"/>
                <a:cs typeface="Courier New" panose="02070309020205020404" pitchFamily="49" charset="0"/>
              </a:rPr>
              <a:t>print</a:t>
            </a:r>
            <a:r>
              <a:rPr lang="en-US" altLang="en-US" sz="2000">
                <a:solidFill>
                  <a:srgbClr val="000000"/>
                </a:solidFill>
                <a:latin typeface="Consolas" panose="020B0609020204030204" pitchFamily="49" charset="0"/>
                <a:cs typeface="Courier New" panose="02070309020205020404" pitchFamily="49" charset="0"/>
              </a:rPr>
              <a:t>(fruitList)</a:t>
            </a:r>
            <a:br>
              <a:rPr lang="en-US" altLang="en-US" sz="2000">
                <a:solidFill>
                  <a:srgbClr val="000000"/>
                </a:solidFill>
                <a:latin typeface="Consolas" panose="020B0609020204030204" pitchFamily="49" charset="0"/>
                <a:cs typeface="Courier New" panose="02070309020205020404" pitchFamily="49" charset="0"/>
              </a:rPr>
            </a:br>
            <a:r>
              <a:rPr lang="en-US" altLang="en-US" sz="2000">
                <a:solidFill>
                  <a:srgbClr val="000000"/>
                </a:solidFill>
                <a:latin typeface="Consolas" panose="020B0609020204030204" pitchFamily="49" charset="0"/>
                <a:cs typeface="Courier New" panose="02070309020205020404" pitchFamily="49" charset="0"/>
              </a:rPr>
              <a:t/>
            </a:r>
            <a:br>
              <a:rPr lang="en-US" altLang="en-US" sz="2000">
                <a:solidFill>
                  <a:srgbClr val="000000"/>
                </a:solidFill>
                <a:latin typeface="Consolas" panose="020B0609020204030204" pitchFamily="49" charset="0"/>
                <a:cs typeface="Courier New" panose="02070309020205020404" pitchFamily="49" charset="0"/>
              </a:rPr>
            </a:br>
            <a:r>
              <a:rPr lang="en-US" altLang="en-US" sz="2000" i="1">
                <a:solidFill>
                  <a:srgbClr val="808080"/>
                </a:solidFill>
                <a:latin typeface="Consolas" panose="020B0609020204030204" pitchFamily="49" charset="0"/>
                <a:cs typeface="Courier New" panose="02070309020205020404" pitchFamily="49" charset="0"/>
              </a:rPr>
              <a:t># </a:t>
            </a:r>
            <a:r>
              <a:rPr lang="en-US" altLang="en-US" sz="2000" i="1" smtClean="0">
                <a:solidFill>
                  <a:srgbClr val="808080"/>
                </a:solidFill>
                <a:latin typeface="Consolas" panose="020B0609020204030204" pitchFamily="49" charset="0"/>
                <a:cs typeface="Courier New" panose="02070309020205020404" pitchFamily="49" charset="0"/>
              </a:rPr>
              <a:t>Truy cập vào phần tử ở vị trí thứ 2</a:t>
            </a:r>
          </a:p>
          <a:p>
            <a:pPr marL="0" indent="0" algn="l">
              <a:buNone/>
            </a:pPr>
            <a:r>
              <a:rPr lang="en-US" altLang="en-US" sz="2000" smtClean="0">
                <a:solidFill>
                  <a:srgbClr val="000080"/>
                </a:solidFill>
                <a:latin typeface="Consolas" panose="020B0609020204030204" pitchFamily="49" charset="0"/>
                <a:cs typeface="Courier New" panose="02070309020205020404" pitchFamily="49" charset="0"/>
              </a:rPr>
              <a:t>print</a:t>
            </a:r>
            <a:r>
              <a:rPr lang="en-US" altLang="en-US" sz="2000">
                <a:solidFill>
                  <a:srgbClr val="000000"/>
                </a:solidFill>
                <a:latin typeface="Consolas" panose="020B0609020204030204" pitchFamily="49" charset="0"/>
                <a:cs typeface="Courier New" panose="02070309020205020404" pitchFamily="49" charset="0"/>
              </a:rPr>
              <a:t>(</a:t>
            </a:r>
            <a:r>
              <a:rPr lang="en-US" altLang="en-US" sz="2000" b="1">
                <a:solidFill>
                  <a:srgbClr val="008080"/>
                </a:solidFill>
                <a:latin typeface="Consolas" panose="020B0609020204030204" pitchFamily="49" charset="0"/>
                <a:cs typeface="Courier New" panose="02070309020205020404" pitchFamily="49" charset="0"/>
              </a:rPr>
              <a:t>"Element </a:t>
            </a:r>
            <a:r>
              <a:rPr lang="en-US" altLang="en-US" sz="2000" b="1" smtClean="0">
                <a:solidFill>
                  <a:srgbClr val="008080"/>
                </a:solidFill>
                <a:latin typeface="Consolas" panose="020B0609020204030204" pitchFamily="49" charset="0"/>
                <a:cs typeface="Courier New" panose="02070309020205020404" pitchFamily="49" charset="0"/>
              </a:rPr>
              <a:t>second: </a:t>
            </a:r>
            <a:r>
              <a:rPr lang="en-US" altLang="en-US" sz="2000" b="1">
                <a:solidFill>
                  <a:srgbClr val="008080"/>
                </a:solidFill>
                <a:latin typeface="Consolas" panose="020B0609020204030204" pitchFamily="49" charset="0"/>
                <a:cs typeface="Courier New" panose="02070309020205020404" pitchFamily="49" charset="0"/>
              </a:rPr>
              <a:t>"</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smtClean="0">
                <a:solidFill>
                  <a:srgbClr val="000000"/>
                </a:solidFill>
                <a:latin typeface="Consolas" panose="020B0609020204030204" pitchFamily="49" charset="0"/>
                <a:cs typeface="Courier New" panose="02070309020205020404" pitchFamily="49" charset="0"/>
              </a:rPr>
              <a:t>fruitList[1])</a:t>
            </a:r>
          </a:p>
          <a:p>
            <a:pPr marL="0" indent="0" algn="l">
              <a:buNone/>
            </a:pPr>
            <a:r>
              <a:rPr lang="en-US" altLang="en-US" sz="2000">
                <a:solidFill>
                  <a:srgbClr val="000000"/>
                </a:solidFill>
                <a:latin typeface="Consolas" panose="020B0609020204030204" pitchFamily="49" charset="0"/>
                <a:cs typeface="Courier New" panose="02070309020205020404" pitchFamily="49" charset="0"/>
              </a:rPr>
              <a:t/>
            </a:r>
            <a:br>
              <a:rPr lang="en-US" altLang="en-US" sz="2000">
                <a:solidFill>
                  <a:srgbClr val="000000"/>
                </a:solidFill>
                <a:latin typeface="Consolas" panose="020B0609020204030204" pitchFamily="49" charset="0"/>
                <a:cs typeface="Courier New" panose="02070309020205020404" pitchFamily="49" charset="0"/>
              </a:rPr>
            </a:br>
            <a:r>
              <a:rPr lang="en-US" altLang="en-US" sz="2000" i="1" smtClean="0">
                <a:solidFill>
                  <a:srgbClr val="808080"/>
                </a:solidFill>
                <a:latin typeface="Consolas" panose="020B0609020204030204" pitchFamily="49" charset="0"/>
                <a:cs typeface="Courier New" panose="02070309020205020404" pitchFamily="49" charset="0"/>
              </a:rPr>
              <a:t># </a:t>
            </a:r>
            <a:r>
              <a:rPr lang="en-US" altLang="en-US" sz="2000" i="1">
                <a:solidFill>
                  <a:srgbClr val="808080"/>
                </a:solidFill>
                <a:latin typeface="Consolas" panose="020B0609020204030204" pitchFamily="49" charset="0"/>
                <a:cs typeface="Courier New" panose="02070309020205020404" pitchFamily="49" charset="0"/>
              </a:rPr>
              <a:t>Một danh sách con chứa các phần tử từ index 1 đến 4 (1, 2, 3)</a:t>
            </a:r>
            <a:br>
              <a:rPr lang="en-US" altLang="en-US" sz="2000" i="1">
                <a:solidFill>
                  <a:srgbClr val="808080"/>
                </a:solidFill>
                <a:latin typeface="Consolas" panose="020B0609020204030204" pitchFamily="49" charset="0"/>
                <a:cs typeface="Courier New" panose="02070309020205020404" pitchFamily="49" charset="0"/>
              </a:rPr>
            </a:br>
            <a:r>
              <a:rPr lang="en-US" altLang="en-US" sz="2000">
                <a:solidFill>
                  <a:srgbClr val="000000"/>
                </a:solidFill>
                <a:latin typeface="Consolas" panose="020B0609020204030204" pitchFamily="49" charset="0"/>
                <a:cs typeface="Courier New" panose="02070309020205020404" pitchFamily="49" charset="0"/>
              </a:rPr>
              <a:t>subList = fruitList[</a:t>
            </a:r>
            <a:r>
              <a:rPr lang="en-US" altLang="en-US" sz="2000">
                <a:solidFill>
                  <a:srgbClr val="0000FF"/>
                </a:solidFill>
                <a:latin typeface="Consolas" panose="020B0609020204030204" pitchFamily="49" charset="0"/>
                <a:cs typeface="Courier New" panose="02070309020205020404" pitchFamily="49" charset="0"/>
              </a:rPr>
              <a:t>1</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a:solidFill>
                  <a:srgbClr val="0000FF"/>
                </a:solidFill>
                <a:latin typeface="Consolas" panose="020B0609020204030204" pitchFamily="49" charset="0"/>
                <a:cs typeface="Courier New" panose="02070309020205020404" pitchFamily="49" charset="0"/>
              </a:rPr>
              <a:t>4</a:t>
            </a:r>
            <a:r>
              <a:rPr lang="en-US" altLang="en-US" sz="2000" smtClean="0">
                <a:solidFill>
                  <a:srgbClr val="000000"/>
                </a:solidFill>
                <a:latin typeface="Consolas" panose="020B0609020204030204" pitchFamily="49" charset="0"/>
                <a:cs typeface="Courier New" panose="02070309020205020404" pitchFamily="49" charset="0"/>
              </a:rPr>
              <a:t>]</a:t>
            </a:r>
            <a:br>
              <a:rPr lang="en-US" altLang="en-US" sz="2000" smtClean="0">
                <a:solidFill>
                  <a:srgbClr val="000000"/>
                </a:solidFill>
                <a:latin typeface="Consolas" panose="020B0609020204030204" pitchFamily="49" charset="0"/>
                <a:cs typeface="Courier New" panose="02070309020205020404" pitchFamily="49" charset="0"/>
              </a:rPr>
            </a:br>
            <a:r>
              <a:rPr lang="en-US" altLang="en-US" sz="2000">
                <a:solidFill>
                  <a:srgbClr val="000000"/>
                </a:solidFill>
                <a:latin typeface="Consolas" panose="020B0609020204030204" pitchFamily="49" charset="0"/>
                <a:cs typeface="Courier New" panose="02070309020205020404" pitchFamily="49" charset="0"/>
              </a:rPr>
              <a:t/>
            </a:r>
            <a:br>
              <a:rPr lang="en-US" altLang="en-US" sz="2000">
                <a:solidFill>
                  <a:srgbClr val="000000"/>
                </a:solidFill>
                <a:latin typeface="Consolas" panose="020B0609020204030204" pitchFamily="49" charset="0"/>
                <a:cs typeface="Courier New" panose="02070309020205020404" pitchFamily="49" charset="0"/>
              </a:rPr>
            </a:br>
            <a:r>
              <a:rPr lang="en-US" altLang="en-US" sz="2000" i="1">
                <a:solidFill>
                  <a:srgbClr val="808080"/>
                </a:solidFill>
                <a:latin typeface="Consolas" panose="020B0609020204030204" pitchFamily="49" charset="0"/>
                <a:cs typeface="Courier New" panose="02070309020205020404" pitchFamily="49" charset="0"/>
              </a:rPr>
              <a:t># ['apricot', 'banana', 'coconut']</a:t>
            </a:r>
            <a:br>
              <a:rPr lang="en-US" altLang="en-US" sz="2000" i="1">
                <a:solidFill>
                  <a:srgbClr val="808080"/>
                </a:solidFill>
                <a:latin typeface="Consolas" panose="020B0609020204030204" pitchFamily="49" charset="0"/>
                <a:cs typeface="Courier New" panose="02070309020205020404" pitchFamily="49" charset="0"/>
              </a:rPr>
            </a:br>
            <a:r>
              <a:rPr lang="en-US" altLang="en-US" sz="2000">
                <a:solidFill>
                  <a:srgbClr val="000080"/>
                </a:solidFill>
                <a:latin typeface="Consolas" panose="020B0609020204030204" pitchFamily="49" charset="0"/>
                <a:cs typeface="Courier New" panose="02070309020205020404" pitchFamily="49" charset="0"/>
              </a:rPr>
              <a:t>print</a:t>
            </a:r>
            <a:r>
              <a:rPr lang="en-US" altLang="en-US" sz="2000">
                <a:solidFill>
                  <a:srgbClr val="000000"/>
                </a:solidFill>
                <a:latin typeface="Consolas" panose="020B0609020204030204" pitchFamily="49" charset="0"/>
                <a:cs typeface="Courier New" panose="02070309020205020404" pitchFamily="49" charset="0"/>
              </a:rPr>
              <a:t>(</a:t>
            </a:r>
            <a:r>
              <a:rPr lang="en-US" altLang="en-US" sz="2000" b="1">
                <a:solidFill>
                  <a:srgbClr val="008080"/>
                </a:solidFill>
                <a:latin typeface="Consolas" panose="020B0609020204030204" pitchFamily="49" charset="0"/>
                <a:cs typeface="Courier New" panose="02070309020205020404" pitchFamily="49" charset="0"/>
              </a:rPr>
              <a:t>"Sub List [1:4] "</a:t>
            </a:r>
            <a:r>
              <a:rPr lang="en-US" altLang="en-US" sz="2000">
                <a:solidFill>
                  <a:srgbClr val="000000"/>
                </a:solidFill>
                <a:latin typeface="Consolas" panose="020B0609020204030204" pitchFamily="49" charset="0"/>
                <a:cs typeface="Courier New" panose="02070309020205020404" pitchFamily="49" charset="0"/>
              </a:rPr>
              <a:t>, subList</a:t>
            </a:r>
            <a:r>
              <a:rPr lang="en-US" altLang="en-US" sz="2000" smtClean="0">
                <a:solidFill>
                  <a:srgbClr val="000000"/>
                </a:solidFill>
                <a:latin typeface="Consolas" panose="020B0609020204030204" pitchFamily="49" charset="0"/>
                <a:cs typeface="Courier New" panose="02070309020205020404" pitchFamily="49" charset="0"/>
              </a:rPr>
              <a:t>)</a:t>
            </a:r>
            <a:endParaRPr lang="en-US" altLang="en-US" sz="2000">
              <a:latin typeface="Consolas" panose="020B0609020204030204" pitchFamily="49" charset="0"/>
            </a:endParaRPr>
          </a:p>
          <a:p>
            <a:pPr marL="0" indent="0">
              <a:buNone/>
            </a:pPr>
            <a:endParaRPr lang="en-US" sz="2000">
              <a:latin typeface="Consolas" panose="020B0609020204030204" pitchFamily="49"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7</a:t>
            </a:fld>
            <a:endParaRPr lang="en-US"/>
          </a:p>
        </p:txBody>
      </p:sp>
      <p:sp>
        <p:nvSpPr>
          <p:cNvPr id="6" name="Rectangle 1"/>
          <p:cNvSpPr>
            <a:spLocks noChangeArrowheads="1"/>
          </p:cNvSpPr>
          <p:nvPr/>
        </p:nvSpPr>
        <p:spPr bwMode="auto">
          <a:xfrm>
            <a:off x="522081" y="3139329"/>
            <a:ext cx="138564" cy="30008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US" altLang="en-US" sz="1500" dirty="0">
              <a:latin typeface="Arial" panose="020B0604020202020204" pitchFamily="34" charset="0"/>
            </a:endParaRPr>
          </a:p>
        </p:txBody>
      </p:sp>
    </p:spTree>
    <p:extLst>
      <p:ext uri="{BB962C8B-B14F-4D97-AF65-F5344CB8AC3E}">
        <p14:creationId xmlns:p14="http://schemas.microsoft.com/office/powerpoint/2010/main" val="4095601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Truy </a:t>
            </a:r>
            <a:r>
              <a:rPr lang="en-US" err="1"/>
              <a:t>cập</a:t>
            </a:r>
            <a:r>
              <a:rPr lang="en-US"/>
              <a:t> </a:t>
            </a:r>
            <a:r>
              <a:rPr lang="en-US" smtClean="0"/>
              <a:t>phần tử sử dụng vòng lặp for</a:t>
            </a:r>
            <a:endParaRPr lang="en-US" dirty="0"/>
          </a:p>
        </p:txBody>
      </p:sp>
      <p:sp>
        <p:nvSpPr>
          <p:cNvPr id="3" name="Content Placeholder 2"/>
          <p:cNvSpPr>
            <a:spLocks noGrp="1"/>
          </p:cNvSpPr>
          <p:nvPr>
            <p:ph idx="1"/>
          </p:nvPr>
        </p:nvSpPr>
        <p:spPr/>
        <p:txBody>
          <a:bodyPr/>
          <a:lstStyle/>
          <a:p>
            <a:r>
              <a:rPr lang="en-US" smtClean="0"/>
              <a:t>Sử dụng </a:t>
            </a:r>
            <a:r>
              <a:rPr lang="en-US" dirty="0" err="1"/>
              <a:t>vòng</a:t>
            </a:r>
            <a:r>
              <a:rPr lang="en-US" dirty="0"/>
              <a:t> </a:t>
            </a:r>
            <a:r>
              <a:rPr lang="en-US" dirty="0" err="1"/>
              <a:t>lặp</a:t>
            </a:r>
            <a:r>
              <a:rPr lang="en-US" dirty="0"/>
              <a:t> for </a:t>
            </a:r>
            <a:r>
              <a:rPr lang="en-US" dirty="0" err="1"/>
              <a:t>để</a:t>
            </a:r>
            <a:r>
              <a:rPr lang="en-US" dirty="0"/>
              <a:t> truy </a:t>
            </a:r>
            <a:r>
              <a:rPr lang="en-US" dirty="0" err="1"/>
              <a:t>cập</a:t>
            </a:r>
            <a:r>
              <a:rPr lang="en-US" dirty="0"/>
              <a:t> </a:t>
            </a:r>
            <a:r>
              <a:rPr lang="en-US" dirty="0" err="1"/>
              <a:t>vào</a:t>
            </a:r>
            <a:r>
              <a:rPr lang="en-US" dirty="0"/>
              <a:t> </a:t>
            </a:r>
            <a:r>
              <a:rPr lang="en-US" dirty="0" err="1">
                <a:solidFill>
                  <a:srgbClr val="FF0000"/>
                </a:solidFill>
              </a:rPr>
              <a:t>tất</a:t>
            </a:r>
            <a:r>
              <a:rPr lang="en-US" dirty="0">
                <a:solidFill>
                  <a:srgbClr val="FF0000"/>
                </a:solidFill>
              </a:rPr>
              <a:t> cả </a:t>
            </a:r>
            <a:r>
              <a:rPr lang="en-US" dirty="0" err="1"/>
              <a:t>các</a:t>
            </a:r>
            <a:r>
              <a:rPr lang="en-US" dirty="0"/>
              <a:t> </a:t>
            </a:r>
            <a:r>
              <a:rPr lang="en-US" dirty="0" err="1"/>
              <a:t>phần</a:t>
            </a:r>
            <a:r>
              <a:rPr lang="en-US" dirty="0"/>
              <a:t> </a:t>
            </a:r>
            <a:r>
              <a:rPr lang="en-US" dirty="0" err="1"/>
              <a:t>tử</a:t>
            </a:r>
            <a:r>
              <a:rPr lang="en-US" dirty="0"/>
              <a:t> </a:t>
            </a:r>
            <a:r>
              <a:rPr lang="en-US" dirty="0" err="1"/>
              <a:t>của</a:t>
            </a:r>
            <a:r>
              <a:rPr lang="en-US" dirty="0"/>
              <a:t> </a:t>
            </a:r>
            <a:r>
              <a:rPr lang="en-US" dirty="0" err="1"/>
              <a:t>danh</a:t>
            </a:r>
            <a:r>
              <a:rPr lang="en-US" dirty="0"/>
              <a:t> </a:t>
            </a:r>
            <a:r>
              <a:rPr lang="en-US" dirty="0" err="1"/>
              <a:t>sách</a:t>
            </a:r>
            <a:r>
              <a:rPr lang="en-US" dirty="0"/>
              <a:t>:</a:t>
            </a:r>
          </a:p>
        </p:txBody>
      </p:sp>
      <p:sp>
        <p:nvSpPr>
          <p:cNvPr id="5" name="Slide Number Placeholder 4"/>
          <p:cNvSpPr>
            <a:spLocks noGrp="1"/>
          </p:cNvSpPr>
          <p:nvPr>
            <p:ph type="sldNum" sz="quarter" idx="12"/>
          </p:nvPr>
        </p:nvSpPr>
        <p:spPr/>
        <p:txBody>
          <a:bodyPr/>
          <a:lstStyle/>
          <a:p>
            <a:fld id="{D55F1051-63A8-40BE-A0A8-9F6D9BC932E4}" type="slidenum">
              <a:rPr lang="en-US" smtClean="0"/>
              <a:t>8</a:t>
            </a:fld>
            <a:endParaRPr lang="en-US"/>
          </a:p>
        </p:txBody>
      </p:sp>
      <p:pic>
        <p:nvPicPr>
          <p:cNvPr id="4" name="Picture 3" descr="Spyder (Python 3.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7921" y="2112561"/>
            <a:ext cx="8076707" cy="4130923"/>
          </a:xfrm>
          <a:prstGeom prst="rect">
            <a:avLst/>
          </a:prstGeom>
          <a:ln>
            <a:solidFill>
              <a:schemeClr val="accent1"/>
            </a:solidFill>
          </a:ln>
        </p:spPr>
      </p:pic>
    </p:spTree>
    <p:extLst>
      <p:ext uri="{BB962C8B-B14F-4D97-AF65-F5344CB8AC3E}">
        <p14:creationId xmlns:p14="http://schemas.microsoft.com/office/powerpoint/2010/main" val="11842595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Truy vập với chỉ số âm</a:t>
            </a:r>
            <a:endParaRPr lang="en-US"/>
          </a:p>
        </p:txBody>
      </p:sp>
      <p:sp>
        <p:nvSpPr>
          <p:cNvPr id="3" name="Content Placeholder 2"/>
          <p:cNvSpPr>
            <a:spLocks noGrp="1"/>
          </p:cNvSpPr>
          <p:nvPr>
            <p:ph idx="1"/>
          </p:nvPr>
        </p:nvSpPr>
        <p:spPr/>
        <p:txBody>
          <a:bodyPr/>
          <a:lstStyle/>
          <a:p>
            <a:r>
              <a:rPr lang="en-US" sz="2200" dirty="0">
                <a:latin typeface="Calibri" panose="020F0502020204030204" pitchFamily="34" charset="0"/>
                <a:cs typeface="Calibri" panose="020F0502020204030204" pitchFamily="34" charset="0"/>
              </a:rPr>
              <a:t>C</a:t>
            </a:r>
            <a:r>
              <a:rPr lang="vi-VN" sz="2200" dirty="0">
                <a:latin typeface="Calibri" panose="020F0502020204030204" pitchFamily="34" charset="0"/>
                <a:cs typeface="Calibri" panose="020F0502020204030204" pitchFamily="34" charset="0"/>
              </a:rPr>
              <a:t>ó thể truy cập vào các phần tử của danh sách theo chỉ số âm (Negative index), các phần tử được đánh chỉ số từ phải sang trái với các giá trị -1, -2</a:t>
            </a:r>
            <a:r>
              <a:rPr lang="vi-VN" sz="2200">
                <a:latin typeface="Calibri" panose="020F0502020204030204" pitchFamily="34" charset="0"/>
                <a:cs typeface="Calibri" panose="020F0502020204030204" pitchFamily="34" charset="0"/>
              </a:rPr>
              <a:t>, </a:t>
            </a:r>
            <a:r>
              <a:rPr lang="vi-VN" sz="2200" smtClean="0">
                <a:latin typeface="Calibri" panose="020F0502020204030204" pitchFamily="34" charset="0"/>
                <a:cs typeface="Calibri" panose="020F0502020204030204" pitchFamily="34" charset="0"/>
              </a:rPr>
              <a:t>...</a:t>
            </a:r>
            <a:r>
              <a:rPr lang="en-US" sz="2200" smtClean="0">
                <a:latin typeface="Calibri" panose="020F0502020204030204" pitchFamily="34" charset="0"/>
                <a:cs typeface="Calibri" panose="020F0502020204030204" pitchFamily="34" charset="0"/>
              </a:rPr>
              <a:t>’</a:t>
            </a:r>
            <a:endParaRPr lang="en-US" sz="2200" dirty="0">
              <a:latin typeface="Calibri" panose="020F0502020204030204" pitchFamily="34" charset="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9</a:t>
            </a:fld>
            <a:endParaRPr lang="en-US"/>
          </a:p>
        </p:txBody>
      </p:sp>
      <p:pic>
        <p:nvPicPr>
          <p:cNvPr id="4" name="Picture 3" descr="Spyder (Python 3.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6748" y="2354001"/>
            <a:ext cx="8072284" cy="3816961"/>
          </a:xfrm>
          <a:prstGeom prst="rect">
            <a:avLst/>
          </a:prstGeom>
          <a:ln>
            <a:solidFill>
              <a:schemeClr val="accent1"/>
            </a:solidFill>
          </a:ln>
        </p:spPr>
      </p:pic>
    </p:spTree>
    <p:extLst>
      <p:ext uri="{BB962C8B-B14F-4D97-AF65-F5344CB8AC3E}">
        <p14:creationId xmlns:p14="http://schemas.microsoft.com/office/powerpoint/2010/main" val="1902295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1.4. </a:t>
            </a:r>
            <a:r>
              <a:rPr lang="en-US" dirty="0" err="1"/>
              <a:t>Cập</a:t>
            </a:r>
            <a:r>
              <a:rPr lang="en-US" dirty="0"/>
              <a:t> </a:t>
            </a:r>
            <a:r>
              <a:rPr lang="en-US" dirty="0" err="1"/>
              <a:t>nhật</a:t>
            </a:r>
            <a:r>
              <a:rPr lang="en-US" dirty="0"/>
              <a:t> </a:t>
            </a:r>
            <a:r>
              <a:rPr lang="en-US" dirty="0" err="1"/>
              <a:t>danh</a:t>
            </a:r>
            <a:r>
              <a:rPr lang="en-US" dirty="0"/>
              <a:t> </a:t>
            </a:r>
            <a:r>
              <a:rPr lang="en-US" dirty="0" err="1"/>
              <a:t>sách</a:t>
            </a:r>
            <a:endParaRPr lang="en-US" dirty="0"/>
          </a:p>
        </p:txBody>
      </p:sp>
      <p:sp>
        <p:nvSpPr>
          <p:cNvPr id="3" name="Content Placeholder 2"/>
          <p:cNvSpPr>
            <a:spLocks noGrp="1"/>
          </p:cNvSpPr>
          <p:nvPr>
            <p:ph idx="1"/>
          </p:nvPr>
        </p:nvSpPr>
        <p:spPr/>
        <p:txBody>
          <a:bodyPr/>
          <a:lstStyle/>
          <a:p>
            <a:r>
              <a:rPr lang="en-US" dirty="0"/>
              <a:t> </a:t>
            </a:r>
            <a:r>
              <a:rPr lang="en-US" dirty="0" err="1"/>
              <a:t>Cập</a:t>
            </a:r>
            <a:r>
              <a:rPr lang="en-US" dirty="0"/>
              <a:t> </a:t>
            </a:r>
            <a:r>
              <a:rPr lang="en-US" dirty="0" err="1"/>
              <a:t>nhật</a:t>
            </a:r>
            <a:r>
              <a:rPr lang="en-US" dirty="0"/>
              <a:t> </a:t>
            </a:r>
            <a:r>
              <a:rPr lang="en-US" dirty="0" err="1"/>
              <a:t>danh</a:t>
            </a:r>
            <a:r>
              <a:rPr lang="en-US" dirty="0"/>
              <a:t> </a:t>
            </a:r>
            <a:r>
              <a:rPr lang="en-US" dirty="0" err="1"/>
              <a:t>sách</a:t>
            </a:r>
            <a:r>
              <a:rPr lang="en-US" dirty="0"/>
              <a:t> </a:t>
            </a:r>
            <a:r>
              <a:rPr lang="en-US" dirty="0" err="1"/>
              <a:t>theo</a:t>
            </a:r>
            <a:r>
              <a:rPr lang="en-US" dirty="0"/>
              <a:t> chỉ </a:t>
            </a:r>
            <a:r>
              <a:rPr lang="en-US" dirty="0" err="1"/>
              <a:t>sô</a:t>
            </a:r>
            <a:r>
              <a:rPr lang="en-US" dirty="0"/>
              <a:t>́ (</a:t>
            </a:r>
            <a:r>
              <a:rPr lang="en-US"/>
              <a:t>index</a:t>
            </a:r>
            <a:r>
              <a:rPr lang="en-US" smtClean="0"/>
              <a:t>): thực hiện gán giá trị trực tiếp tại phần tử danh sách theo chỉ số index</a:t>
            </a:r>
            <a:endParaRPr lang="en-US" dirty="0"/>
          </a:p>
        </p:txBody>
      </p:sp>
      <p:sp>
        <p:nvSpPr>
          <p:cNvPr id="5" name="Slide Number Placeholder 4"/>
          <p:cNvSpPr>
            <a:spLocks noGrp="1"/>
          </p:cNvSpPr>
          <p:nvPr>
            <p:ph type="sldNum" sz="quarter" idx="12"/>
          </p:nvPr>
        </p:nvSpPr>
        <p:spPr/>
        <p:txBody>
          <a:bodyPr/>
          <a:lstStyle/>
          <a:p>
            <a:fld id="{D55F1051-63A8-40BE-A0A8-9F6D9BC932E4}" type="slidenum">
              <a:rPr lang="en-US" smtClean="0"/>
              <a:t>10</a:t>
            </a:fld>
            <a:endParaRPr lang="en-US"/>
          </a:p>
        </p:txBody>
      </p:sp>
      <p:sp>
        <p:nvSpPr>
          <p:cNvPr id="7" name="Rectangle 2"/>
          <p:cNvSpPr>
            <a:spLocks noChangeArrowheads="1"/>
          </p:cNvSpPr>
          <p:nvPr/>
        </p:nvSpPr>
        <p:spPr bwMode="auto">
          <a:xfrm>
            <a:off x="1702378" y="2960982"/>
            <a:ext cx="138564" cy="30008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US" altLang="en-US" sz="1500" dirty="0">
              <a:latin typeface="Arial" panose="020B0604020202020204" pitchFamily="34" charset="0"/>
            </a:endParaRPr>
          </a:p>
        </p:txBody>
      </p:sp>
      <p:pic>
        <p:nvPicPr>
          <p:cNvPr id="6" name="Picture 5" descr="Spyder (Python 3.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2442" y="2544053"/>
            <a:ext cx="7441622" cy="3518754"/>
          </a:xfrm>
          <a:prstGeom prst="rect">
            <a:avLst/>
          </a:prstGeom>
          <a:ln>
            <a:solidFill>
              <a:schemeClr val="accent1"/>
            </a:solidFill>
          </a:ln>
        </p:spPr>
      </p:pic>
    </p:spTree>
    <p:extLst>
      <p:ext uri="{BB962C8B-B14F-4D97-AF65-F5344CB8AC3E}">
        <p14:creationId xmlns:p14="http://schemas.microsoft.com/office/powerpoint/2010/main" val="1464028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Cập nhật một khoảng giá trị liên tục</a:t>
            </a:r>
            <a:endParaRPr lang="en-US"/>
          </a:p>
        </p:txBody>
      </p:sp>
      <p:sp>
        <p:nvSpPr>
          <p:cNvPr id="3" name="Content Placeholder 2"/>
          <p:cNvSpPr>
            <a:spLocks noGrp="1"/>
          </p:cNvSpPr>
          <p:nvPr>
            <p:ph idx="1"/>
          </p:nvPr>
        </p:nvSpPr>
        <p:spPr/>
        <p:txBody>
          <a:bodyPr/>
          <a:lstStyle/>
          <a:p>
            <a:r>
              <a:rPr lang="en-US" dirty="0" err="1"/>
              <a:t>Lập</a:t>
            </a:r>
            <a:r>
              <a:rPr lang="en-US" dirty="0"/>
              <a:t> </a:t>
            </a:r>
            <a:r>
              <a:rPr lang="en-US" dirty="0" err="1"/>
              <a:t>trình</a:t>
            </a:r>
            <a:r>
              <a:rPr lang="en-US" dirty="0"/>
              <a:t> </a:t>
            </a:r>
            <a:r>
              <a:rPr lang="en-US" dirty="0" err="1"/>
              <a:t>viên</a:t>
            </a:r>
            <a:r>
              <a:rPr lang="en-US" dirty="0"/>
              <a:t> </a:t>
            </a:r>
            <a:r>
              <a:rPr lang="en-US" dirty="0" err="1"/>
              <a:t>cũng</a:t>
            </a:r>
            <a:r>
              <a:rPr lang="en-US" dirty="0"/>
              <a:t> </a:t>
            </a:r>
            <a:r>
              <a:rPr lang="en-US" dirty="0" err="1"/>
              <a:t>có</a:t>
            </a:r>
            <a:r>
              <a:rPr lang="en-US" dirty="0"/>
              <a:t> </a:t>
            </a:r>
            <a:r>
              <a:rPr lang="en-US" dirty="0" err="1"/>
              <a:t>thể</a:t>
            </a:r>
            <a:r>
              <a:rPr lang="en-US" dirty="0"/>
              <a:t> </a:t>
            </a:r>
            <a:r>
              <a:rPr lang="en-US" dirty="0" err="1"/>
              <a:t>cập</a:t>
            </a:r>
            <a:r>
              <a:rPr lang="en-US" dirty="0"/>
              <a:t> nhập </a:t>
            </a:r>
            <a:r>
              <a:rPr lang="en-US" dirty="0" err="1"/>
              <a:t>giá</a:t>
            </a:r>
            <a:r>
              <a:rPr lang="en-US" dirty="0"/>
              <a:t> </a:t>
            </a:r>
            <a:r>
              <a:rPr lang="en-US" dirty="0" err="1"/>
              <a:t>trị</a:t>
            </a:r>
            <a:r>
              <a:rPr lang="en-US" dirty="0"/>
              <a:t> </a:t>
            </a:r>
            <a:r>
              <a:rPr lang="en-US" dirty="0" err="1"/>
              <a:t>cho</a:t>
            </a:r>
            <a:r>
              <a:rPr lang="en-US" dirty="0"/>
              <a:t> </a:t>
            </a:r>
            <a:r>
              <a:rPr lang="en-US" dirty="0" err="1"/>
              <a:t>một</a:t>
            </a:r>
            <a:r>
              <a:rPr lang="en-US" dirty="0"/>
              <a:t> </a:t>
            </a:r>
            <a:r>
              <a:rPr lang="en-US" dirty="0" err="1"/>
              <a:t>lát</a:t>
            </a:r>
            <a:r>
              <a:rPr lang="en-US" dirty="0"/>
              <a:t> (Slice) </a:t>
            </a:r>
            <a:r>
              <a:rPr lang="en-US" dirty="0" err="1"/>
              <a:t>các</a:t>
            </a:r>
            <a:r>
              <a:rPr lang="en-US" dirty="0"/>
              <a:t> </a:t>
            </a:r>
            <a:r>
              <a:rPr lang="en-US" dirty="0" err="1"/>
              <a:t>phần</a:t>
            </a:r>
            <a:r>
              <a:rPr lang="en-US" dirty="0"/>
              <a:t> </a:t>
            </a:r>
            <a:r>
              <a:rPr lang="en-US" dirty="0" err="1"/>
              <a:t>tử</a:t>
            </a:r>
            <a:r>
              <a:rPr lang="en-US" dirty="0"/>
              <a:t>. </a:t>
            </a:r>
            <a:r>
              <a:rPr lang="en-US" dirty="0" err="1"/>
              <a:t>Đây</a:t>
            </a:r>
            <a:r>
              <a:rPr lang="en-US" dirty="0"/>
              <a:t> </a:t>
            </a:r>
            <a:r>
              <a:rPr lang="en-US" dirty="0" err="1"/>
              <a:t>là</a:t>
            </a:r>
            <a:r>
              <a:rPr lang="en-US" dirty="0"/>
              <a:t> </a:t>
            </a:r>
            <a:r>
              <a:rPr lang="en-US" dirty="0" err="1"/>
              <a:t>cách</a:t>
            </a:r>
            <a:r>
              <a:rPr lang="en-US" dirty="0"/>
              <a:t> </a:t>
            </a:r>
            <a:r>
              <a:rPr lang="en-US" dirty="0" err="1"/>
              <a:t>để</a:t>
            </a:r>
            <a:r>
              <a:rPr lang="en-US" dirty="0"/>
              <a:t> </a:t>
            </a:r>
            <a:r>
              <a:rPr lang="en-US" dirty="0" err="1"/>
              <a:t>cập</a:t>
            </a:r>
            <a:r>
              <a:rPr lang="en-US" dirty="0"/>
              <a:t> nhập </a:t>
            </a:r>
            <a:r>
              <a:rPr lang="en-US" dirty="0" err="1"/>
              <a:t>nhiều</a:t>
            </a:r>
            <a:r>
              <a:rPr lang="en-US" dirty="0"/>
              <a:t> </a:t>
            </a:r>
            <a:r>
              <a:rPr lang="en-US" dirty="0" err="1"/>
              <a:t>phần</a:t>
            </a:r>
            <a:r>
              <a:rPr lang="en-US" dirty="0"/>
              <a:t> </a:t>
            </a:r>
            <a:r>
              <a:rPr lang="en-US" dirty="0" err="1"/>
              <a:t>tử</a:t>
            </a:r>
            <a:r>
              <a:rPr lang="en-US" dirty="0"/>
              <a:t> </a:t>
            </a:r>
            <a:r>
              <a:rPr lang="en-US" dirty="0" err="1"/>
              <a:t>một</a:t>
            </a:r>
            <a:r>
              <a:rPr lang="en-US" dirty="0"/>
              <a:t> </a:t>
            </a:r>
            <a:r>
              <a:rPr lang="en-US" dirty="0" err="1"/>
              <a:t>lúc</a:t>
            </a:r>
            <a:r>
              <a:rPr lang="en-US" dirty="0"/>
              <a:t>.</a:t>
            </a:r>
          </a:p>
        </p:txBody>
      </p:sp>
      <p:sp>
        <p:nvSpPr>
          <p:cNvPr id="5" name="Slide Number Placeholder 4"/>
          <p:cNvSpPr>
            <a:spLocks noGrp="1"/>
          </p:cNvSpPr>
          <p:nvPr>
            <p:ph type="sldNum" sz="quarter" idx="12"/>
          </p:nvPr>
        </p:nvSpPr>
        <p:spPr/>
        <p:txBody>
          <a:bodyPr/>
          <a:lstStyle/>
          <a:p>
            <a:fld id="{D55F1051-63A8-40BE-A0A8-9F6D9BC932E4}" type="slidenum">
              <a:rPr lang="en-US" smtClean="0"/>
              <a:t>11</a:t>
            </a:fld>
            <a:endParaRPr lang="en-US"/>
          </a:p>
        </p:txBody>
      </p:sp>
      <p:pic>
        <p:nvPicPr>
          <p:cNvPr id="6" name="Picture 2" descr="https://o7planning.org/vi/11433/cache/images/i/771166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9344" y="2954150"/>
            <a:ext cx="4938421" cy="2625109"/>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93753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1.5. </a:t>
            </a:r>
            <a:r>
              <a:rPr lang="en-US" dirty="0" err="1"/>
              <a:t>Thêm</a:t>
            </a:r>
            <a:r>
              <a:rPr lang="en-US" dirty="0"/>
              <a:t> </a:t>
            </a:r>
            <a:r>
              <a:rPr lang="en-US" err="1"/>
              <a:t>phần</a:t>
            </a:r>
            <a:r>
              <a:rPr lang="en-US"/>
              <a:t> </a:t>
            </a:r>
            <a:r>
              <a:rPr lang="en-US" smtClean="0"/>
              <a:t>tử </a:t>
            </a:r>
            <a:r>
              <a:rPr lang="en-US" dirty="0" err="1"/>
              <a:t>vào</a:t>
            </a:r>
            <a:r>
              <a:rPr lang="en-US" dirty="0"/>
              <a:t> </a:t>
            </a:r>
            <a:r>
              <a:rPr lang="en-US" dirty="0" err="1"/>
              <a:t>danh</a:t>
            </a:r>
            <a:r>
              <a:rPr lang="en-US" dirty="0"/>
              <a:t> </a:t>
            </a:r>
            <a:r>
              <a:rPr lang="en-US" dirty="0" err="1"/>
              <a:t>sách</a:t>
            </a:r>
            <a:endParaRPr lang="en-US" dirty="0"/>
          </a:p>
        </p:txBody>
      </p:sp>
      <p:sp>
        <p:nvSpPr>
          <p:cNvPr id="3" name="Content Placeholder 2"/>
          <p:cNvSpPr>
            <a:spLocks noGrp="1"/>
          </p:cNvSpPr>
          <p:nvPr>
            <p:ph idx="1"/>
          </p:nvPr>
        </p:nvSpPr>
        <p:spPr/>
        <p:txBody>
          <a:bodyPr/>
          <a:lstStyle/>
          <a:p>
            <a:r>
              <a:rPr lang="en-US" dirty="0" err="1"/>
              <a:t>Dùng</a:t>
            </a:r>
            <a:r>
              <a:rPr lang="en-US" dirty="0"/>
              <a:t> </a:t>
            </a:r>
            <a:r>
              <a:rPr lang="en-US" dirty="0" err="1"/>
              <a:t>câu</a:t>
            </a:r>
            <a:r>
              <a:rPr lang="en-US" dirty="0"/>
              <a:t> </a:t>
            </a:r>
            <a:r>
              <a:rPr lang="en-US" dirty="0" err="1"/>
              <a:t>lệnh</a:t>
            </a:r>
            <a:r>
              <a:rPr lang="en-US" dirty="0"/>
              <a:t> append(</a:t>
            </a:r>
            <a:r>
              <a:rPr lang="en-US" dirty="0" err="1"/>
              <a:t>new_element</a:t>
            </a:r>
            <a:r>
              <a:rPr lang="en-US" dirty="0"/>
              <a:t>) </a:t>
            </a:r>
            <a:r>
              <a:rPr lang="en-US" dirty="0" err="1"/>
              <a:t>đê</a:t>
            </a:r>
            <a:r>
              <a:rPr lang="en-US" dirty="0"/>
              <a:t>̉ </a:t>
            </a:r>
            <a:r>
              <a:rPr lang="en-US" dirty="0" err="1"/>
              <a:t>nối</a:t>
            </a:r>
            <a:r>
              <a:rPr lang="en-US" dirty="0"/>
              <a:t> </a:t>
            </a:r>
            <a:r>
              <a:rPr lang="en-US" dirty="0" err="1"/>
              <a:t>thêm</a:t>
            </a:r>
            <a:r>
              <a:rPr lang="en-US" dirty="0"/>
              <a:t> </a:t>
            </a:r>
            <a:r>
              <a:rPr lang="en-US" dirty="0" err="1"/>
              <a:t>phần</a:t>
            </a:r>
            <a:r>
              <a:rPr lang="en-US" dirty="0"/>
              <a:t> </a:t>
            </a:r>
            <a:r>
              <a:rPr lang="en-US" dirty="0" err="1"/>
              <a:t>tư</a:t>
            </a:r>
            <a:r>
              <a:rPr lang="en-US" dirty="0"/>
              <a:t>̉ </a:t>
            </a:r>
            <a:r>
              <a:rPr lang="en-US" dirty="0" err="1"/>
              <a:t>vào</a:t>
            </a:r>
            <a:r>
              <a:rPr lang="en-US" dirty="0"/>
              <a:t> </a:t>
            </a:r>
            <a:r>
              <a:rPr lang="en-US" dirty="0" err="1"/>
              <a:t>cuối</a:t>
            </a:r>
            <a:r>
              <a:rPr lang="en-US" dirty="0"/>
              <a:t> </a:t>
            </a:r>
            <a:r>
              <a:rPr lang="en-US" dirty="0" err="1"/>
              <a:t>danh</a:t>
            </a:r>
            <a:r>
              <a:rPr lang="en-US" dirty="0"/>
              <a:t> </a:t>
            </a:r>
            <a:r>
              <a:rPr lang="en-US" dirty="0" err="1"/>
              <a:t>sách</a:t>
            </a:r>
            <a:r>
              <a:rPr lang="en-US" dirty="0"/>
              <a:t>.</a:t>
            </a:r>
          </a:p>
        </p:txBody>
      </p:sp>
      <p:sp>
        <p:nvSpPr>
          <p:cNvPr id="5" name="Slide Number Placeholder 4"/>
          <p:cNvSpPr>
            <a:spLocks noGrp="1"/>
          </p:cNvSpPr>
          <p:nvPr>
            <p:ph type="sldNum" sz="quarter" idx="12"/>
          </p:nvPr>
        </p:nvSpPr>
        <p:spPr/>
        <p:txBody>
          <a:bodyPr/>
          <a:lstStyle/>
          <a:p>
            <a:fld id="{D55F1051-63A8-40BE-A0A8-9F6D9BC932E4}" type="slidenum">
              <a:rPr lang="en-US" smtClean="0"/>
              <a:t>12</a:t>
            </a:fld>
            <a:endParaRPr lang="en-US"/>
          </a:p>
        </p:txBody>
      </p:sp>
      <p:sp>
        <p:nvSpPr>
          <p:cNvPr id="6" name="Rectangle 1"/>
          <p:cNvSpPr>
            <a:spLocks noChangeArrowheads="1"/>
          </p:cNvSpPr>
          <p:nvPr/>
        </p:nvSpPr>
        <p:spPr bwMode="auto">
          <a:xfrm>
            <a:off x="1560828" y="4007417"/>
            <a:ext cx="138564" cy="30008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US" altLang="en-US" sz="1500" dirty="0">
              <a:latin typeface="Arial" panose="020B0604020202020204" pitchFamily="34" charset="0"/>
            </a:endParaRPr>
          </a:p>
        </p:txBody>
      </p:sp>
      <p:pic>
        <p:nvPicPr>
          <p:cNvPr id="4" name="Picture 3" descr="Spyder (Python 3.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5071" y="2251407"/>
            <a:ext cx="7914968" cy="3742574"/>
          </a:xfrm>
          <a:prstGeom prst="rect">
            <a:avLst/>
          </a:prstGeom>
          <a:ln>
            <a:solidFill>
              <a:schemeClr val="accent1"/>
            </a:solidFill>
          </a:ln>
        </p:spPr>
      </p:pic>
    </p:spTree>
    <p:extLst>
      <p:ext uri="{BB962C8B-B14F-4D97-AF65-F5344CB8AC3E}">
        <p14:creationId xmlns:p14="http://schemas.microsoft.com/office/powerpoint/2010/main" val="29882575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Thêm phần tử vào vị trí bất kỳ</a:t>
            </a:r>
            <a:endParaRPr lang="en-US"/>
          </a:p>
        </p:txBody>
      </p:sp>
      <p:sp>
        <p:nvSpPr>
          <p:cNvPr id="3" name="Content Placeholder 2"/>
          <p:cNvSpPr>
            <a:spLocks noGrp="1"/>
          </p:cNvSpPr>
          <p:nvPr>
            <p:ph idx="1"/>
          </p:nvPr>
        </p:nvSpPr>
        <p:spPr/>
        <p:txBody>
          <a:bodyPr/>
          <a:lstStyle/>
          <a:p>
            <a:r>
              <a:rPr lang="en-US" dirty="0" err="1"/>
              <a:t>Câu</a:t>
            </a:r>
            <a:r>
              <a:rPr lang="en-US" dirty="0"/>
              <a:t> </a:t>
            </a:r>
            <a:r>
              <a:rPr lang="en-US" dirty="0" err="1"/>
              <a:t>lệnh</a:t>
            </a:r>
            <a:r>
              <a:rPr lang="en-US" dirty="0"/>
              <a:t> insert </a:t>
            </a:r>
            <a:r>
              <a:rPr lang="en-US" dirty="0" err="1"/>
              <a:t>dùng</a:t>
            </a:r>
            <a:r>
              <a:rPr lang="en-US" dirty="0"/>
              <a:t> </a:t>
            </a:r>
            <a:r>
              <a:rPr lang="en-US" dirty="0" err="1"/>
              <a:t>đê</a:t>
            </a:r>
            <a:r>
              <a:rPr lang="en-US" dirty="0"/>
              <a:t>̉ </a:t>
            </a:r>
            <a:r>
              <a:rPr lang="en-US" dirty="0" err="1"/>
              <a:t>thêm</a:t>
            </a:r>
            <a:r>
              <a:rPr lang="en-US" dirty="0"/>
              <a:t> </a:t>
            </a:r>
            <a:r>
              <a:rPr lang="en-US" err="1"/>
              <a:t>phần</a:t>
            </a:r>
            <a:r>
              <a:rPr lang="en-US"/>
              <a:t> </a:t>
            </a:r>
            <a:r>
              <a:rPr lang="en-US" smtClean="0"/>
              <a:t>tử </a:t>
            </a:r>
            <a:r>
              <a:rPr lang="en-US" dirty="0" err="1"/>
              <a:t>vào</a:t>
            </a:r>
            <a:r>
              <a:rPr lang="en-US" dirty="0"/>
              <a:t> vị trí </a:t>
            </a:r>
            <a:r>
              <a:rPr lang="en-US" err="1"/>
              <a:t>bất</a:t>
            </a:r>
            <a:r>
              <a:rPr lang="en-US"/>
              <a:t> </a:t>
            </a:r>
            <a:r>
              <a:rPr lang="en-US" smtClean="0"/>
              <a:t>kỳ </a:t>
            </a:r>
            <a:r>
              <a:rPr lang="en-US" dirty="0" err="1"/>
              <a:t>của</a:t>
            </a:r>
            <a:r>
              <a:rPr lang="en-US" dirty="0"/>
              <a:t> </a:t>
            </a:r>
            <a:r>
              <a:rPr lang="en-US" dirty="0" err="1"/>
              <a:t>danh</a:t>
            </a:r>
            <a:r>
              <a:rPr lang="en-US" dirty="0"/>
              <a:t> </a:t>
            </a:r>
            <a:r>
              <a:rPr lang="en-US" dirty="0" err="1"/>
              <a:t>sách</a:t>
            </a:r>
            <a:r>
              <a:rPr lang="en-US" dirty="0"/>
              <a:t>.</a:t>
            </a:r>
          </a:p>
          <a:p>
            <a:r>
              <a:rPr lang="en-US" dirty="0"/>
              <a:t>Cú </a:t>
            </a:r>
            <a:r>
              <a:rPr lang="en-US" dirty="0" err="1"/>
              <a:t>pháp</a:t>
            </a:r>
            <a:r>
              <a:rPr lang="en-US"/>
              <a:t>: </a:t>
            </a:r>
            <a:endParaRPr lang="en-US" smtClean="0"/>
          </a:p>
          <a:p>
            <a:pPr lvl="1"/>
            <a:r>
              <a:rPr lang="en-US" smtClean="0">
                <a:solidFill>
                  <a:schemeClr val="tx1"/>
                </a:solidFill>
                <a:latin typeface="Consolas" panose="020B0609020204030204" pitchFamily="49" charset="0"/>
              </a:rPr>
              <a:t>list.insert </a:t>
            </a:r>
            <a:r>
              <a:rPr lang="en-US" dirty="0">
                <a:solidFill>
                  <a:schemeClr val="tx1"/>
                </a:solidFill>
                <a:latin typeface="Consolas" panose="020B0609020204030204" pitchFamily="49" charset="0"/>
              </a:rPr>
              <a:t>(</a:t>
            </a:r>
            <a:r>
              <a:rPr lang="en-US" dirty="0" err="1">
                <a:solidFill>
                  <a:schemeClr val="tx1"/>
                </a:solidFill>
                <a:latin typeface="Consolas" panose="020B0609020204030204" pitchFamily="49" charset="0"/>
              </a:rPr>
              <a:t>i</a:t>
            </a:r>
            <a:r>
              <a:rPr lang="en-US" dirty="0">
                <a:solidFill>
                  <a:schemeClr val="tx1"/>
                </a:solidFill>
                <a:latin typeface="Consolas" panose="020B0609020204030204" pitchFamily="49" charset="0"/>
              </a:rPr>
              <a:t>, </a:t>
            </a:r>
            <a:r>
              <a:rPr lang="en-US" dirty="0" err="1">
                <a:solidFill>
                  <a:schemeClr val="tx1"/>
                </a:solidFill>
                <a:latin typeface="Consolas" panose="020B0609020204030204" pitchFamily="49" charset="0"/>
              </a:rPr>
              <a:t>new_element</a:t>
            </a:r>
            <a:r>
              <a:rPr lang="en-US">
                <a:solidFill>
                  <a:schemeClr val="tx1"/>
                </a:solidFill>
                <a:latin typeface="Consolas" panose="020B0609020204030204" pitchFamily="49" charset="0"/>
              </a:rPr>
              <a:t>). </a:t>
            </a:r>
            <a:endParaRPr lang="en-US" smtClean="0">
              <a:solidFill>
                <a:schemeClr val="tx1"/>
              </a:solidFill>
              <a:latin typeface="Consolas" panose="020B0609020204030204" pitchFamily="49" charset="0"/>
            </a:endParaRPr>
          </a:p>
          <a:p>
            <a:pPr lvl="1"/>
            <a:r>
              <a:rPr lang="en-US" smtClean="0"/>
              <a:t>Trong đó: </a:t>
            </a:r>
            <a:r>
              <a:rPr lang="en-US" dirty="0" err="1">
                <a:solidFill>
                  <a:srgbClr val="FF0000"/>
                </a:solidFill>
              </a:rPr>
              <a:t>i</a:t>
            </a:r>
            <a:r>
              <a:rPr lang="en-US" dirty="0"/>
              <a:t> là vị trí </a:t>
            </a:r>
            <a:r>
              <a:rPr lang="en-US" dirty="0" err="1"/>
              <a:t>cần</a:t>
            </a:r>
            <a:r>
              <a:rPr lang="en-US" dirty="0"/>
              <a:t> </a:t>
            </a:r>
            <a:r>
              <a:rPr lang="en-US" dirty="0" err="1"/>
              <a:t>thêm</a:t>
            </a:r>
            <a:r>
              <a:rPr lang="en-US" dirty="0"/>
              <a:t> </a:t>
            </a:r>
            <a:r>
              <a:rPr lang="en-US" dirty="0" err="1"/>
              <a:t>vào</a:t>
            </a:r>
            <a:r>
              <a:rPr lang="en-US" dirty="0"/>
              <a:t>, </a:t>
            </a:r>
            <a:r>
              <a:rPr lang="en-US" dirty="0" err="1">
                <a:solidFill>
                  <a:srgbClr val="00B050"/>
                </a:solidFill>
              </a:rPr>
              <a:t>new_element</a:t>
            </a:r>
            <a:r>
              <a:rPr lang="en-US" dirty="0"/>
              <a:t> là </a:t>
            </a:r>
            <a:r>
              <a:rPr lang="en-US" err="1"/>
              <a:t>phần</a:t>
            </a:r>
            <a:r>
              <a:rPr lang="en-US"/>
              <a:t> </a:t>
            </a:r>
            <a:r>
              <a:rPr lang="en-US" smtClean="0"/>
              <a:t>tử mới</a:t>
            </a:r>
            <a:r>
              <a:rPr lang="en-US" dirty="0"/>
              <a:t>.</a:t>
            </a:r>
          </a:p>
        </p:txBody>
      </p:sp>
      <p:sp>
        <p:nvSpPr>
          <p:cNvPr id="5" name="Slide Number Placeholder 4"/>
          <p:cNvSpPr>
            <a:spLocks noGrp="1"/>
          </p:cNvSpPr>
          <p:nvPr>
            <p:ph type="sldNum" sz="quarter" idx="12"/>
          </p:nvPr>
        </p:nvSpPr>
        <p:spPr/>
        <p:txBody>
          <a:bodyPr/>
          <a:lstStyle/>
          <a:p>
            <a:fld id="{D55F1051-63A8-40BE-A0A8-9F6D9BC932E4}" type="slidenum">
              <a:rPr lang="en-US" smtClean="0"/>
              <a:t>13</a:t>
            </a:fld>
            <a:endParaRPr lang="en-US"/>
          </a:p>
        </p:txBody>
      </p:sp>
      <p:sp>
        <p:nvSpPr>
          <p:cNvPr id="6" name="Rectangle 1"/>
          <p:cNvSpPr>
            <a:spLocks noChangeArrowheads="1"/>
          </p:cNvSpPr>
          <p:nvPr/>
        </p:nvSpPr>
        <p:spPr bwMode="auto">
          <a:xfrm>
            <a:off x="2189605" y="4119642"/>
            <a:ext cx="138564" cy="25391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US" altLang="en-US" sz="1200" dirty="0">
              <a:latin typeface="Arial" panose="020B0604020202020204" pitchFamily="34" charset="0"/>
            </a:endParaRPr>
          </a:p>
        </p:txBody>
      </p:sp>
    </p:spTree>
    <p:extLst>
      <p:ext uri="{BB962C8B-B14F-4D97-AF65-F5344CB8AC3E}">
        <p14:creationId xmlns:p14="http://schemas.microsoft.com/office/powerpoint/2010/main" val="17576021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4" name="Content Placeholder 3"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671215"/>
            <a:ext cx="8229600" cy="3891347"/>
          </a:xfrm>
          <a:ln>
            <a:solidFill>
              <a:schemeClr val="accent1"/>
            </a:solidFill>
          </a:ln>
        </p:spPr>
      </p:pic>
    </p:spTree>
    <p:extLst>
      <p:ext uri="{BB962C8B-B14F-4D97-AF65-F5344CB8AC3E}">
        <p14:creationId xmlns:p14="http://schemas.microsoft.com/office/powerpoint/2010/main" val="20238815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1.6.  </a:t>
            </a:r>
            <a:r>
              <a:rPr lang="en-US" dirty="0" err="1"/>
              <a:t>Xóa</a:t>
            </a:r>
            <a:r>
              <a:rPr lang="en-US" dirty="0"/>
              <a:t> </a:t>
            </a:r>
            <a:r>
              <a:rPr lang="en-US" err="1"/>
              <a:t>phần</a:t>
            </a:r>
            <a:r>
              <a:rPr lang="en-US"/>
              <a:t> </a:t>
            </a:r>
            <a:r>
              <a:rPr lang="en-US" smtClean="0"/>
              <a:t>tử trong </a:t>
            </a:r>
            <a:r>
              <a:rPr lang="en-US" dirty="0" err="1"/>
              <a:t>danh</a:t>
            </a:r>
            <a:r>
              <a:rPr lang="en-US" dirty="0"/>
              <a:t> </a:t>
            </a:r>
            <a:r>
              <a:rPr lang="en-US" dirty="0" err="1"/>
              <a:t>sách</a:t>
            </a:r>
            <a:endParaRPr lang="en-US" dirty="0"/>
          </a:p>
        </p:txBody>
      </p:sp>
      <p:sp>
        <p:nvSpPr>
          <p:cNvPr id="3" name="Content Placeholder 2"/>
          <p:cNvSpPr>
            <a:spLocks noGrp="1"/>
          </p:cNvSpPr>
          <p:nvPr>
            <p:ph idx="1"/>
          </p:nvPr>
        </p:nvSpPr>
        <p:spPr/>
        <p:txBody>
          <a:bodyPr/>
          <a:lstStyle/>
          <a:p>
            <a:r>
              <a:rPr lang="vi-VN" dirty="0">
                <a:latin typeface="Calibri" panose="020F0502020204030204" pitchFamily="34" charset="0"/>
                <a:cs typeface="Calibri" panose="020F0502020204030204" pitchFamily="34" charset="0"/>
              </a:rPr>
              <a:t>Để xóa một hoặc nhiều phần tử trong một danh sách (list) có thể sử dụng </a:t>
            </a:r>
            <a:r>
              <a:rPr lang="en-US" dirty="0" err="1">
                <a:latin typeface="Calibri" panose="020F0502020204030204" pitchFamily="34" charset="0"/>
                <a:cs typeface="Calibri" panose="020F0502020204030204" pitchFamily="34" charset="0"/>
              </a:rPr>
              <a:t>một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trong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các</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phương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pháp</a:t>
            </a:r>
            <a:r>
              <a:rPr lang="en-US" dirty="0">
                <a:latin typeface="Calibri" panose="020F0502020204030204" pitchFamily="34" charset="0"/>
                <a:cs typeface="Calibri" panose="020F0502020204030204" pitchFamily="34" charset="0"/>
              </a:rPr>
              <a:t>:</a:t>
            </a:r>
          </a:p>
          <a:p>
            <a:pPr lvl="1"/>
            <a:r>
              <a:rPr lang="en-US" dirty="0" err="1">
                <a:latin typeface="Calibri" panose="020F0502020204030204" pitchFamily="34" charset="0"/>
                <a:cs typeface="Calibri" panose="020F0502020204030204" pitchFamily="34" charset="0"/>
              </a:rPr>
              <a:t>Dùng</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lệnh </a:t>
            </a:r>
            <a:r>
              <a:rPr lang="vi-VN" dirty="0">
                <a:solidFill>
                  <a:srgbClr val="FF0000"/>
                </a:solidFill>
                <a:latin typeface="Calibri" panose="020F0502020204030204" pitchFamily="34" charset="0"/>
                <a:cs typeface="Calibri" panose="020F0502020204030204" pitchFamily="34" charset="0"/>
              </a:rPr>
              <a:t>del</a:t>
            </a:r>
            <a:r>
              <a:rPr lang="vi-VN" dirty="0">
                <a:latin typeface="Calibri" panose="020F0502020204030204" pitchFamily="34" charset="0"/>
                <a:cs typeface="Calibri" panose="020F0502020204030204" pitchFamily="34" charset="0"/>
              </a:rPr>
              <a:t> (del statement)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để</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xóa</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một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hoặc</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nhiều</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phần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tử</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theo</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chỉ</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số</a:t>
            </a:r>
            <a:r>
              <a:rPr lang="en-US" dirty="0">
                <a:latin typeface="Calibri" panose="020F0502020204030204" pitchFamily="34" charset="0"/>
                <a:cs typeface="Calibri" panose="020F0502020204030204" pitchFamily="34" charset="0"/>
              </a:rPr>
              <a:t>.</a:t>
            </a:r>
          </a:p>
          <a:p>
            <a:pPr lvl="1"/>
            <a:r>
              <a:rPr lang="en-US" dirty="0">
                <a:latin typeface="Calibri" panose="020F0502020204030204" pitchFamily="34" charset="0"/>
                <a:cs typeface="Calibri" panose="020F0502020204030204" pitchFamily="34" charset="0"/>
              </a:rPr>
              <a:t>H</a:t>
            </a:r>
            <a:r>
              <a:rPr lang="vi-VN" dirty="0">
                <a:latin typeface="Calibri" panose="020F0502020204030204" pitchFamily="34" charset="0"/>
                <a:cs typeface="Calibri" panose="020F0502020204030204" pitchFamily="34" charset="0"/>
              </a:rPr>
              <a:t>oặc sử dụng phương thức </a:t>
            </a:r>
            <a:r>
              <a:rPr lang="vi-VN" dirty="0">
                <a:solidFill>
                  <a:srgbClr val="FF0000"/>
                </a:solidFill>
                <a:latin typeface="Calibri" panose="020F0502020204030204" pitchFamily="34" charset="0"/>
                <a:cs typeface="Calibri" panose="020F0502020204030204" pitchFamily="34" charset="0"/>
              </a:rPr>
              <a:t>remove</a:t>
            </a:r>
            <a:r>
              <a:rPr lang="vi-VN" dirty="0">
                <a:latin typeface="Calibri" panose="020F0502020204030204" pitchFamily="34" charset="0"/>
                <a:cs typeface="Calibri" panose="020F0502020204030204" pitchFamily="34" charset="0"/>
              </a:rPr>
              <a:t>()</a:t>
            </a:r>
            <a:endParaRPr lang="en-US" dirty="0">
              <a:latin typeface="Calibri" panose="020F0502020204030204" pitchFamily="34" charset="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15</a:t>
            </a:fld>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0877" y="3628285"/>
            <a:ext cx="7160882" cy="2339543"/>
          </a:xfrm>
          <a:prstGeom prst="rect">
            <a:avLst/>
          </a:prstGeom>
          <a:ln>
            <a:solidFill>
              <a:schemeClr val="accent1"/>
            </a:solidFill>
          </a:ln>
        </p:spPr>
      </p:pic>
    </p:spTree>
    <p:extLst>
      <p:ext uri="{BB962C8B-B14F-4D97-AF65-F5344CB8AC3E}">
        <p14:creationId xmlns:p14="http://schemas.microsoft.com/office/powerpoint/2010/main" val="13358140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Sử dụng phương thức remove</a:t>
            </a:r>
            <a:endParaRPr lang="en-US"/>
          </a:p>
        </p:txBody>
      </p:sp>
      <p:sp>
        <p:nvSpPr>
          <p:cNvPr id="3" name="Content Placeholder 2"/>
          <p:cNvSpPr>
            <a:spLocks noGrp="1"/>
          </p:cNvSpPr>
          <p:nvPr>
            <p:ph idx="1"/>
          </p:nvPr>
        </p:nvSpPr>
        <p:spPr/>
        <p:txBody>
          <a:bodyPr/>
          <a:lstStyle/>
          <a:p>
            <a:pPr marL="0" indent="0" algn="l">
              <a:buNone/>
            </a:pPr>
            <a:r>
              <a:rPr lang="en-US" altLang="en-US" sz="2400">
                <a:solidFill>
                  <a:srgbClr val="000000"/>
                </a:solidFill>
                <a:latin typeface="Consolas" panose="020B0609020204030204" pitchFamily="49" charset="0"/>
                <a:cs typeface="Courier New" panose="02070309020205020404" pitchFamily="49" charset="0"/>
              </a:rPr>
              <a:t>years = [</a:t>
            </a:r>
            <a:r>
              <a:rPr lang="en-US" altLang="en-US" sz="2400">
                <a:solidFill>
                  <a:srgbClr val="0000FF"/>
                </a:solidFill>
                <a:latin typeface="Consolas" panose="020B0609020204030204" pitchFamily="49" charset="0"/>
                <a:cs typeface="Courier New" panose="02070309020205020404" pitchFamily="49" charset="0"/>
              </a:rPr>
              <a:t>1990</a:t>
            </a: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FF"/>
                </a:solidFill>
                <a:latin typeface="Consolas" panose="020B0609020204030204" pitchFamily="49" charset="0"/>
                <a:cs typeface="Courier New" panose="02070309020205020404" pitchFamily="49" charset="0"/>
              </a:rPr>
              <a:t>1991</a:t>
            </a: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FF"/>
                </a:solidFill>
                <a:latin typeface="Consolas" panose="020B0609020204030204" pitchFamily="49" charset="0"/>
                <a:cs typeface="Courier New" panose="02070309020205020404" pitchFamily="49" charset="0"/>
              </a:rPr>
              <a:t>1992</a:t>
            </a: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FF"/>
                </a:solidFill>
                <a:latin typeface="Consolas" panose="020B0609020204030204" pitchFamily="49" charset="0"/>
                <a:cs typeface="Courier New" panose="02070309020205020404" pitchFamily="49" charset="0"/>
              </a:rPr>
              <a:t>1993</a:t>
            </a: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FF"/>
                </a:solidFill>
                <a:latin typeface="Consolas" panose="020B0609020204030204" pitchFamily="49" charset="0"/>
                <a:cs typeface="Courier New" panose="02070309020205020404" pitchFamily="49" charset="0"/>
              </a:rPr>
              <a:t>1994</a:t>
            </a: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FF"/>
                </a:solidFill>
                <a:latin typeface="Consolas" panose="020B0609020204030204" pitchFamily="49" charset="0"/>
                <a:cs typeface="Courier New" panose="02070309020205020404" pitchFamily="49" charset="0"/>
              </a:rPr>
              <a:t>1993</a:t>
            </a: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FF"/>
                </a:solidFill>
                <a:latin typeface="Consolas" panose="020B0609020204030204" pitchFamily="49" charset="0"/>
                <a:cs typeface="Courier New" panose="02070309020205020404" pitchFamily="49" charset="0"/>
              </a:rPr>
              <a:t>1993</a:t>
            </a:r>
            <a:r>
              <a:rPr lang="en-US" altLang="en-US" sz="2400" smtClean="0">
                <a:solidFill>
                  <a:srgbClr val="000000"/>
                </a:solidFill>
                <a:latin typeface="Consolas" panose="020B0609020204030204" pitchFamily="49" charset="0"/>
                <a:cs typeface="Courier New" panose="02070309020205020404" pitchFamily="49" charset="0"/>
              </a:rPr>
              <a:t>]</a:t>
            </a:r>
            <a:r>
              <a:rPr lang="en-US" altLang="en-US" sz="2400">
                <a:solidFill>
                  <a:srgbClr val="000000"/>
                </a:solidFill>
                <a:latin typeface="Consolas" panose="020B0609020204030204" pitchFamily="49" charset="0"/>
                <a:cs typeface="Courier New" panose="02070309020205020404" pitchFamily="49" charset="0"/>
              </a:rPr>
              <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80"/>
                </a:solidFill>
                <a:latin typeface="Consolas" panose="020B0609020204030204" pitchFamily="49" charset="0"/>
                <a:cs typeface="Courier New" panose="02070309020205020404" pitchFamily="49" charset="0"/>
              </a:rPr>
              <a:t>print</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b="1">
                <a:solidFill>
                  <a:srgbClr val="008080"/>
                </a:solidFill>
                <a:latin typeface="Consolas" panose="020B0609020204030204" pitchFamily="49" charset="0"/>
                <a:cs typeface="Courier New" panose="02070309020205020404" pitchFamily="49" charset="0"/>
              </a:rPr>
              <a:t>"Years: "</a:t>
            </a:r>
            <a:r>
              <a:rPr lang="en-US" altLang="en-US" sz="2400">
                <a:solidFill>
                  <a:srgbClr val="000000"/>
                </a:solidFill>
                <a:latin typeface="Consolas" panose="020B0609020204030204" pitchFamily="49" charset="0"/>
                <a:cs typeface="Courier New" panose="02070309020205020404" pitchFamily="49" charset="0"/>
              </a:rPr>
              <a:t>, years)</a:t>
            </a:r>
            <a:br>
              <a:rPr lang="en-US" altLang="en-US" sz="2400">
                <a:solidFill>
                  <a:srgbClr val="000000"/>
                </a:solidFill>
                <a:latin typeface="Consolas" panose="020B0609020204030204" pitchFamily="49" charset="0"/>
                <a:cs typeface="Courier New" panose="02070309020205020404" pitchFamily="49" charset="0"/>
              </a:rPr>
            </a:br>
            <a:r>
              <a:rPr lang="en-US" altLang="en-US" sz="2400" smtClean="0">
                <a:solidFill>
                  <a:srgbClr val="000080"/>
                </a:solidFill>
                <a:latin typeface="Consolas" panose="020B0609020204030204" pitchFamily="49" charset="0"/>
                <a:cs typeface="Courier New" panose="02070309020205020404" pitchFamily="49" charset="0"/>
              </a:rPr>
              <a:t>print</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b="1">
                <a:solidFill>
                  <a:srgbClr val="008080"/>
                </a:solidFill>
                <a:latin typeface="Consolas" panose="020B0609020204030204" pitchFamily="49" charset="0"/>
                <a:cs typeface="Courier New" panose="02070309020205020404" pitchFamily="49" charset="0"/>
              </a:rPr>
              <a:t>"</a:t>
            </a:r>
            <a:r>
              <a:rPr lang="en-US" altLang="en-US" sz="2400" b="1">
                <a:solidFill>
                  <a:srgbClr val="000080"/>
                </a:solidFill>
                <a:latin typeface="Consolas" panose="020B0609020204030204" pitchFamily="49" charset="0"/>
                <a:cs typeface="Courier New" panose="02070309020205020404" pitchFamily="49" charset="0"/>
              </a:rPr>
              <a:t>\n</a:t>
            </a:r>
            <a:r>
              <a:rPr lang="en-US" altLang="en-US" sz="2400" b="1">
                <a:solidFill>
                  <a:srgbClr val="008080"/>
                </a:solidFill>
                <a:latin typeface="Consolas" panose="020B0609020204030204" pitchFamily="49" charset="0"/>
                <a:cs typeface="Courier New" panose="02070309020205020404" pitchFamily="49" charset="0"/>
              </a:rPr>
              <a:t> years.remove(1993)"</a:t>
            </a:r>
            <a:r>
              <a:rPr lang="en-US" altLang="en-US" sz="2400">
                <a:solidFill>
                  <a:srgbClr val="000000"/>
                </a:solidFill>
                <a:latin typeface="Consolas" panose="020B0609020204030204" pitchFamily="49" charset="0"/>
                <a:cs typeface="Courier New" panose="02070309020205020404" pitchFamily="49" charset="0"/>
              </a:rPr>
              <a:t>)</a:t>
            </a:r>
            <a:br>
              <a:rPr lang="en-US" altLang="en-US" sz="2400">
                <a:solidFill>
                  <a:srgbClr val="000000"/>
                </a:solidFill>
                <a:latin typeface="Consolas" panose="020B0609020204030204" pitchFamily="49" charset="0"/>
                <a:cs typeface="Courier New" panose="02070309020205020404" pitchFamily="49" charset="0"/>
              </a:rPr>
            </a:br>
            <a:r>
              <a:rPr lang="en-US" altLang="en-US" sz="2400" i="1" smtClean="0">
                <a:solidFill>
                  <a:srgbClr val="808080"/>
                </a:solidFill>
                <a:latin typeface="Consolas" panose="020B0609020204030204" pitchFamily="49" charset="0"/>
                <a:cs typeface="Courier New" panose="02070309020205020404" pitchFamily="49" charset="0"/>
              </a:rPr>
              <a:t># </a:t>
            </a:r>
            <a:r>
              <a:rPr lang="en-US" altLang="en-US" sz="2400" i="1">
                <a:solidFill>
                  <a:srgbClr val="808080"/>
                </a:solidFill>
                <a:latin typeface="Consolas" panose="020B0609020204030204" pitchFamily="49" charset="0"/>
                <a:cs typeface="Courier New" panose="02070309020205020404" pitchFamily="49" charset="0"/>
              </a:rPr>
              <a:t>Loại bỏ phần tử đầu tiên có giá trị 1993 trong danh sách</a:t>
            </a:r>
            <a:br>
              <a:rPr lang="en-US" altLang="en-US" sz="2400" i="1">
                <a:solidFill>
                  <a:srgbClr val="80808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years.remove(</a:t>
            </a:r>
            <a:r>
              <a:rPr lang="en-US" altLang="en-US" sz="2400">
                <a:solidFill>
                  <a:srgbClr val="0000FF"/>
                </a:solidFill>
                <a:latin typeface="Consolas" panose="020B0609020204030204" pitchFamily="49" charset="0"/>
                <a:cs typeface="Courier New" panose="02070309020205020404" pitchFamily="49" charset="0"/>
              </a:rPr>
              <a:t>1993</a:t>
            </a:r>
            <a:r>
              <a:rPr lang="en-US" altLang="en-US" sz="2400" smtClean="0">
                <a:solidFill>
                  <a:srgbClr val="000000"/>
                </a:solidFill>
                <a:latin typeface="Consolas" panose="020B0609020204030204" pitchFamily="49" charset="0"/>
                <a:cs typeface="Courier New" panose="02070309020205020404" pitchFamily="49" charset="0"/>
              </a:rPr>
              <a:t>)</a:t>
            </a:r>
            <a:r>
              <a:rPr lang="en-US" altLang="en-US" sz="2400">
                <a:solidFill>
                  <a:srgbClr val="000000"/>
                </a:solidFill>
                <a:latin typeface="Consolas" panose="020B0609020204030204" pitchFamily="49" charset="0"/>
                <a:cs typeface="Courier New" panose="02070309020205020404" pitchFamily="49" charset="0"/>
              </a:rPr>
              <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80"/>
                </a:solidFill>
                <a:latin typeface="Consolas" panose="020B0609020204030204" pitchFamily="49" charset="0"/>
                <a:cs typeface="Courier New" panose="02070309020205020404" pitchFamily="49" charset="0"/>
              </a:rPr>
              <a:t>print</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b="1">
                <a:solidFill>
                  <a:srgbClr val="008080"/>
                </a:solidFill>
                <a:latin typeface="Consolas" panose="020B0609020204030204" pitchFamily="49" charset="0"/>
                <a:cs typeface="Courier New" panose="02070309020205020404" pitchFamily="49" charset="0"/>
              </a:rPr>
              <a:t>"Years: "</a:t>
            </a:r>
            <a:r>
              <a:rPr lang="en-US" altLang="en-US" sz="2400">
                <a:solidFill>
                  <a:srgbClr val="000000"/>
                </a:solidFill>
                <a:latin typeface="Consolas" panose="020B0609020204030204" pitchFamily="49" charset="0"/>
                <a:cs typeface="Courier New" panose="02070309020205020404" pitchFamily="49" charset="0"/>
              </a:rPr>
              <a:t>, years</a:t>
            </a:r>
            <a:r>
              <a:rPr lang="en-US" altLang="en-US" sz="2400" smtClean="0">
                <a:solidFill>
                  <a:srgbClr val="000000"/>
                </a:solidFill>
                <a:latin typeface="Consolas" panose="020B0609020204030204" pitchFamily="49" charset="0"/>
                <a:cs typeface="Courier New" panose="02070309020205020404" pitchFamily="49" charset="0"/>
              </a:rPr>
              <a:t>)</a:t>
            </a:r>
          </a:p>
          <a:p>
            <a:pPr marL="0" indent="0" algn="l">
              <a:buNone/>
            </a:pPr>
            <a:r>
              <a:rPr lang="en-US" altLang="en-US" sz="2400" i="1">
                <a:solidFill>
                  <a:srgbClr val="808080"/>
                </a:solidFill>
                <a:latin typeface="Consolas" panose="020B0609020204030204" pitchFamily="49" charset="0"/>
                <a:cs typeface="Courier New" panose="02070309020205020404" pitchFamily="49" charset="0"/>
              </a:rPr>
              <a:t>#Kết quả hiển thị: [1990, 1991, 1992,1994, 1993, 1993]</a:t>
            </a:r>
          </a:p>
        </p:txBody>
      </p:sp>
      <p:sp>
        <p:nvSpPr>
          <p:cNvPr id="5" name="Slide Number Placeholder 4"/>
          <p:cNvSpPr>
            <a:spLocks noGrp="1"/>
          </p:cNvSpPr>
          <p:nvPr>
            <p:ph type="sldNum" sz="quarter" idx="12"/>
          </p:nvPr>
        </p:nvSpPr>
        <p:spPr/>
        <p:txBody>
          <a:bodyPr/>
          <a:lstStyle/>
          <a:p>
            <a:fld id="{D55F1051-63A8-40BE-A0A8-9F6D9BC932E4}" type="slidenum">
              <a:rPr lang="en-US" smtClean="0"/>
              <a:t>16</a:t>
            </a:fld>
            <a:endParaRPr lang="en-US"/>
          </a:p>
        </p:txBody>
      </p:sp>
    </p:spTree>
    <p:extLst>
      <p:ext uri="{BB962C8B-B14F-4D97-AF65-F5344CB8AC3E}">
        <p14:creationId xmlns:p14="http://schemas.microsoft.com/office/powerpoint/2010/main" val="30871527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1.7. </a:t>
            </a:r>
            <a:r>
              <a:rPr lang="en-US" dirty="0" err="1"/>
              <a:t>Toán</a:t>
            </a:r>
            <a:r>
              <a:rPr lang="en-US" dirty="0"/>
              <a:t> </a:t>
            </a:r>
            <a:r>
              <a:rPr lang="en-US" dirty="0" err="1"/>
              <a:t>tư</a:t>
            </a:r>
            <a:r>
              <a:rPr lang="en-US" dirty="0"/>
              <a:t>̉ </a:t>
            </a:r>
            <a:r>
              <a:rPr lang="en-US" dirty="0" err="1"/>
              <a:t>trong</a:t>
            </a:r>
            <a:r>
              <a:rPr lang="en-US" dirty="0"/>
              <a:t> </a:t>
            </a:r>
            <a:r>
              <a:rPr lang="en-US" dirty="0" err="1"/>
              <a:t>danh</a:t>
            </a:r>
            <a:r>
              <a:rPr lang="en-US" dirty="0"/>
              <a:t> </a:t>
            </a:r>
            <a:r>
              <a:rPr lang="en-US" dirty="0" err="1"/>
              <a:t>sách</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580973394"/>
              </p:ext>
            </p:extLst>
          </p:nvPr>
        </p:nvGraphicFramePr>
        <p:xfrm>
          <a:off x="955086" y="1554853"/>
          <a:ext cx="7836228" cy="4103994"/>
        </p:xfrm>
        <a:graphic>
          <a:graphicData uri="http://schemas.openxmlformats.org/drawingml/2006/table">
            <a:tbl>
              <a:tblPr>
                <a:tableStyleId>{775DCB02-9BB8-47FD-8907-85C794F793BA}</a:tableStyleId>
              </a:tblPr>
              <a:tblGrid>
                <a:gridCol w="1296502">
                  <a:extLst>
                    <a:ext uri="{9D8B030D-6E8A-4147-A177-3AD203B41FA5}">
                      <a16:colId xmlns:a16="http://schemas.microsoft.com/office/drawing/2014/main" xmlns="" val="20000"/>
                    </a:ext>
                  </a:extLst>
                </a:gridCol>
                <a:gridCol w="3339933">
                  <a:extLst>
                    <a:ext uri="{9D8B030D-6E8A-4147-A177-3AD203B41FA5}">
                      <a16:colId xmlns:a16="http://schemas.microsoft.com/office/drawing/2014/main" xmlns="" val="20001"/>
                    </a:ext>
                  </a:extLst>
                </a:gridCol>
                <a:gridCol w="3199793">
                  <a:extLst>
                    <a:ext uri="{9D8B030D-6E8A-4147-A177-3AD203B41FA5}">
                      <a16:colId xmlns:a16="http://schemas.microsoft.com/office/drawing/2014/main" xmlns="" val="20002"/>
                    </a:ext>
                  </a:extLst>
                </a:gridCol>
              </a:tblGrid>
              <a:tr h="536880">
                <a:tc>
                  <a:txBody>
                    <a:bodyPr/>
                    <a:lstStyle/>
                    <a:p>
                      <a:pPr algn="ctr"/>
                      <a:r>
                        <a:rPr lang="en-US" sz="2200" b="1" dirty="0" err="1"/>
                        <a:t>Toán</a:t>
                      </a:r>
                      <a:r>
                        <a:rPr lang="en-US" sz="2200" b="1" dirty="0"/>
                        <a:t> </a:t>
                      </a:r>
                      <a:r>
                        <a:rPr lang="en-US" sz="2200" b="1" dirty="0" err="1"/>
                        <a:t>tử</a:t>
                      </a:r>
                      <a:endParaRPr lang="en-US" sz="2200" b="1" dirty="0">
                        <a:latin typeface="Calibri" panose="020F0502020204030204" pitchFamily="34" charset="0"/>
                        <a:cs typeface="Calibri" panose="020F0502020204030204" pitchFamily="34" charset="0"/>
                      </a:endParaRPr>
                    </a:p>
                  </a:txBody>
                  <a:tcPr marL="35719" marR="35719" marT="35719" marB="35719" anchor="ctr"/>
                </a:tc>
                <a:tc>
                  <a:txBody>
                    <a:bodyPr/>
                    <a:lstStyle/>
                    <a:p>
                      <a:pPr algn="ctr"/>
                      <a:r>
                        <a:rPr lang="en-US" sz="2200" b="1"/>
                        <a:t>Mô tả</a:t>
                      </a:r>
                      <a:endParaRPr lang="en-US" sz="2200" b="1">
                        <a:latin typeface="Calibri" panose="020F0502020204030204" pitchFamily="34" charset="0"/>
                        <a:cs typeface="Calibri" panose="020F0502020204030204" pitchFamily="34" charset="0"/>
                      </a:endParaRPr>
                    </a:p>
                  </a:txBody>
                  <a:tcPr marL="35719" marR="35719" marT="35719" marB="35719" anchor="ctr"/>
                </a:tc>
                <a:tc>
                  <a:txBody>
                    <a:bodyPr/>
                    <a:lstStyle/>
                    <a:p>
                      <a:pPr algn="ctr"/>
                      <a:r>
                        <a:rPr lang="en-US" sz="2200" b="1"/>
                        <a:t>Ví dụ</a:t>
                      </a:r>
                      <a:endParaRPr lang="en-US" sz="2200" b="1">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0"/>
                  </a:ext>
                </a:extLst>
              </a:tr>
              <a:tr h="945932">
                <a:tc>
                  <a:txBody>
                    <a:bodyPr/>
                    <a:lstStyle/>
                    <a:p>
                      <a:pPr algn="ctr"/>
                      <a:r>
                        <a:rPr lang="en-US" sz="2200" dirty="0"/>
                        <a:t>+</a:t>
                      </a:r>
                      <a:endParaRPr lang="en-US" sz="2200" b="1" dirty="0">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200"/>
                        <a:t>Toán tử sử dụng để nối (concatenate) 2 List để tạo ra một List mới.</a:t>
                      </a:r>
                      <a:endParaRPr lang="en-US" sz="2200">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200" dirty="0"/>
                        <a:t>[1, 2, 3] + ["</a:t>
                      </a:r>
                      <a:r>
                        <a:rPr lang="en-US" sz="2200" dirty="0" err="1"/>
                        <a:t>One","Two</a:t>
                      </a:r>
                      <a:r>
                        <a:rPr lang="en-US" sz="2200" dirty="0"/>
                        <a:t>"]</a:t>
                      </a:r>
                      <a:br>
                        <a:rPr lang="en-US" sz="2200" dirty="0"/>
                      </a:br>
                      <a:r>
                        <a:rPr lang="en-US" sz="2200" dirty="0"/>
                        <a:t>--&gt; [1, 2, 3, "One", "Two"]</a:t>
                      </a:r>
                      <a:endParaRPr lang="en-US" sz="2200" dirty="0">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1"/>
                  </a:ext>
                </a:extLst>
              </a:tr>
              <a:tr h="1354982">
                <a:tc>
                  <a:txBody>
                    <a:bodyPr/>
                    <a:lstStyle/>
                    <a:p>
                      <a:pPr algn="ctr"/>
                      <a:r>
                        <a:rPr lang="en-US" sz="2200"/>
                        <a:t>*</a:t>
                      </a:r>
                      <a:endParaRPr lang="en-US" sz="2200" b="1">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200"/>
                        <a:t>Toán tử sử dụng để nối (concatenate) nhiều bản copy của cùng một List. Và tạo ra một List mới.</a:t>
                      </a:r>
                      <a:endParaRPr lang="en-US" sz="2200">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200"/>
                        <a:t>[1, 2] * 3</a:t>
                      </a:r>
                      <a:br>
                        <a:rPr lang="en-US" sz="2200"/>
                      </a:br>
                      <a:r>
                        <a:rPr lang="en-US" sz="2200"/>
                        <a:t>--&gt; [1, 2, 1, 2, 1, 2]</a:t>
                      </a:r>
                      <a:endParaRPr lang="en-US" sz="2200">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2"/>
                  </a:ext>
                </a:extLst>
              </a:tr>
              <a:tr h="945932">
                <a:tc>
                  <a:txBody>
                    <a:bodyPr/>
                    <a:lstStyle/>
                    <a:p>
                      <a:pPr algn="ctr"/>
                      <a:r>
                        <a:rPr lang="en-US" sz="2200" dirty="0"/>
                        <a:t>in</a:t>
                      </a:r>
                      <a:endParaRPr lang="en-US" sz="2200" b="1" dirty="0">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200"/>
                        <a:t>Kiểm tra một phần tử có nằm List hay không, kết quả trả về True hoặc False.</a:t>
                      </a:r>
                      <a:endParaRPr lang="en-US" sz="2200">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200" dirty="0"/>
                        <a:t>"</a:t>
                      </a:r>
                      <a:r>
                        <a:rPr lang="en-US" sz="2200" dirty="0" err="1"/>
                        <a:t>Abc</a:t>
                      </a:r>
                      <a:r>
                        <a:rPr lang="en-US" sz="2200" dirty="0"/>
                        <a:t>" in ["One", "</a:t>
                      </a:r>
                      <a:r>
                        <a:rPr lang="en-US" sz="2200" dirty="0" err="1"/>
                        <a:t>Abc</a:t>
                      </a:r>
                      <a:r>
                        <a:rPr lang="en-US" sz="2200" dirty="0"/>
                        <a:t>"]</a:t>
                      </a:r>
                      <a:br>
                        <a:rPr lang="en-US" sz="2200" dirty="0"/>
                      </a:br>
                      <a:r>
                        <a:rPr lang="en-US" sz="2200" dirty="0"/>
                        <a:t>--&gt; True</a:t>
                      </a:r>
                      <a:endParaRPr lang="en-US" sz="2200" dirty="0">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3"/>
                  </a:ext>
                </a:extLst>
              </a:tr>
            </a:tbl>
          </a:graphicData>
        </a:graphic>
      </p:graphicFrame>
      <p:sp>
        <p:nvSpPr>
          <p:cNvPr id="5" name="Slide Number Placeholder 4"/>
          <p:cNvSpPr>
            <a:spLocks noGrp="1"/>
          </p:cNvSpPr>
          <p:nvPr>
            <p:ph type="sldNum" sz="quarter" idx="12"/>
          </p:nvPr>
        </p:nvSpPr>
        <p:spPr/>
        <p:txBody>
          <a:bodyPr/>
          <a:lstStyle/>
          <a:p>
            <a:fld id="{D55F1051-63A8-40BE-A0A8-9F6D9BC932E4}" type="slidenum">
              <a:rPr lang="en-US" smtClean="0"/>
              <a:t>17</a:t>
            </a:fld>
            <a:endParaRPr lang="en-US"/>
          </a:p>
        </p:txBody>
      </p:sp>
    </p:spTree>
    <p:extLst>
      <p:ext uri="{BB962C8B-B14F-4D97-AF65-F5344CB8AC3E}">
        <p14:creationId xmlns:p14="http://schemas.microsoft.com/office/powerpoint/2010/main" val="26169104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1.8. </a:t>
            </a:r>
            <a:r>
              <a:rPr lang="en-US" err="1"/>
              <a:t>Hàm</a:t>
            </a:r>
            <a:r>
              <a:rPr lang="en-US"/>
              <a:t> </a:t>
            </a:r>
            <a:r>
              <a:rPr lang="en-US" smtClean="0"/>
              <a:t>sử </a:t>
            </a:r>
            <a:r>
              <a:rPr lang="en-US" dirty="0" err="1"/>
              <a:t>dụng</a:t>
            </a:r>
            <a:r>
              <a:rPr lang="en-US" dirty="0"/>
              <a:t> </a:t>
            </a:r>
            <a:r>
              <a:rPr lang="en-US" err="1"/>
              <a:t>với</a:t>
            </a:r>
            <a:r>
              <a:rPr lang="en-US"/>
              <a:t> </a:t>
            </a:r>
            <a:r>
              <a:rPr lang="en-US" smtClean="0"/>
              <a:t>list</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868883392"/>
              </p:ext>
            </p:extLst>
          </p:nvPr>
        </p:nvGraphicFramePr>
        <p:xfrm>
          <a:off x="853536" y="1718368"/>
          <a:ext cx="7838182" cy="3009904"/>
        </p:xfrm>
        <a:graphic>
          <a:graphicData uri="http://schemas.openxmlformats.org/drawingml/2006/table">
            <a:tbl>
              <a:tblPr>
                <a:tableStyleId>{775DCB02-9BB8-47FD-8907-85C794F793BA}</a:tableStyleId>
              </a:tblPr>
              <a:tblGrid>
                <a:gridCol w="1894849">
                  <a:extLst>
                    <a:ext uri="{9D8B030D-6E8A-4147-A177-3AD203B41FA5}">
                      <a16:colId xmlns:a16="http://schemas.microsoft.com/office/drawing/2014/main" xmlns="" val="20000"/>
                    </a:ext>
                  </a:extLst>
                </a:gridCol>
                <a:gridCol w="5943333">
                  <a:extLst>
                    <a:ext uri="{9D8B030D-6E8A-4147-A177-3AD203B41FA5}">
                      <a16:colId xmlns:a16="http://schemas.microsoft.com/office/drawing/2014/main" xmlns="" val="20001"/>
                    </a:ext>
                  </a:extLst>
                </a:gridCol>
              </a:tblGrid>
              <a:tr h="300038">
                <a:tc>
                  <a:txBody>
                    <a:bodyPr/>
                    <a:lstStyle/>
                    <a:p>
                      <a:pPr algn="ctr"/>
                      <a:r>
                        <a:rPr lang="en-US" sz="2000" b="1" dirty="0" err="1">
                          <a:effectLst/>
                        </a:rPr>
                        <a:t>Hàm</a:t>
                      </a:r>
                      <a:endParaRPr lang="en-US" sz="2000" b="1" dirty="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pPr algn="ctr"/>
                      <a:r>
                        <a:rPr lang="en-US" sz="2000" b="1" dirty="0" err="1">
                          <a:effectLst/>
                        </a:rPr>
                        <a:t>Mô</a:t>
                      </a:r>
                      <a:r>
                        <a:rPr lang="en-US" sz="2000" b="1" dirty="0">
                          <a:effectLst/>
                        </a:rPr>
                        <a:t> </a:t>
                      </a:r>
                      <a:r>
                        <a:rPr lang="en-US" sz="2000" b="1" dirty="0" err="1">
                          <a:effectLst/>
                        </a:rPr>
                        <a:t>tả</a:t>
                      </a:r>
                      <a:endParaRPr lang="en-US" sz="2000" b="1" dirty="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0"/>
                  </a:ext>
                </a:extLst>
              </a:tr>
              <a:tr h="300038">
                <a:tc>
                  <a:txBody>
                    <a:bodyPr/>
                    <a:lstStyle/>
                    <a:p>
                      <a:r>
                        <a:rPr lang="en-US" sz="2000" dirty="0" err="1">
                          <a:effectLst/>
                        </a:rPr>
                        <a:t>len</a:t>
                      </a:r>
                      <a:r>
                        <a:rPr lang="en-US" sz="2000" dirty="0">
                          <a:effectLst/>
                        </a:rPr>
                        <a:t>(list)</a:t>
                      </a:r>
                      <a:endParaRPr lang="en-US" sz="2000" dirty="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000" dirty="0" err="1"/>
                        <a:t>Trả</a:t>
                      </a:r>
                      <a:r>
                        <a:rPr lang="en-US" sz="2000" dirty="0"/>
                        <a:t> </a:t>
                      </a:r>
                      <a:r>
                        <a:rPr lang="en-US" sz="2000" dirty="0" err="1"/>
                        <a:t>về</a:t>
                      </a:r>
                      <a:r>
                        <a:rPr lang="en-US" sz="2000" dirty="0"/>
                        <a:t> </a:t>
                      </a:r>
                      <a:r>
                        <a:rPr lang="en-US" sz="2000" dirty="0" err="1"/>
                        <a:t>số</a:t>
                      </a:r>
                      <a:r>
                        <a:rPr lang="en-US" sz="2000" dirty="0"/>
                        <a:t> </a:t>
                      </a:r>
                      <a:r>
                        <a:rPr lang="en-US" sz="2000" dirty="0" err="1"/>
                        <a:t>phần</a:t>
                      </a:r>
                      <a:r>
                        <a:rPr lang="en-US" sz="2000" dirty="0"/>
                        <a:t> </a:t>
                      </a:r>
                      <a:r>
                        <a:rPr lang="en-US" sz="2000" dirty="0" err="1"/>
                        <a:t>tử</a:t>
                      </a:r>
                      <a:r>
                        <a:rPr lang="en-US" sz="2000" dirty="0"/>
                        <a:t> </a:t>
                      </a:r>
                      <a:r>
                        <a:rPr lang="en-US" sz="2000" dirty="0" err="1"/>
                        <a:t>của</a:t>
                      </a:r>
                      <a:r>
                        <a:rPr lang="en-US" sz="2000" dirty="0"/>
                        <a:t> </a:t>
                      </a:r>
                      <a:r>
                        <a:rPr lang="en-US" sz="2000" dirty="0" err="1"/>
                        <a:t>danh</a:t>
                      </a:r>
                      <a:r>
                        <a:rPr lang="en-US" sz="2000" dirty="0"/>
                        <a:t> </a:t>
                      </a:r>
                      <a:r>
                        <a:rPr lang="en-US" sz="2000" dirty="0" err="1"/>
                        <a:t>sách</a:t>
                      </a:r>
                      <a:endParaRPr lang="en-US" sz="2000" dirty="0">
                        <a:solidFill>
                          <a:schemeClr val="tx1"/>
                        </a:solidFill>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1"/>
                  </a:ext>
                </a:extLst>
              </a:tr>
              <a:tr h="300038">
                <a:tc>
                  <a:txBody>
                    <a:bodyPr/>
                    <a:lstStyle/>
                    <a:p>
                      <a:r>
                        <a:rPr lang="en-US" sz="2000">
                          <a:effectLst/>
                        </a:rPr>
                        <a:t>max(list)</a:t>
                      </a:r>
                      <a:endParaRPr lang="en-US" sz="200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000" dirty="0" err="1"/>
                        <a:t>Trả</a:t>
                      </a:r>
                      <a:r>
                        <a:rPr lang="en-US" sz="2000" dirty="0"/>
                        <a:t> </a:t>
                      </a:r>
                      <a:r>
                        <a:rPr lang="en-US" sz="2000" dirty="0" err="1"/>
                        <a:t>về</a:t>
                      </a:r>
                      <a:r>
                        <a:rPr lang="en-US" sz="2000" dirty="0"/>
                        <a:t> </a:t>
                      </a:r>
                      <a:r>
                        <a:rPr lang="en-US" sz="2000" dirty="0" err="1"/>
                        <a:t>phần</a:t>
                      </a:r>
                      <a:r>
                        <a:rPr lang="en-US" sz="2000" dirty="0"/>
                        <a:t> </a:t>
                      </a:r>
                      <a:r>
                        <a:rPr lang="en-US" sz="2000" dirty="0" err="1"/>
                        <a:t>tử</a:t>
                      </a:r>
                      <a:r>
                        <a:rPr lang="en-US" sz="2000" dirty="0"/>
                        <a:t> </a:t>
                      </a:r>
                      <a:r>
                        <a:rPr lang="en-US" sz="2000" dirty="0" err="1"/>
                        <a:t>trong</a:t>
                      </a:r>
                      <a:r>
                        <a:rPr lang="en-US" sz="2000" dirty="0"/>
                        <a:t> </a:t>
                      </a:r>
                      <a:r>
                        <a:rPr lang="en-US" sz="2000" dirty="0" err="1"/>
                        <a:t>danh</a:t>
                      </a:r>
                      <a:r>
                        <a:rPr lang="en-US" sz="2000" dirty="0"/>
                        <a:t> </a:t>
                      </a:r>
                      <a:r>
                        <a:rPr lang="en-US" sz="2000" dirty="0" err="1"/>
                        <a:t>sách</a:t>
                      </a:r>
                      <a:r>
                        <a:rPr lang="en-US" sz="2000" dirty="0"/>
                        <a:t> </a:t>
                      </a:r>
                      <a:r>
                        <a:rPr lang="en-US" sz="2000" dirty="0" err="1"/>
                        <a:t>với</a:t>
                      </a:r>
                      <a:r>
                        <a:rPr lang="en-US" sz="2000" dirty="0"/>
                        <a:t> </a:t>
                      </a:r>
                      <a:r>
                        <a:rPr lang="en-US" sz="2000" dirty="0" err="1"/>
                        <a:t>giá</a:t>
                      </a:r>
                      <a:r>
                        <a:rPr lang="en-US" sz="2000" dirty="0"/>
                        <a:t> </a:t>
                      </a:r>
                      <a:r>
                        <a:rPr lang="en-US" sz="2000" dirty="0" err="1"/>
                        <a:t>trị</a:t>
                      </a:r>
                      <a:r>
                        <a:rPr lang="en-US" sz="2000" dirty="0"/>
                        <a:t> </a:t>
                      </a:r>
                      <a:r>
                        <a:rPr lang="en-US" sz="2000" dirty="0" err="1"/>
                        <a:t>lớn</a:t>
                      </a:r>
                      <a:r>
                        <a:rPr lang="en-US" sz="2000" dirty="0"/>
                        <a:t> </a:t>
                      </a:r>
                      <a:r>
                        <a:rPr lang="en-US" sz="2000" dirty="0" err="1"/>
                        <a:t>nhất</a:t>
                      </a:r>
                      <a:r>
                        <a:rPr lang="en-US" sz="2000" dirty="0"/>
                        <a:t>.</a:t>
                      </a:r>
                      <a:endParaRPr lang="en-US" sz="2000" dirty="0">
                        <a:solidFill>
                          <a:schemeClr val="tx1"/>
                        </a:solidFill>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2"/>
                  </a:ext>
                </a:extLst>
              </a:tr>
              <a:tr h="300038">
                <a:tc>
                  <a:txBody>
                    <a:bodyPr/>
                    <a:lstStyle/>
                    <a:p>
                      <a:r>
                        <a:rPr lang="en-US" sz="2000">
                          <a:effectLst/>
                        </a:rPr>
                        <a:t>min(list)</a:t>
                      </a:r>
                      <a:endParaRPr lang="en-US" sz="200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000" dirty="0" err="1"/>
                        <a:t>Trả</a:t>
                      </a:r>
                      <a:r>
                        <a:rPr lang="en-US" sz="2000" dirty="0"/>
                        <a:t> </a:t>
                      </a:r>
                      <a:r>
                        <a:rPr lang="en-US" sz="2000" dirty="0" err="1"/>
                        <a:t>về</a:t>
                      </a:r>
                      <a:r>
                        <a:rPr lang="en-US" sz="2000" dirty="0"/>
                        <a:t> </a:t>
                      </a:r>
                      <a:r>
                        <a:rPr lang="en-US" sz="2000" dirty="0" err="1"/>
                        <a:t>phần</a:t>
                      </a:r>
                      <a:r>
                        <a:rPr lang="en-US" sz="2000" dirty="0"/>
                        <a:t> </a:t>
                      </a:r>
                      <a:r>
                        <a:rPr lang="en-US" sz="2000" dirty="0" err="1"/>
                        <a:t>tử</a:t>
                      </a:r>
                      <a:r>
                        <a:rPr lang="en-US" sz="2000" dirty="0"/>
                        <a:t> </a:t>
                      </a:r>
                      <a:r>
                        <a:rPr lang="en-US" sz="2000" dirty="0" err="1"/>
                        <a:t>trong</a:t>
                      </a:r>
                      <a:r>
                        <a:rPr lang="en-US" sz="2000" dirty="0"/>
                        <a:t> </a:t>
                      </a:r>
                      <a:r>
                        <a:rPr lang="en-US" sz="2000" dirty="0" err="1"/>
                        <a:t>danh</a:t>
                      </a:r>
                      <a:r>
                        <a:rPr lang="en-US" sz="2000" dirty="0"/>
                        <a:t> </a:t>
                      </a:r>
                      <a:r>
                        <a:rPr lang="en-US" sz="2000" dirty="0" err="1"/>
                        <a:t>sách</a:t>
                      </a:r>
                      <a:r>
                        <a:rPr lang="en-US" sz="2000" dirty="0"/>
                        <a:t> </a:t>
                      </a:r>
                      <a:r>
                        <a:rPr lang="en-US" sz="2000" dirty="0" err="1"/>
                        <a:t>với</a:t>
                      </a:r>
                      <a:r>
                        <a:rPr lang="en-US" sz="2000" dirty="0"/>
                        <a:t> </a:t>
                      </a:r>
                      <a:r>
                        <a:rPr lang="en-US" sz="2000" dirty="0" err="1"/>
                        <a:t>giá</a:t>
                      </a:r>
                      <a:r>
                        <a:rPr lang="en-US" sz="2000" dirty="0"/>
                        <a:t> </a:t>
                      </a:r>
                      <a:r>
                        <a:rPr lang="en-US" sz="2000" dirty="0" err="1"/>
                        <a:t>trị</a:t>
                      </a:r>
                      <a:r>
                        <a:rPr lang="en-US" sz="2000" dirty="0"/>
                        <a:t> </a:t>
                      </a:r>
                      <a:r>
                        <a:rPr lang="en-US" sz="2000" dirty="0" err="1"/>
                        <a:t>nhỏ</a:t>
                      </a:r>
                      <a:r>
                        <a:rPr lang="en-US" sz="2000" dirty="0"/>
                        <a:t> </a:t>
                      </a:r>
                      <a:r>
                        <a:rPr lang="en-US" sz="2000" dirty="0" err="1"/>
                        <a:t>nhất</a:t>
                      </a:r>
                      <a:r>
                        <a:rPr lang="en-US" sz="2000" dirty="0"/>
                        <a:t>.</a:t>
                      </a:r>
                      <a:endParaRPr lang="en-US" sz="2000" dirty="0">
                        <a:solidFill>
                          <a:schemeClr val="tx1"/>
                        </a:solidFill>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3"/>
                  </a:ext>
                </a:extLst>
              </a:tr>
              <a:tr h="300038">
                <a:tc>
                  <a:txBody>
                    <a:bodyPr/>
                    <a:lstStyle/>
                    <a:p>
                      <a:r>
                        <a:rPr lang="en-US" sz="2000">
                          <a:effectLst/>
                        </a:rPr>
                        <a:t>list(seq)</a:t>
                      </a:r>
                      <a:endParaRPr lang="en-US" sz="200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000" dirty="0" err="1"/>
                        <a:t>Chuyển</a:t>
                      </a:r>
                      <a:r>
                        <a:rPr lang="en-US" sz="2000" dirty="0"/>
                        <a:t> </a:t>
                      </a:r>
                      <a:r>
                        <a:rPr lang="en-US" sz="2000" dirty="0" err="1"/>
                        <a:t>đổi</a:t>
                      </a:r>
                      <a:r>
                        <a:rPr lang="en-US" sz="2000" dirty="0"/>
                        <a:t> </a:t>
                      </a:r>
                      <a:r>
                        <a:rPr lang="en-US" sz="2000" dirty="0" err="1"/>
                        <a:t>một</a:t>
                      </a:r>
                      <a:r>
                        <a:rPr lang="en-US" sz="2000" dirty="0"/>
                        <a:t> tuple </a:t>
                      </a:r>
                      <a:r>
                        <a:rPr lang="en-US" sz="2000" dirty="0" err="1"/>
                        <a:t>thành</a:t>
                      </a:r>
                      <a:r>
                        <a:rPr lang="en-US" sz="2000" dirty="0"/>
                        <a:t> </a:t>
                      </a:r>
                      <a:r>
                        <a:rPr lang="en-US" sz="2000" dirty="0" err="1"/>
                        <a:t>danh</a:t>
                      </a:r>
                      <a:r>
                        <a:rPr lang="en-US" sz="2000" dirty="0"/>
                        <a:t> </a:t>
                      </a:r>
                      <a:r>
                        <a:rPr lang="en-US" sz="2000" dirty="0" err="1"/>
                        <a:t>sách</a:t>
                      </a:r>
                      <a:r>
                        <a:rPr lang="en-US" sz="2000" dirty="0"/>
                        <a:t>.</a:t>
                      </a:r>
                      <a:endParaRPr lang="en-US" sz="2000" dirty="0">
                        <a:solidFill>
                          <a:schemeClr val="tx1"/>
                        </a:solidFill>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4"/>
                  </a:ext>
                </a:extLst>
              </a:tr>
              <a:tr h="300038">
                <a:tc>
                  <a:txBody>
                    <a:bodyPr/>
                    <a:lstStyle/>
                    <a:p>
                      <a:r>
                        <a:rPr lang="en-US" sz="2000" smtClean="0">
                          <a:effectLst/>
                        </a:rPr>
                        <a:t>list(data)</a:t>
                      </a:r>
                      <a:endParaRPr lang="en-US" sz="200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000" smtClean="0"/>
                        <a:t>Chuyển</a:t>
                      </a:r>
                      <a:r>
                        <a:rPr lang="en-US" sz="2000" baseline="0" smtClean="0"/>
                        <a:t> đổi kiểu dữ liệu sang biến dạng list</a:t>
                      </a:r>
                      <a:endParaRPr lang="en-US" sz="2000" dirty="0">
                        <a:solidFill>
                          <a:schemeClr val="tx1"/>
                        </a:solidFill>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3374895055"/>
                  </a:ext>
                </a:extLst>
              </a:tr>
              <a:tr h="300038">
                <a:tc>
                  <a:txBody>
                    <a:bodyPr/>
                    <a:lstStyle/>
                    <a:p>
                      <a:r>
                        <a:rPr lang="en-US" sz="2000" smtClean="0">
                          <a:effectLst/>
                        </a:rPr>
                        <a:t>count(val)</a:t>
                      </a:r>
                      <a:endParaRPr lang="en-US" sz="200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000" smtClean="0"/>
                        <a:t>Đếm</a:t>
                      </a:r>
                      <a:r>
                        <a:rPr lang="en-US" sz="2000" baseline="0" smtClean="0"/>
                        <a:t> số lần xuất hiện một thành phần trong list</a:t>
                      </a:r>
                      <a:endParaRPr lang="en-US" sz="2000" dirty="0">
                        <a:solidFill>
                          <a:schemeClr val="tx1"/>
                        </a:solidFill>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719066729"/>
                  </a:ext>
                </a:extLst>
              </a:tr>
              <a:tr h="300038">
                <a:tc>
                  <a:txBody>
                    <a:bodyPr/>
                    <a:lstStyle/>
                    <a:p>
                      <a:r>
                        <a:rPr lang="en-US" sz="2000" smtClean="0">
                          <a:effectLst/>
                        </a:rPr>
                        <a:t>Index(val)</a:t>
                      </a:r>
                      <a:endParaRPr lang="en-US" sz="200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000" smtClean="0"/>
                        <a:t>Trả</a:t>
                      </a:r>
                      <a:r>
                        <a:rPr lang="en-US" sz="2000" baseline="0" smtClean="0"/>
                        <a:t> về chỉ mục của phần tử đầu tiên tìm thấy trong list</a:t>
                      </a:r>
                      <a:endParaRPr lang="en-US" sz="2000" dirty="0">
                        <a:solidFill>
                          <a:schemeClr val="tx1"/>
                        </a:solidFill>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229399575"/>
                  </a:ext>
                </a:extLst>
              </a:tr>
            </a:tbl>
          </a:graphicData>
        </a:graphic>
      </p:graphicFrame>
      <p:sp>
        <p:nvSpPr>
          <p:cNvPr id="5" name="Slide Number Placeholder 4"/>
          <p:cNvSpPr>
            <a:spLocks noGrp="1"/>
          </p:cNvSpPr>
          <p:nvPr>
            <p:ph type="sldNum" sz="quarter" idx="12"/>
          </p:nvPr>
        </p:nvSpPr>
        <p:spPr/>
        <p:txBody>
          <a:bodyPr/>
          <a:lstStyle/>
          <a:p>
            <a:fld id="{D55F1051-63A8-40BE-A0A8-9F6D9BC932E4}" type="slidenum">
              <a:rPr lang="en-US" smtClean="0"/>
              <a:t>18</a:t>
            </a:fld>
            <a:endParaRPr lang="en-US"/>
          </a:p>
        </p:txBody>
      </p:sp>
    </p:spTree>
    <p:extLst>
      <p:ext uri="{BB962C8B-B14F-4D97-AF65-F5344CB8AC3E}">
        <p14:creationId xmlns:p14="http://schemas.microsoft.com/office/powerpoint/2010/main" val="41412229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1.8. </a:t>
            </a:r>
            <a:r>
              <a:rPr lang="en-US" dirty="0" err="1"/>
              <a:t>Hàm</a:t>
            </a:r>
            <a:r>
              <a:rPr lang="en-US" dirty="0"/>
              <a:t> </a:t>
            </a:r>
            <a:r>
              <a:rPr lang="en-US" dirty="0" err="1"/>
              <a:t>sư</a:t>
            </a:r>
            <a:r>
              <a:rPr lang="en-US" dirty="0"/>
              <a:t>̉ </a:t>
            </a:r>
            <a:r>
              <a:rPr lang="en-US" dirty="0" err="1"/>
              <a:t>dụng</a:t>
            </a:r>
            <a:r>
              <a:rPr lang="en-US" dirty="0"/>
              <a:t> </a:t>
            </a:r>
            <a:r>
              <a:rPr lang="en-US" err="1"/>
              <a:t>với</a:t>
            </a:r>
            <a:r>
              <a:rPr lang="en-US"/>
              <a:t> </a:t>
            </a:r>
            <a:r>
              <a:rPr lang="en-US" smtClean="0"/>
              <a:t>list (tiếp)</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239756893"/>
              </p:ext>
            </p:extLst>
          </p:nvPr>
        </p:nvGraphicFramePr>
        <p:xfrm>
          <a:off x="883032" y="1826522"/>
          <a:ext cx="7690698" cy="2795590"/>
        </p:xfrm>
        <a:graphic>
          <a:graphicData uri="http://schemas.openxmlformats.org/drawingml/2006/table">
            <a:tbl>
              <a:tblPr>
                <a:tableStyleId>{775DCB02-9BB8-47FD-8907-85C794F793BA}</a:tableStyleId>
              </a:tblPr>
              <a:tblGrid>
                <a:gridCol w="2322284">
                  <a:extLst>
                    <a:ext uri="{9D8B030D-6E8A-4147-A177-3AD203B41FA5}">
                      <a16:colId xmlns:a16="http://schemas.microsoft.com/office/drawing/2014/main" xmlns="" val="20000"/>
                    </a:ext>
                  </a:extLst>
                </a:gridCol>
                <a:gridCol w="5368414">
                  <a:extLst>
                    <a:ext uri="{9D8B030D-6E8A-4147-A177-3AD203B41FA5}">
                      <a16:colId xmlns:a16="http://schemas.microsoft.com/office/drawing/2014/main" xmlns="" val="20001"/>
                    </a:ext>
                  </a:extLst>
                </a:gridCol>
              </a:tblGrid>
              <a:tr h="300038">
                <a:tc>
                  <a:txBody>
                    <a:bodyPr/>
                    <a:lstStyle/>
                    <a:p>
                      <a:pPr algn="ctr"/>
                      <a:r>
                        <a:rPr lang="en-US" sz="2000" b="1" dirty="0" err="1">
                          <a:effectLst/>
                        </a:rPr>
                        <a:t>Hàm</a:t>
                      </a:r>
                      <a:endParaRPr lang="en-US" sz="2000" b="1" dirty="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pPr algn="ctr"/>
                      <a:r>
                        <a:rPr lang="en-US" sz="2000" b="1" dirty="0" err="1">
                          <a:effectLst/>
                        </a:rPr>
                        <a:t>Mô</a:t>
                      </a:r>
                      <a:r>
                        <a:rPr lang="en-US" sz="2000" b="1" dirty="0">
                          <a:effectLst/>
                        </a:rPr>
                        <a:t> </a:t>
                      </a:r>
                      <a:r>
                        <a:rPr lang="en-US" sz="2000" b="1" dirty="0" err="1">
                          <a:effectLst/>
                        </a:rPr>
                        <a:t>tả</a:t>
                      </a:r>
                      <a:endParaRPr lang="en-US" sz="2000" b="1" dirty="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0"/>
                  </a:ext>
                </a:extLst>
              </a:tr>
              <a:tr h="300038">
                <a:tc>
                  <a:txBody>
                    <a:bodyPr/>
                    <a:lstStyle/>
                    <a:p>
                      <a:r>
                        <a:rPr lang="en-US" sz="2000" smtClean="0">
                          <a:effectLst/>
                        </a:rPr>
                        <a:t>reverse()</a:t>
                      </a:r>
                      <a:endParaRPr lang="en-US" sz="200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000" smtClean="0"/>
                        <a:t>Đảo</a:t>
                      </a:r>
                      <a:r>
                        <a:rPr lang="en-US" sz="2000" baseline="0" smtClean="0"/>
                        <a:t> ngược list</a:t>
                      </a:r>
                      <a:endParaRPr lang="en-US" sz="2000" dirty="0">
                        <a:solidFill>
                          <a:schemeClr val="tx1"/>
                        </a:solidFill>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3120870358"/>
                  </a:ext>
                </a:extLst>
              </a:tr>
              <a:tr h="300038">
                <a:tc>
                  <a:txBody>
                    <a:bodyPr/>
                    <a:lstStyle/>
                    <a:p>
                      <a:r>
                        <a:rPr lang="en-US" sz="2000" smtClean="0">
                          <a:effectLst/>
                        </a:rPr>
                        <a:t>pop(index)</a:t>
                      </a:r>
                      <a:endParaRPr lang="en-US" sz="200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000" smtClean="0"/>
                        <a:t>Xóa</a:t>
                      </a:r>
                      <a:r>
                        <a:rPr lang="en-US" sz="2000" baseline="0" smtClean="0"/>
                        <a:t> một phần tử có chỉ mục index khỏi list</a:t>
                      </a:r>
                      <a:endParaRPr lang="en-US" sz="2000" dirty="0">
                        <a:solidFill>
                          <a:schemeClr val="tx1"/>
                        </a:solidFill>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4033330478"/>
                  </a:ext>
                </a:extLst>
              </a:tr>
              <a:tr h="300038">
                <a:tc>
                  <a:txBody>
                    <a:bodyPr/>
                    <a:lstStyle/>
                    <a:p>
                      <a:r>
                        <a:rPr lang="en-US" sz="2000" smtClean="0">
                          <a:effectLst/>
                        </a:rPr>
                        <a:t>sort(reverse,key)</a:t>
                      </a:r>
                      <a:endParaRPr lang="en-US" sz="200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000" smtClean="0"/>
                        <a:t>Sắp</a:t>
                      </a:r>
                      <a:r>
                        <a:rPr lang="en-US" sz="2000" baseline="0" smtClean="0"/>
                        <a:t> xếp lại các phần tử theo thứ tự xác định</a:t>
                      </a:r>
                    </a:p>
                    <a:p>
                      <a:pPr marL="285750" indent="-285750">
                        <a:buFontTx/>
                        <a:buChar char="-"/>
                      </a:pPr>
                      <a:r>
                        <a:rPr lang="en-US" sz="2000" baseline="0" smtClean="0"/>
                        <a:t>Reverse: true, false</a:t>
                      </a:r>
                    </a:p>
                    <a:p>
                      <a:pPr marL="285750" indent="-285750">
                        <a:buFontTx/>
                        <a:buChar char="-"/>
                      </a:pPr>
                      <a:r>
                        <a:rPr lang="en-US" sz="2000" baseline="0" smtClean="0"/>
                        <a:t>Key là một hàm callback để xử lý list hoặc là một hàm lamda </a:t>
                      </a:r>
                      <a:endParaRPr lang="en-US" sz="2000" dirty="0">
                        <a:solidFill>
                          <a:schemeClr val="tx1"/>
                        </a:solidFill>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2578403433"/>
                  </a:ext>
                </a:extLst>
              </a:tr>
              <a:tr h="300038">
                <a:tc>
                  <a:txBody>
                    <a:bodyPr/>
                    <a:lstStyle/>
                    <a:p>
                      <a:r>
                        <a:rPr lang="en-US" sz="2000" smtClean="0">
                          <a:effectLst/>
                        </a:rPr>
                        <a:t>clear()</a:t>
                      </a:r>
                      <a:endParaRPr lang="en-US" sz="2000">
                        <a:solidFill>
                          <a:schemeClr val="tx1"/>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pPr marL="285750" indent="-285750">
                        <a:buFontTx/>
                        <a:buChar char="-"/>
                      </a:pPr>
                      <a:r>
                        <a:rPr lang="en-US" sz="2000" smtClean="0"/>
                        <a:t>Xóa</a:t>
                      </a:r>
                      <a:r>
                        <a:rPr lang="en-US" sz="2000" baseline="0" smtClean="0"/>
                        <a:t> toàn bộ list</a:t>
                      </a:r>
                      <a:endParaRPr lang="en-US" sz="2000" dirty="0">
                        <a:solidFill>
                          <a:schemeClr val="tx1"/>
                        </a:solidFill>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3102873369"/>
                  </a:ext>
                </a:extLst>
              </a:tr>
            </a:tbl>
          </a:graphicData>
        </a:graphic>
      </p:graphicFrame>
      <p:sp>
        <p:nvSpPr>
          <p:cNvPr id="5" name="Slide Number Placeholder 4"/>
          <p:cNvSpPr>
            <a:spLocks noGrp="1"/>
          </p:cNvSpPr>
          <p:nvPr>
            <p:ph type="sldNum" sz="quarter" idx="12"/>
          </p:nvPr>
        </p:nvSpPr>
        <p:spPr/>
        <p:txBody>
          <a:bodyPr/>
          <a:lstStyle/>
          <a:p>
            <a:fld id="{D55F1051-63A8-40BE-A0A8-9F6D9BC932E4}" type="slidenum">
              <a:rPr lang="en-US" smtClean="0"/>
              <a:t>19</a:t>
            </a:fld>
            <a:endParaRPr lang="en-US"/>
          </a:p>
        </p:txBody>
      </p:sp>
    </p:spTree>
    <p:extLst>
      <p:ext uri="{BB962C8B-B14F-4D97-AF65-F5344CB8AC3E}">
        <p14:creationId xmlns:p14="http://schemas.microsoft.com/office/powerpoint/2010/main" val="40660082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5" name="Slide Number Placeholder 4"/>
          <p:cNvSpPr>
            <a:spLocks noGrp="1"/>
          </p:cNvSpPr>
          <p:nvPr>
            <p:ph type="sldNum" sz="quarter" idx="12"/>
          </p:nvPr>
        </p:nvSpPr>
        <p:spPr/>
        <p:txBody>
          <a:bodyPr/>
          <a:lstStyle/>
          <a:p>
            <a:fld id="{D55F1051-63A8-40BE-A0A8-9F6D9BC932E4}" type="slidenum">
              <a:rPr lang="en-US" smtClean="0"/>
              <a:t>20</a:t>
            </a:fld>
            <a:endParaRPr lang="en-US"/>
          </a:p>
        </p:txBody>
      </p:sp>
      <p:sp>
        <p:nvSpPr>
          <p:cNvPr id="7" name="Rectangle 3"/>
          <p:cNvSpPr>
            <a:spLocks noChangeArrowheads="1"/>
          </p:cNvSpPr>
          <p:nvPr/>
        </p:nvSpPr>
        <p:spPr bwMode="auto">
          <a:xfrm>
            <a:off x="855763" y="1204995"/>
            <a:ext cx="7878334" cy="487056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r>
              <a:rPr lang="en-US" altLang="en-US" sz="2400" dirty="0">
                <a:solidFill>
                  <a:srgbClr val="000000"/>
                </a:solidFill>
                <a:latin typeface="Consolas" panose="020B0609020204030204" pitchFamily="49" charset="0"/>
                <a:cs typeface="Courier New" panose="02070309020205020404" pitchFamily="49" charset="0"/>
              </a:rPr>
              <a:t>list1 = [</a:t>
            </a:r>
            <a:r>
              <a:rPr lang="en-US" altLang="en-US" sz="2400" dirty="0">
                <a:solidFill>
                  <a:srgbClr val="0000FF"/>
                </a:solidFill>
                <a:latin typeface="Consolas" panose="020B0609020204030204" pitchFamily="49" charset="0"/>
                <a:cs typeface="Courier New" panose="02070309020205020404" pitchFamily="49" charset="0"/>
              </a:rPr>
              <a:t>1991</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dirty="0">
                <a:solidFill>
                  <a:srgbClr val="0000FF"/>
                </a:solidFill>
                <a:latin typeface="Consolas" panose="020B0609020204030204" pitchFamily="49" charset="0"/>
                <a:cs typeface="Courier New" panose="02070309020205020404" pitchFamily="49" charset="0"/>
              </a:rPr>
              <a:t>1994</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dirty="0">
                <a:solidFill>
                  <a:srgbClr val="0000FF"/>
                </a:solidFill>
                <a:latin typeface="Consolas" panose="020B0609020204030204" pitchFamily="49" charset="0"/>
                <a:cs typeface="Courier New" panose="02070309020205020404" pitchFamily="49" charset="0"/>
              </a:rPr>
              <a:t>1992</a:t>
            </a:r>
            <a:r>
              <a:rPr lang="en-US" altLang="en-US" sz="2400" dirty="0">
                <a:solidFill>
                  <a:srgbClr val="000000"/>
                </a:solidFill>
                <a:latin typeface="Consolas" panose="020B0609020204030204" pitchFamily="49" charset="0"/>
                <a:cs typeface="Courier New" panose="02070309020205020404" pitchFamily="49" charset="0"/>
              </a:rPr>
              <a:t>]</a:t>
            </a:r>
            <a:br>
              <a:rPr lang="en-US" altLang="en-US" sz="2400" dirty="0">
                <a:solidFill>
                  <a:srgbClr val="000000"/>
                </a:solidFill>
                <a:latin typeface="Consolas" panose="020B0609020204030204" pitchFamily="49" charset="0"/>
                <a:cs typeface="Courier New" panose="02070309020205020404" pitchFamily="49" charset="0"/>
              </a:rPr>
            </a:br>
            <a:r>
              <a:rPr lang="en-US" altLang="en-US" sz="2400" dirty="0">
                <a:solidFill>
                  <a:srgbClr val="000000"/>
                </a:solidFill>
                <a:latin typeface="Consolas" panose="020B0609020204030204" pitchFamily="49" charset="0"/>
                <a:cs typeface="Courier New" panose="02070309020205020404" pitchFamily="49" charset="0"/>
              </a:rPr>
              <a:t>list2 = [</a:t>
            </a:r>
            <a:r>
              <a:rPr lang="en-US" altLang="en-US" sz="2400" dirty="0">
                <a:solidFill>
                  <a:srgbClr val="0000FF"/>
                </a:solidFill>
                <a:latin typeface="Consolas" panose="020B0609020204030204" pitchFamily="49" charset="0"/>
                <a:cs typeface="Courier New" panose="02070309020205020404" pitchFamily="49" charset="0"/>
              </a:rPr>
              <a:t>1991</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dirty="0">
                <a:solidFill>
                  <a:srgbClr val="0000FF"/>
                </a:solidFill>
                <a:latin typeface="Consolas" panose="020B0609020204030204" pitchFamily="49" charset="0"/>
                <a:cs typeface="Courier New" panose="02070309020205020404" pitchFamily="49" charset="0"/>
              </a:rPr>
              <a:t>1994</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dirty="0">
                <a:solidFill>
                  <a:srgbClr val="0000FF"/>
                </a:solidFill>
                <a:latin typeface="Consolas" panose="020B0609020204030204" pitchFamily="49" charset="0"/>
                <a:cs typeface="Courier New" panose="02070309020205020404" pitchFamily="49" charset="0"/>
              </a:rPr>
              <a:t>2000</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a:solidFill>
                  <a:srgbClr val="0000FF"/>
                </a:solidFill>
                <a:latin typeface="Consolas" panose="020B0609020204030204" pitchFamily="49" charset="0"/>
                <a:cs typeface="Courier New" panose="02070309020205020404" pitchFamily="49" charset="0"/>
              </a:rPr>
              <a:t>1992</a:t>
            </a:r>
            <a:r>
              <a:rPr lang="en-US" altLang="en-US" sz="2400" smtClean="0">
                <a:solidFill>
                  <a:srgbClr val="000000"/>
                </a:solidFill>
                <a:latin typeface="Consolas" panose="020B0609020204030204" pitchFamily="49" charset="0"/>
                <a:cs typeface="Courier New" panose="02070309020205020404" pitchFamily="49" charset="0"/>
              </a:rPr>
              <a:t>]</a:t>
            </a:r>
            <a:r>
              <a:rPr lang="en-US" altLang="en-US" sz="2400" dirty="0">
                <a:solidFill>
                  <a:srgbClr val="000000"/>
                </a:solidFill>
                <a:latin typeface="Consolas" panose="020B0609020204030204" pitchFamily="49" charset="0"/>
                <a:cs typeface="Courier New" panose="02070309020205020404" pitchFamily="49" charset="0"/>
              </a:rPr>
              <a:t/>
            </a:r>
            <a:br>
              <a:rPr lang="en-US" altLang="en-US" sz="2400" dirty="0">
                <a:solidFill>
                  <a:srgbClr val="000000"/>
                </a:solidFill>
                <a:latin typeface="Consolas" panose="020B0609020204030204" pitchFamily="49" charset="0"/>
                <a:cs typeface="Courier New" panose="02070309020205020404" pitchFamily="49" charset="0"/>
              </a:rPr>
            </a:br>
            <a:r>
              <a:rPr lang="en-US" altLang="en-US" sz="2400" dirty="0">
                <a:solidFill>
                  <a:srgbClr val="000080"/>
                </a:solidFill>
                <a:latin typeface="Consolas" panose="020B0609020204030204" pitchFamily="49" charset="0"/>
                <a:cs typeface="Courier New" panose="02070309020205020404" pitchFamily="49" charset="0"/>
              </a:rPr>
              <a:t>print</a:t>
            </a:r>
            <a:r>
              <a:rPr lang="en-US" altLang="en-US" sz="2400" dirty="0">
                <a:solidFill>
                  <a:srgbClr val="000000"/>
                </a:solidFill>
                <a:latin typeface="Consolas" panose="020B0609020204030204" pitchFamily="49" charset="0"/>
                <a:cs typeface="Courier New" panose="02070309020205020404" pitchFamily="49" charset="0"/>
              </a:rPr>
              <a:t>(</a:t>
            </a:r>
            <a:r>
              <a:rPr lang="en-US" altLang="en-US" sz="2400" b="1" dirty="0">
                <a:solidFill>
                  <a:srgbClr val="008080"/>
                </a:solidFill>
                <a:latin typeface="Consolas" panose="020B0609020204030204" pitchFamily="49" charset="0"/>
                <a:cs typeface="Courier New" panose="02070309020205020404" pitchFamily="49" charset="0"/>
              </a:rPr>
              <a:t>"list1: "</a:t>
            </a:r>
            <a:r>
              <a:rPr lang="en-US" altLang="en-US" sz="2400" dirty="0">
                <a:solidFill>
                  <a:srgbClr val="000000"/>
                </a:solidFill>
                <a:latin typeface="Consolas" panose="020B0609020204030204" pitchFamily="49" charset="0"/>
                <a:cs typeface="Courier New" panose="02070309020205020404" pitchFamily="49" charset="0"/>
              </a:rPr>
              <a:t>, list1)</a:t>
            </a:r>
            <a:br>
              <a:rPr lang="en-US" altLang="en-US" sz="2400" dirty="0">
                <a:solidFill>
                  <a:srgbClr val="000000"/>
                </a:solidFill>
                <a:latin typeface="Consolas" panose="020B0609020204030204" pitchFamily="49" charset="0"/>
                <a:cs typeface="Courier New" panose="02070309020205020404" pitchFamily="49" charset="0"/>
              </a:rPr>
            </a:br>
            <a:r>
              <a:rPr lang="en-US" altLang="en-US" sz="2400" dirty="0">
                <a:solidFill>
                  <a:srgbClr val="000080"/>
                </a:solidFill>
                <a:latin typeface="Consolas" panose="020B0609020204030204" pitchFamily="49" charset="0"/>
                <a:cs typeface="Courier New" panose="02070309020205020404" pitchFamily="49" charset="0"/>
              </a:rPr>
              <a:t>print</a:t>
            </a:r>
            <a:r>
              <a:rPr lang="en-US" altLang="en-US" sz="2400" dirty="0">
                <a:solidFill>
                  <a:srgbClr val="000000"/>
                </a:solidFill>
                <a:latin typeface="Consolas" panose="020B0609020204030204" pitchFamily="49" charset="0"/>
                <a:cs typeface="Courier New" panose="02070309020205020404" pitchFamily="49" charset="0"/>
              </a:rPr>
              <a:t>(</a:t>
            </a:r>
            <a:r>
              <a:rPr lang="en-US" altLang="en-US" sz="2400" b="1" dirty="0">
                <a:solidFill>
                  <a:srgbClr val="008080"/>
                </a:solidFill>
                <a:latin typeface="Consolas" panose="020B0609020204030204" pitchFamily="49" charset="0"/>
                <a:cs typeface="Courier New" panose="02070309020205020404" pitchFamily="49" charset="0"/>
              </a:rPr>
              <a:t>"list2: "</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a:solidFill>
                  <a:srgbClr val="000000"/>
                </a:solidFill>
                <a:latin typeface="Consolas" panose="020B0609020204030204" pitchFamily="49" charset="0"/>
                <a:cs typeface="Courier New" panose="02070309020205020404" pitchFamily="49" charset="0"/>
              </a:rPr>
              <a:t>list2</a:t>
            </a:r>
            <a:r>
              <a:rPr lang="en-US" altLang="en-US" sz="2400" smtClean="0">
                <a:solidFill>
                  <a:srgbClr val="000000"/>
                </a:solidFill>
                <a:latin typeface="Consolas" panose="020B0609020204030204" pitchFamily="49" charset="0"/>
                <a:cs typeface="Courier New" panose="02070309020205020404" pitchFamily="49" charset="0"/>
              </a:rPr>
              <a:t>)</a:t>
            </a:r>
            <a:r>
              <a:rPr lang="en-US" altLang="en-US" sz="2400" dirty="0">
                <a:solidFill>
                  <a:srgbClr val="000000"/>
                </a:solidFill>
                <a:latin typeface="Consolas" panose="020B0609020204030204" pitchFamily="49" charset="0"/>
                <a:cs typeface="Courier New" panose="02070309020205020404" pitchFamily="49" charset="0"/>
              </a:rPr>
              <a:t/>
            </a:r>
            <a:br>
              <a:rPr lang="en-US" altLang="en-US" sz="2400" dirty="0">
                <a:solidFill>
                  <a:srgbClr val="000000"/>
                </a:solidFill>
                <a:latin typeface="Consolas" panose="020B0609020204030204" pitchFamily="49" charset="0"/>
                <a:cs typeface="Courier New" panose="02070309020205020404" pitchFamily="49" charset="0"/>
              </a:rPr>
            </a:b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Trả</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về</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số</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lượng</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phần</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tử</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của</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danh</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sách</a:t>
            </a:r>
            <a:r>
              <a:rPr lang="en-US" altLang="en-US" sz="2400" i="1" dirty="0">
                <a:solidFill>
                  <a:srgbClr val="808080"/>
                </a:solidFill>
                <a:latin typeface="Consolas" panose="020B0609020204030204" pitchFamily="49" charset="0"/>
                <a:cs typeface="Courier New" panose="02070309020205020404" pitchFamily="49" charset="0"/>
              </a:rPr>
              <a:t>.</a:t>
            </a:r>
            <a:br>
              <a:rPr lang="en-US" altLang="en-US" sz="2400" i="1" dirty="0">
                <a:solidFill>
                  <a:srgbClr val="808080"/>
                </a:solidFill>
                <a:latin typeface="Consolas" panose="020B0609020204030204" pitchFamily="49" charset="0"/>
                <a:cs typeface="Courier New" panose="02070309020205020404" pitchFamily="49" charset="0"/>
              </a:rPr>
            </a:br>
            <a:r>
              <a:rPr lang="en-US" altLang="en-US" sz="2400" dirty="0">
                <a:solidFill>
                  <a:srgbClr val="000080"/>
                </a:solidFill>
                <a:latin typeface="Consolas" panose="020B0609020204030204" pitchFamily="49" charset="0"/>
                <a:cs typeface="Courier New" panose="02070309020205020404" pitchFamily="49" charset="0"/>
              </a:rPr>
              <a:t>print</a:t>
            </a:r>
            <a:r>
              <a:rPr lang="en-US" altLang="en-US" sz="2400" dirty="0">
                <a:solidFill>
                  <a:srgbClr val="000000"/>
                </a:solidFill>
                <a:latin typeface="Consolas" panose="020B0609020204030204" pitchFamily="49" charset="0"/>
                <a:cs typeface="Courier New" panose="02070309020205020404" pitchFamily="49" charset="0"/>
              </a:rPr>
              <a:t>(</a:t>
            </a:r>
            <a:r>
              <a:rPr lang="en-US" altLang="en-US" sz="2400" b="1" dirty="0">
                <a:solidFill>
                  <a:srgbClr val="008080"/>
                </a:solidFill>
                <a:latin typeface="Consolas" panose="020B0609020204030204" pitchFamily="49" charset="0"/>
                <a:cs typeface="Courier New" panose="02070309020205020404" pitchFamily="49" charset="0"/>
              </a:rPr>
              <a:t>"</a:t>
            </a:r>
            <a:r>
              <a:rPr lang="en-US" altLang="en-US" sz="2400" b="1" dirty="0" err="1">
                <a:solidFill>
                  <a:srgbClr val="008080"/>
                </a:solidFill>
                <a:latin typeface="Consolas" panose="020B0609020204030204" pitchFamily="49" charset="0"/>
                <a:cs typeface="Courier New" panose="02070309020205020404" pitchFamily="49" charset="0"/>
              </a:rPr>
              <a:t>len</a:t>
            </a:r>
            <a:r>
              <a:rPr lang="en-US" altLang="en-US" sz="2400" b="1" dirty="0">
                <a:solidFill>
                  <a:srgbClr val="008080"/>
                </a:solidFill>
                <a:latin typeface="Consolas" panose="020B0609020204030204" pitchFamily="49" charset="0"/>
                <a:cs typeface="Courier New" panose="02070309020205020404" pitchFamily="49" charset="0"/>
              </a:rPr>
              <a:t>(list1): "</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dirty="0" err="1">
                <a:solidFill>
                  <a:srgbClr val="000080"/>
                </a:solidFill>
                <a:latin typeface="Consolas" panose="020B0609020204030204" pitchFamily="49" charset="0"/>
                <a:cs typeface="Courier New" panose="02070309020205020404" pitchFamily="49" charset="0"/>
              </a:rPr>
              <a:t>len</a:t>
            </a:r>
            <a:r>
              <a:rPr lang="en-US" altLang="en-US" sz="2400" dirty="0">
                <a:solidFill>
                  <a:srgbClr val="000000"/>
                </a:solidFill>
                <a:latin typeface="Consolas" panose="020B0609020204030204" pitchFamily="49" charset="0"/>
                <a:cs typeface="Courier New" panose="02070309020205020404" pitchFamily="49" charset="0"/>
              </a:rPr>
              <a:t>(list1))</a:t>
            </a:r>
            <a:br>
              <a:rPr lang="en-US" altLang="en-US" sz="2400" dirty="0">
                <a:solidFill>
                  <a:srgbClr val="000000"/>
                </a:solidFill>
                <a:latin typeface="Consolas" panose="020B0609020204030204" pitchFamily="49" charset="0"/>
                <a:cs typeface="Courier New" panose="02070309020205020404" pitchFamily="49" charset="0"/>
              </a:rPr>
            </a:br>
            <a:r>
              <a:rPr lang="en-US" altLang="en-US" sz="2400" dirty="0">
                <a:solidFill>
                  <a:srgbClr val="000080"/>
                </a:solidFill>
                <a:latin typeface="Consolas" panose="020B0609020204030204" pitchFamily="49" charset="0"/>
                <a:cs typeface="Courier New" panose="02070309020205020404" pitchFamily="49" charset="0"/>
              </a:rPr>
              <a:t>print</a:t>
            </a:r>
            <a:r>
              <a:rPr lang="en-US" altLang="en-US" sz="2400" dirty="0">
                <a:solidFill>
                  <a:srgbClr val="000000"/>
                </a:solidFill>
                <a:latin typeface="Consolas" panose="020B0609020204030204" pitchFamily="49" charset="0"/>
                <a:cs typeface="Courier New" panose="02070309020205020404" pitchFamily="49" charset="0"/>
              </a:rPr>
              <a:t>(</a:t>
            </a:r>
            <a:r>
              <a:rPr lang="en-US" altLang="en-US" sz="2400" b="1" dirty="0">
                <a:solidFill>
                  <a:srgbClr val="008080"/>
                </a:solidFill>
                <a:latin typeface="Consolas" panose="020B0609020204030204" pitchFamily="49" charset="0"/>
                <a:cs typeface="Courier New" panose="02070309020205020404" pitchFamily="49" charset="0"/>
              </a:rPr>
              <a:t>"</a:t>
            </a:r>
            <a:r>
              <a:rPr lang="en-US" altLang="en-US" sz="2400" b="1" dirty="0" err="1">
                <a:solidFill>
                  <a:srgbClr val="008080"/>
                </a:solidFill>
                <a:latin typeface="Consolas" panose="020B0609020204030204" pitchFamily="49" charset="0"/>
                <a:cs typeface="Courier New" panose="02070309020205020404" pitchFamily="49" charset="0"/>
              </a:rPr>
              <a:t>len</a:t>
            </a:r>
            <a:r>
              <a:rPr lang="en-US" altLang="en-US" sz="2400" b="1" dirty="0">
                <a:solidFill>
                  <a:srgbClr val="008080"/>
                </a:solidFill>
                <a:latin typeface="Consolas" panose="020B0609020204030204" pitchFamily="49" charset="0"/>
                <a:cs typeface="Courier New" panose="02070309020205020404" pitchFamily="49" charset="0"/>
              </a:rPr>
              <a:t>(list2): "</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err="1">
                <a:solidFill>
                  <a:srgbClr val="000080"/>
                </a:solidFill>
                <a:latin typeface="Consolas" panose="020B0609020204030204" pitchFamily="49" charset="0"/>
                <a:cs typeface="Courier New" panose="02070309020205020404" pitchFamily="49" charset="0"/>
              </a:rPr>
              <a:t>len</a:t>
            </a:r>
            <a:r>
              <a:rPr lang="en-US" altLang="en-US" sz="2400">
                <a:solidFill>
                  <a:srgbClr val="000000"/>
                </a:solidFill>
                <a:latin typeface="Consolas" panose="020B0609020204030204" pitchFamily="49" charset="0"/>
                <a:cs typeface="Courier New" panose="02070309020205020404" pitchFamily="49" charset="0"/>
              </a:rPr>
              <a:t>(list2</a:t>
            </a:r>
            <a:r>
              <a:rPr lang="en-US" altLang="en-US" sz="2400" smtClean="0">
                <a:solidFill>
                  <a:srgbClr val="000000"/>
                </a:solidFill>
                <a:latin typeface="Consolas" panose="020B0609020204030204" pitchFamily="49" charset="0"/>
                <a:cs typeface="Courier New" panose="02070309020205020404" pitchFamily="49" charset="0"/>
              </a:rPr>
              <a:t>))</a:t>
            </a:r>
            <a:r>
              <a:rPr lang="en-US" altLang="en-US" sz="2400" dirty="0">
                <a:solidFill>
                  <a:srgbClr val="000000"/>
                </a:solidFill>
                <a:latin typeface="Consolas" panose="020B0609020204030204" pitchFamily="49" charset="0"/>
                <a:cs typeface="Courier New" panose="02070309020205020404" pitchFamily="49" charset="0"/>
              </a:rPr>
              <a:t/>
            </a:r>
            <a:br>
              <a:rPr lang="en-US" altLang="en-US" sz="2400" dirty="0">
                <a:solidFill>
                  <a:srgbClr val="000000"/>
                </a:solidFill>
                <a:latin typeface="Consolas" panose="020B0609020204030204" pitchFamily="49" charset="0"/>
                <a:cs typeface="Courier New" panose="02070309020205020404" pitchFamily="49" charset="0"/>
              </a:rPr>
            </a:b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Giá</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trị</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lớn</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nhất</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trong</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danh</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sách</a:t>
            </a:r>
            <a:r>
              <a:rPr lang="en-US" altLang="en-US" sz="2400" i="1" dirty="0">
                <a:solidFill>
                  <a:srgbClr val="808080"/>
                </a:solidFill>
                <a:latin typeface="Consolas" panose="020B0609020204030204" pitchFamily="49" charset="0"/>
                <a:cs typeface="Courier New" panose="02070309020205020404" pitchFamily="49" charset="0"/>
              </a:rPr>
              <a:t> (list).</a:t>
            </a:r>
            <a:br>
              <a:rPr lang="en-US" altLang="en-US" sz="2400" i="1" dirty="0">
                <a:solidFill>
                  <a:srgbClr val="808080"/>
                </a:solidFill>
                <a:latin typeface="Consolas" panose="020B0609020204030204" pitchFamily="49" charset="0"/>
                <a:cs typeface="Courier New" panose="02070309020205020404" pitchFamily="49" charset="0"/>
              </a:rPr>
            </a:br>
            <a:r>
              <a:rPr lang="en-US" altLang="en-US" sz="2400" dirty="0" err="1">
                <a:solidFill>
                  <a:srgbClr val="000000"/>
                </a:solidFill>
                <a:latin typeface="Consolas" panose="020B0609020204030204" pitchFamily="49" charset="0"/>
                <a:cs typeface="Courier New" panose="02070309020205020404" pitchFamily="49" charset="0"/>
              </a:rPr>
              <a:t>maxValue</a:t>
            </a:r>
            <a:r>
              <a:rPr lang="en-US" altLang="en-US" sz="2400" dirty="0">
                <a:solidFill>
                  <a:srgbClr val="000000"/>
                </a:solidFill>
                <a:latin typeface="Consolas" panose="020B0609020204030204" pitchFamily="49" charset="0"/>
                <a:cs typeface="Courier New" panose="02070309020205020404" pitchFamily="49" charset="0"/>
              </a:rPr>
              <a:t> = </a:t>
            </a:r>
            <a:r>
              <a:rPr lang="en-US" altLang="en-US" sz="2400">
                <a:solidFill>
                  <a:srgbClr val="000080"/>
                </a:solidFill>
                <a:latin typeface="Consolas" panose="020B0609020204030204" pitchFamily="49" charset="0"/>
                <a:cs typeface="Courier New" panose="02070309020205020404" pitchFamily="49" charset="0"/>
              </a:rPr>
              <a:t>max</a:t>
            </a:r>
            <a:r>
              <a:rPr lang="en-US" altLang="en-US" sz="2400">
                <a:solidFill>
                  <a:srgbClr val="000000"/>
                </a:solidFill>
                <a:latin typeface="Consolas" panose="020B0609020204030204" pitchFamily="49" charset="0"/>
                <a:cs typeface="Courier New" panose="02070309020205020404" pitchFamily="49" charset="0"/>
              </a:rPr>
              <a:t>(list1</a:t>
            </a:r>
            <a:r>
              <a:rPr lang="en-US" altLang="en-US" sz="2400" smtClean="0">
                <a:solidFill>
                  <a:srgbClr val="000000"/>
                </a:solidFill>
                <a:latin typeface="Consolas" panose="020B0609020204030204" pitchFamily="49" charset="0"/>
                <a:cs typeface="Courier New" panose="02070309020205020404" pitchFamily="49" charset="0"/>
              </a:rPr>
              <a:t>)</a:t>
            </a:r>
            <a:r>
              <a:rPr lang="en-US" altLang="en-US" sz="2400" dirty="0">
                <a:solidFill>
                  <a:srgbClr val="000000"/>
                </a:solidFill>
                <a:latin typeface="Consolas" panose="020B0609020204030204" pitchFamily="49" charset="0"/>
                <a:cs typeface="Courier New" panose="02070309020205020404" pitchFamily="49" charset="0"/>
              </a:rPr>
              <a:t/>
            </a:r>
            <a:br>
              <a:rPr lang="en-US" altLang="en-US" sz="2400" dirty="0">
                <a:solidFill>
                  <a:srgbClr val="000000"/>
                </a:solidFill>
                <a:latin typeface="Consolas" panose="020B0609020204030204" pitchFamily="49" charset="0"/>
                <a:cs typeface="Courier New" panose="02070309020205020404" pitchFamily="49" charset="0"/>
              </a:rPr>
            </a:br>
            <a:r>
              <a:rPr lang="en-US" altLang="en-US" sz="2400" dirty="0">
                <a:solidFill>
                  <a:srgbClr val="000080"/>
                </a:solidFill>
                <a:latin typeface="Consolas" panose="020B0609020204030204" pitchFamily="49" charset="0"/>
                <a:cs typeface="Courier New" panose="02070309020205020404" pitchFamily="49" charset="0"/>
              </a:rPr>
              <a:t>print</a:t>
            </a:r>
            <a:r>
              <a:rPr lang="en-US" altLang="en-US" sz="2400" dirty="0">
                <a:solidFill>
                  <a:srgbClr val="000000"/>
                </a:solidFill>
                <a:latin typeface="Consolas" panose="020B0609020204030204" pitchFamily="49" charset="0"/>
                <a:cs typeface="Courier New" panose="02070309020205020404" pitchFamily="49" charset="0"/>
              </a:rPr>
              <a:t>(</a:t>
            </a:r>
            <a:r>
              <a:rPr lang="en-US" altLang="en-US" sz="2400" b="1" dirty="0">
                <a:solidFill>
                  <a:srgbClr val="008080"/>
                </a:solidFill>
                <a:latin typeface="Consolas" panose="020B0609020204030204" pitchFamily="49" charset="0"/>
                <a:cs typeface="Courier New" panose="02070309020205020404" pitchFamily="49" charset="0"/>
              </a:rPr>
              <a:t>"Max value of list1: "</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err="1">
                <a:solidFill>
                  <a:srgbClr val="000000"/>
                </a:solidFill>
                <a:latin typeface="Consolas" panose="020B0609020204030204" pitchFamily="49" charset="0"/>
                <a:cs typeface="Courier New" panose="02070309020205020404" pitchFamily="49" charset="0"/>
              </a:rPr>
              <a:t>maxValue</a:t>
            </a:r>
            <a:r>
              <a:rPr lang="en-US" altLang="en-US" sz="2400" smtClean="0">
                <a:solidFill>
                  <a:srgbClr val="000000"/>
                </a:solidFill>
                <a:latin typeface="Consolas" panose="020B0609020204030204" pitchFamily="49" charset="0"/>
                <a:cs typeface="Courier New" panose="02070309020205020404" pitchFamily="49" charset="0"/>
              </a:rPr>
              <a:t>)</a:t>
            </a:r>
            <a:r>
              <a:rPr lang="en-US" altLang="en-US" sz="2400" dirty="0">
                <a:solidFill>
                  <a:srgbClr val="000000"/>
                </a:solidFill>
                <a:latin typeface="Consolas" panose="020B0609020204030204" pitchFamily="49" charset="0"/>
                <a:cs typeface="Courier New" panose="02070309020205020404" pitchFamily="49" charset="0"/>
              </a:rPr>
              <a:t/>
            </a:r>
            <a:br>
              <a:rPr lang="en-US" altLang="en-US" sz="2400" dirty="0">
                <a:solidFill>
                  <a:srgbClr val="000000"/>
                </a:solidFill>
                <a:latin typeface="Consolas" panose="020B0609020204030204" pitchFamily="49" charset="0"/>
                <a:cs typeface="Courier New" panose="02070309020205020404" pitchFamily="49" charset="0"/>
              </a:rPr>
            </a:b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Giá</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trị</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nhỏ</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nhất</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trong</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danh</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sách</a:t>
            </a:r>
            <a:r>
              <a:rPr lang="en-US" altLang="en-US" sz="2400" i="1" dirty="0">
                <a:solidFill>
                  <a:srgbClr val="808080"/>
                </a:solidFill>
                <a:latin typeface="Consolas" panose="020B0609020204030204" pitchFamily="49" charset="0"/>
                <a:cs typeface="Courier New" panose="02070309020205020404" pitchFamily="49" charset="0"/>
              </a:rPr>
              <a:t> (list).</a:t>
            </a:r>
            <a:br>
              <a:rPr lang="en-US" altLang="en-US" sz="2400" i="1" dirty="0">
                <a:solidFill>
                  <a:srgbClr val="808080"/>
                </a:solidFill>
                <a:latin typeface="Consolas" panose="020B0609020204030204" pitchFamily="49" charset="0"/>
                <a:cs typeface="Courier New" panose="02070309020205020404" pitchFamily="49" charset="0"/>
              </a:rPr>
            </a:br>
            <a:r>
              <a:rPr lang="en-US" altLang="en-US" sz="2400" dirty="0" err="1">
                <a:solidFill>
                  <a:srgbClr val="000000"/>
                </a:solidFill>
                <a:latin typeface="Consolas" panose="020B0609020204030204" pitchFamily="49" charset="0"/>
                <a:cs typeface="Courier New" panose="02070309020205020404" pitchFamily="49" charset="0"/>
              </a:rPr>
              <a:t>minValue</a:t>
            </a:r>
            <a:r>
              <a:rPr lang="en-US" altLang="en-US" sz="2400" dirty="0">
                <a:solidFill>
                  <a:srgbClr val="000000"/>
                </a:solidFill>
                <a:latin typeface="Consolas" panose="020B0609020204030204" pitchFamily="49" charset="0"/>
                <a:cs typeface="Courier New" panose="02070309020205020404" pitchFamily="49" charset="0"/>
              </a:rPr>
              <a:t> = </a:t>
            </a:r>
            <a:r>
              <a:rPr lang="en-US" altLang="en-US" sz="2400">
                <a:solidFill>
                  <a:srgbClr val="000080"/>
                </a:solidFill>
                <a:latin typeface="Consolas" panose="020B0609020204030204" pitchFamily="49" charset="0"/>
                <a:cs typeface="Courier New" panose="02070309020205020404" pitchFamily="49" charset="0"/>
              </a:rPr>
              <a:t>min</a:t>
            </a:r>
            <a:r>
              <a:rPr lang="en-US" altLang="en-US" sz="2400">
                <a:solidFill>
                  <a:srgbClr val="000000"/>
                </a:solidFill>
                <a:latin typeface="Consolas" panose="020B0609020204030204" pitchFamily="49" charset="0"/>
                <a:cs typeface="Courier New" panose="02070309020205020404" pitchFamily="49" charset="0"/>
              </a:rPr>
              <a:t>(list1</a:t>
            </a:r>
            <a:r>
              <a:rPr lang="en-US" altLang="en-US" sz="2400" smtClean="0">
                <a:solidFill>
                  <a:srgbClr val="000000"/>
                </a:solidFill>
                <a:latin typeface="Consolas" panose="020B0609020204030204" pitchFamily="49" charset="0"/>
                <a:cs typeface="Courier New" panose="02070309020205020404" pitchFamily="49" charset="0"/>
              </a:rPr>
              <a:t>)</a:t>
            </a:r>
            <a:r>
              <a:rPr lang="en-US" altLang="en-US" sz="2400" dirty="0">
                <a:solidFill>
                  <a:srgbClr val="000000"/>
                </a:solidFill>
                <a:latin typeface="Consolas" panose="020B0609020204030204" pitchFamily="49" charset="0"/>
                <a:cs typeface="Courier New" panose="02070309020205020404" pitchFamily="49" charset="0"/>
              </a:rPr>
              <a:t/>
            </a:r>
            <a:br>
              <a:rPr lang="en-US" altLang="en-US" sz="2400" dirty="0">
                <a:solidFill>
                  <a:srgbClr val="000000"/>
                </a:solidFill>
                <a:latin typeface="Consolas" panose="020B0609020204030204" pitchFamily="49" charset="0"/>
                <a:cs typeface="Courier New" panose="02070309020205020404" pitchFamily="49" charset="0"/>
              </a:rPr>
            </a:br>
            <a:r>
              <a:rPr lang="en-US" altLang="en-US" sz="2400" dirty="0">
                <a:solidFill>
                  <a:srgbClr val="000080"/>
                </a:solidFill>
                <a:latin typeface="Consolas" panose="020B0609020204030204" pitchFamily="49" charset="0"/>
                <a:cs typeface="Courier New" panose="02070309020205020404" pitchFamily="49" charset="0"/>
              </a:rPr>
              <a:t>print</a:t>
            </a:r>
            <a:r>
              <a:rPr lang="en-US" altLang="en-US" sz="2400" dirty="0">
                <a:solidFill>
                  <a:srgbClr val="000000"/>
                </a:solidFill>
                <a:latin typeface="Consolas" panose="020B0609020204030204" pitchFamily="49" charset="0"/>
                <a:cs typeface="Courier New" panose="02070309020205020404" pitchFamily="49" charset="0"/>
              </a:rPr>
              <a:t>(</a:t>
            </a:r>
            <a:r>
              <a:rPr lang="en-US" altLang="en-US" sz="2400" b="1" dirty="0">
                <a:solidFill>
                  <a:srgbClr val="008080"/>
                </a:solidFill>
                <a:latin typeface="Consolas" panose="020B0609020204030204" pitchFamily="49" charset="0"/>
                <a:cs typeface="Courier New" panose="02070309020205020404" pitchFamily="49" charset="0"/>
              </a:rPr>
              <a:t>"Min value of list1: "</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dirty="0" err="1">
                <a:solidFill>
                  <a:srgbClr val="000000"/>
                </a:solidFill>
                <a:latin typeface="Consolas" panose="020B0609020204030204" pitchFamily="49" charset="0"/>
                <a:cs typeface="Courier New" panose="02070309020205020404" pitchFamily="49" charset="0"/>
              </a:rPr>
              <a:t>minValue</a:t>
            </a:r>
            <a:r>
              <a:rPr lang="en-US" altLang="en-US" sz="2400" dirty="0">
                <a:solidFill>
                  <a:srgbClr val="000000"/>
                </a:solidFill>
                <a:latin typeface="Consolas" panose="020B0609020204030204" pitchFamily="49" charset="0"/>
                <a:cs typeface="Courier New" panose="02070309020205020404" pitchFamily="49" charset="0"/>
              </a:rPr>
              <a:t>)</a:t>
            </a:r>
            <a:endParaRPr lang="en-US" altLang="en-US" sz="2400" dirty="0">
              <a:latin typeface="Consolas" panose="020B0609020204030204" pitchFamily="49" charset="0"/>
            </a:endParaRPr>
          </a:p>
        </p:txBody>
      </p:sp>
    </p:spTree>
    <p:extLst>
      <p:ext uri="{BB962C8B-B14F-4D97-AF65-F5344CB8AC3E}">
        <p14:creationId xmlns:p14="http://schemas.microsoft.com/office/powerpoint/2010/main" val="7442756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5" name="Slide Number Placeholder 4"/>
          <p:cNvSpPr>
            <a:spLocks noGrp="1"/>
          </p:cNvSpPr>
          <p:nvPr>
            <p:ph type="sldNum" sz="quarter" idx="12"/>
          </p:nvPr>
        </p:nvSpPr>
        <p:spPr/>
        <p:txBody>
          <a:bodyPr/>
          <a:lstStyle/>
          <a:p>
            <a:fld id="{D55F1051-63A8-40BE-A0A8-9F6D9BC932E4}" type="slidenum">
              <a:rPr lang="en-US" smtClean="0"/>
              <a:t>21</a:t>
            </a:fld>
            <a:endParaRPr lang="en-US"/>
          </a:p>
        </p:txBody>
      </p:sp>
      <p:sp>
        <p:nvSpPr>
          <p:cNvPr id="7" name="Rectangle 3"/>
          <p:cNvSpPr>
            <a:spLocks noChangeArrowheads="1"/>
          </p:cNvSpPr>
          <p:nvPr/>
        </p:nvSpPr>
        <p:spPr bwMode="auto">
          <a:xfrm>
            <a:off x="866274" y="3742485"/>
            <a:ext cx="7603958" cy="30008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US" altLang="en-US" sz="1500" dirty="0">
              <a:latin typeface="Arial" panose="020B0604020202020204" pitchFamily="34" charset="0"/>
            </a:endParaRPr>
          </a:p>
        </p:txBody>
      </p:sp>
      <p:pic>
        <p:nvPicPr>
          <p:cNvPr id="3" name="Picture 2" descr="Spyder (Python 3.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0803" y="1223303"/>
            <a:ext cx="8277726" cy="5317480"/>
          </a:xfrm>
          <a:prstGeom prst="rect">
            <a:avLst/>
          </a:prstGeom>
          <a:ln>
            <a:solidFill>
              <a:schemeClr val="accent1"/>
            </a:solidFill>
          </a:ln>
        </p:spPr>
      </p:pic>
    </p:spTree>
    <p:extLst>
      <p:ext uri="{BB962C8B-B14F-4D97-AF65-F5344CB8AC3E}">
        <p14:creationId xmlns:p14="http://schemas.microsoft.com/office/powerpoint/2010/main" val="4596026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smtClean="0"/>
              <a:t>List</a:t>
            </a:r>
            <a:endParaRPr lang="en-US" sz="2400" b="1" dirty="0"/>
          </a:p>
          <a:p>
            <a:pPr marL="385763" indent="-385763">
              <a:buFont typeface="+mj-lt"/>
              <a:buAutoNum type="arabicPeriod"/>
            </a:pPr>
            <a:r>
              <a:rPr lang="en-US" sz="2400" b="1" dirty="0">
                <a:solidFill>
                  <a:srgbClr val="FF0000"/>
                </a:solidFill>
              </a:rPr>
              <a:t>Tuple</a:t>
            </a:r>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22</a:t>
            </a:fld>
            <a:endParaRPr lang="en-US"/>
          </a:p>
        </p:txBody>
      </p:sp>
    </p:spTree>
    <p:extLst>
      <p:ext uri="{BB962C8B-B14F-4D97-AF65-F5344CB8AC3E}">
        <p14:creationId xmlns:p14="http://schemas.microsoft.com/office/powerpoint/2010/main" val="22824731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2.1 </a:t>
            </a:r>
            <a:r>
              <a:rPr lang="en-US" smtClean="0"/>
              <a:t>Giới thiệu</a:t>
            </a:r>
            <a:endParaRPr lang="en-US" dirty="0"/>
          </a:p>
        </p:txBody>
      </p:sp>
      <p:sp>
        <p:nvSpPr>
          <p:cNvPr id="3" name="Content Placeholder 2"/>
          <p:cNvSpPr>
            <a:spLocks noGrp="1"/>
          </p:cNvSpPr>
          <p:nvPr>
            <p:ph idx="1"/>
          </p:nvPr>
        </p:nvSpPr>
        <p:spPr/>
        <p:txBody>
          <a:bodyPr/>
          <a:lstStyle/>
          <a:p>
            <a:r>
              <a:rPr lang="vi-VN" dirty="0">
                <a:latin typeface="Times New Roman" panose="02020603050405020304" pitchFamily="18" charset="0"/>
                <a:cs typeface="Times New Roman" panose="02020603050405020304" pitchFamily="18" charset="0"/>
              </a:rPr>
              <a:t>Tuple (bộ dữ liệu) là một dẫy (sequence) các giá trị, nó chứa nhiều phần tử (element), về cơ bản nó khá giống với List (danh sách). </a:t>
            </a:r>
            <a:endParaRPr lang="en-US" dirty="0">
              <a:latin typeface="Times New Roman" panose="02020603050405020304" pitchFamily="18" charset="0"/>
              <a:cs typeface="Times New Roman" panose="02020603050405020304" pitchFamily="18" charset="0"/>
            </a:endParaRPr>
          </a:p>
          <a:p>
            <a:r>
              <a:rPr lang="vi-VN" dirty="0">
                <a:latin typeface="Times New Roman" panose="02020603050405020304" pitchFamily="18" charset="0"/>
                <a:cs typeface="Times New Roman" panose="02020603050405020304" pitchFamily="18" charset="0"/>
              </a:rPr>
              <a:t>Nhưng khác với List, Tuple</a:t>
            </a:r>
            <a:r>
              <a:rPr lang="en-US" dirty="0">
                <a:latin typeface="Times New Roman" panose="02020603050405020304" pitchFamily="18" charset="0"/>
                <a:cs typeface="Times New Roman" panose="02020603050405020304" pitchFamily="18" charset="0"/>
              </a:rPr>
              <a:t>s</a:t>
            </a:r>
            <a:r>
              <a:rPr lang="vi-VN" dirty="0">
                <a:latin typeface="Times New Roman" panose="02020603050405020304" pitchFamily="18" charset="0"/>
                <a:cs typeface="Times New Roman" panose="02020603050405020304" pitchFamily="18" charset="0"/>
              </a:rPr>
              <a:t> là một kiểu dữ liệu bất biến (immutable), mọi thao tác cập nhập trên Tuple đều tạo ra một thực thể mới trên bộ nhớ (memory).</a:t>
            </a:r>
          </a:p>
          <a:p>
            <a:r>
              <a:rPr lang="vi-VN" dirty="0">
                <a:latin typeface="Times New Roman" panose="02020603050405020304" pitchFamily="18" charset="0"/>
                <a:cs typeface="Times New Roman" panose="02020603050405020304" pitchFamily="18" charset="0"/>
              </a:rPr>
              <a:t>Để viết một Tuple, bạn đặt các phần tử nằm trong cặp ngoặc </a:t>
            </a:r>
            <a:r>
              <a:rPr lang="vi-VN" dirty="0">
                <a:solidFill>
                  <a:srgbClr val="FF0000"/>
                </a:solidFill>
                <a:latin typeface="Times New Roman" panose="02020603050405020304" pitchFamily="18" charset="0"/>
                <a:cs typeface="Times New Roman" panose="02020603050405020304" pitchFamily="18" charset="0"/>
              </a:rPr>
              <a:t>( ) </a:t>
            </a:r>
            <a:r>
              <a:rPr lang="vi-VN" dirty="0">
                <a:latin typeface="Times New Roman" panose="02020603050405020304" pitchFamily="18" charset="0"/>
                <a:cs typeface="Times New Roman" panose="02020603050405020304" pitchFamily="18" charset="0"/>
              </a:rPr>
              <a:t>và ngăn cách nhau bởi dấu phẩy. Các phần tử trong danh sách được đánh chỉ số (index) bắt đầu từ chỉ số 0.</a:t>
            </a:r>
            <a:endParaRPr lang="en-US" dirty="0">
              <a:latin typeface="Times New Roman" panose="02020603050405020304" pitchFamily="18" charset="0"/>
              <a:cs typeface="Times New Roman" panose="02020603050405020304" pitchFamily="18"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23</a:t>
            </a:fld>
            <a:endParaRPr lang="en-US"/>
          </a:p>
        </p:txBody>
      </p:sp>
    </p:spTree>
    <p:extLst>
      <p:ext uri="{BB962C8B-B14F-4D97-AF65-F5344CB8AC3E}">
        <p14:creationId xmlns:p14="http://schemas.microsoft.com/office/powerpoint/2010/main" val="34055232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2.2. Khởi tạo tuple</a:t>
            </a:r>
            <a:endParaRPr lang="en-US"/>
          </a:p>
        </p:txBody>
      </p:sp>
      <p:sp>
        <p:nvSpPr>
          <p:cNvPr id="3" name="Content Placeholder 2"/>
          <p:cNvSpPr>
            <a:spLocks noGrp="1"/>
          </p:cNvSpPr>
          <p:nvPr>
            <p:ph idx="1"/>
          </p:nvPr>
        </p:nvSpPr>
        <p:spPr/>
        <p:txBody>
          <a:bodyPr/>
          <a:lstStyle/>
          <a:p>
            <a:pPr defTabSz="685800" eaLnBrk="0" hangingPunct="0">
              <a:spcBef>
                <a:spcPct val="0"/>
              </a:spcBef>
            </a:pPr>
            <a:r>
              <a:rPr lang="en-US" b="1"/>
              <a:t>Cú pháp: </a:t>
            </a:r>
            <a:endParaRPr lang="en-US" b="1" smtClean="0"/>
          </a:p>
          <a:p>
            <a:pPr marL="400050" lvl="1" indent="0" defTabSz="685800" eaLnBrk="0" hangingPunct="0">
              <a:spcBef>
                <a:spcPct val="0"/>
              </a:spcBef>
              <a:buNone/>
            </a:pPr>
            <a:r>
              <a:rPr lang="en-US" b="1" smtClean="0">
                <a:solidFill>
                  <a:schemeClr val="tx1"/>
                </a:solidFill>
                <a:latin typeface="Consolas" panose="020B0609020204030204" pitchFamily="49" charset="0"/>
                <a:cs typeface="Courier New" panose="02070309020205020404" pitchFamily="49" charset="0"/>
              </a:rPr>
              <a:t>&lt;ten_bo&gt;=(&lt;</a:t>
            </a:r>
            <a:r>
              <a:rPr lang="en-US" b="1">
                <a:solidFill>
                  <a:schemeClr val="tx1"/>
                </a:solidFill>
                <a:latin typeface="Consolas" panose="020B0609020204030204" pitchFamily="49" charset="0"/>
                <a:cs typeface="Courier New" panose="02070309020205020404" pitchFamily="49" charset="0"/>
              </a:rPr>
              <a:t>giá trị </a:t>
            </a:r>
            <a:r>
              <a:rPr lang="en-US" b="1" smtClean="0">
                <a:solidFill>
                  <a:schemeClr val="tx1"/>
                </a:solidFill>
                <a:latin typeface="Consolas" panose="020B0609020204030204" pitchFamily="49" charset="0"/>
                <a:cs typeface="Courier New" panose="02070309020205020404" pitchFamily="49" charset="0"/>
              </a:rPr>
              <a:t>1&gt;, </a:t>
            </a:r>
            <a:r>
              <a:rPr lang="en-US" b="1">
                <a:solidFill>
                  <a:schemeClr val="tx1"/>
                </a:solidFill>
                <a:latin typeface="Consolas" panose="020B0609020204030204" pitchFamily="49" charset="0"/>
                <a:cs typeface="Courier New" panose="02070309020205020404" pitchFamily="49" charset="0"/>
              </a:rPr>
              <a:t>&lt;giá trị </a:t>
            </a:r>
            <a:r>
              <a:rPr lang="en-US" b="1" smtClean="0">
                <a:solidFill>
                  <a:schemeClr val="tx1"/>
                </a:solidFill>
                <a:latin typeface="Consolas" panose="020B0609020204030204" pitchFamily="49" charset="0"/>
                <a:cs typeface="Courier New" panose="02070309020205020404" pitchFamily="49" charset="0"/>
              </a:rPr>
              <a:t>2&gt;, </a:t>
            </a:r>
            <a:r>
              <a:rPr lang="en-US" b="1">
                <a:solidFill>
                  <a:schemeClr val="tx1"/>
                </a:solidFill>
                <a:latin typeface="Consolas" panose="020B0609020204030204" pitchFamily="49" charset="0"/>
                <a:cs typeface="Courier New" panose="02070309020205020404" pitchFamily="49" charset="0"/>
              </a:rPr>
              <a:t>.., </a:t>
            </a:r>
            <a:r>
              <a:rPr lang="en-US" b="1" smtClean="0">
                <a:solidFill>
                  <a:schemeClr val="tx1"/>
                </a:solidFill>
                <a:latin typeface="Consolas" panose="020B0609020204030204" pitchFamily="49" charset="0"/>
                <a:cs typeface="Courier New" panose="02070309020205020404" pitchFamily="49" charset="0"/>
              </a:rPr>
              <a:t>&lt;</a:t>
            </a:r>
            <a:r>
              <a:rPr lang="en-US" b="1">
                <a:solidFill>
                  <a:schemeClr val="tx1"/>
                </a:solidFill>
                <a:latin typeface="Consolas" panose="020B0609020204030204" pitchFamily="49" charset="0"/>
                <a:cs typeface="Courier New" panose="02070309020205020404" pitchFamily="49" charset="0"/>
              </a:rPr>
              <a:t>giá trị </a:t>
            </a:r>
            <a:r>
              <a:rPr lang="en-US" b="1" smtClean="0">
                <a:solidFill>
                  <a:schemeClr val="tx1"/>
                </a:solidFill>
                <a:latin typeface="Consolas" panose="020B0609020204030204" pitchFamily="49" charset="0"/>
                <a:cs typeface="Courier New" panose="02070309020205020404" pitchFamily="49" charset="0"/>
              </a:rPr>
              <a:t>n</a:t>
            </a:r>
            <a:r>
              <a:rPr lang="en-US" b="1">
                <a:solidFill>
                  <a:schemeClr val="tx1"/>
                </a:solidFill>
                <a:latin typeface="Consolas" panose="020B0609020204030204" pitchFamily="49" charset="0"/>
                <a:cs typeface="Courier New" panose="02070309020205020404" pitchFamily="49" charset="0"/>
              </a:rPr>
              <a:t>&gt;)</a:t>
            </a:r>
          </a:p>
          <a:p>
            <a:pPr defTabSz="685800" eaLnBrk="0" hangingPunct="0">
              <a:spcBef>
                <a:spcPct val="0"/>
              </a:spcBef>
            </a:pPr>
            <a:r>
              <a:rPr lang="en-US" b="1" smtClean="0"/>
              <a:t>Ví dụ:</a:t>
            </a:r>
          </a:p>
          <a:p>
            <a:pPr marL="400050" lvl="1" indent="0" algn="l" defTabSz="685800" eaLnBrk="0" hangingPunct="0">
              <a:lnSpc>
                <a:spcPct val="150000"/>
              </a:lnSpc>
              <a:spcBef>
                <a:spcPct val="0"/>
              </a:spcBef>
              <a:buNone/>
            </a:pPr>
            <a:r>
              <a:rPr lang="en-US" altLang="en-US" sz="2000" smtClean="0">
                <a:solidFill>
                  <a:srgbClr val="000000"/>
                </a:solidFill>
                <a:latin typeface="Consolas" panose="020B0609020204030204" pitchFamily="49" charset="0"/>
                <a:cs typeface="Courier New" panose="02070309020205020404" pitchFamily="49" charset="0"/>
              </a:rPr>
              <a:t>fruitTuple </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b="1">
                <a:solidFill>
                  <a:srgbClr val="008080"/>
                </a:solidFill>
                <a:latin typeface="Consolas" panose="020B0609020204030204" pitchFamily="49" charset="0"/>
                <a:cs typeface="Courier New" panose="02070309020205020404" pitchFamily="49" charset="0"/>
              </a:rPr>
              <a:t>"apple"</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b="1">
                <a:solidFill>
                  <a:srgbClr val="008080"/>
                </a:solidFill>
                <a:latin typeface="Consolas" panose="020B0609020204030204" pitchFamily="49" charset="0"/>
                <a:cs typeface="Courier New" panose="02070309020205020404" pitchFamily="49" charset="0"/>
              </a:rPr>
              <a:t>"apricot"</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b="1">
                <a:solidFill>
                  <a:srgbClr val="008080"/>
                </a:solidFill>
                <a:latin typeface="Consolas" panose="020B0609020204030204" pitchFamily="49" charset="0"/>
                <a:cs typeface="Courier New" panose="02070309020205020404" pitchFamily="49" charset="0"/>
              </a:rPr>
              <a:t>"banana"</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b="1">
                <a:solidFill>
                  <a:srgbClr val="008080"/>
                </a:solidFill>
                <a:latin typeface="Consolas" panose="020B0609020204030204" pitchFamily="49" charset="0"/>
                <a:cs typeface="Courier New" panose="02070309020205020404" pitchFamily="49" charset="0"/>
              </a:rPr>
              <a:t>"coconut"</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b="1">
                <a:solidFill>
                  <a:srgbClr val="008080"/>
                </a:solidFill>
                <a:latin typeface="Consolas" panose="020B0609020204030204" pitchFamily="49" charset="0"/>
                <a:cs typeface="Courier New" panose="02070309020205020404" pitchFamily="49" charset="0"/>
              </a:rPr>
              <a:t>"lemen"</a:t>
            </a:r>
            <a:r>
              <a:rPr lang="en-US" altLang="en-US" sz="2000">
                <a:solidFill>
                  <a:srgbClr val="000000"/>
                </a:solidFill>
                <a:latin typeface="Consolas" panose="020B0609020204030204" pitchFamily="49" charset="0"/>
                <a:cs typeface="Courier New" panose="02070309020205020404" pitchFamily="49" charset="0"/>
              </a:rPr>
              <a:t>)</a:t>
            </a:r>
            <a:br>
              <a:rPr lang="en-US" altLang="en-US" sz="2000">
                <a:solidFill>
                  <a:srgbClr val="000000"/>
                </a:solidFill>
                <a:latin typeface="Consolas" panose="020B0609020204030204" pitchFamily="49" charset="0"/>
                <a:cs typeface="Courier New" panose="02070309020205020404" pitchFamily="49" charset="0"/>
              </a:rPr>
            </a:br>
            <a:r>
              <a:rPr lang="en-US" altLang="en-US" sz="2000" smtClean="0">
                <a:solidFill>
                  <a:srgbClr val="000000"/>
                </a:solidFill>
                <a:latin typeface="Consolas" panose="020B0609020204030204" pitchFamily="49" charset="0"/>
                <a:cs typeface="Courier New" panose="02070309020205020404" pitchFamily="49" charset="0"/>
              </a:rPr>
              <a:t>otherTuple </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a:solidFill>
                  <a:srgbClr val="0000FF"/>
                </a:solidFill>
                <a:latin typeface="Consolas" panose="020B0609020204030204" pitchFamily="49" charset="0"/>
                <a:cs typeface="Courier New" panose="02070309020205020404" pitchFamily="49" charset="0"/>
              </a:rPr>
              <a:t>100</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b="1">
                <a:solidFill>
                  <a:srgbClr val="008080"/>
                </a:solidFill>
                <a:latin typeface="Consolas" panose="020B0609020204030204" pitchFamily="49" charset="0"/>
                <a:cs typeface="Courier New" panose="02070309020205020404" pitchFamily="49" charset="0"/>
              </a:rPr>
              <a:t>"one"</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b="1">
                <a:solidFill>
                  <a:srgbClr val="008080"/>
                </a:solidFill>
                <a:latin typeface="Consolas" panose="020B0609020204030204" pitchFamily="49" charset="0"/>
                <a:cs typeface="Courier New" panose="02070309020205020404" pitchFamily="49" charset="0"/>
              </a:rPr>
              <a:t>"two"</a:t>
            </a:r>
            <a:r>
              <a:rPr lang="en-US" altLang="en-US" sz="2000">
                <a:solidFill>
                  <a:srgbClr val="000000"/>
                </a:solidFill>
                <a:latin typeface="Consolas" panose="020B0609020204030204" pitchFamily="49" charset="0"/>
                <a:cs typeface="Courier New" panose="02070309020205020404" pitchFamily="49" charset="0"/>
              </a:rPr>
              <a:t>, </a:t>
            </a:r>
            <a:r>
              <a:rPr lang="en-US" altLang="en-US" sz="2000">
                <a:solidFill>
                  <a:srgbClr val="0000FF"/>
                </a:solidFill>
                <a:latin typeface="Consolas" panose="020B0609020204030204" pitchFamily="49" charset="0"/>
                <a:cs typeface="Courier New" panose="02070309020205020404" pitchFamily="49" charset="0"/>
              </a:rPr>
              <a:t>3</a:t>
            </a:r>
            <a:r>
              <a:rPr lang="en-US" altLang="en-US" sz="2000">
                <a:solidFill>
                  <a:srgbClr val="000000"/>
                </a:solidFill>
                <a:latin typeface="Consolas" panose="020B0609020204030204" pitchFamily="49" charset="0"/>
                <a:cs typeface="Courier New" panose="02070309020205020404" pitchFamily="49" charset="0"/>
              </a:rPr>
              <a:t>)</a:t>
            </a:r>
          </a:p>
          <a:p>
            <a:endParaRPr lang="en-US"/>
          </a:p>
        </p:txBody>
      </p:sp>
      <p:sp>
        <p:nvSpPr>
          <p:cNvPr id="5" name="Slide Number Placeholder 4"/>
          <p:cNvSpPr>
            <a:spLocks noGrp="1"/>
          </p:cNvSpPr>
          <p:nvPr>
            <p:ph type="sldNum" sz="quarter" idx="11"/>
          </p:nvPr>
        </p:nvSpPr>
        <p:spPr/>
        <p:txBody>
          <a:bodyPr/>
          <a:lstStyle/>
          <a:p>
            <a:fld id="{D55F1051-63A8-40BE-A0A8-9F6D9BC932E4}" type="slidenum">
              <a:rPr lang="en-US" smtClean="0"/>
              <a:t>24</a:t>
            </a:fld>
            <a:endParaRPr lang="en-US"/>
          </a:p>
        </p:txBody>
      </p:sp>
    </p:spTree>
    <p:extLst>
      <p:ext uri="{BB962C8B-B14F-4D97-AF65-F5344CB8AC3E}">
        <p14:creationId xmlns:p14="http://schemas.microsoft.com/office/powerpoint/2010/main" val="28215291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Khởi tạo tuple với một giá trị</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4349" y="1499317"/>
            <a:ext cx="8229600" cy="4038499"/>
          </a:xfrm>
          <a:ln>
            <a:solidFill>
              <a:schemeClr val="accent1"/>
            </a:solidFill>
          </a:ln>
        </p:spPr>
      </p:pic>
    </p:spTree>
    <p:extLst>
      <p:ext uri="{BB962C8B-B14F-4D97-AF65-F5344CB8AC3E}">
        <p14:creationId xmlns:p14="http://schemas.microsoft.com/office/powerpoint/2010/main" val="6609042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Các bộ lồng nhau</a:t>
            </a:r>
            <a:endParaRPr lang="en-US"/>
          </a:p>
        </p:txBody>
      </p:sp>
      <p:sp>
        <p:nvSpPr>
          <p:cNvPr id="3" name="Content Placeholder 2"/>
          <p:cNvSpPr>
            <a:spLocks noGrp="1"/>
          </p:cNvSpPr>
          <p:nvPr>
            <p:ph idx="1"/>
          </p:nvPr>
        </p:nvSpPr>
        <p:spPr>
          <a:xfrm>
            <a:off x="659439" y="1228727"/>
            <a:ext cx="8066690" cy="5248275"/>
          </a:xfrm>
        </p:spPr>
        <p:txBody>
          <a:bodyPr/>
          <a:lstStyle/>
          <a:p>
            <a:r>
              <a:rPr lang="en-US">
                <a:latin typeface="Times New Roman" panose="02020603050405020304" pitchFamily="18" charset="0"/>
                <a:cs typeface="Times New Roman" panose="02020603050405020304" pitchFamily="18" charset="0"/>
              </a:rPr>
              <a:t>Có thể xây dựng các  bộ lồng </a:t>
            </a:r>
            <a:r>
              <a:rPr lang="en-US">
                <a:latin typeface="Times New Roman" panose="02020603050405020304" pitchFamily="18" charset="0"/>
                <a:cs typeface="Times New Roman" panose="02020603050405020304" pitchFamily="18" charset="0"/>
              </a:rPr>
              <a:t>nhau </a:t>
            </a:r>
            <a:endParaRPr lang="en-US" smtClean="0">
              <a:latin typeface="Times New Roman" panose="02020603050405020304" pitchFamily="18" charset="0"/>
              <a:cs typeface="Times New Roman" panose="02020603050405020304" pitchFamily="18" charset="0"/>
            </a:endParaRPr>
          </a:p>
          <a:p>
            <a:pPr lvl="1"/>
            <a:r>
              <a:rPr lang="en-US">
                <a:latin typeface="Times New Roman" panose="02020603050405020304" pitchFamily="18" charset="0"/>
                <a:cs typeface="Times New Roman" panose="02020603050405020304" pitchFamily="18" charset="0"/>
              </a:rPr>
              <a:t>t</a:t>
            </a:r>
            <a:r>
              <a:rPr lang="en-US" smtClean="0">
                <a:latin typeface="Times New Roman" panose="02020603050405020304" pitchFamily="18" charset="0"/>
                <a:cs typeface="Times New Roman" panose="02020603050405020304" pitchFamily="18" charset="0"/>
              </a:rPr>
              <a:t>uple1=(gtr11,gtr12,..,gtr1n)</a:t>
            </a:r>
          </a:p>
          <a:p>
            <a:pPr lvl="1"/>
            <a:r>
              <a:rPr lang="en-US">
                <a:latin typeface="Times New Roman" panose="02020603050405020304" pitchFamily="18" charset="0"/>
                <a:cs typeface="Times New Roman" panose="02020603050405020304" pitchFamily="18" charset="0"/>
              </a:rPr>
              <a:t>t</a:t>
            </a:r>
            <a:r>
              <a:rPr lang="en-US" smtClean="0">
                <a:latin typeface="Times New Roman" panose="02020603050405020304" pitchFamily="18" charset="0"/>
                <a:cs typeface="Times New Roman" panose="02020603050405020304" pitchFamily="18" charset="0"/>
              </a:rPr>
              <a:t>uple2=(gtr21,gtr22,..,gtr2n, </a:t>
            </a:r>
            <a:r>
              <a:rPr lang="en-US" b="1" smtClean="0">
                <a:solidFill>
                  <a:srgbClr val="FF0000"/>
                </a:solidFill>
                <a:latin typeface="Times New Roman" panose="02020603050405020304" pitchFamily="18" charset="0"/>
                <a:cs typeface="Times New Roman" panose="02020603050405020304" pitchFamily="18" charset="0"/>
              </a:rPr>
              <a:t>tuple1</a:t>
            </a:r>
            <a:r>
              <a:rPr lang="en-US" smtClean="0">
                <a:latin typeface="Times New Roman" panose="02020603050405020304" pitchFamily="18" charset="0"/>
                <a:cs typeface="Times New Roman" panose="02020603050405020304" pitchFamily="18" charset="0"/>
              </a:rPr>
              <a:t>)</a:t>
            </a:r>
          </a:p>
          <a:p>
            <a:r>
              <a:rPr lang="en-US" smtClean="0">
                <a:latin typeface="Times New Roman" panose="02020603050405020304" pitchFamily="18" charset="0"/>
                <a:cs typeface="Times New Roman" panose="02020603050405020304" pitchFamily="18" charset="0"/>
              </a:rPr>
              <a:t>Ví dụ:</a:t>
            </a:r>
            <a:endParaRPr lang="en-US">
              <a:latin typeface="Times New Roman" panose="02020603050405020304" pitchFamily="18" charset="0"/>
              <a:cs typeface="Times New Roman" panose="02020603050405020304" pitchFamily="18" charset="0"/>
            </a:endParaRPr>
          </a:p>
          <a:p>
            <a:pPr marL="0" indent="0">
              <a:buNone/>
            </a:pPr>
            <a:r>
              <a:rPr lang="en-US" sz="2400" smtClean="0">
                <a:solidFill>
                  <a:schemeClr val="tx1"/>
                </a:solidFill>
                <a:latin typeface="Consolas" panose="020B0609020204030204" pitchFamily="49" charset="0"/>
                <a:cs typeface="Courier New" panose="02070309020205020404" pitchFamily="49" charset="0"/>
              </a:rPr>
              <a:t>day1 </a:t>
            </a:r>
            <a:r>
              <a:rPr lang="en-US" sz="2400">
                <a:solidFill>
                  <a:schemeClr val="tx1"/>
                </a:solidFill>
                <a:latin typeface="Consolas" panose="020B0609020204030204" pitchFamily="49" charset="0"/>
                <a:cs typeface="Courier New" panose="02070309020205020404" pitchFamily="49" charset="0"/>
              </a:rPr>
              <a:t>= ('monday', 'tuesday', 'wednesday') </a:t>
            </a:r>
            <a:endParaRPr lang="en-US" sz="2400" smtClean="0">
              <a:solidFill>
                <a:schemeClr val="tx1"/>
              </a:solidFill>
              <a:latin typeface="Consolas" panose="020B0609020204030204" pitchFamily="49" charset="0"/>
              <a:cs typeface="Courier New" panose="02070309020205020404" pitchFamily="49" charset="0"/>
            </a:endParaRPr>
          </a:p>
          <a:p>
            <a:pPr marL="0" indent="0" algn="l">
              <a:buNone/>
            </a:pPr>
            <a:r>
              <a:rPr lang="en-US" sz="2400" smtClean="0">
                <a:solidFill>
                  <a:schemeClr val="tx1"/>
                </a:solidFill>
                <a:latin typeface="Consolas" panose="020B0609020204030204" pitchFamily="49" charset="0"/>
                <a:cs typeface="Courier New" panose="02070309020205020404" pitchFamily="49" charset="0"/>
              </a:rPr>
              <a:t>day2 </a:t>
            </a:r>
            <a:r>
              <a:rPr lang="en-US" sz="2400">
                <a:solidFill>
                  <a:schemeClr val="tx1"/>
                </a:solidFill>
                <a:latin typeface="Consolas" panose="020B0609020204030204" pitchFamily="49" charset="0"/>
                <a:cs typeface="Courier New" panose="02070309020205020404" pitchFamily="49" charset="0"/>
              </a:rPr>
              <a:t>= ('thursday', 'friday', 'saturday' , 'sunday', day1) </a:t>
            </a:r>
            <a:endParaRPr lang="en-US" sz="2400" smtClean="0">
              <a:solidFill>
                <a:schemeClr val="tx1"/>
              </a:solidFill>
              <a:latin typeface="Consolas" panose="020B0609020204030204" pitchFamily="49" charset="0"/>
              <a:cs typeface="Courier New" panose="02070309020205020404" pitchFamily="49" charset="0"/>
            </a:endParaRPr>
          </a:p>
          <a:p>
            <a:pPr marL="0" indent="0" algn="l">
              <a:buNone/>
            </a:pPr>
            <a:r>
              <a:rPr lang="en-US" sz="2400" smtClean="0">
                <a:solidFill>
                  <a:schemeClr val="tx1"/>
                </a:solidFill>
                <a:latin typeface="Consolas" panose="020B0609020204030204" pitchFamily="49" charset="0"/>
                <a:cs typeface="Courier New" panose="02070309020205020404" pitchFamily="49" charset="0"/>
              </a:rPr>
              <a:t># </a:t>
            </a:r>
            <a:r>
              <a:rPr lang="en-US" sz="2400">
                <a:solidFill>
                  <a:schemeClr val="tx1"/>
                </a:solidFill>
                <a:latin typeface="Consolas" panose="020B0609020204030204" pitchFamily="49" charset="0"/>
                <a:cs typeface="Courier New" panose="02070309020205020404" pitchFamily="49" charset="0"/>
              </a:rPr>
              <a:t>day = day1 + day2 </a:t>
            </a:r>
            <a:endParaRPr lang="en-US" sz="2400" smtClean="0">
              <a:solidFill>
                <a:schemeClr val="tx1"/>
              </a:solidFill>
              <a:latin typeface="Consolas" panose="020B0609020204030204" pitchFamily="49" charset="0"/>
              <a:cs typeface="Courier New" panose="02070309020205020404" pitchFamily="49" charset="0"/>
            </a:endParaRPr>
          </a:p>
          <a:p>
            <a:pPr marL="0" indent="0">
              <a:buNone/>
            </a:pPr>
            <a:r>
              <a:rPr lang="en-US" sz="2400" smtClean="0">
                <a:solidFill>
                  <a:schemeClr val="tx1"/>
                </a:solidFill>
                <a:latin typeface="Consolas" panose="020B0609020204030204" pitchFamily="49" charset="0"/>
                <a:cs typeface="Courier New" panose="02070309020205020404" pitchFamily="49" charset="0"/>
              </a:rPr>
              <a:t>print(day2</a:t>
            </a:r>
            <a:r>
              <a:rPr lang="en-US" sz="2400">
                <a:solidFill>
                  <a:schemeClr val="tx1"/>
                </a:solidFill>
                <a:latin typeface="Consolas" panose="020B0609020204030204" pitchFamily="49" charset="0"/>
                <a:cs typeface="Courier New" panose="02070309020205020404" pitchFamily="49" charset="0"/>
              </a:rPr>
              <a:t>) </a:t>
            </a:r>
            <a:endParaRPr lang="en-US" sz="2400" smtClean="0">
              <a:solidFill>
                <a:schemeClr val="tx1"/>
              </a:solidFill>
              <a:latin typeface="Consolas" panose="020B0609020204030204" pitchFamily="49" charset="0"/>
              <a:cs typeface="Courier New" panose="02070309020205020404" pitchFamily="49" charset="0"/>
            </a:endParaRPr>
          </a:p>
          <a:p>
            <a:pPr marL="0" indent="0">
              <a:buNone/>
            </a:pPr>
            <a:r>
              <a:rPr lang="en-US" sz="2400" smtClean="0">
                <a:solidFill>
                  <a:schemeClr val="tx1"/>
                </a:solidFill>
                <a:latin typeface="Consolas" panose="020B0609020204030204" pitchFamily="49" charset="0"/>
                <a:cs typeface="Courier New" panose="02070309020205020404" pitchFamily="49" charset="0"/>
              </a:rPr>
              <a:t># </a:t>
            </a:r>
            <a:r>
              <a:rPr lang="en-US" sz="2400">
                <a:solidFill>
                  <a:schemeClr val="tx1"/>
                </a:solidFill>
                <a:latin typeface="Consolas" panose="020B0609020204030204" pitchFamily="49" charset="0"/>
                <a:cs typeface="Courier New" panose="02070309020205020404" pitchFamily="49" charset="0"/>
              </a:rPr>
              <a:t>('thursday', 'friday', 'saturday', 'sunday', ('monday', 'tuesday', 'wednesday')) </a:t>
            </a:r>
            <a:endParaRPr lang="en-US" sz="2400" smtClean="0">
              <a:solidFill>
                <a:schemeClr val="tx1"/>
              </a:solidFill>
              <a:latin typeface="Consolas" panose="020B0609020204030204" pitchFamily="49" charset="0"/>
              <a:cs typeface="Courier New" panose="02070309020205020404" pitchFamily="49" charset="0"/>
            </a:endParaRPr>
          </a:p>
          <a:p>
            <a:pPr marL="0" indent="0">
              <a:buNone/>
            </a:pPr>
            <a:r>
              <a:rPr lang="en-US" sz="2400" smtClean="0">
                <a:solidFill>
                  <a:schemeClr val="tx1"/>
                </a:solidFill>
                <a:latin typeface="Consolas" panose="020B0609020204030204" pitchFamily="49" charset="0"/>
                <a:cs typeface="Courier New" panose="02070309020205020404" pitchFamily="49" charset="0"/>
              </a:rPr>
              <a:t>print(day2[4</a:t>
            </a:r>
            <a:r>
              <a:rPr lang="en-US" sz="2400">
                <a:solidFill>
                  <a:schemeClr val="tx1"/>
                </a:solidFill>
                <a:latin typeface="Consolas" panose="020B0609020204030204" pitchFamily="49" charset="0"/>
                <a:cs typeface="Courier New" panose="02070309020205020404" pitchFamily="49" charset="0"/>
              </a:rPr>
              <a:t>][0]) </a:t>
            </a:r>
            <a:r>
              <a:rPr lang="en-US" sz="2400" smtClean="0">
                <a:solidFill>
                  <a:schemeClr val="tx1"/>
                </a:solidFill>
                <a:latin typeface="Consolas" panose="020B0609020204030204" pitchFamily="49" charset="0"/>
                <a:cs typeface="Courier New" panose="02070309020205020404" pitchFamily="49" charset="0"/>
              </a:rPr>
              <a:t># </a:t>
            </a:r>
            <a:r>
              <a:rPr lang="en-US" sz="2400">
                <a:solidFill>
                  <a:schemeClr val="tx1"/>
                </a:solidFill>
                <a:latin typeface="Consolas" panose="020B0609020204030204" pitchFamily="49" charset="0"/>
                <a:cs typeface="Courier New" panose="02070309020205020404" pitchFamily="49" charset="0"/>
              </a:rPr>
              <a:t>monday</a:t>
            </a:r>
          </a:p>
        </p:txBody>
      </p:sp>
    </p:spTree>
    <p:extLst>
      <p:ext uri="{BB962C8B-B14F-4D97-AF65-F5344CB8AC3E}">
        <p14:creationId xmlns:p14="http://schemas.microsoft.com/office/powerpoint/2010/main" val="10806377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7033" y="1410826"/>
            <a:ext cx="8229600" cy="4038499"/>
          </a:xfrm>
        </p:spPr>
      </p:pic>
      <p:sp>
        <p:nvSpPr>
          <p:cNvPr id="6" name="TextBox 5"/>
          <p:cNvSpPr txBox="1"/>
          <p:nvPr/>
        </p:nvSpPr>
        <p:spPr>
          <a:xfrm>
            <a:off x="2792361" y="5761703"/>
            <a:ext cx="4876800" cy="369332"/>
          </a:xfrm>
          <a:prstGeom prst="rect">
            <a:avLst/>
          </a:prstGeom>
          <a:noFill/>
        </p:spPr>
        <p:txBody>
          <a:bodyPr wrap="square" rtlCol="0">
            <a:spAutoFit/>
          </a:bodyPr>
          <a:lstStyle/>
          <a:p>
            <a:r>
              <a:rPr lang="en-US" b="1" i="1" smtClean="0"/>
              <a:t>Bộ tupl1 được lồng trong bộ tuple2</a:t>
            </a:r>
            <a:endParaRPr lang="en-US" b="1" i="1"/>
          </a:p>
        </p:txBody>
      </p:sp>
    </p:spTree>
    <p:extLst>
      <p:ext uri="{BB962C8B-B14F-4D97-AF65-F5344CB8AC3E}">
        <p14:creationId xmlns:p14="http://schemas.microsoft.com/office/powerpoint/2010/main" val="12409541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2.3. Truy cập các phần tử trong tuple</a:t>
            </a:r>
            <a:endParaRPr lang="en-US"/>
          </a:p>
        </p:txBody>
      </p:sp>
      <p:sp>
        <p:nvSpPr>
          <p:cNvPr id="3" name="Content Placeholder 2"/>
          <p:cNvSpPr>
            <a:spLocks noGrp="1"/>
          </p:cNvSpPr>
          <p:nvPr>
            <p:ph idx="1"/>
          </p:nvPr>
        </p:nvSpPr>
        <p:spPr/>
        <p:txBody>
          <a:bodyPr/>
          <a:lstStyle/>
          <a:p>
            <a:r>
              <a:rPr lang="vi-VN"/>
              <a:t>Để truy cập các giá trị trong tuple, bạn sử dụng cách tương tự như khi truy cập các phần tử </a:t>
            </a:r>
            <a:r>
              <a:rPr lang="vi-VN"/>
              <a:t>trong </a:t>
            </a:r>
            <a:r>
              <a:rPr lang="vi-VN" smtClean="0"/>
              <a:t>List</a:t>
            </a:r>
            <a:r>
              <a:rPr lang="en-US" smtClean="0"/>
              <a:t>, sử dụng cặp dấu </a:t>
            </a:r>
            <a:r>
              <a:rPr lang="en-US" smtClean="0">
                <a:solidFill>
                  <a:srgbClr val="00B0F0"/>
                </a:solidFill>
              </a:rPr>
              <a:t>[]</a:t>
            </a:r>
            <a:r>
              <a:rPr lang="en-US" smtClean="0"/>
              <a:t>, đi kèm chỉ số </a:t>
            </a:r>
            <a:r>
              <a:rPr lang="en-US" smtClean="0">
                <a:solidFill>
                  <a:srgbClr val="FF0000"/>
                </a:solidFill>
              </a:rPr>
              <a:t>index</a:t>
            </a:r>
            <a:r>
              <a:rPr lang="vi-VN" smtClean="0"/>
              <a:t>. </a:t>
            </a:r>
            <a:r>
              <a:rPr lang="vi-VN"/>
              <a:t>Ví </a:t>
            </a:r>
            <a:r>
              <a:rPr lang="vi-VN"/>
              <a:t>dụ</a:t>
            </a:r>
            <a:r>
              <a:rPr lang="vi-VN" smtClean="0"/>
              <a:t>:</a:t>
            </a:r>
            <a:endParaRPr lang="en-US" smtClean="0"/>
          </a:p>
          <a:p>
            <a:pPr marL="400050" lvl="1" indent="0">
              <a:buNone/>
            </a:pPr>
            <a:r>
              <a:rPr lang="en-US">
                <a:solidFill>
                  <a:schemeClr val="tx1"/>
                </a:solidFill>
                <a:latin typeface="Consolas" panose="020B0609020204030204" pitchFamily="49" charset="0"/>
              </a:rPr>
              <a:t>tup1 = ('vatly', 'hoahoc', 1997, </a:t>
            </a:r>
            <a:r>
              <a:rPr lang="en-US">
                <a:solidFill>
                  <a:schemeClr val="tx1"/>
                </a:solidFill>
                <a:latin typeface="Consolas" panose="020B0609020204030204" pitchFamily="49" charset="0"/>
              </a:rPr>
              <a:t>2000</a:t>
            </a:r>
            <a:r>
              <a:rPr lang="en-US" smtClean="0">
                <a:solidFill>
                  <a:schemeClr val="tx1"/>
                </a:solidFill>
                <a:latin typeface="Consolas" panose="020B0609020204030204" pitchFamily="49" charset="0"/>
              </a:rPr>
              <a:t>)</a:t>
            </a:r>
            <a:endParaRPr lang="en-US">
              <a:solidFill>
                <a:schemeClr val="tx1"/>
              </a:solidFill>
              <a:latin typeface="Consolas" panose="020B0609020204030204" pitchFamily="49" charset="0"/>
            </a:endParaRPr>
          </a:p>
          <a:p>
            <a:pPr marL="400050" lvl="1" indent="0">
              <a:buNone/>
            </a:pPr>
            <a:r>
              <a:rPr lang="en-US">
                <a:solidFill>
                  <a:schemeClr val="tx1"/>
                </a:solidFill>
                <a:latin typeface="Consolas" panose="020B0609020204030204" pitchFamily="49" charset="0"/>
              </a:rPr>
              <a:t>tup2 = (1, 2, 3, 4, 5, 6, </a:t>
            </a:r>
            <a:r>
              <a:rPr lang="en-US">
                <a:solidFill>
                  <a:schemeClr val="tx1"/>
                </a:solidFill>
                <a:latin typeface="Consolas" panose="020B0609020204030204" pitchFamily="49" charset="0"/>
              </a:rPr>
              <a:t>7 </a:t>
            </a:r>
            <a:r>
              <a:rPr lang="en-US" smtClean="0">
                <a:solidFill>
                  <a:schemeClr val="tx1"/>
                </a:solidFill>
                <a:latin typeface="Consolas" panose="020B0609020204030204" pitchFamily="49" charset="0"/>
              </a:rPr>
              <a:t>)</a:t>
            </a:r>
            <a:endParaRPr lang="en-US">
              <a:solidFill>
                <a:schemeClr val="tx1"/>
              </a:solidFill>
              <a:latin typeface="Consolas" panose="020B0609020204030204" pitchFamily="49" charset="0"/>
            </a:endParaRPr>
          </a:p>
          <a:p>
            <a:pPr marL="400050" lvl="1" indent="0">
              <a:buNone/>
            </a:pPr>
            <a:r>
              <a:rPr lang="en-US">
                <a:solidFill>
                  <a:schemeClr val="tx1"/>
                </a:solidFill>
                <a:latin typeface="Consolas" panose="020B0609020204030204" pitchFamily="49" charset="0"/>
              </a:rPr>
              <a:t>print </a:t>
            </a:r>
            <a:r>
              <a:rPr lang="en-US" smtClean="0">
                <a:solidFill>
                  <a:schemeClr val="tx1"/>
                </a:solidFill>
                <a:latin typeface="Consolas" panose="020B0609020204030204" pitchFamily="49" charset="0"/>
              </a:rPr>
              <a:t>("</a:t>
            </a:r>
            <a:r>
              <a:rPr lang="en-US">
                <a:solidFill>
                  <a:schemeClr val="tx1"/>
                </a:solidFill>
                <a:latin typeface="Consolas" panose="020B0609020204030204" pitchFamily="49" charset="0"/>
              </a:rPr>
              <a:t>tup1[0]: ", </a:t>
            </a:r>
            <a:r>
              <a:rPr lang="en-US">
                <a:solidFill>
                  <a:schemeClr val="tx1"/>
                </a:solidFill>
                <a:latin typeface="Consolas" panose="020B0609020204030204" pitchFamily="49" charset="0"/>
              </a:rPr>
              <a:t>tup1[0</a:t>
            </a:r>
            <a:r>
              <a:rPr lang="en-US" smtClean="0">
                <a:solidFill>
                  <a:schemeClr val="tx1"/>
                </a:solidFill>
                <a:latin typeface="Consolas" panose="020B0609020204030204" pitchFamily="49" charset="0"/>
              </a:rPr>
              <a:t>])</a:t>
            </a:r>
            <a:endParaRPr lang="en-US">
              <a:solidFill>
                <a:schemeClr val="tx1"/>
              </a:solidFill>
              <a:latin typeface="Consolas" panose="020B0609020204030204" pitchFamily="49" charset="0"/>
            </a:endParaRPr>
          </a:p>
          <a:p>
            <a:pPr marL="400050" lvl="1" indent="0">
              <a:buNone/>
            </a:pPr>
            <a:r>
              <a:rPr lang="en-US">
                <a:solidFill>
                  <a:schemeClr val="tx1"/>
                </a:solidFill>
                <a:latin typeface="Consolas" panose="020B0609020204030204" pitchFamily="49" charset="0"/>
              </a:rPr>
              <a:t>print </a:t>
            </a:r>
            <a:r>
              <a:rPr lang="en-US" smtClean="0">
                <a:solidFill>
                  <a:schemeClr val="tx1"/>
                </a:solidFill>
                <a:latin typeface="Consolas" panose="020B0609020204030204" pitchFamily="49" charset="0"/>
              </a:rPr>
              <a:t>("</a:t>
            </a:r>
            <a:r>
              <a:rPr lang="en-US">
                <a:solidFill>
                  <a:schemeClr val="tx1"/>
                </a:solidFill>
                <a:latin typeface="Consolas" panose="020B0609020204030204" pitchFamily="49" charset="0"/>
              </a:rPr>
              <a:t>tup2[1:5]: ", </a:t>
            </a:r>
            <a:r>
              <a:rPr lang="en-US">
                <a:solidFill>
                  <a:schemeClr val="tx1"/>
                </a:solidFill>
                <a:latin typeface="Consolas" panose="020B0609020204030204" pitchFamily="49" charset="0"/>
              </a:rPr>
              <a:t>tup2[1:5</a:t>
            </a:r>
            <a:r>
              <a:rPr lang="en-US" smtClean="0">
                <a:solidFill>
                  <a:schemeClr val="tx1"/>
                </a:solidFill>
                <a:latin typeface="Consolas" panose="020B0609020204030204" pitchFamily="49" charset="0"/>
              </a:rPr>
              <a:t>])</a:t>
            </a:r>
            <a:endParaRPr lang="en-US">
              <a:solidFill>
                <a:schemeClr val="tx1"/>
              </a:solidFill>
              <a:latin typeface="Consolas" panose="020B0609020204030204" pitchFamily="49" charset="0"/>
            </a:endParaRPr>
          </a:p>
        </p:txBody>
      </p:sp>
    </p:spTree>
    <p:extLst>
      <p:ext uri="{BB962C8B-B14F-4D97-AF65-F5344CB8AC3E}">
        <p14:creationId xmlns:p14="http://schemas.microsoft.com/office/powerpoint/2010/main" val="1102854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Truy </a:t>
            </a:r>
            <a:r>
              <a:rPr lang="en-US" smtClean="0"/>
              <a:t>cập </a:t>
            </a:r>
            <a:r>
              <a:rPr lang="en-US" smtClean="0"/>
              <a:t>sử dụng vòng for</a:t>
            </a:r>
            <a:endParaRPr lang="en-US"/>
          </a:p>
        </p:txBody>
      </p:sp>
      <p:sp>
        <p:nvSpPr>
          <p:cNvPr id="3" name="Content Placeholder 2"/>
          <p:cNvSpPr>
            <a:spLocks noGrp="1"/>
          </p:cNvSpPr>
          <p:nvPr>
            <p:ph idx="1"/>
          </p:nvPr>
        </p:nvSpPr>
        <p:spPr/>
        <p:txBody>
          <a:bodyPr/>
          <a:lstStyle/>
          <a:p>
            <a:r>
              <a:rPr lang="en-US" smtClean="0"/>
              <a:t>Sử dụng vòng lặp for để truy cập các phần tử tuple</a:t>
            </a:r>
          </a:p>
          <a:p>
            <a:pPr marL="400050" lvl="1" indent="0" eaLnBrk="0" hangingPunct="0">
              <a:spcBef>
                <a:spcPct val="0"/>
              </a:spcBef>
              <a:buClrTx/>
              <a:buNone/>
            </a:pPr>
            <a:r>
              <a:rPr lang="en-US" altLang="en-US" sz="2200" smtClean="0">
                <a:solidFill>
                  <a:srgbClr val="000000"/>
                </a:solidFill>
                <a:latin typeface="Consolas" panose="020B0609020204030204" pitchFamily="49" charset="0"/>
                <a:cs typeface="Courier New" panose="02070309020205020404" pitchFamily="49" charset="0"/>
              </a:rPr>
              <a:t>fruits</a:t>
            </a:r>
            <a:r>
              <a:rPr lang="en-US" altLang="en-US" sz="2200" b="1" smtClean="0">
                <a:solidFill>
                  <a:srgbClr val="7F0055"/>
                </a:solidFill>
                <a:latin typeface="Consolas" panose="020B0609020204030204" pitchFamily="49" charset="0"/>
                <a:cs typeface="Courier New" panose="02070309020205020404" pitchFamily="49" charset="0"/>
              </a:rPr>
              <a:t>=</a:t>
            </a:r>
            <a:r>
              <a:rPr lang="en-US" altLang="en-US" sz="2200" smtClean="0">
                <a:solidFill>
                  <a:srgbClr val="000000"/>
                </a:solidFill>
                <a:latin typeface="Consolas" panose="020B0609020204030204" pitchFamily="49" charset="0"/>
                <a:cs typeface="Courier New" panose="02070309020205020404" pitchFamily="49" charset="0"/>
              </a:rPr>
              <a:t> (</a:t>
            </a:r>
            <a:r>
              <a:rPr lang="en-US" altLang="en-US" sz="2200" smtClean="0">
                <a:solidFill>
                  <a:srgbClr val="2A00FF"/>
                </a:solidFill>
                <a:latin typeface="Consolas" panose="020B0609020204030204" pitchFamily="49" charset="0"/>
                <a:cs typeface="Courier New" panose="02070309020205020404" pitchFamily="49" charset="0"/>
              </a:rPr>
              <a:t>"</a:t>
            </a:r>
            <a:r>
              <a:rPr lang="en-US" altLang="en-US" sz="2200">
                <a:solidFill>
                  <a:srgbClr val="2A00FF"/>
                </a:solidFill>
                <a:latin typeface="Consolas" panose="020B0609020204030204" pitchFamily="49" charset="0"/>
                <a:cs typeface="Courier New" panose="02070309020205020404" pitchFamily="49" charset="0"/>
              </a:rPr>
              <a:t>apple"</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2A00FF"/>
                </a:solidFill>
                <a:latin typeface="Consolas" panose="020B0609020204030204" pitchFamily="49" charset="0"/>
                <a:cs typeface="Courier New" panose="02070309020205020404" pitchFamily="49" charset="0"/>
              </a:rPr>
              <a:t>"apricot"</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2A00FF"/>
                </a:solidFill>
                <a:latin typeface="Consolas" panose="020B0609020204030204" pitchFamily="49" charset="0"/>
                <a:cs typeface="Courier New" panose="02070309020205020404" pitchFamily="49" charset="0"/>
              </a:rPr>
              <a:t>"banana"</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2A00FF"/>
                </a:solidFill>
                <a:latin typeface="Consolas" panose="020B0609020204030204" pitchFamily="49" charset="0"/>
                <a:cs typeface="Courier New" panose="02070309020205020404" pitchFamily="49" charset="0"/>
              </a:rPr>
              <a:t>"coconut"</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2A00FF"/>
                </a:solidFill>
                <a:latin typeface="Consolas" panose="020B0609020204030204" pitchFamily="49" charset="0"/>
                <a:cs typeface="Courier New" panose="02070309020205020404" pitchFamily="49" charset="0"/>
              </a:rPr>
              <a:t>"lemen"</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2A00FF"/>
                </a:solidFill>
                <a:latin typeface="Consolas" panose="020B0609020204030204" pitchFamily="49" charset="0"/>
                <a:cs typeface="Courier New" panose="02070309020205020404" pitchFamily="49" charset="0"/>
              </a:rPr>
              <a:t>"plum"</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2A00FF"/>
                </a:solidFill>
                <a:latin typeface="Consolas" panose="020B0609020204030204" pitchFamily="49" charset="0"/>
                <a:cs typeface="Courier New" panose="02070309020205020404" pitchFamily="49" charset="0"/>
              </a:rPr>
              <a:t>"pear"</a:t>
            </a:r>
            <a:r>
              <a:rPr lang="en-US" altLang="en-US" sz="2200">
                <a:solidFill>
                  <a:srgbClr val="000000"/>
                </a:solidFill>
                <a:latin typeface="Consolas" panose="020B0609020204030204" pitchFamily="49" charset="0"/>
                <a:cs typeface="Courier New" panose="02070309020205020404" pitchFamily="49" charset="0"/>
              </a:rPr>
              <a:t>)</a:t>
            </a:r>
            <a:endParaRPr lang="en-US" altLang="en-US" sz="2200">
              <a:solidFill>
                <a:schemeClr val="tx1"/>
              </a:solidFill>
              <a:latin typeface="Consolas" panose="020B0609020204030204" pitchFamily="49" charset="0"/>
              <a:cs typeface="Courier New" panose="02070309020205020404" pitchFamily="49" charset="0"/>
            </a:endParaRPr>
          </a:p>
          <a:p>
            <a:pPr marL="400050" lvl="1" indent="0" eaLnBrk="0" hangingPunct="0">
              <a:spcBef>
                <a:spcPct val="0"/>
              </a:spcBef>
              <a:buClrTx/>
              <a:buNone/>
            </a:pPr>
            <a:r>
              <a:rPr lang="en-US" altLang="en-US" sz="2200">
                <a:solidFill>
                  <a:srgbClr val="000000"/>
                </a:solidFill>
                <a:latin typeface="Consolas" panose="020B0609020204030204" pitchFamily="49" charset="0"/>
                <a:cs typeface="Courier New" panose="02070309020205020404" pitchFamily="49" charset="0"/>
              </a:rPr>
              <a:t> </a:t>
            </a:r>
            <a:r>
              <a:rPr lang="en-US" altLang="en-US" sz="2200" b="1" smtClean="0">
                <a:solidFill>
                  <a:srgbClr val="7F0055"/>
                </a:solidFill>
                <a:latin typeface="Consolas" panose="020B0609020204030204" pitchFamily="49" charset="0"/>
                <a:cs typeface="Courier New" panose="02070309020205020404" pitchFamily="49" charset="0"/>
              </a:rPr>
              <a:t>for</a:t>
            </a:r>
            <a:r>
              <a:rPr lang="en-US" altLang="en-US" sz="2200" smtClean="0">
                <a:solidFill>
                  <a:srgbClr val="000000"/>
                </a:solidFill>
                <a:latin typeface="Consolas" panose="020B0609020204030204" pitchFamily="49" charset="0"/>
                <a:cs typeface="Courier New" panose="02070309020205020404" pitchFamily="49" charset="0"/>
              </a:rPr>
              <a:t> </a:t>
            </a:r>
            <a:r>
              <a:rPr lang="en-US" altLang="en-US" sz="2200">
                <a:solidFill>
                  <a:srgbClr val="000000"/>
                </a:solidFill>
                <a:latin typeface="Consolas" panose="020B0609020204030204" pitchFamily="49" charset="0"/>
                <a:cs typeface="Courier New" panose="02070309020205020404" pitchFamily="49" charset="0"/>
              </a:rPr>
              <a:t>fruit </a:t>
            </a:r>
            <a:r>
              <a:rPr lang="en-US" altLang="en-US" sz="2200" b="1">
                <a:solidFill>
                  <a:srgbClr val="7F0055"/>
                </a:solidFill>
                <a:latin typeface="Consolas" panose="020B0609020204030204" pitchFamily="49" charset="0"/>
                <a:cs typeface="Courier New" panose="02070309020205020404" pitchFamily="49" charset="0"/>
              </a:rPr>
              <a:t>in</a:t>
            </a:r>
            <a:r>
              <a:rPr lang="en-US" altLang="en-US" sz="2200">
                <a:solidFill>
                  <a:srgbClr val="000000"/>
                </a:solidFill>
                <a:latin typeface="Consolas" panose="020B0609020204030204" pitchFamily="49" charset="0"/>
                <a:cs typeface="Courier New" panose="02070309020205020404" pitchFamily="49" charset="0"/>
              </a:rPr>
              <a:t> fruits :</a:t>
            </a:r>
            <a:endParaRPr lang="en-US" altLang="en-US" sz="2200">
              <a:solidFill>
                <a:schemeClr val="tx1"/>
              </a:solidFill>
              <a:latin typeface="Consolas" panose="020B0609020204030204" pitchFamily="49" charset="0"/>
              <a:cs typeface="Courier New" panose="02070309020205020404" pitchFamily="49" charset="0"/>
            </a:endParaRPr>
          </a:p>
          <a:p>
            <a:pPr marL="400050" lvl="1" indent="0" eaLnBrk="0" hangingPunct="0">
              <a:spcBef>
                <a:spcPct val="0"/>
              </a:spcBef>
              <a:buClrTx/>
              <a:buNone/>
            </a:pP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FF1493"/>
                </a:solidFill>
                <a:latin typeface="Consolas" panose="020B0609020204030204" pitchFamily="49" charset="0"/>
                <a:cs typeface="Courier New" panose="02070309020205020404" pitchFamily="49" charset="0"/>
              </a:rPr>
              <a:t>print</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2A00FF"/>
                </a:solidFill>
                <a:latin typeface="Consolas" panose="020B0609020204030204" pitchFamily="49" charset="0"/>
                <a:cs typeface="Courier New" panose="02070309020205020404" pitchFamily="49" charset="0"/>
              </a:rPr>
              <a:t>"Fruit: "</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smtClean="0">
                <a:solidFill>
                  <a:srgbClr val="000000"/>
                </a:solidFill>
                <a:latin typeface="Consolas" panose="020B0609020204030204" pitchFamily="49" charset="0"/>
                <a:cs typeface="Courier New" panose="02070309020205020404" pitchFamily="49" charset="0"/>
              </a:rPr>
              <a:t>fruit)</a:t>
            </a:r>
            <a:endParaRPr lang="en-US" altLang="en-US" sz="2200">
              <a:solidFill>
                <a:schemeClr val="tx1"/>
              </a:solidFill>
              <a:latin typeface="Consolas" panose="020B0609020204030204" pitchFamily="49" charset="0"/>
              <a:cs typeface="Courier New" panose="02070309020205020404" pitchFamily="49" charset="0"/>
            </a:endParaRPr>
          </a:p>
          <a:p>
            <a:pPr marL="400050" lvl="1" indent="0" eaLnBrk="0" hangingPunct="0">
              <a:spcBef>
                <a:spcPct val="0"/>
              </a:spcBef>
              <a:buClrTx/>
              <a:buNone/>
            </a:pPr>
            <a:r>
              <a:rPr lang="en-US" sz="2600">
                <a:solidFill>
                  <a:srgbClr val="0033CC"/>
                </a:solidFill>
              </a:rPr>
              <a:t>truy cập thông qua chỉ số index</a:t>
            </a:r>
          </a:p>
          <a:p>
            <a:pPr marL="400050" lvl="1" indent="0" eaLnBrk="0" hangingPunct="0">
              <a:spcBef>
                <a:spcPct val="0"/>
              </a:spcBef>
              <a:buClrTx/>
              <a:buNone/>
            </a:pPr>
            <a:r>
              <a:rPr lang="en-US" altLang="en-US" sz="2200" b="1">
                <a:solidFill>
                  <a:srgbClr val="7F0055"/>
                </a:solidFill>
                <a:latin typeface="Consolas" panose="020B0609020204030204" pitchFamily="49" charset="0"/>
                <a:cs typeface="Courier New" panose="02070309020205020404" pitchFamily="49" charset="0"/>
              </a:rPr>
              <a:t>for</a:t>
            </a:r>
            <a:r>
              <a:rPr lang="en-US" altLang="en-US" sz="2200">
                <a:solidFill>
                  <a:srgbClr val="000000"/>
                </a:solidFill>
                <a:latin typeface="Consolas" panose="020B0609020204030204" pitchFamily="49" charset="0"/>
                <a:cs typeface="Courier New" panose="02070309020205020404" pitchFamily="49" charset="0"/>
              </a:rPr>
              <a:t> i </a:t>
            </a:r>
            <a:r>
              <a:rPr lang="en-US" altLang="en-US" sz="2200" b="1">
                <a:solidFill>
                  <a:srgbClr val="7F0055"/>
                </a:solidFill>
                <a:latin typeface="Consolas" panose="020B0609020204030204" pitchFamily="49" charset="0"/>
                <a:cs typeface="Courier New" panose="02070309020205020404" pitchFamily="49" charset="0"/>
              </a:rPr>
              <a:t>in</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FF1493"/>
                </a:solidFill>
                <a:latin typeface="Consolas" panose="020B0609020204030204" pitchFamily="49" charset="0"/>
                <a:cs typeface="Courier New" panose="02070309020205020404" pitchFamily="49" charset="0"/>
              </a:rPr>
              <a:t>range</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009900"/>
                </a:solidFill>
                <a:latin typeface="Consolas" panose="020B0609020204030204" pitchFamily="49" charset="0"/>
                <a:cs typeface="Courier New" panose="02070309020205020404" pitchFamily="49" charset="0"/>
              </a:rPr>
              <a:t>0</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FF1493"/>
                </a:solidFill>
                <a:latin typeface="Consolas" panose="020B0609020204030204" pitchFamily="49" charset="0"/>
                <a:cs typeface="Courier New" panose="02070309020205020404" pitchFamily="49" charset="0"/>
              </a:rPr>
              <a:t>len</a:t>
            </a:r>
            <a:r>
              <a:rPr lang="en-US" altLang="en-US" sz="2200">
                <a:solidFill>
                  <a:srgbClr val="000000"/>
                </a:solidFill>
                <a:latin typeface="Consolas" panose="020B0609020204030204" pitchFamily="49" charset="0"/>
                <a:cs typeface="Courier New" panose="02070309020205020404" pitchFamily="49" charset="0"/>
              </a:rPr>
              <a:t>(fruits) ) :</a:t>
            </a:r>
            <a:endParaRPr lang="en-US" altLang="en-US" sz="2200">
              <a:solidFill>
                <a:schemeClr val="tx1"/>
              </a:solidFill>
              <a:latin typeface="Consolas" panose="020B0609020204030204" pitchFamily="49" charset="0"/>
              <a:cs typeface="Courier New" panose="02070309020205020404" pitchFamily="49" charset="0"/>
            </a:endParaRPr>
          </a:p>
          <a:p>
            <a:pPr marL="400050" lvl="1" indent="0" eaLnBrk="0" hangingPunct="0">
              <a:spcBef>
                <a:spcPct val="0"/>
              </a:spcBef>
              <a:buClrTx/>
              <a:buNone/>
            </a:pPr>
            <a:r>
              <a:rPr lang="en-US" altLang="en-US" sz="2200">
                <a:solidFill>
                  <a:srgbClr val="000000"/>
                </a:solidFill>
                <a:latin typeface="Consolas" panose="020B0609020204030204" pitchFamily="49" charset="0"/>
                <a:cs typeface="Courier New" panose="02070309020205020404" pitchFamily="49" charset="0"/>
              </a:rPr>
              <a:t>     </a:t>
            </a:r>
            <a:r>
              <a:rPr lang="en-US" altLang="en-US" sz="2200" smtClean="0">
                <a:solidFill>
                  <a:srgbClr val="FF1493"/>
                </a:solidFill>
                <a:latin typeface="Consolas" panose="020B0609020204030204" pitchFamily="49" charset="0"/>
                <a:cs typeface="Courier New" panose="02070309020205020404" pitchFamily="49" charset="0"/>
              </a:rPr>
              <a:t>print</a:t>
            </a:r>
            <a:r>
              <a:rPr lang="en-US" altLang="en-US" sz="2200" smtClean="0">
                <a:solidFill>
                  <a:srgbClr val="000000"/>
                </a:solidFill>
                <a:latin typeface="Consolas" panose="020B0609020204030204" pitchFamily="49" charset="0"/>
                <a:cs typeface="Courier New" panose="02070309020205020404" pitchFamily="49" charset="0"/>
              </a:rPr>
              <a:t> </a:t>
            </a:r>
            <a:r>
              <a:rPr lang="en-US" altLang="en-US" sz="2200">
                <a:solidFill>
                  <a:srgbClr val="000000"/>
                </a:solidFill>
                <a:latin typeface="Consolas" panose="020B0609020204030204" pitchFamily="49" charset="0"/>
                <a:cs typeface="Courier New" panose="02070309020205020404" pitchFamily="49" charset="0"/>
              </a:rPr>
              <a:t>(</a:t>
            </a:r>
            <a:r>
              <a:rPr lang="en-US" altLang="en-US" sz="2200">
                <a:solidFill>
                  <a:srgbClr val="2A00FF"/>
                </a:solidFill>
                <a:latin typeface="Consolas" panose="020B0609020204030204" pitchFamily="49" charset="0"/>
                <a:cs typeface="Courier New" panose="02070309020205020404" pitchFamily="49" charset="0"/>
              </a:rPr>
              <a:t>"Element at "</a:t>
            </a:r>
            <a:r>
              <a:rPr lang="en-US" altLang="en-US" sz="2200">
                <a:solidFill>
                  <a:srgbClr val="000000"/>
                </a:solidFill>
                <a:latin typeface="Consolas" panose="020B0609020204030204" pitchFamily="49" charset="0"/>
                <a:cs typeface="Courier New" panose="02070309020205020404" pitchFamily="49" charset="0"/>
              </a:rPr>
              <a:t>, i, </a:t>
            </a:r>
            <a:r>
              <a:rPr lang="en-US" altLang="en-US" sz="2200">
                <a:solidFill>
                  <a:srgbClr val="2A00FF"/>
                </a:solidFill>
                <a:latin typeface="Consolas" panose="020B0609020204030204" pitchFamily="49" charset="0"/>
                <a:cs typeface="Courier New" panose="02070309020205020404" pitchFamily="49" charset="0"/>
              </a:rPr>
              <a:t>"= "</a:t>
            </a:r>
            <a:r>
              <a:rPr lang="en-US" altLang="en-US" sz="2200">
                <a:solidFill>
                  <a:srgbClr val="000000"/>
                </a:solidFill>
                <a:latin typeface="Consolas" panose="020B0609020204030204" pitchFamily="49" charset="0"/>
                <a:cs typeface="Courier New" panose="02070309020205020404" pitchFamily="49" charset="0"/>
              </a:rPr>
              <a:t>, fruits[i] )</a:t>
            </a:r>
            <a:endParaRPr lang="en-US" altLang="en-US" sz="2200">
              <a:solidFill>
                <a:schemeClr val="tx1"/>
              </a:solidFill>
              <a:latin typeface="Consolas" panose="020B0609020204030204" pitchFamily="49" charset="0"/>
              <a:cs typeface="Courier New" panose="02070309020205020404" pitchFamily="49" charset="0"/>
            </a:endParaRPr>
          </a:p>
          <a:p>
            <a:pPr marL="0" indent="0">
              <a:buNone/>
            </a:pPr>
            <a:endParaRPr lang="en-US"/>
          </a:p>
        </p:txBody>
      </p:sp>
    </p:spTree>
    <p:extLst>
      <p:ext uri="{BB962C8B-B14F-4D97-AF65-F5344CB8AC3E}">
        <p14:creationId xmlns:p14="http://schemas.microsoft.com/office/powerpoint/2010/main" val="35559619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2.4. Toán tử +, *, in</a:t>
            </a:r>
            <a:endParaRPr lang="en-US" dirty="0"/>
          </a:p>
        </p:txBody>
      </p:sp>
      <p:pic>
        <p:nvPicPr>
          <p:cNvPr id="6" name="Content Placeholder 5"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833613"/>
            <a:ext cx="8229600" cy="4038499"/>
          </a:xfrm>
          <a:ln>
            <a:solidFill>
              <a:schemeClr val="accent1"/>
            </a:solidFill>
          </a:ln>
        </p:spPr>
      </p:pic>
      <p:sp>
        <p:nvSpPr>
          <p:cNvPr id="5" name="Slide Number Placeholder 4"/>
          <p:cNvSpPr>
            <a:spLocks noGrp="1"/>
          </p:cNvSpPr>
          <p:nvPr>
            <p:ph type="sldNum" sz="quarter" idx="12"/>
          </p:nvPr>
        </p:nvSpPr>
        <p:spPr/>
        <p:txBody>
          <a:bodyPr/>
          <a:lstStyle/>
          <a:p>
            <a:fld id="{D55F1051-63A8-40BE-A0A8-9F6D9BC932E4}" type="slidenum">
              <a:rPr lang="en-US" smtClean="0"/>
              <a:t>30</a:t>
            </a:fld>
            <a:endParaRPr lang="en-US"/>
          </a:p>
        </p:txBody>
      </p:sp>
    </p:spTree>
    <p:extLst>
      <p:ext uri="{BB962C8B-B14F-4D97-AF65-F5344CB8AC3E}">
        <p14:creationId xmlns:p14="http://schemas.microsoft.com/office/powerpoint/2010/main" val="34208019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2.5. Thêm, sửa, xóa bộ</a:t>
            </a:r>
            <a:endParaRPr lang="en-US"/>
          </a:p>
        </p:txBody>
      </p:sp>
      <p:sp>
        <p:nvSpPr>
          <p:cNvPr id="3" name="Content Placeholder 2"/>
          <p:cNvSpPr>
            <a:spLocks noGrp="1"/>
          </p:cNvSpPr>
          <p:nvPr>
            <p:ph idx="1"/>
          </p:nvPr>
        </p:nvSpPr>
        <p:spPr/>
        <p:txBody>
          <a:bodyPr/>
          <a:lstStyle/>
          <a:p>
            <a:r>
              <a:rPr lang="vi-VN" dirty="0">
                <a:latin typeface="Calibri" panose="020F0502020204030204" pitchFamily="34" charset="0"/>
                <a:cs typeface="Calibri" panose="020F0502020204030204" pitchFamily="34" charset="0"/>
              </a:rPr>
              <a:t>Tuple là một đối tượng bất biến (immutable), nó không có các phương thức </a:t>
            </a:r>
            <a:r>
              <a:rPr lang="vi-VN" dirty="0">
                <a:solidFill>
                  <a:srgbClr val="FF0000"/>
                </a:solidFill>
                <a:latin typeface="Calibri" panose="020F0502020204030204" pitchFamily="34" charset="0"/>
                <a:cs typeface="Calibri" panose="020F0502020204030204" pitchFamily="34" charset="0"/>
              </a:rPr>
              <a:t>append(), remove(),.. </a:t>
            </a:r>
            <a:r>
              <a:rPr lang="vi-VN" dirty="0">
                <a:latin typeface="Calibri" panose="020F0502020204030204" pitchFamily="34" charset="0"/>
                <a:cs typeface="Calibri" panose="020F0502020204030204" pitchFamily="34" charset="0"/>
              </a:rPr>
              <a:t>như list. </a:t>
            </a:r>
            <a:endParaRPr lang="en-US" dirty="0">
              <a:latin typeface="Calibri" panose="020F0502020204030204" pitchFamily="34" charset="0"/>
              <a:cs typeface="Calibri" panose="020F0502020204030204" pitchFamily="34" charset="0"/>
            </a:endParaRPr>
          </a:p>
          <a:p>
            <a:r>
              <a:rPr lang="vi-VN" dirty="0">
                <a:latin typeface="Calibri" panose="020F0502020204030204" pitchFamily="34" charset="0"/>
                <a:cs typeface="Calibri" panose="020F0502020204030204" pitchFamily="34" charset="0"/>
              </a:rPr>
              <a:t>Một số phương thức, hoặc toán tử dùng để cập nhập Tuple</a:t>
            </a:r>
            <a:r>
              <a:rPr lang="en-US" dirty="0">
                <a:latin typeface="Calibri" panose="020F0502020204030204" pitchFamily="34" charset="0"/>
                <a:cs typeface="Calibri" panose="020F0502020204030204" pitchFamily="34" charset="0"/>
              </a:rPr>
              <a:t> sẽ </a:t>
            </a:r>
            <a:r>
              <a:rPr lang="vi-VN" dirty="0">
                <a:latin typeface="Calibri" panose="020F0502020204030204" pitchFamily="34" charset="0"/>
                <a:cs typeface="Calibri" panose="020F0502020204030204" pitchFamily="34" charset="0"/>
              </a:rPr>
              <a:t>dựa trên Tuple ban đầu để tạo ra một Tuple mới.</a:t>
            </a:r>
            <a:endParaRPr lang="en-US" dirty="0">
              <a:latin typeface="Calibri" panose="020F0502020204030204" pitchFamily="34" charset="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31</a:t>
            </a:fld>
            <a:endParaRPr lang="en-US"/>
          </a:p>
        </p:txBody>
      </p:sp>
      <p:pic>
        <p:nvPicPr>
          <p:cNvPr id="24578" name="Picture 2" descr="https://o7planning.org/vi/11435/cache/images/i/775282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4639" y="3624396"/>
            <a:ext cx="4668249" cy="1852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0759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Giải pháp cho vấn đề them, sửa, xóa</a:t>
            </a:r>
            <a:endParaRPr lang="en-US"/>
          </a:p>
        </p:txBody>
      </p:sp>
      <p:sp>
        <p:nvSpPr>
          <p:cNvPr id="3" name="Content Placeholder 2"/>
          <p:cNvSpPr>
            <a:spLocks noGrp="1"/>
          </p:cNvSpPr>
          <p:nvPr>
            <p:ph idx="1"/>
          </p:nvPr>
        </p:nvSpPr>
        <p:spPr/>
        <p:txBody>
          <a:bodyPr/>
          <a:lstStyle/>
          <a:p>
            <a:r>
              <a:rPr lang="en-US"/>
              <a:t>Thêm: </a:t>
            </a:r>
            <a:r>
              <a:rPr lang="en-US">
                <a:sym typeface="Wingdings" panose="05000000000000000000" pitchFamily="2" charset="2"/>
              </a:rPr>
              <a:t>đổi tuple thành list và sử dụng như 1 list hoặc sử dụng các subtuple và toán tử </a:t>
            </a:r>
            <a:r>
              <a:rPr lang="en-US">
                <a:solidFill>
                  <a:srgbClr val="FF0000"/>
                </a:solidFill>
                <a:sym typeface="Wingdings" panose="05000000000000000000" pitchFamily="2" charset="2"/>
              </a:rPr>
              <a:t>+</a:t>
            </a:r>
            <a:endParaRPr lang="en-US">
              <a:solidFill>
                <a:srgbClr val="FF0000"/>
              </a:solidFill>
            </a:endParaRPr>
          </a:p>
          <a:p>
            <a:r>
              <a:rPr lang="en-US"/>
              <a:t>Sửa: chuyển tuple thành list</a:t>
            </a:r>
          </a:p>
          <a:p>
            <a:r>
              <a:rPr lang="en-US"/>
              <a:t>Xóa: chuyển tuple thành </a:t>
            </a:r>
            <a:r>
              <a:rPr lang="en-US" smtClean="0"/>
              <a:t>list</a:t>
            </a:r>
          </a:p>
          <a:p>
            <a:r>
              <a:rPr lang="en-US" smtClean="0"/>
              <a:t>Để chuyển đổi tuple thành list và ngược lại ta sử dụng hàm:</a:t>
            </a:r>
          </a:p>
          <a:p>
            <a:pPr marL="457200" lvl="1" indent="0">
              <a:buNone/>
            </a:pPr>
            <a:r>
              <a:rPr lang="en-US" b="1" smtClean="0">
                <a:solidFill>
                  <a:schemeClr val="tx1"/>
                </a:solidFill>
                <a:latin typeface="Consolas" panose="020B0609020204030204" pitchFamily="49" charset="0"/>
              </a:rPr>
              <a:t>list(tuple) và tuple(list)</a:t>
            </a:r>
            <a:endParaRPr lang="en-US" b="1">
              <a:solidFill>
                <a:schemeClr val="tx1"/>
              </a:solidFill>
              <a:latin typeface="Consolas" panose="020B0609020204030204" pitchFamily="49" charset="0"/>
            </a:endParaRPr>
          </a:p>
          <a:p>
            <a:endParaRPr lang="en-US"/>
          </a:p>
        </p:txBody>
      </p:sp>
    </p:spTree>
    <p:extLst>
      <p:ext uri="{BB962C8B-B14F-4D97-AF65-F5344CB8AC3E}">
        <p14:creationId xmlns:p14="http://schemas.microsoft.com/office/powerpoint/2010/main" val="26419194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2.6. </a:t>
            </a:r>
            <a:r>
              <a:rPr lang="en-US"/>
              <a:t>Phương </a:t>
            </a:r>
            <a:r>
              <a:rPr lang="en-US" smtClean="0"/>
              <a:t>thức trên bộ</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335110768"/>
              </p:ext>
            </p:extLst>
          </p:nvPr>
        </p:nvGraphicFramePr>
        <p:xfrm>
          <a:off x="1025437" y="1613214"/>
          <a:ext cx="7586402" cy="2683194"/>
        </p:xfrm>
        <a:graphic>
          <a:graphicData uri="http://schemas.openxmlformats.org/drawingml/2006/table">
            <a:tbl>
              <a:tblPr>
                <a:tableStyleId>{3C2FFA5D-87B4-456A-9821-1D502468CF0F}</a:tableStyleId>
              </a:tblPr>
              <a:tblGrid>
                <a:gridCol w="2863215">
                  <a:extLst>
                    <a:ext uri="{9D8B030D-6E8A-4147-A177-3AD203B41FA5}">
                      <a16:colId xmlns:a16="http://schemas.microsoft.com/office/drawing/2014/main" xmlns="" val="20000"/>
                    </a:ext>
                  </a:extLst>
                </a:gridCol>
                <a:gridCol w="4723187">
                  <a:extLst>
                    <a:ext uri="{9D8B030D-6E8A-4147-A177-3AD203B41FA5}">
                      <a16:colId xmlns:a16="http://schemas.microsoft.com/office/drawing/2014/main" xmlns="" val="20001"/>
                    </a:ext>
                  </a:extLst>
                </a:gridCol>
              </a:tblGrid>
              <a:tr h="345758">
                <a:tc>
                  <a:txBody>
                    <a:bodyPr/>
                    <a:lstStyle/>
                    <a:p>
                      <a:pPr algn="ctr"/>
                      <a:r>
                        <a:rPr lang="vi-VN" sz="1800" b="1" dirty="0">
                          <a:effectLst/>
                        </a:rPr>
                        <a:t>Phương thức</a:t>
                      </a:r>
                      <a:endParaRPr lang="vi-VN" sz="1800" b="1" dirty="0">
                        <a:effectLst/>
                        <a:latin typeface="Calibri" panose="020F0502020204030204" pitchFamily="34" charset="0"/>
                        <a:cs typeface="Calibri" panose="020F0502020204030204" pitchFamily="34" charset="0"/>
                      </a:endParaRPr>
                    </a:p>
                  </a:txBody>
                  <a:tcPr marL="35719" marR="35719" marT="35719" marB="35719" anchor="ctr"/>
                </a:tc>
                <a:tc>
                  <a:txBody>
                    <a:bodyPr/>
                    <a:lstStyle/>
                    <a:p>
                      <a:pPr algn="ctr"/>
                      <a:r>
                        <a:rPr lang="en-US" sz="1800" b="1" dirty="0" err="1">
                          <a:effectLst/>
                        </a:rPr>
                        <a:t>Mô</a:t>
                      </a:r>
                      <a:r>
                        <a:rPr lang="en-US" sz="1800" b="1" dirty="0">
                          <a:effectLst/>
                        </a:rPr>
                        <a:t> </a:t>
                      </a:r>
                      <a:r>
                        <a:rPr lang="en-US" sz="1800" b="1" dirty="0" err="1">
                          <a:effectLst/>
                        </a:rPr>
                        <a:t>tả</a:t>
                      </a:r>
                      <a:endParaRPr lang="en-US" sz="1800" b="1" dirty="0">
                        <a:effectLst/>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0"/>
                  </a:ext>
                </a:extLst>
              </a:tr>
              <a:tr h="345758">
                <a:tc>
                  <a:txBody>
                    <a:bodyPr/>
                    <a:lstStyle/>
                    <a:p>
                      <a:r>
                        <a:rPr lang="en-US" sz="1800">
                          <a:effectLst/>
                        </a:rPr>
                        <a:t>tuple.count(obj)</a:t>
                      </a:r>
                      <a:endParaRPr lang="en-US" sz="1800">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1800" dirty="0" err="1"/>
                        <a:t>Trả</a:t>
                      </a:r>
                      <a:r>
                        <a:rPr lang="en-US" sz="1800" dirty="0"/>
                        <a:t> </a:t>
                      </a:r>
                      <a:r>
                        <a:rPr lang="en-US" sz="1800" dirty="0" err="1"/>
                        <a:t>về</a:t>
                      </a:r>
                      <a:r>
                        <a:rPr lang="en-US" sz="1800" dirty="0"/>
                        <a:t> </a:t>
                      </a:r>
                      <a:r>
                        <a:rPr lang="en-US" sz="1800" dirty="0" err="1"/>
                        <a:t>số</a:t>
                      </a:r>
                      <a:r>
                        <a:rPr lang="en-US" sz="1800" dirty="0"/>
                        <a:t> </a:t>
                      </a:r>
                      <a:r>
                        <a:rPr lang="en-US" sz="1800" dirty="0" err="1"/>
                        <a:t>lần</a:t>
                      </a:r>
                      <a:r>
                        <a:rPr lang="en-US" sz="1800" dirty="0"/>
                        <a:t> </a:t>
                      </a:r>
                      <a:r>
                        <a:rPr lang="en-US" sz="1800" dirty="0" err="1"/>
                        <a:t>xuất</a:t>
                      </a:r>
                      <a:r>
                        <a:rPr lang="en-US" sz="1800" dirty="0"/>
                        <a:t> </a:t>
                      </a:r>
                      <a:r>
                        <a:rPr lang="en-US" sz="1800" dirty="0" err="1"/>
                        <a:t>hiện</a:t>
                      </a:r>
                      <a:r>
                        <a:rPr lang="en-US" sz="1800" dirty="0"/>
                        <a:t> '</a:t>
                      </a:r>
                      <a:r>
                        <a:rPr lang="en-US" sz="1800" dirty="0" err="1"/>
                        <a:t>obj</a:t>
                      </a:r>
                      <a:r>
                        <a:rPr lang="en-US" sz="1800" dirty="0"/>
                        <a:t>' </a:t>
                      </a:r>
                      <a:r>
                        <a:rPr lang="en-US" sz="1800" dirty="0" err="1"/>
                        <a:t>trong</a:t>
                      </a:r>
                      <a:r>
                        <a:rPr lang="en-US" sz="1800" dirty="0"/>
                        <a:t> Tuple</a:t>
                      </a:r>
                      <a:endParaRPr lang="en-US" sz="1800" dirty="0">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1"/>
                  </a:ext>
                </a:extLst>
              </a:tr>
              <a:tr h="1717358">
                <a:tc>
                  <a:txBody>
                    <a:bodyPr/>
                    <a:lstStyle/>
                    <a:p>
                      <a:r>
                        <a:rPr lang="en-US" sz="1800">
                          <a:effectLst/>
                        </a:rPr>
                        <a:t>tuple.index(obj, [start, [stop]])</a:t>
                      </a:r>
                      <a:endParaRPr lang="en-US" sz="1800">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1800" dirty="0" err="1"/>
                        <a:t>Trả</a:t>
                      </a:r>
                      <a:r>
                        <a:rPr lang="en-US" sz="1800" dirty="0"/>
                        <a:t> </a:t>
                      </a:r>
                      <a:r>
                        <a:rPr lang="en-US" sz="1800" dirty="0" err="1"/>
                        <a:t>về</a:t>
                      </a:r>
                      <a:r>
                        <a:rPr lang="en-US" sz="1800" dirty="0"/>
                        <a:t> </a:t>
                      </a:r>
                      <a:r>
                        <a:rPr lang="en-US" sz="1800" dirty="0" err="1"/>
                        <a:t>chỉ</a:t>
                      </a:r>
                      <a:r>
                        <a:rPr lang="en-US" sz="1800" dirty="0"/>
                        <a:t> </a:t>
                      </a:r>
                      <a:r>
                        <a:rPr lang="en-US" sz="1800" dirty="0" err="1"/>
                        <a:t>số</a:t>
                      </a:r>
                      <a:r>
                        <a:rPr lang="en-US" sz="1800" dirty="0"/>
                        <a:t> </a:t>
                      </a:r>
                      <a:r>
                        <a:rPr lang="en-US" sz="1800" dirty="0" err="1"/>
                        <a:t>nhỏ</a:t>
                      </a:r>
                      <a:r>
                        <a:rPr lang="en-US" sz="1800" dirty="0"/>
                        <a:t> </a:t>
                      </a:r>
                      <a:r>
                        <a:rPr lang="en-US" sz="1800" dirty="0" err="1"/>
                        <a:t>nhất</a:t>
                      </a:r>
                      <a:r>
                        <a:rPr lang="en-US" sz="1800" dirty="0"/>
                        <a:t> </a:t>
                      </a:r>
                      <a:r>
                        <a:rPr lang="en-US" sz="1800" dirty="0" err="1"/>
                        <a:t>trong</a:t>
                      </a:r>
                      <a:r>
                        <a:rPr lang="en-US" sz="1800" dirty="0"/>
                        <a:t> </a:t>
                      </a:r>
                      <a:r>
                        <a:rPr lang="en-US" sz="1800" dirty="0" err="1"/>
                        <a:t>danh</a:t>
                      </a:r>
                      <a:r>
                        <a:rPr lang="en-US" sz="1800" dirty="0"/>
                        <a:t> </a:t>
                      </a:r>
                      <a:r>
                        <a:rPr lang="en-US" sz="1800" dirty="0" err="1"/>
                        <a:t>sách</a:t>
                      </a:r>
                      <a:r>
                        <a:rPr lang="en-US" sz="1800" dirty="0"/>
                        <a:t> </a:t>
                      </a:r>
                      <a:r>
                        <a:rPr lang="en-US" sz="1800" dirty="0" err="1"/>
                        <a:t>tìm</a:t>
                      </a:r>
                      <a:r>
                        <a:rPr lang="en-US" sz="1800" dirty="0"/>
                        <a:t> </a:t>
                      </a:r>
                      <a:r>
                        <a:rPr lang="en-US" sz="1800" dirty="0" err="1"/>
                        <a:t>thấy</a:t>
                      </a:r>
                      <a:r>
                        <a:rPr lang="en-US" sz="1800" dirty="0"/>
                        <a:t> </a:t>
                      </a:r>
                      <a:r>
                        <a:rPr lang="en-US" sz="1800" dirty="0" err="1"/>
                        <a:t>phần</a:t>
                      </a:r>
                      <a:r>
                        <a:rPr lang="en-US" sz="1800" dirty="0"/>
                        <a:t> </a:t>
                      </a:r>
                      <a:r>
                        <a:rPr lang="en-US" sz="1800" dirty="0" err="1"/>
                        <a:t>tử</a:t>
                      </a:r>
                      <a:r>
                        <a:rPr lang="en-US" sz="1800" dirty="0"/>
                        <a:t> </a:t>
                      </a:r>
                      <a:r>
                        <a:rPr lang="en-US" sz="1800" dirty="0" err="1"/>
                        <a:t>có</a:t>
                      </a:r>
                      <a:r>
                        <a:rPr lang="en-US" sz="1800" dirty="0"/>
                        <a:t> </a:t>
                      </a:r>
                      <a:r>
                        <a:rPr lang="en-US" sz="1800" dirty="0" err="1"/>
                        <a:t>giá</a:t>
                      </a:r>
                      <a:r>
                        <a:rPr lang="en-US" sz="1800" dirty="0"/>
                        <a:t> </a:t>
                      </a:r>
                      <a:r>
                        <a:rPr lang="en-US" sz="1800" dirty="0" err="1"/>
                        <a:t>trị</a:t>
                      </a:r>
                      <a:r>
                        <a:rPr lang="en-US" sz="1800" dirty="0"/>
                        <a:t> </a:t>
                      </a:r>
                      <a:r>
                        <a:rPr lang="en-US" sz="1800" dirty="0" err="1"/>
                        <a:t>là</a:t>
                      </a:r>
                      <a:r>
                        <a:rPr lang="en-US" sz="1800" dirty="0"/>
                        <a:t> obj. </a:t>
                      </a:r>
                      <a:r>
                        <a:rPr lang="en-US" sz="1800" dirty="0" err="1"/>
                        <a:t>Ném</a:t>
                      </a:r>
                      <a:r>
                        <a:rPr lang="en-US" sz="1800" dirty="0"/>
                        <a:t> </a:t>
                      </a:r>
                      <a:r>
                        <a:rPr lang="en-US" sz="1800" dirty="0" err="1"/>
                        <a:t>ra</a:t>
                      </a:r>
                      <a:r>
                        <a:rPr lang="en-US" sz="1800" dirty="0"/>
                        <a:t> </a:t>
                      </a:r>
                      <a:r>
                        <a:rPr lang="en-US" sz="1800" dirty="0" err="1"/>
                        <a:t>ValueError</a:t>
                      </a:r>
                      <a:r>
                        <a:rPr lang="en-US" sz="1800" dirty="0"/>
                        <a:t> </a:t>
                      </a:r>
                      <a:r>
                        <a:rPr lang="en-US" sz="1800" dirty="0" err="1"/>
                        <a:t>nếu</a:t>
                      </a:r>
                      <a:r>
                        <a:rPr lang="en-US" sz="1800" dirty="0"/>
                        <a:t> </a:t>
                      </a:r>
                      <a:r>
                        <a:rPr lang="en-US" sz="1800" dirty="0" err="1"/>
                        <a:t>không</a:t>
                      </a:r>
                      <a:r>
                        <a:rPr lang="en-US" sz="1800" dirty="0"/>
                        <a:t> </a:t>
                      </a:r>
                      <a:r>
                        <a:rPr lang="en-US" sz="1800" dirty="0" err="1"/>
                        <a:t>tìm</a:t>
                      </a:r>
                      <a:r>
                        <a:rPr lang="en-US" sz="1800" dirty="0"/>
                        <a:t> </a:t>
                      </a:r>
                      <a:r>
                        <a:rPr lang="en-US" sz="1800" dirty="0" err="1"/>
                        <a:t>thấy</a:t>
                      </a:r>
                      <a:r>
                        <a:rPr lang="en-US" sz="1800" dirty="0"/>
                        <a:t>.</a:t>
                      </a:r>
                      <a:br>
                        <a:rPr lang="en-US" sz="1800" dirty="0"/>
                      </a:br>
                      <a:r>
                        <a:rPr lang="en-US" sz="1800" dirty="0"/>
                        <a:t/>
                      </a:r>
                      <a:br>
                        <a:rPr lang="en-US" sz="1800" dirty="0"/>
                      </a:br>
                      <a:r>
                        <a:rPr lang="en-US" sz="1800" dirty="0" err="1"/>
                        <a:t>Nếu</a:t>
                      </a:r>
                      <a:r>
                        <a:rPr lang="en-US" sz="1800" dirty="0"/>
                        <a:t> </a:t>
                      </a:r>
                      <a:r>
                        <a:rPr lang="en-US" sz="1800" dirty="0" err="1"/>
                        <a:t>có</a:t>
                      </a:r>
                      <a:r>
                        <a:rPr lang="en-US" sz="1800" dirty="0"/>
                        <a:t> </a:t>
                      </a:r>
                      <a:r>
                        <a:rPr lang="en-US" sz="1800" dirty="0" err="1"/>
                        <a:t>tham</a:t>
                      </a:r>
                      <a:r>
                        <a:rPr lang="en-US" sz="1800" dirty="0"/>
                        <a:t> </a:t>
                      </a:r>
                      <a:r>
                        <a:rPr lang="en-US" sz="1800" dirty="0" err="1"/>
                        <a:t>số</a:t>
                      </a:r>
                      <a:r>
                        <a:rPr lang="en-US" sz="1800" dirty="0"/>
                        <a:t> start, stop, </a:t>
                      </a:r>
                      <a:r>
                        <a:rPr lang="en-US" sz="1800" dirty="0" err="1"/>
                        <a:t>chỉ</a:t>
                      </a:r>
                      <a:r>
                        <a:rPr lang="en-US" sz="1800" dirty="0"/>
                        <a:t> </a:t>
                      </a:r>
                      <a:r>
                        <a:rPr lang="en-US" sz="1800" dirty="0" err="1"/>
                        <a:t>tìm</a:t>
                      </a:r>
                      <a:r>
                        <a:rPr lang="en-US" sz="1800" dirty="0"/>
                        <a:t> </a:t>
                      </a:r>
                      <a:r>
                        <a:rPr lang="en-US" sz="1800" dirty="0" err="1"/>
                        <a:t>từ</a:t>
                      </a:r>
                      <a:r>
                        <a:rPr lang="en-US" sz="1800" dirty="0"/>
                        <a:t> </a:t>
                      </a:r>
                      <a:r>
                        <a:rPr lang="en-US" sz="1800" dirty="0" err="1"/>
                        <a:t>chỉ</a:t>
                      </a:r>
                      <a:r>
                        <a:rPr lang="en-US" sz="1800" dirty="0"/>
                        <a:t> </a:t>
                      </a:r>
                      <a:r>
                        <a:rPr lang="en-US" sz="1800" dirty="0" err="1"/>
                        <a:t>số</a:t>
                      </a:r>
                      <a:r>
                        <a:rPr lang="en-US" sz="1800" dirty="0"/>
                        <a:t> start </a:t>
                      </a:r>
                      <a:r>
                        <a:rPr lang="en-US" sz="1800" dirty="0" err="1"/>
                        <a:t>đến</a:t>
                      </a:r>
                      <a:r>
                        <a:rPr lang="en-US" sz="1800" dirty="0"/>
                        <a:t> </a:t>
                      </a:r>
                      <a:r>
                        <a:rPr lang="en-US" sz="1800" dirty="0" err="1"/>
                        <a:t>chỉ</a:t>
                      </a:r>
                      <a:r>
                        <a:rPr lang="en-US" sz="1800" dirty="0"/>
                        <a:t> </a:t>
                      </a:r>
                      <a:r>
                        <a:rPr lang="en-US" sz="1800" dirty="0" err="1"/>
                        <a:t>số</a:t>
                      </a:r>
                      <a:r>
                        <a:rPr lang="en-US" sz="1800" dirty="0"/>
                        <a:t> stop (</a:t>
                      </a:r>
                      <a:r>
                        <a:rPr lang="en-US" sz="1800" dirty="0" err="1"/>
                        <a:t>Và</a:t>
                      </a:r>
                      <a:r>
                        <a:rPr lang="en-US" sz="1800" dirty="0"/>
                        <a:t> </a:t>
                      </a:r>
                      <a:r>
                        <a:rPr lang="en-US" sz="1800" dirty="0" err="1"/>
                        <a:t>không</a:t>
                      </a:r>
                      <a:r>
                        <a:rPr lang="en-US" sz="1800" dirty="0"/>
                        <a:t> </a:t>
                      </a:r>
                      <a:r>
                        <a:rPr lang="en-US" sz="1800" dirty="0" err="1"/>
                        <a:t>bao</a:t>
                      </a:r>
                      <a:r>
                        <a:rPr lang="en-US" sz="1800" dirty="0"/>
                        <a:t> </a:t>
                      </a:r>
                      <a:r>
                        <a:rPr lang="en-US" sz="1800" dirty="0" err="1"/>
                        <a:t>gồm</a:t>
                      </a:r>
                      <a:r>
                        <a:rPr lang="en-US" sz="1800" dirty="0"/>
                        <a:t> stop).</a:t>
                      </a:r>
                      <a:endParaRPr lang="en-US" sz="1800" dirty="0">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2"/>
                  </a:ext>
                </a:extLst>
              </a:tr>
            </a:tbl>
          </a:graphicData>
        </a:graphic>
      </p:graphicFrame>
      <p:sp>
        <p:nvSpPr>
          <p:cNvPr id="5" name="Slide Number Placeholder 4"/>
          <p:cNvSpPr>
            <a:spLocks noGrp="1"/>
          </p:cNvSpPr>
          <p:nvPr>
            <p:ph type="sldNum" sz="quarter" idx="12"/>
          </p:nvPr>
        </p:nvSpPr>
        <p:spPr/>
        <p:txBody>
          <a:bodyPr/>
          <a:lstStyle/>
          <a:p>
            <a:fld id="{D55F1051-63A8-40BE-A0A8-9F6D9BC932E4}" type="slidenum">
              <a:rPr lang="en-US" smtClean="0"/>
              <a:t>33</a:t>
            </a:fld>
            <a:endParaRPr lang="en-US"/>
          </a:p>
        </p:txBody>
      </p:sp>
    </p:spTree>
    <p:extLst>
      <p:ext uri="{BB962C8B-B14F-4D97-AF65-F5344CB8AC3E}">
        <p14:creationId xmlns:p14="http://schemas.microsoft.com/office/powerpoint/2010/main" val="30368047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a:xfrm>
            <a:off x="457199" y="1228727"/>
            <a:ext cx="8339959" cy="5248275"/>
          </a:xfrm>
        </p:spPr>
        <p:txBody>
          <a:bodyPr/>
          <a:lstStyle/>
          <a:p>
            <a:pPr marL="0" indent="0" algn="l">
              <a:buNone/>
            </a:pPr>
            <a:r>
              <a:rPr lang="en-US" altLang="en-US" sz="2200">
                <a:solidFill>
                  <a:srgbClr val="000000"/>
                </a:solidFill>
                <a:latin typeface="Consolas" panose="020B0609020204030204" pitchFamily="49" charset="0"/>
                <a:cs typeface="Courier New" panose="02070309020205020404" pitchFamily="49" charset="0"/>
              </a:rPr>
              <a:t>years = (</a:t>
            </a:r>
            <a:r>
              <a:rPr lang="en-US" altLang="en-US" sz="2200">
                <a:solidFill>
                  <a:srgbClr val="0000FF"/>
                </a:solidFill>
                <a:latin typeface="Consolas" panose="020B0609020204030204" pitchFamily="49" charset="0"/>
                <a:cs typeface="Courier New" panose="02070309020205020404" pitchFamily="49" charset="0"/>
              </a:rPr>
              <a:t>1990</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0000FF"/>
                </a:solidFill>
                <a:latin typeface="Consolas" panose="020B0609020204030204" pitchFamily="49" charset="0"/>
                <a:cs typeface="Courier New" panose="02070309020205020404" pitchFamily="49" charset="0"/>
              </a:rPr>
              <a:t>1991</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0000FF"/>
                </a:solidFill>
                <a:latin typeface="Consolas" panose="020B0609020204030204" pitchFamily="49" charset="0"/>
                <a:cs typeface="Courier New" panose="02070309020205020404" pitchFamily="49" charset="0"/>
              </a:rPr>
              <a:t>1993</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0000FF"/>
                </a:solidFill>
                <a:latin typeface="Consolas" panose="020B0609020204030204" pitchFamily="49" charset="0"/>
                <a:cs typeface="Courier New" panose="02070309020205020404" pitchFamily="49" charset="0"/>
              </a:rPr>
              <a:t>1991</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0000FF"/>
                </a:solidFill>
                <a:latin typeface="Consolas" panose="020B0609020204030204" pitchFamily="49" charset="0"/>
                <a:cs typeface="Courier New" panose="02070309020205020404" pitchFamily="49" charset="0"/>
              </a:rPr>
              <a:t>1993</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0000FF"/>
                </a:solidFill>
                <a:latin typeface="Consolas" panose="020B0609020204030204" pitchFamily="49" charset="0"/>
                <a:cs typeface="Courier New" panose="02070309020205020404" pitchFamily="49" charset="0"/>
              </a:rPr>
              <a:t>1993</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0000FF"/>
                </a:solidFill>
                <a:latin typeface="Consolas" panose="020B0609020204030204" pitchFamily="49" charset="0"/>
                <a:cs typeface="Courier New" panose="02070309020205020404" pitchFamily="49" charset="0"/>
              </a:rPr>
              <a:t>1993</a:t>
            </a:r>
            <a:r>
              <a:rPr lang="en-US" altLang="en-US" sz="2200">
                <a:solidFill>
                  <a:srgbClr val="000000"/>
                </a:solidFill>
                <a:latin typeface="Consolas" panose="020B0609020204030204" pitchFamily="49" charset="0"/>
                <a:cs typeface="Courier New" panose="02070309020205020404" pitchFamily="49" charset="0"/>
              </a:rPr>
              <a:t>)</a:t>
            </a:r>
            <a:br>
              <a:rPr lang="en-US" altLang="en-US" sz="2200">
                <a:solidFill>
                  <a:srgbClr val="000000"/>
                </a:solidFill>
                <a:latin typeface="Consolas" panose="020B0609020204030204" pitchFamily="49" charset="0"/>
                <a:cs typeface="Courier New" panose="02070309020205020404" pitchFamily="49" charset="0"/>
              </a:rPr>
            </a:br>
            <a:r>
              <a:rPr lang="en-US" altLang="en-US" sz="2200">
                <a:solidFill>
                  <a:srgbClr val="000080"/>
                </a:solidFill>
                <a:latin typeface="Consolas" panose="020B0609020204030204" pitchFamily="49" charset="0"/>
                <a:cs typeface="Courier New" panose="02070309020205020404" pitchFamily="49" charset="0"/>
              </a:rPr>
              <a:t>print</a:t>
            </a:r>
            <a:r>
              <a:rPr lang="en-US" altLang="en-US" sz="2200">
                <a:solidFill>
                  <a:srgbClr val="000000"/>
                </a:solidFill>
                <a:latin typeface="Consolas" panose="020B0609020204030204" pitchFamily="49" charset="0"/>
                <a:cs typeface="Courier New" panose="02070309020205020404" pitchFamily="49" charset="0"/>
              </a:rPr>
              <a:t>(</a:t>
            </a:r>
            <a:r>
              <a:rPr lang="en-US" altLang="en-US" sz="2200" b="1">
                <a:solidFill>
                  <a:srgbClr val="008080"/>
                </a:solidFill>
                <a:latin typeface="Consolas" panose="020B0609020204030204" pitchFamily="49" charset="0"/>
                <a:cs typeface="Courier New" panose="02070309020205020404" pitchFamily="49" charset="0"/>
              </a:rPr>
              <a:t>"Years: "</a:t>
            </a:r>
            <a:r>
              <a:rPr lang="en-US" altLang="en-US" sz="2200">
                <a:solidFill>
                  <a:srgbClr val="000000"/>
                </a:solidFill>
                <a:latin typeface="Consolas" panose="020B0609020204030204" pitchFamily="49" charset="0"/>
                <a:cs typeface="Courier New" panose="02070309020205020404" pitchFamily="49" charset="0"/>
              </a:rPr>
              <a:t>, years)</a:t>
            </a:r>
            <a:br>
              <a:rPr lang="en-US" altLang="en-US" sz="2200">
                <a:solidFill>
                  <a:srgbClr val="000000"/>
                </a:solidFill>
                <a:latin typeface="Consolas" panose="020B0609020204030204" pitchFamily="49" charset="0"/>
                <a:cs typeface="Courier New" panose="02070309020205020404" pitchFamily="49" charset="0"/>
              </a:rPr>
            </a:br>
            <a:r>
              <a:rPr lang="en-US" altLang="en-US" sz="2200" i="1" smtClean="0">
                <a:solidFill>
                  <a:srgbClr val="808080"/>
                </a:solidFill>
                <a:latin typeface="Consolas" panose="020B0609020204030204" pitchFamily="49" charset="0"/>
                <a:cs typeface="Courier New" panose="02070309020205020404" pitchFamily="49" charset="0"/>
              </a:rPr>
              <a:t># </a:t>
            </a:r>
            <a:r>
              <a:rPr lang="en-US" altLang="en-US" sz="2200" i="1">
                <a:solidFill>
                  <a:srgbClr val="808080"/>
                </a:solidFill>
                <a:latin typeface="Consolas" panose="020B0609020204030204" pitchFamily="49" charset="0"/>
                <a:cs typeface="Courier New" panose="02070309020205020404" pitchFamily="49" charset="0"/>
              </a:rPr>
              <a:t>Trả về số lần xuất hiện của 1993</a:t>
            </a:r>
            <a:br>
              <a:rPr lang="en-US" altLang="en-US" sz="2200" i="1">
                <a:solidFill>
                  <a:srgbClr val="808080"/>
                </a:solidFill>
                <a:latin typeface="Consolas" panose="020B0609020204030204" pitchFamily="49" charset="0"/>
                <a:cs typeface="Courier New" panose="02070309020205020404" pitchFamily="49" charset="0"/>
              </a:rPr>
            </a:br>
            <a:r>
              <a:rPr lang="en-US" altLang="en-US" sz="2200">
                <a:solidFill>
                  <a:srgbClr val="000080"/>
                </a:solidFill>
                <a:latin typeface="Consolas" panose="020B0609020204030204" pitchFamily="49" charset="0"/>
                <a:cs typeface="Courier New" panose="02070309020205020404" pitchFamily="49" charset="0"/>
              </a:rPr>
              <a:t>print</a:t>
            </a:r>
            <a:r>
              <a:rPr lang="en-US" altLang="en-US" sz="2200">
                <a:solidFill>
                  <a:srgbClr val="000000"/>
                </a:solidFill>
                <a:latin typeface="Consolas" panose="020B0609020204030204" pitchFamily="49" charset="0"/>
                <a:cs typeface="Courier New" panose="02070309020205020404" pitchFamily="49" charset="0"/>
              </a:rPr>
              <a:t>(</a:t>
            </a:r>
            <a:r>
              <a:rPr lang="en-US" altLang="en-US" sz="2200" b="1">
                <a:solidFill>
                  <a:srgbClr val="008080"/>
                </a:solidFill>
                <a:latin typeface="Consolas" panose="020B0609020204030204" pitchFamily="49" charset="0"/>
                <a:cs typeface="Courier New" panose="02070309020205020404" pitchFamily="49" charset="0"/>
              </a:rPr>
              <a:t>"years.count(1993): "</a:t>
            </a:r>
            <a:r>
              <a:rPr lang="en-US" altLang="en-US" sz="2200">
                <a:solidFill>
                  <a:srgbClr val="000000"/>
                </a:solidFill>
                <a:latin typeface="Consolas" panose="020B0609020204030204" pitchFamily="49" charset="0"/>
                <a:cs typeface="Courier New" panose="02070309020205020404" pitchFamily="49" charset="0"/>
              </a:rPr>
              <a:t>, years.count(</a:t>
            </a:r>
            <a:r>
              <a:rPr lang="en-US" altLang="en-US" sz="2200">
                <a:solidFill>
                  <a:srgbClr val="0000FF"/>
                </a:solidFill>
                <a:latin typeface="Consolas" panose="020B0609020204030204" pitchFamily="49" charset="0"/>
                <a:cs typeface="Courier New" panose="02070309020205020404" pitchFamily="49" charset="0"/>
              </a:rPr>
              <a:t>1993</a:t>
            </a:r>
            <a:r>
              <a:rPr lang="en-US" altLang="en-US" sz="2200">
                <a:solidFill>
                  <a:srgbClr val="000000"/>
                </a:solidFill>
                <a:latin typeface="Consolas" panose="020B0609020204030204" pitchFamily="49" charset="0"/>
                <a:cs typeface="Courier New" panose="02070309020205020404" pitchFamily="49" charset="0"/>
              </a:rPr>
              <a:t>))</a:t>
            </a:r>
            <a:br>
              <a:rPr lang="en-US" altLang="en-US" sz="2200">
                <a:solidFill>
                  <a:srgbClr val="000000"/>
                </a:solidFill>
                <a:latin typeface="Consolas" panose="020B0609020204030204" pitchFamily="49" charset="0"/>
                <a:cs typeface="Courier New" panose="02070309020205020404" pitchFamily="49" charset="0"/>
              </a:rPr>
            </a:br>
            <a:r>
              <a:rPr lang="en-US" altLang="en-US" sz="2200" i="1">
                <a:solidFill>
                  <a:srgbClr val="808080"/>
                </a:solidFill>
                <a:latin typeface="Consolas" panose="020B0609020204030204" pitchFamily="49" charset="0"/>
                <a:cs typeface="Courier New" panose="02070309020205020404" pitchFamily="49" charset="0"/>
              </a:rPr>
              <a:t># Tìm vị trí xuất hiện 1993</a:t>
            </a:r>
            <a:br>
              <a:rPr lang="en-US" altLang="en-US" sz="2200" i="1">
                <a:solidFill>
                  <a:srgbClr val="808080"/>
                </a:solidFill>
                <a:latin typeface="Consolas" panose="020B0609020204030204" pitchFamily="49" charset="0"/>
                <a:cs typeface="Courier New" panose="02070309020205020404" pitchFamily="49" charset="0"/>
              </a:rPr>
            </a:br>
            <a:r>
              <a:rPr lang="en-US" altLang="en-US" sz="2200">
                <a:solidFill>
                  <a:srgbClr val="000080"/>
                </a:solidFill>
                <a:latin typeface="Consolas" panose="020B0609020204030204" pitchFamily="49" charset="0"/>
                <a:cs typeface="Courier New" panose="02070309020205020404" pitchFamily="49" charset="0"/>
              </a:rPr>
              <a:t>print</a:t>
            </a:r>
            <a:r>
              <a:rPr lang="en-US" altLang="en-US" sz="2200">
                <a:solidFill>
                  <a:srgbClr val="000000"/>
                </a:solidFill>
                <a:latin typeface="Consolas" panose="020B0609020204030204" pitchFamily="49" charset="0"/>
                <a:cs typeface="Courier New" panose="02070309020205020404" pitchFamily="49" charset="0"/>
              </a:rPr>
              <a:t>(</a:t>
            </a:r>
            <a:r>
              <a:rPr lang="en-US" altLang="en-US" sz="2200" b="1">
                <a:solidFill>
                  <a:srgbClr val="008080"/>
                </a:solidFill>
                <a:latin typeface="Consolas" panose="020B0609020204030204" pitchFamily="49" charset="0"/>
                <a:cs typeface="Courier New" panose="02070309020205020404" pitchFamily="49" charset="0"/>
              </a:rPr>
              <a:t>"years.index(1993): "</a:t>
            </a:r>
            <a:r>
              <a:rPr lang="en-US" altLang="en-US" sz="2200">
                <a:solidFill>
                  <a:srgbClr val="000000"/>
                </a:solidFill>
                <a:latin typeface="Consolas" panose="020B0609020204030204" pitchFamily="49" charset="0"/>
                <a:cs typeface="Courier New" panose="02070309020205020404" pitchFamily="49" charset="0"/>
              </a:rPr>
              <a:t>, years.index(</a:t>
            </a:r>
            <a:r>
              <a:rPr lang="en-US" altLang="en-US" sz="2200">
                <a:solidFill>
                  <a:srgbClr val="0000FF"/>
                </a:solidFill>
                <a:latin typeface="Consolas" panose="020B0609020204030204" pitchFamily="49" charset="0"/>
                <a:cs typeface="Courier New" panose="02070309020205020404" pitchFamily="49" charset="0"/>
              </a:rPr>
              <a:t>1993</a:t>
            </a:r>
            <a:r>
              <a:rPr lang="en-US" altLang="en-US" sz="2200">
                <a:solidFill>
                  <a:srgbClr val="000000"/>
                </a:solidFill>
                <a:latin typeface="Consolas" panose="020B0609020204030204" pitchFamily="49" charset="0"/>
                <a:cs typeface="Courier New" panose="02070309020205020404" pitchFamily="49" charset="0"/>
              </a:rPr>
              <a:t>))</a:t>
            </a:r>
            <a:br>
              <a:rPr lang="en-US" altLang="en-US" sz="2200">
                <a:solidFill>
                  <a:srgbClr val="000000"/>
                </a:solidFill>
                <a:latin typeface="Consolas" panose="020B0609020204030204" pitchFamily="49" charset="0"/>
                <a:cs typeface="Courier New" panose="02070309020205020404" pitchFamily="49" charset="0"/>
              </a:rPr>
            </a:br>
            <a:r>
              <a:rPr lang="en-US" altLang="en-US" sz="2200" i="1">
                <a:solidFill>
                  <a:srgbClr val="808080"/>
                </a:solidFill>
                <a:latin typeface="Consolas" panose="020B0609020204030204" pitchFamily="49" charset="0"/>
                <a:cs typeface="Courier New" panose="02070309020205020404" pitchFamily="49" charset="0"/>
              </a:rPr>
              <a:t># Tìm vị trí xuất hiện 1993, bắt đầu từ chỉ số 3</a:t>
            </a:r>
            <a:br>
              <a:rPr lang="en-US" altLang="en-US" sz="2200" i="1">
                <a:solidFill>
                  <a:srgbClr val="808080"/>
                </a:solidFill>
                <a:latin typeface="Consolas" panose="020B0609020204030204" pitchFamily="49" charset="0"/>
                <a:cs typeface="Courier New" panose="02070309020205020404" pitchFamily="49" charset="0"/>
              </a:rPr>
            </a:br>
            <a:r>
              <a:rPr lang="en-US" altLang="en-US" sz="2200">
                <a:solidFill>
                  <a:srgbClr val="000080"/>
                </a:solidFill>
                <a:latin typeface="Consolas" panose="020B0609020204030204" pitchFamily="49" charset="0"/>
                <a:cs typeface="Courier New" panose="02070309020205020404" pitchFamily="49" charset="0"/>
              </a:rPr>
              <a:t>print</a:t>
            </a:r>
            <a:r>
              <a:rPr lang="en-US" altLang="en-US" sz="2200">
                <a:solidFill>
                  <a:srgbClr val="000000"/>
                </a:solidFill>
                <a:latin typeface="Consolas" panose="020B0609020204030204" pitchFamily="49" charset="0"/>
                <a:cs typeface="Courier New" panose="02070309020205020404" pitchFamily="49" charset="0"/>
              </a:rPr>
              <a:t>(</a:t>
            </a:r>
            <a:r>
              <a:rPr lang="en-US" altLang="en-US" sz="2200" b="1">
                <a:solidFill>
                  <a:srgbClr val="008080"/>
                </a:solidFill>
                <a:latin typeface="Consolas" panose="020B0609020204030204" pitchFamily="49" charset="0"/>
                <a:cs typeface="Courier New" panose="02070309020205020404" pitchFamily="49" charset="0"/>
              </a:rPr>
              <a:t>"years.index(1993, 3): "</a:t>
            </a:r>
            <a:r>
              <a:rPr lang="en-US" altLang="en-US" sz="2200">
                <a:solidFill>
                  <a:srgbClr val="000000"/>
                </a:solidFill>
                <a:latin typeface="Consolas" panose="020B0609020204030204" pitchFamily="49" charset="0"/>
                <a:cs typeface="Courier New" panose="02070309020205020404" pitchFamily="49" charset="0"/>
              </a:rPr>
              <a:t>, years.index(</a:t>
            </a:r>
            <a:r>
              <a:rPr lang="en-US" altLang="en-US" sz="2200">
                <a:solidFill>
                  <a:srgbClr val="0000FF"/>
                </a:solidFill>
                <a:latin typeface="Consolas" panose="020B0609020204030204" pitchFamily="49" charset="0"/>
                <a:cs typeface="Courier New" panose="02070309020205020404" pitchFamily="49" charset="0"/>
              </a:rPr>
              <a:t>1993</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0000FF"/>
                </a:solidFill>
                <a:latin typeface="Consolas" panose="020B0609020204030204" pitchFamily="49" charset="0"/>
                <a:cs typeface="Courier New" panose="02070309020205020404" pitchFamily="49" charset="0"/>
              </a:rPr>
              <a:t>3</a:t>
            </a:r>
            <a:r>
              <a:rPr lang="en-US" altLang="en-US" sz="2200">
                <a:solidFill>
                  <a:srgbClr val="000000"/>
                </a:solidFill>
                <a:latin typeface="Consolas" panose="020B0609020204030204" pitchFamily="49" charset="0"/>
                <a:cs typeface="Courier New" panose="02070309020205020404" pitchFamily="49" charset="0"/>
              </a:rPr>
              <a:t>))</a:t>
            </a:r>
            <a:br>
              <a:rPr lang="en-US" altLang="en-US" sz="2200">
                <a:solidFill>
                  <a:srgbClr val="000000"/>
                </a:solidFill>
                <a:latin typeface="Consolas" panose="020B0609020204030204" pitchFamily="49" charset="0"/>
                <a:cs typeface="Courier New" panose="02070309020205020404" pitchFamily="49" charset="0"/>
              </a:rPr>
            </a:br>
            <a:r>
              <a:rPr lang="en-US" altLang="en-US" sz="2200" i="1">
                <a:solidFill>
                  <a:srgbClr val="808080"/>
                </a:solidFill>
                <a:latin typeface="Consolas" panose="020B0609020204030204" pitchFamily="49" charset="0"/>
                <a:cs typeface="Courier New" panose="02070309020205020404" pitchFamily="49" charset="0"/>
              </a:rPr>
              <a:t># Tìm vị trí xuất hiện 1993, bắt đầu từ chỉ số 4 tới 5 (Không bao gồm 6)</a:t>
            </a:r>
            <a:br>
              <a:rPr lang="en-US" altLang="en-US" sz="2200" i="1">
                <a:solidFill>
                  <a:srgbClr val="808080"/>
                </a:solidFill>
                <a:latin typeface="Consolas" panose="020B0609020204030204" pitchFamily="49" charset="0"/>
                <a:cs typeface="Courier New" panose="02070309020205020404" pitchFamily="49" charset="0"/>
              </a:rPr>
            </a:br>
            <a:r>
              <a:rPr lang="en-US" altLang="en-US" sz="2200">
                <a:solidFill>
                  <a:srgbClr val="000080"/>
                </a:solidFill>
                <a:latin typeface="Consolas" panose="020B0609020204030204" pitchFamily="49" charset="0"/>
                <a:cs typeface="Courier New" panose="02070309020205020404" pitchFamily="49" charset="0"/>
              </a:rPr>
              <a:t>print</a:t>
            </a:r>
            <a:r>
              <a:rPr lang="en-US" altLang="en-US" sz="2200">
                <a:solidFill>
                  <a:srgbClr val="000000"/>
                </a:solidFill>
                <a:latin typeface="Consolas" panose="020B0609020204030204" pitchFamily="49" charset="0"/>
                <a:cs typeface="Courier New" panose="02070309020205020404" pitchFamily="49" charset="0"/>
              </a:rPr>
              <a:t>(</a:t>
            </a:r>
            <a:r>
              <a:rPr lang="en-US" altLang="en-US" sz="2200" b="1">
                <a:solidFill>
                  <a:srgbClr val="008080"/>
                </a:solidFill>
                <a:latin typeface="Consolas" panose="020B0609020204030204" pitchFamily="49" charset="0"/>
                <a:cs typeface="Courier New" panose="02070309020205020404" pitchFamily="49" charset="0"/>
              </a:rPr>
              <a:t>"years.index(1993, 4, 6): "</a:t>
            </a:r>
            <a:r>
              <a:rPr lang="en-US" altLang="en-US" sz="2200">
                <a:solidFill>
                  <a:srgbClr val="000000"/>
                </a:solidFill>
                <a:latin typeface="Consolas" panose="020B0609020204030204" pitchFamily="49" charset="0"/>
                <a:cs typeface="Courier New" panose="02070309020205020404" pitchFamily="49" charset="0"/>
              </a:rPr>
              <a:t>, years.index(</a:t>
            </a:r>
            <a:r>
              <a:rPr lang="en-US" altLang="en-US" sz="2200">
                <a:solidFill>
                  <a:srgbClr val="0000FF"/>
                </a:solidFill>
                <a:latin typeface="Consolas" panose="020B0609020204030204" pitchFamily="49" charset="0"/>
                <a:cs typeface="Courier New" panose="02070309020205020404" pitchFamily="49" charset="0"/>
              </a:rPr>
              <a:t>1993</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0000FF"/>
                </a:solidFill>
                <a:latin typeface="Consolas" panose="020B0609020204030204" pitchFamily="49" charset="0"/>
                <a:cs typeface="Courier New" panose="02070309020205020404" pitchFamily="49" charset="0"/>
              </a:rPr>
              <a:t>4</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0000FF"/>
                </a:solidFill>
                <a:latin typeface="Consolas" panose="020B0609020204030204" pitchFamily="49" charset="0"/>
                <a:cs typeface="Courier New" panose="02070309020205020404" pitchFamily="49" charset="0"/>
              </a:rPr>
              <a:t>6</a:t>
            </a:r>
            <a:r>
              <a:rPr lang="en-US" altLang="en-US" sz="2200">
                <a:solidFill>
                  <a:srgbClr val="000000"/>
                </a:solidFill>
                <a:latin typeface="Consolas" panose="020B0609020204030204" pitchFamily="49" charset="0"/>
                <a:cs typeface="Courier New" panose="02070309020205020404" pitchFamily="49" charset="0"/>
              </a:rPr>
              <a:t>))</a:t>
            </a:r>
            <a:br>
              <a:rPr lang="en-US" altLang="en-US" sz="2200">
                <a:solidFill>
                  <a:srgbClr val="000000"/>
                </a:solidFill>
                <a:latin typeface="Consolas" panose="020B0609020204030204" pitchFamily="49" charset="0"/>
                <a:cs typeface="Courier New" panose="02070309020205020404" pitchFamily="49" charset="0"/>
              </a:rPr>
            </a:br>
            <a:endParaRPr lang="en-US" altLang="en-US" sz="2200">
              <a:latin typeface="Consolas" panose="020B0609020204030204" pitchFamily="49" charset="0"/>
            </a:endParaRPr>
          </a:p>
          <a:p>
            <a:endParaRPr lang="en-US" sz="2200">
              <a:latin typeface="Consolas" panose="020B0609020204030204" pitchFamily="49"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34</a:t>
            </a:fld>
            <a:endParaRPr lang="en-US"/>
          </a:p>
        </p:txBody>
      </p:sp>
    </p:spTree>
    <p:extLst>
      <p:ext uri="{BB962C8B-B14F-4D97-AF65-F5344CB8AC3E}">
        <p14:creationId xmlns:p14="http://schemas.microsoft.com/office/powerpoint/2010/main" val="28228094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2.7. </a:t>
            </a:r>
            <a:r>
              <a:rPr lang="en-US" smtClean="0"/>
              <a:t>Các hàm trên tuple</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92477470"/>
              </p:ext>
            </p:extLst>
          </p:nvPr>
        </p:nvGraphicFramePr>
        <p:xfrm>
          <a:off x="734887" y="1561238"/>
          <a:ext cx="7862575" cy="3011334"/>
        </p:xfrm>
        <a:graphic>
          <a:graphicData uri="http://schemas.openxmlformats.org/drawingml/2006/table">
            <a:tbl>
              <a:tblPr>
                <a:tableStyleId>{3C2FFA5D-87B4-456A-9821-1D502468CF0F}</a:tableStyleId>
              </a:tblPr>
              <a:tblGrid>
                <a:gridCol w="1796133">
                  <a:extLst>
                    <a:ext uri="{9D8B030D-6E8A-4147-A177-3AD203B41FA5}">
                      <a16:colId xmlns:a16="http://schemas.microsoft.com/office/drawing/2014/main" xmlns="" val="2561211958"/>
                    </a:ext>
                  </a:extLst>
                </a:gridCol>
                <a:gridCol w="6066442">
                  <a:extLst>
                    <a:ext uri="{9D8B030D-6E8A-4147-A177-3AD203B41FA5}">
                      <a16:colId xmlns:a16="http://schemas.microsoft.com/office/drawing/2014/main" xmlns="" val="67450752"/>
                    </a:ext>
                  </a:extLst>
                </a:gridCol>
              </a:tblGrid>
              <a:tr h="359987">
                <a:tc>
                  <a:txBody>
                    <a:bodyPr/>
                    <a:lstStyle/>
                    <a:p>
                      <a:pPr algn="ctr"/>
                      <a:r>
                        <a:rPr lang="en-US" sz="1800" b="1" smtClean="0">
                          <a:effectLst/>
                        </a:rPr>
                        <a:t>Hàm</a:t>
                      </a:r>
                      <a:endParaRPr lang="en-US" sz="1800" b="1">
                        <a:effectLst/>
                      </a:endParaRPr>
                    </a:p>
                  </a:txBody>
                  <a:tcPr marL="46390" marR="46390" marT="46390" marB="46390" anchor="ctr"/>
                </a:tc>
                <a:tc>
                  <a:txBody>
                    <a:bodyPr/>
                    <a:lstStyle/>
                    <a:p>
                      <a:pPr algn="ctr"/>
                      <a:r>
                        <a:rPr lang="en-US" sz="1800" b="1">
                          <a:effectLst/>
                        </a:rPr>
                        <a:t>Mô tả</a:t>
                      </a:r>
                    </a:p>
                  </a:txBody>
                  <a:tcPr marL="46390" marR="46390" marT="46390" marB="46390" anchor="ctr"/>
                </a:tc>
                <a:extLst>
                  <a:ext uri="{0D108BD9-81ED-4DB2-BD59-A6C34878D82A}">
                    <a16:rowId xmlns:a16="http://schemas.microsoft.com/office/drawing/2014/main" xmlns="" val="673344913"/>
                  </a:ext>
                </a:extLst>
              </a:tr>
              <a:tr h="627194">
                <a:tc>
                  <a:txBody>
                    <a:bodyPr/>
                    <a:lstStyle/>
                    <a:p>
                      <a:r>
                        <a:rPr lang="en-US" sz="1800" strike="sngStrike" smtClean="0">
                          <a:effectLst/>
                        </a:rPr>
                        <a:t>cmp(list1, list2)</a:t>
                      </a:r>
                      <a:endParaRPr lang="en-US" sz="1800">
                        <a:effectLst/>
                      </a:endParaRPr>
                    </a:p>
                  </a:txBody>
                  <a:tcPr marL="46390" marR="46390" marT="46390" marB="46390" anchor="ctr"/>
                </a:tc>
                <a:tc>
                  <a:txBody>
                    <a:bodyPr/>
                    <a:lstStyle/>
                    <a:p>
                      <a:r>
                        <a:rPr lang="en-US" sz="1800" smtClean="0"/>
                        <a:t>So sánh các phần tử của cả 2 Tuple. Hàm này đã bị loại bỏ khỏi Python3.</a:t>
                      </a:r>
                      <a:endParaRPr lang="en-US" sz="1800"/>
                    </a:p>
                  </a:txBody>
                  <a:tcPr marL="46390" marR="46390" marT="46390" marB="46390" anchor="ctr"/>
                </a:tc>
                <a:extLst>
                  <a:ext uri="{0D108BD9-81ED-4DB2-BD59-A6C34878D82A}">
                    <a16:rowId xmlns:a16="http://schemas.microsoft.com/office/drawing/2014/main" xmlns="" val="3952034560"/>
                  </a:ext>
                </a:extLst>
              </a:tr>
              <a:tr h="359987">
                <a:tc>
                  <a:txBody>
                    <a:bodyPr/>
                    <a:lstStyle/>
                    <a:p>
                      <a:r>
                        <a:rPr lang="en-US" sz="1800">
                          <a:effectLst/>
                        </a:rPr>
                        <a:t>len(list)</a:t>
                      </a:r>
                    </a:p>
                  </a:txBody>
                  <a:tcPr marL="46390" marR="46390" marT="46390" marB="46390" anchor="ctr"/>
                </a:tc>
                <a:tc>
                  <a:txBody>
                    <a:bodyPr/>
                    <a:lstStyle/>
                    <a:p>
                      <a:r>
                        <a:rPr lang="en-US" sz="1800"/>
                        <a:t>Trả về số phần tử của danh sách</a:t>
                      </a:r>
                    </a:p>
                  </a:txBody>
                  <a:tcPr marL="46390" marR="46390" marT="46390" marB="46390" anchor="ctr"/>
                </a:tc>
                <a:extLst>
                  <a:ext uri="{0D108BD9-81ED-4DB2-BD59-A6C34878D82A}">
                    <a16:rowId xmlns:a16="http://schemas.microsoft.com/office/drawing/2014/main" xmlns="" val="3685913649"/>
                  </a:ext>
                </a:extLst>
              </a:tr>
              <a:tr h="627194">
                <a:tc>
                  <a:txBody>
                    <a:bodyPr/>
                    <a:lstStyle/>
                    <a:p>
                      <a:r>
                        <a:rPr lang="en-US" sz="1800">
                          <a:effectLst/>
                        </a:rPr>
                        <a:t>max(list)</a:t>
                      </a:r>
                    </a:p>
                  </a:txBody>
                  <a:tcPr marL="46390" marR="46390" marT="46390" marB="46390" anchor="ctr"/>
                </a:tc>
                <a:tc>
                  <a:txBody>
                    <a:bodyPr/>
                    <a:lstStyle/>
                    <a:p>
                      <a:r>
                        <a:rPr lang="en-US" sz="1800"/>
                        <a:t>Trả về phần tử trong Tuple với giá trị lớn nhất.</a:t>
                      </a:r>
                    </a:p>
                  </a:txBody>
                  <a:tcPr marL="46390" marR="46390" marT="46390" marB="46390" anchor="ctr"/>
                </a:tc>
                <a:extLst>
                  <a:ext uri="{0D108BD9-81ED-4DB2-BD59-A6C34878D82A}">
                    <a16:rowId xmlns:a16="http://schemas.microsoft.com/office/drawing/2014/main" xmlns="" val="4119878698"/>
                  </a:ext>
                </a:extLst>
              </a:tr>
              <a:tr h="359987">
                <a:tc>
                  <a:txBody>
                    <a:bodyPr/>
                    <a:lstStyle/>
                    <a:p>
                      <a:r>
                        <a:rPr lang="en-US" sz="1800">
                          <a:effectLst/>
                        </a:rPr>
                        <a:t>min(list)</a:t>
                      </a:r>
                    </a:p>
                  </a:txBody>
                  <a:tcPr marL="46390" marR="46390" marT="46390" marB="46390" anchor="ctr"/>
                </a:tc>
                <a:tc>
                  <a:txBody>
                    <a:bodyPr/>
                    <a:lstStyle/>
                    <a:p>
                      <a:r>
                        <a:rPr lang="en-US" sz="1800"/>
                        <a:t>Trả về phần tử trong Tuple với giá trị nhỏ nhất.</a:t>
                      </a:r>
                    </a:p>
                  </a:txBody>
                  <a:tcPr marL="46390" marR="46390" marT="46390" marB="46390" anchor="ctr"/>
                </a:tc>
                <a:extLst>
                  <a:ext uri="{0D108BD9-81ED-4DB2-BD59-A6C34878D82A}">
                    <a16:rowId xmlns:a16="http://schemas.microsoft.com/office/drawing/2014/main" xmlns="" val="1376637950"/>
                  </a:ext>
                </a:extLst>
              </a:tr>
              <a:tr h="627194">
                <a:tc>
                  <a:txBody>
                    <a:bodyPr/>
                    <a:lstStyle/>
                    <a:p>
                      <a:r>
                        <a:rPr lang="en-US" sz="1800">
                          <a:effectLst/>
                        </a:rPr>
                        <a:t>tuple(seq)</a:t>
                      </a:r>
                    </a:p>
                  </a:txBody>
                  <a:tcPr marL="46390" marR="46390" marT="46390" marB="46390" anchor="ctr"/>
                </a:tc>
                <a:tc>
                  <a:txBody>
                    <a:bodyPr/>
                    <a:lstStyle/>
                    <a:p>
                      <a:r>
                        <a:rPr lang="en-US" sz="1800"/>
                        <a:t>Chuyển đổi một List thành một Tuple</a:t>
                      </a:r>
                      <a:r>
                        <a:rPr lang="en-US" sz="1800" smtClean="0"/>
                        <a:t>.</a:t>
                      </a:r>
                    </a:p>
                    <a:p>
                      <a:endParaRPr lang="en-US" sz="1800"/>
                    </a:p>
                  </a:txBody>
                  <a:tcPr marL="46390" marR="46390" marT="46390" marB="46390" anchor="ctr"/>
                </a:tc>
                <a:extLst>
                  <a:ext uri="{0D108BD9-81ED-4DB2-BD59-A6C34878D82A}">
                    <a16:rowId xmlns:a16="http://schemas.microsoft.com/office/drawing/2014/main" xmlns="" val="2944795253"/>
                  </a:ext>
                </a:extLst>
              </a:tr>
            </a:tbl>
          </a:graphicData>
        </a:graphic>
      </p:graphicFrame>
    </p:spTree>
    <p:extLst>
      <p:ext uri="{BB962C8B-B14F-4D97-AF65-F5344CB8AC3E}">
        <p14:creationId xmlns:p14="http://schemas.microsoft.com/office/powerpoint/2010/main" val="39988081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636" y="465792"/>
            <a:ext cx="7642103" cy="487363"/>
          </a:xfrm>
        </p:spPr>
        <p:txBody>
          <a:bodyPr/>
          <a:lstStyle/>
          <a:p>
            <a:r>
              <a:rPr lang="en-US" smtClean="0"/>
              <a:t>2.8. </a:t>
            </a:r>
            <a:r>
              <a:rPr lang="vi-VN" smtClean="0"/>
              <a:t>Tại </a:t>
            </a:r>
            <a:r>
              <a:rPr lang="vi-VN"/>
              <a:t>sao chúng ta sử dụng tuple</a:t>
            </a:r>
            <a:r>
              <a:rPr lang="vi-VN" smtClean="0"/>
              <a:t>?</a:t>
            </a:r>
            <a:endParaRPr lang="en-US"/>
          </a:p>
        </p:txBody>
      </p:sp>
      <p:sp>
        <p:nvSpPr>
          <p:cNvPr id="3" name="Content Placeholder 2"/>
          <p:cNvSpPr>
            <a:spLocks noGrp="1"/>
          </p:cNvSpPr>
          <p:nvPr>
            <p:ph idx="1"/>
          </p:nvPr>
        </p:nvSpPr>
        <p:spPr/>
        <p:txBody>
          <a:bodyPr/>
          <a:lstStyle/>
          <a:p>
            <a:r>
              <a:rPr lang="vi-VN" smtClean="0"/>
              <a:t>Trình </a:t>
            </a:r>
            <a:r>
              <a:rPr lang="vi-VN" dirty="0"/>
              <a:t>xử lý các tuple là nhanh hơn các List.</a:t>
            </a:r>
          </a:p>
          <a:p>
            <a:r>
              <a:rPr lang="vi-VN" dirty="0"/>
              <a:t>Làm cho dữ liệu an toàn hơn bởi vì tuple là không thay đổi (immutable) và vì thế nó không thể bị thay </a:t>
            </a:r>
            <a:r>
              <a:rPr lang="vi-VN"/>
              <a:t>đổi</a:t>
            </a:r>
            <a:r>
              <a:rPr lang="vi-VN" smtClean="0"/>
              <a:t>.</a:t>
            </a:r>
            <a:endParaRPr lang="en-US" smtClean="0"/>
          </a:p>
          <a:p>
            <a:r>
              <a:rPr lang="vi-VN"/>
              <a:t>Dung lượng chiếm trong bộ nhớ của Tuple nhỏ hơn so với List</a:t>
            </a:r>
          </a:p>
          <a:p>
            <a:r>
              <a:rPr lang="vi-VN" smtClean="0"/>
              <a:t>Có </a:t>
            </a:r>
            <a:r>
              <a:rPr lang="vi-VN"/>
              <a:t>thể dùng làm key của Dictonary (một kiểu dữ liệu sẽ được giới thiệu). Điều mà List không thể vì List là unhash object.</a:t>
            </a:r>
          </a:p>
          <a:p>
            <a:pPr lvl="2"/>
            <a:endParaRPr lang="vi-VN" sz="2400" dirty="0">
              <a:solidFill>
                <a:srgbClr val="003399"/>
              </a:solidFill>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36</a:t>
            </a:fld>
            <a:endParaRPr lang="en-US"/>
          </a:p>
        </p:txBody>
      </p:sp>
    </p:spTree>
    <p:extLst>
      <p:ext uri="{BB962C8B-B14F-4D97-AF65-F5344CB8AC3E}">
        <p14:creationId xmlns:p14="http://schemas.microsoft.com/office/powerpoint/2010/main" val="19594013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a:t>Code python Programming, Wesley J.Chun, Prentice Hall PTR, 2000</a:t>
            </a:r>
          </a:p>
          <a:p>
            <a:r>
              <a:rPr lang="en-US"/>
              <a:t>Fundamentals of Python Programming, Richard L. Halterman Sothern Adventis University, 2018</a:t>
            </a:r>
          </a:p>
          <a:p>
            <a:r>
              <a:rPr lang="en-US"/>
              <a:t>Python Notes for Professionals, GoalKicker.com, Free Programming Books</a:t>
            </a:r>
          </a:p>
          <a:p>
            <a:r>
              <a:rPr lang="en-US"/>
              <a:t>https://quantrimang.com/hon-100-bai-tap-python-co-loi-giai-code-mau-142456</a:t>
            </a:r>
          </a:p>
          <a:p>
            <a:r>
              <a:rPr lang="en-US"/>
              <a:t>https://openplanning.net/11377/python</a:t>
            </a:r>
          </a:p>
          <a:p>
            <a:r>
              <a:rPr lang="en-US"/>
              <a:t>https://viettuts.vn/python-string</a:t>
            </a:r>
          </a:p>
          <a:p>
            <a:endParaRPr lang="en-US"/>
          </a:p>
        </p:txBody>
      </p:sp>
      <p:sp>
        <p:nvSpPr>
          <p:cNvPr id="4" name="Slide Number Placeholder 3"/>
          <p:cNvSpPr>
            <a:spLocks noGrp="1"/>
          </p:cNvSpPr>
          <p:nvPr>
            <p:ph type="sldNum" sz="quarter" idx="11"/>
          </p:nvPr>
        </p:nvSpPr>
        <p:spPr>
          <a:xfrm>
            <a:off x="613264" y="6188970"/>
            <a:ext cx="1125488" cy="288032"/>
          </a:xfrm>
        </p:spPr>
        <p:txBody>
          <a:bodyPr/>
          <a:lstStyle/>
          <a:p>
            <a:pPr algn="l"/>
            <a:fld id="{B6B660BE-11E5-49C5-9092-33DADC997675}" type="slidenum">
              <a:rPr lang="en-GB" smtClean="0"/>
              <a:pPr algn="l"/>
              <a:t>37</a:t>
            </a:fld>
            <a:endParaRPr lang="en-GB"/>
          </a:p>
        </p:txBody>
      </p:sp>
    </p:spTree>
    <p:extLst>
      <p:ext uri="{BB962C8B-B14F-4D97-AF65-F5344CB8AC3E}">
        <p14:creationId xmlns:p14="http://schemas.microsoft.com/office/powerpoint/2010/main" val="34864308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38</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907716981"/>
      </p:ext>
    </p:extLst>
  </p:cSld>
  <p:clrMapOvr>
    <a:masterClrMapping/>
  </p:clrMapOvr>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3730</TotalTime>
  <Words>1692</Words>
  <Application>Microsoft Office PowerPoint</Application>
  <PresentationFormat>On-screen Show (4:3)</PresentationFormat>
  <Paragraphs>213</Paragraphs>
  <Slides>38</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Arial</vt:lpstr>
      <vt:lpstr>Calibri</vt:lpstr>
      <vt:lpstr>Cambria</vt:lpstr>
      <vt:lpstr>Consolas</vt:lpstr>
      <vt:lpstr>Courier New</vt:lpstr>
      <vt:lpstr>Tahoma</vt:lpstr>
      <vt:lpstr>Times New Roman</vt:lpstr>
      <vt:lpstr>Wingdings</vt:lpstr>
      <vt:lpstr>Theme1</vt:lpstr>
      <vt:lpstr>CHƯƠNG 4 DANH SÁCH VÀ BỘ</vt:lpstr>
      <vt:lpstr>Nội dung</vt:lpstr>
      <vt:lpstr>1.1 Giới thiệu</vt:lpstr>
      <vt:lpstr>1.2. Khai báo list</vt:lpstr>
      <vt:lpstr>Ví dụ</vt:lpstr>
      <vt:lpstr>1.3. Truy cập các phần tử trong List</vt:lpstr>
      <vt:lpstr>Ví dụ</vt:lpstr>
      <vt:lpstr>Truy cập phần tử sử dụng vòng lặp for</vt:lpstr>
      <vt:lpstr>Truy vập với chỉ số âm</vt:lpstr>
      <vt:lpstr>1.4. Cập nhật danh sách</vt:lpstr>
      <vt:lpstr>Cập nhật một khoảng giá trị liên tục</vt:lpstr>
      <vt:lpstr>1.5. Thêm phần tử vào danh sách</vt:lpstr>
      <vt:lpstr>Thêm phần tử vào vị trí bất kỳ</vt:lpstr>
      <vt:lpstr>Ví dụ</vt:lpstr>
      <vt:lpstr>1.6.  Xóa phần tử trong danh sách</vt:lpstr>
      <vt:lpstr>Sử dụng phương thức remove</vt:lpstr>
      <vt:lpstr>1.7. Toán tử trong danh sách</vt:lpstr>
      <vt:lpstr>1.8. Hàm sử dụng với list</vt:lpstr>
      <vt:lpstr>1.8. Hàm sử dụng với list (tiếp)</vt:lpstr>
      <vt:lpstr>Ví dụ</vt:lpstr>
      <vt:lpstr>Ví dụ</vt:lpstr>
      <vt:lpstr>Nội dung</vt:lpstr>
      <vt:lpstr>2.1 Giới thiệu</vt:lpstr>
      <vt:lpstr>2.2. Khởi tạo tuple</vt:lpstr>
      <vt:lpstr>Khởi tạo tuple với một giá trị</vt:lpstr>
      <vt:lpstr>Các bộ lồng nhau</vt:lpstr>
      <vt:lpstr>Ví dụ</vt:lpstr>
      <vt:lpstr>2.3. Truy cập các phần tử trong tuple</vt:lpstr>
      <vt:lpstr>Truy cập sử dụng vòng for</vt:lpstr>
      <vt:lpstr>2.4. Toán tử +, *, in</vt:lpstr>
      <vt:lpstr>2.5. Thêm, sửa, xóa bộ</vt:lpstr>
      <vt:lpstr>Giải pháp cho vấn đề them, sửa, xóa</vt:lpstr>
      <vt:lpstr>2.6. Phương thức trên bộ</vt:lpstr>
      <vt:lpstr>Ví dụ</vt:lpstr>
      <vt:lpstr>2.7. Các hàm trên tuple</vt:lpstr>
      <vt:lpstr>2.8. Tại sao chúng ta sử dụng tuple?</vt:lpstr>
      <vt:lpstr>Tài liệu tham khảo</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Admin</cp:lastModifiedBy>
  <cp:revision>185</cp:revision>
  <dcterms:created xsi:type="dcterms:W3CDTF">2020-06-02T08:04:28Z</dcterms:created>
  <dcterms:modified xsi:type="dcterms:W3CDTF">2021-10-02T14:18:29Z</dcterms:modified>
</cp:coreProperties>
</file>