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9"/>
  </p:notesMasterIdLst>
  <p:sldIdLst>
    <p:sldId id="260" r:id="rId2"/>
    <p:sldId id="264" r:id="rId3"/>
    <p:sldId id="286" r:id="rId4"/>
    <p:sldId id="287" r:id="rId5"/>
    <p:sldId id="305" r:id="rId6"/>
    <p:sldId id="315" r:id="rId7"/>
    <p:sldId id="306" r:id="rId8"/>
    <p:sldId id="307" r:id="rId9"/>
    <p:sldId id="308" r:id="rId10"/>
    <p:sldId id="316" r:id="rId11"/>
    <p:sldId id="296" r:id="rId12"/>
    <p:sldId id="304" r:id="rId13"/>
    <p:sldId id="310" r:id="rId14"/>
    <p:sldId id="311" r:id="rId15"/>
    <p:sldId id="312" r:id="rId16"/>
    <p:sldId id="313" r:id="rId17"/>
    <p:sldId id="314"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306E"/>
    <a:srgbClr val="2D6633"/>
    <a:srgbClr val="099ED9"/>
    <a:srgbClr val="969696"/>
    <a:srgbClr val="92C952"/>
    <a:srgbClr val="F29D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057" autoAdjust="0"/>
    <p:restoredTop sz="86364" autoAdjust="0"/>
  </p:normalViewPr>
  <p:slideViewPr>
    <p:cSldViewPr snapToGrid="0">
      <p:cViewPr varScale="1">
        <p:scale>
          <a:sx n="97" d="100"/>
          <a:sy n="97" d="100"/>
        </p:scale>
        <p:origin x="1554" y="78"/>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26D3AC-0F27-4ED1-A1F8-89FA0732B42A}" type="datetimeFigureOut">
              <a:rPr lang="en-GB" smtClean="0"/>
              <a:t>02/10/2021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095F42-A089-4824-B5E2-D5F665D256F5}" type="slidenum">
              <a:rPr lang="en-GB" smtClean="0"/>
              <a:t>‹#›</a:t>
            </a:fld>
            <a:endParaRPr lang="en-GB"/>
          </a:p>
        </p:txBody>
      </p:sp>
    </p:spTree>
    <p:extLst>
      <p:ext uri="{BB962C8B-B14F-4D97-AF65-F5344CB8AC3E}">
        <p14:creationId xmlns:p14="http://schemas.microsoft.com/office/powerpoint/2010/main" val="2429667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15</a:t>
            </a:fld>
            <a:endParaRPr lang="en-GB"/>
          </a:p>
        </p:txBody>
      </p:sp>
    </p:spTree>
    <p:extLst>
      <p:ext uri="{BB962C8B-B14F-4D97-AF65-F5344CB8AC3E}">
        <p14:creationId xmlns:p14="http://schemas.microsoft.com/office/powerpoint/2010/main" val="380660868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sp>
        <p:nvSpPr>
          <p:cNvPr id="3" name="TextBox 2"/>
          <p:cNvSpPr txBox="1"/>
          <p:nvPr/>
        </p:nvSpPr>
        <p:spPr>
          <a:xfrm>
            <a:off x="2339752" y="478413"/>
            <a:ext cx="4968552" cy="369332"/>
          </a:xfrm>
          <a:prstGeom prst="rect">
            <a:avLst/>
          </a:prstGeom>
          <a:noFill/>
        </p:spPr>
        <p:txBody>
          <a:bodyPr wrap="square" rtlCol="0">
            <a:spAutoFit/>
          </a:bodyPr>
          <a:lstStyle/>
          <a:p>
            <a:pPr algn="ctr"/>
            <a:r>
              <a:rPr lang="en-US" b="1" smtClean="0">
                <a:solidFill>
                  <a:srgbClr val="0033CC"/>
                </a:solidFill>
                <a:latin typeface="Cambria" pitchFamily="18" charset="0"/>
              </a:rPr>
              <a:t>PYTHON PROGRAMMING</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6376" y="59094"/>
            <a:ext cx="1127935" cy="113765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Tree>
    <p:extLst>
      <p:ext uri="{BB962C8B-B14F-4D97-AF65-F5344CB8AC3E}">
        <p14:creationId xmlns:p14="http://schemas.microsoft.com/office/powerpoint/2010/main" val="8239545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000"/>
            </a:lvl1pPr>
          </a:lstStyle>
          <a:p>
            <a:r>
              <a:rPr lang="en-US" smtClean="0"/>
              <a:t>Click to edit Master title style</a:t>
            </a:r>
            <a:endParaRPr lang="vi-VN"/>
          </a:p>
        </p:txBody>
      </p:sp>
      <p:sp>
        <p:nvSpPr>
          <p:cNvPr id="3" name="Content Placeholder 2"/>
          <p:cNvSpPr>
            <a:spLocks noGrp="1"/>
          </p:cNvSpPr>
          <p:nvPr>
            <p:ph idx="1"/>
          </p:nvPr>
        </p:nvSpPr>
        <p:spPr/>
        <p:txBody>
          <a:bodyPr/>
          <a:lstStyle>
            <a:lvl1pPr algn="just">
              <a:defRPr sz="2600">
                <a:latin typeface="Arial" panose="020B0604020202020204" pitchFamily="34" charset="0"/>
                <a:cs typeface="Arial" panose="020B0604020202020204" pitchFamily="34" charset="0"/>
              </a:defRPr>
            </a:lvl1pPr>
            <a:lvl2pPr algn="just">
              <a:defRPr sz="2400">
                <a:solidFill>
                  <a:srgbClr val="003399"/>
                </a:solidFill>
                <a:latin typeface="Arial" panose="020B0604020202020204" pitchFamily="34" charset="0"/>
                <a:cs typeface="Arial" panose="020B0604020202020204" pitchFamily="34" charset="0"/>
              </a:defRPr>
            </a:lvl2pPr>
            <a:lvl3pPr algn="just">
              <a:defRPr sz="2200">
                <a:solidFill>
                  <a:srgbClr val="800000"/>
                </a:solidFill>
                <a:latin typeface="Arial" panose="020B0604020202020204" pitchFamily="34" charset="0"/>
                <a:cs typeface="Arial" panose="020B0604020202020204" pitchFamily="34" charset="0"/>
              </a:defRPr>
            </a:lvl3pPr>
            <a:lvl4pPr algn="just">
              <a:defRPr>
                <a:latin typeface="Arial" panose="020B0604020202020204" pitchFamily="34" charset="0"/>
                <a:cs typeface="Arial" panose="020B0604020202020204" pitchFamily="34" charset="0"/>
              </a:defRPr>
            </a:lvl4pPr>
            <a:lvl5pPr algn="just">
              <a:defRPr>
                <a:latin typeface="Arial" panose="020B0604020202020204" pitchFamily="34" charset="0"/>
                <a:cs typeface="Arial" panose="020B0604020202020204" pitchFamily="34" charset="0"/>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a:xfrm>
            <a:off x="2123728" y="6537327"/>
            <a:ext cx="5400600" cy="320675"/>
          </a:xfrm>
          <a:prstGeom prst="rect">
            <a:avLst/>
          </a:prstGeom>
        </p:spPr>
        <p:txBody>
          <a:bodyPr/>
          <a:lstStyle>
            <a:lvl1pPr algn="ctr">
              <a:defRPr sz="1200" b="0">
                <a:latin typeface="+mj-lt"/>
              </a:defRPr>
            </a:lvl1pPr>
          </a:lstStyle>
          <a:p>
            <a:endParaRPr lang="en-GB"/>
          </a:p>
        </p:txBody>
      </p:sp>
      <p:sp>
        <p:nvSpPr>
          <p:cNvPr id="5" name="Slide Number Placeholder 4"/>
          <p:cNvSpPr>
            <a:spLocks noGrp="1"/>
          </p:cNvSpPr>
          <p:nvPr>
            <p:ph type="sldNum" sz="quarter" idx="11"/>
          </p:nvPr>
        </p:nvSpPr>
        <p:spPr>
          <a:xfrm>
            <a:off x="7564670" y="6529663"/>
            <a:ext cx="1125488" cy="288032"/>
          </a:xfrm>
          <a:prstGeom prst="rect">
            <a:avLst/>
          </a:prstGeom>
        </p:spPr>
        <p:txBody>
          <a:bodyPr/>
          <a:lstStyle>
            <a:lvl1pPr>
              <a:defRPr sz="1200" b="0">
                <a:latin typeface="+mj-lt"/>
              </a:defRPr>
            </a:lvl1pPr>
          </a:lstStyle>
          <a:p>
            <a:fld id="{B6B660BE-11E5-49C5-9092-33DADC997675}" type="slidenum">
              <a:rPr lang="en-GB" smtClean="0"/>
              <a:t>‹#›</a:t>
            </a:fld>
            <a:endParaRPr lang="en-GB"/>
          </a:p>
        </p:txBody>
      </p:sp>
      <p:sp>
        <p:nvSpPr>
          <p:cNvPr id="6" name="Date Placeholder 5"/>
          <p:cNvSpPr>
            <a:spLocks noGrp="1"/>
          </p:cNvSpPr>
          <p:nvPr>
            <p:ph type="dt" sz="half" idx="12"/>
          </p:nvPr>
        </p:nvSpPr>
        <p:spPr>
          <a:xfrm>
            <a:off x="467544" y="6540783"/>
            <a:ext cx="1656184" cy="317219"/>
          </a:xfrm>
          <a:prstGeom prst="rect">
            <a:avLst/>
          </a:prstGeom>
        </p:spPr>
        <p:txBody>
          <a:bodyPr/>
          <a:lstStyle>
            <a:lvl1pPr algn="l">
              <a:defRPr sz="1200" b="0">
                <a:latin typeface="+mj-lt"/>
              </a:defRPr>
            </a:lvl1pPr>
          </a:lstStyle>
          <a:p>
            <a:fld id="{65A26BD5-DDFE-4339-BF0A-26A6611B9308}" type="datetime1">
              <a:rPr lang="en-GB" smtClean="0"/>
              <a:t>02/10/2021</a:t>
            </a:fld>
            <a:endParaRPr lang="en-GB"/>
          </a:p>
        </p:txBody>
      </p:sp>
    </p:spTree>
    <p:extLst>
      <p:ext uri="{BB962C8B-B14F-4D97-AF65-F5344CB8AC3E}">
        <p14:creationId xmlns:p14="http://schemas.microsoft.com/office/powerpoint/2010/main" val="1821889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03648" y="476672"/>
            <a:ext cx="7391400" cy="4873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228727"/>
            <a:ext cx="8229600" cy="5248275"/>
          </a:xfrm>
        </p:spPr>
        <p:txBody>
          <a:bodyPr/>
          <a:lstStyle/>
          <a:p>
            <a:r>
              <a:rPr lang="en-US" smtClean="0"/>
              <a:t>Click icon to add table</a:t>
            </a:r>
            <a:endParaRPr lang="vi-VN"/>
          </a:p>
        </p:txBody>
      </p:sp>
      <p:sp>
        <p:nvSpPr>
          <p:cNvPr id="7"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8"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9"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A23D3382-FAEC-4AA3-B07D-F2F0C980FE9A}" type="datetime1">
              <a:rPr lang="en-GB" smtClean="0"/>
              <a:t>02/10/2021</a:t>
            </a:fld>
            <a:endParaRPr lang="en-GB"/>
          </a:p>
        </p:txBody>
      </p:sp>
    </p:spTree>
    <p:extLst>
      <p:ext uri="{BB962C8B-B14F-4D97-AF65-F5344CB8AC3E}">
        <p14:creationId xmlns:p14="http://schemas.microsoft.com/office/powerpoint/2010/main" val="448912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
        <p:nvSpPr>
          <p:cNvPr id="9"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10"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1"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946B911D-1C09-46E0-A337-5AA01E7099BD}" type="datetime1">
              <a:rPr lang="en-GB" smtClean="0"/>
              <a:t>02/10/2021</a:t>
            </a:fld>
            <a:endParaRPr lang="en-GB"/>
          </a:p>
        </p:txBody>
      </p:sp>
    </p:spTree>
    <p:extLst>
      <p:ext uri="{BB962C8B-B14F-4D97-AF65-F5344CB8AC3E}">
        <p14:creationId xmlns:p14="http://schemas.microsoft.com/office/powerpoint/2010/main" val="20061757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39" name="Rectangle 15"/>
          <p:cNvSpPr>
            <a:spLocks noChangeArrowheads="1"/>
          </p:cNvSpPr>
          <p:nvPr/>
        </p:nvSpPr>
        <p:spPr bwMode="gray">
          <a:xfrm>
            <a:off x="1259632" y="404664"/>
            <a:ext cx="7884368" cy="620363"/>
          </a:xfrm>
          <a:prstGeom prst="rect">
            <a:avLst/>
          </a:prstGeom>
          <a:solidFill>
            <a:srgbClr val="FF6600"/>
          </a:solidFill>
          <a:ln>
            <a:noFill/>
          </a:ln>
        </p:spPr>
        <p:txBody>
          <a:bodyPr/>
          <a:lstStyle/>
          <a:p>
            <a:endParaRPr lang="vi-VN"/>
          </a:p>
        </p:txBody>
      </p:sp>
      <p:sp>
        <p:nvSpPr>
          <p:cNvPr id="1027" name="Rectangle 3"/>
          <p:cNvSpPr>
            <a:spLocks noGrp="1" noChangeArrowheads="1"/>
          </p:cNvSpPr>
          <p:nvPr>
            <p:ph type="body" idx="1"/>
          </p:nvPr>
        </p:nvSpPr>
        <p:spPr bwMode="auto">
          <a:xfrm>
            <a:off x="457200" y="1228727"/>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26" name="Rectangle 2"/>
          <p:cNvSpPr>
            <a:spLocks noGrp="1" noChangeArrowheads="1"/>
          </p:cNvSpPr>
          <p:nvPr>
            <p:ph type="title"/>
          </p:nvPr>
        </p:nvSpPr>
        <p:spPr bwMode="white">
          <a:xfrm>
            <a:off x="1322384" y="471163"/>
            <a:ext cx="764210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3" name="Footer Placeholder 3"/>
          <p:cNvSpPr>
            <a:spLocks noGrp="1"/>
          </p:cNvSpPr>
          <p:nvPr>
            <p:ph type="ftr" sz="quarter" idx="3"/>
          </p:nvPr>
        </p:nvSpPr>
        <p:spPr>
          <a:xfrm>
            <a:off x="2123728" y="6537327"/>
            <a:ext cx="5400600" cy="320675"/>
          </a:xfrm>
          <a:prstGeom prst="rect">
            <a:avLst/>
          </a:prstGeom>
        </p:spPr>
        <p:txBody>
          <a:bodyPr/>
          <a:lstStyle>
            <a:lvl1pPr algn="ctr">
              <a:defRPr sz="1200" b="0"/>
            </a:lvl1pPr>
          </a:lstStyle>
          <a:p>
            <a:endParaRPr lang="en-GB"/>
          </a:p>
        </p:txBody>
      </p:sp>
      <p:sp>
        <p:nvSpPr>
          <p:cNvPr id="14" name="Slide Number Placeholder 4"/>
          <p:cNvSpPr>
            <a:spLocks noGrp="1"/>
          </p:cNvSpPr>
          <p:nvPr>
            <p:ph type="sldNum" sz="quarter" idx="4"/>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5" name="Date Placeholder 5"/>
          <p:cNvSpPr>
            <a:spLocks noGrp="1"/>
          </p:cNvSpPr>
          <p:nvPr>
            <p:ph type="dt" sz="half" idx="2"/>
          </p:nvPr>
        </p:nvSpPr>
        <p:spPr>
          <a:xfrm>
            <a:off x="467544" y="6540783"/>
            <a:ext cx="1656184" cy="317219"/>
          </a:xfrm>
          <a:prstGeom prst="rect">
            <a:avLst/>
          </a:prstGeom>
        </p:spPr>
        <p:txBody>
          <a:bodyPr/>
          <a:lstStyle>
            <a:lvl1pPr algn="l">
              <a:defRPr sz="1200" b="0"/>
            </a:lvl1pPr>
          </a:lstStyle>
          <a:p>
            <a:fld id="{CB081287-94D0-4931-8E5E-4E82A7EE4967}" type="datetime1">
              <a:rPr lang="en-GB" smtClean="0"/>
              <a:t>02/10/2021</a:t>
            </a:fld>
            <a:endParaRPr lang="en-GB"/>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1322385" cy="1177436"/>
          </a:xfrm>
          <a:prstGeom prst="rect">
            <a:avLst/>
          </a:prstGeom>
        </p:spPr>
      </p:pic>
    </p:spTree>
    <p:extLst>
      <p:ext uri="{BB962C8B-B14F-4D97-AF65-F5344CB8AC3E}">
        <p14:creationId xmlns:p14="http://schemas.microsoft.com/office/powerpoint/2010/main" val="10577861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hf hdr="0" ftr="0" dt="0"/>
  <p:txStyles>
    <p:titleStyle>
      <a:lvl1pPr algn="l" rtl="0" eaLnBrk="1" fontAlgn="base" hangingPunct="1">
        <a:spcBef>
          <a:spcPct val="0"/>
        </a:spcBef>
        <a:spcAft>
          <a:spcPct val="0"/>
        </a:spcAft>
        <a:defRPr sz="2800" b="1">
          <a:solidFill>
            <a:schemeClr val="bg1"/>
          </a:solidFill>
          <a:latin typeface="+mj-lt"/>
          <a:ea typeface="+mj-ea"/>
          <a:cs typeface="+mj-cs"/>
        </a:defRPr>
      </a:lvl1pPr>
      <a:lvl2pPr algn="l" rtl="0" eaLnBrk="1" fontAlgn="base" hangingPunct="1">
        <a:spcBef>
          <a:spcPct val="0"/>
        </a:spcBef>
        <a:spcAft>
          <a:spcPct val="0"/>
        </a:spcAft>
        <a:defRPr sz="2800" b="1">
          <a:solidFill>
            <a:schemeClr val="bg1"/>
          </a:solidFill>
          <a:latin typeface="Arial" charset="0"/>
        </a:defRPr>
      </a:lvl2pPr>
      <a:lvl3pPr algn="l" rtl="0" eaLnBrk="1" fontAlgn="base" hangingPunct="1">
        <a:spcBef>
          <a:spcPct val="0"/>
        </a:spcBef>
        <a:spcAft>
          <a:spcPct val="0"/>
        </a:spcAft>
        <a:defRPr sz="2800" b="1">
          <a:solidFill>
            <a:schemeClr val="bg1"/>
          </a:solidFill>
          <a:latin typeface="Arial" charset="0"/>
        </a:defRPr>
      </a:lvl3pPr>
      <a:lvl4pPr algn="l" rtl="0" eaLnBrk="1" fontAlgn="base" hangingPunct="1">
        <a:spcBef>
          <a:spcPct val="0"/>
        </a:spcBef>
        <a:spcAft>
          <a:spcPct val="0"/>
        </a:spcAft>
        <a:defRPr sz="2800" b="1">
          <a:solidFill>
            <a:schemeClr val="bg1"/>
          </a:solidFill>
          <a:latin typeface="Arial" charset="0"/>
        </a:defRPr>
      </a:lvl4pPr>
      <a:lvl5pPr algn="l" rtl="0" eaLnBrk="1" fontAlgn="base" hangingPunct="1">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800">
          <a:solidFill>
            <a:srgbClr val="0033CC"/>
          </a:solidFill>
          <a:latin typeface="Times New Roman" panose="02020603050405020304" pitchFamily="18" charset="0"/>
          <a:ea typeface="Tahoma" panose="020B0604030504040204" pitchFamily="34" charset="0"/>
          <a:cs typeface="Times New Roman" panose="02020603050405020304" pitchFamily="18" charset="0"/>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accent4">
              <a:lumMod val="75000"/>
            </a:schemeClr>
          </a:solidFill>
          <a:latin typeface="Times New Roman" panose="02020603050405020304" pitchFamily="18" charset="0"/>
          <a:ea typeface="Tahoma" panose="020B0604030504040204" pitchFamily="34" charset="0"/>
          <a:cs typeface="Times New Roman" panose="02020603050405020304" pitchFamily="18" charset="0"/>
        </a:defRPr>
      </a:lvl2pPr>
      <a:lvl3pPr marL="1143000" indent="-228600" algn="l" rtl="0" eaLnBrk="1" fontAlgn="base" hangingPunct="1">
        <a:spcBef>
          <a:spcPct val="20000"/>
        </a:spcBef>
        <a:spcAft>
          <a:spcPct val="0"/>
        </a:spcAft>
        <a:buClr>
          <a:schemeClr val="tx1"/>
        </a:buClr>
        <a:buChar char="•"/>
        <a:defRPr sz="2400">
          <a:solidFill>
            <a:srgbClr val="003399"/>
          </a:solidFill>
          <a:latin typeface="Times New Roman" panose="02020603050405020304" pitchFamily="18" charset="0"/>
          <a:ea typeface="Tahoma" panose="020B0604030504040204" pitchFamily="34" charset="0"/>
          <a:cs typeface="Times New Roman" panose="02020603050405020304" pitchFamily="18" charset="0"/>
        </a:defRPr>
      </a:lvl3pPr>
      <a:lvl4pPr marL="1600200" indent="-228600" algn="l" rtl="0" eaLnBrk="1" fontAlgn="base" hangingPunct="1">
        <a:spcBef>
          <a:spcPct val="20000"/>
        </a:spcBef>
        <a:spcAft>
          <a:spcPct val="0"/>
        </a:spcAft>
        <a:buChar char="–"/>
        <a:defRPr sz="2000">
          <a:solidFill>
            <a:srgbClr val="FF3300"/>
          </a:solidFill>
          <a:latin typeface="Times New Roman" panose="02020603050405020304" pitchFamily="18" charset="0"/>
          <a:ea typeface="Tahoma" panose="020B0604030504040204" pitchFamily="34" charset="0"/>
          <a:cs typeface="Times New Roman" panose="02020603050405020304" pitchFamily="18" charset="0"/>
        </a:defRPr>
      </a:lvl4pPr>
      <a:lvl5pPr marL="2057400" indent="-228600" algn="l" rtl="0" eaLnBrk="1" fontAlgn="base" hangingPunct="1">
        <a:spcBef>
          <a:spcPct val="20000"/>
        </a:spcBef>
        <a:spcAft>
          <a:spcPct val="0"/>
        </a:spcAft>
        <a:buChar char="»"/>
        <a:defRPr sz="2000">
          <a:solidFill>
            <a:srgbClr val="FF9900"/>
          </a:solidFill>
          <a:latin typeface="Times New Roman" panose="02020603050405020304" pitchFamily="18" charset="0"/>
          <a:ea typeface="Tahoma" panose="020B0604030504040204" pitchFamily="34" charset="0"/>
          <a:cs typeface="Times New Roman" panose="02020603050405020304" pitchFamily="18" charset="0"/>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mtClean="0"/>
              <a:t>CHƯƠNG 4 (tiếp)</a:t>
            </a:r>
            <a:br>
              <a:rPr lang="en-US" smtClean="0"/>
            </a:br>
            <a:r>
              <a:rPr lang="en-US" smtClean="0"/>
              <a:t>LUYỆN TẬP</a:t>
            </a:r>
            <a:endParaRPr lang="en-GB"/>
          </a:p>
        </p:txBody>
      </p:sp>
      <p:sp>
        <p:nvSpPr>
          <p:cNvPr id="3" name="Subtitle 2"/>
          <p:cNvSpPr>
            <a:spLocks noGrp="1"/>
          </p:cNvSpPr>
          <p:nvPr>
            <p:ph type="subTitle" idx="1"/>
          </p:nvPr>
        </p:nvSpPr>
        <p:spPr/>
        <p:txBody>
          <a:bodyPr/>
          <a:lstStyle/>
          <a:p>
            <a:r>
              <a:rPr lang="en-GB" smtClean="0"/>
              <a:t>Giảng viên: Triệu Thu Hương</a:t>
            </a:r>
            <a:endParaRPr lang="en-GB"/>
          </a:p>
        </p:txBody>
      </p:sp>
    </p:spTree>
    <p:extLst>
      <p:ext uri="{BB962C8B-B14F-4D97-AF65-F5344CB8AC3E}">
        <p14:creationId xmlns:p14="http://schemas.microsoft.com/office/powerpoint/2010/main" val="11731456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smtClean="0">
                <a:solidFill>
                  <a:srgbClr val="FF0000"/>
                </a:solidFill>
              </a:rPr>
              <a:t>Bài tập về d</a:t>
            </a:r>
            <a:r>
              <a:rPr lang="en-US" sz="2400" b="1" smtClean="0">
                <a:solidFill>
                  <a:srgbClr val="FF0000"/>
                </a:solidFill>
              </a:rPr>
              <a:t>anh </a:t>
            </a:r>
            <a:r>
              <a:rPr lang="en-US" sz="2400" b="1" smtClean="0">
                <a:solidFill>
                  <a:srgbClr val="FF0000"/>
                </a:solidFill>
              </a:rPr>
              <a:t>sách (List)</a:t>
            </a:r>
            <a:endParaRPr lang="en-US" sz="2400" b="1" dirty="0">
              <a:solidFill>
                <a:srgbClr val="FF0000"/>
              </a:solidFill>
            </a:endParaRPr>
          </a:p>
          <a:p>
            <a:pPr marL="385763" indent="-385763">
              <a:buFont typeface="+mj-lt"/>
              <a:buAutoNum type="arabicPeriod"/>
            </a:pPr>
            <a:r>
              <a:rPr lang="en-US" sz="2400" b="1" smtClean="0"/>
              <a:t>Bài tập về bộ </a:t>
            </a:r>
            <a:r>
              <a:rPr lang="en-US" sz="2400" b="1" smtClean="0"/>
              <a:t>(Tuple)</a:t>
            </a:r>
            <a:endParaRPr lang="en-US" sz="2400" b="1" dirty="0"/>
          </a:p>
          <a:p>
            <a:pPr marL="385763" indent="-385763">
              <a:buFont typeface="+mj-lt"/>
              <a:buAutoNum type="arabicPeriod"/>
            </a:pPr>
            <a:r>
              <a:rPr lang="en-US" sz="2400" b="1" dirty="0"/>
              <a:t>Q &amp; A</a:t>
            </a:r>
          </a:p>
        </p:txBody>
      </p:sp>
      <p:sp>
        <p:nvSpPr>
          <p:cNvPr id="4" name="Slide Number Placeholder 3"/>
          <p:cNvSpPr>
            <a:spLocks noGrp="1"/>
          </p:cNvSpPr>
          <p:nvPr>
            <p:ph type="sldNum" sz="quarter" idx="12"/>
          </p:nvPr>
        </p:nvSpPr>
        <p:spPr/>
        <p:txBody>
          <a:bodyPr/>
          <a:lstStyle/>
          <a:p>
            <a:fld id="{D55F1051-63A8-40BE-A0A8-9F6D9BC932E4}" type="slidenum">
              <a:rPr lang="en-US" smtClean="0"/>
              <a:t>2</a:t>
            </a:fld>
            <a:endParaRPr lang="en-US"/>
          </a:p>
        </p:txBody>
      </p:sp>
    </p:spTree>
    <p:extLst>
      <p:ext uri="{BB962C8B-B14F-4D97-AF65-F5344CB8AC3E}">
        <p14:creationId xmlns:p14="http://schemas.microsoft.com/office/powerpoint/2010/main" val="41157381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 Bài tập về danh sách (List)</a:t>
            </a:r>
            <a:endParaRPr lang="en-US" dirty="0"/>
          </a:p>
        </p:txBody>
      </p:sp>
      <p:sp>
        <p:nvSpPr>
          <p:cNvPr id="3" name="Content Placeholder 2"/>
          <p:cNvSpPr>
            <a:spLocks noGrp="1"/>
          </p:cNvSpPr>
          <p:nvPr>
            <p:ph idx="1"/>
          </p:nvPr>
        </p:nvSpPr>
        <p:spPr/>
        <p:txBody>
          <a:bodyPr>
            <a:normAutofit fontScale="92500"/>
          </a:bodyPr>
          <a:lstStyle/>
          <a:p>
            <a:r>
              <a:rPr lang="en-US" b="1" dirty="0" err="1">
                <a:latin typeface="Calibri" panose="020F0502020204030204" pitchFamily="34" charset="0"/>
                <a:cs typeface="Calibri" panose="020F0502020204030204" pitchFamily="34" charset="0"/>
              </a:rPr>
              <a:t>Bài</a:t>
            </a:r>
            <a:r>
              <a:rPr lang="en-US" b="1" dirty="0">
                <a:latin typeface="Calibri" panose="020F0502020204030204" pitchFamily="34" charset="0"/>
                <a:cs typeface="Calibri" panose="020F0502020204030204" pitchFamily="34" charset="0"/>
              </a:rPr>
              <a:t> </a:t>
            </a:r>
            <a:r>
              <a:rPr lang="vi-VN" b="1" dirty="0">
                <a:latin typeface="Calibri" panose="020F0502020204030204" pitchFamily="34" charset="0"/>
                <a:cs typeface="Calibri" panose="020F0502020204030204" pitchFamily="34" charset="0"/>
              </a:rPr>
              <a:t>1</a:t>
            </a:r>
            <a:r>
              <a:rPr lang="en-US" dirty="0">
                <a:latin typeface="Calibri" panose="020F0502020204030204" pitchFamily="34" charset="0"/>
                <a:cs typeface="Calibri" panose="020F0502020204030204" pitchFamily="34" charset="0"/>
              </a:rPr>
              <a:t>:</a:t>
            </a:r>
            <a:r>
              <a:rPr lang="vi-VN" dirty="0">
                <a:latin typeface="Calibri" panose="020F0502020204030204" pitchFamily="34" charset="0"/>
                <a:cs typeface="Calibri" panose="020F0502020204030204" pitchFamily="34" charset="0"/>
              </a:rPr>
              <a:t> Viết chương trình python tính tổng của các phần tử trong một list</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sau</a:t>
            </a:r>
            <a:r>
              <a:rPr lang="en-US" dirty="0">
                <a:latin typeface="Calibri" panose="020F0502020204030204" pitchFamily="34" charset="0"/>
                <a:cs typeface="Calibri" panose="020F0502020204030204" pitchFamily="34" charset="0"/>
              </a:rPr>
              <a:t>: _list= [1, 2, 3, 4, 5, 6, 7, 8, 9].</a:t>
            </a:r>
            <a:endParaRPr lang="vi-VN" dirty="0">
              <a:latin typeface="Calibri" panose="020F0502020204030204" pitchFamily="34" charset="0"/>
              <a:cs typeface="Calibri" panose="020F0502020204030204" pitchFamily="34" charset="0"/>
            </a:endParaRPr>
          </a:p>
          <a:p>
            <a:r>
              <a:rPr lang="en-US" b="1" dirty="0" err="1">
                <a:latin typeface="Calibri" panose="020F0502020204030204" pitchFamily="34" charset="0"/>
                <a:cs typeface="Calibri" panose="020F0502020204030204" pitchFamily="34" charset="0"/>
              </a:rPr>
              <a:t>Bài</a:t>
            </a:r>
            <a:r>
              <a:rPr lang="en-US" b="1" dirty="0">
                <a:latin typeface="Calibri" panose="020F0502020204030204" pitchFamily="34" charset="0"/>
                <a:cs typeface="Calibri" panose="020F0502020204030204" pitchFamily="34" charset="0"/>
              </a:rPr>
              <a:t> 2</a:t>
            </a:r>
            <a:r>
              <a:rPr lang="en-US" dirty="0">
                <a:latin typeface="Calibri" panose="020F0502020204030204" pitchFamily="34" charset="0"/>
                <a:cs typeface="Calibri" panose="020F0502020204030204" pitchFamily="34" charset="0"/>
              </a:rPr>
              <a:t>:</a:t>
            </a:r>
            <a:r>
              <a:rPr lang="vi-VN" dirty="0">
                <a:latin typeface="Calibri" panose="020F0502020204030204" pitchFamily="34" charset="0"/>
                <a:cs typeface="Calibri" panose="020F0502020204030204" pitchFamily="34" charset="0"/>
              </a:rPr>
              <a:t> Viết chương trình python tính tích của các phần tử trong một list</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sau</a:t>
            </a:r>
            <a:r>
              <a:rPr lang="en-US" dirty="0">
                <a:latin typeface="Calibri" panose="020F0502020204030204" pitchFamily="34" charset="0"/>
                <a:cs typeface="Calibri" panose="020F0502020204030204" pitchFamily="34" charset="0"/>
              </a:rPr>
              <a:t>: _list= [1, 2, 3, 4, 5].</a:t>
            </a:r>
          </a:p>
          <a:p>
            <a:r>
              <a:rPr lang="vi-VN" b="1" dirty="0">
                <a:latin typeface="Calibri" panose="020F0502020204030204" pitchFamily="34" charset="0"/>
                <a:cs typeface="Calibri" panose="020F0502020204030204" pitchFamily="34" charset="0"/>
              </a:rPr>
              <a:t>Bài </a:t>
            </a:r>
            <a:r>
              <a:rPr lang="en-US" b="1" dirty="0">
                <a:latin typeface="Calibri" panose="020F0502020204030204" pitchFamily="34" charset="0"/>
                <a:cs typeface="Calibri" panose="020F0502020204030204" pitchFamily="34" charset="0"/>
              </a:rPr>
              <a:t>3</a:t>
            </a:r>
            <a:r>
              <a:rPr lang="vi-VN" dirty="0">
                <a:latin typeface="Calibri" panose="020F0502020204030204" pitchFamily="34" charset="0"/>
                <a:cs typeface="Calibri" panose="020F0502020204030204" pitchFamily="34" charset="0"/>
              </a:rPr>
              <a:t>: Cho đầu vào là _list= [1, 2, 3, 4, 5, 6, 7, 8, 9]. Viết chương trình python tạo 2 list mới từ list đó cho. Trong đó 1 list chỉ bao gồm số chẵn (even), 1 list chỉ bao gồm số lẻ (odd).</a:t>
            </a:r>
          </a:p>
          <a:p>
            <a:r>
              <a:rPr lang="vi-VN" b="1" dirty="0">
                <a:latin typeface="Calibri" panose="020F0502020204030204" pitchFamily="34" charset="0"/>
                <a:cs typeface="Calibri" panose="020F0502020204030204" pitchFamily="34" charset="0"/>
              </a:rPr>
              <a:t>Bài </a:t>
            </a:r>
            <a:r>
              <a:rPr lang="en-US" b="1" dirty="0">
                <a:latin typeface="Calibri" panose="020F0502020204030204" pitchFamily="34" charset="0"/>
                <a:cs typeface="Calibri" panose="020F0502020204030204" pitchFamily="34" charset="0"/>
              </a:rPr>
              <a:t>4</a:t>
            </a:r>
            <a:r>
              <a:rPr lang="vi-VN" dirty="0">
                <a:latin typeface="Calibri" panose="020F0502020204030204" pitchFamily="34" charset="0"/>
                <a:cs typeface="Calibri" panose="020F0502020204030204" pitchFamily="34" charset="0"/>
              </a:rPr>
              <a:t>: Cho danh sách ban đầu _list = ['Red', 'Green', </a:t>
            </a:r>
            <a:r>
              <a:rPr lang="vi-VN" dirty="0">
                <a:solidFill>
                  <a:srgbClr val="FF0000"/>
                </a:solidFill>
                <a:latin typeface="Calibri" panose="020F0502020204030204" pitchFamily="34" charset="0"/>
                <a:cs typeface="Calibri" panose="020F0502020204030204" pitchFamily="34" charset="0"/>
              </a:rPr>
              <a:t>'White', 'Black'</a:t>
            </a:r>
            <a:r>
              <a:rPr lang="vi-VN" dirty="0">
                <a:latin typeface="Calibri" panose="020F0502020204030204" pitchFamily="34" charset="0"/>
                <a:cs typeface="Calibri" panose="020F0502020204030204" pitchFamily="34" charset="0"/>
              </a:rPr>
              <a:t>, 'Pink', 'Yellow']. Tạo danh sách mới chứa 2 phần tử ở vị trí thứ 2 và thứ 3 _new = ['White', 'Black']</a:t>
            </a:r>
          </a:p>
          <a:p>
            <a:r>
              <a:rPr lang="vi-VN" b="1" dirty="0">
                <a:latin typeface="Calibri" panose="020F0502020204030204" pitchFamily="34" charset="0"/>
                <a:cs typeface="Calibri" panose="020F0502020204030204" pitchFamily="34" charset="0"/>
              </a:rPr>
              <a:t>Bài </a:t>
            </a:r>
            <a:r>
              <a:rPr lang="en-US" b="1" dirty="0">
                <a:latin typeface="Calibri" panose="020F0502020204030204" pitchFamily="34" charset="0"/>
                <a:cs typeface="Calibri" panose="020F0502020204030204" pitchFamily="34" charset="0"/>
              </a:rPr>
              <a:t>5</a:t>
            </a:r>
            <a:r>
              <a:rPr lang="vi-VN" dirty="0">
                <a:latin typeface="Calibri" panose="020F0502020204030204" pitchFamily="34" charset="0"/>
                <a:cs typeface="Calibri" panose="020F0502020204030204" pitchFamily="34" charset="0"/>
              </a:rPr>
              <a:t>: Cho danh sách đầu vào _list = [‘zero’, ‘three’]. Tạo ra danh sách mới _new = [‘zero’, </a:t>
            </a:r>
            <a:r>
              <a:rPr lang="vi-VN" dirty="0">
                <a:solidFill>
                  <a:srgbClr val="FF0000"/>
                </a:solidFill>
                <a:latin typeface="Calibri" panose="020F0502020204030204" pitchFamily="34" charset="0"/>
                <a:cs typeface="Calibri" panose="020F0502020204030204" pitchFamily="34" charset="0"/>
              </a:rPr>
              <a:t>‘one’, ‘two’, </a:t>
            </a:r>
            <a:r>
              <a:rPr lang="vi-VN" dirty="0">
                <a:latin typeface="Calibri" panose="020F0502020204030204" pitchFamily="34" charset="0"/>
                <a:cs typeface="Calibri" panose="020F0502020204030204" pitchFamily="34" charset="0"/>
              </a:rPr>
              <a:t>‘three’] bằng cách thêm các phần tử vào danh sách ban đầu.</a:t>
            </a:r>
          </a:p>
        </p:txBody>
      </p:sp>
      <p:sp>
        <p:nvSpPr>
          <p:cNvPr id="5" name="Slide Number Placeholder 4"/>
          <p:cNvSpPr>
            <a:spLocks noGrp="1"/>
          </p:cNvSpPr>
          <p:nvPr>
            <p:ph type="sldNum" sz="quarter" idx="12"/>
          </p:nvPr>
        </p:nvSpPr>
        <p:spPr/>
        <p:txBody>
          <a:bodyPr/>
          <a:lstStyle/>
          <a:p>
            <a:fld id="{D55F1051-63A8-40BE-A0A8-9F6D9BC932E4}" type="slidenum">
              <a:rPr lang="en-US" smtClean="0"/>
              <a:t>3</a:t>
            </a:fld>
            <a:endParaRPr lang="en-US"/>
          </a:p>
        </p:txBody>
      </p:sp>
    </p:spTree>
    <p:extLst>
      <p:ext uri="{BB962C8B-B14F-4D97-AF65-F5344CB8AC3E}">
        <p14:creationId xmlns:p14="http://schemas.microsoft.com/office/powerpoint/2010/main" val="34347643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20000"/>
          </a:bodyPr>
          <a:lstStyle/>
          <a:p>
            <a:r>
              <a:rPr lang="en-US" b="1" dirty="0" err="1">
                <a:latin typeface="Calibri" panose="020F0502020204030204" pitchFamily="34" charset="0"/>
                <a:cs typeface="Calibri" panose="020F0502020204030204" pitchFamily="34" charset="0"/>
              </a:rPr>
              <a:t>Bài</a:t>
            </a:r>
            <a:r>
              <a:rPr lang="en-US" b="1" dirty="0">
                <a:latin typeface="Calibri" panose="020F0502020204030204" pitchFamily="34" charset="0"/>
                <a:cs typeface="Calibri" panose="020F0502020204030204" pitchFamily="34" charset="0"/>
              </a:rPr>
              <a:t> 6</a:t>
            </a:r>
            <a:r>
              <a:rPr lang="en-US" dirty="0">
                <a:latin typeface="Calibri" panose="020F0502020204030204" pitchFamily="34" charset="0"/>
                <a:cs typeface="Calibri" panose="020F0502020204030204" pitchFamily="34" charset="0"/>
              </a:rPr>
              <a:t>:</a:t>
            </a:r>
            <a:r>
              <a:rPr lang="vi-VN" dirty="0">
                <a:latin typeface="Calibri" panose="020F0502020204030204" pitchFamily="34" charset="0"/>
                <a:cs typeface="Calibri" panose="020F0502020204030204" pitchFamily="34" charset="0"/>
              </a:rPr>
              <a:t> Viết một chương trình Python để đếm số chuỗi thỏa mãn điều kiện: độ dài chuỗi lớn hơn hoặc bằng một giá trị đầu vào, ký tự đầu tiên và cuối cùng là giống nhau từ một danh sách cho </a:t>
            </a:r>
            <a:r>
              <a:rPr lang="en-US" dirty="0" err="1">
                <a:latin typeface="Calibri" panose="020F0502020204030204" pitchFamily="34" charset="0"/>
                <a:cs typeface="Calibri" panose="020F0502020204030204" pitchFamily="34" charset="0"/>
              </a:rPr>
              <a:t>trước</a:t>
            </a:r>
            <a:r>
              <a:rPr lang="vi-VN" dirty="0">
                <a:latin typeface="Calibri" panose="020F0502020204030204" pitchFamily="34" charset="0"/>
                <a:cs typeface="Calibri" panose="020F0502020204030204" pitchFamily="34" charset="0"/>
              </a:rPr>
              <a:t>.</a:t>
            </a:r>
            <a:r>
              <a:rPr lang="en-US" dirty="0">
                <a:latin typeface="Calibri" panose="020F0502020204030204" pitchFamily="34" charset="0"/>
                <a:cs typeface="Calibri" panose="020F0502020204030204" pitchFamily="34" charset="0"/>
              </a:rPr>
              <a:t> </a:t>
            </a:r>
            <a:r>
              <a:rPr lang="vi-VN" dirty="0">
                <a:latin typeface="Calibri" panose="020F0502020204030204" pitchFamily="34" charset="0"/>
                <a:cs typeface="Calibri" panose="020F0502020204030204" pitchFamily="34" charset="0"/>
              </a:rPr>
              <a:t>Ví dụ cho list đầu vào : ['abc', 'xyz', 'aba', '1221', ‘ii’, ‘ii2’, ‘5yhy5’]</a:t>
            </a:r>
            <a:r>
              <a:rPr lang="en-US" dirty="0">
                <a:latin typeface="Calibri" panose="020F0502020204030204" pitchFamily="34" charset="0"/>
                <a:cs typeface="Calibri" panose="020F0502020204030204" pitchFamily="34" charset="0"/>
              </a:rPr>
              <a:t> </a:t>
            </a:r>
            <a:r>
              <a:rPr lang="en-US" dirty="0">
                <a:latin typeface="Calibri" panose="020F0502020204030204" pitchFamily="34" charset="0"/>
                <a:cs typeface="Calibri" panose="020F0502020204030204" pitchFamily="34" charset="0"/>
                <a:sym typeface="Wingdings" panose="05000000000000000000" pitchFamily="2" charset="2"/>
              </a:rPr>
              <a:t></a:t>
            </a:r>
            <a:r>
              <a:rPr lang="vi-VN" dirty="0">
                <a:latin typeface="Calibri" panose="020F0502020204030204" pitchFamily="34" charset="0"/>
                <a:cs typeface="Calibri" panose="020F0502020204030204" pitchFamily="34" charset="0"/>
              </a:rPr>
              <a:t> Kết quả cho </a:t>
            </a:r>
            <a:r>
              <a:rPr lang="vi-VN">
                <a:latin typeface="Calibri" panose="020F0502020204030204" pitchFamily="34" charset="0"/>
                <a:cs typeface="Calibri" panose="020F0502020204030204" pitchFamily="34" charset="0"/>
              </a:rPr>
              <a:t>ra </a:t>
            </a:r>
            <a:r>
              <a:rPr lang="en-US" smtClean="0">
                <a:latin typeface="Calibri" panose="020F0502020204030204" pitchFamily="34" charset="0"/>
                <a:cs typeface="Calibri" panose="020F0502020204030204" pitchFamily="34" charset="0"/>
              </a:rPr>
              <a:t>4</a:t>
            </a:r>
            <a:r>
              <a:rPr lang="vi-VN" smtClean="0">
                <a:latin typeface="Calibri" panose="020F0502020204030204" pitchFamily="34" charset="0"/>
                <a:cs typeface="Calibri" panose="020F0502020204030204" pitchFamily="34" charset="0"/>
              </a:rPr>
              <a:t>.</a:t>
            </a:r>
            <a:endParaRPr lang="vi-VN" dirty="0">
              <a:latin typeface="Calibri" panose="020F0502020204030204" pitchFamily="34" charset="0"/>
              <a:cs typeface="Calibri" panose="020F0502020204030204" pitchFamily="34" charset="0"/>
            </a:endParaRPr>
          </a:p>
          <a:p>
            <a:r>
              <a:rPr lang="en-US" b="1" dirty="0" err="1">
                <a:latin typeface="Calibri" panose="020F0502020204030204" pitchFamily="34" charset="0"/>
                <a:cs typeface="Calibri" panose="020F0502020204030204" pitchFamily="34" charset="0"/>
              </a:rPr>
              <a:t>Bài</a:t>
            </a:r>
            <a:r>
              <a:rPr lang="en-US" b="1" dirty="0">
                <a:latin typeface="Calibri" panose="020F0502020204030204" pitchFamily="34" charset="0"/>
                <a:cs typeface="Calibri" panose="020F0502020204030204" pitchFamily="34" charset="0"/>
              </a:rPr>
              <a:t> 7</a:t>
            </a:r>
            <a:r>
              <a:rPr lang="en-US" dirty="0">
                <a:latin typeface="Calibri" panose="020F0502020204030204" pitchFamily="34" charset="0"/>
                <a:cs typeface="Calibri" panose="020F0502020204030204" pitchFamily="34" charset="0"/>
              </a:rPr>
              <a:t>:</a:t>
            </a:r>
            <a:r>
              <a:rPr lang="vi-VN" dirty="0">
                <a:latin typeface="Calibri" panose="020F0502020204030204" pitchFamily="34" charset="0"/>
                <a:cs typeface="Calibri" panose="020F0502020204030204" pitchFamily="34" charset="0"/>
              </a:rPr>
              <a:t> Viết chương trình </a:t>
            </a:r>
            <a:r>
              <a:rPr lang="en-US" dirty="0" err="1">
                <a:latin typeface="Calibri" panose="020F0502020204030204" pitchFamily="34" charset="0"/>
                <a:cs typeface="Calibri" panose="020F0502020204030204" pitchFamily="34" charset="0"/>
              </a:rPr>
              <a:t>tạo</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một</a:t>
            </a:r>
            <a:r>
              <a:rPr lang="en-US" dirty="0">
                <a:latin typeface="Calibri" panose="020F0502020204030204" pitchFamily="34" charset="0"/>
                <a:cs typeface="Calibri" panose="020F0502020204030204" pitchFamily="34" charset="0"/>
              </a:rPr>
              <a:t> list </a:t>
            </a:r>
            <a:r>
              <a:rPr lang="en-US" dirty="0" err="1">
                <a:latin typeface="Calibri" panose="020F0502020204030204" pitchFamily="34" charset="0"/>
                <a:cs typeface="Calibri" panose="020F0502020204030204" pitchFamily="34" charset="0"/>
              </a:rPr>
              <a:t>mới</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bằng</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cách</a:t>
            </a:r>
            <a:r>
              <a:rPr lang="en-US" dirty="0">
                <a:latin typeface="Calibri" panose="020F0502020204030204" pitchFamily="34" charset="0"/>
                <a:cs typeface="Calibri" panose="020F0502020204030204" pitchFamily="34" charset="0"/>
              </a:rPr>
              <a:t> </a:t>
            </a:r>
            <a:r>
              <a:rPr lang="vi-VN" dirty="0">
                <a:latin typeface="Calibri" panose="020F0502020204030204" pitchFamily="34" charset="0"/>
                <a:cs typeface="Calibri" panose="020F0502020204030204" pitchFamily="34" charset="0"/>
              </a:rPr>
              <a:t>loại bỏ các phần tử có giá trị giống nhau trong list</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đầu</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vào</a:t>
            </a:r>
            <a:r>
              <a:rPr lang="vi-VN" dirty="0">
                <a:latin typeface="Calibri" panose="020F0502020204030204" pitchFamily="34" charset="0"/>
                <a:cs typeface="Calibri" panose="020F0502020204030204" pitchFamily="34" charset="0"/>
              </a:rPr>
              <a:t>.</a:t>
            </a:r>
            <a:r>
              <a:rPr lang="en-US" dirty="0">
                <a:latin typeface="Calibri" panose="020F0502020204030204" pitchFamily="34" charset="0"/>
                <a:cs typeface="Calibri" panose="020F0502020204030204" pitchFamily="34" charset="0"/>
              </a:rPr>
              <a:t> Ví dụ: </a:t>
            </a:r>
            <a:r>
              <a:rPr lang="en-US" dirty="0" err="1">
                <a:latin typeface="Calibri" panose="020F0502020204030204" pitchFamily="34" charset="0"/>
                <a:cs typeface="Calibri" panose="020F0502020204030204" pitchFamily="34" charset="0"/>
              </a:rPr>
              <a:t>nhập</a:t>
            </a:r>
            <a:r>
              <a:rPr lang="en-US" dirty="0">
                <a:latin typeface="Calibri" panose="020F0502020204030204" pitchFamily="34" charset="0"/>
                <a:cs typeface="Calibri" panose="020F0502020204030204" pitchFamily="34" charset="0"/>
              </a:rPr>
              <a:t> list </a:t>
            </a:r>
            <a:r>
              <a:rPr lang="en-US" dirty="0" err="1">
                <a:latin typeface="Calibri" panose="020F0502020204030204" pitchFamily="34" charset="0"/>
                <a:cs typeface="Calibri" panose="020F0502020204030204" pitchFamily="34" charset="0"/>
              </a:rPr>
              <a:t>đầu</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vào</a:t>
            </a:r>
            <a:r>
              <a:rPr lang="en-US" dirty="0">
                <a:latin typeface="Calibri" panose="020F0502020204030204" pitchFamily="34" charset="0"/>
                <a:cs typeface="Calibri" panose="020F0502020204030204" pitchFamily="34" charset="0"/>
              </a:rPr>
              <a:t> là _list=</a:t>
            </a:r>
            <a:r>
              <a:rPr lang="vi-VN" dirty="0">
                <a:latin typeface="Calibri" panose="020F0502020204030204" pitchFamily="34" charset="0"/>
                <a:cs typeface="Calibri" panose="020F0502020204030204" pitchFamily="34" charset="0"/>
              </a:rPr>
              <a:t> ['abc', 'xyz', 'a</a:t>
            </a:r>
            <a:r>
              <a:rPr lang="en-US" dirty="0" err="1">
                <a:latin typeface="Calibri" panose="020F0502020204030204" pitchFamily="34" charset="0"/>
                <a:cs typeface="Calibri" panose="020F0502020204030204" pitchFamily="34" charset="0"/>
              </a:rPr>
              <a:t>bc</a:t>
            </a:r>
            <a:r>
              <a:rPr lang="vi-VN" dirty="0">
                <a:latin typeface="Calibri" panose="020F0502020204030204" pitchFamily="34" charset="0"/>
                <a:cs typeface="Calibri" panose="020F0502020204030204" pitchFamily="34" charset="0"/>
              </a:rPr>
              <a:t>', '12', ‘ii’, ‘</a:t>
            </a:r>
            <a:r>
              <a:rPr lang="en-US" dirty="0">
                <a:latin typeface="Calibri" panose="020F0502020204030204" pitchFamily="34" charset="0"/>
                <a:cs typeface="Calibri" panose="020F0502020204030204" pitchFamily="34" charset="0"/>
              </a:rPr>
              <a:t>1</a:t>
            </a:r>
            <a:r>
              <a:rPr lang="vi-VN" dirty="0">
                <a:latin typeface="Calibri" panose="020F0502020204030204" pitchFamily="34" charset="0"/>
                <a:cs typeface="Calibri" panose="020F0502020204030204" pitchFamily="34" charset="0"/>
              </a:rPr>
              <a:t>2’, ‘5</a:t>
            </a:r>
            <a:r>
              <a:rPr lang="en-US" dirty="0">
                <a:latin typeface="Calibri" panose="020F0502020204030204" pitchFamily="34" charset="0"/>
                <a:cs typeface="Calibri" panose="020F0502020204030204" pitchFamily="34" charset="0"/>
              </a:rPr>
              <a:t>a</a:t>
            </a:r>
            <a:r>
              <a:rPr lang="vi-VN" dirty="0">
                <a:latin typeface="Calibri" panose="020F0502020204030204" pitchFamily="34" charset="0"/>
                <a:cs typeface="Calibri" panose="020F0502020204030204" pitchFamily="34" charset="0"/>
              </a:rPr>
              <a:t>’]</a:t>
            </a:r>
            <a:r>
              <a:rPr lang="en-US" dirty="0">
                <a:latin typeface="Calibri" panose="020F0502020204030204" pitchFamily="34" charset="0"/>
                <a:cs typeface="Calibri" panose="020F0502020204030204" pitchFamily="34" charset="0"/>
              </a:rPr>
              <a:t> </a:t>
            </a:r>
            <a:r>
              <a:rPr lang="en-US" dirty="0">
                <a:latin typeface="Calibri" panose="020F0502020204030204" pitchFamily="34" charset="0"/>
                <a:cs typeface="Calibri" panose="020F0502020204030204" pitchFamily="34" charset="0"/>
                <a:sym typeface="Wingdings" panose="05000000000000000000" pitchFamily="2" charset="2"/>
              </a:rPr>
              <a:t> </a:t>
            </a:r>
            <a:r>
              <a:rPr lang="en-US" dirty="0" err="1">
                <a:latin typeface="Calibri" panose="020F0502020204030204" pitchFamily="34" charset="0"/>
                <a:cs typeface="Calibri" panose="020F0502020204030204" pitchFamily="34" charset="0"/>
                <a:sym typeface="Wingdings" panose="05000000000000000000" pitchFamily="2" charset="2"/>
              </a:rPr>
              <a:t>kết</a:t>
            </a:r>
            <a:r>
              <a:rPr lang="en-US" dirty="0">
                <a:latin typeface="Calibri" panose="020F0502020204030204" pitchFamily="34" charset="0"/>
                <a:cs typeface="Calibri" panose="020F0502020204030204" pitchFamily="34" charset="0"/>
                <a:sym typeface="Wingdings" panose="05000000000000000000" pitchFamily="2" charset="2"/>
              </a:rPr>
              <a:t> quả list </a:t>
            </a:r>
            <a:r>
              <a:rPr lang="en-US" dirty="0" err="1">
                <a:latin typeface="Calibri" panose="020F0502020204030204" pitchFamily="34" charset="0"/>
                <a:cs typeface="Calibri" panose="020F0502020204030204" pitchFamily="34" charset="0"/>
                <a:sym typeface="Wingdings" panose="05000000000000000000" pitchFamily="2" charset="2"/>
              </a:rPr>
              <a:t>mới</a:t>
            </a:r>
            <a:r>
              <a:rPr lang="en-US" dirty="0">
                <a:latin typeface="Calibri" panose="020F0502020204030204" pitchFamily="34" charset="0"/>
                <a:cs typeface="Calibri" panose="020F0502020204030204" pitchFamily="34" charset="0"/>
                <a:sym typeface="Wingdings" panose="05000000000000000000" pitchFamily="2" charset="2"/>
              </a:rPr>
              <a:t> là _new=</a:t>
            </a:r>
            <a:r>
              <a:rPr lang="vi-VN" dirty="0">
                <a:latin typeface="Calibri" panose="020F0502020204030204" pitchFamily="34" charset="0"/>
                <a:cs typeface="Calibri" panose="020F0502020204030204" pitchFamily="34" charset="0"/>
              </a:rPr>
              <a:t> ['xyz',</a:t>
            </a:r>
            <a:r>
              <a:rPr lang="en-US" dirty="0">
                <a:latin typeface="Calibri" panose="020F0502020204030204" pitchFamily="34" charset="0"/>
                <a:cs typeface="Calibri" panose="020F0502020204030204" pitchFamily="34" charset="0"/>
              </a:rPr>
              <a:t> </a:t>
            </a:r>
            <a:r>
              <a:rPr lang="vi-VN" dirty="0">
                <a:latin typeface="Calibri" panose="020F0502020204030204" pitchFamily="34" charset="0"/>
                <a:cs typeface="Calibri" panose="020F0502020204030204" pitchFamily="34" charset="0"/>
              </a:rPr>
              <a:t>‘ii’,</a:t>
            </a:r>
            <a:r>
              <a:rPr lang="en-US" dirty="0">
                <a:latin typeface="Calibri" panose="020F0502020204030204" pitchFamily="34" charset="0"/>
                <a:cs typeface="Calibri" panose="020F0502020204030204" pitchFamily="34" charset="0"/>
              </a:rPr>
              <a:t> </a:t>
            </a:r>
            <a:r>
              <a:rPr lang="vi-VN" dirty="0">
                <a:latin typeface="Calibri" panose="020F0502020204030204" pitchFamily="34" charset="0"/>
                <a:cs typeface="Calibri" panose="020F0502020204030204" pitchFamily="34" charset="0"/>
              </a:rPr>
              <a:t>‘5</a:t>
            </a:r>
            <a:r>
              <a:rPr lang="en-US" dirty="0">
                <a:latin typeface="Calibri" panose="020F0502020204030204" pitchFamily="34" charset="0"/>
                <a:cs typeface="Calibri" panose="020F0502020204030204" pitchFamily="34" charset="0"/>
              </a:rPr>
              <a:t>a</a:t>
            </a:r>
            <a:r>
              <a:rPr lang="vi-VN" dirty="0">
                <a:latin typeface="Calibri" panose="020F0502020204030204" pitchFamily="34" charset="0"/>
                <a:cs typeface="Calibri" panose="020F0502020204030204" pitchFamily="34" charset="0"/>
              </a:rPr>
              <a:t>’]</a:t>
            </a:r>
            <a:r>
              <a:rPr lang="en-US" dirty="0">
                <a:latin typeface="Calibri" panose="020F0502020204030204" pitchFamily="34" charset="0"/>
                <a:cs typeface="Calibri" panose="020F0502020204030204" pitchFamily="34" charset="0"/>
              </a:rPr>
              <a:t> </a:t>
            </a:r>
          </a:p>
          <a:p>
            <a:r>
              <a:rPr lang="en-US" b="1" dirty="0" err="1">
                <a:latin typeface="Calibri" panose="020F0502020204030204" pitchFamily="34" charset="0"/>
                <a:cs typeface="Calibri" panose="020F0502020204030204" pitchFamily="34" charset="0"/>
              </a:rPr>
              <a:t>Bài</a:t>
            </a:r>
            <a:r>
              <a:rPr lang="en-US" b="1" dirty="0">
                <a:latin typeface="Calibri" panose="020F0502020204030204" pitchFamily="34" charset="0"/>
                <a:cs typeface="Calibri" panose="020F0502020204030204" pitchFamily="34" charset="0"/>
              </a:rPr>
              <a:t> 8</a:t>
            </a:r>
            <a:r>
              <a:rPr lang="en-US" dirty="0">
                <a:latin typeface="Calibri" panose="020F0502020204030204" pitchFamily="34" charset="0"/>
                <a:cs typeface="Calibri" panose="020F0502020204030204" pitchFamily="34" charset="0"/>
              </a:rPr>
              <a:t>:</a:t>
            </a:r>
            <a:r>
              <a:rPr lang="vi-VN" dirty="0">
                <a:latin typeface="Calibri" panose="020F0502020204030204" pitchFamily="34" charset="0"/>
                <a:cs typeface="Calibri" panose="020F0502020204030204" pitchFamily="34" charset="0"/>
              </a:rPr>
              <a:t> Viết chương trình lấy ra số lớn nhất trong list</a:t>
            </a:r>
            <a:r>
              <a:rPr lang="en-US" dirty="0">
                <a:latin typeface="Calibri" panose="020F0502020204030204" pitchFamily="34" charset="0"/>
                <a:cs typeface="Calibri" panose="020F0502020204030204" pitchFamily="34" charset="0"/>
              </a:rPr>
              <a:t>: _list= [11, 2, 23, 45, 6, 9].</a:t>
            </a:r>
            <a:endParaRPr lang="vi-VN" dirty="0">
              <a:latin typeface="Calibri" panose="020F0502020204030204" pitchFamily="34" charset="0"/>
              <a:cs typeface="Calibri" panose="020F0502020204030204" pitchFamily="34" charset="0"/>
            </a:endParaRPr>
          </a:p>
          <a:p>
            <a:r>
              <a:rPr lang="en-US" b="1" dirty="0" err="1">
                <a:latin typeface="Calibri" panose="020F0502020204030204" pitchFamily="34" charset="0"/>
                <a:cs typeface="Calibri" panose="020F0502020204030204" pitchFamily="34" charset="0"/>
              </a:rPr>
              <a:t>Bài</a:t>
            </a:r>
            <a:r>
              <a:rPr lang="en-US" b="1" dirty="0">
                <a:latin typeface="Calibri" panose="020F0502020204030204" pitchFamily="34" charset="0"/>
                <a:cs typeface="Calibri" panose="020F0502020204030204" pitchFamily="34" charset="0"/>
              </a:rPr>
              <a:t> 9</a:t>
            </a:r>
            <a:r>
              <a:rPr lang="en-US" dirty="0">
                <a:latin typeface="Calibri" panose="020F0502020204030204" pitchFamily="34" charset="0"/>
                <a:cs typeface="Calibri" panose="020F0502020204030204" pitchFamily="34" charset="0"/>
              </a:rPr>
              <a:t>:</a:t>
            </a:r>
            <a:r>
              <a:rPr lang="vi-VN" dirty="0">
                <a:latin typeface="Calibri" panose="020F0502020204030204" pitchFamily="34" charset="0"/>
                <a:cs typeface="Calibri" panose="020F0502020204030204" pitchFamily="34" charset="0"/>
              </a:rPr>
              <a:t> Viết chương trình lấy ra số nhỏ nhất trong list</a:t>
            </a:r>
            <a:r>
              <a:rPr lang="en-US" dirty="0">
                <a:latin typeface="Calibri" panose="020F0502020204030204" pitchFamily="34" charset="0"/>
                <a:cs typeface="Calibri" panose="020F0502020204030204" pitchFamily="34" charset="0"/>
              </a:rPr>
              <a:t>: _list= [11, 2, 23, 45, 6, 9]</a:t>
            </a:r>
            <a:endParaRPr lang="en-US" b="1" dirty="0">
              <a:latin typeface="Calibri" panose="020F0502020204030204" pitchFamily="34" charset="0"/>
              <a:cs typeface="Calibri" panose="020F0502020204030204" pitchFamily="34" charset="0"/>
            </a:endParaRPr>
          </a:p>
          <a:p>
            <a:r>
              <a:rPr lang="en-US" b="1" dirty="0" err="1">
                <a:latin typeface="Calibri" panose="020F0502020204030204" pitchFamily="34" charset="0"/>
                <a:cs typeface="Calibri" panose="020F0502020204030204" pitchFamily="34" charset="0"/>
              </a:rPr>
              <a:t>Bài</a:t>
            </a:r>
            <a:r>
              <a:rPr lang="en-US" b="1" dirty="0">
                <a:latin typeface="Calibri" panose="020F0502020204030204" pitchFamily="34" charset="0"/>
                <a:cs typeface="Calibri" panose="020F0502020204030204" pitchFamily="34" charset="0"/>
              </a:rPr>
              <a:t> 10</a:t>
            </a:r>
            <a:r>
              <a:rPr lang="en-US" dirty="0">
                <a:latin typeface="Calibri" panose="020F0502020204030204" pitchFamily="34" charset="0"/>
                <a:cs typeface="Calibri" panose="020F0502020204030204" pitchFamily="34" charset="0"/>
              </a:rPr>
              <a:t>:</a:t>
            </a:r>
            <a:r>
              <a:rPr lang="vi-VN" dirty="0">
                <a:latin typeface="Calibri" panose="020F0502020204030204" pitchFamily="34" charset="0"/>
                <a:cs typeface="Calibri" panose="020F0502020204030204" pitchFamily="34" charset="0"/>
              </a:rPr>
              <a:t> Viết chương trình copy một list</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cho</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trước</a:t>
            </a:r>
            <a:r>
              <a:rPr lang="vi-VN" dirty="0">
                <a:latin typeface="Calibri" panose="020F0502020204030204" pitchFamily="34" charset="0"/>
                <a:cs typeface="Calibri" panose="020F0502020204030204" pitchFamily="34" charset="0"/>
              </a:rPr>
              <a:t> thành một list mới. </a:t>
            </a:r>
          </a:p>
          <a:p>
            <a:r>
              <a:rPr lang="en-US" b="1" dirty="0" err="1">
                <a:latin typeface="Calibri" panose="020F0502020204030204" pitchFamily="34" charset="0"/>
                <a:cs typeface="Calibri" panose="020F0502020204030204" pitchFamily="34" charset="0"/>
              </a:rPr>
              <a:t>Bài</a:t>
            </a:r>
            <a:r>
              <a:rPr lang="en-US" b="1" dirty="0">
                <a:latin typeface="Calibri" panose="020F0502020204030204" pitchFamily="34" charset="0"/>
                <a:cs typeface="Calibri" panose="020F0502020204030204" pitchFamily="34" charset="0"/>
              </a:rPr>
              <a:t> 11</a:t>
            </a:r>
            <a:r>
              <a:rPr lang="en-US" dirty="0">
                <a:latin typeface="Calibri" panose="020F0502020204030204" pitchFamily="34" charset="0"/>
                <a:cs typeface="Calibri" panose="020F0502020204030204" pitchFamily="34" charset="0"/>
              </a:rPr>
              <a:t>:</a:t>
            </a:r>
            <a:r>
              <a:rPr lang="vi-VN" dirty="0">
                <a:latin typeface="Calibri" panose="020F0502020204030204" pitchFamily="34" charset="0"/>
                <a:cs typeface="Calibri" panose="020F0502020204030204" pitchFamily="34" charset="0"/>
              </a:rPr>
              <a:t> Nhập vào </a:t>
            </a:r>
            <a:r>
              <a:rPr lang="en-US" dirty="0" err="1">
                <a:latin typeface="Calibri" panose="020F0502020204030204" pitchFamily="34" charset="0"/>
                <a:cs typeface="Calibri" panose="020F0502020204030204" pitchFamily="34" charset="0"/>
              </a:rPr>
              <a:t>tư</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bàn</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phím</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sô</a:t>
            </a:r>
            <a:r>
              <a:rPr lang="en-US" dirty="0">
                <a:latin typeface="Calibri" panose="020F0502020204030204" pitchFamily="34" charset="0"/>
                <a:cs typeface="Calibri" panose="020F0502020204030204" pitchFamily="34" charset="0"/>
              </a:rPr>
              <a:t>́ </a:t>
            </a:r>
            <a:r>
              <a:rPr lang="vi-VN" dirty="0">
                <a:latin typeface="Calibri" panose="020F0502020204030204" pitchFamily="34" charset="0"/>
                <a:cs typeface="Calibri" panose="020F0502020204030204" pitchFamily="34" charset="0"/>
              </a:rPr>
              <a:t>n và list cho trước, tìm các từ có độ dài lớn hơn n từ list đó.</a:t>
            </a:r>
          </a:p>
        </p:txBody>
      </p:sp>
      <p:sp>
        <p:nvSpPr>
          <p:cNvPr id="5" name="Slide Number Placeholder 4"/>
          <p:cNvSpPr>
            <a:spLocks noGrp="1"/>
          </p:cNvSpPr>
          <p:nvPr>
            <p:ph type="sldNum" sz="quarter" idx="12"/>
          </p:nvPr>
        </p:nvSpPr>
        <p:spPr/>
        <p:txBody>
          <a:bodyPr/>
          <a:lstStyle/>
          <a:p>
            <a:fld id="{D55F1051-63A8-40BE-A0A8-9F6D9BC932E4}" type="slidenum">
              <a:rPr lang="en-US" smtClean="0"/>
              <a:t>4</a:t>
            </a:fld>
            <a:endParaRPr lang="en-US"/>
          </a:p>
        </p:txBody>
      </p:sp>
    </p:spTree>
    <p:extLst>
      <p:ext uri="{BB962C8B-B14F-4D97-AF65-F5344CB8AC3E}">
        <p14:creationId xmlns:p14="http://schemas.microsoft.com/office/powerpoint/2010/main" val="8161501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 bài số 1</a:t>
            </a:r>
            <a:endParaRPr lang="en-US"/>
          </a:p>
        </p:txBody>
      </p:sp>
      <p:sp>
        <p:nvSpPr>
          <p:cNvPr id="3" name="Content Placeholder 2"/>
          <p:cNvSpPr>
            <a:spLocks noGrp="1"/>
          </p:cNvSpPr>
          <p:nvPr>
            <p:ph idx="1"/>
          </p:nvPr>
        </p:nvSpPr>
        <p:spPr/>
        <p:txBody>
          <a:bodyPr/>
          <a:lstStyle/>
          <a:p>
            <a:r>
              <a:rPr lang="en-US" smtClean="0">
                <a:latin typeface="Calibri" panose="020F0502020204030204" pitchFamily="34" charset="0"/>
                <a:cs typeface="Calibri" panose="020F0502020204030204" pitchFamily="34" charset="0"/>
              </a:rPr>
              <a:t>Khai báo list: </a:t>
            </a:r>
            <a:r>
              <a:rPr lang="en-US" sz="2400">
                <a:solidFill>
                  <a:schemeClr val="tx1"/>
                </a:solidFill>
                <a:latin typeface="Consolas" panose="020B0609020204030204" pitchFamily="49" charset="0"/>
                <a:cs typeface="Calibri" panose="020F0502020204030204" pitchFamily="34" charset="0"/>
              </a:rPr>
              <a:t>_list= [1, 2, 3, 4, 5, 6, 7, 8, </a:t>
            </a:r>
            <a:r>
              <a:rPr lang="en-US" sz="2400">
                <a:solidFill>
                  <a:schemeClr val="tx1"/>
                </a:solidFill>
                <a:latin typeface="Consolas" panose="020B0609020204030204" pitchFamily="49" charset="0"/>
                <a:cs typeface="Calibri" panose="020F0502020204030204" pitchFamily="34" charset="0"/>
              </a:rPr>
              <a:t>9</a:t>
            </a:r>
            <a:r>
              <a:rPr lang="en-US" sz="2400" smtClean="0">
                <a:solidFill>
                  <a:schemeClr val="tx1"/>
                </a:solidFill>
                <a:latin typeface="Consolas" panose="020B0609020204030204" pitchFamily="49" charset="0"/>
                <a:cs typeface="Calibri" panose="020F0502020204030204" pitchFamily="34" charset="0"/>
              </a:rPr>
              <a:t>].</a:t>
            </a:r>
          </a:p>
          <a:p>
            <a:r>
              <a:rPr lang="en-US" smtClean="0">
                <a:latin typeface="Calibri" panose="020F0502020204030204" pitchFamily="34" charset="0"/>
                <a:cs typeface="Calibri" panose="020F0502020204030204" pitchFamily="34" charset="0"/>
              </a:rPr>
              <a:t>Sử dụng biến t chứa kết của tính tổng, khởi gán </a:t>
            </a:r>
            <a:r>
              <a:rPr lang="en-US">
                <a:solidFill>
                  <a:schemeClr val="tx1"/>
                </a:solidFill>
                <a:latin typeface="Consolas" panose="020B0609020204030204" pitchFamily="49" charset="0"/>
                <a:cs typeface="Calibri" panose="020F0502020204030204" pitchFamily="34" charset="0"/>
              </a:rPr>
              <a:t>t=0</a:t>
            </a:r>
          </a:p>
          <a:p>
            <a:r>
              <a:rPr lang="en-US" smtClean="0">
                <a:latin typeface="Calibri" panose="020F0502020204030204" pitchFamily="34" charset="0"/>
                <a:cs typeface="Calibri" panose="020F0502020204030204" pitchFamily="34" charset="0"/>
              </a:rPr>
              <a:t>Sử dụng vòng lặp for duyệt qua các phần tử của </a:t>
            </a:r>
            <a:r>
              <a:rPr lang="en-US" smtClean="0">
                <a:solidFill>
                  <a:schemeClr val="tx1"/>
                </a:solidFill>
                <a:latin typeface="Consolas" panose="020B0609020204030204" pitchFamily="49" charset="0"/>
                <a:cs typeface="Calibri" panose="020F0502020204030204" pitchFamily="34" charset="0"/>
              </a:rPr>
              <a:t>_list</a:t>
            </a:r>
            <a:endParaRPr lang="en-US">
              <a:solidFill>
                <a:schemeClr val="tx1"/>
              </a:solidFill>
              <a:latin typeface="Consolas" panose="020B0609020204030204" pitchFamily="49" charset="0"/>
              <a:cs typeface="Calibri" panose="020F0502020204030204" pitchFamily="34" charset="0"/>
            </a:endParaRPr>
          </a:p>
          <a:p>
            <a:r>
              <a:rPr lang="en-US" smtClean="0">
                <a:latin typeface="Calibri" panose="020F0502020204030204" pitchFamily="34" charset="0"/>
                <a:cs typeface="Calibri" panose="020F0502020204030204" pitchFamily="34" charset="0"/>
              </a:rPr>
              <a:t>Cộng dồn các phần tử vào </a:t>
            </a:r>
            <a:r>
              <a:rPr lang="en-US">
                <a:solidFill>
                  <a:schemeClr val="tx1"/>
                </a:solidFill>
                <a:latin typeface="Consolas" panose="020B0609020204030204" pitchFamily="49" charset="0"/>
                <a:cs typeface="Calibri" panose="020F0502020204030204" pitchFamily="34" charset="0"/>
              </a:rPr>
              <a:t>t</a:t>
            </a:r>
            <a:r>
              <a:rPr lang="en-US" smtClean="0">
                <a:latin typeface="Calibri" panose="020F0502020204030204" pitchFamily="34" charset="0"/>
                <a:cs typeface="Calibri" panose="020F0502020204030204" pitchFamily="34" charset="0"/>
              </a:rPr>
              <a:t> qua mỗi lần lặp</a:t>
            </a:r>
          </a:p>
          <a:p>
            <a:r>
              <a:rPr lang="en-US" smtClean="0">
                <a:latin typeface="Calibri" panose="020F0502020204030204" pitchFamily="34" charset="0"/>
                <a:cs typeface="Calibri" panose="020F0502020204030204" pitchFamily="34" charset="0"/>
              </a:rPr>
              <a:t>In giá trị </a:t>
            </a:r>
            <a:r>
              <a:rPr lang="en-US">
                <a:solidFill>
                  <a:schemeClr val="tx1"/>
                </a:solidFill>
                <a:latin typeface="Consolas" panose="020B0609020204030204" pitchFamily="49" charset="0"/>
                <a:cs typeface="Calibri" panose="020F0502020204030204" pitchFamily="34" charset="0"/>
              </a:rPr>
              <a:t>t </a:t>
            </a:r>
            <a:r>
              <a:rPr lang="en-US" smtClean="0">
                <a:latin typeface="Calibri" panose="020F0502020204030204" pitchFamily="34" charset="0"/>
                <a:cs typeface="Calibri" panose="020F0502020204030204" pitchFamily="34" charset="0"/>
              </a:rPr>
              <a:t>ra màn hình</a:t>
            </a:r>
            <a:endParaRPr lang="vi-VN" dirty="0">
              <a:latin typeface="Calibri" panose="020F0502020204030204" pitchFamily="34" charset="0"/>
              <a:cs typeface="Calibri" panose="020F0502020204030204" pitchFamily="34" charset="0"/>
            </a:endParaRPr>
          </a:p>
        </p:txBody>
      </p:sp>
      <p:sp>
        <p:nvSpPr>
          <p:cNvPr id="5" name="Slide Number Placeholder 4"/>
          <p:cNvSpPr>
            <a:spLocks noGrp="1"/>
          </p:cNvSpPr>
          <p:nvPr>
            <p:ph type="sldNum" sz="quarter" idx="11"/>
          </p:nvPr>
        </p:nvSpPr>
        <p:spPr>
          <a:xfrm>
            <a:off x="583767" y="6332986"/>
            <a:ext cx="1125488" cy="288032"/>
          </a:xfrm>
        </p:spPr>
        <p:txBody>
          <a:bodyPr/>
          <a:lstStyle/>
          <a:p>
            <a:pPr algn="l"/>
            <a:fld id="{B6B660BE-11E5-49C5-9092-33DADC997675}" type="slidenum">
              <a:rPr lang="en-GB" smtClean="0"/>
              <a:pPr algn="l"/>
              <a:t>5</a:t>
            </a:fld>
            <a:endParaRPr lang="en-GB"/>
          </a:p>
        </p:txBody>
      </p:sp>
    </p:spTree>
    <p:extLst>
      <p:ext uri="{BB962C8B-B14F-4D97-AF65-F5344CB8AC3E}">
        <p14:creationId xmlns:p14="http://schemas.microsoft.com/office/powerpoint/2010/main" val="11498492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bài số 1</a:t>
            </a:r>
            <a:endParaRPr lang="en-US"/>
          </a:p>
        </p:txBody>
      </p:sp>
      <p:pic>
        <p:nvPicPr>
          <p:cNvPr id="5" name="Content Placeholder 4"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37247" y="1751344"/>
            <a:ext cx="7289273" cy="3066462"/>
          </a:xfrm>
          <a:prstGeom prst="rect">
            <a:avLst/>
          </a:prstGeom>
          <a:ln>
            <a:solidFill>
              <a:schemeClr val="accent1"/>
            </a:solidFill>
          </a:ln>
        </p:spPr>
      </p:pic>
      <p:sp>
        <p:nvSpPr>
          <p:cNvPr id="6" name="Slide Number Placeholder 5"/>
          <p:cNvSpPr>
            <a:spLocks noGrp="1"/>
          </p:cNvSpPr>
          <p:nvPr>
            <p:ph type="sldNum" sz="quarter" idx="11"/>
          </p:nvPr>
        </p:nvSpPr>
        <p:spPr>
          <a:xfrm>
            <a:off x="682090" y="6254360"/>
            <a:ext cx="1125488" cy="288032"/>
          </a:xfrm>
        </p:spPr>
        <p:txBody>
          <a:bodyPr/>
          <a:lstStyle/>
          <a:p>
            <a:pPr algn="l"/>
            <a:fld id="{B6B660BE-11E5-49C5-9092-33DADC997675}" type="slidenum">
              <a:rPr lang="en-GB" smtClean="0"/>
              <a:pPr algn="l"/>
              <a:t>6</a:t>
            </a:fld>
            <a:endParaRPr lang="en-GB"/>
          </a:p>
        </p:txBody>
      </p:sp>
    </p:spTree>
    <p:extLst>
      <p:ext uri="{BB962C8B-B14F-4D97-AF65-F5344CB8AC3E}">
        <p14:creationId xmlns:p14="http://schemas.microsoft.com/office/powerpoint/2010/main" val="11282681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 </a:t>
            </a:r>
            <a:r>
              <a:rPr lang="en-US" smtClean="0"/>
              <a:t>và code bài </a:t>
            </a:r>
            <a:r>
              <a:rPr lang="en-US" smtClean="0"/>
              <a:t>số 3</a:t>
            </a:r>
            <a:endParaRPr lang="en-US"/>
          </a:p>
        </p:txBody>
      </p:sp>
      <p:sp>
        <p:nvSpPr>
          <p:cNvPr id="3" name="Content Placeholder 2"/>
          <p:cNvSpPr>
            <a:spLocks noGrp="1"/>
          </p:cNvSpPr>
          <p:nvPr>
            <p:ph idx="1"/>
          </p:nvPr>
        </p:nvSpPr>
        <p:spPr/>
        <p:txBody>
          <a:bodyPr/>
          <a:lstStyle/>
          <a:p>
            <a:r>
              <a:rPr lang="en-US" smtClean="0"/>
              <a:t>Thực hiện duyệt toàn bộ list sau đó truy cập vào các phần tử sử dụng cấu trúc if để kiểm tra giá trị chẵn lẻ của phần tử.</a:t>
            </a:r>
          </a:p>
          <a:p>
            <a:r>
              <a:rPr lang="en-US" smtClean="0"/>
              <a:t>Sử dụng phương thức append để thêm vào danh sách mới.</a:t>
            </a: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2384" y="3486826"/>
            <a:ext cx="7079593" cy="1775614"/>
          </a:xfrm>
          <a:prstGeom prst="rect">
            <a:avLst/>
          </a:prstGeom>
        </p:spPr>
      </p:pic>
      <p:sp>
        <p:nvSpPr>
          <p:cNvPr id="5" name="Slide Number Placeholder 4"/>
          <p:cNvSpPr>
            <a:spLocks noGrp="1"/>
          </p:cNvSpPr>
          <p:nvPr>
            <p:ph type="sldNum" sz="quarter" idx="11"/>
          </p:nvPr>
        </p:nvSpPr>
        <p:spPr>
          <a:xfrm>
            <a:off x="457200" y="6332986"/>
            <a:ext cx="1125488" cy="288032"/>
          </a:xfrm>
        </p:spPr>
        <p:txBody>
          <a:bodyPr/>
          <a:lstStyle/>
          <a:p>
            <a:pPr algn="l"/>
            <a:fld id="{B6B660BE-11E5-49C5-9092-33DADC997675}" type="slidenum">
              <a:rPr lang="en-GB" smtClean="0"/>
              <a:pPr algn="l"/>
              <a:t>7</a:t>
            </a:fld>
            <a:endParaRPr lang="en-GB"/>
          </a:p>
        </p:txBody>
      </p:sp>
    </p:spTree>
    <p:extLst>
      <p:ext uri="{BB962C8B-B14F-4D97-AF65-F5344CB8AC3E}">
        <p14:creationId xmlns:p14="http://schemas.microsoft.com/office/powerpoint/2010/main" val="7252349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 bài số 6</a:t>
            </a:r>
            <a:endParaRPr lang="en-US"/>
          </a:p>
        </p:txBody>
      </p:sp>
      <p:sp>
        <p:nvSpPr>
          <p:cNvPr id="3" name="Content Placeholder 2"/>
          <p:cNvSpPr>
            <a:spLocks noGrp="1"/>
          </p:cNvSpPr>
          <p:nvPr>
            <p:ph idx="1"/>
          </p:nvPr>
        </p:nvSpPr>
        <p:spPr/>
        <p:txBody>
          <a:bodyPr/>
          <a:lstStyle/>
          <a:p>
            <a:r>
              <a:rPr lang="en-US" smtClean="0"/>
              <a:t>Bước 1: Cần xác định đâu là chuỗi đối xứng</a:t>
            </a: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0374" y="2084617"/>
            <a:ext cx="6363251" cy="2499577"/>
          </a:xfrm>
          <a:prstGeom prst="rect">
            <a:avLst/>
          </a:prstGeom>
        </p:spPr>
      </p:pic>
      <p:sp>
        <p:nvSpPr>
          <p:cNvPr id="5" name="Slide Number Placeholder 4"/>
          <p:cNvSpPr>
            <a:spLocks noGrp="1"/>
          </p:cNvSpPr>
          <p:nvPr>
            <p:ph type="sldNum" sz="quarter" idx="11"/>
          </p:nvPr>
        </p:nvSpPr>
        <p:spPr>
          <a:xfrm>
            <a:off x="457200" y="6332986"/>
            <a:ext cx="1125488" cy="288032"/>
          </a:xfrm>
        </p:spPr>
        <p:txBody>
          <a:bodyPr/>
          <a:lstStyle/>
          <a:p>
            <a:pPr algn="l"/>
            <a:fld id="{B6B660BE-11E5-49C5-9092-33DADC997675}" type="slidenum">
              <a:rPr lang="en-GB" smtClean="0"/>
              <a:pPr algn="l"/>
              <a:t>8</a:t>
            </a:fld>
            <a:endParaRPr lang="en-GB"/>
          </a:p>
        </p:txBody>
      </p:sp>
    </p:spTree>
    <p:extLst>
      <p:ext uri="{BB962C8B-B14F-4D97-AF65-F5344CB8AC3E}">
        <p14:creationId xmlns:p14="http://schemas.microsoft.com/office/powerpoint/2010/main" val="20335688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 bài số 6</a:t>
            </a:r>
            <a:endParaRPr lang="en-US"/>
          </a:p>
        </p:txBody>
      </p:sp>
      <p:sp>
        <p:nvSpPr>
          <p:cNvPr id="3" name="Content Placeholder 2"/>
          <p:cNvSpPr>
            <a:spLocks noGrp="1"/>
          </p:cNvSpPr>
          <p:nvPr>
            <p:ph idx="1"/>
          </p:nvPr>
        </p:nvSpPr>
        <p:spPr/>
        <p:txBody>
          <a:bodyPr/>
          <a:lstStyle/>
          <a:p>
            <a:r>
              <a:rPr lang="en-US" smtClean="0"/>
              <a:t>Bước 2: Duyệt danh sách và đếm số chuỗi đối xứng</a:t>
            </a:r>
            <a:endParaRPr lang="en-US"/>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6813" y="2421896"/>
            <a:ext cx="7860650" cy="1781554"/>
          </a:xfrm>
          <a:prstGeom prst="rect">
            <a:avLst/>
          </a:prstGeom>
        </p:spPr>
      </p:pic>
      <p:sp>
        <p:nvSpPr>
          <p:cNvPr id="4" name="Slide Number Placeholder 3"/>
          <p:cNvSpPr>
            <a:spLocks noGrp="1"/>
          </p:cNvSpPr>
          <p:nvPr>
            <p:ph type="sldNum" sz="quarter" idx="11"/>
          </p:nvPr>
        </p:nvSpPr>
        <p:spPr>
          <a:xfrm>
            <a:off x="457200" y="6332986"/>
            <a:ext cx="1125488" cy="288032"/>
          </a:xfrm>
        </p:spPr>
        <p:txBody>
          <a:bodyPr/>
          <a:lstStyle/>
          <a:p>
            <a:pPr algn="l"/>
            <a:fld id="{B6B660BE-11E5-49C5-9092-33DADC997675}" type="slidenum">
              <a:rPr lang="en-GB" smtClean="0"/>
              <a:pPr algn="l"/>
              <a:t>9</a:t>
            </a:fld>
            <a:endParaRPr lang="en-GB"/>
          </a:p>
        </p:txBody>
      </p:sp>
    </p:spTree>
    <p:extLst>
      <p:ext uri="{BB962C8B-B14F-4D97-AF65-F5344CB8AC3E}">
        <p14:creationId xmlns:p14="http://schemas.microsoft.com/office/powerpoint/2010/main" val="33932890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a:t>Bài tập về danh sách (List)</a:t>
            </a:r>
            <a:endParaRPr lang="en-US" sz="2400" b="1" dirty="0"/>
          </a:p>
          <a:p>
            <a:pPr marL="385763" indent="-385763">
              <a:buFont typeface="+mj-lt"/>
              <a:buAutoNum type="arabicPeriod"/>
            </a:pPr>
            <a:r>
              <a:rPr lang="en-US" sz="2400" b="1" smtClean="0">
                <a:solidFill>
                  <a:schemeClr val="accent4"/>
                </a:solidFill>
              </a:rPr>
              <a:t>Bài tập về bộ </a:t>
            </a:r>
            <a:r>
              <a:rPr lang="en-US" sz="2400" b="1" smtClean="0">
                <a:solidFill>
                  <a:schemeClr val="accent4"/>
                </a:solidFill>
              </a:rPr>
              <a:t>(Tuple)</a:t>
            </a:r>
            <a:endParaRPr lang="en-US" sz="2400" b="1" dirty="0">
              <a:solidFill>
                <a:schemeClr val="accent4"/>
              </a:solidFill>
            </a:endParaRPr>
          </a:p>
          <a:p>
            <a:pPr marL="385763" indent="-385763">
              <a:buFont typeface="+mj-lt"/>
              <a:buAutoNum type="arabicPeriod"/>
            </a:pPr>
            <a:r>
              <a:rPr lang="en-US" sz="2400" b="1" dirty="0"/>
              <a:t>Q &amp; A</a:t>
            </a:r>
          </a:p>
        </p:txBody>
      </p:sp>
      <p:sp>
        <p:nvSpPr>
          <p:cNvPr id="4" name="Slide Number Placeholder 3"/>
          <p:cNvSpPr>
            <a:spLocks noGrp="1"/>
          </p:cNvSpPr>
          <p:nvPr>
            <p:ph type="sldNum" sz="quarter" idx="12"/>
          </p:nvPr>
        </p:nvSpPr>
        <p:spPr/>
        <p:txBody>
          <a:bodyPr/>
          <a:lstStyle/>
          <a:p>
            <a:fld id="{D55F1051-63A8-40BE-A0A8-9F6D9BC932E4}" type="slidenum">
              <a:rPr lang="en-US" smtClean="0"/>
              <a:t>10</a:t>
            </a:fld>
            <a:endParaRPr lang="en-US"/>
          </a:p>
        </p:txBody>
      </p:sp>
    </p:spTree>
    <p:extLst>
      <p:ext uri="{BB962C8B-B14F-4D97-AF65-F5344CB8AC3E}">
        <p14:creationId xmlns:p14="http://schemas.microsoft.com/office/powerpoint/2010/main" val="37084858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 Bài tập về bộ</a:t>
            </a:r>
            <a:endParaRPr lang="en-US"/>
          </a:p>
        </p:txBody>
      </p:sp>
      <p:sp>
        <p:nvSpPr>
          <p:cNvPr id="3" name="Content Placeholder 2"/>
          <p:cNvSpPr>
            <a:spLocks noGrp="1"/>
          </p:cNvSpPr>
          <p:nvPr>
            <p:ph idx="1"/>
          </p:nvPr>
        </p:nvSpPr>
        <p:spPr/>
        <p:txBody>
          <a:bodyPr/>
          <a:lstStyle/>
          <a:p>
            <a:r>
              <a:rPr lang="en-US" b="1" dirty="0" err="1">
                <a:latin typeface="Calibri" panose="020F0502020204030204" pitchFamily="34" charset="0"/>
                <a:cs typeface="Calibri" panose="020F0502020204030204" pitchFamily="34" charset="0"/>
              </a:rPr>
              <a:t>Bài</a:t>
            </a:r>
            <a:r>
              <a:rPr lang="en-US" b="1" dirty="0">
                <a:latin typeface="Calibri" panose="020F0502020204030204" pitchFamily="34" charset="0"/>
                <a:cs typeface="Calibri" panose="020F0502020204030204" pitchFamily="34" charset="0"/>
              </a:rPr>
              <a:t> 1</a:t>
            </a:r>
            <a:r>
              <a:rPr lang="en-US" dirty="0">
                <a:latin typeface="Calibri" panose="020F0502020204030204" pitchFamily="34" charset="0"/>
                <a:cs typeface="Calibri" panose="020F0502020204030204" pitchFamily="34" charset="0"/>
              </a:rPr>
              <a:t>: Cho tuple: _tuple = (‘a’, ‘b’, ‘d’, ‘e’). </a:t>
            </a:r>
            <a:r>
              <a:rPr lang="en-US" dirty="0" err="1">
                <a:latin typeface="Calibri" panose="020F0502020204030204" pitchFamily="34" charset="0"/>
                <a:cs typeface="Calibri" panose="020F0502020204030204" pitchFamily="34" charset="0"/>
              </a:rPr>
              <a:t>Hãy</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thêm</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phần</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tư</a:t>
            </a:r>
            <a:r>
              <a:rPr lang="en-US" dirty="0">
                <a:latin typeface="Calibri" panose="020F0502020204030204" pitchFamily="34" charset="0"/>
                <a:cs typeface="Calibri" panose="020F0502020204030204" pitchFamily="34" charset="0"/>
              </a:rPr>
              <a:t>̉ ‘c’ </a:t>
            </a:r>
            <a:r>
              <a:rPr lang="en-US" dirty="0" err="1">
                <a:latin typeface="Calibri" panose="020F0502020204030204" pitchFamily="34" charset="0"/>
                <a:cs typeface="Calibri" panose="020F0502020204030204" pitchFamily="34" charset="0"/>
              </a:rPr>
              <a:t>vào</a:t>
            </a:r>
            <a:r>
              <a:rPr lang="en-US" dirty="0">
                <a:latin typeface="Calibri" panose="020F0502020204030204" pitchFamily="34" charset="0"/>
                <a:cs typeface="Calibri" panose="020F0502020204030204" pitchFamily="34" charset="0"/>
              </a:rPr>
              <a:t> index 2 </a:t>
            </a:r>
            <a:r>
              <a:rPr lang="en-US" dirty="0" err="1">
                <a:latin typeface="Calibri" panose="020F0502020204030204" pitchFamily="34" charset="0"/>
                <a:cs typeface="Calibri" panose="020F0502020204030204" pitchFamily="34" charset="0"/>
              </a:rPr>
              <a:t>của</a:t>
            </a:r>
            <a:r>
              <a:rPr lang="en-US" dirty="0">
                <a:latin typeface="Calibri" panose="020F0502020204030204" pitchFamily="34" charset="0"/>
                <a:cs typeface="Calibri" panose="020F0502020204030204" pitchFamily="34" charset="0"/>
              </a:rPr>
              <a:t> _tuple </a:t>
            </a:r>
            <a:r>
              <a:rPr lang="en-US" dirty="0" err="1">
                <a:latin typeface="Calibri" panose="020F0502020204030204" pitchFamily="34" charset="0"/>
                <a:cs typeface="Calibri" panose="020F0502020204030204" pitchFamily="34" charset="0"/>
              </a:rPr>
              <a:t>trên</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đê</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tạo</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ra</a:t>
            </a:r>
            <a:r>
              <a:rPr lang="en-US" dirty="0">
                <a:latin typeface="Calibri" panose="020F0502020204030204" pitchFamily="34" charset="0"/>
                <a:cs typeface="Calibri" panose="020F0502020204030204" pitchFamily="34" charset="0"/>
              </a:rPr>
              <a:t> _</a:t>
            </a:r>
            <a:r>
              <a:rPr lang="en-US" dirty="0" err="1">
                <a:latin typeface="Calibri" panose="020F0502020204030204" pitchFamily="34" charset="0"/>
                <a:cs typeface="Calibri" panose="020F0502020204030204" pitchFamily="34" charset="0"/>
              </a:rPr>
              <a:t>new_tuple</a:t>
            </a:r>
            <a:r>
              <a:rPr lang="en-US" dirty="0">
                <a:latin typeface="Calibri" panose="020F0502020204030204" pitchFamily="34" charset="0"/>
                <a:cs typeface="Calibri" panose="020F0502020204030204" pitchFamily="34" charset="0"/>
              </a:rPr>
              <a:t> = (‘a’, ‘b’, ’c’, ‘d’, ‘e’). </a:t>
            </a:r>
          </a:p>
          <a:p>
            <a:r>
              <a:rPr lang="en-US" b="1" dirty="0" err="1">
                <a:latin typeface="Calibri" panose="020F0502020204030204" pitchFamily="34" charset="0"/>
                <a:cs typeface="Calibri" panose="020F0502020204030204" pitchFamily="34" charset="0"/>
              </a:rPr>
              <a:t>Bài</a:t>
            </a:r>
            <a:r>
              <a:rPr lang="en-US" b="1" dirty="0">
                <a:latin typeface="Calibri" panose="020F0502020204030204" pitchFamily="34" charset="0"/>
                <a:cs typeface="Calibri" panose="020F0502020204030204" pitchFamily="34" charset="0"/>
              </a:rPr>
              <a:t> 2</a:t>
            </a:r>
            <a:r>
              <a:rPr lang="en-US" dirty="0">
                <a:latin typeface="Calibri" panose="020F0502020204030204" pitchFamily="34" charset="0"/>
                <a:cs typeface="Calibri" panose="020F0502020204030204" pitchFamily="34" charset="0"/>
              </a:rPr>
              <a:t>: </a:t>
            </a:r>
            <a:r>
              <a:rPr lang="vi-VN" dirty="0">
                <a:latin typeface="Calibri" panose="020F0502020204030204" pitchFamily="34" charset="0"/>
                <a:cs typeface="Calibri" panose="020F0502020204030204" pitchFamily="34" charset="0"/>
              </a:rPr>
              <a:t>Viết chương trình loại bỏ các phần tử có giá trị giống nhau trong một tuple</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đê</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tạo</a:t>
            </a:r>
            <a:r>
              <a:rPr lang="en-US" dirty="0">
                <a:latin typeface="Calibri" panose="020F0502020204030204" pitchFamily="34" charset="0"/>
                <a:cs typeface="Calibri" panose="020F0502020204030204" pitchFamily="34" charset="0"/>
              </a:rPr>
              <a:t> 1 tuple </a:t>
            </a:r>
            <a:r>
              <a:rPr lang="en-US" dirty="0" err="1">
                <a:latin typeface="Calibri" panose="020F0502020204030204" pitchFamily="34" charset="0"/>
                <a:cs typeface="Calibri" panose="020F0502020204030204" pitchFamily="34" charset="0"/>
              </a:rPr>
              <a:t>mới</a:t>
            </a:r>
            <a:r>
              <a:rPr lang="en-US" dirty="0">
                <a:latin typeface="Calibri" panose="020F0502020204030204" pitchFamily="34" charset="0"/>
                <a:cs typeface="Calibri" panose="020F0502020204030204" pitchFamily="34" charset="0"/>
              </a:rPr>
              <a:t>. Ví dụ: </a:t>
            </a:r>
            <a:r>
              <a:rPr lang="en-US" dirty="0" err="1">
                <a:latin typeface="Calibri" panose="020F0502020204030204" pitchFamily="34" charset="0"/>
                <a:cs typeface="Calibri" panose="020F0502020204030204" pitchFamily="34" charset="0"/>
              </a:rPr>
              <a:t>nhập</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vào</a:t>
            </a:r>
            <a:r>
              <a:rPr lang="en-US" dirty="0">
                <a:latin typeface="Calibri" panose="020F0502020204030204" pitchFamily="34" charset="0"/>
                <a:cs typeface="Calibri" panose="020F0502020204030204" pitchFamily="34" charset="0"/>
              </a:rPr>
              <a:t> _tuple = </a:t>
            </a:r>
            <a:r>
              <a:rPr lang="en-US" dirty="0"/>
              <a:t>(‘ab’, ‘b’, ‘e’, ‘c’, ‘d’, ‘e’, ‘ab’), </a:t>
            </a:r>
            <a:r>
              <a:rPr lang="en-US" dirty="0" err="1"/>
              <a:t>thi</a:t>
            </a:r>
            <a:r>
              <a:rPr lang="en-US" dirty="0"/>
              <a:t>̀ </a:t>
            </a:r>
            <a:r>
              <a:rPr lang="en-US" dirty="0" err="1"/>
              <a:t>thu</a:t>
            </a:r>
            <a:r>
              <a:rPr lang="en-US" dirty="0"/>
              <a:t> </a:t>
            </a:r>
            <a:r>
              <a:rPr lang="en-US" dirty="0" err="1"/>
              <a:t>được</a:t>
            </a:r>
            <a:r>
              <a:rPr lang="en-US" dirty="0"/>
              <a:t> _</a:t>
            </a:r>
            <a:r>
              <a:rPr lang="en-US" dirty="0" err="1"/>
              <a:t>new_tuple</a:t>
            </a:r>
            <a:r>
              <a:rPr lang="en-US" dirty="0"/>
              <a:t> = (‘b’, ‘c’, ‘d’).</a:t>
            </a:r>
            <a:r>
              <a:rPr lang="vi-VN" dirty="0">
                <a:latin typeface="Calibri" panose="020F0502020204030204" pitchFamily="34" charset="0"/>
                <a:cs typeface="Calibri" panose="020F0502020204030204" pitchFamily="34" charset="0"/>
              </a:rPr>
              <a:t> Gợi ý: dùng hàm count.</a:t>
            </a:r>
          </a:p>
        </p:txBody>
      </p:sp>
      <p:sp>
        <p:nvSpPr>
          <p:cNvPr id="5" name="Slide Number Placeholder 4"/>
          <p:cNvSpPr>
            <a:spLocks noGrp="1"/>
          </p:cNvSpPr>
          <p:nvPr>
            <p:ph type="sldNum" sz="quarter" idx="12"/>
          </p:nvPr>
        </p:nvSpPr>
        <p:spPr/>
        <p:txBody>
          <a:bodyPr/>
          <a:lstStyle/>
          <a:p>
            <a:fld id="{D55F1051-63A8-40BE-A0A8-9F6D9BC932E4}" type="slidenum">
              <a:rPr lang="en-US" smtClean="0"/>
              <a:t>11</a:t>
            </a:fld>
            <a:endParaRPr lang="en-US"/>
          </a:p>
        </p:txBody>
      </p:sp>
    </p:spTree>
    <p:extLst>
      <p:ext uri="{BB962C8B-B14F-4D97-AF65-F5344CB8AC3E}">
        <p14:creationId xmlns:p14="http://schemas.microsoft.com/office/powerpoint/2010/main" val="11468902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400" smtClean="0"/>
              <a:t>Bài 3: </a:t>
            </a:r>
            <a:r>
              <a:rPr lang="vi-VN" sz="2400" smtClean="0"/>
              <a:t>Viết </a:t>
            </a:r>
            <a:r>
              <a:rPr lang="vi-VN" sz="2400"/>
              <a:t>chương trình sắp xếp tuple (name, age, score) theo thứ tự tăng dần, name là string, age và height là number. Tuple được nhập vào bởi người dùng. Tiêu chí sắp xếp là:</a:t>
            </a:r>
          </a:p>
          <a:p>
            <a:pPr lvl="1"/>
            <a:r>
              <a:rPr lang="vi-VN" sz="2000" smtClean="0"/>
              <a:t>Sắp </a:t>
            </a:r>
            <a:r>
              <a:rPr lang="vi-VN" sz="2000"/>
              <a:t>xếp theo name sau đó sắp xếp theo age, sau đó sắp xếp theo score. Ưu tiên là tên &gt; tuổi &gt; điểm.</a:t>
            </a:r>
          </a:p>
          <a:p>
            <a:pPr lvl="1"/>
            <a:r>
              <a:rPr lang="vi-VN" sz="2000"/>
              <a:t>Nếu đầu vào là:</a:t>
            </a:r>
          </a:p>
          <a:p>
            <a:pPr lvl="1"/>
            <a:r>
              <a:rPr lang="vi-VN" sz="1800"/>
              <a:t>Tom,19,80</a:t>
            </a:r>
            <a:br>
              <a:rPr lang="vi-VN" sz="1800"/>
            </a:br>
            <a:r>
              <a:rPr lang="vi-VN" sz="1800"/>
              <a:t>John,20,90</a:t>
            </a:r>
            <a:br>
              <a:rPr lang="vi-VN" sz="1800"/>
            </a:br>
            <a:r>
              <a:rPr lang="vi-VN" sz="1800"/>
              <a:t>Jony,17,91</a:t>
            </a:r>
            <a:br>
              <a:rPr lang="vi-VN" sz="1800"/>
            </a:br>
            <a:r>
              <a:rPr lang="vi-VN" sz="1800"/>
              <a:t>Jony,17,93</a:t>
            </a:r>
            <a:br>
              <a:rPr lang="vi-VN" sz="1800"/>
            </a:br>
            <a:r>
              <a:rPr lang="vi-VN" sz="1800"/>
              <a:t>Json,21,85</a:t>
            </a:r>
          </a:p>
          <a:p>
            <a:pPr lvl="1"/>
            <a:r>
              <a:rPr lang="vi-VN" sz="2000"/>
              <a:t>Thì đầu ra sẽ là</a:t>
            </a:r>
            <a:r>
              <a:rPr lang="vi-VN" sz="2000" smtClean="0"/>
              <a:t>:</a:t>
            </a:r>
            <a:r>
              <a:rPr lang="en-US" sz="2000" smtClean="0"/>
              <a:t> </a:t>
            </a:r>
            <a:r>
              <a:rPr lang="vi-VN" sz="2000" smtClean="0"/>
              <a:t>[(</a:t>
            </a:r>
            <a:r>
              <a:rPr lang="vi-VN" sz="2000"/>
              <a:t>'John', '20', '90'), ('Jony', '17', '91'), ('Jony', '17', '93'), ('Json', '21', '85'), ('Tom', '19', '80')]</a:t>
            </a:r>
          </a:p>
          <a:p>
            <a:endParaRPr lang="en-US" sz="2000"/>
          </a:p>
        </p:txBody>
      </p:sp>
      <p:sp>
        <p:nvSpPr>
          <p:cNvPr id="4" name="Slide Number Placeholder 3"/>
          <p:cNvSpPr>
            <a:spLocks noGrp="1"/>
          </p:cNvSpPr>
          <p:nvPr>
            <p:ph type="sldNum" sz="quarter" idx="11"/>
          </p:nvPr>
        </p:nvSpPr>
        <p:spPr>
          <a:xfrm>
            <a:off x="457200" y="6407554"/>
            <a:ext cx="1125488" cy="288032"/>
          </a:xfrm>
        </p:spPr>
        <p:txBody>
          <a:bodyPr/>
          <a:lstStyle/>
          <a:p>
            <a:pPr algn="l"/>
            <a:fld id="{B6B660BE-11E5-49C5-9092-33DADC997675}" type="slidenum">
              <a:rPr lang="en-GB" smtClean="0"/>
              <a:pPr algn="l"/>
              <a:t>12</a:t>
            </a:fld>
            <a:endParaRPr lang="en-GB"/>
          </a:p>
        </p:txBody>
      </p:sp>
    </p:spTree>
    <p:extLst>
      <p:ext uri="{BB962C8B-B14F-4D97-AF65-F5344CB8AC3E}">
        <p14:creationId xmlns:p14="http://schemas.microsoft.com/office/powerpoint/2010/main" val="16823140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a:t>
            </a:r>
            <a:r>
              <a:rPr lang="en-US" smtClean="0"/>
              <a:t>dẫn và code </a:t>
            </a:r>
            <a:r>
              <a:rPr lang="en-US" smtClean="0"/>
              <a:t>bài 1</a:t>
            </a:r>
            <a:endParaRPr lang="en-US"/>
          </a:p>
        </p:txBody>
      </p:sp>
      <p:sp>
        <p:nvSpPr>
          <p:cNvPr id="3" name="Content Placeholder 2"/>
          <p:cNvSpPr>
            <a:spLocks noGrp="1"/>
          </p:cNvSpPr>
          <p:nvPr>
            <p:ph idx="1"/>
          </p:nvPr>
        </p:nvSpPr>
        <p:spPr/>
        <p:txBody>
          <a:bodyPr/>
          <a:lstStyle/>
          <a:p>
            <a:r>
              <a:rPr lang="en-US" smtClean="0"/>
              <a:t>Bản thân các bộ không thể sửa, chèn, xóa</a:t>
            </a:r>
          </a:p>
          <a:p>
            <a:r>
              <a:rPr lang="en-US" smtClean="0"/>
              <a:t>Cần chuyển sang list xử lý rồi chuyển lại</a:t>
            </a: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7961" y="2622808"/>
            <a:ext cx="6668078" cy="1970890"/>
          </a:xfrm>
          <a:prstGeom prst="rect">
            <a:avLst/>
          </a:prstGeom>
          <a:ln>
            <a:solidFill>
              <a:schemeClr val="accent1"/>
            </a:solidFill>
          </a:ln>
        </p:spPr>
      </p:pic>
      <p:sp>
        <p:nvSpPr>
          <p:cNvPr id="5" name="Slide Number Placeholder 4"/>
          <p:cNvSpPr>
            <a:spLocks noGrp="1"/>
          </p:cNvSpPr>
          <p:nvPr>
            <p:ph type="sldNum" sz="quarter" idx="11"/>
          </p:nvPr>
        </p:nvSpPr>
        <p:spPr>
          <a:xfrm>
            <a:off x="675217" y="6332986"/>
            <a:ext cx="1125488" cy="288032"/>
          </a:xfrm>
        </p:spPr>
        <p:txBody>
          <a:bodyPr/>
          <a:lstStyle/>
          <a:p>
            <a:pPr algn="l"/>
            <a:fld id="{B6B660BE-11E5-49C5-9092-33DADC997675}" type="slidenum">
              <a:rPr lang="en-GB" smtClean="0"/>
              <a:pPr algn="l"/>
              <a:t>13</a:t>
            </a:fld>
            <a:endParaRPr lang="en-GB"/>
          </a:p>
        </p:txBody>
      </p:sp>
    </p:spTree>
    <p:extLst>
      <p:ext uri="{BB962C8B-B14F-4D97-AF65-F5344CB8AC3E}">
        <p14:creationId xmlns:p14="http://schemas.microsoft.com/office/powerpoint/2010/main" val="26845994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a:t>
            </a:r>
            <a:r>
              <a:rPr lang="en-US" smtClean="0"/>
              <a:t>dẫn bài 3</a:t>
            </a:r>
            <a:endParaRPr lang="en-US"/>
          </a:p>
        </p:txBody>
      </p:sp>
      <p:sp>
        <p:nvSpPr>
          <p:cNvPr id="3" name="Content Placeholder 2"/>
          <p:cNvSpPr>
            <a:spLocks noGrp="1"/>
          </p:cNvSpPr>
          <p:nvPr>
            <p:ph idx="1"/>
          </p:nvPr>
        </p:nvSpPr>
        <p:spPr/>
        <p:txBody>
          <a:bodyPr/>
          <a:lstStyle/>
          <a:p>
            <a:r>
              <a:rPr lang="vi-VN" sz="2400" i="1"/>
              <a:t>Gợi ý:</a:t>
            </a:r>
            <a:r>
              <a:rPr lang="en-US" sz="2400" i="1"/>
              <a:t> </a:t>
            </a:r>
            <a:r>
              <a:rPr lang="vi-VN" sz="2400"/>
              <a:t>Trong trường hợp dữ liệu đầu vào được nhập vào chương trình nó nên được giả định là dữ liệu được người dùng nhập vào từ giao diện điều khiển.</a:t>
            </a:r>
            <a:r>
              <a:rPr lang="en-US" sz="2400"/>
              <a:t> </a:t>
            </a:r>
            <a:r>
              <a:rPr lang="vi-VN" sz="2400"/>
              <a:t>Sử dụng itemgetter để chấp nhận nhiều key sắp xếp</a:t>
            </a:r>
          </a:p>
          <a:p>
            <a:r>
              <a:rPr lang="en-US" sz="2400" smtClean="0"/>
              <a:t>Hàm </a:t>
            </a:r>
            <a:r>
              <a:rPr lang="en-US" sz="2400" smtClean="0"/>
              <a:t>sorted trong python có thể có nhiều tham số khác nhau. Ngoài tham số reverse để sắp xếp đảo ngược. Sorted còn có tham số key với tham số này ta có thể thiết lập các chỉ số sắp xếp khác nhau.</a:t>
            </a:r>
          </a:p>
          <a:p>
            <a:r>
              <a:rPr lang="en-US" sz="2400" smtClean="0"/>
              <a:t>Ví dụ: </a:t>
            </a:r>
          </a:p>
          <a:p>
            <a:pPr marL="400050" lvl="1" indent="0" algn="l">
              <a:buNone/>
            </a:pPr>
            <a:r>
              <a:rPr lang="en-US" sz="1800">
                <a:solidFill>
                  <a:schemeClr val="tx1"/>
                </a:solidFill>
                <a:latin typeface="Consolas" panose="020B0609020204030204" pitchFamily="49" charset="0"/>
                <a:cs typeface="Courier New" panose="02070309020205020404" pitchFamily="49" charset="0"/>
              </a:rPr>
              <a:t>multidimensional_array = [[1, 3], [4,0], [2,1], [7,3], [9,9</a:t>
            </a:r>
            <a:r>
              <a:rPr lang="en-US" sz="1800" smtClean="0">
                <a:solidFill>
                  <a:schemeClr val="tx1"/>
                </a:solidFill>
                <a:latin typeface="Consolas" panose="020B0609020204030204" pitchFamily="49" charset="0"/>
                <a:cs typeface="Courier New" panose="02070309020205020404" pitchFamily="49" charset="0"/>
              </a:rPr>
              <a:t>]]</a:t>
            </a:r>
          </a:p>
          <a:p>
            <a:pPr marL="400050" lvl="1" indent="0" algn="l">
              <a:buNone/>
            </a:pPr>
            <a:r>
              <a:rPr lang="en-US" sz="1800">
                <a:solidFill>
                  <a:schemeClr val="tx1"/>
                </a:solidFill>
                <a:latin typeface="Consolas" panose="020B0609020204030204" pitchFamily="49" charset="0"/>
                <a:cs typeface="Courier New" panose="02070309020205020404" pitchFamily="49" charset="0"/>
              </a:rPr>
              <a:t>sorted(multidimensional_array</a:t>
            </a:r>
            <a:r>
              <a:rPr lang="en-US" sz="2200" smtClean="0">
                <a:solidFill>
                  <a:schemeClr val="tx1"/>
                </a:solidFill>
                <a:latin typeface="Consolas" panose="020B0609020204030204" pitchFamily="49" charset="0"/>
                <a:cs typeface="Courier New" panose="02070309020205020404" pitchFamily="49" charset="0"/>
              </a:rPr>
              <a:t>, key=lambda x:x[1</a:t>
            </a:r>
            <a:r>
              <a:rPr lang="en-US" sz="2200">
                <a:solidFill>
                  <a:schemeClr val="tx1"/>
                </a:solidFill>
                <a:latin typeface="Consolas" panose="020B0609020204030204" pitchFamily="49" charset="0"/>
                <a:cs typeface="Courier New" panose="02070309020205020404" pitchFamily="49" charset="0"/>
              </a:rPr>
              <a:t>]) </a:t>
            </a:r>
            <a:r>
              <a:rPr lang="en-US">
                <a:latin typeface="Courier New" panose="02070309020205020404" pitchFamily="49" charset="0"/>
                <a:cs typeface="Courier New" panose="02070309020205020404" pitchFamily="49" charset="0"/>
              </a:rPr>
              <a:t/>
            </a:r>
            <a:br>
              <a:rPr lang="en-US">
                <a:latin typeface="Courier New" panose="02070309020205020404" pitchFamily="49" charset="0"/>
                <a:cs typeface="Courier New" panose="02070309020205020404" pitchFamily="49" charset="0"/>
              </a:rPr>
            </a:br>
            <a:endParaRPr lang="en-US">
              <a:latin typeface="Courier New" panose="02070309020205020404" pitchFamily="49" charset="0"/>
              <a:cs typeface="Courier New" panose="02070309020205020404" pitchFamily="49" charset="0"/>
            </a:endParaRPr>
          </a:p>
        </p:txBody>
      </p:sp>
      <p:sp>
        <p:nvSpPr>
          <p:cNvPr id="4" name="Slide Number Placeholder 3"/>
          <p:cNvSpPr>
            <a:spLocks noGrp="1"/>
          </p:cNvSpPr>
          <p:nvPr>
            <p:ph type="sldNum" sz="quarter" idx="11"/>
          </p:nvPr>
        </p:nvSpPr>
        <p:spPr>
          <a:xfrm>
            <a:off x="457200" y="6417386"/>
            <a:ext cx="1125488" cy="288032"/>
          </a:xfrm>
        </p:spPr>
        <p:txBody>
          <a:bodyPr/>
          <a:lstStyle/>
          <a:p>
            <a:pPr algn="l"/>
            <a:fld id="{B6B660BE-11E5-49C5-9092-33DADC997675}" type="slidenum">
              <a:rPr lang="en-GB" smtClean="0"/>
              <a:pPr algn="l"/>
              <a:t>14</a:t>
            </a:fld>
            <a:endParaRPr lang="en-GB"/>
          </a:p>
        </p:txBody>
      </p:sp>
    </p:spTree>
    <p:extLst>
      <p:ext uri="{BB962C8B-B14F-4D97-AF65-F5344CB8AC3E}">
        <p14:creationId xmlns:p14="http://schemas.microsoft.com/office/powerpoint/2010/main" val="6600388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a:t>
            </a:r>
            <a:r>
              <a:rPr lang="en-US" smtClean="0"/>
              <a:t>dẫn bài 3</a:t>
            </a:r>
            <a:endParaRPr lang="en-US"/>
          </a:p>
        </p:txBody>
      </p:sp>
      <p:pic>
        <p:nvPicPr>
          <p:cNvPr id="4" name="Content Placeholder 3" descr="Screen Clippin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10560" y="1866242"/>
            <a:ext cx="8154107" cy="1459773"/>
          </a:xfrm>
          <a:ln>
            <a:solidFill>
              <a:schemeClr val="accent1"/>
            </a:solidFill>
          </a:ln>
        </p:spPr>
      </p:pic>
      <p:sp>
        <p:nvSpPr>
          <p:cNvPr id="3" name="Slide Number Placeholder 2"/>
          <p:cNvSpPr>
            <a:spLocks noGrp="1"/>
          </p:cNvSpPr>
          <p:nvPr>
            <p:ph type="sldNum" sz="quarter" idx="11"/>
          </p:nvPr>
        </p:nvSpPr>
        <p:spPr>
          <a:xfrm>
            <a:off x="367457" y="6372347"/>
            <a:ext cx="1125488" cy="288032"/>
          </a:xfrm>
        </p:spPr>
        <p:txBody>
          <a:bodyPr/>
          <a:lstStyle/>
          <a:p>
            <a:pPr algn="l"/>
            <a:fld id="{B6B660BE-11E5-49C5-9092-33DADC997675}" type="slidenum">
              <a:rPr lang="en-GB" smtClean="0"/>
              <a:pPr algn="l"/>
              <a:t>15</a:t>
            </a:fld>
            <a:endParaRPr lang="en-GB"/>
          </a:p>
        </p:txBody>
      </p:sp>
    </p:spTree>
    <p:extLst>
      <p:ext uri="{BB962C8B-B14F-4D97-AF65-F5344CB8AC3E}">
        <p14:creationId xmlns:p14="http://schemas.microsoft.com/office/powerpoint/2010/main" val="11759487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Tài liệu tham khảo</a:t>
            </a:r>
            <a:endParaRPr lang="en-US"/>
          </a:p>
        </p:txBody>
      </p:sp>
      <p:sp>
        <p:nvSpPr>
          <p:cNvPr id="3" name="Content Placeholder 2"/>
          <p:cNvSpPr>
            <a:spLocks noGrp="1"/>
          </p:cNvSpPr>
          <p:nvPr>
            <p:ph idx="1"/>
          </p:nvPr>
        </p:nvSpPr>
        <p:spPr/>
        <p:txBody>
          <a:bodyPr/>
          <a:lstStyle/>
          <a:p>
            <a:r>
              <a:rPr lang="en-US"/>
              <a:t>Code python Programming, Wesley J.Chun, Prentice Hall PTR, 2000</a:t>
            </a:r>
          </a:p>
          <a:p>
            <a:r>
              <a:rPr lang="en-US"/>
              <a:t>Fundamentals of Python Programming, Richard L. Halterman Sothern Adventis University, 2018</a:t>
            </a:r>
          </a:p>
          <a:p>
            <a:r>
              <a:rPr lang="en-US"/>
              <a:t>Python Notes for Professionals, GoalKicker.com, Free Programming Books</a:t>
            </a:r>
          </a:p>
          <a:p>
            <a:r>
              <a:rPr lang="en-US"/>
              <a:t>https://quantrimang.com/hon-100-bai-tap-python-co-loi-giai-code-mau-142456</a:t>
            </a:r>
          </a:p>
          <a:p>
            <a:r>
              <a:rPr lang="en-US"/>
              <a:t>https://openplanning.net/11377/python</a:t>
            </a:r>
          </a:p>
          <a:p>
            <a:r>
              <a:rPr lang="en-US"/>
              <a:t>https://viettuts.vn/python-string</a:t>
            </a:r>
          </a:p>
          <a:p>
            <a:endParaRPr lang="en-US"/>
          </a:p>
        </p:txBody>
      </p:sp>
      <p:sp>
        <p:nvSpPr>
          <p:cNvPr id="4" name="Slide Number Placeholder 3"/>
          <p:cNvSpPr>
            <a:spLocks noGrp="1"/>
          </p:cNvSpPr>
          <p:nvPr>
            <p:ph type="sldNum" sz="quarter" idx="11"/>
          </p:nvPr>
        </p:nvSpPr>
        <p:spPr>
          <a:xfrm>
            <a:off x="613264" y="6188970"/>
            <a:ext cx="1125488" cy="288032"/>
          </a:xfrm>
        </p:spPr>
        <p:txBody>
          <a:bodyPr/>
          <a:lstStyle/>
          <a:p>
            <a:pPr algn="l"/>
            <a:fld id="{B6B660BE-11E5-49C5-9092-33DADC997675}" type="slidenum">
              <a:rPr lang="en-GB" smtClean="0"/>
              <a:pPr algn="l"/>
              <a:t>16</a:t>
            </a:fld>
            <a:endParaRPr lang="en-GB"/>
          </a:p>
        </p:txBody>
      </p:sp>
    </p:spTree>
    <p:extLst>
      <p:ext uri="{BB962C8B-B14F-4D97-AF65-F5344CB8AC3E}">
        <p14:creationId xmlns:p14="http://schemas.microsoft.com/office/powerpoint/2010/main" val="34864308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55F1051-63A8-40BE-A0A8-9F6D9BC932E4}" type="slidenum">
              <a:rPr lang="en-US" smtClean="0"/>
              <a:t>17</a:t>
            </a:fld>
            <a:endParaRPr lang="en-US"/>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0399" y="1645408"/>
            <a:ext cx="8556179" cy="3422471"/>
          </a:xfrm>
        </p:spPr>
      </p:pic>
    </p:spTree>
    <p:extLst>
      <p:ext uri="{BB962C8B-B14F-4D97-AF65-F5344CB8AC3E}">
        <p14:creationId xmlns:p14="http://schemas.microsoft.com/office/powerpoint/2010/main" val="1907716981"/>
      </p:ext>
    </p:extLst>
  </p:cSld>
  <p:clrMapOvr>
    <a:masterClrMapping/>
  </p:clrMapOvr>
</p:sld>
</file>

<file path=ppt/theme/theme1.xml><?xml version="1.0" encoding="utf-8"?>
<a:theme xmlns:a="http://schemas.openxmlformats.org/drawingml/2006/main" name="Theme1">
  <a:themeElements>
    <a:clrScheme name="Custom 1">
      <a:dk1>
        <a:sysClr val="windowText" lastClr="000000"/>
      </a:dk1>
      <a:lt1>
        <a:sysClr val="window" lastClr="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Custom 1">
      <a:majorFont>
        <a:latin typeface="Cambria"/>
        <a:ea typeface=""/>
        <a:cs typeface=""/>
      </a:majorFont>
      <a:minorFont>
        <a:latin typeface="Cambr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94332"/>
        </a:dk2>
        <a:lt2>
          <a:srgbClr val="B2B2B2"/>
        </a:lt2>
        <a:accent1>
          <a:srgbClr val="0D6531"/>
        </a:accent1>
        <a:accent2>
          <a:srgbClr val="39AF6E"/>
        </a:accent2>
        <a:accent3>
          <a:srgbClr val="FFFFFF"/>
        </a:accent3>
        <a:accent4>
          <a:srgbClr val="000000"/>
        </a:accent4>
        <a:accent5>
          <a:srgbClr val="AAB8AD"/>
        </a:accent5>
        <a:accent6>
          <a:srgbClr val="339E63"/>
        </a:accent6>
        <a:hlink>
          <a:srgbClr val="93E1A0"/>
        </a:hlink>
        <a:folHlink>
          <a:srgbClr val="1D834B"/>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1" id="{1C174CB8-4ECC-412D-A934-188137497CE9}" vid="{29585AFE-8B2E-46BA-A8FC-6BBDA0C7EF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3741</TotalTime>
  <Words>1150</Words>
  <Application>Microsoft Office PowerPoint</Application>
  <PresentationFormat>On-screen Show (4:3)</PresentationFormat>
  <Paragraphs>78</Paragraphs>
  <Slides>17</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17</vt:i4>
      </vt:variant>
    </vt:vector>
  </HeadingPairs>
  <TitlesOfParts>
    <vt:vector size="26" baseType="lpstr">
      <vt:lpstr>Arial</vt:lpstr>
      <vt:lpstr>Calibri</vt:lpstr>
      <vt:lpstr>Cambria</vt:lpstr>
      <vt:lpstr>Consolas</vt:lpstr>
      <vt:lpstr>Courier New</vt:lpstr>
      <vt:lpstr>Tahoma</vt:lpstr>
      <vt:lpstr>Times New Roman</vt:lpstr>
      <vt:lpstr>Wingdings</vt:lpstr>
      <vt:lpstr>Theme1</vt:lpstr>
      <vt:lpstr>CHƯƠNG 4 (tiếp) LUYỆN TẬP</vt:lpstr>
      <vt:lpstr>Nội dung</vt:lpstr>
      <vt:lpstr>1. Bài tập về danh sách (List)</vt:lpstr>
      <vt:lpstr>PowerPoint Presentation</vt:lpstr>
      <vt:lpstr>Hướng dẫn bài số 1</vt:lpstr>
      <vt:lpstr>Code bài số 1</vt:lpstr>
      <vt:lpstr>Hướng dẫn và code bài số 3</vt:lpstr>
      <vt:lpstr>Hướng dẫn bài số 6</vt:lpstr>
      <vt:lpstr>Hướng dẫn bài số 6</vt:lpstr>
      <vt:lpstr>Nội dung</vt:lpstr>
      <vt:lpstr>2. Bài tập về bộ</vt:lpstr>
      <vt:lpstr>PowerPoint Presentation</vt:lpstr>
      <vt:lpstr>Hướng dẫn và code bài 1</vt:lpstr>
      <vt:lpstr>Hướng dẫn bài 3</vt:lpstr>
      <vt:lpstr>Hướng dẫn bài 3</vt:lpstr>
      <vt:lpstr>Tài liệu tham khảo</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TRÍ TUỆ NHÂN TẠO</dc:title>
  <dc:creator>AnPhuongDiep</dc:creator>
  <cp:lastModifiedBy>Admin</cp:lastModifiedBy>
  <cp:revision>184</cp:revision>
  <dcterms:created xsi:type="dcterms:W3CDTF">2020-06-02T08:04:28Z</dcterms:created>
  <dcterms:modified xsi:type="dcterms:W3CDTF">2021-10-02T14:29:07Z</dcterms:modified>
</cp:coreProperties>
</file>