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55"/>
  </p:notesMasterIdLst>
  <p:sldIdLst>
    <p:sldId id="260" r:id="rId2"/>
    <p:sldId id="262" r:id="rId3"/>
    <p:sldId id="265" r:id="rId4"/>
    <p:sldId id="266" r:id="rId5"/>
    <p:sldId id="267" r:id="rId6"/>
    <p:sldId id="299" r:id="rId7"/>
    <p:sldId id="269" r:id="rId8"/>
    <p:sldId id="271" r:id="rId9"/>
    <p:sldId id="270" r:id="rId10"/>
    <p:sldId id="272" r:id="rId11"/>
    <p:sldId id="273" r:id="rId12"/>
    <p:sldId id="274" r:id="rId13"/>
    <p:sldId id="275" r:id="rId14"/>
    <p:sldId id="276" r:id="rId15"/>
    <p:sldId id="277" r:id="rId16"/>
    <p:sldId id="321" r:id="rId17"/>
    <p:sldId id="322" r:id="rId18"/>
    <p:sldId id="281" r:id="rId19"/>
    <p:sldId id="282" r:id="rId20"/>
    <p:sldId id="283" r:id="rId21"/>
    <p:sldId id="284" r:id="rId22"/>
    <p:sldId id="285" r:id="rId23"/>
    <p:sldId id="286" r:id="rId24"/>
    <p:sldId id="287" r:id="rId25"/>
    <p:sldId id="288" r:id="rId26"/>
    <p:sldId id="289" r:id="rId27"/>
    <p:sldId id="290" r:id="rId28"/>
    <p:sldId id="291" r:id="rId29"/>
    <p:sldId id="292" r:id="rId30"/>
    <p:sldId id="293" r:id="rId31"/>
    <p:sldId id="294" r:id="rId32"/>
    <p:sldId id="295" r:id="rId33"/>
    <p:sldId id="296" r:id="rId34"/>
    <p:sldId id="303" r:id="rId35"/>
    <p:sldId id="304" r:id="rId36"/>
    <p:sldId id="323" r:id="rId37"/>
    <p:sldId id="305" r:id="rId38"/>
    <p:sldId id="307" r:id="rId39"/>
    <p:sldId id="312" r:id="rId40"/>
    <p:sldId id="308" r:id="rId41"/>
    <p:sldId id="309" r:id="rId42"/>
    <p:sldId id="310" r:id="rId43"/>
    <p:sldId id="313" r:id="rId44"/>
    <p:sldId id="311" r:id="rId45"/>
    <p:sldId id="314" r:id="rId46"/>
    <p:sldId id="315" r:id="rId47"/>
    <p:sldId id="316" r:id="rId48"/>
    <p:sldId id="317" r:id="rId49"/>
    <p:sldId id="324" r:id="rId50"/>
    <p:sldId id="318" r:id="rId51"/>
    <p:sldId id="320" r:id="rId52"/>
    <p:sldId id="325" r:id="rId53"/>
    <p:sldId id="298" r:id="rId5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5306E"/>
    <a:srgbClr val="2D6633"/>
    <a:srgbClr val="099ED9"/>
    <a:srgbClr val="969696"/>
    <a:srgbClr val="92C952"/>
    <a:srgbClr val="F29D6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057" autoAdjust="0"/>
    <p:restoredTop sz="86364" autoAdjust="0"/>
  </p:normalViewPr>
  <p:slideViewPr>
    <p:cSldViewPr snapToGrid="0">
      <p:cViewPr varScale="1">
        <p:scale>
          <a:sx n="80" d="100"/>
          <a:sy n="80" d="100"/>
        </p:scale>
        <p:origin x="2058" y="84"/>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226D3AC-0F27-4ED1-A1F8-89FA0732B42A}" type="datetimeFigureOut">
              <a:rPr lang="en-GB" smtClean="0"/>
              <a:t>17/10/2021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095F42-A089-4824-B5E2-D5F665D256F5}" type="slidenum">
              <a:rPr lang="en-GB" smtClean="0"/>
              <a:t>‹#›</a:t>
            </a:fld>
            <a:endParaRPr lang="en-GB"/>
          </a:p>
        </p:txBody>
      </p:sp>
    </p:spTree>
    <p:extLst>
      <p:ext uri="{BB962C8B-B14F-4D97-AF65-F5344CB8AC3E}">
        <p14:creationId xmlns:p14="http://schemas.microsoft.com/office/powerpoint/2010/main" val="24296674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E8E8281-E555-4E69-AB7C-1DB0DB9B62F5}" type="slidenum">
              <a:rPr lang="en-US" smtClean="0"/>
              <a:t>5</a:t>
            </a:fld>
            <a:endParaRPr lang="en-US"/>
          </a:p>
        </p:txBody>
      </p:sp>
    </p:spTree>
    <p:extLst>
      <p:ext uri="{BB962C8B-B14F-4D97-AF65-F5344CB8AC3E}">
        <p14:creationId xmlns:p14="http://schemas.microsoft.com/office/powerpoint/2010/main" val="33252730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32</a:t>
            </a:fld>
            <a:endParaRPr lang="en-GB"/>
          </a:p>
        </p:txBody>
      </p:sp>
    </p:spTree>
    <p:extLst>
      <p:ext uri="{BB962C8B-B14F-4D97-AF65-F5344CB8AC3E}">
        <p14:creationId xmlns:p14="http://schemas.microsoft.com/office/powerpoint/2010/main" val="13372424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36</a:t>
            </a:fld>
            <a:endParaRPr lang="en-GB"/>
          </a:p>
        </p:txBody>
      </p:sp>
    </p:spTree>
    <p:extLst>
      <p:ext uri="{BB962C8B-B14F-4D97-AF65-F5344CB8AC3E}">
        <p14:creationId xmlns:p14="http://schemas.microsoft.com/office/powerpoint/2010/main" val="32236738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38</a:t>
            </a:fld>
            <a:endParaRPr lang="en-GB"/>
          </a:p>
        </p:txBody>
      </p:sp>
    </p:spTree>
    <p:extLst>
      <p:ext uri="{BB962C8B-B14F-4D97-AF65-F5344CB8AC3E}">
        <p14:creationId xmlns:p14="http://schemas.microsoft.com/office/powerpoint/2010/main" val="11836198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49</a:t>
            </a:fld>
            <a:endParaRPr lang="en-GB"/>
          </a:p>
        </p:txBody>
      </p:sp>
    </p:spTree>
    <p:extLst>
      <p:ext uri="{BB962C8B-B14F-4D97-AF65-F5344CB8AC3E}">
        <p14:creationId xmlns:p14="http://schemas.microsoft.com/office/powerpoint/2010/main" val="165193545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bwMode="gray">
          <a:xfrm>
            <a:off x="1149350" y="2132858"/>
            <a:ext cx="7239074" cy="1583531"/>
          </a:xfrm>
        </p:spPr>
        <p:txBody>
          <a:bodyPr/>
          <a:lstStyle>
            <a:lvl1pPr algn="ctr">
              <a:defRPr sz="4400" i="0">
                <a:solidFill>
                  <a:srgbClr val="003399"/>
                </a:solidFill>
                <a:effectLst>
                  <a:outerShdw blurRad="38100" dist="38100" dir="2700000" algn="tl">
                    <a:srgbClr val="000000">
                      <a:alpha val="43137"/>
                    </a:srgbClr>
                  </a:outerShdw>
                </a:effectLst>
                <a:latin typeface="Cambria" pitchFamily="18" charset="0"/>
              </a:defRPr>
            </a:lvl1pPr>
          </a:lstStyle>
          <a:p>
            <a:pPr lvl="0"/>
            <a:r>
              <a:rPr lang="en-US" noProof="0" smtClean="0"/>
              <a:t>Click to edit Master title style</a:t>
            </a:r>
            <a:endParaRPr lang="en-US" noProof="0"/>
          </a:p>
        </p:txBody>
      </p:sp>
      <p:sp>
        <p:nvSpPr>
          <p:cNvPr id="3075" name="Rectangle 3"/>
          <p:cNvSpPr>
            <a:spLocks noGrp="1" noChangeArrowheads="1"/>
          </p:cNvSpPr>
          <p:nvPr>
            <p:ph type="subTitle" idx="1"/>
          </p:nvPr>
        </p:nvSpPr>
        <p:spPr bwMode="gray">
          <a:xfrm>
            <a:off x="1149350" y="4428728"/>
            <a:ext cx="7239074" cy="728464"/>
          </a:xfrm>
        </p:spPr>
        <p:txBody>
          <a:bodyPr/>
          <a:lstStyle>
            <a:lvl1pPr marL="0" indent="0" algn="ctr">
              <a:buFont typeface="Wingdings" pitchFamily="2" charset="2"/>
              <a:buNone/>
              <a:defRPr sz="2200" b="1">
                <a:solidFill>
                  <a:schemeClr val="tx1"/>
                </a:solidFill>
              </a:defRPr>
            </a:lvl1pPr>
          </a:lstStyle>
          <a:p>
            <a:pPr lvl="0"/>
            <a:r>
              <a:rPr lang="en-US" noProof="0" smtClean="0"/>
              <a:t>Click to edit Master subtitle style</a:t>
            </a:r>
            <a:endParaRPr lang="en-US" noProof="0"/>
          </a:p>
        </p:txBody>
      </p:sp>
      <p:sp>
        <p:nvSpPr>
          <p:cNvPr id="20" name="Rectangle 15"/>
          <p:cNvSpPr>
            <a:spLocks noChangeArrowheads="1"/>
          </p:cNvSpPr>
          <p:nvPr/>
        </p:nvSpPr>
        <p:spPr bwMode="gray">
          <a:xfrm>
            <a:off x="1144423" y="4149080"/>
            <a:ext cx="3619537" cy="45719"/>
          </a:xfrm>
          <a:prstGeom prst="rect">
            <a:avLst/>
          </a:prstGeom>
          <a:solidFill>
            <a:srgbClr val="FF6600"/>
          </a:solidFill>
          <a:ln>
            <a:noFill/>
          </a:ln>
        </p:spPr>
        <p:txBody>
          <a:bodyPr/>
          <a:lstStyle/>
          <a:p>
            <a:endParaRPr lang="vi-VN"/>
          </a:p>
        </p:txBody>
      </p:sp>
      <p:sp>
        <p:nvSpPr>
          <p:cNvPr id="23" name="Rectangle 15"/>
          <p:cNvSpPr>
            <a:spLocks noChangeArrowheads="1"/>
          </p:cNvSpPr>
          <p:nvPr/>
        </p:nvSpPr>
        <p:spPr bwMode="gray">
          <a:xfrm>
            <a:off x="1149350" y="4103362"/>
            <a:ext cx="7239074" cy="45719"/>
          </a:xfrm>
          <a:prstGeom prst="rect">
            <a:avLst/>
          </a:prstGeom>
          <a:solidFill>
            <a:srgbClr val="FF6600"/>
          </a:solidFill>
          <a:ln>
            <a:noFill/>
          </a:ln>
        </p:spPr>
        <p:txBody>
          <a:bodyPr/>
          <a:lstStyle/>
          <a:p>
            <a:endParaRPr lang="vi-VN">
              <a:solidFill>
                <a:srgbClr val="FF3300"/>
              </a:solidFill>
            </a:endParaRPr>
          </a:p>
        </p:txBody>
      </p:sp>
      <p:sp>
        <p:nvSpPr>
          <p:cNvPr id="3" name="TextBox 2"/>
          <p:cNvSpPr txBox="1"/>
          <p:nvPr/>
        </p:nvSpPr>
        <p:spPr>
          <a:xfrm>
            <a:off x="2339752" y="478413"/>
            <a:ext cx="4968552" cy="369332"/>
          </a:xfrm>
          <a:prstGeom prst="rect">
            <a:avLst/>
          </a:prstGeom>
          <a:noFill/>
        </p:spPr>
        <p:txBody>
          <a:bodyPr wrap="square" rtlCol="0">
            <a:spAutoFit/>
          </a:bodyPr>
          <a:lstStyle/>
          <a:p>
            <a:pPr algn="ctr"/>
            <a:r>
              <a:rPr lang="en-US" b="1" smtClean="0">
                <a:solidFill>
                  <a:srgbClr val="0033CC"/>
                </a:solidFill>
                <a:latin typeface="Cambria" pitchFamily="18" charset="0"/>
              </a:rPr>
              <a:t>PYTHON</a:t>
            </a:r>
            <a:r>
              <a:rPr lang="en-US" b="1" baseline="0" smtClean="0">
                <a:solidFill>
                  <a:srgbClr val="0033CC"/>
                </a:solidFill>
                <a:latin typeface="Cambria" pitchFamily="18" charset="0"/>
              </a:rPr>
              <a:t> PROGRAMMING</a:t>
            </a:r>
            <a:endParaRPr lang="vi-VN" b="1">
              <a:solidFill>
                <a:srgbClr val="0033CC"/>
              </a:solidFill>
              <a:latin typeface="Cambria"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56376" y="59094"/>
            <a:ext cx="1127935" cy="1137658"/>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528" y="61287"/>
            <a:ext cx="1356120" cy="1207473"/>
          </a:xfrm>
          <a:prstGeom prst="rect">
            <a:avLst/>
          </a:prstGeom>
        </p:spPr>
      </p:pic>
    </p:spTree>
    <p:extLst>
      <p:ext uri="{BB962C8B-B14F-4D97-AF65-F5344CB8AC3E}">
        <p14:creationId xmlns:p14="http://schemas.microsoft.com/office/powerpoint/2010/main" val="8239545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000"/>
            </a:lvl1pPr>
          </a:lstStyle>
          <a:p>
            <a:r>
              <a:rPr lang="en-US" smtClean="0"/>
              <a:t>Click to edit Master title style</a:t>
            </a:r>
            <a:endParaRPr lang="vi-VN"/>
          </a:p>
        </p:txBody>
      </p:sp>
      <p:sp>
        <p:nvSpPr>
          <p:cNvPr id="3" name="Content Placeholder 2"/>
          <p:cNvSpPr>
            <a:spLocks noGrp="1"/>
          </p:cNvSpPr>
          <p:nvPr>
            <p:ph idx="1"/>
          </p:nvPr>
        </p:nvSpPr>
        <p:spPr/>
        <p:txBody>
          <a:bodyPr/>
          <a:lstStyle>
            <a:lvl1pPr algn="just">
              <a:defRPr sz="2600">
                <a:latin typeface="Arial" panose="020B0604020202020204" pitchFamily="34" charset="0"/>
                <a:cs typeface="Arial" panose="020B0604020202020204" pitchFamily="34" charset="0"/>
              </a:defRPr>
            </a:lvl1pPr>
            <a:lvl2pPr algn="just">
              <a:defRPr sz="2400">
                <a:solidFill>
                  <a:srgbClr val="003399"/>
                </a:solidFill>
                <a:latin typeface="Arial" panose="020B0604020202020204" pitchFamily="34" charset="0"/>
                <a:cs typeface="Arial" panose="020B0604020202020204" pitchFamily="34" charset="0"/>
              </a:defRPr>
            </a:lvl2pPr>
            <a:lvl3pPr algn="just">
              <a:defRPr sz="2200">
                <a:solidFill>
                  <a:srgbClr val="800000"/>
                </a:solidFill>
                <a:latin typeface="Arial" panose="020B0604020202020204" pitchFamily="34" charset="0"/>
                <a:cs typeface="Arial" panose="020B0604020202020204" pitchFamily="34" charset="0"/>
              </a:defRPr>
            </a:lvl3pPr>
            <a:lvl4pPr algn="just">
              <a:defRPr>
                <a:latin typeface="Arial" panose="020B0604020202020204" pitchFamily="34" charset="0"/>
                <a:cs typeface="Arial" panose="020B0604020202020204" pitchFamily="34" charset="0"/>
              </a:defRPr>
            </a:lvl4pPr>
            <a:lvl5pPr algn="just">
              <a:defRPr>
                <a:latin typeface="Arial" panose="020B0604020202020204" pitchFamily="34" charset="0"/>
                <a:cs typeface="Arial" panose="020B0604020202020204" pitchFamily="34" charset="0"/>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Footer Placeholder 3"/>
          <p:cNvSpPr>
            <a:spLocks noGrp="1"/>
          </p:cNvSpPr>
          <p:nvPr>
            <p:ph type="ftr" sz="quarter" idx="10"/>
          </p:nvPr>
        </p:nvSpPr>
        <p:spPr>
          <a:xfrm>
            <a:off x="2123728" y="6537327"/>
            <a:ext cx="5400600" cy="320675"/>
          </a:xfrm>
          <a:prstGeom prst="rect">
            <a:avLst/>
          </a:prstGeom>
        </p:spPr>
        <p:txBody>
          <a:bodyPr/>
          <a:lstStyle>
            <a:lvl1pPr algn="ctr">
              <a:defRPr sz="1200" b="0">
                <a:latin typeface="+mj-lt"/>
              </a:defRPr>
            </a:lvl1pPr>
          </a:lstStyle>
          <a:p>
            <a:endParaRPr lang="en-GB"/>
          </a:p>
        </p:txBody>
      </p:sp>
      <p:sp>
        <p:nvSpPr>
          <p:cNvPr id="5" name="Slide Number Placeholder 4"/>
          <p:cNvSpPr>
            <a:spLocks noGrp="1"/>
          </p:cNvSpPr>
          <p:nvPr>
            <p:ph type="sldNum" sz="quarter" idx="11"/>
          </p:nvPr>
        </p:nvSpPr>
        <p:spPr>
          <a:xfrm>
            <a:off x="7564670" y="6529663"/>
            <a:ext cx="1125488" cy="288032"/>
          </a:xfrm>
          <a:prstGeom prst="rect">
            <a:avLst/>
          </a:prstGeom>
        </p:spPr>
        <p:txBody>
          <a:bodyPr/>
          <a:lstStyle>
            <a:lvl1pPr>
              <a:defRPr sz="1200" b="0">
                <a:latin typeface="+mj-lt"/>
              </a:defRPr>
            </a:lvl1pPr>
          </a:lstStyle>
          <a:p>
            <a:fld id="{B6B660BE-11E5-49C5-9092-33DADC997675}" type="slidenum">
              <a:rPr lang="en-GB" smtClean="0"/>
              <a:t>‹#›</a:t>
            </a:fld>
            <a:endParaRPr lang="en-GB"/>
          </a:p>
        </p:txBody>
      </p:sp>
      <p:sp>
        <p:nvSpPr>
          <p:cNvPr id="6" name="Date Placeholder 5"/>
          <p:cNvSpPr>
            <a:spLocks noGrp="1"/>
          </p:cNvSpPr>
          <p:nvPr>
            <p:ph type="dt" sz="half" idx="12"/>
          </p:nvPr>
        </p:nvSpPr>
        <p:spPr>
          <a:xfrm>
            <a:off x="467544" y="6540783"/>
            <a:ext cx="1656184" cy="317219"/>
          </a:xfrm>
          <a:prstGeom prst="rect">
            <a:avLst/>
          </a:prstGeom>
        </p:spPr>
        <p:txBody>
          <a:bodyPr/>
          <a:lstStyle>
            <a:lvl1pPr algn="l">
              <a:defRPr sz="1200" b="0">
                <a:latin typeface="+mj-lt"/>
              </a:defRPr>
            </a:lvl1pPr>
          </a:lstStyle>
          <a:p>
            <a:fld id="{C0EF06DE-3493-4B47-9E4D-43DE579D8E09}" type="datetime1">
              <a:rPr lang="en-GB" smtClean="0"/>
              <a:t>17/10/2021</a:t>
            </a:fld>
            <a:endParaRPr lang="en-GB"/>
          </a:p>
        </p:txBody>
      </p:sp>
    </p:spTree>
    <p:extLst>
      <p:ext uri="{BB962C8B-B14F-4D97-AF65-F5344CB8AC3E}">
        <p14:creationId xmlns:p14="http://schemas.microsoft.com/office/powerpoint/2010/main" val="18218899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403648" y="476672"/>
            <a:ext cx="7391400" cy="487363"/>
          </a:xfrm>
        </p:spPr>
        <p:txBody>
          <a:bodyPr/>
          <a:lstStyle/>
          <a:p>
            <a:r>
              <a:rPr lang="en-US" smtClean="0"/>
              <a:t>Click to edit Master title style</a:t>
            </a:r>
            <a:endParaRPr lang="vi-VN"/>
          </a:p>
        </p:txBody>
      </p:sp>
      <p:sp>
        <p:nvSpPr>
          <p:cNvPr id="3" name="Table Placeholder 2"/>
          <p:cNvSpPr>
            <a:spLocks noGrp="1"/>
          </p:cNvSpPr>
          <p:nvPr>
            <p:ph type="tbl" idx="1"/>
          </p:nvPr>
        </p:nvSpPr>
        <p:spPr>
          <a:xfrm>
            <a:off x="457200" y="1228727"/>
            <a:ext cx="8229600" cy="5248275"/>
          </a:xfrm>
        </p:spPr>
        <p:txBody>
          <a:bodyPr/>
          <a:lstStyle/>
          <a:p>
            <a:r>
              <a:rPr lang="en-US" smtClean="0"/>
              <a:t>Click icon to add table</a:t>
            </a:r>
            <a:endParaRPr lang="vi-VN"/>
          </a:p>
        </p:txBody>
      </p:sp>
      <p:sp>
        <p:nvSpPr>
          <p:cNvPr id="7" name="Footer Placeholder 3"/>
          <p:cNvSpPr>
            <a:spLocks noGrp="1"/>
          </p:cNvSpPr>
          <p:nvPr>
            <p:ph type="ftr" sz="quarter" idx="10"/>
          </p:nvPr>
        </p:nvSpPr>
        <p:spPr>
          <a:xfrm>
            <a:off x="2123728" y="6537327"/>
            <a:ext cx="5400600" cy="320675"/>
          </a:xfrm>
          <a:prstGeom prst="rect">
            <a:avLst/>
          </a:prstGeom>
        </p:spPr>
        <p:txBody>
          <a:bodyPr/>
          <a:lstStyle>
            <a:lvl1pPr algn="ctr">
              <a:defRPr sz="1200" b="0"/>
            </a:lvl1pPr>
          </a:lstStyle>
          <a:p>
            <a:endParaRPr lang="en-GB"/>
          </a:p>
        </p:txBody>
      </p:sp>
      <p:sp>
        <p:nvSpPr>
          <p:cNvPr id="8" name="Slide Number Placeholder 4"/>
          <p:cNvSpPr>
            <a:spLocks noGrp="1"/>
          </p:cNvSpPr>
          <p:nvPr>
            <p:ph type="sldNum" sz="quarter" idx="11"/>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9" name="Date Placeholder 5"/>
          <p:cNvSpPr>
            <a:spLocks noGrp="1"/>
          </p:cNvSpPr>
          <p:nvPr>
            <p:ph type="dt" sz="half" idx="12"/>
          </p:nvPr>
        </p:nvSpPr>
        <p:spPr>
          <a:xfrm>
            <a:off x="467544" y="6540783"/>
            <a:ext cx="1656184" cy="317219"/>
          </a:xfrm>
          <a:prstGeom prst="rect">
            <a:avLst/>
          </a:prstGeom>
        </p:spPr>
        <p:txBody>
          <a:bodyPr/>
          <a:lstStyle>
            <a:lvl1pPr algn="l">
              <a:defRPr sz="1200" b="0"/>
            </a:lvl1pPr>
          </a:lstStyle>
          <a:p>
            <a:fld id="{019D1481-64BE-4840-9F68-2EAA52605F8D}" type="datetime1">
              <a:rPr lang="en-GB" smtClean="0"/>
              <a:t>17/10/2021</a:t>
            </a:fld>
            <a:endParaRPr lang="en-GB"/>
          </a:p>
        </p:txBody>
      </p:sp>
    </p:spTree>
    <p:extLst>
      <p:ext uri="{BB962C8B-B14F-4D97-AF65-F5344CB8AC3E}">
        <p14:creationId xmlns:p14="http://schemas.microsoft.com/office/powerpoint/2010/main" val="4489129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bwMode="gray">
          <a:xfrm>
            <a:off x="1149350" y="2132858"/>
            <a:ext cx="7239074" cy="1583531"/>
          </a:xfrm>
        </p:spPr>
        <p:txBody>
          <a:bodyPr/>
          <a:lstStyle>
            <a:lvl1pPr algn="ctr">
              <a:defRPr sz="4400" i="0">
                <a:solidFill>
                  <a:srgbClr val="003399"/>
                </a:solidFill>
                <a:effectLst>
                  <a:outerShdw blurRad="38100" dist="38100" dir="2700000" algn="tl">
                    <a:srgbClr val="000000">
                      <a:alpha val="43137"/>
                    </a:srgbClr>
                  </a:outerShdw>
                </a:effectLst>
                <a:latin typeface="Cambria" pitchFamily="18" charset="0"/>
              </a:defRPr>
            </a:lvl1pPr>
          </a:lstStyle>
          <a:p>
            <a:pPr lvl="0"/>
            <a:r>
              <a:rPr lang="en-US" noProof="0" smtClean="0"/>
              <a:t>Click to edit Master title style</a:t>
            </a:r>
            <a:endParaRPr lang="en-US" noProof="0"/>
          </a:p>
        </p:txBody>
      </p:sp>
      <p:sp>
        <p:nvSpPr>
          <p:cNvPr id="3075" name="Rectangle 3"/>
          <p:cNvSpPr>
            <a:spLocks noGrp="1" noChangeArrowheads="1"/>
          </p:cNvSpPr>
          <p:nvPr>
            <p:ph type="subTitle" idx="1"/>
          </p:nvPr>
        </p:nvSpPr>
        <p:spPr bwMode="gray">
          <a:xfrm>
            <a:off x="1149350" y="4428728"/>
            <a:ext cx="7239074" cy="728464"/>
          </a:xfrm>
        </p:spPr>
        <p:txBody>
          <a:bodyPr/>
          <a:lstStyle>
            <a:lvl1pPr marL="0" indent="0" algn="ctr">
              <a:buFont typeface="Wingdings" pitchFamily="2" charset="2"/>
              <a:buNone/>
              <a:defRPr sz="2200" b="1">
                <a:solidFill>
                  <a:schemeClr val="tx1"/>
                </a:solidFill>
              </a:defRPr>
            </a:lvl1pPr>
          </a:lstStyle>
          <a:p>
            <a:pPr lvl="0"/>
            <a:r>
              <a:rPr lang="en-US" noProof="0" smtClean="0"/>
              <a:t>Click to edit Master subtitle style</a:t>
            </a:r>
            <a:endParaRPr lang="en-US" noProof="0"/>
          </a:p>
        </p:txBody>
      </p:sp>
      <p:sp>
        <p:nvSpPr>
          <p:cNvPr id="20" name="Rectangle 15"/>
          <p:cNvSpPr>
            <a:spLocks noChangeArrowheads="1"/>
          </p:cNvSpPr>
          <p:nvPr/>
        </p:nvSpPr>
        <p:spPr bwMode="gray">
          <a:xfrm>
            <a:off x="1144423" y="4149080"/>
            <a:ext cx="3619537" cy="45719"/>
          </a:xfrm>
          <a:prstGeom prst="rect">
            <a:avLst/>
          </a:prstGeom>
          <a:solidFill>
            <a:srgbClr val="FF6600"/>
          </a:solidFill>
          <a:ln>
            <a:noFill/>
          </a:ln>
        </p:spPr>
        <p:txBody>
          <a:bodyPr/>
          <a:lstStyle/>
          <a:p>
            <a:endParaRPr lang="vi-VN"/>
          </a:p>
        </p:txBody>
      </p:sp>
      <p:sp>
        <p:nvSpPr>
          <p:cNvPr id="23" name="Rectangle 15"/>
          <p:cNvSpPr>
            <a:spLocks noChangeArrowheads="1"/>
          </p:cNvSpPr>
          <p:nvPr/>
        </p:nvSpPr>
        <p:spPr bwMode="gray">
          <a:xfrm>
            <a:off x="1149350" y="4103362"/>
            <a:ext cx="7239074" cy="45719"/>
          </a:xfrm>
          <a:prstGeom prst="rect">
            <a:avLst/>
          </a:prstGeom>
          <a:solidFill>
            <a:srgbClr val="FF6600"/>
          </a:solidFill>
          <a:ln>
            <a:noFill/>
          </a:ln>
        </p:spPr>
        <p:txBody>
          <a:bodyPr/>
          <a:lstStyle/>
          <a:p>
            <a:endParaRPr lang="vi-VN">
              <a:solidFill>
                <a:srgbClr val="FF3300"/>
              </a:solidFill>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528" y="61287"/>
            <a:ext cx="1356120" cy="1207473"/>
          </a:xfrm>
          <a:prstGeom prst="rect">
            <a:avLst/>
          </a:prstGeom>
        </p:spPr>
      </p:pic>
      <p:sp>
        <p:nvSpPr>
          <p:cNvPr id="9" name="Footer Placeholder 3"/>
          <p:cNvSpPr>
            <a:spLocks noGrp="1"/>
          </p:cNvSpPr>
          <p:nvPr>
            <p:ph type="ftr" sz="quarter" idx="10"/>
          </p:nvPr>
        </p:nvSpPr>
        <p:spPr>
          <a:xfrm>
            <a:off x="2123728" y="6537327"/>
            <a:ext cx="5400600" cy="320675"/>
          </a:xfrm>
          <a:prstGeom prst="rect">
            <a:avLst/>
          </a:prstGeom>
        </p:spPr>
        <p:txBody>
          <a:bodyPr/>
          <a:lstStyle>
            <a:lvl1pPr algn="ctr">
              <a:defRPr sz="1200" b="0"/>
            </a:lvl1pPr>
          </a:lstStyle>
          <a:p>
            <a:endParaRPr lang="en-GB"/>
          </a:p>
        </p:txBody>
      </p:sp>
      <p:sp>
        <p:nvSpPr>
          <p:cNvPr id="10" name="Slide Number Placeholder 4"/>
          <p:cNvSpPr>
            <a:spLocks noGrp="1"/>
          </p:cNvSpPr>
          <p:nvPr>
            <p:ph type="sldNum" sz="quarter" idx="11"/>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11" name="Date Placeholder 5"/>
          <p:cNvSpPr>
            <a:spLocks noGrp="1"/>
          </p:cNvSpPr>
          <p:nvPr>
            <p:ph type="dt" sz="half" idx="12"/>
          </p:nvPr>
        </p:nvSpPr>
        <p:spPr>
          <a:xfrm>
            <a:off x="467544" y="6540783"/>
            <a:ext cx="1656184" cy="317219"/>
          </a:xfrm>
          <a:prstGeom prst="rect">
            <a:avLst/>
          </a:prstGeom>
        </p:spPr>
        <p:txBody>
          <a:bodyPr/>
          <a:lstStyle>
            <a:lvl1pPr algn="l">
              <a:defRPr sz="1200" b="0"/>
            </a:lvl1pPr>
          </a:lstStyle>
          <a:p>
            <a:fld id="{EA3BD1C8-F1ED-4979-B890-71ECAC9D5F8F}" type="datetime1">
              <a:rPr lang="en-GB" smtClean="0"/>
              <a:t>17/10/2021</a:t>
            </a:fld>
            <a:endParaRPr lang="en-GB"/>
          </a:p>
        </p:txBody>
      </p:sp>
    </p:spTree>
    <p:extLst>
      <p:ext uri="{BB962C8B-B14F-4D97-AF65-F5344CB8AC3E}">
        <p14:creationId xmlns:p14="http://schemas.microsoft.com/office/powerpoint/2010/main" val="200617575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39" name="Rectangle 15"/>
          <p:cNvSpPr>
            <a:spLocks noChangeArrowheads="1"/>
          </p:cNvSpPr>
          <p:nvPr/>
        </p:nvSpPr>
        <p:spPr bwMode="gray">
          <a:xfrm>
            <a:off x="1259632" y="404664"/>
            <a:ext cx="7884368" cy="620363"/>
          </a:xfrm>
          <a:prstGeom prst="rect">
            <a:avLst/>
          </a:prstGeom>
          <a:solidFill>
            <a:srgbClr val="FF6600"/>
          </a:solidFill>
          <a:ln>
            <a:noFill/>
          </a:ln>
        </p:spPr>
        <p:txBody>
          <a:bodyPr/>
          <a:lstStyle/>
          <a:p>
            <a:endParaRPr lang="vi-VN"/>
          </a:p>
        </p:txBody>
      </p:sp>
      <p:sp>
        <p:nvSpPr>
          <p:cNvPr id="1027" name="Rectangle 3"/>
          <p:cNvSpPr>
            <a:spLocks noGrp="1" noChangeArrowheads="1"/>
          </p:cNvSpPr>
          <p:nvPr>
            <p:ph type="body" idx="1"/>
          </p:nvPr>
        </p:nvSpPr>
        <p:spPr bwMode="auto">
          <a:xfrm>
            <a:off x="457200" y="1228727"/>
            <a:ext cx="8229600" cy="524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26" name="Rectangle 2"/>
          <p:cNvSpPr>
            <a:spLocks noGrp="1" noChangeArrowheads="1"/>
          </p:cNvSpPr>
          <p:nvPr>
            <p:ph type="title"/>
          </p:nvPr>
        </p:nvSpPr>
        <p:spPr bwMode="white">
          <a:xfrm>
            <a:off x="1322384" y="471163"/>
            <a:ext cx="7642103"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US"/>
          </a:p>
        </p:txBody>
      </p:sp>
      <p:sp>
        <p:nvSpPr>
          <p:cNvPr id="13" name="Footer Placeholder 3"/>
          <p:cNvSpPr>
            <a:spLocks noGrp="1"/>
          </p:cNvSpPr>
          <p:nvPr>
            <p:ph type="ftr" sz="quarter" idx="3"/>
          </p:nvPr>
        </p:nvSpPr>
        <p:spPr>
          <a:xfrm>
            <a:off x="2123728" y="6537327"/>
            <a:ext cx="5400600" cy="320675"/>
          </a:xfrm>
          <a:prstGeom prst="rect">
            <a:avLst/>
          </a:prstGeom>
        </p:spPr>
        <p:txBody>
          <a:bodyPr/>
          <a:lstStyle>
            <a:lvl1pPr algn="ctr">
              <a:defRPr sz="1200" b="0"/>
            </a:lvl1pPr>
          </a:lstStyle>
          <a:p>
            <a:endParaRPr lang="en-GB"/>
          </a:p>
        </p:txBody>
      </p:sp>
      <p:sp>
        <p:nvSpPr>
          <p:cNvPr id="14" name="Slide Number Placeholder 4"/>
          <p:cNvSpPr>
            <a:spLocks noGrp="1"/>
          </p:cNvSpPr>
          <p:nvPr>
            <p:ph type="sldNum" sz="quarter" idx="4"/>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15" name="Date Placeholder 5"/>
          <p:cNvSpPr>
            <a:spLocks noGrp="1"/>
          </p:cNvSpPr>
          <p:nvPr>
            <p:ph type="dt" sz="half" idx="2"/>
          </p:nvPr>
        </p:nvSpPr>
        <p:spPr>
          <a:xfrm>
            <a:off x="467544" y="6540783"/>
            <a:ext cx="1656184" cy="317219"/>
          </a:xfrm>
          <a:prstGeom prst="rect">
            <a:avLst/>
          </a:prstGeom>
        </p:spPr>
        <p:txBody>
          <a:bodyPr/>
          <a:lstStyle>
            <a:lvl1pPr algn="l">
              <a:defRPr sz="1200" b="0"/>
            </a:lvl1pPr>
          </a:lstStyle>
          <a:p>
            <a:fld id="{7ACBBDAA-8440-4BC0-9C1C-FFB2F8426634}" type="datetime1">
              <a:rPr lang="en-GB" smtClean="0"/>
              <a:t>17/10/2021</a:t>
            </a:fld>
            <a:endParaRPr lang="en-GB"/>
          </a:p>
        </p:txBody>
      </p:sp>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0"/>
            <a:ext cx="1322385" cy="1177436"/>
          </a:xfrm>
          <a:prstGeom prst="rect">
            <a:avLst/>
          </a:prstGeom>
        </p:spPr>
      </p:pic>
    </p:spTree>
    <p:extLst>
      <p:ext uri="{BB962C8B-B14F-4D97-AF65-F5344CB8AC3E}">
        <p14:creationId xmlns:p14="http://schemas.microsoft.com/office/powerpoint/2010/main" val="105778618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Lst>
  <p:hf hdr="0" ftr="0" dt="0"/>
  <p:txStyles>
    <p:titleStyle>
      <a:lvl1pPr algn="l" rtl="0" eaLnBrk="1" fontAlgn="base" hangingPunct="1">
        <a:spcBef>
          <a:spcPct val="0"/>
        </a:spcBef>
        <a:spcAft>
          <a:spcPct val="0"/>
        </a:spcAft>
        <a:defRPr sz="2800" b="1">
          <a:solidFill>
            <a:schemeClr val="bg1"/>
          </a:solidFill>
          <a:latin typeface="+mj-lt"/>
          <a:ea typeface="+mj-ea"/>
          <a:cs typeface="+mj-cs"/>
        </a:defRPr>
      </a:lvl1pPr>
      <a:lvl2pPr algn="l" rtl="0" eaLnBrk="1" fontAlgn="base" hangingPunct="1">
        <a:spcBef>
          <a:spcPct val="0"/>
        </a:spcBef>
        <a:spcAft>
          <a:spcPct val="0"/>
        </a:spcAft>
        <a:defRPr sz="2800" b="1">
          <a:solidFill>
            <a:schemeClr val="bg1"/>
          </a:solidFill>
          <a:latin typeface="Arial" charset="0"/>
        </a:defRPr>
      </a:lvl2pPr>
      <a:lvl3pPr algn="l" rtl="0" eaLnBrk="1" fontAlgn="base" hangingPunct="1">
        <a:spcBef>
          <a:spcPct val="0"/>
        </a:spcBef>
        <a:spcAft>
          <a:spcPct val="0"/>
        </a:spcAft>
        <a:defRPr sz="2800" b="1">
          <a:solidFill>
            <a:schemeClr val="bg1"/>
          </a:solidFill>
          <a:latin typeface="Arial" charset="0"/>
        </a:defRPr>
      </a:lvl3pPr>
      <a:lvl4pPr algn="l" rtl="0" eaLnBrk="1" fontAlgn="base" hangingPunct="1">
        <a:spcBef>
          <a:spcPct val="0"/>
        </a:spcBef>
        <a:spcAft>
          <a:spcPct val="0"/>
        </a:spcAft>
        <a:defRPr sz="2800" b="1">
          <a:solidFill>
            <a:schemeClr val="bg1"/>
          </a:solidFill>
          <a:latin typeface="Arial" charset="0"/>
        </a:defRPr>
      </a:lvl4pPr>
      <a:lvl5pPr algn="l" rtl="0" eaLnBrk="1" fontAlgn="base" hangingPunct="1">
        <a:spcBef>
          <a:spcPct val="0"/>
        </a:spcBef>
        <a:spcAft>
          <a:spcPct val="0"/>
        </a:spcAft>
        <a:defRPr sz="2800" b="1">
          <a:solidFill>
            <a:schemeClr val="bg1"/>
          </a:solidFill>
          <a:latin typeface="Arial" charset="0"/>
        </a:defRPr>
      </a:lvl5pPr>
      <a:lvl6pPr marL="457200" algn="l" rtl="0" eaLnBrk="1" fontAlgn="base" hangingPunct="1">
        <a:spcBef>
          <a:spcPct val="0"/>
        </a:spcBef>
        <a:spcAft>
          <a:spcPct val="0"/>
        </a:spcAft>
        <a:defRPr sz="2800" b="1">
          <a:solidFill>
            <a:schemeClr val="bg1"/>
          </a:solidFill>
          <a:latin typeface="Arial" charset="0"/>
        </a:defRPr>
      </a:lvl6pPr>
      <a:lvl7pPr marL="914400" algn="l" rtl="0" eaLnBrk="1" fontAlgn="base" hangingPunct="1">
        <a:spcBef>
          <a:spcPct val="0"/>
        </a:spcBef>
        <a:spcAft>
          <a:spcPct val="0"/>
        </a:spcAft>
        <a:defRPr sz="2800" b="1">
          <a:solidFill>
            <a:schemeClr val="bg1"/>
          </a:solidFill>
          <a:latin typeface="Arial" charset="0"/>
        </a:defRPr>
      </a:lvl7pPr>
      <a:lvl8pPr marL="1371600" algn="l" rtl="0" eaLnBrk="1" fontAlgn="base" hangingPunct="1">
        <a:spcBef>
          <a:spcPct val="0"/>
        </a:spcBef>
        <a:spcAft>
          <a:spcPct val="0"/>
        </a:spcAft>
        <a:defRPr sz="2800" b="1">
          <a:solidFill>
            <a:schemeClr val="bg1"/>
          </a:solidFill>
          <a:latin typeface="Arial" charset="0"/>
        </a:defRPr>
      </a:lvl8pPr>
      <a:lvl9pPr marL="1828800" algn="l" rtl="0" eaLnBrk="1" fontAlgn="base" hangingPunct="1">
        <a:spcBef>
          <a:spcPct val="0"/>
        </a:spcBef>
        <a:spcAft>
          <a:spcPct val="0"/>
        </a:spcAft>
        <a:defRPr sz="2800" b="1">
          <a:solidFill>
            <a:schemeClr val="bg1"/>
          </a:solidFill>
          <a:latin typeface="Arial" charset="0"/>
        </a:defRPr>
      </a:lvl9pPr>
    </p:titleStyle>
    <p:bodyStyle>
      <a:lvl1pPr marL="342900" indent="-342900" algn="l" rtl="0" eaLnBrk="1" fontAlgn="base" hangingPunct="1">
        <a:spcBef>
          <a:spcPct val="20000"/>
        </a:spcBef>
        <a:spcAft>
          <a:spcPct val="0"/>
        </a:spcAft>
        <a:buClr>
          <a:schemeClr val="hlink"/>
        </a:buClr>
        <a:buFont typeface="Wingdings" pitchFamily="2" charset="2"/>
        <a:buChar char="v"/>
        <a:defRPr sz="2800">
          <a:solidFill>
            <a:srgbClr val="0033CC"/>
          </a:solidFill>
          <a:latin typeface="Times New Roman" panose="02020603050405020304" pitchFamily="18" charset="0"/>
          <a:ea typeface="Tahoma" panose="020B0604030504040204" pitchFamily="34" charset="0"/>
          <a:cs typeface="Times New Roman" panose="02020603050405020304" pitchFamily="18" charset="0"/>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accent4">
              <a:lumMod val="75000"/>
            </a:schemeClr>
          </a:solidFill>
          <a:latin typeface="Times New Roman" panose="02020603050405020304" pitchFamily="18" charset="0"/>
          <a:ea typeface="Tahoma" panose="020B0604030504040204" pitchFamily="34" charset="0"/>
          <a:cs typeface="Times New Roman" panose="02020603050405020304" pitchFamily="18" charset="0"/>
        </a:defRPr>
      </a:lvl2pPr>
      <a:lvl3pPr marL="1143000" indent="-228600" algn="l" rtl="0" eaLnBrk="1" fontAlgn="base" hangingPunct="1">
        <a:spcBef>
          <a:spcPct val="20000"/>
        </a:spcBef>
        <a:spcAft>
          <a:spcPct val="0"/>
        </a:spcAft>
        <a:buClr>
          <a:schemeClr val="tx1"/>
        </a:buClr>
        <a:buChar char="•"/>
        <a:defRPr sz="2400">
          <a:solidFill>
            <a:srgbClr val="003399"/>
          </a:solidFill>
          <a:latin typeface="Times New Roman" panose="02020603050405020304" pitchFamily="18" charset="0"/>
          <a:ea typeface="Tahoma" panose="020B0604030504040204" pitchFamily="34" charset="0"/>
          <a:cs typeface="Times New Roman" panose="02020603050405020304" pitchFamily="18" charset="0"/>
        </a:defRPr>
      </a:lvl3pPr>
      <a:lvl4pPr marL="1600200" indent="-228600" algn="l" rtl="0" eaLnBrk="1" fontAlgn="base" hangingPunct="1">
        <a:spcBef>
          <a:spcPct val="20000"/>
        </a:spcBef>
        <a:spcAft>
          <a:spcPct val="0"/>
        </a:spcAft>
        <a:buChar char="–"/>
        <a:defRPr sz="2000">
          <a:solidFill>
            <a:srgbClr val="FF3300"/>
          </a:solidFill>
          <a:latin typeface="Times New Roman" panose="02020603050405020304" pitchFamily="18" charset="0"/>
          <a:ea typeface="Tahoma" panose="020B0604030504040204" pitchFamily="34" charset="0"/>
          <a:cs typeface="Times New Roman" panose="02020603050405020304" pitchFamily="18" charset="0"/>
        </a:defRPr>
      </a:lvl4pPr>
      <a:lvl5pPr marL="2057400" indent="-228600" algn="l" rtl="0" eaLnBrk="1" fontAlgn="base" hangingPunct="1">
        <a:spcBef>
          <a:spcPct val="20000"/>
        </a:spcBef>
        <a:spcAft>
          <a:spcPct val="0"/>
        </a:spcAft>
        <a:buChar char="»"/>
        <a:defRPr sz="2000">
          <a:solidFill>
            <a:srgbClr val="FF9900"/>
          </a:solidFill>
          <a:latin typeface="Times New Roman" panose="02020603050405020304" pitchFamily="18" charset="0"/>
          <a:ea typeface="Tahoma" panose="020B0604030504040204" pitchFamily="34" charset="0"/>
          <a:cs typeface="Times New Roman" panose="02020603050405020304" pitchFamily="18" charset="0"/>
        </a:defRPr>
      </a:lvl5pPr>
      <a:lvl6pPr marL="2514600" indent="-228600" algn="l" rtl="0" eaLnBrk="1" fontAlgn="base" hangingPunct="1">
        <a:spcBef>
          <a:spcPct val="20000"/>
        </a:spcBef>
        <a:spcAft>
          <a:spcPct val="0"/>
        </a:spcAft>
        <a:buChar char="»"/>
        <a:defRPr sz="2000">
          <a:solidFill>
            <a:schemeClr val="tx1"/>
          </a:solidFill>
          <a:latin typeface="+mj-lt"/>
        </a:defRPr>
      </a:lvl6pPr>
      <a:lvl7pPr marL="2971800" indent="-228600" algn="l" rtl="0" eaLnBrk="1" fontAlgn="base" hangingPunct="1">
        <a:spcBef>
          <a:spcPct val="20000"/>
        </a:spcBef>
        <a:spcAft>
          <a:spcPct val="0"/>
        </a:spcAft>
        <a:buChar char="»"/>
        <a:defRPr sz="2000">
          <a:solidFill>
            <a:schemeClr val="tx1"/>
          </a:solidFill>
          <a:latin typeface="+mj-lt"/>
        </a:defRPr>
      </a:lvl7pPr>
      <a:lvl8pPr marL="3429000" indent="-228600" algn="l" rtl="0" eaLnBrk="1" fontAlgn="base" hangingPunct="1">
        <a:spcBef>
          <a:spcPct val="20000"/>
        </a:spcBef>
        <a:spcAft>
          <a:spcPct val="0"/>
        </a:spcAft>
        <a:buChar char="»"/>
        <a:defRPr sz="2000">
          <a:solidFill>
            <a:schemeClr val="tx1"/>
          </a:solidFill>
          <a:latin typeface="+mj-lt"/>
        </a:defRPr>
      </a:lvl8pPr>
      <a:lvl9pPr marL="3886200" indent="-228600" algn="l" rtl="0" eaLnBrk="1" fontAlgn="base" hangingPunct="1">
        <a:spcBef>
          <a:spcPct val="20000"/>
        </a:spcBef>
        <a:spcAft>
          <a:spcPct val="0"/>
        </a:spcAft>
        <a:buChar char="»"/>
        <a:defRPr sz="2000">
          <a:solidFill>
            <a:schemeClr val="tx1"/>
          </a:solidFill>
          <a:latin typeface="+mj-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tmp"/><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tmp"/><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tmp"/><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tmp"/><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tmp"/><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0.tmp"/><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hyperlink" Target="https://quantrimang.com/bien-toan-cuc-global-bien-cuc-bo-local-bien-nonlocal-trong-python-147593" TargetMode="Externa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mtClean="0"/>
              <a:t>CHƯƠNG 5</a:t>
            </a:r>
            <a:r>
              <a:rPr lang="en-US" smtClean="0">
                <a:latin typeface="Calibri" panose="020F0502020204030204" pitchFamily="34" charset="0"/>
                <a:cs typeface="Calibri" panose="020F0502020204030204" pitchFamily="34" charset="0"/>
              </a:rPr>
              <a:t/>
            </a:r>
            <a:br>
              <a:rPr lang="en-US" smtClean="0">
                <a:latin typeface="Calibri" panose="020F0502020204030204" pitchFamily="34" charset="0"/>
                <a:cs typeface="Calibri" panose="020F0502020204030204" pitchFamily="34" charset="0"/>
              </a:rPr>
            </a:br>
            <a:r>
              <a:rPr lang="en-US" smtClean="0">
                <a:latin typeface="Calibri" panose="020F0502020204030204" pitchFamily="34" charset="0"/>
                <a:cs typeface="Calibri" panose="020F0502020204030204" pitchFamily="34" charset="0"/>
              </a:rPr>
              <a:t>TỪ ĐIỂN VÀ HÀM</a:t>
            </a:r>
            <a:endParaRPr lang="en-GB"/>
          </a:p>
        </p:txBody>
      </p:sp>
      <p:sp>
        <p:nvSpPr>
          <p:cNvPr id="5" name="Subtitle 2"/>
          <p:cNvSpPr>
            <a:spLocks noGrp="1"/>
          </p:cNvSpPr>
          <p:nvPr>
            <p:ph type="subTitle" idx="1"/>
          </p:nvPr>
        </p:nvSpPr>
        <p:spPr>
          <a:xfrm>
            <a:off x="1149350" y="4428728"/>
            <a:ext cx="7239074" cy="728464"/>
          </a:xfrm>
        </p:spPr>
        <p:txBody>
          <a:bodyPr/>
          <a:lstStyle/>
          <a:p>
            <a:r>
              <a:rPr lang="en-GB" smtClean="0"/>
              <a:t>Giảng viên: Triệu Thu Hương</a:t>
            </a:r>
            <a:endParaRPr lang="en-GB"/>
          </a:p>
        </p:txBody>
      </p:sp>
    </p:spTree>
    <p:extLst>
      <p:ext uri="{BB962C8B-B14F-4D97-AF65-F5344CB8AC3E}">
        <p14:creationId xmlns:p14="http://schemas.microsoft.com/office/powerpoint/2010/main" val="117314569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385763" indent="-385763">
              <a:buFont typeface="+mj-lt"/>
              <a:buAutoNum type="arabicPeriod"/>
            </a:pPr>
            <a:r>
              <a:rPr lang="en-US" sz="2400" b="1" smtClean="0">
                <a:solidFill>
                  <a:srgbClr val="FF0000"/>
                </a:solidFill>
              </a:rPr>
              <a:t>Từ điển (Dictionary)</a:t>
            </a:r>
            <a:endParaRPr lang="en-US" sz="2400" b="1" dirty="0">
              <a:solidFill>
                <a:srgbClr val="FF0000"/>
              </a:solidFill>
            </a:endParaRPr>
          </a:p>
          <a:p>
            <a:pPr marL="385763" indent="-385763">
              <a:buFont typeface="+mj-lt"/>
              <a:buAutoNum type="arabicPeriod"/>
            </a:pPr>
            <a:r>
              <a:rPr lang="en-US" sz="2400" b="1" smtClean="0"/>
              <a:t>Hàm (Function)</a:t>
            </a:r>
            <a:endParaRPr lang="en-US" sz="2400" b="1" smtClean="0"/>
          </a:p>
          <a:p>
            <a:pPr marL="385763" indent="-385763">
              <a:buFont typeface="+mj-lt"/>
              <a:buAutoNum type="arabicPeriod"/>
            </a:pPr>
            <a:r>
              <a:rPr lang="en-US" sz="2400" b="1" smtClean="0"/>
              <a:t>Mô đun (Module)</a:t>
            </a:r>
            <a:endParaRPr lang="en-US" sz="2400" b="1" smtClean="0"/>
          </a:p>
          <a:p>
            <a:pPr marL="385763" indent="-385763">
              <a:buFont typeface="+mj-lt"/>
              <a:buAutoNum type="arabicPeriod"/>
            </a:pPr>
            <a:r>
              <a:rPr lang="en-US" sz="2400" b="1" smtClean="0"/>
              <a:t>Gói (Package)</a:t>
            </a:r>
            <a:endParaRPr lang="en-US" sz="2400" b="1" dirty="0"/>
          </a:p>
          <a:p>
            <a:pPr marL="385763" indent="-385763">
              <a:buFont typeface="+mj-lt"/>
              <a:buAutoNum type="arabicPeriod"/>
            </a:pPr>
            <a:r>
              <a:rPr lang="en-US" sz="2400" b="1" dirty="0"/>
              <a:t>Q &amp; A</a:t>
            </a:r>
          </a:p>
        </p:txBody>
      </p:sp>
      <p:sp>
        <p:nvSpPr>
          <p:cNvPr id="6" name="Slide Number Placeholder 5"/>
          <p:cNvSpPr>
            <a:spLocks noGrp="1"/>
          </p:cNvSpPr>
          <p:nvPr>
            <p:ph type="sldNum" sz="quarter" idx="11"/>
          </p:nvPr>
        </p:nvSpPr>
        <p:spPr/>
        <p:txBody>
          <a:bodyPr/>
          <a:lstStyle/>
          <a:p>
            <a:fld id="{B6B660BE-11E5-49C5-9092-33DADC997675}" type="slidenum">
              <a:rPr lang="en-GB" smtClean="0"/>
              <a:t>2</a:t>
            </a:fld>
            <a:endParaRPr lang="en-GB"/>
          </a:p>
        </p:txBody>
      </p:sp>
    </p:spTree>
    <p:extLst>
      <p:ext uri="{BB962C8B-B14F-4D97-AF65-F5344CB8AC3E}">
        <p14:creationId xmlns:p14="http://schemas.microsoft.com/office/powerpoint/2010/main" val="16974940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1.1 </a:t>
            </a:r>
            <a:r>
              <a:rPr lang="en-US" smtClean="0"/>
              <a:t>Giới thiệu</a:t>
            </a:r>
            <a:endParaRPr lang="en-US" dirty="0"/>
          </a:p>
        </p:txBody>
      </p:sp>
      <p:sp>
        <p:nvSpPr>
          <p:cNvPr id="3" name="Content Placeholder 2"/>
          <p:cNvSpPr>
            <a:spLocks noGrp="1"/>
          </p:cNvSpPr>
          <p:nvPr>
            <p:ph idx="1"/>
          </p:nvPr>
        </p:nvSpPr>
        <p:spPr/>
        <p:txBody>
          <a:bodyPr/>
          <a:lstStyle/>
          <a:p>
            <a:r>
              <a:rPr lang="en-US" dirty="0"/>
              <a:t>Dictionary (</a:t>
            </a:r>
            <a:r>
              <a:rPr lang="en-US" dirty="0" err="1"/>
              <a:t>từ</a:t>
            </a:r>
            <a:r>
              <a:rPr lang="en-US" dirty="0"/>
              <a:t> </a:t>
            </a:r>
            <a:r>
              <a:rPr lang="en-US" dirty="0" err="1"/>
              <a:t>điển</a:t>
            </a:r>
            <a:r>
              <a:rPr lang="en-US" dirty="0"/>
              <a:t>) </a:t>
            </a:r>
            <a:r>
              <a:rPr lang="en-US" dirty="0" err="1"/>
              <a:t>là</a:t>
            </a:r>
            <a:r>
              <a:rPr lang="en-US" dirty="0"/>
              <a:t> </a:t>
            </a:r>
            <a:r>
              <a:rPr lang="en-US" dirty="0" err="1"/>
              <a:t>một</a:t>
            </a:r>
            <a:r>
              <a:rPr lang="en-US" dirty="0"/>
              <a:t> </a:t>
            </a:r>
            <a:r>
              <a:rPr lang="en-US" dirty="0" err="1"/>
              <a:t>kiểu</a:t>
            </a:r>
            <a:r>
              <a:rPr lang="en-US" dirty="0"/>
              <a:t> </a:t>
            </a:r>
            <a:r>
              <a:rPr lang="en-US" dirty="0" err="1"/>
              <a:t>dữ</a:t>
            </a:r>
            <a:r>
              <a:rPr lang="en-US" dirty="0"/>
              <a:t> </a:t>
            </a:r>
            <a:r>
              <a:rPr lang="en-US" dirty="0" err="1"/>
              <a:t>liệu</a:t>
            </a:r>
            <a:r>
              <a:rPr lang="en-US" dirty="0"/>
              <a:t>, </a:t>
            </a:r>
            <a:r>
              <a:rPr lang="en-US" dirty="0" err="1"/>
              <a:t>bao</a:t>
            </a:r>
            <a:r>
              <a:rPr lang="en-US" dirty="0"/>
              <a:t> </a:t>
            </a:r>
            <a:r>
              <a:rPr lang="en-US" dirty="0" err="1"/>
              <a:t>gốm</a:t>
            </a:r>
            <a:r>
              <a:rPr lang="en-US" dirty="0"/>
              <a:t> </a:t>
            </a:r>
            <a:r>
              <a:rPr lang="en-US" dirty="0" err="1"/>
              <a:t>nhiều</a:t>
            </a:r>
            <a:r>
              <a:rPr lang="en-US" dirty="0"/>
              <a:t> </a:t>
            </a:r>
            <a:r>
              <a:rPr lang="en-US" dirty="0" err="1"/>
              <a:t>phần</a:t>
            </a:r>
            <a:r>
              <a:rPr lang="en-US" dirty="0"/>
              <a:t> </a:t>
            </a:r>
            <a:r>
              <a:rPr lang="en-US" dirty="0" err="1"/>
              <a:t>tử</a:t>
            </a:r>
            <a:r>
              <a:rPr lang="en-US" dirty="0"/>
              <a:t> (element).</a:t>
            </a:r>
          </a:p>
          <a:p>
            <a:r>
              <a:rPr lang="en-US" dirty="0" err="1"/>
              <a:t>Mỗi</a:t>
            </a:r>
            <a:r>
              <a:rPr lang="en-US" dirty="0"/>
              <a:t> </a:t>
            </a:r>
            <a:r>
              <a:rPr lang="en-US" dirty="0" err="1"/>
              <a:t>phần</a:t>
            </a:r>
            <a:r>
              <a:rPr lang="en-US" dirty="0"/>
              <a:t> </a:t>
            </a:r>
            <a:r>
              <a:rPr lang="en-US" dirty="0" err="1"/>
              <a:t>tử</a:t>
            </a:r>
            <a:r>
              <a:rPr lang="en-US" dirty="0"/>
              <a:t> </a:t>
            </a:r>
            <a:r>
              <a:rPr lang="en-US" dirty="0" err="1"/>
              <a:t>là</a:t>
            </a:r>
            <a:r>
              <a:rPr lang="en-US" dirty="0"/>
              <a:t> </a:t>
            </a:r>
            <a:r>
              <a:rPr lang="en-US" dirty="0" err="1"/>
              <a:t>một</a:t>
            </a:r>
            <a:r>
              <a:rPr lang="en-US" dirty="0"/>
              <a:t> </a:t>
            </a:r>
            <a:r>
              <a:rPr lang="en-US" dirty="0" err="1"/>
              <a:t>cặp</a:t>
            </a:r>
            <a:r>
              <a:rPr lang="en-US" dirty="0"/>
              <a:t> </a:t>
            </a:r>
            <a:r>
              <a:rPr lang="en-US" dirty="0" err="1"/>
              <a:t>khóa</a:t>
            </a:r>
            <a:r>
              <a:rPr lang="en-US" dirty="0"/>
              <a:t> </a:t>
            </a:r>
            <a:r>
              <a:rPr lang="en-US" dirty="0" err="1"/>
              <a:t>và</a:t>
            </a:r>
            <a:r>
              <a:rPr lang="en-US" dirty="0"/>
              <a:t> </a:t>
            </a:r>
            <a:r>
              <a:rPr lang="en-US" dirty="0" err="1"/>
              <a:t>giá</a:t>
            </a:r>
            <a:r>
              <a:rPr lang="en-US" dirty="0"/>
              <a:t> </a:t>
            </a:r>
            <a:r>
              <a:rPr lang="en-US" dirty="0" err="1"/>
              <a:t>trị</a:t>
            </a:r>
            <a:r>
              <a:rPr lang="en-US" dirty="0"/>
              <a:t> (Key &amp; value), </a:t>
            </a:r>
            <a:r>
              <a:rPr lang="en-US" dirty="0" err="1"/>
              <a:t>tương</a:t>
            </a:r>
            <a:r>
              <a:rPr lang="en-US" dirty="0"/>
              <a:t> </a:t>
            </a:r>
            <a:r>
              <a:rPr lang="en-US" dirty="0" err="1"/>
              <a:t>tư</a:t>
            </a:r>
            <a:r>
              <a:rPr lang="en-US" dirty="0"/>
              <a:t>̣ </a:t>
            </a:r>
            <a:r>
              <a:rPr lang="en-US" dirty="0" err="1"/>
              <a:t>với</a:t>
            </a:r>
            <a:r>
              <a:rPr lang="en-US" dirty="0"/>
              <a:t> </a:t>
            </a:r>
            <a:r>
              <a:rPr lang="en-US" dirty="0" err="1"/>
              <a:t>khái</a:t>
            </a:r>
            <a:r>
              <a:rPr lang="en-US" dirty="0"/>
              <a:t> </a:t>
            </a:r>
            <a:r>
              <a:rPr lang="en-US" dirty="0" err="1"/>
              <a:t>niệm</a:t>
            </a:r>
            <a:r>
              <a:rPr lang="en-US" dirty="0"/>
              <a:t> </a:t>
            </a:r>
            <a:r>
              <a:rPr lang="en-US" b="1" i="1" dirty="0"/>
              <a:t>Map</a:t>
            </a:r>
            <a:r>
              <a:rPr lang="en-US" dirty="0"/>
              <a:t> </a:t>
            </a:r>
            <a:r>
              <a:rPr lang="en-US" dirty="0" err="1"/>
              <a:t>trong</a:t>
            </a:r>
            <a:r>
              <a:rPr lang="en-US" dirty="0"/>
              <a:t> </a:t>
            </a:r>
            <a:r>
              <a:rPr lang="en-US" b="1" dirty="0"/>
              <a:t>Java</a:t>
            </a:r>
            <a:r>
              <a:rPr lang="en-US" dirty="0"/>
              <a:t>.</a:t>
            </a:r>
          </a:p>
          <a:p>
            <a:r>
              <a:rPr lang="en-US" dirty="0" err="1"/>
              <a:t>Để</a:t>
            </a:r>
            <a:r>
              <a:rPr lang="en-US" dirty="0"/>
              <a:t> </a:t>
            </a:r>
            <a:r>
              <a:rPr lang="en-US" dirty="0" err="1"/>
              <a:t>khai</a:t>
            </a:r>
            <a:r>
              <a:rPr lang="en-US" dirty="0"/>
              <a:t> </a:t>
            </a:r>
            <a:r>
              <a:rPr lang="en-US" dirty="0" err="1"/>
              <a:t>báo</a:t>
            </a:r>
            <a:r>
              <a:rPr lang="en-US" dirty="0"/>
              <a:t> </a:t>
            </a:r>
            <a:r>
              <a:rPr lang="en-US" dirty="0" err="1"/>
              <a:t>một</a:t>
            </a:r>
            <a:r>
              <a:rPr lang="en-US" dirty="0"/>
              <a:t> dictionary </a:t>
            </a:r>
            <a:r>
              <a:rPr lang="en-US" dirty="0" err="1"/>
              <a:t>sử</a:t>
            </a:r>
            <a:r>
              <a:rPr lang="en-US" dirty="0"/>
              <a:t> </a:t>
            </a:r>
            <a:r>
              <a:rPr lang="en-US" dirty="0" err="1"/>
              <a:t>dụng</a:t>
            </a:r>
            <a:r>
              <a:rPr lang="en-US" dirty="0"/>
              <a:t> </a:t>
            </a:r>
            <a:r>
              <a:rPr lang="en-US" dirty="0" err="1"/>
              <a:t>cặp</a:t>
            </a:r>
            <a:r>
              <a:rPr lang="en-US" dirty="0"/>
              <a:t> </a:t>
            </a:r>
            <a:r>
              <a:rPr lang="en-US" dirty="0" err="1"/>
              <a:t>dấu</a:t>
            </a:r>
            <a:r>
              <a:rPr lang="en-US" dirty="0"/>
              <a:t> </a:t>
            </a:r>
            <a:r>
              <a:rPr lang="en-US" dirty="0" err="1"/>
              <a:t>móc</a:t>
            </a:r>
            <a:r>
              <a:rPr lang="en-US" dirty="0"/>
              <a:t> </a:t>
            </a:r>
            <a:r>
              <a:rPr lang="en-US"/>
              <a:t>{ </a:t>
            </a:r>
            <a:r>
              <a:rPr lang="en-US" smtClean="0"/>
              <a:t>}, </a:t>
            </a:r>
            <a:r>
              <a:rPr lang="en-US" dirty="0" err="1"/>
              <a:t>các</a:t>
            </a:r>
            <a:r>
              <a:rPr lang="en-US" dirty="0"/>
              <a:t> </a:t>
            </a:r>
            <a:r>
              <a:rPr lang="en-US" dirty="0" err="1"/>
              <a:t>phần</a:t>
            </a:r>
            <a:r>
              <a:rPr lang="en-US" dirty="0"/>
              <a:t> </a:t>
            </a:r>
            <a:r>
              <a:rPr lang="en-US" dirty="0" err="1"/>
              <a:t>tử</a:t>
            </a:r>
            <a:r>
              <a:rPr lang="en-US" dirty="0"/>
              <a:t> </a:t>
            </a:r>
            <a:r>
              <a:rPr lang="en-US" dirty="0" err="1"/>
              <a:t>bên</a:t>
            </a:r>
            <a:r>
              <a:rPr lang="en-US" dirty="0"/>
              <a:t> </a:t>
            </a:r>
            <a:r>
              <a:rPr lang="en-US" dirty="0" err="1"/>
              <a:t>trong</a:t>
            </a:r>
            <a:r>
              <a:rPr lang="en-US" dirty="0"/>
              <a:t> </a:t>
            </a:r>
            <a:r>
              <a:rPr lang="en-US" dirty="0" err="1"/>
              <a:t>phân</a:t>
            </a:r>
            <a:r>
              <a:rPr lang="en-US" dirty="0"/>
              <a:t> </a:t>
            </a:r>
            <a:r>
              <a:rPr lang="en-US" dirty="0" err="1"/>
              <a:t>cách</a:t>
            </a:r>
            <a:r>
              <a:rPr lang="en-US" dirty="0"/>
              <a:t> </a:t>
            </a:r>
            <a:r>
              <a:rPr lang="en-US" dirty="0" err="1"/>
              <a:t>nhau</a:t>
            </a:r>
            <a:r>
              <a:rPr lang="en-US" dirty="0"/>
              <a:t> </a:t>
            </a:r>
            <a:r>
              <a:rPr lang="en-US" dirty="0" err="1"/>
              <a:t>bởi</a:t>
            </a:r>
            <a:r>
              <a:rPr lang="en-US" dirty="0"/>
              <a:t> </a:t>
            </a:r>
            <a:r>
              <a:rPr lang="en-US" dirty="0" err="1"/>
              <a:t>đấu</a:t>
            </a:r>
            <a:r>
              <a:rPr lang="en-US" dirty="0"/>
              <a:t> </a:t>
            </a:r>
            <a:r>
              <a:rPr lang="en-US" dirty="0" err="1"/>
              <a:t>phẩy</a:t>
            </a:r>
            <a:r>
              <a:rPr lang="en-US" dirty="0"/>
              <a:t>. </a:t>
            </a:r>
          </a:p>
          <a:p>
            <a:r>
              <a:rPr lang="en-US" dirty="0" err="1"/>
              <a:t>Mỗi</a:t>
            </a:r>
            <a:r>
              <a:rPr lang="en-US" dirty="0"/>
              <a:t> </a:t>
            </a:r>
            <a:r>
              <a:rPr lang="en-US" dirty="0" err="1"/>
              <a:t>phần</a:t>
            </a:r>
            <a:r>
              <a:rPr lang="en-US" dirty="0"/>
              <a:t> </a:t>
            </a:r>
            <a:r>
              <a:rPr lang="en-US" dirty="0" err="1"/>
              <a:t>tử</a:t>
            </a:r>
            <a:r>
              <a:rPr lang="en-US" dirty="0"/>
              <a:t> </a:t>
            </a:r>
            <a:r>
              <a:rPr lang="en-US" dirty="0" err="1"/>
              <a:t>là</a:t>
            </a:r>
            <a:r>
              <a:rPr lang="en-US" dirty="0"/>
              <a:t> </a:t>
            </a:r>
            <a:r>
              <a:rPr lang="en-US" dirty="0" err="1"/>
              <a:t>một</a:t>
            </a:r>
            <a:r>
              <a:rPr lang="en-US" dirty="0"/>
              <a:t> </a:t>
            </a:r>
            <a:r>
              <a:rPr lang="en-US" dirty="0" err="1"/>
              <a:t>cặp</a:t>
            </a:r>
            <a:r>
              <a:rPr lang="en-US" dirty="0"/>
              <a:t> </a:t>
            </a:r>
            <a:r>
              <a:rPr lang="en-US" dirty="0" err="1"/>
              <a:t>khóa</a:t>
            </a:r>
            <a:r>
              <a:rPr lang="en-US" dirty="0"/>
              <a:t> </a:t>
            </a:r>
            <a:r>
              <a:rPr lang="en-US" dirty="0" err="1"/>
              <a:t>và</a:t>
            </a:r>
            <a:r>
              <a:rPr lang="en-US" dirty="0"/>
              <a:t> </a:t>
            </a:r>
            <a:r>
              <a:rPr lang="en-US" dirty="0" err="1"/>
              <a:t>giá</a:t>
            </a:r>
            <a:r>
              <a:rPr lang="en-US" dirty="0"/>
              <a:t> </a:t>
            </a:r>
            <a:r>
              <a:rPr lang="en-US" dirty="0" err="1"/>
              <a:t>trị</a:t>
            </a:r>
            <a:r>
              <a:rPr lang="en-US" dirty="0"/>
              <a:t> </a:t>
            </a:r>
            <a:r>
              <a:rPr lang="en-US" dirty="0" err="1"/>
              <a:t>ngăn</a:t>
            </a:r>
            <a:r>
              <a:rPr lang="en-US" dirty="0"/>
              <a:t> </a:t>
            </a:r>
            <a:r>
              <a:rPr lang="en-US" dirty="0" err="1"/>
              <a:t>cách</a:t>
            </a:r>
            <a:r>
              <a:rPr lang="en-US" dirty="0"/>
              <a:t> </a:t>
            </a:r>
            <a:r>
              <a:rPr lang="en-US" dirty="0" err="1"/>
              <a:t>nhau</a:t>
            </a:r>
            <a:r>
              <a:rPr lang="en-US" dirty="0"/>
              <a:t> </a:t>
            </a:r>
            <a:r>
              <a:rPr lang="en-US" dirty="0" err="1"/>
              <a:t>bởi</a:t>
            </a:r>
            <a:r>
              <a:rPr lang="en-US" dirty="0"/>
              <a:t> </a:t>
            </a:r>
            <a:r>
              <a:rPr lang="en-US" dirty="0" err="1"/>
              <a:t>dấu</a:t>
            </a:r>
            <a:r>
              <a:rPr lang="en-US" dirty="0"/>
              <a:t> </a:t>
            </a:r>
            <a:r>
              <a:rPr lang="en-US" dirty="0" err="1"/>
              <a:t>hai</a:t>
            </a:r>
            <a:r>
              <a:rPr lang="en-US" dirty="0"/>
              <a:t> </a:t>
            </a:r>
            <a:r>
              <a:rPr lang="en-US" dirty="0" err="1"/>
              <a:t>chấm</a:t>
            </a:r>
            <a:r>
              <a:rPr lang="en-US" dirty="0"/>
              <a:t> ( : ).</a:t>
            </a:r>
            <a:endParaRPr lang="vi-VN" dirty="0">
              <a:latin typeface="Calibri" panose="020F0502020204030204" pitchFamily="34" charset="0"/>
              <a:cs typeface="Calibri" panose="020F0502020204030204" pitchFamily="34" charset="0"/>
            </a:endParaRPr>
          </a:p>
        </p:txBody>
      </p:sp>
      <p:sp>
        <p:nvSpPr>
          <p:cNvPr id="6" name="Slide Number Placeholder 5"/>
          <p:cNvSpPr>
            <a:spLocks noGrp="1"/>
          </p:cNvSpPr>
          <p:nvPr>
            <p:ph type="sldNum" sz="quarter" idx="11"/>
          </p:nvPr>
        </p:nvSpPr>
        <p:spPr/>
        <p:txBody>
          <a:bodyPr/>
          <a:lstStyle/>
          <a:p>
            <a:fld id="{B6B660BE-11E5-49C5-9092-33DADC997675}" type="slidenum">
              <a:rPr lang="en-GB" smtClean="0"/>
              <a:t>3</a:t>
            </a:fld>
            <a:endParaRPr lang="en-GB"/>
          </a:p>
        </p:txBody>
      </p:sp>
    </p:spTree>
    <p:extLst>
      <p:ext uri="{BB962C8B-B14F-4D97-AF65-F5344CB8AC3E}">
        <p14:creationId xmlns:p14="http://schemas.microsoft.com/office/powerpoint/2010/main" val="24872726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1.2. Khai báo</a:t>
            </a:r>
            <a:endParaRPr lang="en-US"/>
          </a:p>
        </p:txBody>
      </p:sp>
      <p:sp>
        <p:nvSpPr>
          <p:cNvPr id="3" name="Content Placeholder 2"/>
          <p:cNvSpPr>
            <a:spLocks noGrp="1"/>
          </p:cNvSpPr>
          <p:nvPr>
            <p:ph idx="1"/>
          </p:nvPr>
        </p:nvSpPr>
        <p:spPr/>
        <p:txBody>
          <a:bodyPr/>
          <a:lstStyle/>
          <a:p>
            <a:r>
              <a:rPr lang="en-US" dirty="0"/>
              <a:t>Khai </a:t>
            </a:r>
            <a:r>
              <a:rPr lang="en-US" dirty="0" err="1"/>
              <a:t>báo</a:t>
            </a:r>
            <a:r>
              <a:rPr lang="en-US" dirty="0"/>
              <a:t> </a:t>
            </a:r>
            <a:r>
              <a:rPr lang="en-US" dirty="0" err="1"/>
              <a:t>tổng</a:t>
            </a:r>
            <a:r>
              <a:rPr lang="en-US" dirty="0"/>
              <a:t> </a:t>
            </a:r>
            <a:r>
              <a:rPr lang="en-US" dirty="0" err="1"/>
              <a:t>quát</a:t>
            </a:r>
            <a:r>
              <a:rPr lang="en-US" dirty="0"/>
              <a:t>:</a:t>
            </a:r>
          </a:p>
          <a:p>
            <a:pPr marL="0" indent="0">
              <a:buNone/>
            </a:pPr>
            <a:r>
              <a:rPr lang="en-US" smtClean="0">
                <a:solidFill>
                  <a:schemeClr val="tx1"/>
                </a:solidFill>
                <a:latin typeface="Consolas" panose="020B0609020204030204" pitchFamily="49" charset="0"/>
              </a:rPr>
              <a:t>_</a:t>
            </a:r>
            <a:r>
              <a:rPr lang="en-US" sz="2400" b="1" smtClean="0">
                <a:solidFill>
                  <a:schemeClr val="tx1"/>
                </a:solidFill>
                <a:latin typeface="Consolas" panose="020B0609020204030204" pitchFamily="49" charset="0"/>
                <a:cs typeface="Courier New" panose="02070309020205020404" pitchFamily="49" charset="0"/>
              </a:rPr>
              <a:t>name_dic ={“key1”: value1, “key2”:value2…}</a:t>
            </a:r>
            <a:endParaRPr lang="en-US" sz="2400" b="1" dirty="0">
              <a:solidFill>
                <a:schemeClr val="tx1"/>
              </a:solidFill>
              <a:latin typeface="Consolas" panose="020B0609020204030204" pitchFamily="49" charset="0"/>
              <a:cs typeface="Courier New" panose="02070309020205020404" pitchFamily="49" charset="0"/>
            </a:endParaRPr>
          </a:p>
          <a:p>
            <a:r>
              <a:rPr lang="en-US" smtClean="0"/>
              <a:t>Ví dụ:</a:t>
            </a:r>
          </a:p>
          <a:p>
            <a:pPr marL="400050" lvl="1" indent="0" algn="l">
              <a:buNone/>
            </a:pPr>
            <a:r>
              <a:rPr lang="en-US" altLang="en-US" sz="2200" i="1" smtClean="0">
                <a:solidFill>
                  <a:srgbClr val="808080"/>
                </a:solidFill>
                <a:latin typeface="Consolas" panose="020B0609020204030204" pitchFamily="49" charset="0"/>
                <a:cs typeface="Courier New" panose="02070309020205020404" pitchFamily="49" charset="0"/>
              </a:rPr>
              <a:t>#Dictionary</a:t>
            </a:r>
            <a:r>
              <a:rPr lang="en-US" altLang="en-US" sz="2200" i="1">
                <a:solidFill>
                  <a:srgbClr val="808080"/>
                </a:solidFill>
                <a:latin typeface="Consolas" panose="020B0609020204030204" pitchFamily="49" charset="0"/>
                <a:cs typeface="Courier New" panose="02070309020205020404" pitchFamily="49" charset="0"/>
              </a:rPr>
              <a:t/>
            </a:r>
            <a:br>
              <a:rPr lang="en-US" altLang="en-US" sz="2200" i="1">
                <a:solidFill>
                  <a:srgbClr val="808080"/>
                </a:solidFill>
                <a:latin typeface="Consolas" panose="020B0609020204030204" pitchFamily="49" charset="0"/>
                <a:cs typeface="Courier New" panose="02070309020205020404" pitchFamily="49" charset="0"/>
              </a:rPr>
            </a:br>
            <a:r>
              <a:rPr lang="en-US" altLang="en-US" sz="2200">
                <a:solidFill>
                  <a:srgbClr val="000000"/>
                </a:solidFill>
                <a:latin typeface="Consolas" panose="020B0609020204030204" pitchFamily="49" charset="0"/>
                <a:cs typeface="Courier New" panose="02070309020205020404" pitchFamily="49" charset="0"/>
              </a:rPr>
              <a:t>_info = {</a:t>
            </a:r>
            <a:r>
              <a:rPr lang="en-US" altLang="en-US" sz="2200" b="1">
                <a:solidFill>
                  <a:srgbClr val="008080"/>
                </a:solidFill>
                <a:latin typeface="Consolas" panose="020B0609020204030204" pitchFamily="49" charset="0"/>
                <a:cs typeface="Courier New" panose="02070309020205020404" pitchFamily="49" charset="0"/>
              </a:rPr>
              <a:t>"Name"</a:t>
            </a:r>
            <a:r>
              <a:rPr lang="en-US" altLang="en-US" sz="2200">
                <a:solidFill>
                  <a:srgbClr val="000000"/>
                </a:solidFill>
                <a:latin typeface="Consolas" panose="020B0609020204030204" pitchFamily="49" charset="0"/>
                <a:cs typeface="Courier New" panose="02070309020205020404" pitchFamily="49" charset="0"/>
              </a:rPr>
              <a:t>: </a:t>
            </a:r>
            <a:r>
              <a:rPr lang="en-US" altLang="en-US" sz="2200" b="1">
                <a:solidFill>
                  <a:srgbClr val="008080"/>
                </a:solidFill>
                <a:latin typeface="Consolas" panose="020B0609020204030204" pitchFamily="49" charset="0"/>
                <a:cs typeface="Courier New" panose="02070309020205020404" pitchFamily="49" charset="0"/>
              </a:rPr>
              <a:t>"Le Van A"</a:t>
            </a:r>
            <a:r>
              <a:rPr lang="en-US" altLang="en-US" sz="2200">
                <a:solidFill>
                  <a:srgbClr val="000000"/>
                </a:solidFill>
                <a:latin typeface="Consolas" panose="020B0609020204030204" pitchFamily="49" charset="0"/>
                <a:cs typeface="Courier New" panose="02070309020205020404" pitchFamily="49" charset="0"/>
              </a:rPr>
              <a:t>, </a:t>
            </a:r>
            <a:r>
              <a:rPr lang="en-US" altLang="en-US" sz="2200" b="1">
                <a:solidFill>
                  <a:srgbClr val="008080"/>
                </a:solidFill>
                <a:latin typeface="Consolas" panose="020B0609020204030204" pitchFamily="49" charset="0"/>
                <a:cs typeface="Courier New" panose="02070309020205020404" pitchFamily="49" charset="0"/>
              </a:rPr>
              <a:t>"Age"</a:t>
            </a:r>
            <a:r>
              <a:rPr lang="en-US" altLang="en-US" sz="2200">
                <a:solidFill>
                  <a:srgbClr val="000000"/>
                </a:solidFill>
                <a:latin typeface="Consolas" panose="020B0609020204030204" pitchFamily="49" charset="0"/>
                <a:cs typeface="Courier New" panose="02070309020205020404" pitchFamily="49" charset="0"/>
              </a:rPr>
              <a:t>: </a:t>
            </a:r>
            <a:r>
              <a:rPr lang="en-US" altLang="en-US" sz="2200">
                <a:solidFill>
                  <a:srgbClr val="0000FF"/>
                </a:solidFill>
                <a:latin typeface="Consolas" panose="020B0609020204030204" pitchFamily="49" charset="0"/>
                <a:cs typeface="Courier New" panose="02070309020205020404" pitchFamily="49" charset="0"/>
              </a:rPr>
              <a:t>35</a:t>
            </a:r>
            <a:r>
              <a:rPr lang="en-US" altLang="en-US" sz="2200">
                <a:solidFill>
                  <a:srgbClr val="000000"/>
                </a:solidFill>
                <a:latin typeface="Consolas" panose="020B0609020204030204" pitchFamily="49" charset="0"/>
                <a:cs typeface="Courier New" panose="02070309020205020404" pitchFamily="49" charset="0"/>
              </a:rPr>
              <a:t>, </a:t>
            </a:r>
            <a:r>
              <a:rPr lang="en-US" altLang="en-US" sz="2200" b="1">
                <a:solidFill>
                  <a:srgbClr val="008080"/>
                </a:solidFill>
                <a:latin typeface="Consolas" panose="020B0609020204030204" pitchFamily="49" charset="0"/>
                <a:cs typeface="Courier New" panose="02070309020205020404" pitchFamily="49" charset="0"/>
              </a:rPr>
              <a:t>"Country"</a:t>
            </a:r>
            <a:r>
              <a:rPr lang="en-US" altLang="en-US" sz="2200">
                <a:solidFill>
                  <a:srgbClr val="000000"/>
                </a:solidFill>
                <a:latin typeface="Consolas" panose="020B0609020204030204" pitchFamily="49" charset="0"/>
                <a:cs typeface="Courier New" panose="02070309020205020404" pitchFamily="49" charset="0"/>
              </a:rPr>
              <a:t>: </a:t>
            </a:r>
            <a:r>
              <a:rPr lang="en-US" altLang="en-US" sz="2200" b="1">
                <a:solidFill>
                  <a:srgbClr val="008080"/>
                </a:solidFill>
                <a:latin typeface="Consolas" panose="020B0609020204030204" pitchFamily="49" charset="0"/>
                <a:cs typeface="Courier New" panose="02070309020205020404" pitchFamily="49" charset="0"/>
              </a:rPr>
              <a:t>"Vietnam"</a:t>
            </a:r>
            <a:r>
              <a:rPr lang="en-US" altLang="en-US" sz="2200">
                <a:solidFill>
                  <a:srgbClr val="000000"/>
                </a:solidFill>
                <a:latin typeface="Consolas" panose="020B0609020204030204" pitchFamily="49" charset="0"/>
                <a:cs typeface="Courier New" panose="02070309020205020404" pitchFamily="49" charset="0"/>
              </a:rPr>
              <a:t>}</a:t>
            </a:r>
            <a:br>
              <a:rPr lang="en-US" altLang="en-US" sz="2200">
                <a:solidFill>
                  <a:srgbClr val="000000"/>
                </a:solidFill>
                <a:latin typeface="Consolas" panose="020B0609020204030204" pitchFamily="49" charset="0"/>
                <a:cs typeface="Courier New" panose="02070309020205020404" pitchFamily="49" charset="0"/>
              </a:rPr>
            </a:br>
            <a:r>
              <a:rPr lang="en-US" altLang="en-US" sz="2200">
                <a:solidFill>
                  <a:srgbClr val="000080"/>
                </a:solidFill>
                <a:latin typeface="Consolas" panose="020B0609020204030204" pitchFamily="49" charset="0"/>
                <a:cs typeface="Courier New" panose="02070309020205020404" pitchFamily="49" charset="0"/>
              </a:rPr>
              <a:t>print</a:t>
            </a:r>
            <a:r>
              <a:rPr lang="en-US" altLang="en-US" sz="2200">
                <a:solidFill>
                  <a:srgbClr val="000000"/>
                </a:solidFill>
                <a:latin typeface="Consolas" panose="020B0609020204030204" pitchFamily="49" charset="0"/>
                <a:cs typeface="Courier New" panose="02070309020205020404" pitchFamily="49" charset="0"/>
              </a:rPr>
              <a:t>(_</a:t>
            </a:r>
            <a:r>
              <a:rPr lang="en-US" altLang="en-US" sz="2200" smtClean="0">
                <a:solidFill>
                  <a:srgbClr val="000000"/>
                </a:solidFill>
                <a:latin typeface="Consolas" panose="020B0609020204030204" pitchFamily="49" charset="0"/>
                <a:cs typeface="Courier New" panose="02070309020205020404" pitchFamily="49" charset="0"/>
              </a:rPr>
              <a:t>info)</a:t>
            </a:r>
          </a:p>
          <a:p>
            <a:pPr marL="400050" lvl="1" indent="0" algn="l">
              <a:buNone/>
            </a:pPr>
            <a:r>
              <a:rPr lang="en-US" altLang="en-US" sz="2000" i="1">
                <a:solidFill>
                  <a:srgbClr val="808080"/>
                </a:solidFill>
                <a:latin typeface="Consolas" panose="020B0609020204030204" pitchFamily="49" charset="0"/>
                <a:cs typeface="Courier New" panose="02070309020205020404" pitchFamily="49" charset="0"/>
              </a:rPr>
              <a:t># Tạo một dictionary thông qua constructor của lớp dict.</a:t>
            </a:r>
            <a:br>
              <a:rPr lang="en-US" altLang="en-US" sz="2000" i="1">
                <a:solidFill>
                  <a:srgbClr val="808080"/>
                </a:solidFill>
                <a:latin typeface="Consolas" panose="020B0609020204030204" pitchFamily="49" charset="0"/>
                <a:cs typeface="Courier New" panose="02070309020205020404" pitchFamily="49" charset="0"/>
              </a:rPr>
            </a:br>
            <a:r>
              <a:rPr lang="en-US" altLang="en-US" sz="2000">
                <a:solidFill>
                  <a:srgbClr val="000000"/>
                </a:solidFill>
                <a:latin typeface="Consolas" panose="020B0609020204030204" pitchFamily="49" charset="0"/>
                <a:cs typeface="Courier New" panose="02070309020205020404" pitchFamily="49" charset="0"/>
              </a:rPr>
              <a:t>_dict = </a:t>
            </a:r>
            <a:r>
              <a:rPr lang="en-US" altLang="en-US" sz="2000">
                <a:solidFill>
                  <a:srgbClr val="000080"/>
                </a:solidFill>
                <a:latin typeface="Consolas" panose="020B0609020204030204" pitchFamily="49" charset="0"/>
                <a:cs typeface="Courier New" panose="02070309020205020404" pitchFamily="49" charset="0"/>
              </a:rPr>
              <a:t>dict</a:t>
            </a:r>
            <a:r>
              <a:rPr lang="en-US" altLang="en-US" sz="2000">
                <a:solidFill>
                  <a:srgbClr val="000000"/>
                </a:solidFill>
                <a:latin typeface="Consolas" panose="020B0609020204030204" pitchFamily="49" charset="0"/>
                <a:cs typeface="Courier New" panose="02070309020205020404" pitchFamily="49" charset="0"/>
              </a:rPr>
              <a:t>()</a:t>
            </a:r>
            <a:br>
              <a:rPr lang="en-US" altLang="en-US" sz="2000">
                <a:solidFill>
                  <a:srgbClr val="000000"/>
                </a:solidFill>
                <a:latin typeface="Consolas" panose="020B0609020204030204" pitchFamily="49" charset="0"/>
                <a:cs typeface="Courier New" panose="02070309020205020404" pitchFamily="49" charset="0"/>
              </a:rPr>
            </a:br>
            <a:r>
              <a:rPr lang="en-US" altLang="en-US" sz="2000">
                <a:solidFill>
                  <a:srgbClr val="000000"/>
                </a:solidFill>
                <a:latin typeface="Consolas" panose="020B0609020204030204" pitchFamily="49" charset="0"/>
                <a:cs typeface="Courier New" panose="02070309020205020404" pitchFamily="49" charset="0"/>
              </a:rPr>
              <a:t>_dict[</a:t>
            </a:r>
            <a:r>
              <a:rPr lang="en-US" altLang="en-US" sz="2000" b="1">
                <a:solidFill>
                  <a:srgbClr val="008080"/>
                </a:solidFill>
                <a:latin typeface="Consolas" panose="020B0609020204030204" pitchFamily="49" charset="0"/>
                <a:cs typeface="Courier New" panose="02070309020205020404" pitchFamily="49" charset="0"/>
              </a:rPr>
              <a:t>"Name"</a:t>
            </a:r>
            <a:r>
              <a:rPr lang="en-US" altLang="en-US" sz="2000">
                <a:solidFill>
                  <a:srgbClr val="000000"/>
                </a:solidFill>
                <a:latin typeface="Consolas" panose="020B0609020204030204" pitchFamily="49" charset="0"/>
                <a:cs typeface="Courier New" panose="02070309020205020404" pitchFamily="49" charset="0"/>
              </a:rPr>
              <a:t>] = </a:t>
            </a:r>
            <a:r>
              <a:rPr lang="en-US" altLang="en-US" sz="2000" b="1">
                <a:solidFill>
                  <a:srgbClr val="008080"/>
                </a:solidFill>
                <a:latin typeface="Consolas" panose="020B0609020204030204" pitchFamily="49" charset="0"/>
                <a:cs typeface="Courier New" panose="02070309020205020404" pitchFamily="49" charset="0"/>
              </a:rPr>
              <a:t>"Nguyen Van B"</a:t>
            </a:r>
            <a:br>
              <a:rPr lang="en-US" altLang="en-US" sz="2000" b="1">
                <a:solidFill>
                  <a:srgbClr val="008080"/>
                </a:solidFill>
                <a:latin typeface="Consolas" panose="020B0609020204030204" pitchFamily="49" charset="0"/>
                <a:cs typeface="Courier New" panose="02070309020205020404" pitchFamily="49" charset="0"/>
              </a:rPr>
            </a:br>
            <a:r>
              <a:rPr lang="en-US" altLang="en-US" sz="2000">
                <a:solidFill>
                  <a:srgbClr val="000000"/>
                </a:solidFill>
                <a:latin typeface="Consolas" panose="020B0609020204030204" pitchFamily="49" charset="0"/>
                <a:cs typeface="Courier New" panose="02070309020205020404" pitchFamily="49" charset="0"/>
              </a:rPr>
              <a:t>_dict[</a:t>
            </a:r>
            <a:r>
              <a:rPr lang="en-US" altLang="en-US" sz="2000" b="1">
                <a:solidFill>
                  <a:srgbClr val="008080"/>
                </a:solidFill>
                <a:latin typeface="Consolas" panose="020B0609020204030204" pitchFamily="49" charset="0"/>
                <a:cs typeface="Courier New" panose="02070309020205020404" pitchFamily="49" charset="0"/>
              </a:rPr>
              <a:t>"Age"</a:t>
            </a:r>
            <a:r>
              <a:rPr lang="en-US" altLang="en-US" sz="2000">
                <a:solidFill>
                  <a:srgbClr val="000000"/>
                </a:solidFill>
                <a:latin typeface="Consolas" panose="020B0609020204030204" pitchFamily="49" charset="0"/>
                <a:cs typeface="Courier New" panose="02070309020205020404" pitchFamily="49" charset="0"/>
              </a:rPr>
              <a:t>] = </a:t>
            </a:r>
            <a:r>
              <a:rPr lang="en-US" altLang="en-US" sz="2000">
                <a:solidFill>
                  <a:srgbClr val="0000FF"/>
                </a:solidFill>
                <a:latin typeface="Consolas" panose="020B0609020204030204" pitchFamily="49" charset="0"/>
                <a:cs typeface="Courier New" panose="02070309020205020404" pitchFamily="49" charset="0"/>
              </a:rPr>
              <a:t>25</a:t>
            </a:r>
            <a:br>
              <a:rPr lang="en-US" altLang="en-US" sz="2000">
                <a:solidFill>
                  <a:srgbClr val="0000FF"/>
                </a:solidFill>
                <a:latin typeface="Consolas" panose="020B0609020204030204" pitchFamily="49" charset="0"/>
                <a:cs typeface="Courier New" panose="02070309020205020404" pitchFamily="49" charset="0"/>
              </a:rPr>
            </a:br>
            <a:r>
              <a:rPr lang="en-US" altLang="en-US" sz="2000">
                <a:solidFill>
                  <a:srgbClr val="000080"/>
                </a:solidFill>
                <a:latin typeface="Consolas" panose="020B0609020204030204" pitchFamily="49" charset="0"/>
                <a:cs typeface="Courier New" panose="02070309020205020404" pitchFamily="49" charset="0"/>
              </a:rPr>
              <a:t>print</a:t>
            </a:r>
            <a:r>
              <a:rPr lang="en-US" altLang="en-US" sz="2000">
                <a:solidFill>
                  <a:srgbClr val="000000"/>
                </a:solidFill>
                <a:latin typeface="Consolas" panose="020B0609020204030204" pitchFamily="49" charset="0"/>
                <a:cs typeface="Courier New" panose="02070309020205020404" pitchFamily="49" charset="0"/>
              </a:rPr>
              <a:t>(</a:t>
            </a:r>
            <a:r>
              <a:rPr lang="en-US" altLang="en-US" sz="2000" b="1">
                <a:solidFill>
                  <a:srgbClr val="008080"/>
                </a:solidFill>
                <a:latin typeface="Consolas" panose="020B0609020204030204" pitchFamily="49" charset="0"/>
                <a:cs typeface="Courier New" panose="02070309020205020404" pitchFamily="49" charset="0"/>
              </a:rPr>
              <a:t>"Dictionary: "</a:t>
            </a:r>
            <a:r>
              <a:rPr lang="en-US" altLang="en-US" sz="2000">
                <a:solidFill>
                  <a:srgbClr val="000000"/>
                </a:solidFill>
                <a:latin typeface="Consolas" panose="020B0609020204030204" pitchFamily="49" charset="0"/>
                <a:cs typeface="Courier New" panose="02070309020205020404" pitchFamily="49" charset="0"/>
              </a:rPr>
              <a:t>, _dict)</a:t>
            </a:r>
            <a:endParaRPr lang="en-US" altLang="en-US" sz="2000">
              <a:latin typeface="Consolas" panose="020B0609020204030204" pitchFamily="49" charset="0"/>
            </a:endParaRPr>
          </a:p>
          <a:p>
            <a:pPr marL="400050" lvl="1" indent="0" algn="l">
              <a:buNone/>
            </a:pPr>
            <a:endParaRPr lang="en-US" sz="2200" dirty="0"/>
          </a:p>
        </p:txBody>
      </p:sp>
      <p:sp>
        <p:nvSpPr>
          <p:cNvPr id="6" name="Slide Number Placeholder 5"/>
          <p:cNvSpPr>
            <a:spLocks noGrp="1"/>
          </p:cNvSpPr>
          <p:nvPr>
            <p:ph type="sldNum" sz="quarter" idx="11"/>
          </p:nvPr>
        </p:nvSpPr>
        <p:spPr/>
        <p:txBody>
          <a:bodyPr/>
          <a:lstStyle/>
          <a:p>
            <a:fld id="{B6B660BE-11E5-49C5-9092-33DADC997675}" type="slidenum">
              <a:rPr lang="en-GB" smtClean="0"/>
              <a:t>4</a:t>
            </a:fld>
            <a:endParaRPr lang="en-GB"/>
          </a:p>
        </p:txBody>
      </p:sp>
    </p:spTree>
    <p:extLst>
      <p:ext uri="{BB962C8B-B14F-4D97-AF65-F5344CB8AC3E}">
        <p14:creationId xmlns:p14="http://schemas.microsoft.com/office/powerpoint/2010/main" val="32488480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1.3. </a:t>
            </a:r>
            <a:r>
              <a:rPr lang="en-US" dirty="0" err="1"/>
              <a:t>Đặc</a:t>
            </a:r>
            <a:r>
              <a:rPr lang="en-US" dirty="0"/>
              <a:t> </a:t>
            </a:r>
            <a:r>
              <a:rPr lang="en-US" dirty="0" err="1"/>
              <a:t>điểm</a:t>
            </a:r>
            <a:r>
              <a:rPr lang="en-US" dirty="0"/>
              <a:t> Key &amp; Value</a:t>
            </a:r>
          </a:p>
        </p:txBody>
      </p:sp>
      <p:sp>
        <p:nvSpPr>
          <p:cNvPr id="3" name="Content Placeholder 2"/>
          <p:cNvSpPr>
            <a:spLocks noGrp="1"/>
          </p:cNvSpPr>
          <p:nvPr>
            <p:ph idx="1"/>
          </p:nvPr>
        </p:nvSpPr>
        <p:spPr/>
        <p:txBody>
          <a:bodyPr>
            <a:normAutofit/>
          </a:bodyPr>
          <a:lstStyle/>
          <a:p>
            <a:r>
              <a:rPr lang="en-US" sz="2400" dirty="0"/>
              <a:t>Value:</a:t>
            </a:r>
          </a:p>
          <a:p>
            <a:pPr lvl="1"/>
            <a:r>
              <a:rPr lang="vi-VN" dirty="0">
                <a:latin typeface="Calibri" panose="020F0502020204030204" pitchFamily="34" charset="0"/>
                <a:cs typeface="Calibri" panose="020F0502020204030204" pitchFamily="34" charset="0"/>
              </a:rPr>
              <a:t>Mỗi phần tử (element) của dictionary là một cặp (khóa và giá trị), giá trị có thể là một kiểu bất kỳ (string, </a:t>
            </a:r>
            <a:r>
              <a:rPr lang="en-US" dirty="0">
                <a:latin typeface="Calibri" panose="020F0502020204030204" pitchFamily="34" charset="0"/>
                <a:cs typeface="Calibri" panose="020F0502020204030204" pitchFamily="34" charset="0"/>
              </a:rPr>
              <a:t>number</a:t>
            </a:r>
            <a:r>
              <a:rPr lang="vi-VN" dirty="0">
                <a:latin typeface="Calibri" panose="020F0502020204030204" pitchFamily="34" charset="0"/>
                <a:cs typeface="Calibri" panose="020F0502020204030204" pitchFamily="34" charset="0"/>
              </a:rPr>
              <a:t>, các kiểu người dùng tự định nghĩa,....), và cho phép trùng lặp.</a:t>
            </a:r>
            <a:endParaRPr lang="en-US" dirty="0">
              <a:latin typeface="Calibri" panose="020F0502020204030204" pitchFamily="34" charset="0"/>
              <a:cs typeface="Calibri" panose="020F0502020204030204" pitchFamily="34" charset="0"/>
            </a:endParaRPr>
          </a:p>
          <a:p>
            <a:r>
              <a:rPr lang="en-US" sz="2400" dirty="0"/>
              <a:t>Key:</a:t>
            </a:r>
          </a:p>
          <a:p>
            <a:pPr lvl="1"/>
            <a:r>
              <a:rPr lang="en-US" dirty="0"/>
              <a:t>Key </a:t>
            </a:r>
            <a:r>
              <a:rPr lang="vi-VN" dirty="0">
                <a:latin typeface="Calibri" panose="020F0502020204030204" pitchFamily="34" charset="0"/>
                <a:cs typeface="Calibri" panose="020F0502020204030204" pitchFamily="34" charset="0"/>
              </a:rPr>
              <a:t>trong dictionary phải là kiểu bất biến (immutable)</a:t>
            </a:r>
            <a:r>
              <a:rPr lang="en-US" dirty="0">
                <a:latin typeface="Calibri" panose="020F0502020204030204" pitchFamily="34" charset="0"/>
                <a:cs typeface="Calibri" panose="020F0502020204030204" pitchFamily="34" charset="0"/>
              </a:rPr>
              <a:t>:</a:t>
            </a:r>
            <a:r>
              <a:rPr lang="vi-VN" dirty="0">
                <a:latin typeface="Calibri" panose="020F0502020204030204" pitchFamily="34" charset="0"/>
                <a:cs typeface="Calibri" panose="020F0502020204030204" pitchFamily="34" charset="0"/>
              </a:rPr>
              <a:t> string, </a:t>
            </a:r>
            <a:r>
              <a:rPr lang="en-US" dirty="0">
                <a:latin typeface="Calibri" panose="020F0502020204030204" pitchFamily="34" charset="0"/>
                <a:cs typeface="Calibri" panose="020F0502020204030204" pitchFamily="34" charset="0"/>
              </a:rPr>
              <a:t>number</a:t>
            </a:r>
            <a:r>
              <a:rPr lang="vi-VN" dirty="0">
                <a:latin typeface="Calibri" panose="020F0502020204030204" pitchFamily="34" charset="0"/>
                <a:cs typeface="Calibri" panose="020F0502020204030204" pitchFamily="34" charset="0"/>
              </a:rPr>
              <a:t>, Tuple</a:t>
            </a:r>
            <a:r>
              <a:rPr lang="en-US" dirty="0">
                <a:latin typeface="Calibri" panose="020F0502020204030204" pitchFamily="34" charset="0"/>
                <a:cs typeface="Calibri" panose="020F0502020204030204" pitchFamily="34" charset="0"/>
              </a:rPr>
              <a:t>…</a:t>
            </a:r>
            <a:endParaRPr lang="vi-VN" dirty="0">
              <a:latin typeface="Calibri" panose="020F0502020204030204" pitchFamily="34" charset="0"/>
              <a:cs typeface="Calibri" panose="020F0502020204030204" pitchFamily="34" charset="0"/>
            </a:endParaRPr>
          </a:p>
          <a:p>
            <a:pPr lvl="1"/>
            <a:r>
              <a:rPr lang="vi-VN" dirty="0">
                <a:latin typeface="Calibri" panose="020F0502020204030204" pitchFamily="34" charset="0"/>
                <a:cs typeface="Calibri" panose="020F0502020204030204" pitchFamily="34" charset="0"/>
              </a:rPr>
              <a:t>Các </a:t>
            </a:r>
            <a:r>
              <a:rPr lang="en-US" dirty="0">
                <a:latin typeface="Calibri" panose="020F0502020204030204" pitchFamily="34" charset="0"/>
                <a:cs typeface="Calibri" panose="020F0502020204030204" pitchFamily="34" charset="0"/>
              </a:rPr>
              <a:t>key </a:t>
            </a:r>
            <a:r>
              <a:rPr lang="vi-VN" dirty="0">
                <a:latin typeface="Calibri" panose="020F0502020204030204" pitchFamily="34" charset="0"/>
                <a:cs typeface="Calibri" panose="020F0502020204030204" pitchFamily="34" charset="0"/>
              </a:rPr>
              <a:t>trong dictionary không được phép trùng lặp.</a:t>
            </a:r>
            <a:endParaRPr lang="en-US" dirty="0">
              <a:latin typeface="Calibri" panose="020F0502020204030204" pitchFamily="34" charset="0"/>
              <a:cs typeface="Calibri" panose="020F0502020204030204" pitchFamily="34" charset="0"/>
            </a:endParaRPr>
          </a:p>
        </p:txBody>
      </p:sp>
      <p:sp>
        <p:nvSpPr>
          <p:cNvPr id="6" name="Slide Number Placeholder 5"/>
          <p:cNvSpPr>
            <a:spLocks noGrp="1"/>
          </p:cNvSpPr>
          <p:nvPr>
            <p:ph type="sldNum" sz="quarter" idx="11"/>
          </p:nvPr>
        </p:nvSpPr>
        <p:spPr/>
        <p:txBody>
          <a:bodyPr/>
          <a:lstStyle/>
          <a:p>
            <a:fld id="{B6B660BE-11E5-49C5-9092-33DADC997675}" type="slidenum">
              <a:rPr lang="en-GB" smtClean="0"/>
              <a:t>5</a:t>
            </a:fld>
            <a:endParaRPr lang="en-GB"/>
          </a:p>
        </p:txBody>
      </p:sp>
    </p:spTree>
    <p:extLst>
      <p:ext uri="{BB962C8B-B14F-4D97-AF65-F5344CB8AC3E}">
        <p14:creationId xmlns:p14="http://schemas.microsoft.com/office/powerpoint/2010/main" val="8976520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a:t>
            </a:r>
            <a:endParaRPr lang="en-US"/>
          </a:p>
        </p:txBody>
      </p:sp>
      <p:pic>
        <p:nvPicPr>
          <p:cNvPr id="5" name="Content Placeholder 4" descr="Spyder (Python 3.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1628731"/>
            <a:ext cx="8229600" cy="4448262"/>
          </a:xfrm>
          <a:ln>
            <a:solidFill>
              <a:schemeClr val="accent1"/>
            </a:solidFill>
          </a:ln>
        </p:spPr>
      </p:pic>
      <p:sp>
        <p:nvSpPr>
          <p:cNvPr id="7" name="Slide Number Placeholder 6"/>
          <p:cNvSpPr>
            <a:spLocks noGrp="1"/>
          </p:cNvSpPr>
          <p:nvPr>
            <p:ph type="sldNum" sz="quarter" idx="11"/>
          </p:nvPr>
        </p:nvSpPr>
        <p:spPr/>
        <p:txBody>
          <a:bodyPr/>
          <a:lstStyle/>
          <a:p>
            <a:fld id="{B6B660BE-11E5-49C5-9092-33DADC997675}" type="slidenum">
              <a:rPr lang="en-GB" smtClean="0"/>
              <a:t>6</a:t>
            </a:fld>
            <a:endParaRPr lang="en-GB"/>
          </a:p>
        </p:txBody>
      </p:sp>
    </p:spTree>
    <p:extLst>
      <p:ext uri="{BB962C8B-B14F-4D97-AF65-F5344CB8AC3E}">
        <p14:creationId xmlns:p14="http://schemas.microsoft.com/office/powerpoint/2010/main" val="10238279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1.4. </a:t>
            </a:r>
            <a:r>
              <a:rPr lang="en-US" dirty="0"/>
              <a:t>Truy </a:t>
            </a:r>
            <a:r>
              <a:rPr lang="en-US" err="1"/>
              <a:t>cập</a:t>
            </a:r>
            <a:r>
              <a:rPr lang="en-US"/>
              <a:t> </a:t>
            </a:r>
            <a:r>
              <a:rPr lang="en-US" smtClean="0"/>
              <a:t>phần tử </a:t>
            </a:r>
            <a:r>
              <a:rPr lang="en-US" err="1"/>
              <a:t>của</a:t>
            </a:r>
            <a:r>
              <a:rPr lang="en-US"/>
              <a:t> </a:t>
            </a:r>
            <a:r>
              <a:rPr lang="en-US" smtClean="0"/>
              <a:t>từ điển</a:t>
            </a:r>
            <a:endParaRPr lang="en-US" dirty="0"/>
          </a:p>
        </p:txBody>
      </p:sp>
      <p:sp>
        <p:nvSpPr>
          <p:cNvPr id="3" name="Content Placeholder 2"/>
          <p:cNvSpPr>
            <a:spLocks noGrp="1"/>
          </p:cNvSpPr>
          <p:nvPr>
            <p:ph idx="1"/>
          </p:nvPr>
        </p:nvSpPr>
        <p:spPr/>
        <p:txBody>
          <a:bodyPr/>
          <a:lstStyle/>
          <a:p>
            <a:r>
              <a:rPr lang="en-US" smtClean="0"/>
              <a:t>Sử </a:t>
            </a:r>
            <a:r>
              <a:rPr lang="en-US" dirty="0" err="1"/>
              <a:t>dụng</a:t>
            </a:r>
            <a:r>
              <a:rPr lang="en-US" dirty="0"/>
              <a:t> </a:t>
            </a:r>
            <a:r>
              <a:rPr lang="en-US"/>
              <a:t>cú </a:t>
            </a:r>
            <a:r>
              <a:rPr lang="en-US" smtClean="0"/>
              <a:t>pháp: </a:t>
            </a:r>
            <a:r>
              <a:rPr lang="en-US" b="1" dirty="0">
                <a:solidFill>
                  <a:schemeClr val="tx1"/>
                </a:solidFill>
                <a:latin typeface="Consolas" panose="020B0609020204030204" pitchFamily="49" charset="0"/>
              </a:rPr>
              <a:t>_</a:t>
            </a:r>
            <a:r>
              <a:rPr lang="en-US" b="1" err="1">
                <a:solidFill>
                  <a:schemeClr val="tx1"/>
                </a:solidFill>
                <a:latin typeface="Consolas" panose="020B0609020204030204" pitchFamily="49" charset="0"/>
              </a:rPr>
              <a:t>dict</a:t>
            </a:r>
            <a:r>
              <a:rPr lang="en-US" b="1">
                <a:solidFill>
                  <a:schemeClr val="tx1"/>
                </a:solidFill>
                <a:latin typeface="Consolas" panose="020B0609020204030204" pitchFamily="49" charset="0"/>
              </a:rPr>
              <a:t>[key</a:t>
            </a:r>
            <a:r>
              <a:rPr lang="en-US" b="1" smtClean="0">
                <a:solidFill>
                  <a:schemeClr val="tx1"/>
                </a:solidFill>
                <a:latin typeface="Consolas" panose="020B0609020204030204" pitchFamily="49" charset="0"/>
              </a:rPr>
              <a:t>]</a:t>
            </a:r>
            <a:endParaRPr lang="en-US" b="1" dirty="0">
              <a:solidFill>
                <a:schemeClr val="tx1"/>
              </a:solidFill>
              <a:latin typeface="Consolas" panose="020B0609020204030204" pitchFamily="49" charset="0"/>
            </a:endParaRPr>
          </a:p>
        </p:txBody>
      </p:sp>
      <p:sp>
        <p:nvSpPr>
          <p:cNvPr id="6" name="Rectangle 1"/>
          <p:cNvSpPr>
            <a:spLocks noChangeArrowheads="1"/>
          </p:cNvSpPr>
          <p:nvPr/>
        </p:nvSpPr>
        <p:spPr bwMode="auto">
          <a:xfrm>
            <a:off x="826517" y="1832032"/>
            <a:ext cx="7860283" cy="160813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prstTxWarp prst="textNoShape">
              <a:avLst/>
            </a:prstTxWarp>
            <a:spAutoFit/>
          </a:bodyPr>
          <a:lstStyle/>
          <a:p>
            <a:pPr defTabSz="685800" eaLnBrk="0" fontAlgn="base" hangingPunct="0">
              <a:spcBef>
                <a:spcPct val="0"/>
              </a:spcBef>
              <a:spcAft>
                <a:spcPct val="0"/>
              </a:spcAft>
            </a:pPr>
            <a:r>
              <a:rPr lang="en-US" altLang="en-US" sz="2000" dirty="0">
                <a:solidFill>
                  <a:srgbClr val="000000"/>
                </a:solidFill>
                <a:latin typeface="Consolas" panose="020B0609020204030204" pitchFamily="49" charset="0"/>
                <a:cs typeface="Courier New" panose="02070309020205020404" pitchFamily="49" charset="0"/>
              </a:rPr>
              <a:t>#Code 1</a:t>
            </a:r>
          </a:p>
          <a:p>
            <a:pPr defTabSz="685800" eaLnBrk="0" fontAlgn="base" hangingPunct="0">
              <a:spcBef>
                <a:spcPct val="0"/>
              </a:spcBef>
              <a:spcAft>
                <a:spcPct val="0"/>
              </a:spcAft>
            </a:pPr>
            <a:r>
              <a:rPr lang="en-US" altLang="en-US" sz="2000" dirty="0">
                <a:solidFill>
                  <a:srgbClr val="000000"/>
                </a:solidFill>
                <a:latin typeface="Consolas" panose="020B0609020204030204" pitchFamily="49" charset="0"/>
                <a:cs typeface="Courier New" panose="02070309020205020404" pitchFamily="49" charset="0"/>
              </a:rPr>
              <a:t>_</a:t>
            </a:r>
            <a:r>
              <a:rPr lang="en-US" altLang="en-US" sz="2000" dirty="0" err="1">
                <a:solidFill>
                  <a:srgbClr val="000000"/>
                </a:solidFill>
                <a:latin typeface="Consolas" panose="020B0609020204030204" pitchFamily="49" charset="0"/>
                <a:cs typeface="Courier New" panose="02070309020205020404" pitchFamily="49" charset="0"/>
              </a:rPr>
              <a:t>dict</a:t>
            </a:r>
            <a:r>
              <a:rPr lang="en-US" altLang="en-US" sz="2000" dirty="0">
                <a:solidFill>
                  <a:srgbClr val="000000"/>
                </a:solidFill>
                <a:latin typeface="Consolas" panose="020B0609020204030204" pitchFamily="49" charset="0"/>
                <a:cs typeface="Courier New" panose="02070309020205020404" pitchFamily="49" charset="0"/>
              </a:rPr>
              <a:t> = {</a:t>
            </a:r>
            <a:r>
              <a:rPr lang="en-US" altLang="en-US" sz="2000" dirty="0">
                <a:solidFill>
                  <a:srgbClr val="0000FF"/>
                </a:solidFill>
                <a:latin typeface="Consolas" panose="020B0609020204030204" pitchFamily="49" charset="0"/>
                <a:cs typeface="Courier New" panose="02070309020205020404" pitchFamily="49" charset="0"/>
              </a:rPr>
              <a:t>1</a:t>
            </a:r>
            <a:r>
              <a:rPr lang="en-US" altLang="en-US" sz="2000" dirty="0">
                <a:solidFill>
                  <a:srgbClr val="000000"/>
                </a:solidFill>
                <a:latin typeface="Consolas" panose="020B0609020204030204" pitchFamily="49" charset="0"/>
                <a:cs typeface="Courier New" panose="02070309020205020404" pitchFamily="49" charset="0"/>
              </a:rPr>
              <a:t>: </a:t>
            </a:r>
            <a:r>
              <a:rPr lang="en-US" altLang="en-US" sz="2000" b="1" dirty="0">
                <a:solidFill>
                  <a:srgbClr val="008080"/>
                </a:solidFill>
                <a:latin typeface="Consolas" panose="020B0609020204030204" pitchFamily="49" charset="0"/>
                <a:cs typeface="Courier New" panose="02070309020205020404" pitchFamily="49" charset="0"/>
              </a:rPr>
              <a:t>"One"</a:t>
            </a:r>
            <a:r>
              <a:rPr lang="en-US" altLang="en-US" sz="2000" dirty="0">
                <a:solidFill>
                  <a:srgbClr val="000000"/>
                </a:solidFill>
                <a:latin typeface="Consolas" panose="020B0609020204030204" pitchFamily="49" charset="0"/>
                <a:cs typeface="Courier New" panose="02070309020205020404" pitchFamily="49" charset="0"/>
              </a:rPr>
              <a:t>, </a:t>
            </a:r>
            <a:r>
              <a:rPr lang="en-US" altLang="en-US" sz="2000" b="1" dirty="0">
                <a:solidFill>
                  <a:srgbClr val="008080"/>
                </a:solidFill>
                <a:latin typeface="Consolas" panose="020B0609020204030204" pitchFamily="49" charset="0"/>
                <a:cs typeface="Courier New" panose="02070309020205020404" pitchFamily="49" charset="0"/>
              </a:rPr>
              <a:t>'2'</a:t>
            </a:r>
            <a:r>
              <a:rPr lang="en-US" altLang="en-US" sz="2000" dirty="0">
                <a:solidFill>
                  <a:srgbClr val="000000"/>
                </a:solidFill>
                <a:latin typeface="Consolas" panose="020B0609020204030204" pitchFamily="49" charset="0"/>
                <a:cs typeface="Courier New" panose="02070309020205020404" pitchFamily="49" charset="0"/>
              </a:rPr>
              <a:t>: </a:t>
            </a:r>
            <a:r>
              <a:rPr lang="en-US" altLang="en-US" sz="2000" b="1" dirty="0">
                <a:solidFill>
                  <a:srgbClr val="008080"/>
                </a:solidFill>
                <a:latin typeface="Consolas" panose="020B0609020204030204" pitchFamily="49" charset="0"/>
                <a:cs typeface="Courier New" panose="02070309020205020404" pitchFamily="49" charset="0"/>
              </a:rPr>
              <a:t>'Two'</a:t>
            </a:r>
            <a:r>
              <a:rPr lang="en-US" altLang="en-US" sz="2000" dirty="0">
                <a:solidFill>
                  <a:srgbClr val="000000"/>
                </a:solidFill>
                <a:latin typeface="Consolas" panose="020B0609020204030204" pitchFamily="49" charset="0"/>
                <a:cs typeface="Courier New" panose="02070309020205020404" pitchFamily="49" charset="0"/>
              </a:rPr>
              <a:t>, </a:t>
            </a:r>
            <a:r>
              <a:rPr lang="en-US" altLang="en-US" sz="2000" dirty="0">
                <a:solidFill>
                  <a:srgbClr val="0000FF"/>
                </a:solidFill>
                <a:latin typeface="Consolas" panose="020B0609020204030204" pitchFamily="49" charset="0"/>
                <a:cs typeface="Courier New" panose="02070309020205020404" pitchFamily="49" charset="0"/>
              </a:rPr>
              <a:t>2</a:t>
            </a:r>
            <a:r>
              <a:rPr lang="en-US" altLang="en-US" sz="2000" dirty="0">
                <a:solidFill>
                  <a:srgbClr val="000000"/>
                </a:solidFill>
                <a:latin typeface="Consolas" panose="020B0609020204030204" pitchFamily="49" charset="0"/>
                <a:cs typeface="Courier New" panose="02070309020205020404" pitchFamily="49" charset="0"/>
              </a:rPr>
              <a:t>: </a:t>
            </a:r>
            <a:r>
              <a:rPr lang="en-US" altLang="en-US" sz="2000" b="1" dirty="0">
                <a:solidFill>
                  <a:srgbClr val="008080"/>
                </a:solidFill>
                <a:latin typeface="Consolas" panose="020B0609020204030204" pitchFamily="49" charset="0"/>
                <a:cs typeface="Courier New" panose="02070309020205020404" pitchFamily="49" charset="0"/>
              </a:rPr>
              <a:t>"Three"</a:t>
            </a:r>
            <a:r>
              <a:rPr lang="en-US" altLang="en-US" sz="2000" dirty="0">
                <a:solidFill>
                  <a:srgbClr val="000000"/>
                </a:solidFill>
                <a:latin typeface="Consolas" panose="020B0609020204030204" pitchFamily="49" charset="0"/>
                <a:cs typeface="Courier New" panose="02070309020205020404" pitchFamily="49" charset="0"/>
              </a:rPr>
              <a:t>, </a:t>
            </a:r>
            <a:r>
              <a:rPr lang="en-US" altLang="en-US" sz="2000" dirty="0">
                <a:solidFill>
                  <a:srgbClr val="0000FF"/>
                </a:solidFill>
                <a:latin typeface="Consolas" panose="020B0609020204030204" pitchFamily="49" charset="0"/>
                <a:cs typeface="Courier New" panose="02070309020205020404" pitchFamily="49" charset="0"/>
              </a:rPr>
              <a:t>4</a:t>
            </a:r>
            <a:r>
              <a:rPr lang="en-US" altLang="en-US" sz="2000" dirty="0">
                <a:solidFill>
                  <a:srgbClr val="000000"/>
                </a:solidFill>
                <a:latin typeface="Consolas" panose="020B0609020204030204" pitchFamily="49" charset="0"/>
                <a:cs typeface="Courier New" panose="02070309020205020404" pitchFamily="49" charset="0"/>
              </a:rPr>
              <a:t>: </a:t>
            </a:r>
            <a:r>
              <a:rPr lang="en-US" altLang="en-US" sz="2000" b="1" dirty="0">
                <a:solidFill>
                  <a:srgbClr val="008080"/>
                </a:solidFill>
                <a:latin typeface="Consolas" panose="020B0609020204030204" pitchFamily="49" charset="0"/>
                <a:cs typeface="Courier New" panose="02070309020205020404" pitchFamily="49" charset="0"/>
              </a:rPr>
              <a:t>'Four'</a:t>
            </a:r>
            <a:r>
              <a:rPr lang="en-US" altLang="en-US" sz="2000" dirty="0">
                <a:solidFill>
                  <a:srgbClr val="000000"/>
                </a:solidFill>
                <a:latin typeface="Consolas" panose="020B0609020204030204" pitchFamily="49" charset="0"/>
                <a:cs typeface="Courier New" panose="02070309020205020404" pitchFamily="49" charset="0"/>
              </a:rPr>
              <a:t>, </a:t>
            </a:r>
            <a:r>
              <a:rPr lang="en-US" altLang="en-US" sz="2000" dirty="0">
                <a:solidFill>
                  <a:srgbClr val="0000FF"/>
                </a:solidFill>
                <a:latin typeface="Consolas" panose="020B0609020204030204" pitchFamily="49" charset="0"/>
                <a:cs typeface="Courier New" panose="02070309020205020404" pitchFamily="49" charset="0"/>
              </a:rPr>
              <a:t>5</a:t>
            </a:r>
            <a:r>
              <a:rPr lang="en-US" altLang="en-US" sz="2000" dirty="0">
                <a:solidFill>
                  <a:srgbClr val="000000"/>
                </a:solidFill>
                <a:latin typeface="Consolas" panose="020B0609020204030204" pitchFamily="49" charset="0"/>
                <a:cs typeface="Courier New" panose="02070309020205020404" pitchFamily="49" charset="0"/>
              </a:rPr>
              <a:t>: </a:t>
            </a:r>
            <a:r>
              <a:rPr lang="en-US" altLang="en-US" sz="2000" b="1" dirty="0">
                <a:solidFill>
                  <a:srgbClr val="008080"/>
                </a:solidFill>
                <a:latin typeface="Consolas" panose="020B0609020204030204" pitchFamily="49" charset="0"/>
                <a:cs typeface="Courier New" panose="02070309020205020404" pitchFamily="49" charset="0"/>
              </a:rPr>
              <a:t>'Five'</a:t>
            </a:r>
            <a:r>
              <a:rPr lang="en-US" altLang="en-US" sz="2000" dirty="0">
                <a:solidFill>
                  <a:srgbClr val="000000"/>
                </a:solidFill>
                <a:latin typeface="Consolas" panose="020B0609020204030204" pitchFamily="49" charset="0"/>
                <a:cs typeface="Courier New" panose="02070309020205020404" pitchFamily="49" charset="0"/>
              </a:rPr>
              <a:t>}</a:t>
            </a:r>
            <a:br>
              <a:rPr lang="en-US" altLang="en-US" sz="2000" dirty="0">
                <a:solidFill>
                  <a:srgbClr val="000000"/>
                </a:solidFill>
                <a:latin typeface="Consolas" panose="020B0609020204030204" pitchFamily="49" charset="0"/>
                <a:cs typeface="Courier New" panose="02070309020205020404" pitchFamily="49" charset="0"/>
              </a:rPr>
            </a:br>
            <a:r>
              <a:rPr lang="en-US" altLang="en-US" sz="2000" dirty="0">
                <a:solidFill>
                  <a:srgbClr val="000080"/>
                </a:solidFill>
                <a:latin typeface="Consolas" panose="020B0609020204030204" pitchFamily="49" charset="0"/>
                <a:cs typeface="Courier New" panose="02070309020205020404" pitchFamily="49" charset="0"/>
              </a:rPr>
              <a:t>print</a:t>
            </a:r>
            <a:r>
              <a:rPr lang="en-US" altLang="en-US" sz="2000" dirty="0">
                <a:solidFill>
                  <a:srgbClr val="000000"/>
                </a:solidFill>
                <a:latin typeface="Consolas" panose="020B0609020204030204" pitchFamily="49" charset="0"/>
                <a:cs typeface="Courier New" panose="02070309020205020404" pitchFamily="49" charset="0"/>
              </a:rPr>
              <a:t>(</a:t>
            </a:r>
            <a:r>
              <a:rPr lang="en-US" altLang="en-US" sz="2000" b="1" dirty="0">
                <a:solidFill>
                  <a:srgbClr val="008080"/>
                </a:solidFill>
                <a:latin typeface="Consolas" panose="020B0609020204030204" pitchFamily="49" charset="0"/>
                <a:cs typeface="Courier New" panose="02070309020205020404" pitchFamily="49" charset="0"/>
              </a:rPr>
              <a:t>"Dictionary: "</a:t>
            </a:r>
            <a:r>
              <a:rPr lang="en-US" altLang="en-US" sz="2000" dirty="0">
                <a:solidFill>
                  <a:srgbClr val="000000"/>
                </a:solidFill>
                <a:latin typeface="Consolas" panose="020B0609020204030204" pitchFamily="49" charset="0"/>
                <a:cs typeface="Courier New" panose="02070309020205020404" pitchFamily="49" charset="0"/>
              </a:rPr>
              <a:t>, _</a:t>
            </a:r>
            <a:r>
              <a:rPr lang="en-US" altLang="en-US" sz="2000" err="1">
                <a:solidFill>
                  <a:srgbClr val="000000"/>
                </a:solidFill>
                <a:latin typeface="Consolas" panose="020B0609020204030204" pitchFamily="49" charset="0"/>
                <a:cs typeface="Courier New" panose="02070309020205020404" pitchFamily="49" charset="0"/>
              </a:rPr>
              <a:t>dict</a:t>
            </a:r>
            <a:r>
              <a:rPr lang="en-US" altLang="en-US" sz="2000">
                <a:solidFill>
                  <a:srgbClr val="000000"/>
                </a:solidFill>
                <a:latin typeface="Consolas" panose="020B0609020204030204" pitchFamily="49" charset="0"/>
                <a:cs typeface="Courier New" panose="02070309020205020404" pitchFamily="49" charset="0"/>
              </a:rPr>
              <a:t>[</a:t>
            </a:r>
            <a:r>
              <a:rPr lang="en-US" altLang="en-US" sz="2000">
                <a:solidFill>
                  <a:srgbClr val="0000FF"/>
                </a:solidFill>
                <a:latin typeface="Consolas" panose="020B0609020204030204" pitchFamily="49" charset="0"/>
                <a:cs typeface="Courier New" panose="02070309020205020404" pitchFamily="49" charset="0"/>
              </a:rPr>
              <a:t>2</a:t>
            </a:r>
            <a:r>
              <a:rPr lang="en-US" altLang="en-US" sz="2000" smtClean="0">
                <a:solidFill>
                  <a:srgbClr val="000000"/>
                </a:solidFill>
                <a:latin typeface="Consolas" panose="020B0609020204030204" pitchFamily="49" charset="0"/>
                <a:cs typeface="Courier New" panose="02070309020205020404" pitchFamily="49" charset="0"/>
              </a:rPr>
              <a:t>])</a:t>
            </a:r>
            <a:r>
              <a:rPr lang="en-US" altLang="en-US" sz="2000" dirty="0">
                <a:solidFill>
                  <a:srgbClr val="000000"/>
                </a:solidFill>
                <a:latin typeface="Consolas" panose="020B0609020204030204" pitchFamily="49" charset="0"/>
                <a:cs typeface="Courier New" panose="02070309020205020404" pitchFamily="49" charset="0"/>
              </a:rPr>
              <a:t/>
            </a:r>
            <a:br>
              <a:rPr lang="en-US" altLang="en-US" sz="2000" dirty="0">
                <a:solidFill>
                  <a:srgbClr val="000000"/>
                </a:solidFill>
                <a:latin typeface="Consolas" panose="020B0609020204030204" pitchFamily="49" charset="0"/>
                <a:cs typeface="Courier New" panose="02070309020205020404" pitchFamily="49" charset="0"/>
              </a:rPr>
            </a:br>
            <a:r>
              <a:rPr lang="en-US" altLang="en-US" sz="2000" dirty="0">
                <a:solidFill>
                  <a:srgbClr val="000080"/>
                </a:solidFill>
                <a:latin typeface="Consolas" panose="020B0609020204030204" pitchFamily="49" charset="0"/>
                <a:cs typeface="Courier New" panose="02070309020205020404" pitchFamily="49" charset="0"/>
              </a:rPr>
              <a:t>print</a:t>
            </a:r>
            <a:r>
              <a:rPr lang="en-US" altLang="en-US" sz="2000" dirty="0">
                <a:solidFill>
                  <a:srgbClr val="000000"/>
                </a:solidFill>
                <a:latin typeface="Consolas" panose="020B0609020204030204" pitchFamily="49" charset="0"/>
                <a:cs typeface="Courier New" panose="02070309020205020404" pitchFamily="49" charset="0"/>
              </a:rPr>
              <a:t>(</a:t>
            </a:r>
            <a:r>
              <a:rPr lang="en-US" altLang="en-US" sz="2000" b="1" dirty="0">
                <a:solidFill>
                  <a:srgbClr val="008080"/>
                </a:solidFill>
                <a:latin typeface="Consolas" panose="020B0609020204030204" pitchFamily="49" charset="0"/>
                <a:cs typeface="Courier New" panose="02070309020205020404" pitchFamily="49" charset="0"/>
              </a:rPr>
              <a:t>"Dictionary: "</a:t>
            </a:r>
            <a:r>
              <a:rPr lang="en-US" altLang="en-US" sz="2000" dirty="0">
                <a:solidFill>
                  <a:srgbClr val="000000"/>
                </a:solidFill>
                <a:latin typeface="Consolas" panose="020B0609020204030204" pitchFamily="49" charset="0"/>
                <a:cs typeface="Courier New" panose="02070309020205020404" pitchFamily="49" charset="0"/>
              </a:rPr>
              <a:t>, _</a:t>
            </a:r>
            <a:r>
              <a:rPr lang="en-US" altLang="en-US" sz="2000" dirty="0" err="1">
                <a:solidFill>
                  <a:srgbClr val="000000"/>
                </a:solidFill>
                <a:latin typeface="Consolas" panose="020B0609020204030204" pitchFamily="49" charset="0"/>
                <a:cs typeface="Courier New" panose="02070309020205020404" pitchFamily="49" charset="0"/>
              </a:rPr>
              <a:t>dict</a:t>
            </a:r>
            <a:r>
              <a:rPr lang="en-US" altLang="en-US" sz="2000" dirty="0">
                <a:solidFill>
                  <a:srgbClr val="000000"/>
                </a:solidFill>
                <a:latin typeface="Consolas" panose="020B0609020204030204" pitchFamily="49" charset="0"/>
                <a:cs typeface="Courier New" panose="02070309020205020404" pitchFamily="49" charset="0"/>
              </a:rPr>
              <a:t>[</a:t>
            </a:r>
            <a:r>
              <a:rPr lang="en-US" altLang="en-US" sz="2000" b="1" dirty="0">
                <a:solidFill>
                  <a:srgbClr val="008080"/>
                </a:solidFill>
                <a:latin typeface="Consolas" panose="020B0609020204030204" pitchFamily="49" charset="0"/>
                <a:cs typeface="Courier New" panose="02070309020205020404" pitchFamily="49" charset="0"/>
              </a:rPr>
              <a:t>'2'</a:t>
            </a:r>
            <a:r>
              <a:rPr lang="en-US" altLang="en-US" sz="2000" dirty="0">
                <a:solidFill>
                  <a:srgbClr val="000000"/>
                </a:solidFill>
                <a:latin typeface="Consolas" panose="020B0609020204030204" pitchFamily="49" charset="0"/>
                <a:cs typeface="Courier New" panose="02070309020205020404" pitchFamily="49" charset="0"/>
              </a:rPr>
              <a:t>])</a:t>
            </a:r>
            <a:endParaRPr lang="en-US" altLang="en-US" sz="2000" dirty="0">
              <a:latin typeface="Consolas" panose="020B0609020204030204" pitchFamily="49" charset="0"/>
            </a:endParaRPr>
          </a:p>
        </p:txBody>
      </p:sp>
      <p:sp>
        <p:nvSpPr>
          <p:cNvPr id="7" name="Rectangle 2"/>
          <p:cNvSpPr>
            <a:spLocks noChangeArrowheads="1"/>
          </p:cNvSpPr>
          <p:nvPr/>
        </p:nvSpPr>
        <p:spPr bwMode="auto">
          <a:xfrm>
            <a:off x="826516" y="3852864"/>
            <a:ext cx="7860283" cy="160813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prstTxWarp prst="textNoShape">
              <a:avLst/>
            </a:prstTxWarp>
            <a:spAutoFit/>
          </a:bodyPr>
          <a:lstStyle/>
          <a:p>
            <a:pPr defTabSz="685800" eaLnBrk="0" fontAlgn="base" hangingPunct="0">
              <a:spcBef>
                <a:spcPct val="0"/>
              </a:spcBef>
              <a:spcAft>
                <a:spcPct val="0"/>
              </a:spcAft>
            </a:pPr>
            <a:r>
              <a:rPr lang="en-US" altLang="en-US" sz="2000" dirty="0">
                <a:solidFill>
                  <a:srgbClr val="000000"/>
                </a:solidFill>
                <a:latin typeface="Consolas" panose="020B0609020204030204" pitchFamily="49" charset="0"/>
                <a:cs typeface="Courier New" panose="02070309020205020404" pitchFamily="49" charset="0"/>
              </a:rPr>
              <a:t># Code 2</a:t>
            </a:r>
          </a:p>
          <a:p>
            <a:pPr defTabSz="685800" eaLnBrk="0" fontAlgn="base" hangingPunct="0">
              <a:spcBef>
                <a:spcPct val="0"/>
              </a:spcBef>
              <a:spcAft>
                <a:spcPct val="0"/>
              </a:spcAft>
            </a:pPr>
            <a:r>
              <a:rPr lang="en-US" altLang="en-US" sz="2000" dirty="0">
                <a:solidFill>
                  <a:srgbClr val="000000"/>
                </a:solidFill>
                <a:latin typeface="Consolas" panose="020B0609020204030204" pitchFamily="49" charset="0"/>
                <a:cs typeface="Courier New" panose="02070309020205020404" pitchFamily="49" charset="0"/>
              </a:rPr>
              <a:t>_</a:t>
            </a:r>
            <a:r>
              <a:rPr lang="en-US" altLang="en-US" sz="2000" dirty="0" err="1">
                <a:solidFill>
                  <a:srgbClr val="000000"/>
                </a:solidFill>
                <a:latin typeface="Consolas" panose="020B0609020204030204" pitchFamily="49" charset="0"/>
                <a:cs typeface="Courier New" panose="02070309020205020404" pitchFamily="49" charset="0"/>
              </a:rPr>
              <a:t>dict</a:t>
            </a:r>
            <a:r>
              <a:rPr lang="en-US" altLang="en-US" sz="2000" dirty="0">
                <a:solidFill>
                  <a:srgbClr val="000000"/>
                </a:solidFill>
                <a:latin typeface="Consolas" panose="020B0609020204030204" pitchFamily="49" charset="0"/>
                <a:cs typeface="Courier New" panose="02070309020205020404" pitchFamily="49" charset="0"/>
              </a:rPr>
              <a:t> = {</a:t>
            </a:r>
            <a:r>
              <a:rPr lang="en-US" altLang="en-US" sz="2000" b="1" dirty="0">
                <a:solidFill>
                  <a:srgbClr val="008080"/>
                </a:solidFill>
                <a:latin typeface="Consolas" panose="020B0609020204030204" pitchFamily="49" charset="0"/>
                <a:cs typeface="Courier New" panose="02070309020205020404" pitchFamily="49" charset="0"/>
              </a:rPr>
              <a:t>'Name'</a:t>
            </a:r>
            <a:r>
              <a:rPr lang="en-US" altLang="en-US" sz="2000" dirty="0">
                <a:solidFill>
                  <a:srgbClr val="000000"/>
                </a:solidFill>
                <a:latin typeface="Consolas" panose="020B0609020204030204" pitchFamily="49" charset="0"/>
                <a:cs typeface="Courier New" panose="02070309020205020404" pitchFamily="49" charset="0"/>
              </a:rPr>
              <a:t>: </a:t>
            </a:r>
            <a:r>
              <a:rPr lang="en-US" altLang="en-US" sz="2000" b="1" dirty="0">
                <a:solidFill>
                  <a:srgbClr val="008080"/>
                </a:solidFill>
                <a:latin typeface="Consolas" panose="020B0609020204030204" pitchFamily="49" charset="0"/>
                <a:cs typeface="Courier New" panose="02070309020205020404" pitchFamily="49" charset="0"/>
              </a:rPr>
              <a:t>"Python"</a:t>
            </a:r>
            <a:r>
              <a:rPr lang="en-US" altLang="en-US" sz="2000" dirty="0">
                <a:solidFill>
                  <a:srgbClr val="000000"/>
                </a:solidFill>
                <a:latin typeface="Consolas" panose="020B0609020204030204" pitchFamily="49" charset="0"/>
                <a:cs typeface="Courier New" panose="02070309020205020404" pitchFamily="49" charset="0"/>
              </a:rPr>
              <a:t>, </a:t>
            </a:r>
            <a:r>
              <a:rPr lang="en-US" altLang="en-US" sz="2000" b="1" dirty="0">
                <a:solidFill>
                  <a:srgbClr val="008080"/>
                </a:solidFill>
                <a:latin typeface="Consolas" panose="020B0609020204030204" pitchFamily="49" charset="0"/>
                <a:cs typeface="Courier New" panose="02070309020205020404" pitchFamily="49" charset="0"/>
              </a:rPr>
              <a:t>"2"</a:t>
            </a:r>
            <a:r>
              <a:rPr lang="en-US" altLang="en-US" sz="2000" dirty="0">
                <a:solidFill>
                  <a:srgbClr val="000000"/>
                </a:solidFill>
                <a:latin typeface="Consolas" panose="020B0609020204030204" pitchFamily="49" charset="0"/>
                <a:cs typeface="Courier New" panose="02070309020205020404" pitchFamily="49" charset="0"/>
              </a:rPr>
              <a:t>: </a:t>
            </a:r>
            <a:r>
              <a:rPr lang="en-US" altLang="en-US" sz="2000" b="1" dirty="0">
                <a:solidFill>
                  <a:srgbClr val="008080"/>
                </a:solidFill>
                <a:latin typeface="Consolas" panose="020B0609020204030204" pitchFamily="49" charset="0"/>
                <a:cs typeface="Courier New" panose="02070309020205020404" pitchFamily="49" charset="0"/>
              </a:rPr>
              <a:t>'Two'</a:t>
            </a:r>
            <a:r>
              <a:rPr lang="en-US" altLang="en-US" sz="2000" dirty="0">
                <a:solidFill>
                  <a:srgbClr val="000000"/>
                </a:solidFill>
                <a:latin typeface="Consolas" panose="020B0609020204030204" pitchFamily="49" charset="0"/>
                <a:cs typeface="Courier New" panose="02070309020205020404" pitchFamily="49" charset="0"/>
              </a:rPr>
              <a:t>, </a:t>
            </a:r>
            <a:r>
              <a:rPr lang="en-US" altLang="en-US" sz="2000" dirty="0">
                <a:solidFill>
                  <a:srgbClr val="0000FF"/>
                </a:solidFill>
                <a:latin typeface="Consolas" panose="020B0609020204030204" pitchFamily="49" charset="0"/>
                <a:cs typeface="Courier New" panose="02070309020205020404" pitchFamily="49" charset="0"/>
              </a:rPr>
              <a:t>2</a:t>
            </a:r>
            <a:r>
              <a:rPr lang="en-US" altLang="en-US" sz="2000" dirty="0">
                <a:solidFill>
                  <a:srgbClr val="000000"/>
                </a:solidFill>
                <a:latin typeface="Consolas" panose="020B0609020204030204" pitchFamily="49" charset="0"/>
                <a:cs typeface="Courier New" panose="02070309020205020404" pitchFamily="49" charset="0"/>
              </a:rPr>
              <a:t>: </a:t>
            </a:r>
            <a:r>
              <a:rPr lang="en-US" altLang="en-US" sz="2000" b="1" dirty="0">
                <a:solidFill>
                  <a:srgbClr val="008080"/>
                </a:solidFill>
                <a:latin typeface="Consolas" panose="020B0609020204030204" pitchFamily="49" charset="0"/>
                <a:cs typeface="Courier New" panose="02070309020205020404" pitchFamily="49" charset="0"/>
              </a:rPr>
              <a:t>"Three"</a:t>
            </a:r>
            <a:r>
              <a:rPr lang="en-US" altLang="en-US" sz="2000" dirty="0">
                <a:solidFill>
                  <a:srgbClr val="000000"/>
                </a:solidFill>
                <a:latin typeface="Consolas" panose="020B0609020204030204" pitchFamily="49" charset="0"/>
                <a:cs typeface="Courier New" panose="02070309020205020404" pitchFamily="49" charset="0"/>
              </a:rPr>
              <a:t>, </a:t>
            </a:r>
            <a:r>
              <a:rPr lang="en-US" altLang="en-US" sz="2000" dirty="0">
                <a:solidFill>
                  <a:srgbClr val="0000FF"/>
                </a:solidFill>
                <a:latin typeface="Consolas" panose="020B0609020204030204" pitchFamily="49" charset="0"/>
                <a:cs typeface="Courier New" panose="02070309020205020404" pitchFamily="49" charset="0"/>
              </a:rPr>
              <a:t>4</a:t>
            </a:r>
            <a:r>
              <a:rPr lang="en-US" altLang="en-US" sz="2000" dirty="0">
                <a:solidFill>
                  <a:srgbClr val="000000"/>
                </a:solidFill>
                <a:latin typeface="Consolas" panose="020B0609020204030204" pitchFamily="49" charset="0"/>
                <a:cs typeface="Courier New" panose="02070309020205020404" pitchFamily="49" charset="0"/>
              </a:rPr>
              <a:t>: </a:t>
            </a:r>
            <a:r>
              <a:rPr lang="en-US" altLang="en-US" sz="2000" b="1" dirty="0">
                <a:solidFill>
                  <a:srgbClr val="008080"/>
                </a:solidFill>
                <a:latin typeface="Consolas" panose="020B0609020204030204" pitchFamily="49" charset="0"/>
                <a:cs typeface="Courier New" panose="02070309020205020404" pitchFamily="49" charset="0"/>
              </a:rPr>
              <a:t>'Four'</a:t>
            </a:r>
            <a:r>
              <a:rPr lang="en-US" altLang="en-US" sz="2000" dirty="0">
                <a:solidFill>
                  <a:srgbClr val="000000"/>
                </a:solidFill>
                <a:latin typeface="Consolas" panose="020B0609020204030204" pitchFamily="49" charset="0"/>
                <a:cs typeface="Courier New" panose="02070309020205020404" pitchFamily="49" charset="0"/>
              </a:rPr>
              <a:t>, </a:t>
            </a:r>
            <a:r>
              <a:rPr lang="en-US" altLang="en-US" sz="2000" dirty="0">
                <a:solidFill>
                  <a:srgbClr val="0000FF"/>
                </a:solidFill>
                <a:latin typeface="Consolas" panose="020B0609020204030204" pitchFamily="49" charset="0"/>
                <a:cs typeface="Courier New" panose="02070309020205020404" pitchFamily="49" charset="0"/>
              </a:rPr>
              <a:t>5</a:t>
            </a:r>
            <a:r>
              <a:rPr lang="en-US" altLang="en-US" sz="2000" dirty="0">
                <a:solidFill>
                  <a:srgbClr val="000000"/>
                </a:solidFill>
                <a:latin typeface="Consolas" panose="020B0609020204030204" pitchFamily="49" charset="0"/>
                <a:cs typeface="Courier New" panose="02070309020205020404" pitchFamily="49" charset="0"/>
              </a:rPr>
              <a:t>: </a:t>
            </a:r>
            <a:r>
              <a:rPr lang="en-US" altLang="en-US" sz="2000" b="1">
                <a:solidFill>
                  <a:srgbClr val="008080"/>
                </a:solidFill>
                <a:latin typeface="Consolas" panose="020B0609020204030204" pitchFamily="49" charset="0"/>
                <a:cs typeface="Courier New" panose="02070309020205020404" pitchFamily="49" charset="0"/>
              </a:rPr>
              <a:t>'Five</a:t>
            </a:r>
            <a:r>
              <a:rPr lang="en-US" altLang="en-US" sz="2000" b="1" smtClean="0">
                <a:solidFill>
                  <a:srgbClr val="008080"/>
                </a:solidFill>
                <a:latin typeface="Consolas" panose="020B0609020204030204" pitchFamily="49" charset="0"/>
                <a:cs typeface="Courier New" panose="02070309020205020404" pitchFamily="49" charset="0"/>
              </a:rPr>
              <a:t>'</a:t>
            </a:r>
            <a:r>
              <a:rPr lang="en-US" altLang="en-US" sz="2000" smtClean="0">
                <a:solidFill>
                  <a:srgbClr val="000000"/>
                </a:solidFill>
                <a:latin typeface="Consolas" panose="020B0609020204030204" pitchFamily="49" charset="0"/>
                <a:cs typeface="Courier New" panose="02070309020205020404" pitchFamily="49" charset="0"/>
              </a:rPr>
              <a:t>}</a:t>
            </a:r>
            <a:r>
              <a:rPr lang="en-US" altLang="en-US" sz="2000" dirty="0">
                <a:solidFill>
                  <a:srgbClr val="000000"/>
                </a:solidFill>
                <a:latin typeface="Consolas" panose="020B0609020204030204" pitchFamily="49" charset="0"/>
                <a:cs typeface="Courier New" panose="02070309020205020404" pitchFamily="49" charset="0"/>
              </a:rPr>
              <a:t/>
            </a:r>
            <a:br>
              <a:rPr lang="en-US" altLang="en-US" sz="2000" dirty="0">
                <a:solidFill>
                  <a:srgbClr val="000000"/>
                </a:solidFill>
                <a:latin typeface="Consolas" panose="020B0609020204030204" pitchFamily="49" charset="0"/>
                <a:cs typeface="Courier New" panose="02070309020205020404" pitchFamily="49" charset="0"/>
              </a:rPr>
            </a:br>
            <a:r>
              <a:rPr lang="en-US" altLang="en-US" sz="2000" dirty="0">
                <a:solidFill>
                  <a:srgbClr val="000080"/>
                </a:solidFill>
                <a:latin typeface="Consolas" panose="020B0609020204030204" pitchFamily="49" charset="0"/>
                <a:cs typeface="Courier New" panose="02070309020205020404" pitchFamily="49" charset="0"/>
              </a:rPr>
              <a:t>print</a:t>
            </a:r>
            <a:r>
              <a:rPr lang="en-US" altLang="en-US" sz="2000" dirty="0">
                <a:solidFill>
                  <a:srgbClr val="000000"/>
                </a:solidFill>
                <a:latin typeface="Consolas" panose="020B0609020204030204" pitchFamily="49" charset="0"/>
                <a:cs typeface="Courier New" panose="02070309020205020404" pitchFamily="49" charset="0"/>
              </a:rPr>
              <a:t>(</a:t>
            </a:r>
            <a:r>
              <a:rPr lang="en-US" altLang="en-US" sz="2000" b="1" dirty="0">
                <a:solidFill>
                  <a:srgbClr val="008080"/>
                </a:solidFill>
                <a:latin typeface="Consolas" panose="020B0609020204030204" pitchFamily="49" charset="0"/>
                <a:cs typeface="Courier New" panose="02070309020205020404" pitchFamily="49" charset="0"/>
              </a:rPr>
              <a:t>"Dictionary: "</a:t>
            </a:r>
            <a:r>
              <a:rPr lang="en-US" altLang="en-US" sz="2000" dirty="0">
                <a:solidFill>
                  <a:srgbClr val="000000"/>
                </a:solidFill>
                <a:latin typeface="Consolas" panose="020B0609020204030204" pitchFamily="49" charset="0"/>
                <a:cs typeface="Courier New" panose="02070309020205020404" pitchFamily="49" charset="0"/>
              </a:rPr>
              <a:t>, _</a:t>
            </a:r>
            <a:r>
              <a:rPr lang="en-US" altLang="en-US" sz="2000" dirty="0" err="1">
                <a:solidFill>
                  <a:srgbClr val="000000"/>
                </a:solidFill>
                <a:latin typeface="Consolas" panose="020B0609020204030204" pitchFamily="49" charset="0"/>
                <a:cs typeface="Courier New" panose="02070309020205020404" pitchFamily="49" charset="0"/>
              </a:rPr>
              <a:t>dict</a:t>
            </a:r>
            <a:r>
              <a:rPr lang="en-US" altLang="en-US" sz="2000" dirty="0">
                <a:solidFill>
                  <a:srgbClr val="000000"/>
                </a:solidFill>
                <a:latin typeface="Consolas" panose="020B0609020204030204" pitchFamily="49" charset="0"/>
                <a:cs typeface="Courier New" panose="02070309020205020404" pitchFamily="49" charset="0"/>
              </a:rPr>
              <a:t>[</a:t>
            </a:r>
            <a:r>
              <a:rPr lang="en-US" altLang="en-US" sz="2000" b="1" dirty="0">
                <a:solidFill>
                  <a:srgbClr val="008080"/>
                </a:solidFill>
                <a:latin typeface="Consolas" panose="020B0609020204030204" pitchFamily="49" charset="0"/>
                <a:cs typeface="Courier New" panose="02070309020205020404" pitchFamily="49" charset="0"/>
              </a:rPr>
              <a:t>'Name'</a:t>
            </a:r>
            <a:r>
              <a:rPr lang="en-US" altLang="en-US" sz="2000" dirty="0">
                <a:solidFill>
                  <a:srgbClr val="000000"/>
                </a:solidFill>
                <a:latin typeface="Consolas" panose="020B0609020204030204" pitchFamily="49" charset="0"/>
                <a:cs typeface="Courier New" panose="02070309020205020404" pitchFamily="49" charset="0"/>
              </a:rPr>
              <a:t>])</a:t>
            </a:r>
            <a:br>
              <a:rPr lang="en-US" altLang="en-US" sz="2000" dirty="0">
                <a:solidFill>
                  <a:srgbClr val="000000"/>
                </a:solidFill>
                <a:latin typeface="Consolas" panose="020B0609020204030204" pitchFamily="49" charset="0"/>
                <a:cs typeface="Courier New" panose="02070309020205020404" pitchFamily="49" charset="0"/>
              </a:rPr>
            </a:br>
            <a:r>
              <a:rPr lang="en-US" altLang="en-US" sz="2000" dirty="0">
                <a:solidFill>
                  <a:srgbClr val="000080"/>
                </a:solidFill>
                <a:latin typeface="Consolas" panose="020B0609020204030204" pitchFamily="49" charset="0"/>
                <a:cs typeface="Courier New" panose="02070309020205020404" pitchFamily="49" charset="0"/>
              </a:rPr>
              <a:t>print</a:t>
            </a:r>
            <a:r>
              <a:rPr lang="en-US" altLang="en-US" sz="2000" dirty="0">
                <a:solidFill>
                  <a:srgbClr val="000000"/>
                </a:solidFill>
                <a:latin typeface="Consolas" panose="020B0609020204030204" pitchFamily="49" charset="0"/>
                <a:cs typeface="Courier New" panose="02070309020205020404" pitchFamily="49" charset="0"/>
              </a:rPr>
              <a:t>(</a:t>
            </a:r>
            <a:r>
              <a:rPr lang="en-US" altLang="en-US" sz="2000" b="1" dirty="0">
                <a:solidFill>
                  <a:srgbClr val="008080"/>
                </a:solidFill>
                <a:latin typeface="Consolas" panose="020B0609020204030204" pitchFamily="49" charset="0"/>
                <a:cs typeface="Courier New" panose="02070309020205020404" pitchFamily="49" charset="0"/>
              </a:rPr>
              <a:t>"Dictionary: "</a:t>
            </a:r>
            <a:r>
              <a:rPr lang="en-US" altLang="en-US" sz="2000" dirty="0">
                <a:solidFill>
                  <a:srgbClr val="000000"/>
                </a:solidFill>
                <a:latin typeface="Consolas" panose="020B0609020204030204" pitchFamily="49" charset="0"/>
                <a:cs typeface="Courier New" panose="02070309020205020404" pitchFamily="49" charset="0"/>
              </a:rPr>
              <a:t>, _</a:t>
            </a:r>
            <a:r>
              <a:rPr lang="en-US" altLang="en-US" sz="2000" dirty="0" err="1">
                <a:solidFill>
                  <a:srgbClr val="000000"/>
                </a:solidFill>
                <a:latin typeface="Consolas" panose="020B0609020204030204" pitchFamily="49" charset="0"/>
                <a:cs typeface="Courier New" panose="02070309020205020404" pitchFamily="49" charset="0"/>
              </a:rPr>
              <a:t>dict</a:t>
            </a:r>
            <a:r>
              <a:rPr lang="en-US" altLang="en-US" sz="2000" dirty="0">
                <a:solidFill>
                  <a:srgbClr val="000000"/>
                </a:solidFill>
                <a:latin typeface="Consolas" panose="020B0609020204030204" pitchFamily="49" charset="0"/>
                <a:cs typeface="Courier New" panose="02070309020205020404" pitchFamily="49" charset="0"/>
              </a:rPr>
              <a:t>[</a:t>
            </a:r>
            <a:r>
              <a:rPr lang="en-US" altLang="en-US" sz="2000" b="1" dirty="0">
                <a:solidFill>
                  <a:srgbClr val="008080"/>
                </a:solidFill>
                <a:latin typeface="Consolas" panose="020B0609020204030204" pitchFamily="49" charset="0"/>
                <a:cs typeface="Courier New" panose="02070309020205020404" pitchFamily="49" charset="0"/>
              </a:rPr>
              <a:t>'2'</a:t>
            </a:r>
            <a:r>
              <a:rPr lang="en-US" altLang="en-US" sz="2000" dirty="0">
                <a:solidFill>
                  <a:srgbClr val="000000"/>
                </a:solidFill>
                <a:latin typeface="Consolas" panose="020B0609020204030204" pitchFamily="49" charset="0"/>
                <a:cs typeface="Courier New" panose="02070309020205020404" pitchFamily="49" charset="0"/>
              </a:rPr>
              <a:t>])</a:t>
            </a:r>
            <a:endParaRPr lang="en-US" altLang="en-US" sz="2000" dirty="0">
              <a:latin typeface="Consolas" panose="020B0609020204030204" pitchFamily="49" charset="0"/>
            </a:endParaRPr>
          </a:p>
        </p:txBody>
      </p:sp>
      <p:sp>
        <p:nvSpPr>
          <p:cNvPr id="8" name="Slide Number Placeholder 7"/>
          <p:cNvSpPr>
            <a:spLocks noGrp="1"/>
          </p:cNvSpPr>
          <p:nvPr>
            <p:ph type="sldNum" sz="quarter" idx="11"/>
          </p:nvPr>
        </p:nvSpPr>
        <p:spPr/>
        <p:txBody>
          <a:bodyPr/>
          <a:lstStyle/>
          <a:p>
            <a:fld id="{B6B660BE-11E5-49C5-9092-33DADC997675}" type="slidenum">
              <a:rPr lang="en-GB" smtClean="0"/>
              <a:t>7</a:t>
            </a:fld>
            <a:endParaRPr lang="en-GB"/>
          </a:p>
        </p:txBody>
      </p:sp>
    </p:spTree>
    <p:extLst>
      <p:ext uri="{BB962C8B-B14F-4D97-AF65-F5344CB8AC3E}">
        <p14:creationId xmlns:p14="http://schemas.microsoft.com/office/powerpoint/2010/main" val="6240213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a:t>
            </a:r>
            <a:endParaRPr lang="en-US"/>
          </a:p>
        </p:txBody>
      </p:sp>
      <p:pic>
        <p:nvPicPr>
          <p:cNvPr id="6" name="Content Placeholder 5" descr="Spyder (Python 3.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1628731"/>
            <a:ext cx="8229600" cy="4448262"/>
          </a:xfrm>
          <a:ln>
            <a:solidFill>
              <a:schemeClr val="accent1"/>
            </a:solidFill>
          </a:ln>
        </p:spPr>
      </p:pic>
      <p:sp>
        <p:nvSpPr>
          <p:cNvPr id="8" name="Slide Number Placeholder 7"/>
          <p:cNvSpPr>
            <a:spLocks noGrp="1"/>
          </p:cNvSpPr>
          <p:nvPr>
            <p:ph type="sldNum" sz="quarter" idx="11"/>
          </p:nvPr>
        </p:nvSpPr>
        <p:spPr/>
        <p:txBody>
          <a:bodyPr/>
          <a:lstStyle/>
          <a:p>
            <a:fld id="{B6B660BE-11E5-49C5-9092-33DADC997675}" type="slidenum">
              <a:rPr lang="en-GB" smtClean="0"/>
              <a:t>8</a:t>
            </a:fld>
            <a:endParaRPr lang="en-GB"/>
          </a:p>
        </p:txBody>
      </p:sp>
    </p:spTree>
    <p:extLst>
      <p:ext uri="{BB962C8B-B14F-4D97-AF65-F5344CB8AC3E}">
        <p14:creationId xmlns:p14="http://schemas.microsoft.com/office/powerpoint/2010/main" val="27321264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1.5. </a:t>
            </a:r>
            <a:r>
              <a:rPr lang="en-US" dirty="0" err="1"/>
              <a:t>Cập</a:t>
            </a:r>
            <a:r>
              <a:rPr lang="en-US" dirty="0"/>
              <a:t> </a:t>
            </a:r>
            <a:r>
              <a:rPr lang="en-US" err="1"/>
              <a:t>nhật</a:t>
            </a:r>
            <a:r>
              <a:rPr lang="en-US"/>
              <a:t> </a:t>
            </a:r>
            <a:r>
              <a:rPr lang="en-US" smtClean="0"/>
              <a:t> từ điển</a:t>
            </a:r>
            <a:endParaRPr lang="en-US" dirty="0"/>
          </a:p>
        </p:txBody>
      </p:sp>
      <p:sp>
        <p:nvSpPr>
          <p:cNvPr id="3" name="Content Placeholder 2"/>
          <p:cNvSpPr>
            <a:spLocks noGrp="1"/>
          </p:cNvSpPr>
          <p:nvPr>
            <p:ph idx="1"/>
          </p:nvPr>
        </p:nvSpPr>
        <p:spPr/>
        <p:txBody>
          <a:bodyPr/>
          <a:lstStyle/>
          <a:p>
            <a:r>
              <a:rPr lang="en-US" smtClean="0"/>
              <a:t>Từ điển cho </a:t>
            </a:r>
            <a:r>
              <a:rPr lang="en-US" dirty="0" err="1"/>
              <a:t>phép</a:t>
            </a:r>
            <a:r>
              <a:rPr lang="en-US" dirty="0"/>
              <a:t> </a:t>
            </a:r>
            <a:r>
              <a:rPr lang="en-US" dirty="0" err="1"/>
              <a:t>cập</a:t>
            </a:r>
            <a:r>
              <a:rPr lang="en-US" dirty="0"/>
              <a:t> nhập </a:t>
            </a:r>
            <a:r>
              <a:rPr lang="en-US" dirty="0" err="1"/>
              <a:t>giá</a:t>
            </a:r>
            <a:r>
              <a:rPr lang="en-US" dirty="0"/>
              <a:t> </a:t>
            </a:r>
            <a:r>
              <a:rPr lang="en-US" dirty="0" err="1"/>
              <a:t>trị</a:t>
            </a:r>
            <a:r>
              <a:rPr lang="en-US" dirty="0"/>
              <a:t> </a:t>
            </a:r>
            <a:r>
              <a:rPr lang="en-US" dirty="0" err="1"/>
              <a:t>ứng</a:t>
            </a:r>
            <a:r>
              <a:rPr lang="en-US" dirty="0"/>
              <a:t> </a:t>
            </a:r>
            <a:r>
              <a:rPr lang="en-US" dirty="0" err="1"/>
              <a:t>với</a:t>
            </a:r>
            <a:r>
              <a:rPr lang="en-US" dirty="0"/>
              <a:t> </a:t>
            </a:r>
            <a:r>
              <a:rPr lang="en-US" dirty="0" err="1"/>
              <a:t>một</a:t>
            </a:r>
            <a:r>
              <a:rPr lang="en-US" dirty="0"/>
              <a:t> </a:t>
            </a:r>
            <a:r>
              <a:rPr lang="en-US" dirty="0" err="1"/>
              <a:t>khóa</a:t>
            </a:r>
            <a:r>
              <a:rPr lang="en-US" dirty="0"/>
              <a:t> </a:t>
            </a:r>
            <a:r>
              <a:rPr lang="en-US" dirty="0" err="1"/>
              <a:t>nào</a:t>
            </a:r>
            <a:r>
              <a:rPr lang="en-US" dirty="0"/>
              <a:t> </a:t>
            </a:r>
            <a:r>
              <a:rPr lang="en-US" dirty="0" err="1"/>
              <a:t>đó</a:t>
            </a:r>
            <a:r>
              <a:rPr lang="en-US" dirty="0"/>
              <a:t>.</a:t>
            </a:r>
          </a:p>
          <a:p>
            <a:r>
              <a:rPr lang="en-US" smtClean="0"/>
              <a:t>Từ điển sẽ </a:t>
            </a:r>
            <a:r>
              <a:rPr lang="en-US" dirty="0" err="1"/>
              <a:t>thêm</a:t>
            </a:r>
            <a:r>
              <a:rPr lang="en-US" dirty="0"/>
              <a:t> </a:t>
            </a:r>
            <a:r>
              <a:rPr lang="en-US" dirty="0" err="1"/>
              <a:t>mới</a:t>
            </a:r>
            <a:r>
              <a:rPr lang="en-US" dirty="0"/>
              <a:t> </a:t>
            </a:r>
            <a:r>
              <a:rPr lang="en-US" dirty="0" err="1"/>
              <a:t>một</a:t>
            </a:r>
            <a:r>
              <a:rPr lang="en-US" dirty="0"/>
              <a:t> </a:t>
            </a:r>
            <a:r>
              <a:rPr lang="en-US" dirty="0" err="1"/>
              <a:t>phần</a:t>
            </a:r>
            <a:r>
              <a:rPr lang="en-US" dirty="0"/>
              <a:t> </a:t>
            </a:r>
            <a:r>
              <a:rPr lang="en-US" dirty="0" err="1"/>
              <a:t>tử</a:t>
            </a:r>
            <a:r>
              <a:rPr lang="en-US" dirty="0"/>
              <a:t> </a:t>
            </a:r>
            <a:r>
              <a:rPr lang="en-US" dirty="0" err="1"/>
              <a:t>nếu</a:t>
            </a:r>
            <a:r>
              <a:rPr lang="en-US" dirty="0"/>
              <a:t> </a:t>
            </a:r>
            <a:r>
              <a:rPr lang="en-US" dirty="0" err="1"/>
              <a:t>khóa</a:t>
            </a:r>
            <a:r>
              <a:rPr lang="en-US" dirty="0"/>
              <a:t> </a:t>
            </a:r>
            <a:r>
              <a:rPr lang="en-US" dirty="0" err="1"/>
              <a:t>đó</a:t>
            </a:r>
            <a:r>
              <a:rPr lang="en-US" dirty="0"/>
              <a:t> </a:t>
            </a:r>
            <a:r>
              <a:rPr lang="en-US" dirty="0" err="1"/>
              <a:t>không</a:t>
            </a:r>
            <a:r>
              <a:rPr lang="en-US" dirty="0"/>
              <a:t> </a:t>
            </a:r>
            <a:r>
              <a:rPr lang="en-US" dirty="0" err="1"/>
              <a:t>tồn</a:t>
            </a:r>
            <a:r>
              <a:rPr lang="en-US" dirty="0"/>
              <a:t> </a:t>
            </a:r>
            <a:r>
              <a:rPr lang="en-US" dirty="0" err="1"/>
              <a:t>tại</a:t>
            </a:r>
            <a:r>
              <a:rPr lang="en-US" dirty="0"/>
              <a:t> </a:t>
            </a:r>
            <a:r>
              <a:rPr lang="en-US" dirty="0" err="1"/>
              <a:t>trên</a:t>
            </a:r>
            <a:r>
              <a:rPr lang="en-US" dirty="0"/>
              <a:t> dictionary.</a:t>
            </a:r>
          </a:p>
          <a:p>
            <a:r>
              <a:rPr lang="en-US" dirty="0"/>
              <a:t>Có </a:t>
            </a:r>
            <a:r>
              <a:rPr lang="en-US" err="1"/>
              <a:t>thê</a:t>
            </a:r>
            <a:r>
              <a:rPr lang="en-US"/>
              <a:t>̉ </a:t>
            </a:r>
            <a:r>
              <a:rPr lang="en-US" smtClean="0"/>
              <a:t>sử dụng </a:t>
            </a:r>
            <a:r>
              <a:rPr lang="en-US" dirty="0" err="1"/>
              <a:t>hàm</a:t>
            </a:r>
            <a:r>
              <a:rPr lang="en-US" dirty="0"/>
              <a:t> </a:t>
            </a:r>
            <a:r>
              <a:rPr lang="en-US"/>
              <a:t>update</a:t>
            </a:r>
            <a:r>
              <a:rPr lang="en-US" smtClean="0"/>
              <a:t>:</a:t>
            </a:r>
          </a:p>
          <a:p>
            <a:pPr marL="0" indent="0">
              <a:buNone/>
            </a:pPr>
            <a:r>
              <a:rPr lang="en-US" b="1" smtClean="0">
                <a:solidFill>
                  <a:schemeClr val="tx1"/>
                </a:solidFill>
                <a:latin typeface="Consolas" panose="020B0609020204030204" pitchFamily="49" charset="0"/>
              </a:rPr>
              <a:t> </a:t>
            </a:r>
            <a:r>
              <a:rPr lang="en-US" b="1" dirty="0">
                <a:solidFill>
                  <a:schemeClr val="tx1"/>
                </a:solidFill>
                <a:latin typeface="Consolas" panose="020B0609020204030204" pitchFamily="49" charset="0"/>
              </a:rPr>
              <a:t>_</a:t>
            </a:r>
            <a:r>
              <a:rPr lang="en-US" b="1" dirty="0" err="1">
                <a:solidFill>
                  <a:schemeClr val="tx1"/>
                </a:solidFill>
                <a:latin typeface="Consolas" panose="020B0609020204030204" pitchFamily="49" charset="0"/>
              </a:rPr>
              <a:t>dict.update</a:t>
            </a:r>
            <a:r>
              <a:rPr lang="en-US" b="1" dirty="0">
                <a:solidFill>
                  <a:schemeClr val="tx1"/>
                </a:solidFill>
                <a:latin typeface="Consolas" panose="020B0609020204030204" pitchFamily="49" charset="0"/>
              </a:rPr>
              <a:t>(</a:t>
            </a:r>
            <a:r>
              <a:rPr lang="en-US" b="1" dirty="0" err="1">
                <a:solidFill>
                  <a:schemeClr val="tx1"/>
                </a:solidFill>
                <a:latin typeface="Consolas" panose="020B0609020204030204" pitchFamily="49" charset="0"/>
              </a:rPr>
              <a:t>dict_element</a:t>
            </a:r>
            <a:r>
              <a:rPr lang="en-US" b="1" dirty="0">
                <a:solidFill>
                  <a:schemeClr val="tx1"/>
                </a:solidFill>
                <a:latin typeface="Consolas" panose="020B0609020204030204" pitchFamily="49" charset="0"/>
              </a:rPr>
              <a:t>)</a:t>
            </a:r>
          </a:p>
        </p:txBody>
      </p:sp>
      <p:sp>
        <p:nvSpPr>
          <p:cNvPr id="6" name="Slide Number Placeholder 5"/>
          <p:cNvSpPr>
            <a:spLocks noGrp="1"/>
          </p:cNvSpPr>
          <p:nvPr>
            <p:ph type="sldNum" sz="quarter" idx="11"/>
          </p:nvPr>
        </p:nvSpPr>
        <p:spPr/>
        <p:txBody>
          <a:bodyPr/>
          <a:lstStyle/>
          <a:p>
            <a:fld id="{B6B660BE-11E5-49C5-9092-33DADC997675}" type="slidenum">
              <a:rPr lang="en-GB" smtClean="0"/>
              <a:t>9</a:t>
            </a:fld>
            <a:endParaRPr lang="en-GB"/>
          </a:p>
        </p:txBody>
      </p:sp>
    </p:spTree>
    <p:extLst>
      <p:ext uri="{BB962C8B-B14F-4D97-AF65-F5344CB8AC3E}">
        <p14:creationId xmlns:p14="http://schemas.microsoft.com/office/powerpoint/2010/main" val="41351423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6" name="Content Placeholder 5" descr="Spyder (Python 3.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1780809"/>
            <a:ext cx="8229600" cy="4144107"/>
          </a:xfrm>
          <a:ln>
            <a:solidFill>
              <a:schemeClr val="accent1"/>
            </a:solidFill>
          </a:ln>
        </p:spPr>
      </p:pic>
      <p:sp>
        <p:nvSpPr>
          <p:cNvPr id="8" name="Slide Number Placeholder 7"/>
          <p:cNvSpPr>
            <a:spLocks noGrp="1"/>
          </p:cNvSpPr>
          <p:nvPr>
            <p:ph type="sldNum" sz="quarter" idx="11"/>
          </p:nvPr>
        </p:nvSpPr>
        <p:spPr/>
        <p:txBody>
          <a:bodyPr/>
          <a:lstStyle/>
          <a:p>
            <a:fld id="{B6B660BE-11E5-49C5-9092-33DADC997675}" type="slidenum">
              <a:rPr lang="en-GB" smtClean="0"/>
              <a:t>10</a:t>
            </a:fld>
            <a:endParaRPr lang="en-GB"/>
          </a:p>
        </p:txBody>
      </p:sp>
    </p:spTree>
    <p:extLst>
      <p:ext uri="{BB962C8B-B14F-4D97-AF65-F5344CB8AC3E}">
        <p14:creationId xmlns:p14="http://schemas.microsoft.com/office/powerpoint/2010/main" val="10085595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1.6. </a:t>
            </a:r>
            <a:r>
              <a:rPr lang="en-US" dirty="0" err="1"/>
              <a:t>Xóa</a:t>
            </a:r>
            <a:r>
              <a:rPr lang="en-US" dirty="0"/>
              <a:t> </a:t>
            </a:r>
            <a:r>
              <a:rPr lang="en-US" err="1"/>
              <a:t>phần</a:t>
            </a:r>
            <a:r>
              <a:rPr lang="en-US"/>
              <a:t> </a:t>
            </a:r>
            <a:r>
              <a:rPr lang="en-US" smtClean="0"/>
              <a:t>tử trong từ điển</a:t>
            </a:r>
            <a:endParaRPr lang="en-US" dirty="0"/>
          </a:p>
        </p:txBody>
      </p:sp>
      <p:sp>
        <p:nvSpPr>
          <p:cNvPr id="3" name="Content Placeholder 2"/>
          <p:cNvSpPr>
            <a:spLocks noGrp="1"/>
          </p:cNvSpPr>
          <p:nvPr>
            <p:ph idx="1"/>
          </p:nvPr>
        </p:nvSpPr>
        <p:spPr/>
        <p:txBody>
          <a:bodyPr/>
          <a:lstStyle/>
          <a:p>
            <a:r>
              <a:rPr lang="vi-VN" dirty="0"/>
              <a:t>Có 2 cách để loại bỏ một phần tử ra khỏi một dictionary.</a:t>
            </a:r>
          </a:p>
          <a:p>
            <a:pPr lvl="1"/>
            <a:r>
              <a:rPr lang="vi-VN" dirty="0"/>
              <a:t>Sử dụng toán tử </a:t>
            </a:r>
            <a:r>
              <a:rPr lang="vi-VN" b="1" dirty="0">
                <a:solidFill>
                  <a:schemeClr val="tx1"/>
                </a:solidFill>
              </a:rPr>
              <a:t>del</a:t>
            </a:r>
          </a:p>
          <a:p>
            <a:pPr lvl="1"/>
            <a:r>
              <a:rPr lang="vi-VN" dirty="0"/>
              <a:t>Sử dụng phương thức </a:t>
            </a:r>
            <a:r>
              <a:rPr lang="vi-VN" b="1" dirty="0">
                <a:solidFill>
                  <a:schemeClr val="tx1"/>
                </a:solidFill>
              </a:rPr>
              <a:t>__delitem__(key)</a:t>
            </a:r>
            <a:endParaRPr lang="en-US" b="1" dirty="0">
              <a:solidFill>
                <a:schemeClr val="tx1"/>
              </a:solidFill>
            </a:endParaRPr>
          </a:p>
        </p:txBody>
      </p:sp>
      <p:sp>
        <p:nvSpPr>
          <p:cNvPr id="6" name="Slide Number Placeholder 5"/>
          <p:cNvSpPr>
            <a:spLocks noGrp="1"/>
          </p:cNvSpPr>
          <p:nvPr>
            <p:ph type="sldNum" sz="quarter" idx="11"/>
          </p:nvPr>
        </p:nvSpPr>
        <p:spPr/>
        <p:txBody>
          <a:bodyPr/>
          <a:lstStyle/>
          <a:p>
            <a:fld id="{B6B660BE-11E5-49C5-9092-33DADC997675}" type="slidenum">
              <a:rPr lang="en-GB" smtClean="0"/>
              <a:t>11</a:t>
            </a:fld>
            <a:endParaRPr lang="en-GB"/>
          </a:p>
        </p:txBody>
      </p:sp>
    </p:spTree>
    <p:extLst>
      <p:ext uri="{BB962C8B-B14F-4D97-AF65-F5344CB8AC3E}">
        <p14:creationId xmlns:p14="http://schemas.microsoft.com/office/powerpoint/2010/main" val="41173525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a:t>
            </a:r>
            <a:endParaRPr lang="en-US"/>
          </a:p>
        </p:txBody>
      </p:sp>
      <p:sp>
        <p:nvSpPr>
          <p:cNvPr id="6" name="Rectangle 1"/>
          <p:cNvSpPr>
            <a:spLocks noChangeArrowheads="1"/>
          </p:cNvSpPr>
          <p:nvPr/>
        </p:nvSpPr>
        <p:spPr bwMode="auto">
          <a:xfrm>
            <a:off x="822960" y="3149695"/>
            <a:ext cx="138564"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eaLnBrk="0" fontAlgn="base" hangingPunct="0">
              <a:spcBef>
                <a:spcPct val="0"/>
              </a:spcBef>
              <a:spcAft>
                <a:spcPct val="0"/>
              </a:spcAft>
            </a:pPr>
            <a:endParaRPr lang="en-US" altLang="en-US" sz="1350" dirty="0">
              <a:latin typeface="Arial" panose="020B0604020202020204" pitchFamily="34" charset="0"/>
            </a:endParaRPr>
          </a:p>
        </p:txBody>
      </p:sp>
      <p:pic>
        <p:nvPicPr>
          <p:cNvPr id="8" name="Content Placeholder 7" descr="Spyder (Python 3.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77516" y="1320776"/>
            <a:ext cx="8229600" cy="4211835"/>
          </a:xfrm>
          <a:ln>
            <a:solidFill>
              <a:schemeClr val="accent1"/>
            </a:solidFill>
          </a:ln>
        </p:spPr>
      </p:pic>
      <p:sp>
        <p:nvSpPr>
          <p:cNvPr id="10" name="Slide Number Placeholder 9"/>
          <p:cNvSpPr>
            <a:spLocks noGrp="1"/>
          </p:cNvSpPr>
          <p:nvPr>
            <p:ph type="sldNum" sz="quarter" idx="11"/>
          </p:nvPr>
        </p:nvSpPr>
        <p:spPr/>
        <p:txBody>
          <a:bodyPr/>
          <a:lstStyle/>
          <a:p>
            <a:fld id="{B6B660BE-11E5-49C5-9092-33DADC997675}" type="slidenum">
              <a:rPr lang="en-GB" smtClean="0"/>
              <a:t>12</a:t>
            </a:fld>
            <a:endParaRPr lang="en-GB"/>
          </a:p>
        </p:txBody>
      </p:sp>
    </p:spTree>
    <p:extLst>
      <p:ext uri="{BB962C8B-B14F-4D97-AF65-F5344CB8AC3E}">
        <p14:creationId xmlns:p14="http://schemas.microsoft.com/office/powerpoint/2010/main" val="4281637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1.7. </a:t>
            </a:r>
            <a:r>
              <a:rPr lang="en-US" dirty="0" err="1"/>
              <a:t>Hàm</a:t>
            </a:r>
            <a:r>
              <a:rPr lang="en-US" dirty="0"/>
              <a:t> </a:t>
            </a:r>
            <a:r>
              <a:rPr lang="en-US" dirty="0" err="1"/>
              <a:t>thao</a:t>
            </a:r>
            <a:r>
              <a:rPr lang="en-US" dirty="0"/>
              <a:t> </a:t>
            </a:r>
            <a:r>
              <a:rPr lang="en-US" dirty="0" err="1"/>
              <a:t>tác</a:t>
            </a:r>
            <a:r>
              <a:rPr lang="en-US" dirty="0"/>
              <a:t> </a:t>
            </a:r>
            <a:r>
              <a:rPr lang="en-US" err="1"/>
              <a:t>với</a:t>
            </a:r>
            <a:r>
              <a:rPr lang="en-US"/>
              <a:t> </a:t>
            </a:r>
            <a:r>
              <a:rPr lang="en-US" smtClean="0"/>
              <a:t>từ điển</a:t>
            </a:r>
            <a:endParaRPr lang="en-US" dirty="0"/>
          </a:p>
        </p:txBody>
      </p:sp>
      <p:pic>
        <p:nvPicPr>
          <p:cNvPr id="6145" name="Picture 1" descr="3cf81d3f3c710dbfdd1c592bee64cf9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57250"/>
            <a:ext cx="1071563" cy="371475"/>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0c03ea1671a8bcdeafbb7b47c53e3a9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57250"/>
            <a:ext cx="1071563" cy="521494"/>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1" name="Content Placeholder 10"/>
          <p:cNvGraphicFramePr>
            <a:graphicFrameLocks noGrp="1"/>
          </p:cNvGraphicFramePr>
          <p:nvPr>
            <p:ph idx="1"/>
            <p:extLst>
              <p:ext uri="{D42A27DB-BD31-4B8C-83A1-F6EECF244321}">
                <p14:modId xmlns:p14="http://schemas.microsoft.com/office/powerpoint/2010/main" val="1525485529"/>
              </p:ext>
            </p:extLst>
          </p:nvPr>
        </p:nvGraphicFramePr>
        <p:xfrm>
          <a:off x="1071563" y="1977204"/>
          <a:ext cx="7543800" cy="2978470"/>
        </p:xfrm>
        <a:graphic>
          <a:graphicData uri="http://schemas.openxmlformats.org/drawingml/2006/table">
            <a:tbl>
              <a:tblPr>
                <a:tableStyleId>{775DCB02-9BB8-47FD-8907-85C794F793BA}</a:tableStyleId>
              </a:tblPr>
              <a:tblGrid>
                <a:gridCol w="1797761">
                  <a:extLst>
                    <a:ext uri="{9D8B030D-6E8A-4147-A177-3AD203B41FA5}">
                      <a16:colId xmlns:a16="http://schemas.microsoft.com/office/drawing/2014/main" xmlns="" val="20000"/>
                    </a:ext>
                  </a:extLst>
                </a:gridCol>
                <a:gridCol w="5746039">
                  <a:extLst>
                    <a:ext uri="{9D8B030D-6E8A-4147-A177-3AD203B41FA5}">
                      <a16:colId xmlns:a16="http://schemas.microsoft.com/office/drawing/2014/main" xmlns="" val="20001"/>
                    </a:ext>
                  </a:extLst>
                </a:gridCol>
              </a:tblGrid>
              <a:tr h="300038">
                <a:tc>
                  <a:txBody>
                    <a:bodyPr/>
                    <a:lstStyle/>
                    <a:p>
                      <a:r>
                        <a:rPr lang="en-US" sz="2400" b="1">
                          <a:effectLst/>
                        </a:rPr>
                        <a:t>Hàm</a:t>
                      </a:r>
                      <a:endParaRPr lang="en-US" sz="2400" b="1">
                        <a:effectLst/>
                        <a:latin typeface="Calibri" panose="020F0502020204030204" pitchFamily="34" charset="0"/>
                        <a:cs typeface="Calibri" panose="020F0502020204030204" pitchFamily="34" charset="0"/>
                      </a:endParaRPr>
                    </a:p>
                  </a:txBody>
                  <a:tcPr marL="35719" marR="35719" marT="35719" marB="35719" anchor="ctr"/>
                </a:tc>
                <a:tc>
                  <a:txBody>
                    <a:bodyPr/>
                    <a:lstStyle/>
                    <a:p>
                      <a:r>
                        <a:rPr lang="en-US" sz="2400" b="1" dirty="0" err="1"/>
                        <a:t>Mô</a:t>
                      </a:r>
                      <a:r>
                        <a:rPr lang="en-US" sz="2400" b="1" dirty="0"/>
                        <a:t> </a:t>
                      </a:r>
                      <a:r>
                        <a:rPr lang="en-US" sz="2400" b="1" dirty="0" err="1"/>
                        <a:t>tả</a:t>
                      </a:r>
                      <a:endParaRPr lang="en-US" sz="2400" b="1" dirty="0"/>
                    </a:p>
                  </a:txBody>
                  <a:tcPr marL="35719" marR="35719" marT="35719" marB="35719" anchor="ctr"/>
                </a:tc>
                <a:extLst>
                  <a:ext uri="{0D108BD9-81ED-4DB2-BD59-A6C34878D82A}">
                    <a16:rowId xmlns:a16="http://schemas.microsoft.com/office/drawing/2014/main" xmlns="" val="10000"/>
                  </a:ext>
                </a:extLst>
              </a:tr>
              <a:tr h="300038">
                <a:tc>
                  <a:txBody>
                    <a:bodyPr/>
                    <a:lstStyle/>
                    <a:p>
                      <a:r>
                        <a:rPr lang="en-US" sz="2000" dirty="0" err="1">
                          <a:effectLst/>
                        </a:rPr>
                        <a:t>len</a:t>
                      </a:r>
                      <a:r>
                        <a:rPr lang="en-US" sz="2000" dirty="0">
                          <a:effectLst/>
                        </a:rPr>
                        <a:t>(</a:t>
                      </a:r>
                      <a:r>
                        <a:rPr lang="en-US" sz="2000" dirty="0" err="1">
                          <a:effectLst/>
                        </a:rPr>
                        <a:t>dict</a:t>
                      </a:r>
                      <a:r>
                        <a:rPr lang="en-US" sz="2000" dirty="0">
                          <a:effectLst/>
                        </a:rPr>
                        <a:t>)</a:t>
                      </a:r>
                      <a:endParaRPr lang="en-US" sz="2000" dirty="0">
                        <a:effectLst/>
                        <a:latin typeface="Calibri" panose="020F0502020204030204" pitchFamily="34" charset="0"/>
                        <a:cs typeface="Calibri" panose="020F0502020204030204" pitchFamily="34" charset="0"/>
                      </a:endParaRPr>
                    </a:p>
                  </a:txBody>
                  <a:tcPr marL="35719" marR="35719" marT="35719" marB="35719" anchor="ctr"/>
                </a:tc>
                <a:tc>
                  <a:txBody>
                    <a:bodyPr/>
                    <a:lstStyle/>
                    <a:p>
                      <a:r>
                        <a:rPr lang="en-US" sz="1800" dirty="0" err="1"/>
                        <a:t>Trả</a:t>
                      </a:r>
                      <a:r>
                        <a:rPr lang="en-US" sz="1800" dirty="0"/>
                        <a:t> </a:t>
                      </a:r>
                      <a:r>
                        <a:rPr lang="en-US" sz="1800" dirty="0" err="1"/>
                        <a:t>về</a:t>
                      </a:r>
                      <a:r>
                        <a:rPr lang="en-US" sz="1800" dirty="0"/>
                        <a:t> </a:t>
                      </a:r>
                      <a:r>
                        <a:rPr lang="en-US" sz="1800" dirty="0" err="1"/>
                        <a:t>số</a:t>
                      </a:r>
                      <a:r>
                        <a:rPr lang="en-US" sz="1800" dirty="0"/>
                        <a:t> </a:t>
                      </a:r>
                      <a:r>
                        <a:rPr lang="en-US" sz="1800" dirty="0" err="1"/>
                        <a:t>phần</a:t>
                      </a:r>
                      <a:r>
                        <a:rPr lang="en-US" sz="1800" dirty="0"/>
                        <a:t> </a:t>
                      </a:r>
                      <a:r>
                        <a:rPr lang="en-US" sz="1800" dirty="0" err="1"/>
                        <a:t>tử</a:t>
                      </a:r>
                      <a:r>
                        <a:rPr lang="en-US" sz="1800" dirty="0"/>
                        <a:t> </a:t>
                      </a:r>
                      <a:r>
                        <a:rPr lang="en-US" sz="1800" dirty="0" err="1"/>
                        <a:t>của</a:t>
                      </a:r>
                      <a:r>
                        <a:rPr lang="en-US" sz="1800" dirty="0"/>
                        <a:t> dict.</a:t>
                      </a:r>
                      <a:endParaRPr lang="en-US" sz="1800" dirty="0">
                        <a:latin typeface="Calibri" panose="020F0502020204030204" pitchFamily="34" charset="0"/>
                        <a:cs typeface="Calibri" panose="020F0502020204030204" pitchFamily="34" charset="0"/>
                      </a:endParaRPr>
                    </a:p>
                  </a:txBody>
                  <a:tcPr marL="35719" marR="35719" marT="35719" marB="35719" anchor="ctr"/>
                </a:tc>
                <a:extLst>
                  <a:ext uri="{0D108BD9-81ED-4DB2-BD59-A6C34878D82A}">
                    <a16:rowId xmlns:a16="http://schemas.microsoft.com/office/drawing/2014/main" xmlns="" val="10001"/>
                  </a:ext>
                </a:extLst>
              </a:tr>
              <a:tr h="300038">
                <a:tc>
                  <a:txBody>
                    <a:bodyPr/>
                    <a:lstStyle/>
                    <a:p>
                      <a:r>
                        <a:rPr lang="en-US" sz="2000">
                          <a:effectLst/>
                        </a:rPr>
                        <a:t>str(dict)</a:t>
                      </a:r>
                      <a:endParaRPr lang="en-US" sz="2000">
                        <a:effectLst/>
                        <a:latin typeface="Calibri" panose="020F0502020204030204" pitchFamily="34" charset="0"/>
                        <a:cs typeface="Calibri" panose="020F0502020204030204" pitchFamily="34" charset="0"/>
                      </a:endParaRPr>
                    </a:p>
                  </a:txBody>
                  <a:tcPr marL="35719" marR="35719" marT="35719" marB="35719" anchor="ctr"/>
                </a:tc>
                <a:tc>
                  <a:txBody>
                    <a:bodyPr/>
                    <a:lstStyle/>
                    <a:p>
                      <a:r>
                        <a:rPr lang="en-US" sz="1800" dirty="0" err="1"/>
                        <a:t>Hàm</a:t>
                      </a:r>
                      <a:r>
                        <a:rPr lang="en-US" sz="1800" dirty="0"/>
                        <a:t> </a:t>
                      </a:r>
                      <a:r>
                        <a:rPr lang="en-US" sz="1800" dirty="0" err="1"/>
                        <a:t>chuyển</a:t>
                      </a:r>
                      <a:r>
                        <a:rPr lang="en-US" sz="1800" dirty="0"/>
                        <a:t> </a:t>
                      </a:r>
                      <a:r>
                        <a:rPr lang="en-US" sz="1800" dirty="0" err="1"/>
                        <a:t>đổi</a:t>
                      </a:r>
                      <a:r>
                        <a:rPr lang="en-US" sz="1800" dirty="0"/>
                        <a:t> </a:t>
                      </a:r>
                      <a:r>
                        <a:rPr lang="en-US" sz="1800" dirty="0" err="1"/>
                        <a:t>ra</a:t>
                      </a:r>
                      <a:r>
                        <a:rPr lang="en-US" sz="1800" dirty="0"/>
                        <a:t> </a:t>
                      </a:r>
                      <a:r>
                        <a:rPr lang="en-US" sz="1800" dirty="0" err="1"/>
                        <a:t>một</a:t>
                      </a:r>
                      <a:r>
                        <a:rPr lang="en-US" sz="1800" dirty="0"/>
                        <a:t> string </a:t>
                      </a:r>
                      <a:r>
                        <a:rPr lang="en-US" sz="1800" dirty="0" err="1"/>
                        <a:t>biểu</a:t>
                      </a:r>
                      <a:r>
                        <a:rPr lang="en-US" sz="1800" dirty="0"/>
                        <a:t> </a:t>
                      </a:r>
                      <a:r>
                        <a:rPr lang="en-US" sz="1800" dirty="0" err="1"/>
                        <a:t>diễn</a:t>
                      </a:r>
                      <a:r>
                        <a:rPr lang="en-US" sz="1800" dirty="0"/>
                        <a:t> dictionary.</a:t>
                      </a:r>
                      <a:endParaRPr lang="en-US" sz="1800" dirty="0">
                        <a:latin typeface="Calibri" panose="020F0502020204030204" pitchFamily="34" charset="0"/>
                        <a:cs typeface="Calibri" panose="020F0502020204030204" pitchFamily="34" charset="0"/>
                      </a:endParaRPr>
                    </a:p>
                  </a:txBody>
                  <a:tcPr marL="35719" marR="35719" marT="35719" marB="35719" anchor="ctr"/>
                </a:tc>
                <a:extLst>
                  <a:ext uri="{0D108BD9-81ED-4DB2-BD59-A6C34878D82A}">
                    <a16:rowId xmlns:a16="http://schemas.microsoft.com/office/drawing/2014/main" xmlns="" val="10002"/>
                  </a:ext>
                </a:extLst>
              </a:tr>
              <a:tr h="482918">
                <a:tc>
                  <a:txBody>
                    <a:bodyPr/>
                    <a:lstStyle/>
                    <a:p>
                      <a:r>
                        <a:rPr lang="en-US" sz="2000" kern="1200" dirty="0">
                          <a:effectLst/>
                        </a:rPr>
                        <a:t>type(variable)</a:t>
                      </a:r>
                      <a:endParaRPr lang="en-US" sz="2000" i="1" dirty="0">
                        <a:solidFill>
                          <a:srgbClr val="FF0000"/>
                        </a:solidFill>
                        <a:effectLst/>
                        <a:latin typeface="Calibri" panose="020F0502020204030204" pitchFamily="34" charset="0"/>
                        <a:cs typeface="Calibri" panose="020F0502020204030204" pitchFamily="34" charset="0"/>
                      </a:endParaRPr>
                    </a:p>
                  </a:txBody>
                  <a:tcPr marL="35719" marR="35719" marT="35719" marB="35719" anchor="ctr"/>
                </a:tc>
                <a:tc>
                  <a:txBody>
                    <a:bodyPr/>
                    <a:lstStyle/>
                    <a:p>
                      <a:r>
                        <a:rPr lang="vi-VN" sz="1800" kern="1200" dirty="0">
                          <a:effectLst/>
                        </a:rPr>
                        <a:t>Trả về kiểu của biến được truyền vào. Nếu biến truyền vào là một dictionary, thì nó sẽ trả về đối tượng đại diện lớp 'dict'.</a:t>
                      </a:r>
                      <a:endParaRPr lang="en-US" sz="1800" i="1" dirty="0">
                        <a:solidFill>
                          <a:srgbClr val="FF0000"/>
                        </a:solidFill>
                        <a:latin typeface="Calibri" panose="020F0502020204030204" pitchFamily="34" charset="0"/>
                        <a:cs typeface="Calibri" panose="020F0502020204030204" pitchFamily="34" charset="0"/>
                      </a:endParaRPr>
                    </a:p>
                  </a:txBody>
                  <a:tcPr marL="35719" marR="35719" marT="35719" marB="35719" anchor="ctr"/>
                </a:tc>
                <a:extLst>
                  <a:ext uri="{0D108BD9-81ED-4DB2-BD59-A6C34878D82A}">
                    <a16:rowId xmlns:a16="http://schemas.microsoft.com/office/drawing/2014/main" xmlns="" val="10003"/>
                  </a:ext>
                </a:extLst>
              </a:tr>
              <a:tr h="482918">
                <a:tc>
                  <a:txBody>
                    <a:bodyPr/>
                    <a:lstStyle/>
                    <a:p>
                      <a:r>
                        <a:rPr lang="en-US" sz="2000" dirty="0" err="1">
                          <a:effectLst/>
                        </a:rPr>
                        <a:t>dir</a:t>
                      </a:r>
                      <a:r>
                        <a:rPr lang="en-US" sz="2000" dirty="0">
                          <a:effectLst/>
                        </a:rPr>
                        <a:t>(</a:t>
                      </a:r>
                      <a:r>
                        <a:rPr lang="en-US" sz="2000" dirty="0" err="1">
                          <a:effectLst/>
                        </a:rPr>
                        <a:t>clazzOrObject</a:t>
                      </a:r>
                      <a:r>
                        <a:rPr lang="en-US" sz="2000" dirty="0">
                          <a:effectLst/>
                        </a:rPr>
                        <a:t>)</a:t>
                      </a:r>
                      <a:endParaRPr lang="en-US" sz="2000" i="1" dirty="0">
                        <a:solidFill>
                          <a:srgbClr val="FF0000"/>
                        </a:solidFill>
                        <a:effectLst/>
                      </a:endParaRPr>
                    </a:p>
                  </a:txBody>
                  <a:tcPr marL="35719" marR="35719" marT="35719" marB="35719" anchor="ctr"/>
                </a:tc>
                <a:tc>
                  <a:txBody>
                    <a:bodyPr/>
                    <a:lstStyle/>
                    <a:p>
                      <a:r>
                        <a:rPr lang="vi-VN" sz="1800" dirty="0"/>
                        <a:t>Trả về danh sách các thành viên của lớp (hoặc đối tượng) được truyền vào. Nếu truyền vào là lớp dict, nó sẽ trả về danh sách các thành viên của lớp dict.</a:t>
                      </a:r>
                      <a:endParaRPr lang="vi-VN" sz="1800" i="1" dirty="0">
                        <a:solidFill>
                          <a:srgbClr val="FF0000"/>
                        </a:solidFill>
                      </a:endParaRPr>
                    </a:p>
                  </a:txBody>
                  <a:tcPr marL="35719" marR="35719" marT="35719" marB="35719" anchor="ctr"/>
                </a:tc>
                <a:extLst>
                  <a:ext uri="{0D108BD9-81ED-4DB2-BD59-A6C34878D82A}">
                    <a16:rowId xmlns:a16="http://schemas.microsoft.com/office/drawing/2014/main" xmlns="" val="10004"/>
                  </a:ext>
                </a:extLst>
              </a:tr>
            </a:tbl>
          </a:graphicData>
        </a:graphic>
      </p:graphicFrame>
      <p:pic>
        <p:nvPicPr>
          <p:cNvPr id="6147" name="Picture 3" descr="0c03ea1671a8bcdeafbb7b47c53e3a9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57250"/>
            <a:ext cx="1071563" cy="521494"/>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p:cNvSpPr>
            <a:spLocks noGrp="1"/>
          </p:cNvSpPr>
          <p:nvPr>
            <p:ph type="sldNum" sz="quarter" idx="11"/>
          </p:nvPr>
        </p:nvSpPr>
        <p:spPr/>
        <p:txBody>
          <a:bodyPr/>
          <a:lstStyle/>
          <a:p>
            <a:fld id="{B6B660BE-11E5-49C5-9092-33DADC997675}" type="slidenum">
              <a:rPr lang="en-GB" smtClean="0"/>
              <a:t>13</a:t>
            </a:fld>
            <a:endParaRPr lang="en-GB"/>
          </a:p>
        </p:txBody>
      </p:sp>
    </p:spTree>
    <p:extLst>
      <p:ext uri="{BB962C8B-B14F-4D97-AF65-F5344CB8AC3E}">
        <p14:creationId xmlns:p14="http://schemas.microsoft.com/office/powerpoint/2010/main" val="34845187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a:t>
            </a:r>
            <a:endParaRPr lang="en-US"/>
          </a:p>
        </p:txBody>
      </p:sp>
      <p:sp>
        <p:nvSpPr>
          <p:cNvPr id="6" name="Rectangle 1"/>
          <p:cNvSpPr>
            <a:spLocks noChangeArrowheads="1"/>
          </p:cNvSpPr>
          <p:nvPr/>
        </p:nvSpPr>
        <p:spPr bwMode="auto">
          <a:xfrm>
            <a:off x="24378" y="3232899"/>
            <a:ext cx="138564" cy="30008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eaLnBrk="0" fontAlgn="base" hangingPunct="0">
              <a:spcBef>
                <a:spcPct val="0"/>
              </a:spcBef>
              <a:spcAft>
                <a:spcPct val="0"/>
              </a:spcAft>
            </a:pPr>
            <a:endParaRPr lang="en-US" altLang="en-US" sz="1500" dirty="0">
              <a:latin typeface="Arial" panose="020B0604020202020204" pitchFamily="34" charset="0"/>
            </a:endParaRPr>
          </a:p>
        </p:txBody>
      </p:sp>
      <p:pic>
        <p:nvPicPr>
          <p:cNvPr id="7" name="Content Placeholder 7" descr="Spyder (Python 3.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1746945"/>
            <a:ext cx="8229600" cy="4211835"/>
          </a:xfrm>
          <a:ln>
            <a:solidFill>
              <a:schemeClr val="accent1"/>
            </a:solidFill>
          </a:ln>
        </p:spPr>
      </p:pic>
      <p:sp>
        <p:nvSpPr>
          <p:cNvPr id="9" name="Slide Number Placeholder 8"/>
          <p:cNvSpPr>
            <a:spLocks noGrp="1"/>
          </p:cNvSpPr>
          <p:nvPr>
            <p:ph type="sldNum" sz="quarter" idx="11"/>
          </p:nvPr>
        </p:nvSpPr>
        <p:spPr/>
        <p:txBody>
          <a:bodyPr/>
          <a:lstStyle/>
          <a:p>
            <a:fld id="{B6B660BE-11E5-49C5-9092-33DADC997675}" type="slidenum">
              <a:rPr lang="en-GB" smtClean="0"/>
              <a:t>14</a:t>
            </a:fld>
            <a:endParaRPr lang="en-GB"/>
          </a:p>
        </p:txBody>
      </p:sp>
    </p:spTree>
    <p:extLst>
      <p:ext uri="{BB962C8B-B14F-4D97-AF65-F5344CB8AC3E}">
        <p14:creationId xmlns:p14="http://schemas.microsoft.com/office/powerpoint/2010/main" val="14773428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1.8. </a:t>
            </a:r>
            <a:r>
              <a:rPr lang="en-US" dirty="0"/>
              <a:t>Phương </a:t>
            </a:r>
            <a:r>
              <a:rPr lang="en-US" dirty="0" err="1"/>
              <a:t>thức</a:t>
            </a:r>
            <a:r>
              <a:rPr lang="en-US" dirty="0"/>
              <a:t> </a:t>
            </a:r>
            <a:r>
              <a:rPr lang="en-US" err="1"/>
              <a:t>cho</a:t>
            </a:r>
            <a:r>
              <a:rPr lang="en-US"/>
              <a:t> </a:t>
            </a:r>
            <a:r>
              <a:rPr lang="en-US" smtClean="0"/>
              <a:t>từ điển</a:t>
            </a:r>
            <a:endParaRPr lang="en-US"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2610045538"/>
              </p:ext>
            </p:extLst>
          </p:nvPr>
        </p:nvGraphicFramePr>
        <p:xfrm>
          <a:off x="721894" y="1374367"/>
          <a:ext cx="7796463" cy="4468524"/>
        </p:xfrm>
        <a:graphic>
          <a:graphicData uri="http://schemas.openxmlformats.org/drawingml/2006/table">
            <a:tbl>
              <a:tblPr>
                <a:tableStyleId>{775DCB02-9BB8-47FD-8907-85C794F793BA}</a:tableStyleId>
              </a:tblPr>
              <a:tblGrid>
                <a:gridCol w="2722574">
                  <a:extLst>
                    <a:ext uri="{9D8B030D-6E8A-4147-A177-3AD203B41FA5}">
                      <a16:colId xmlns:a16="http://schemas.microsoft.com/office/drawing/2014/main" xmlns="" val="20000"/>
                    </a:ext>
                  </a:extLst>
                </a:gridCol>
                <a:gridCol w="5073889">
                  <a:extLst>
                    <a:ext uri="{9D8B030D-6E8A-4147-A177-3AD203B41FA5}">
                      <a16:colId xmlns:a16="http://schemas.microsoft.com/office/drawing/2014/main" xmlns="" val="20001"/>
                    </a:ext>
                  </a:extLst>
                </a:gridCol>
              </a:tblGrid>
              <a:tr h="256085">
                <a:tc>
                  <a:txBody>
                    <a:bodyPr/>
                    <a:lstStyle/>
                    <a:p>
                      <a:pPr algn="l" fontAlgn="t"/>
                      <a:r>
                        <a:rPr lang="en-US" sz="2000" b="1" smtClean="0">
                          <a:effectLst/>
                        </a:rPr>
                        <a:t>Tên</a:t>
                      </a:r>
                      <a:r>
                        <a:rPr lang="en-US" sz="2000" b="1" baseline="0" smtClean="0">
                          <a:effectLst/>
                        </a:rPr>
                        <a:t> phương thức </a:t>
                      </a:r>
                      <a:endParaRPr lang="en-US" sz="2000" b="1" dirty="0">
                        <a:effectLst/>
                        <a:latin typeface="Times New Roman" panose="02020603050405020304" pitchFamily="18" charset="0"/>
                        <a:cs typeface="Times New Roman" panose="02020603050405020304" pitchFamily="18" charset="0"/>
                      </a:endParaRPr>
                    </a:p>
                  </a:txBody>
                  <a:tcPr marL="23208" marR="23208" marT="23208" marB="23208"/>
                </a:tc>
                <a:tc>
                  <a:txBody>
                    <a:bodyPr/>
                    <a:lstStyle/>
                    <a:p>
                      <a:pPr algn="l" fontAlgn="t"/>
                      <a:r>
                        <a:rPr lang="en-US" sz="2000" b="1" smtClean="0">
                          <a:effectLst/>
                        </a:rPr>
                        <a:t>Mô</a:t>
                      </a:r>
                      <a:r>
                        <a:rPr lang="en-US" sz="2000" b="1" baseline="0" smtClean="0">
                          <a:effectLst/>
                        </a:rPr>
                        <a:t> tả</a:t>
                      </a:r>
                      <a:endParaRPr lang="vi-VN" sz="2000" b="1" dirty="0">
                        <a:effectLst/>
                        <a:latin typeface="Times New Roman" panose="02020603050405020304" pitchFamily="18" charset="0"/>
                        <a:cs typeface="Times New Roman" panose="02020603050405020304" pitchFamily="18" charset="0"/>
                      </a:endParaRPr>
                    </a:p>
                  </a:txBody>
                  <a:tcPr marL="23208" marR="23208" marT="23208" marB="23208"/>
                </a:tc>
                <a:extLst>
                  <a:ext uri="{0D108BD9-81ED-4DB2-BD59-A6C34878D82A}">
                    <a16:rowId xmlns:a16="http://schemas.microsoft.com/office/drawing/2014/main" xmlns="" val="10000"/>
                  </a:ext>
                </a:extLst>
              </a:tr>
              <a:tr h="465030">
                <a:tc>
                  <a:txBody>
                    <a:bodyPr/>
                    <a:lstStyle/>
                    <a:p>
                      <a:pPr fontAlgn="t"/>
                      <a:r>
                        <a:rPr lang="vi-VN" sz="2000" u="none" strike="noStrike" smtClean="0">
                          <a:solidFill>
                            <a:schemeClr val="tx1"/>
                          </a:solidFill>
                          <a:effectLst/>
                        </a:rPr>
                        <a:t>dict.clear()</a:t>
                      </a:r>
                      <a:r>
                        <a:rPr lang="en-US" sz="2000" u="none" strike="noStrike" smtClean="0">
                          <a:solidFill>
                            <a:schemeClr val="tx1"/>
                          </a:solidFill>
                          <a:effectLst/>
                        </a:rPr>
                        <a:t> </a:t>
                      </a:r>
                      <a:endParaRPr lang="en-US" sz="2000">
                        <a:solidFill>
                          <a:schemeClr val="tx1"/>
                        </a:solidFill>
                        <a:effectLst/>
                        <a:latin typeface="Times New Roman" panose="02020603050405020304" pitchFamily="18" charset="0"/>
                        <a:cs typeface="Times New Roman" panose="02020603050405020304" pitchFamily="18" charset="0"/>
                      </a:endParaRPr>
                    </a:p>
                  </a:txBody>
                  <a:tcPr marL="23208" marR="23208" marT="23208" marB="23208"/>
                </a:tc>
                <a:tc>
                  <a:txBody>
                    <a:bodyPr/>
                    <a:lstStyle/>
                    <a:p>
                      <a:pPr algn="just" fontAlgn="t"/>
                      <a:r>
                        <a:rPr lang="vi-VN" sz="2000" smtClean="0">
                          <a:effectLst/>
                        </a:rPr>
                        <a:t>Xóa </a:t>
                      </a:r>
                      <a:r>
                        <a:rPr lang="vi-VN" sz="2000" dirty="0">
                          <a:effectLst/>
                        </a:rPr>
                        <a:t>tất cả phần tử của dict</a:t>
                      </a:r>
                      <a:endParaRPr lang="vi-VN" sz="2000" dirty="0">
                        <a:solidFill>
                          <a:srgbClr val="000000"/>
                        </a:solidFill>
                        <a:effectLst/>
                        <a:latin typeface="Times New Roman" panose="02020603050405020304" pitchFamily="18" charset="0"/>
                        <a:cs typeface="Times New Roman" panose="02020603050405020304" pitchFamily="18" charset="0"/>
                      </a:endParaRPr>
                    </a:p>
                  </a:txBody>
                  <a:tcPr marL="23208" marR="23208" marT="23208" marB="23208"/>
                </a:tc>
                <a:extLst>
                  <a:ext uri="{0D108BD9-81ED-4DB2-BD59-A6C34878D82A}">
                    <a16:rowId xmlns:a16="http://schemas.microsoft.com/office/drawing/2014/main" xmlns="" val="10001"/>
                  </a:ext>
                </a:extLst>
              </a:tr>
              <a:tr h="465030">
                <a:tc>
                  <a:txBody>
                    <a:bodyPr/>
                    <a:lstStyle/>
                    <a:p>
                      <a:pPr fontAlgn="t"/>
                      <a:r>
                        <a:rPr lang="vi-VN" sz="2000" u="none" strike="noStrike" smtClean="0">
                          <a:solidFill>
                            <a:schemeClr val="tx1"/>
                          </a:solidFill>
                          <a:effectLst/>
                        </a:rPr>
                        <a:t>dict.copy()</a:t>
                      </a:r>
                      <a:endParaRPr lang="en-US" sz="2000">
                        <a:solidFill>
                          <a:schemeClr val="tx1"/>
                        </a:solidFill>
                        <a:effectLst/>
                        <a:latin typeface="Times New Roman" panose="02020603050405020304" pitchFamily="18" charset="0"/>
                        <a:cs typeface="Times New Roman" panose="02020603050405020304" pitchFamily="18" charset="0"/>
                      </a:endParaRPr>
                    </a:p>
                  </a:txBody>
                  <a:tcPr marL="23208" marR="23208" marT="23208" marB="23208"/>
                </a:tc>
                <a:tc>
                  <a:txBody>
                    <a:bodyPr/>
                    <a:lstStyle/>
                    <a:p>
                      <a:pPr algn="just" fontAlgn="t"/>
                      <a:r>
                        <a:rPr lang="vi-VN" sz="2000" smtClean="0">
                          <a:effectLst/>
                        </a:rPr>
                        <a:t>Trả </a:t>
                      </a:r>
                      <a:r>
                        <a:rPr lang="vi-VN" sz="2000" dirty="0">
                          <a:effectLst/>
                        </a:rPr>
                        <a:t>về bản sao của dict</a:t>
                      </a:r>
                      <a:endParaRPr lang="vi-VN" sz="2000" dirty="0">
                        <a:solidFill>
                          <a:srgbClr val="000000"/>
                        </a:solidFill>
                        <a:effectLst/>
                        <a:latin typeface="Times New Roman" panose="02020603050405020304" pitchFamily="18" charset="0"/>
                        <a:cs typeface="Times New Roman" panose="02020603050405020304" pitchFamily="18" charset="0"/>
                      </a:endParaRPr>
                    </a:p>
                  </a:txBody>
                  <a:tcPr marL="23208" marR="23208" marT="23208" marB="23208"/>
                </a:tc>
                <a:extLst>
                  <a:ext uri="{0D108BD9-81ED-4DB2-BD59-A6C34878D82A}">
                    <a16:rowId xmlns:a16="http://schemas.microsoft.com/office/drawing/2014/main" xmlns="" val="10002"/>
                  </a:ext>
                </a:extLst>
              </a:tr>
              <a:tr h="869376">
                <a:tc>
                  <a:txBody>
                    <a:bodyPr/>
                    <a:lstStyle/>
                    <a:p>
                      <a:pPr algn="just" fontAlgn="t"/>
                      <a:r>
                        <a:rPr lang="vi-VN" sz="2000" u="none" strike="noStrike" smtClean="0">
                          <a:solidFill>
                            <a:schemeClr val="tx1"/>
                          </a:solidFill>
                          <a:effectLst/>
                        </a:rPr>
                        <a:t>fromkeys(seq,value1)/ fromkeys(seq)</a:t>
                      </a:r>
                      <a:endParaRPr lang="vi-VN" sz="2000" dirty="0">
                        <a:solidFill>
                          <a:schemeClr val="tx1"/>
                        </a:solidFill>
                        <a:effectLst/>
                      </a:endParaRPr>
                    </a:p>
                  </a:txBody>
                  <a:tcPr marL="23208" marR="23208" marT="23208" marB="23208"/>
                </a:tc>
                <a:tc>
                  <a:txBody>
                    <a:bodyPr/>
                    <a:lstStyle/>
                    <a:p>
                      <a:pPr algn="just" fontAlgn="t"/>
                      <a:r>
                        <a:rPr lang="vi-VN" sz="2000" smtClean="0">
                          <a:effectLst/>
                        </a:rPr>
                        <a:t>Được </a:t>
                      </a:r>
                      <a:r>
                        <a:rPr lang="vi-VN" sz="2000" dirty="0">
                          <a:effectLst/>
                        </a:rPr>
                        <a:t>sử dụng để tạo một Dictionary mới từ dãy seq và value1. Trong đó dãy seq tạo nên các key và tất cả các key chia sẻ các giá trị từ value1. Trong trường hợp value1 không được cung cấp thì value của các key được thiết lập là None</a:t>
                      </a:r>
                      <a:endParaRPr lang="vi-VN" sz="2000" dirty="0">
                        <a:solidFill>
                          <a:srgbClr val="000000"/>
                        </a:solidFill>
                        <a:effectLst/>
                        <a:latin typeface="Times New Roman" panose="02020603050405020304" pitchFamily="18" charset="0"/>
                        <a:cs typeface="Times New Roman" panose="02020603050405020304" pitchFamily="18" charset="0"/>
                      </a:endParaRPr>
                    </a:p>
                  </a:txBody>
                  <a:tcPr marL="23208" marR="23208" marT="23208" marB="23208"/>
                </a:tc>
                <a:extLst>
                  <a:ext uri="{0D108BD9-81ED-4DB2-BD59-A6C34878D82A}">
                    <a16:rowId xmlns:a16="http://schemas.microsoft.com/office/drawing/2014/main" xmlns="" val="10003"/>
                  </a:ext>
                </a:extLst>
              </a:tr>
              <a:tr h="457896">
                <a:tc>
                  <a:txBody>
                    <a:bodyPr/>
                    <a:lstStyle/>
                    <a:p>
                      <a:pPr fontAlgn="t"/>
                      <a:r>
                        <a:rPr lang="vi-VN" sz="2000" u="none" strike="noStrike" smtClean="0">
                          <a:solidFill>
                            <a:schemeClr val="tx1"/>
                          </a:solidFill>
                          <a:effectLst/>
                        </a:rPr>
                        <a:t>dict.get(key, default=None)</a:t>
                      </a:r>
                      <a:endParaRPr lang="en-US" sz="2000">
                        <a:solidFill>
                          <a:schemeClr val="tx1"/>
                        </a:solidFill>
                        <a:effectLst/>
                        <a:latin typeface="Times New Roman" panose="02020603050405020304" pitchFamily="18" charset="0"/>
                        <a:cs typeface="Times New Roman" panose="02020603050405020304" pitchFamily="18" charset="0"/>
                      </a:endParaRPr>
                    </a:p>
                  </a:txBody>
                  <a:tcPr marL="23208" marR="23208" marT="23208" marB="23208"/>
                </a:tc>
                <a:tc>
                  <a:txBody>
                    <a:bodyPr/>
                    <a:lstStyle/>
                    <a:p>
                      <a:pPr algn="just" fontAlgn="t"/>
                      <a:r>
                        <a:rPr lang="vi-VN" sz="2000" smtClean="0">
                          <a:effectLst/>
                        </a:rPr>
                        <a:t>Trả </a:t>
                      </a:r>
                      <a:r>
                        <a:rPr lang="vi-VN" sz="2000">
                          <a:effectLst/>
                        </a:rPr>
                        <a:t>về giá trị của key đã cho. Nếu key không có mặt thì phương thức này trả về None</a:t>
                      </a:r>
                      <a:endParaRPr lang="vi-VN" sz="2000">
                        <a:solidFill>
                          <a:srgbClr val="000000"/>
                        </a:solidFill>
                        <a:effectLst/>
                        <a:latin typeface="Times New Roman" panose="02020603050405020304" pitchFamily="18" charset="0"/>
                        <a:cs typeface="Times New Roman" panose="02020603050405020304" pitchFamily="18" charset="0"/>
                      </a:endParaRPr>
                    </a:p>
                  </a:txBody>
                  <a:tcPr marL="23208" marR="23208" marT="23208" marB="23208"/>
                </a:tc>
                <a:extLst>
                  <a:ext uri="{0D108BD9-81ED-4DB2-BD59-A6C34878D82A}">
                    <a16:rowId xmlns:a16="http://schemas.microsoft.com/office/drawing/2014/main" xmlns="" val="10004"/>
                  </a:ext>
                </a:extLst>
              </a:tr>
              <a:tr h="465030">
                <a:tc>
                  <a:txBody>
                    <a:bodyPr/>
                    <a:lstStyle/>
                    <a:p>
                      <a:pPr fontAlgn="t"/>
                      <a:r>
                        <a:rPr lang="vi-VN" sz="2000" u="none" strike="noStrike" smtClean="0">
                          <a:solidFill>
                            <a:schemeClr val="tx1"/>
                          </a:solidFill>
                          <a:effectLst/>
                        </a:rPr>
                        <a:t>dict.has_key(key)</a:t>
                      </a:r>
                      <a:r>
                        <a:rPr lang="en-US" sz="2000" u="none" strike="noStrike" smtClean="0">
                          <a:solidFill>
                            <a:schemeClr val="tx1"/>
                          </a:solidFill>
                          <a:effectLst/>
                        </a:rPr>
                        <a:t> </a:t>
                      </a:r>
                      <a:endParaRPr lang="en-US" sz="2000">
                        <a:solidFill>
                          <a:schemeClr val="tx1"/>
                        </a:solidFill>
                        <a:effectLst/>
                        <a:latin typeface="Times New Roman" panose="02020603050405020304" pitchFamily="18" charset="0"/>
                        <a:cs typeface="Times New Roman" panose="02020603050405020304" pitchFamily="18" charset="0"/>
                      </a:endParaRPr>
                    </a:p>
                  </a:txBody>
                  <a:tcPr marL="23208" marR="23208" marT="23208" marB="23208"/>
                </a:tc>
                <a:tc>
                  <a:txBody>
                    <a:bodyPr/>
                    <a:lstStyle/>
                    <a:p>
                      <a:pPr algn="just" fontAlgn="t"/>
                      <a:r>
                        <a:rPr lang="vi-VN" sz="2000" smtClean="0">
                          <a:effectLst/>
                        </a:rPr>
                        <a:t>Trả </a:t>
                      </a:r>
                      <a:r>
                        <a:rPr lang="vi-VN" sz="2000" dirty="0">
                          <a:effectLst/>
                        </a:rPr>
                        <a:t>về true nếu key là có mặt trong Dictionary, nếu không là false</a:t>
                      </a:r>
                      <a:endParaRPr lang="vi-VN" sz="2000" dirty="0">
                        <a:solidFill>
                          <a:srgbClr val="000000"/>
                        </a:solidFill>
                        <a:effectLst/>
                        <a:latin typeface="Times New Roman" panose="02020603050405020304" pitchFamily="18" charset="0"/>
                        <a:cs typeface="Times New Roman" panose="02020603050405020304" pitchFamily="18" charset="0"/>
                      </a:endParaRPr>
                    </a:p>
                  </a:txBody>
                  <a:tcPr marL="23208" marR="23208" marT="23208" marB="23208"/>
                </a:tc>
                <a:extLst>
                  <a:ext uri="{0D108BD9-81ED-4DB2-BD59-A6C34878D82A}">
                    <a16:rowId xmlns:a16="http://schemas.microsoft.com/office/drawing/2014/main" xmlns="" val="10005"/>
                  </a:ext>
                </a:extLst>
              </a:tr>
            </a:tbl>
          </a:graphicData>
        </a:graphic>
      </p:graphicFrame>
      <p:sp>
        <p:nvSpPr>
          <p:cNvPr id="4" name="Slide Number Placeholder 3"/>
          <p:cNvSpPr>
            <a:spLocks noGrp="1"/>
          </p:cNvSpPr>
          <p:nvPr>
            <p:ph type="sldNum" sz="quarter" idx="11"/>
          </p:nvPr>
        </p:nvSpPr>
        <p:spPr/>
        <p:txBody>
          <a:bodyPr/>
          <a:lstStyle/>
          <a:p>
            <a:fld id="{B6B660BE-11E5-49C5-9092-33DADC997675}" type="slidenum">
              <a:rPr lang="en-GB" smtClean="0"/>
              <a:t>15</a:t>
            </a:fld>
            <a:endParaRPr lang="en-GB"/>
          </a:p>
        </p:txBody>
      </p:sp>
    </p:spTree>
    <p:extLst>
      <p:ext uri="{BB962C8B-B14F-4D97-AF65-F5344CB8AC3E}">
        <p14:creationId xmlns:p14="http://schemas.microsoft.com/office/powerpoint/2010/main" val="6714835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1677745375"/>
              </p:ext>
            </p:extLst>
          </p:nvPr>
        </p:nvGraphicFramePr>
        <p:xfrm>
          <a:off x="721894" y="1374367"/>
          <a:ext cx="7796463" cy="3554124"/>
        </p:xfrm>
        <a:graphic>
          <a:graphicData uri="http://schemas.openxmlformats.org/drawingml/2006/table">
            <a:tbl>
              <a:tblPr>
                <a:tableStyleId>{775DCB02-9BB8-47FD-8907-85C794F793BA}</a:tableStyleId>
              </a:tblPr>
              <a:tblGrid>
                <a:gridCol w="2722574">
                  <a:extLst>
                    <a:ext uri="{9D8B030D-6E8A-4147-A177-3AD203B41FA5}">
                      <a16:colId xmlns:a16="http://schemas.microsoft.com/office/drawing/2014/main" xmlns="" val="20000"/>
                    </a:ext>
                  </a:extLst>
                </a:gridCol>
                <a:gridCol w="5073889">
                  <a:extLst>
                    <a:ext uri="{9D8B030D-6E8A-4147-A177-3AD203B41FA5}">
                      <a16:colId xmlns:a16="http://schemas.microsoft.com/office/drawing/2014/main" xmlns="" val="20001"/>
                    </a:ext>
                  </a:extLst>
                </a:gridCol>
              </a:tblGrid>
              <a:tr h="256085">
                <a:tc>
                  <a:txBody>
                    <a:bodyPr/>
                    <a:lstStyle/>
                    <a:p>
                      <a:pPr algn="l" fontAlgn="t"/>
                      <a:r>
                        <a:rPr lang="en-US" sz="2000" b="1" smtClean="0">
                          <a:effectLst/>
                        </a:rPr>
                        <a:t>Tên</a:t>
                      </a:r>
                      <a:r>
                        <a:rPr lang="en-US" sz="2000" b="1" baseline="0" smtClean="0">
                          <a:effectLst/>
                        </a:rPr>
                        <a:t> phương thức </a:t>
                      </a:r>
                      <a:endParaRPr lang="en-US" sz="2000" b="1" dirty="0">
                        <a:effectLst/>
                        <a:latin typeface="Times New Roman" panose="02020603050405020304" pitchFamily="18" charset="0"/>
                        <a:cs typeface="Times New Roman" panose="02020603050405020304" pitchFamily="18" charset="0"/>
                      </a:endParaRPr>
                    </a:p>
                  </a:txBody>
                  <a:tcPr marL="23208" marR="23208" marT="23208" marB="23208"/>
                </a:tc>
                <a:tc>
                  <a:txBody>
                    <a:bodyPr/>
                    <a:lstStyle/>
                    <a:p>
                      <a:pPr algn="l" fontAlgn="t"/>
                      <a:r>
                        <a:rPr lang="en-US" sz="2000" b="1" smtClean="0">
                          <a:effectLst/>
                        </a:rPr>
                        <a:t>Mô</a:t>
                      </a:r>
                      <a:r>
                        <a:rPr lang="en-US" sz="2000" b="1" baseline="0" smtClean="0">
                          <a:effectLst/>
                        </a:rPr>
                        <a:t> tả</a:t>
                      </a:r>
                      <a:endParaRPr lang="vi-VN" sz="2000" b="1" dirty="0">
                        <a:effectLst/>
                        <a:latin typeface="Times New Roman" panose="02020603050405020304" pitchFamily="18" charset="0"/>
                        <a:cs typeface="Times New Roman" panose="02020603050405020304" pitchFamily="18" charset="0"/>
                      </a:endParaRPr>
                    </a:p>
                  </a:txBody>
                  <a:tcPr marL="23208" marR="23208" marT="23208" marB="23208"/>
                </a:tc>
                <a:extLst>
                  <a:ext uri="{0D108BD9-81ED-4DB2-BD59-A6C34878D82A}">
                    <a16:rowId xmlns:a16="http://schemas.microsoft.com/office/drawing/2014/main" xmlns="" val="10000"/>
                  </a:ext>
                </a:extLst>
              </a:tr>
              <a:tr h="465030">
                <a:tc>
                  <a:txBody>
                    <a:bodyPr/>
                    <a:lstStyle/>
                    <a:p>
                      <a:pPr algn="just" fontAlgn="t"/>
                      <a:r>
                        <a:rPr lang="vi-VN" sz="2000" u="none" strike="noStrike" smtClean="0">
                          <a:effectLst/>
                        </a:rPr>
                        <a:t>dict.items()</a:t>
                      </a:r>
                      <a:endParaRPr lang="vi-VN" sz="2000">
                        <a:effectLst/>
                      </a:endParaRPr>
                    </a:p>
                  </a:txBody>
                  <a:tcPr marL="23208" marR="23208" marT="23208" marB="23208"/>
                </a:tc>
                <a:tc>
                  <a:txBody>
                    <a:bodyPr/>
                    <a:lstStyle/>
                    <a:p>
                      <a:pPr algn="just" fontAlgn="t"/>
                      <a:r>
                        <a:rPr lang="vi-VN" sz="2000" smtClean="0">
                          <a:effectLst/>
                        </a:rPr>
                        <a:t>Trả về tất cả các cặp (key-value) của một Dictionary</a:t>
                      </a:r>
                      <a:endParaRPr lang="vi-VN" sz="2000">
                        <a:solidFill>
                          <a:srgbClr val="000000"/>
                        </a:solidFill>
                        <a:effectLst/>
                        <a:latin typeface="Times New Roman" panose="02020603050405020304" pitchFamily="18" charset="0"/>
                        <a:cs typeface="Times New Roman" panose="02020603050405020304" pitchFamily="18" charset="0"/>
                      </a:endParaRPr>
                    </a:p>
                  </a:txBody>
                  <a:tcPr marL="23208" marR="23208" marT="23208" marB="23208"/>
                </a:tc>
                <a:extLst>
                  <a:ext uri="{0D108BD9-81ED-4DB2-BD59-A6C34878D82A}">
                    <a16:rowId xmlns:a16="http://schemas.microsoft.com/office/drawing/2014/main" xmlns="" val="10001"/>
                  </a:ext>
                </a:extLst>
              </a:tr>
              <a:tr h="465030">
                <a:tc>
                  <a:txBody>
                    <a:bodyPr/>
                    <a:lstStyle/>
                    <a:p>
                      <a:pPr algn="just" fontAlgn="t"/>
                      <a:r>
                        <a:rPr lang="vi-VN" sz="2000" u="none" strike="noStrike" smtClean="0">
                          <a:effectLst/>
                        </a:rPr>
                        <a:t>dict.keys()</a:t>
                      </a:r>
                      <a:endParaRPr lang="vi-VN" sz="2000">
                        <a:effectLst/>
                      </a:endParaRPr>
                    </a:p>
                  </a:txBody>
                  <a:tcPr marL="23208" marR="23208" marT="23208" marB="23208"/>
                </a:tc>
                <a:tc>
                  <a:txBody>
                    <a:bodyPr/>
                    <a:lstStyle/>
                    <a:p>
                      <a:pPr algn="just" fontAlgn="t"/>
                      <a:r>
                        <a:rPr lang="vi-VN" sz="2000" smtClean="0">
                          <a:effectLst/>
                        </a:rPr>
                        <a:t>Trả về tất cả các key của một Dictionary</a:t>
                      </a:r>
                      <a:endParaRPr lang="vi-VN" sz="2000" dirty="0">
                        <a:solidFill>
                          <a:srgbClr val="000000"/>
                        </a:solidFill>
                        <a:effectLst/>
                        <a:latin typeface="Times New Roman" panose="02020603050405020304" pitchFamily="18" charset="0"/>
                        <a:cs typeface="Times New Roman" panose="02020603050405020304" pitchFamily="18" charset="0"/>
                      </a:endParaRPr>
                    </a:p>
                  </a:txBody>
                  <a:tcPr marL="23208" marR="23208" marT="23208" marB="23208"/>
                </a:tc>
                <a:extLst>
                  <a:ext uri="{0D108BD9-81ED-4DB2-BD59-A6C34878D82A}">
                    <a16:rowId xmlns:a16="http://schemas.microsoft.com/office/drawing/2014/main" xmlns="" val="10002"/>
                  </a:ext>
                </a:extLst>
              </a:tr>
              <a:tr h="869376">
                <a:tc>
                  <a:txBody>
                    <a:bodyPr/>
                    <a:lstStyle/>
                    <a:p>
                      <a:pPr algn="just" fontAlgn="t"/>
                      <a:r>
                        <a:rPr lang="vi-VN" sz="2000" u="none" strike="noStrike" smtClean="0">
                          <a:effectLst/>
                        </a:rPr>
                        <a:t>dict.setdefault(key, default=None)</a:t>
                      </a:r>
                      <a:endParaRPr lang="vi-VN" sz="2000" dirty="0">
                        <a:effectLst/>
                      </a:endParaRPr>
                    </a:p>
                  </a:txBody>
                  <a:tcPr marL="23208" marR="23208" marT="23208" marB="23208"/>
                </a:tc>
                <a:tc>
                  <a:txBody>
                    <a:bodyPr/>
                    <a:lstStyle/>
                    <a:p>
                      <a:pPr algn="just" fontAlgn="t"/>
                      <a:r>
                        <a:rPr lang="vi-VN" sz="2000" smtClean="0">
                          <a:effectLst/>
                        </a:rPr>
                        <a:t>Tương tự get(), nhưng sẽ thiết lập dict[key]=default nếu key là không tồn tại trong dict</a:t>
                      </a:r>
                      <a:endParaRPr lang="vi-VN" sz="2000" dirty="0">
                        <a:solidFill>
                          <a:srgbClr val="000000"/>
                        </a:solidFill>
                        <a:effectLst/>
                        <a:latin typeface="Times New Roman" panose="02020603050405020304" pitchFamily="18" charset="0"/>
                        <a:cs typeface="Times New Roman" panose="02020603050405020304" pitchFamily="18" charset="0"/>
                      </a:endParaRPr>
                    </a:p>
                  </a:txBody>
                  <a:tcPr marL="23208" marR="23208" marT="23208" marB="23208"/>
                </a:tc>
                <a:extLst>
                  <a:ext uri="{0D108BD9-81ED-4DB2-BD59-A6C34878D82A}">
                    <a16:rowId xmlns:a16="http://schemas.microsoft.com/office/drawing/2014/main" xmlns="" val="10003"/>
                  </a:ext>
                </a:extLst>
              </a:tr>
              <a:tr h="457896">
                <a:tc>
                  <a:txBody>
                    <a:bodyPr/>
                    <a:lstStyle/>
                    <a:p>
                      <a:pPr algn="just" fontAlgn="t"/>
                      <a:r>
                        <a:rPr lang="vi-VN" sz="2000" u="none" strike="noStrike" smtClean="0">
                          <a:effectLst/>
                        </a:rPr>
                        <a:t>dict.update(dict2)</a:t>
                      </a:r>
                      <a:endParaRPr lang="vi-VN" sz="2000">
                        <a:effectLst/>
                      </a:endParaRPr>
                    </a:p>
                  </a:txBody>
                  <a:tcPr marL="23208" marR="23208" marT="23208" marB="23208"/>
                </a:tc>
                <a:tc>
                  <a:txBody>
                    <a:bodyPr/>
                    <a:lstStyle/>
                    <a:p>
                      <a:pPr algn="just" fontAlgn="t"/>
                      <a:r>
                        <a:rPr lang="vi-VN" sz="2000" smtClean="0">
                          <a:effectLst/>
                        </a:rPr>
                        <a:t>Được sử dụng để thêm các item của dictionary 2 vào Dictionary đầu tiên</a:t>
                      </a:r>
                      <a:endParaRPr lang="vi-VN" sz="2000">
                        <a:solidFill>
                          <a:srgbClr val="000000"/>
                        </a:solidFill>
                        <a:effectLst/>
                        <a:latin typeface="Times New Roman" panose="02020603050405020304" pitchFamily="18" charset="0"/>
                        <a:cs typeface="Times New Roman" panose="02020603050405020304" pitchFamily="18" charset="0"/>
                      </a:endParaRPr>
                    </a:p>
                  </a:txBody>
                  <a:tcPr marL="23208" marR="23208" marT="23208" marB="23208"/>
                </a:tc>
                <a:extLst>
                  <a:ext uri="{0D108BD9-81ED-4DB2-BD59-A6C34878D82A}">
                    <a16:rowId xmlns:a16="http://schemas.microsoft.com/office/drawing/2014/main" xmlns="" val="10004"/>
                  </a:ext>
                </a:extLst>
              </a:tr>
              <a:tr h="465030">
                <a:tc>
                  <a:txBody>
                    <a:bodyPr/>
                    <a:lstStyle/>
                    <a:p>
                      <a:pPr algn="just" fontAlgn="t"/>
                      <a:r>
                        <a:rPr lang="vi-VN" sz="2000" u="none" strike="noStrike" smtClean="0">
                          <a:effectLst/>
                        </a:rPr>
                        <a:t>dict.values()</a:t>
                      </a:r>
                      <a:endParaRPr lang="vi-VN" sz="2000" dirty="0">
                        <a:effectLst/>
                      </a:endParaRPr>
                    </a:p>
                  </a:txBody>
                  <a:tcPr marL="23208" marR="23208" marT="23208" marB="23208"/>
                </a:tc>
                <a:tc>
                  <a:txBody>
                    <a:bodyPr/>
                    <a:lstStyle/>
                    <a:p>
                      <a:pPr algn="just" fontAlgn="t"/>
                      <a:r>
                        <a:rPr lang="vi-VN" sz="2000" smtClean="0">
                          <a:effectLst/>
                        </a:rPr>
                        <a:t>Trả về tất cả các value của một Dictionary</a:t>
                      </a:r>
                      <a:endParaRPr lang="vi-VN" sz="2000" dirty="0">
                        <a:solidFill>
                          <a:srgbClr val="000000"/>
                        </a:solidFill>
                        <a:effectLst/>
                        <a:latin typeface="Times New Roman" panose="02020603050405020304" pitchFamily="18" charset="0"/>
                        <a:cs typeface="Times New Roman" panose="02020603050405020304" pitchFamily="18" charset="0"/>
                      </a:endParaRPr>
                    </a:p>
                  </a:txBody>
                  <a:tcPr marL="23208" marR="23208" marT="23208" marB="23208"/>
                </a:tc>
                <a:extLst>
                  <a:ext uri="{0D108BD9-81ED-4DB2-BD59-A6C34878D82A}">
                    <a16:rowId xmlns:a16="http://schemas.microsoft.com/office/drawing/2014/main" xmlns="" val="10005"/>
                  </a:ext>
                </a:extLst>
              </a:tr>
            </a:tbl>
          </a:graphicData>
        </a:graphic>
      </p:graphicFrame>
      <p:sp>
        <p:nvSpPr>
          <p:cNvPr id="4" name="Slide Number Placeholder 3"/>
          <p:cNvSpPr>
            <a:spLocks noGrp="1"/>
          </p:cNvSpPr>
          <p:nvPr>
            <p:ph type="sldNum" sz="quarter" idx="11"/>
          </p:nvPr>
        </p:nvSpPr>
        <p:spPr/>
        <p:txBody>
          <a:bodyPr/>
          <a:lstStyle/>
          <a:p>
            <a:fld id="{B6B660BE-11E5-49C5-9092-33DADC997675}" type="slidenum">
              <a:rPr lang="en-GB" smtClean="0"/>
              <a:t>16</a:t>
            </a:fld>
            <a:endParaRPr lang="en-GB"/>
          </a:p>
        </p:txBody>
      </p:sp>
    </p:spTree>
    <p:extLst>
      <p:ext uri="{BB962C8B-B14F-4D97-AF65-F5344CB8AC3E}">
        <p14:creationId xmlns:p14="http://schemas.microsoft.com/office/powerpoint/2010/main" val="41748490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385763" indent="-385763">
              <a:buFont typeface="+mj-lt"/>
              <a:buAutoNum type="arabicPeriod"/>
            </a:pPr>
            <a:r>
              <a:rPr lang="en-US" sz="2400" b="1"/>
              <a:t>Từ điển (Dictionary)</a:t>
            </a:r>
            <a:endParaRPr lang="en-US" sz="2400" b="1" dirty="0"/>
          </a:p>
          <a:p>
            <a:pPr marL="385763" indent="-385763">
              <a:buFont typeface="+mj-lt"/>
              <a:buAutoNum type="arabicPeriod"/>
            </a:pPr>
            <a:r>
              <a:rPr lang="en-US" sz="2400" b="1" smtClean="0">
                <a:solidFill>
                  <a:srgbClr val="C00000"/>
                </a:solidFill>
              </a:rPr>
              <a:t>Hàm (Function)</a:t>
            </a:r>
            <a:endParaRPr lang="en-US" sz="2400" b="1" smtClean="0">
              <a:solidFill>
                <a:srgbClr val="C00000"/>
              </a:solidFill>
            </a:endParaRPr>
          </a:p>
          <a:p>
            <a:pPr marL="385763" indent="-385763">
              <a:buFont typeface="+mj-lt"/>
              <a:buAutoNum type="arabicPeriod"/>
            </a:pPr>
            <a:r>
              <a:rPr lang="en-US" sz="2400" b="1" smtClean="0"/>
              <a:t>Mô đun (Module)</a:t>
            </a:r>
            <a:endParaRPr lang="en-US" sz="2400" b="1" smtClean="0"/>
          </a:p>
          <a:p>
            <a:pPr marL="385763" indent="-385763">
              <a:buFont typeface="+mj-lt"/>
              <a:buAutoNum type="arabicPeriod"/>
            </a:pPr>
            <a:r>
              <a:rPr lang="en-US" sz="2400" b="1" smtClean="0"/>
              <a:t>Gói (Package)</a:t>
            </a:r>
            <a:endParaRPr lang="en-US" sz="2400" b="1" dirty="0"/>
          </a:p>
          <a:p>
            <a:pPr marL="385763" indent="-385763">
              <a:buFont typeface="+mj-lt"/>
              <a:buAutoNum type="arabicPeriod"/>
            </a:pPr>
            <a:r>
              <a:rPr lang="en-US" sz="2400" b="1" dirty="0"/>
              <a:t>Q &amp; A</a:t>
            </a:r>
          </a:p>
        </p:txBody>
      </p:sp>
      <p:sp>
        <p:nvSpPr>
          <p:cNvPr id="6" name="Slide Number Placeholder 5"/>
          <p:cNvSpPr>
            <a:spLocks noGrp="1"/>
          </p:cNvSpPr>
          <p:nvPr>
            <p:ph type="sldNum" sz="quarter" idx="11"/>
          </p:nvPr>
        </p:nvSpPr>
        <p:spPr/>
        <p:txBody>
          <a:bodyPr/>
          <a:lstStyle/>
          <a:p>
            <a:fld id="{B6B660BE-11E5-49C5-9092-33DADC997675}" type="slidenum">
              <a:rPr lang="en-GB" smtClean="0"/>
              <a:t>17</a:t>
            </a:fld>
            <a:endParaRPr lang="en-GB"/>
          </a:p>
        </p:txBody>
      </p:sp>
    </p:spTree>
    <p:extLst>
      <p:ext uri="{BB962C8B-B14F-4D97-AF65-F5344CB8AC3E}">
        <p14:creationId xmlns:p14="http://schemas.microsoft.com/office/powerpoint/2010/main" val="20419235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2.1. Giới thiệu</a:t>
            </a:r>
            <a:endParaRPr lang="en-US" dirty="0"/>
          </a:p>
        </p:txBody>
      </p:sp>
      <p:sp>
        <p:nvSpPr>
          <p:cNvPr id="3" name="Content Placeholder 2"/>
          <p:cNvSpPr>
            <a:spLocks noGrp="1"/>
          </p:cNvSpPr>
          <p:nvPr>
            <p:ph idx="1"/>
          </p:nvPr>
        </p:nvSpPr>
        <p:spPr/>
        <p:txBody>
          <a:bodyPr/>
          <a:lstStyle/>
          <a:p>
            <a:pPr algn="just"/>
            <a:r>
              <a:rPr lang="vi-VN" dirty="0">
                <a:latin typeface="Calibri" panose="020F0502020204030204" pitchFamily="34" charset="0"/>
                <a:cs typeface="Calibri" panose="020F0502020204030204" pitchFamily="34" charset="0"/>
              </a:rPr>
              <a:t>Hàm, là một khối code được tổ chức và có thể tái sử dụng, để thực hiện một hành động</a:t>
            </a:r>
            <a:r>
              <a:rPr lang="en-US" dirty="0">
                <a:latin typeface="Calibri" panose="020F0502020204030204" pitchFamily="34" charset="0"/>
                <a:cs typeface="Calibri" panose="020F0502020204030204" pitchFamily="34" charset="0"/>
              </a:rPr>
              <a:t> hay </a:t>
            </a:r>
            <a:r>
              <a:rPr lang="en-US" dirty="0" err="1">
                <a:latin typeface="Calibri" panose="020F0502020204030204" pitchFamily="34" charset="0"/>
                <a:cs typeface="Calibri" panose="020F0502020204030204" pitchFamily="34" charset="0"/>
              </a:rPr>
              <a:t>một</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nhiệm</a:t>
            </a:r>
            <a:r>
              <a:rPr lang="en-US" dirty="0">
                <a:latin typeface="Calibri" panose="020F0502020204030204" pitchFamily="34" charset="0"/>
                <a:cs typeface="Calibri" panose="020F0502020204030204" pitchFamily="34" charset="0"/>
              </a:rPr>
              <a:t> vụ</a:t>
            </a:r>
            <a:r>
              <a:rPr lang="vi-VN" dirty="0">
                <a:latin typeface="Calibri" panose="020F0502020204030204" pitchFamily="34" charset="0"/>
                <a:cs typeface="Calibri" panose="020F0502020204030204" pitchFamily="34" charset="0"/>
              </a:rPr>
              <a:t> nào đó. </a:t>
            </a:r>
            <a:r>
              <a:rPr lang="en-US" dirty="0">
                <a:latin typeface="Calibri" panose="020F0502020204030204" pitchFamily="34" charset="0"/>
                <a:cs typeface="Calibri" panose="020F0502020204030204" pitchFamily="34" charset="0"/>
              </a:rPr>
              <a:t>Có </a:t>
            </a:r>
            <a:r>
              <a:rPr lang="en-US" dirty="0" err="1">
                <a:latin typeface="Calibri" panose="020F0502020204030204" pitchFamily="34" charset="0"/>
                <a:cs typeface="Calibri" panose="020F0502020204030204" pitchFamily="34" charset="0"/>
              </a:rPr>
              <a:t>rất</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nhiều</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hàm</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cung</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cấp</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sẵn</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trong</a:t>
            </a:r>
            <a:r>
              <a:rPr lang="en-US" dirty="0">
                <a:latin typeface="Calibri" panose="020F0502020204030204" pitchFamily="34" charset="0"/>
                <a:cs typeface="Calibri" panose="020F0502020204030204" pitchFamily="34" charset="0"/>
              </a:rPr>
              <a:t> Python, đ</a:t>
            </a:r>
            <a:r>
              <a:rPr lang="vi-VN" dirty="0">
                <a:latin typeface="Calibri" panose="020F0502020204030204" pitchFamily="34" charset="0"/>
                <a:cs typeface="Calibri" panose="020F0502020204030204" pitchFamily="34" charset="0"/>
              </a:rPr>
              <a:t>iển hình như hàm </a:t>
            </a:r>
            <a:r>
              <a:rPr lang="vi-VN" dirty="0">
                <a:solidFill>
                  <a:srgbClr val="FF0000"/>
                </a:solidFill>
                <a:latin typeface="Calibri" panose="020F0502020204030204" pitchFamily="34" charset="0"/>
                <a:cs typeface="Calibri" panose="020F0502020204030204" pitchFamily="34" charset="0"/>
              </a:rPr>
              <a:t>print()</a:t>
            </a:r>
            <a:r>
              <a:rPr lang="en-US" dirty="0">
                <a:solidFill>
                  <a:srgbClr val="FF0000"/>
                </a:solidFill>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được</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dùng</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đê</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đưa</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dư</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liệu</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ra</a:t>
            </a:r>
            <a:r>
              <a:rPr lang="en-US" dirty="0">
                <a:latin typeface="Calibri" panose="020F0502020204030204" pitchFamily="34" charset="0"/>
                <a:cs typeface="Calibri" panose="020F0502020204030204" pitchFamily="34" charset="0"/>
              </a:rPr>
              <a:t> console</a:t>
            </a:r>
            <a:r>
              <a:rPr lang="vi-VN" dirty="0">
                <a:latin typeface="Calibri" panose="020F0502020204030204" pitchFamily="34" charset="0"/>
                <a:cs typeface="Calibri" panose="020F0502020204030204" pitchFamily="34" charset="0"/>
              </a:rPr>
              <a:t>. </a:t>
            </a:r>
            <a:endParaRPr lang="en-US" dirty="0">
              <a:latin typeface="Calibri" panose="020F0502020204030204" pitchFamily="34" charset="0"/>
              <a:cs typeface="Calibri" panose="020F0502020204030204" pitchFamily="34" charset="0"/>
            </a:endParaRPr>
          </a:p>
          <a:p>
            <a:pPr algn="just"/>
            <a:r>
              <a:rPr lang="vi-VN" dirty="0">
                <a:latin typeface="Calibri" panose="020F0502020204030204" pitchFamily="34" charset="0"/>
                <a:cs typeface="Calibri" panose="020F0502020204030204" pitchFamily="34" charset="0"/>
              </a:rPr>
              <a:t>Tuy nhiên </a:t>
            </a:r>
            <a:r>
              <a:rPr lang="en-US" dirty="0" err="1">
                <a:latin typeface="Calibri" panose="020F0502020204030204" pitchFamily="34" charset="0"/>
                <a:cs typeface="Calibri" panose="020F0502020204030204" pitchFamily="34" charset="0"/>
              </a:rPr>
              <a:t>lập</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trình</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viên</a:t>
            </a:r>
            <a:r>
              <a:rPr lang="en-US" dirty="0">
                <a:latin typeface="Calibri" panose="020F0502020204030204" pitchFamily="34" charset="0"/>
                <a:cs typeface="Calibri" panose="020F0502020204030204" pitchFamily="34" charset="0"/>
              </a:rPr>
              <a:t> </a:t>
            </a:r>
            <a:r>
              <a:rPr lang="vi-VN" dirty="0">
                <a:latin typeface="Calibri" panose="020F0502020204030204" pitchFamily="34" charset="0"/>
                <a:cs typeface="Calibri" panose="020F0502020204030204" pitchFamily="34" charset="0"/>
              </a:rPr>
              <a:t>cũng có thể tạo riêng cho mình một hàm với cách định nghĩa và kiểu giá trị cho riên</a:t>
            </a:r>
            <a:r>
              <a:rPr lang="en-US" dirty="0">
                <a:latin typeface="Calibri" panose="020F0502020204030204" pitchFamily="34" charset="0"/>
                <a:cs typeface="Calibri" panose="020F0502020204030204" pitchFamily="34" charset="0"/>
              </a:rPr>
              <a:t>g</a:t>
            </a:r>
            <a:r>
              <a:rPr lang="vi-VN" dirty="0">
                <a:latin typeface="Calibri" panose="020F0502020204030204" pitchFamily="34" charset="0"/>
                <a:cs typeface="Calibri" panose="020F0502020204030204" pitchFamily="34" charset="0"/>
              </a:rPr>
              <a:t>. Các hàm này được gọi là user-defined function.</a:t>
            </a:r>
            <a:endParaRPr lang="en-US" dirty="0">
              <a:latin typeface="Calibri" panose="020F0502020204030204" pitchFamily="34" charset="0"/>
              <a:cs typeface="Calibri" panose="020F0502020204030204" pitchFamily="34" charset="0"/>
            </a:endParaRPr>
          </a:p>
        </p:txBody>
      </p:sp>
      <p:sp>
        <p:nvSpPr>
          <p:cNvPr id="6" name="Slide Number Placeholder 5"/>
          <p:cNvSpPr>
            <a:spLocks noGrp="1"/>
          </p:cNvSpPr>
          <p:nvPr>
            <p:ph type="sldNum" sz="quarter" idx="11"/>
          </p:nvPr>
        </p:nvSpPr>
        <p:spPr/>
        <p:txBody>
          <a:bodyPr/>
          <a:lstStyle/>
          <a:p>
            <a:fld id="{B6B660BE-11E5-49C5-9092-33DADC997675}" type="slidenum">
              <a:rPr lang="en-GB" smtClean="0"/>
              <a:t>18</a:t>
            </a:fld>
            <a:endParaRPr lang="en-GB"/>
          </a:p>
        </p:txBody>
      </p:sp>
    </p:spTree>
    <p:extLst>
      <p:ext uri="{BB962C8B-B14F-4D97-AF65-F5344CB8AC3E}">
        <p14:creationId xmlns:p14="http://schemas.microsoft.com/office/powerpoint/2010/main" val="11626090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2.2. Định nghĩa hàm</a:t>
            </a:r>
            <a:endParaRPr lang="en-US"/>
          </a:p>
        </p:txBody>
      </p:sp>
      <p:sp>
        <p:nvSpPr>
          <p:cNvPr id="3" name="Content Placeholder 2"/>
          <p:cNvSpPr>
            <a:spLocks noGrp="1"/>
          </p:cNvSpPr>
          <p:nvPr>
            <p:ph idx="1"/>
          </p:nvPr>
        </p:nvSpPr>
        <p:spPr/>
        <p:txBody>
          <a:bodyPr/>
          <a:lstStyle/>
          <a:p>
            <a:r>
              <a:rPr lang="en-US" dirty="0"/>
              <a:t>Cú </a:t>
            </a:r>
            <a:r>
              <a:rPr lang="en-US" err="1"/>
              <a:t>pháp</a:t>
            </a:r>
            <a:r>
              <a:rPr lang="en-US" smtClean="0"/>
              <a:t>:</a:t>
            </a:r>
          </a:p>
          <a:p>
            <a:pPr marL="400050" lvl="1" indent="0" defTabSz="685800" eaLnBrk="0" hangingPunct="0">
              <a:spcBef>
                <a:spcPct val="0"/>
              </a:spcBef>
              <a:buNone/>
            </a:pPr>
            <a:r>
              <a:rPr lang="en-US" altLang="en-US" b="1">
                <a:solidFill>
                  <a:schemeClr val="tx1"/>
                </a:solidFill>
                <a:latin typeface="Consolas" panose="020B0609020204030204" pitchFamily="49" charset="0"/>
                <a:cs typeface="Courier New" panose="02070309020205020404" pitchFamily="49" charset="0"/>
              </a:rPr>
              <a:t>def </a:t>
            </a:r>
            <a:r>
              <a:rPr lang="en-US" altLang="en-US" b="1" smtClean="0">
                <a:solidFill>
                  <a:schemeClr val="tx1"/>
                </a:solidFill>
                <a:latin typeface="Consolas" panose="020B0609020204030204" pitchFamily="49" charset="0"/>
                <a:cs typeface="Courier New" panose="02070309020205020404" pitchFamily="49" charset="0"/>
              </a:rPr>
              <a:t>ten_ham(cac_tham_so): </a:t>
            </a:r>
            <a:endParaRPr lang="en-US" altLang="en-US" b="1">
              <a:solidFill>
                <a:schemeClr val="tx1"/>
              </a:solidFill>
              <a:latin typeface="Consolas" panose="020B0609020204030204" pitchFamily="49" charset="0"/>
              <a:cs typeface="Courier New" panose="02070309020205020404" pitchFamily="49" charset="0"/>
            </a:endParaRPr>
          </a:p>
          <a:p>
            <a:pPr marL="400050" lvl="1" indent="0" defTabSz="685800" eaLnBrk="0" hangingPunct="0">
              <a:spcBef>
                <a:spcPct val="0"/>
              </a:spcBef>
              <a:buNone/>
            </a:pPr>
            <a:r>
              <a:rPr lang="en-US" altLang="en-US" b="1">
                <a:solidFill>
                  <a:schemeClr val="tx1"/>
                </a:solidFill>
                <a:latin typeface="Consolas" panose="020B0609020204030204" pitchFamily="49" charset="0"/>
                <a:cs typeface="Courier New" panose="02070309020205020404" pitchFamily="49" charset="0"/>
              </a:rPr>
              <a:t>	"function_doc_string" </a:t>
            </a:r>
          </a:p>
          <a:p>
            <a:pPr marL="400050" lvl="1" indent="0" defTabSz="685800" eaLnBrk="0" hangingPunct="0">
              <a:spcBef>
                <a:spcPct val="0"/>
              </a:spcBef>
              <a:buNone/>
            </a:pPr>
            <a:r>
              <a:rPr lang="en-US" altLang="en-US" b="1">
                <a:solidFill>
                  <a:schemeClr val="tx1"/>
                </a:solidFill>
                <a:latin typeface="Consolas" panose="020B0609020204030204" pitchFamily="49" charset="0"/>
                <a:cs typeface="Courier New" panose="02070309020205020404" pitchFamily="49" charset="0"/>
              </a:rPr>
              <a:t>	function_suite </a:t>
            </a:r>
          </a:p>
          <a:p>
            <a:pPr marL="400050" lvl="1" indent="0" defTabSz="685800" eaLnBrk="0" hangingPunct="0">
              <a:spcBef>
                <a:spcPct val="0"/>
              </a:spcBef>
              <a:buNone/>
            </a:pPr>
            <a:r>
              <a:rPr lang="en-US" altLang="en-US" b="1">
                <a:solidFill>
                  <a:schemeClr val="tx1"/>
                </a:solidFill>
                <a:latin typeface="Consolas" panose="020B0609020204030204" pitchFamily="49" charset="0"/>
                <a:cs typeface="Courier New" panose="02070309020205020404" pitchFamily="49" charset="0"/>
              </a:rPr>
              <a:t>	return [bieu_thuc] </a:t>
            </a:r>
          </a:p>
          <a:p>
            <a:r>
              <a:rPr lang="en-US" smtClean="0"/>
              <a:t>Ví dụ:</a:t>
            </a:r>
          </a:p>
          <a:p>
            <a:pPr marL="800100" lvl="2" indent="0" algn="l">
              <a:buNone/>
            </a:pPr>
            <a:r>
              <a:rPr lang="en-US" altLang="en-US" i="1">
                <a:solidFill>
                  <a:srgbClr val="808080"/>
                </a:solidFill>
                <a:latin typeface="Consolas" panose="020B0609020204030204" pitchFamily="49" charset="0"/>
                <a:cs typeface="Courier New" panose="02070309020205020404" pitchFamily="49" charset="0"/>
              </a:rPr>
              <a:t># Định nghĩa một hàm: truyền vào tên người và trả về một chuỗi.</a:t>
            </a:r>
            <a:br>
              <a:rPr lang="en-US" altLang="en-US" i="1">
                <a:solidFill>
                  <a:srgbClr val="808080"/>
                </a:solidFill>
                <a:latin typeface="Consolas" panose="020B0609020204030204" pitchFamily="49" charset="0"/>
                <a:cs typeface="Courier New" panose="02070309020205020404" pitchFamily="49" charset="0"/>
              </a:rPr>
            </a:br>
            <a:r>
              <a:rPr lang="en-US" altLang="en-US" b="1">
                <a:solidFill>
                  <a:srgbClr val="000080"/>
                </a:solidFill>
                <a:latin typeface="Consolas" panose="020B0609020204030204" pitchFamily="49" charset="0"/>
                <a:cs typeface="Courier New" panose="02070309020205020404" pitchFamily="49" charset="0"/>
              </a:rPr>
              <a:t>def </a:t>
            </a:r>
            <a:r>
              <a:rPr lang="en-US" altLang="en-US">
                <a:solidFill>
                  <a:srgbClr val="000000"/>
                </a:solidFill>
                <a:latin typeface="Consolas" panose="020B0609020204030204" pitchFamily="49" charset="0"/>
                <a:cs typeface="Courier New" panose="02070309020205020404" pitchFamily="49" charset="0"/>
              </a:rPr>
              <a:t>sayHello(name):</a:t>
            </a:r>
            <a:br>
              <a:rPr lang="en-US" altLang="en-US">
                <a:solidFill>
                  <a:srgbClr val="000000"/>
                </a:solidFill>
                <a:latin typeface="Consolas" panose="020B0609020204030204" pitchFamily="49" charset="0"/>
                <a:cs typeface="Courier New" panose="02070309020205020404" pitchFamily="49" charset="0"/>
              </a:rPr>
            </a:br>
            <a:r>
              <a:rPr lang="en-US" altLang="en-US">
                <a:solidFill>
                  <a:srgbClr val="000000"/>
                </a:solidFill>
                <a:latin typeface="Consolas" panose="020B0609020204030204" pitchFamily="49" charset="0"/>
                <a:cs typeface="Courier New" panose="02070309020205020404" pitchFamily="49" charset="0"/>
              </a:rPr>
              <a:t>    </a:t>
            </a:r>
            <a:r>
              <a:rPr lang="en-US" altLang="en-US" sz="1800" i="1">
                <a:solidFill>
                  <a:srgbClr val="808080"/>
                </a:solidFill>
                <a:latin typeface="Consolas" panose="020B0609020204030204" pitchFamily="49" charset="0"/>
                <a:cs typeface="Courier New" panose="02070309020205020404" pitchFamily="49" charset="0"/>
              </a:rPr>
              <a:t>'Hàm truyền vào tên người và trả về một chuỗi'</a:t>
            </a:r>
            <a:r>
              <a:rPr lang="en-US" altLang="en-US" i="1">
                <a:solidFill>
                  <a:srgbClr val="808080"/>
                </a:solidFill>
                <a:latin typeface="Consolas" panose="020B0609020204030204" pitchFamily="49" charset="0"/>
                <a:cs typeface="Courier New" panose="02070309020205020404" pitchFamily="49" charset="0"/>
              </a:rPr>
              <a:t/>
            </a:r>
            <a:br>
              <a:rPr lang="en-US" altLang="en-US" i="1">
                <a:solidFill>
                  <a:srgbClr val="808080"/>
                </a:solidFill>
                <a:latin typeface="Consolas" panose="020B0609020204030204" pitchFamily="49" charset="0"/>
                <a:cs typeface="Courier New" panose="02070309020205020404" pitchFamily="49" charset="0"/>
              </a:rPr>
            </a:br>
            <a:r>
              <a:rPr lang="en-US" altLang="en-US" i="1">
                <a:solidFill>
                  <a:srgbClr val="808080"/>
                </a:solidFill>
                <a:latin typeface="Consolas" panose="020B0609020204030204" pitchFamily="49" charset="0"/>
                <a:cs typeface="Courier New" panose="02070309020205020404" pitchFamily="49" charset="0"/>
              </a:rPr>
              <a:t>    </a:t>
            </a:r>
            <a:r>
              <a:rPr lang="en-US" altLang="en-US" b="1">
                <a:solidFill>
                  <a:srgbClr val="000080"/>
                </a:solidFill>
                <a:latin typeface="Consolas" panose="020B0609020204030204" pitchFamily="49" charset="0"/>
                <a:cs typeface="Courier New" panose="02070309020205020404" pitchFamily="49" charset="0"/>
              </a:rPr>
              <a:t>return </a:t>
            </a:r>
            <a:r>
              <a:rPr lang="en-US" altLang="en-US" b="1">
                <a:solidFill>
                  <a:srgbClr val="008080"/>
                </a:solidFill>
                <a:latin typeface="Consolas" panose="020B0609020204030204" pitchFamily="49" charset="0"/>
                <a:cs typeface="Courier New" panose="02070309020205020404" pitchFamily="49" charset="0"/>
              </a:rPr>
              <a:t>"Hello " </a:t>
            </a:r>
            <a:r>
              <a:rPr lang="en-US" altLang="en-US">
                <a:solidFill>
                  <a:srgbClr val="000000"/>
                </a:solidFill>
                <a:latin typeface="Consolas" panose="020B0609020204030204" pitchFamily="49" charset="0"/>
                <a:cs typeface="Courier New" panose="02070309020205020404" pitchFamily="49" charset="0"/>
              </a:rPr>
              <a:t>+ name</a:t>
            </a:r>
            <a:br>
              <a:rPr lang="en-US" altLang="en-US">
                <a:solidFill>
                  <a:srgbClr val="000000"/>
                </a:solidFill>
                <a:latin typeface="Consolas" panose="020B0609020204030204" pitchFamily="49" charset="0"/>
                <a:cs typeface="Courier New" panose="02070309020205020404" pitchFamily="49" charset="0"/>
              </a:rPr>
            </a:br>
            <a:r>
              <a:rPr lang="en-US" altLang="en-US" i="1" smtClean="0">
                <a:solidFill>
                  <a:srgbClr val="808080"/>
                </a:solidFill>
                <a:latin typeface="Consolas" panose="020B0609020204030204" pitchFamily="49" charset="0"/>
                <a:cs typeface="Courier New" panose="02070309020205020404" pitchFamily="49" charset="0"/>
              </a:rPr>
              <a:t># </a:t>
            </a:r>
            <a:r>
              <a:rPr lang="en-US" altLang="en-US" i="1">
                <a:solidFill>
                  <a:srgbClr val="808080"/>
                </a:solidFill>
                <a:latin typeface="Consolas" panose="020B0609020204030204" pitchFamily="49" charset="0"/>
                <a:cs typeface="Courier New" panose="02070309020205020404" pitchFamily="49" charset="0"/>
              </a:rPr>
              <a:t>Sử dụng hàm sayHello</a:t>
            </a:r>
            <a:br>
              <a:rPr lang="en-US" altLang="en-US" i="1">
                <a:solidFill>
                  <a:srgbClr val="808080"/>
                </a:solidFill>
                <a:latin typeface="Consolas" panose="020B0609020204030204" pitchFamily="49" charset="0"/>
                <a:cs typeface="Courier New" panose="02070309020205020404" pitchFamily="49" charset="0"/>
              </a:rPr>
            </a:br>
            <a:r>
              <a:rPr lang="en-US" altLang="en-US">
                <a:solidFill>
                  <a:srgbClr val="000000"/>
                </a:solidFill>
                <a:latin typeface="Consolas" panose="020B0609020204030204" pitchFamily="49" charset="0"/>
                <a:cs typeface="Courier New" panose="02070309020205020404" pitchFamily="49" charset="0"/>
              </a:rPr>
              <a:t>text = sayHello(</a:t>
            </a:r>
            <a:r>
              <a:rPr lang="en-US" altLang="en-US" b="1">
                <a:solidFill>
                  <a:srgbClr val="008080"/>
                </a:solidFill>
                <a:latin typeface="Consolas" panose="020B0609020204030204" pitchFamily="49" charset="0"/>
                <a:cs typeface="Courier New" panose="02070309020205020404" pitchFamily="49" charset="0"/>
              </a:rPr>
              <a:t>"Nguyen Van A!"</a:t>
            </a:r>
            <a:r>
              <a:rPr lang="en-US" altLang="en-US">
                <a:solidFill>
                  <a:srgbClr val="000000"/>
                </a:solidFill>
                <a:latin typeface="Consolas" panose="020B0609020204030204" pitchFamily="49" charset="0"/>
                <a:cs typeface="Courier New" panose="02070309020205020404" pitchFamily="49" charset="0"/>
              </a:rPr>
              <a:t>)</a:t>
            </a:r>
            <a:br>
              <a:rPr lang="en-US" altLang="en-US">
                <a:solidFill>
                  <a:srgbClr val="000000"/>
                </a:solidFill>
                <a:latin typeface="Consolas" panose="020B0609020204030204" pitchFamily="49" charset="0"/>
                <a:cs typeface="Courier New" panose="02070309020205020404" pitchFamily="49" charset="0"/>
              </a:rPr>
            </a:br>
            <a:r>
              <a:rPr lang="en-US" altLang="en-US">
                <a:solidFill>
                  <a:srgbClr val="000080"/>
                </a:solidFill>
                <a:latin typeface="Consolas" panose="020B0609020204030204" pitchFamily="49" charset="0"/>
                <a:cs typeface="Courier New" panose="02070309020205020404" pitchFamily="49" charset="0"/>
              </a:rPr>
              <a:t>print</a:t>
            </a:r>
            <a:r>
              <a:rPr lang="en-US" altLang="en-US">
                <a:solidFill>
                  <a:srgbClr val="000000"/>
                </a:solidFill>
                <a:latin typeface="Consolas" panose="020B0609020204030204" pitchFamily="49" charset="0"/>
                <a:cs typeface="Courier New" panose="02070309020205020404" pitchFamily="49" charset="0"/>
              </a:rPr>
              <a:t>(text</a:t>
            </a:r>
            <a:r>
              <a:rPr lang="en-US" altLang="en-US" smtClean="0">
                <a:solidFill>
                  <a:srgbClr val="000000"/>
                </a:solidFill>
                <a:latin typeface="Consolas" panose="020B0609020204030204" pitchFamily="49" charset="0"/>
                <a:cs typeface="Courier New" panose="02070309020205020404" pitchFamily="49" charset="0"/>
              </a:rPr>
              <a:t>)</a:t>
            </a:r>
            <a:endParaRPr lang="en-US" altLang="en-US">
              <a:latin typeface="Consolas" panose="020B0609020204030204" pitchFamily="49" charset="0"/>
            </a:endParaRPr>
          </a:p>
        </p:txBody>
      </p:sp>
      <p:sp>
        <p:nvSpPr>
          <p:cNvPr id="7" name="Rectangle 2"/>
          <p:cNvSpPr>
            <a:spLocks noChangeArrowheads="1"/>
          </p:cNvSpPr>
          <p:nvPr/>
        </p:nvSpPr>
        <p:spPr bwMode="auto">
          <a:xfrm>
            <a:off x="951432" y="6288488"/>
            <a:ext cx="7553940" cy="377026"/>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prstTxWarp prst="textNoShape">
              <a:avLst/>
            </a:prstTxWarp>
            <a:spAutoFit/>
          </a:bodyPr>
          <a:lstStyle/>
          <a:p>
            <a:pPr defTabSz="685800" eaLnBrk="0" fontAlgn="base" hangingPunct="0">
              <a:spcBef>
                <a:spcPct val="0"/>
              </a:spcBef>
              <a:spcAft>
                <a:spcPct val="0"/>
              </a:spcAft>
            </a:pPr>
            <a:endParaRPr lang="en-US" altLang="en-US" sz="2000" dirty="0">
              <a:latin typeface="Arial" panose="020B0604020202020204" pitchFamily="34" charset="0"/>
            </a:endParaRPr>
          </a:p>
        </p:txBody>
      </p:sp>
      <p:sp>
        <p:nvSpPr>
          <p:cNvPr id="6" name="Slide Number Placeholder 5"/>
          <p:cNvSpPr>
            <a:spLocks noGrp="1"/>
          </p:cNvSpPr>
          <p:nvPr>
            <p:ph type="sldNum" sz="quarter" idx="11"/>
          </p:nvPr>
        </p:nvSpPr>
        <p:spPr/>
        <p:txBody>
          <a:bodyPr/>
          <a:lstStyle/>
          <a:p>
            <a:fld id="{B6B660BE-11E5-49C5-9092-33DADC997675}" type="slidenum">
              <a:rPr lang="en-GB" smtClean="0"/>
              <a:t>19</a:t>
            </a:fld>
            <a:endParaRPr lang="en-GB"/>
          </a:p>
        </p:txBody>
      </p:sp>
    </p:spTree>
    <p:extLst>
      <p:ext uri="{BB962C8B-B14F-4D97-AF65-F5344CB8AC3E}">
        <p14:creationId xmlns:p14="http://schemas.microsoft.com/office/powerpoint/2010/main" val="16574883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algn="just"/>
            <a:r>
              <a:rPr lang="vi-VN" dirty="0">
                <a:latin typeface="Calibri" panose="020F0502020204030204" pitchFamily="34" charset="0"/>
                <a:cs typeface="Calibri" panose="020F0502020204030204" pitchFamily="34" charset="0"/>
              </a:rPr>
              <a:t>Khi định nghĩa các hàm</a:t>
            </a:r>
            <a:r>
              <a:rPr lang="en-US" dirty="0">
                <a:latin typeface="Calibri" panose="020F0502020204030204" pitchFamily="34" charset="0"/>
                <a:cs typeface="Calibri" panose="020F0502020204030204" pitchFamily="34" charset="0"/>
              </a:rPr>
              <a:t> </a:t>
            </a:r>
            <a:r>
              <a:rPr lang="vi-VN" dirty="0">
                <a:latin typeface="Calibri" panose="020F0502020204030204" pitchFamily="34" charset="0"/>
                <a:cs typeface="Calibri" panose="020F0502020204030204" pitchFamily="34" charset="0"/>
              </a:rPr>
              <a:t>cần theo các qui tắc sau:</a:t>
            </a:r>
          </a:p>
          <a:p>
            <a:pPr lvl="1" algn="just"/>
            <a:r>
              <a:rPr lang="vi-VN" dirty="0">
                <a:latin typeface="Calibri" panose="020F0502020204030204" pitchFamily="34" charset="0"/>
                <a:cs typeface="Calibri" panose="020F0502020204030204" pitchFamily="34" charset="0"/>
              </a:rPr>
              <a:t>Từ khóa </a:t>
            </a:r>
            <a:r>
              <a:rPr lang="vi-VN" b="1" dirty="0">
                <a:solidFill>
                  <a:srgbClr val="FF0000"/>
                </a:solidFill>
                <a:latin typeface="Calibri" panose="020F0502020204030204" pitchFamily="34" charset="0"/>
                <a:cs typeface="Calibri" panose="020F0502020204030204" pitchFamily="34" charset="0"/>
              </a:rPr>
              <a:t>def</a:t>
            </a:r>
            <a:r>
              <a:rPr lang="vi-VN" dirty="0">
                <a:solidFill>
                  <a:srgbClr val="FF0000"/>
                </a:solidFill>
                <a:latin typeface="Calibri" panose="020F0502020204030204" pitchFamily="34" charset="0"/>
                <a:cs typeface="Calibri" panose="020F0502020204030204" pitchFamily="34" charset="0"/>
              </a:rPr>
              <a:t> </a:t>
            </a:r>
            <a:r>
              <a:rPr lang="vi-VN" dirty="0">
                <a:latin typeface="Calibri" panose="020F0502020204030204" pitchFamily="34" charset="0"/>
                <a:cs typeface="Calibri" panose="020F0502020204030204" pitchFamily="34" charset="0"/>
              </a:rPr>
              <a:t>được sử dụng để bắt đầu phần định nghĩa hàm. Def xác định phần bắt đầu của khối hàm.</a:t>
            </a:r>
          </a:p>
          <a:p>
            <a:pPr lvl="1" algn="just"/>
            <a:r>
              <a:rPr lang="en-US" dirty="0">
                <a:latin typeface="Calibri" panose="020F0502020204030204" pitchFamily="34" charset="0"/>
                <a:cs typeface="Calibri" panose="020F0502020204030204" pitchFamily="34" charset="0"/>
              </a:rPr>
              <a:t>Cú </a:t>
            </a:r>
            <a:r>
              <a:rPr lang="en-US" dirty="0" err="1">
                <a:latin typeface="Calibri" panose="020F0502020204030204" pitchFamily="34" charset="0"/>
                <a:cs typeface="Calibri" panose="020F0502020204030204" pitchFamily="34" charset="0"/>
              </a:rPr>
              <a:t>pháp</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khai</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báo</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hàm</a:t>
            </a:r>
            <a:r>
              <a:rPr lang="en-US" dirty="0">
                <a:latin typeface="Calibri" panose="020F0502020204030204" pitchFamily="34" charset="0"/>
                <a:cs typeface="Calibri" panose="020F0502020204030204" pitchFamily="34" charset="0"/>
              </a:rPr>
              <a:t>: </a:t>
            </a:r>
            <a:r>
              <a:rPr lang="vi-VN" b="1" dirty="0">
                <a:solidFill>
                  <a:srgbClr val="FF0000"/>
                </a:solidFill>
                <a:latin typeface="Calibri" panose="020F0502020204030204" pitchFamily="34" charset="0"/>
                <a:cs typeface="Calibri" panose="020F0502020204030204" pitchFamily="34" charset="0"/>
              </a:rPr>
              <a:t>def</a:t>
            </a:r>
            <a:r>
              <a:rPr lang="vi-VN" dirty="0">
                <a:solidFill>
                  <a:srgbClr val="FF0000"/>
                </a:solidFill>
                <a:latin typeface="Calibri" panose="020F0502020204030204" pitchFamily="34" charset="0"/>
                <a:cs typeface="Calibri" panose="020F0502020204030204" pitchFamily="34" charset="0"/>
              </a:rPr>
              <a:t> ten_ham()</a:t>
            </a:r>
            <a:r>
              <a:rPr lang="en-US" dirty="0">
                <a:solidFill>
                  <a:srgbClr val="FF0000"/>
                </a:solidFill>
                <a:latin typeface="Calibri" panose="020F0502020204030204" pitchFamily="34" charset="0"/>
                <a:cs typeface="Calibri" panose="020F0502020204030204" pitchFamily="34" charset="0"/>
              </a:rPr>
              <a:t>:</a:t>
            </a:r>
            <a:endParaRPr lang="vi-VN" dirty="0">
              <a:solidFill>
                <a:srgbClr val="FF0000"/>
              </a:solidFill>
              <a:latin typeface="Calibri" panose="020F0502020204030204" pitchFamily="34" charset="0"/>
              <a:cs typeface="Calibri" panose="020F0502020204030204" pitchFamily="34" charset="0"/>
            </a:endParaRPr>
          </a:p>
          <a:p>
            <a:pPr lvl="1" algn="just"/>
            <a:r>
              <a:rPr lang="vi-VN" dirty="0">
                <a:latin typeface="Calibri" panose="020F0502020204030204" pitchFamily="34" charset="0"/>
                <a:cs typeface="Calibri" panose="020F0502020204030204" pitchFamily="34" charset="0"/>
              </a:rPr>
              <a:t>Các tham số được truyền vào bên trong các dấu ngoặc đơn. Ở cuối là dấu hai chấm.</a:t>
            </a:r>
          </a:p>
          <a:p>
            <a:pPr lvl="1" algn="just"/>
            <a:r>
              <a:rPr lang="vi-VN" dirty="0">
                <a:latin typeface="Calibri" panose="020F0502020204030204" pitchFamily="34" charset="0"/>
                <a:cs typeface="Calibri" panose="020F0502020204030204" pitchFamily="34" charset="0"/>
              </a:rPr>
              <a:t>Trước khi viết một code, một độ thụt dòng được cung cấp trước mỗi lệnh. Độ thụt dòng này nên giống nhau cho tất cả các lệnh bên trong hàm đó.</a:t>
            </a:r>
          </a:p>
          <a:p>
            <a:pPr lvl="1" algn="just"/>
            <a:r>
              <a:rPr lang="vi-VN" dirty="0">
                <a:latin typeface="Calibri" panose="020F0502020204030204" pitchFamily="34" charset="0"/>
                <a:cs typeface="Calibri" panose="020F0502020204030204" pitchFamily="34" charset="0"/>
              </a:rPr>
              <a:t>Documentation String của một hàm </a:t>
            </a:r>
            <a:r>
              <a:rPr lang="en-US" dirty="0" err="1">
                <a:latin typeface="Calibri" panose="020F0502020204030204" pitchFamily="34" charset="0"/>
                <a:cs typeface="Calibri" panose="020F0502020204030204" pitchFamily="34" charset="0"/>
              </a:rPr>
              <a:t>được</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khai</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báo</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đầu</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tiên</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trong</a:t>
            </a:r>
            <a:r>
              <a:rPr lang="en-US" dirty="0">
                <a:latin typeface="Calibri" panose="020F0502020204030204" pitchFamily="34" charset="0"/>
                <a:cs typeface="Calibri" panose="020F0502020204030204" pitchFamily="34" charset="0"/>
              </a:rPr>
              <a:t> ‘’ </a:t>
            </a:r>
            <a:r>
              <a:rPr lang="en-US" dirty="0" err="1">
                <a:latin typeface="Calibri" panose="020F0502020204030204" pitchFamily="34" charset="0"/>
                <a:cs typeface="Calibri" panose="020F0502020204030204" pitchFamily="34" charset="0"/>
              </a:rPr>
              <a:t>hoặc</a:t>
            </a:r>
            <a:r>
              <a:rPr lang="en-US" dirty="0">
                <a:latin typeface="Calibri" panose="020F0502020204030204" pitchFamily="34" charset="0"/>
                <a:cs typeface="Calibri" panose="020F0502020204030204" pitchFamily="34" charset="0"/>
              </a:rPr>
              <a:t> “”. S</a:t>
            </a:r>
            <a:r>
              <a:rPr lang="vi-VN" dirty="0">
                <a:latin typeface="Calibri" panose="020F0502020204030204" pitchFamily="34" charset="0"/>
                <a:cs typeface="Calibri" panose="020F0502020204030204" pitchFamily="34" charset="0"/>
              </a:rPr>
              <a:t>au đó là </a:t>
            </a:r>
            <a:r>
              <a:rPr lang="en-US" dirty="0" err="1">
                <a:latin typeface="Calibri" panose="020F0502020204030204" pitchFamily="34" charset="0"/>
                <a:cs typeface="Calibri" panose="020F0502020204030204" pitchFamily="34" charset="0"/>
              </a:rPr>
              <a:t>các</a:t>
            </a:r>
            <a:r>
              <a:rPr lang="en-US" dirty="0">
                <a:latin typeface="Calibri" panose="020F0502020204030204" pitchFamily="34" charset="0"/>
                <a:cs typeface="Calibri" panose="020F0502020204030204" pitchFamily="34" charset="0"/>
              </a:rPr>
              <a:t> </a:t>
            </a:r>
            <a:r>
              <a:rPr lang="vi-VN" dirty="0">
                <a:latin typeface="Calibri" panose="020F0502020204030204" pitchFamily="34" charset="0"/>
                <a:cs typeface="Calibri" panose="020F0502020204030204" pitchFamily="34" charset="0"/>
              </a:rPr>
              <a:t>lệnh để thực thi.</a:t>
            </a:r>
            <a:endParaRPr lang="en-US" dirty="0">
              <a:latin typeface="Calibri" panose="020F0502020204030204" pitchFamily="34" charset="0"/>
              <a:cs typeface="Calibri" panose="020F0502020204030204" pitchFamily="34" charset="0"/>
            </a:endParaRPr>
          </a:p>
        </p:txBody>
      </p:sp>
      <p:sp>
        <p:nvSpPr>
          <p:cNvPr id="6" name="Slide Number Placeholder 5"/>
          <p:cNvSpPr>
            <a:spLocks noGrp="1"/>
          </p:cNvSpPr>
          <p:nvPr>
            <p:ph type="sldNum" sz="quarter" idx="11"/>
          </p:nvPr>
        </p:nvSpPr>
        <p:spPr/>
        <p:txBody>
          <a:bodyPr/>
          <a:lstStyle/>
          <a:p>
            <a:fld id="{B6B660BE-11E5-49C5-9092-33DADC997675}" type="slidenum">
              <a:rPr lang="en-GB" smtClean="0"/>
              <a:t>20</a:t>
            </a:fld>
            <a:endParaRPr lang="en-GB"/>
          </a:p>
        </p:txBody>
      </p:sp>
    </p:spTree>
    <p:extLst>
      <p:ext uri="{BB962C8B-B14F-4D97-AF65-F5344CB8AC3E}">
        <p14:creationId xmlns:p14="http://schemas.microsoft.com/office/powerpoint/2010/main" val="3880718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2.3. Thực thi hàm</a:t>
            </a:r>
            <a:endParaRPr lang="en-US"/>
          </a:p>
        </p:txBody>
      </p:sp>
      <p:sp>
        <p:nvSpPr>
          <p:cNvPr id="3" name="Content Placeholder 2"/>
          <p:cNvSpPr>
            <a:spLocks noGrp="1"/>
          </p:cNvSpPr>
          <p:nvPr>
            <p:ph idx="1"/>
          </p:nvPr>
        </p:nvSpPr>
        <p:spPr/>
        <p:txBody>
          <a:bodyPr/>
          <a:lstStyle/>
          <a:p>
            <a:r>
              <a:rPr lang="vi-VN" dirty="0">
                <a:latin typeface="Calibri" panose="020F0502020204030204" pitchFamily="34" charset="0"/>
                <a:cs typeface="Calibri" panose="020F0502020204030204" pitchFamily="34" charset="0"/>
              </a:rPr>
              <a:t>Để thực thi một hàm, bạn cần </a:t>
            </a:r>
            <a:r>
              <a:rPr lang="vi-VN" dirty="0">
                <a:solidFill>
                  <a:srgbClr val="FF0000"/>
                </a:solidFill>
                <a:latin typeface="Calibri" panose="020F0502020204030204" pitchFamily="34" charset="0"/>
                <a:cs typeface="Calibri" panose="020F0502020204030204" pitchFamily="34" charset="0"/>
              </a:rPr>
              <a:t>gọi</a:t>
            </a:r>
            <a:r>
              <a:rPr lang="vi-VN" dirty="0">
                <a:latin typeface="Calibri" panose="020F0502020204030204" pitchFamily="34" charset="0"/>
                <a:cs typeface="Calibri" panose="020F0502020204030204" pitchFamily="34" charset="0"/>
              </a:rPr>
              <a:t> hàm đó. Cú pháp như </a:t>
            </a:r>
            <a:r>
              <a:rPr lang="vi-VN">
                <a:latin typeface="Calibri" panose="020F0502020204030204" pitchFamily="34" charset="0"/>
                <a:cs typeface="Calibri" panose="020F0502020204030204" pitchFamily="34" charset="0"/>
              </a:rPr>
              <a:t>sau</a:t>
            </a:r>
            <a:r>
              <a:rPr lang="vi-VN" smtClean="0">
                <a:latin typeface="Calibri" panose="020F0502020204030204" pitchFamily="34" charset="0"/>
                <a:cs typeface="Calibri" panose="020F0502020204030204" pitchFamily="34" charset="0"/>
              </a:rPr>
              <a:t>:</a:t>
            </a:r>
            <a:endParaRPr lang="en-US" smtClean="0">
              <a:latin typeface="Calibri" panose="020F0502020204030204" pitchFamily="34" charset="0"/>
              <a:cs typeface="Calibri" panose="020F0502020204030204" pitchFamily="34" charset="0"/>
            </a:endParaRPr>
          </a:p>
          <a:p>
            <a:pPr marL="457200" lvl="1" indent="0">
              <a:buNone/>
            </a:pPr>
            <a:r>
              <a:rPr lang="en-US" altLang="en-US" b="1" smtClean="0">
                <a:solidFill>
                  <a:schemeClr val="tx1"/>
                </a:solidFill>
                <a:latin typeface="Consolas" panose="020B0609020204030204" pitchFamily="49" charset="0"/>
                <a:cs typeface="Courier New" panose="02070309020205020404" pitchFamily="49" charset="0"/>
              </a:rPr>
              <a:t>ten_ham(cac_tham_so) </a:t>
            </a:r>
            <a:endParaRPr lang="en-US" altLang="en-US" b="1">
              <a:solidFill>
                <a:schemeClr val="tx1"/>
              </a:solidFill>
              <a:latin typeface="Consolas" panose="020B0609020204030204" pitchFamily="49" charset="0"/>
              <a:cs typeface="Courier New" panose="02070309020205020404" pitchFamily="49" charset="0"/>
            </a:endParaRPr>
          </a:p>
          <a:p>
            <a:r>
              <a:rPr lang="en-US" smtClean="0">
                <a:latin typeface="Calibri" panose="020F0502020204030204" pitchFamily="34" charset="0"/>
                <a:cs typeface="Calibri" panose="020F0502020204030204" pitchFamily="34" charset="0"/>
              </a:rPr>
              <a:t>Ví dụ:</a:t>
            </a:r>
          </a:p>
          <a:p>
            <a:pPr marL="800100" lvl="2" indent="0" algn="l">
              <a:buNone/>
            </a:pPr>
            <a:r>
              <a:rPr lang="en-US" altLang="en-US" i="1">
                <a:solidFill>
                  <a:srgbClr val="808080"/>
                </a:solidFill>
                <a:latin typeface="Consolas" panose="020B0609020204030204" pitchFamily="49" charset="0"/>
                <a:cs typeface="Courier New" panose="02070309020205020404" pitchFamily="49" charset="0"/>
              </a:rPr>
              <a:t># Phan dinh nghia ham</a:t>
            </a:r>
            <a:br>
              <a:rPr lang="en-US" altLang="en-US" i="1">
                <a:solidFill>
                  <a:srgbClr val="808080"/>
                </a:solidFill>
                <a:latin typeface="Consolas" panose="020B0609020204030204" pitchFamily="49" charset="0"/>
                <a:cs typeface="Courier New" panose="02070309020205020404" pitchFamily="49" charset="0"/>
              </a:rPr>
            </a:br>
            <a:r>
              <a:rPr lang="en-US" altLang="en-US" b="1">
                <a:solidFill>
                  <a:srgbClr val="000080"/>
                </a:solidFill>
                <a:latin typeface="Consolas" panose="020B0609020204030204" pitchFamily="49" charset="0"/>
                <a:cs typeface="Courier New" panose="02070309020205020404" pitchFamily="49" charset="0"/>
              </a:rPr>
              <a:t>def </a:t>
            </a:r>
            <a:r>
              <a:rPr lang="en-US" altLang="en-US">
                <a:solidFill>
                  <a:srgbClr val="000000"/>
                </a:solidFill>
                <a:latin typeface="Consolas" panose="020B0609020204030204" pitchFamily="49" charset="0"/>
                <a:cs typeface="Courier New" panose="02070309020205020404" pitchFamily="49" charset="0"/>
              </a:rPr>
              <a:t>printme(str):</a:t>
            </a:r>
            <a:br>
              <a:rPr lang="en-US" altLang="en-US">
                <a:solidFill>
                  <a:srgbClr val="000000"/>
                </a:solidFill>
                <a:latin typeface="Consolas" panose="020B0609020204030204" pitchFamily="49" charset="0"/>
                <a:cs typeface="Courier New" panose="02070309020205020404" pitchFamily="49" charset="0"/>
              </a:rPr>
            </a:br>
            <a:r>
              <a:rPr lang="en-US" altLang="en-US">
                <a:solidFill>
                  <a:srgbClr val="000000"/>
                </a:solidFill>
                <a:latin typeface="Consolas" panose="020B0609020204030204" pitchFamily="49" charset="0"/>
                <a:cs typeface="Courier New" panose="02070309020205020404" pitchFamily="49" charset="0"/>
              </a:rPr>
              <a:t>    </a:t>
            </a:r>
            <a:r>
              <a:rPr lang="en-US" altLang="en-US" i="1">
                <a:solidFill>
                  <a:srgbClr val="808080"/>
                </a:solidFill>
                <a:latin typeface="Consolas" panose="020B0609020204030204" pitchFamily="49" charset="0"/>
                <a:cs typeface="Courier New" panose="02070309020205020404" pitchFamily="49" charset="0"/>
              </a:rPr>
              <a:t>"Chuoi nay duoc truyen vao trong ham"</a:t>
            </a:r>
            <a:br>
              <a:rPr lang="en-US" altLang="en-US" i="1">
                <a:solidFill>
                  <a:srgbClr val="808080"/>
                </a:solidFill>
                <a:latin typeface="Consolas" panose="020B0609020204030204" pitchFamily="49" charset="0"/>
                <a:cs typeface="Courier New" panose="02070309020205020404" pitchFamily="49" charset="0"/>
              </a:rPr>
            </a:br>
            <a:r>
              <a:rPr lang="en-US" altLang="en-US" i="1">
                <a:solidFill>
                  <a:srgbClr val="808080"/>
                </a:solidFill>
                <a:latin typeface="Consolas" panose="020B0609020204030204" pitchFamily="49" charset="0"/>
                <a:cs typeface="Courier New" panose="02070309020205020404" pitchFamily="49" charset="0"/>
              </a:rPr>
              <a:t>    </a:t>
            </a:r>
            <a:r>
              <a:rPr lang="en-US" altLang="en-US">
                <a:solidFill>
                  <a:srgbClr val="000080"/>
                </a:solidFill>
                <a:latin typeface="Consolas" panose="020B0609020204030204" pitchFamily="49" charset="0"/>
                <a:cs typeface="Courier New" panose="02070309020205020404" pitchFamily="49" charset="0"/>
              </a:rPr>
              <a:t>print</a:t>
            </a:r>
            <a:r>
              <a:rPr lang="en-US" altLang="en-US">
                <a:solidFill>
                  <a:srgbClr val="000000"/>
                </a:solidFill>
                <a:latin typeface="Consolas" panose="020B0609020204030204" pitchFamily="49" charset="0"/>
                <a:cs typeface="Courier New" panose="02070309020205020404" pitchFamily="49" charset="0"/>
              </a:rPr>
              <a:t>(str)</a:t>
            </a:r>
            <a:br>
              <a:rPr lang="en-US" altLang="en-US">
                <a:solidFill>
                  <a:srgbClr val="000000"/>
                </a:solidFill>
                <a:latin typeface="Consolas" panose="020B0609020204030204" pitchFamily="49" charset="0"/>
                <a:cs typeface="Courier New" panose="02070309020205020404" pitchFamily="49" charset="0"/>
              </a:rPr>
            </a:br>
            <a:r>
              <a:rPr lang="en-US" altLang="en-US">
                <a:solidFill>
                  <a:srgbClr val="000000"/>
                </a:solidFill>
                <a:latin typeface="Consolas" panose="020B0609020204030204" pitchFamily="49" charset="0"/>
                <a:cs typeface="Courier New" panose="02070309020205020404" pitchFamily="49" charset="0"/>
              </a:rPr>
              <a:t>    </a:t>
            </a:r>
            <a:r>
              <a:rPr lang="en-US" altLang="en-US" b="1">
                <a:solidFill>
                  <a:srgbClr val="000080"/>
                </a:solidFill>
                <a:latin typeface="Consolas" panose="020B0609020204030204" pitchFamily="49" charset="0"/>
                <a:cs typeface="Courier New" panose="02070309020205020404" pitchFamily="49" charset="0"/>
              </a:rPr>
              <a:t>return</a:t>
            </a:r>
            <a:br>
              <a:rPr lang="en-US" altLang="en-US" b="1">
                <a:solidFill>
                  <a:srgbClr val="000080"/>
                </a:solidFill>
                <a:latin typeface="Consolas" panose="020B0609020204030204" pitchFamily="49" charset="0"/>
                <a:cs typeface="Courier New" panose="02070309020205020404" pitchFamily="49" charset="0"/>
              </a:rPr>
            </a:br>
            <a:r>
              <a:rPr lang="en-US" altLang="en-US" b="1">
                <a:solidFill>
                  <a:srgbClr val="000080"/>
                </a:solidFill>
                <a:latin typeface="Consolas" panose="020B0609020204030204" pitchFamily="49" charset="0"/>
                <a:cs typeface="Courier New" panose="02070309020205020404" pitchFamily="49" charset="0"/>
              </a:rPr>
              <a:t/>
            </a:r>
            <a:br>
              <a:rPr lang="en-US" altLang="en-US" b="1">
                <a:solidFill>
                  <a:srgbClr val="000080"/>
                </a:solidFill>
                <a:latin typeface="Consolas" panose="020B0609020204030204" pitchFamily="49" charset="0"/>
                <a:cs typeface="Courier New" panose="02070309020205020404" pitchFamily="49" charset="0"/>
              </a:rPr>
            </a:br>
            <a:r>
              <a:rPr lang="en-US" altLang="en-US" i="1">
                <a:solidFill>
                  <a:srgbClr val="808080"/>
                </a:solidFill>
                <a:latin typeface="Consolas" panose="020B0609020204030204" pitchFamily="49" charset="0"/>
                <a:cs typeface="Courier New" panose="02070309020205020404" pitchFamily="49" charset="0"/>
              </a:rPr>
              <a:t># Goi ham printme</a:t>
            </a:r>
            <a:br>
              <a:rPr lang="en-US" altLang="en-US" i="1">
                <a:solidFill>
                  <a:srgbClr val="808080"/>
                </a:solidFill>
                <a:latin typeface="Consolas" panose="020B0609020204030204" pitchFamily="49" charset="0"/>
                <a:cs typeface="Courier New" panose="02070309020205020404" pitchFamily="49" charset="0"/>
              </a:rPr>
            </a:br>
            <a:r>
              <a:rPr lang="en-US" altLang="en-US">
                <a:solidFill>
                  <a:srgbClr val="000000"/>
                </a:solidFill>
                <a:latin typeface="Consolas" panose="020B0609020204030204" pitchFamily="49" charset="0"/>
                <a:cs typeface="Courier New" panose="02070309020205020404" pitchFamily="49" charset="0"/>
              </a:rPr>
              <a:t>printme(</a:t>
            </a:r>
            <a:r>
              <a:rPr lang="en-US" altLang="en-US" b="1">
                <a:solidFill>
                  <a:srgbClr val="008080"/>
                </a:solidFill>
                <a:latin typeface="Consolas" panose="020B0609020204030204" pitchFamily="49" charset="0"/>
                <a:cs typeface="Courier New" panose="02070309020205020404" pitchFamily="49" charset="0"/>
              </a:rPr>
              <a:t>"Loi goi dau tien toi custom func!"</a:t>
            </a:r>
            <a:r>
              <a:rPr lang="en-US" altLang="en-US">
                <a:solidFill>
                  <a:srgbClr val="000000"/>
                </a:solidFill>
                <a:latin typeface="Consolas" panose="020B0609020204030204" pitchFamily="49" charset="0"/>
                <a:cs typeface="Courier New" panose="02070309020205020404" pitchFamily="49" charset="0"/>
              </a:rPr>
              <a:t>)</a:t>
            </a:r>
            <a:br>
              <a:rPr lang="en-US" altLang="en-US">
                <a:solidFill>
                  <a:srgbClr val="000000"/>
                </a:solidFill>
                <a:latin typeface="Consolas" panose="020B0609020204030204" pitchFamily="49" charset="0"/>
                <a:cs typeface="Courier New" panose="02070309020205020404" pitchFamily="49" charset="0"/>
              </a:rPr>
            </a:br>
            <a:r>
              <a:rPr lang="en-US" altLang="en-US">
                <a:solidFill>
                  <a:srgbClr val="000000"/>
                </a:solidFill>
                <a:latin typeface="Consolas" panose="020B0609020204030204" pitchFamily="49" charset="0"/>
                <a:cs typeface="Courier New" panose="02070309020205020404" pitchFamily="49" charset="0"/>
              </a:rPr>
              <a:t>printme(</a:t>
            </a:r>
            <a:r>
              <a:rPr lang="en-US" altLang="en-US" b="1">
                <a:solidFill>
                  <a:srgbClr val="008080"/>
                </a:solidFill>
                <a:latin typeface="Consolas" panose="020B0609020204030204" pitchFamily="49" charset="0"/>
                <a:cs typeface="Courier New" panose="02070309020205020404" pitchFamily="49" charset="0"/>
              </a:rPr>
              <a:t>"Loi goi thu 2 toi custom func</a:t>
            </a:r>
            <a:r>
              <a:rPr lang="en-US" altLang="en-US" b="1" smtClean="0">
                <a:solidFill>
                  <a:srgbClr val="008080"/>
                </a:solidFill>
                <a:latin typeface="Consolas" panose="020B0609020204030204" pitchFamily="49" charset="0"/>
                <a:cs typeface="Courier New" panose="02070309020205020404" pitchFamily="49" charset="0"/>
              </a:rPr>
              <a:t>."</a:t>
            </a:r>
            <a:r>
              <a:rPr lang="en-US" altLang="en-US" smtClean="0">
                <a:solidFill>
                  <a:srgbClr val="000000"/>
                </a:solidFill>
                <a:latin typeface="Consolas" panose="020B0609020204030204" pitchFamily="49" charset="0"/>
                <a:cs typeface="Courier New" panose="02070309020205020404" pitchFamily="49" charset="0"/>
              </a:rPr>
              <a:t>)</a:t>
            </a:r>
            <a:endParaRPr lang="en-US" dirty="0">
              <a:latin typeface="Consolas" panose="020B0609020204030204" pitchFamily="49" charset="0"/>
              <a:cs typeface="Calibri" panose="020F0502020204030204" pitchFamily="34" charset="0"/>
            </a:endParaRPr>
          </a:p>
        </p:txBody>
      </p:sp>
      <p:sp>
        <p:nvSpPr>
          <p:cNvPr id="7" name="Rectangle 2"/>
          <p:cNvSpPr>
            <a:spLocks noChangeArrowheads="1"/>
          </p:cNvSpPr>
          <p:nvPr/>
        </p:nvSpPr>
        <p:spPr bwMode="auto">
          <a:xfrm>
            <a:off x="1217830" y="4232161"/>
            <a:ext cx="138564" cy="377026"/>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eaLnBrk="0" fontAlgn="base" hangingPunct="0">
              <a:spcBef>
                <a:spcPct val="0"/>
              </a:spcBef>
              <a:spcAft>
                <a:spcPct val="0"/>
              </a:spcAft>
            </a:pPr>
            <a:endParaRPr lang="en-US" altLang="en-US" sz="2000" dirty="0">
              <a:latin typeface="Arial" panose="020B0604020202020204" pitchFamily="34" charset="0"/>
            </a:endParaRPr>
          </a:p>
        </p:txBody>
      </p:sp>
      <p:sp>
        <p:nvSpPr>
          <p:cNvPr id="6" name="Slide Number Placeholder 5"/>
          <p:cNvSpPr>
            <a:spLocks noGrp="1"/>
          </p:cNvSpPr>
          <p:nvPr>
            <p:ph type="sldNum" sz="quarter" idx="11"/>
          </p:nvPr>
        </p:nvSpPr>
        <p:spPr/>
        <p:txBody>
          <a:bodyPr/>
          <a:lstStyle/>
          <a:p>
            <a:fld id="{B6B660BE-11E5-49C5-9092-33DADC997675}" type="slidenum">
              <a:rPr lang="en-GB" smtClean="0"/>
              <a:t>21</a:t>
            </a:fld>
            <a:endParaRPr lang="en-GB"/>
          </a:p>
        </p:txBody>
      </p:sp>
    </p:spTree>
    <p:extLst>
      <p:ext uri="{BB962C8B-B14F-4D97-AF65-F5344CB8AC3E}">
        <p14:creationId xmlns:p14="http://schemas.microsoft.com/office/powerpoint/2010/main" val="40929925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2.4. </a:t>
            </a:r>
            <a:r>
              <a:rPr lang="en-US" dirty="0" err="1"/>
              <a:t>Phạm</a:t>
            </a:r>
            <a:r>
              <a:rPr lang="en-US" dirty="0"/>
              <a:t> vi </a:t>
            </a:r>
            <a:r>
              <a:rPr lang="en-US" dirty="0" err="1"/>
              <a:t>biến</a:t>
            </a:r>
            <a:endParaRPr lang="en-US" dirty="0"/>
          </a:p>
        </p:txBody>
      </p:sp>
      <p:sp>
        <p:nvSpPr>
          <p:cNvPr id="3" name="Content Placeholder 2"/>
          <p:cNvSpPr>
            <a:spLocks noGrp="1"/>
          </p:cNvSpPr>
          <p:nvPr>
            <p:ph idx="1"/>
          </p:nvPr>
        </p:nvSpPr>
        <p:spPr/>
        <p:txBody>
          <a:bodyPr>
            <a:normAutofit/>
          </a:bodyPr>
          <a:lstStyle/>
          <a:p>
            <a:r>
              <a:rPr lang="vi-VN" dirty="0">
                <a:latin typeface="Calibri" panose="020F0502020204030204" pitchFamily="34" charset="0"/>
                <a:cs typeface="Calibri" panose="020F0502020204030204" pitchFamily="34" charset="0"/>
              </a:rPr>
              <a:t>Tất cả các biến trong một chương trình không </a:t>
            </a:r>
            <a:r>
              <a:rPr lang="vi-VN">
                <a:latin typeface="Calibri" panose="020F0502020204030204" pitchFamily="34" charset="0"/>
                <a:cs typeface="Calibri" panose="020F0502020204030204" pitchFamily="34" charset="0"/>
              </a:rPr>
              <a:t>phải </a:t>
            </a:r>
            <a:r>
              <a:rPr lang="en-US" smtClean="0">
                <a:latin typeface="Calibri" panose="020F0502020204030204" pitchFamily="34" charset="0"/>
                <a:cs typeface="Calibri" panose="020F0502020204030204" pitchFamily="34" charset="0"/>
              </a:rPr>
              <a:t>lúc nào cũng </a:t>
            </a:r>
            <a:r>
              <a:rPr lang="vi-VN" smtClean="0">
                <a:latin typeface="Calibri" panose="020F0502020204030204" pitchFamily="34" charset="0"/>
                <a:cs typeface="Calibri" panose="020F0502020204030204" pitchFamily="34" charset="0"/>
              </a:rPr>
              <a:t>có </a:t>
            </a:r>
            <a:r>
              <a:rPr lang="vi-VN" dirty="0">
                <a:latin typeface="Calibri" panose="020F0502020204030204" pitchFamily="34" charset="0"/>
                <a:cs typeface="Calibri" panose="020F0502020204030204" pitchFamily="34" charset="0"/>
              </a:rPr>
              <a:t>thể truy cập tại tất cả vị trí ở trong chương trình đó. Điều này phụ thuộc vào nơi </a:t>
            </a:r>
            <a:r>
              <a:rPr lang="en-US" dirty="0" err="1">
                <a:latin typeface="Calibri" panose="020F0502020204030204" pitchFamily="34" charset="0"/>
                <a:cs typeface="Calibri" panose="020F0502020204030204" pitchFamily="34" charset="0"/>
              </a:rPr>
              <a:t>lập</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trình</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viên</a:t>
            </a:r>
            <a:r>
              <a:rPr lang="en-US" dirty="0">
                <a:latin typeface="Calibri" panose="020F0502020204030204" pitchFamily="34" charset="0"/>
                <a:cs typeface="Calibri" panose="020F0502020204030204" pitchFamily="34" charset="0"/>
              </a:rPr>
              <a:t> </a:t>
            </a:r>
            <a:r>
              <a:rPr lang="vi-VN" dirty="0">
                <a:latin typeface="Calibri" panose="020F0502020204030204" pitchFamily="34" charset="0"/>
                <a:cs typeface="Calibri" panose="020F0502020204030204" pitchFamily="34" charset="0"/>
              </a:rPr>
              <a:t>đã khai báo biến</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đo</a:t>
            </a:r>
            <a:r>
              <a:rPr lang="en-US" dirty="0">
                <a:latin typeface="Calibri" panose="020F0502020204030204" pitchFamily="34" charset="0"/>
                <a:cs typeface="Calibri" panose="020F0502020204030204" pitchFamily="34" charset="0"/>
              </a:rPr>
              <a:t>́</a:t>
            </a:r>
            <a:r>
              <a:rPr lang="vi-VN" dirty="0">
                <a:latin typeface="Calibri" panose="020F0502020204030204" pitchFamily="34" charset="0"/>
                <a:cs typeface="Calibri" panose="020F0502020204030204" pitchFamily="34" charset="0"/>
              </a:rPr>
              <a:t>.</a:t>
            </a:r>
          </a:p>
          <a:p>
            <a:r>
              <a:rPr lang="vi-VN" dirty="0">
                <a:latin typeface="Calibri" panose="020F0502020204030204" pitchFamily="34" charset="0"/>
                <a:cs typeface="Calibri" panose="020F0502020204030204" pitchFamily="34" charset="0"/>
              </a:rPr>
              <a:t>Phạm vi biến quyết định nơi nào của chương trình có thể truy cập</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sư</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dụng</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biến</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đo</a:t>
            </a:r>
            <a:r>
              <a:rPr lang="en-US" dirty="0">
                <a:latin typeface="Calibri" panose="020F0502020204030204" pitchFamily="34" charset="0"/>
                <a:cs typeface="Calibri" panose="020F0502020204030204" pitchFamily="34" charset="0"/>
              </a:rPr>
              <a:t>́</a:t>
            </a:r>
            <a:r>
              <a:rPr lang="vi-VN" dirty="0">
                <a:latin typeface="Calibri" panose="020F0502020204030204" pitchFamily="34" charset="0"/>
                <a:cs typeface="Calibri" panose="020F0502020204030204" pitchFamily="34" charset="0"/>
              </a:rPr>
              <a:t>. Trong Python, có hai khái niệm về phạm vi biến là:</a:t>
            </a:r>
          </a:p>
          <a:p>
            <a:pPr lvl="1"/>
            <a:r>
              <a:rPr lang="vi-VN" dirty="0">
                <a:latin typeface="Calibri" panose="020F0502020204030204" pitchFamily="34" charset="0"/>
                <a:cs typeface="Calibri" panose="020F0502020204030204" pitchFamily="34" charset="0"/>
              </a:rPr>
              <a:t>Biến toàn cục</a:t>
            </a:r>
          </a:p>
          <a:p>
            <a:pPr lvl="1"/>
            <a:r>
              <a:rPr lang="vi-VN" dirty="0">
                <a:latin typeface="Calibri" panose="020F0502020204030204" pitchFamily="34" charset="0"/>
                <a:cs typeface="Calibri" panose="020F0502020204030204" pitchFamily="34" charset="0"/>
              </a:rPr>
              <a:t>Biến cục bộ</a:t>
            </a:r>
            <a:endParaRPr lang="en-US" dirty="0">
              <a:latin typeface="Calibri" panose="020F0502020204030204" pitchFamily="34" charset="0"/>
              <a:cs typeface="Calibri" panose="020F0502020204030204" pitchFamily="34" charset="0"/>
            </a:endParaRPr>
          </a:p>
        </p:txBody>
      </p:sp>
      <p:sp>
        <p:nvSpPr>
          <p:cNvPr id="6" name="Slide Number Placeholder 5"/>
          <p:cNvSpPr>
            <a:spLocks noGrp="1"/>
          </p:cNvSpPr>
          <p:nvPr>
            <p:ph type="sldNum" sz="quarter" idx="11"/>
          </p:nvPr>
        </p:nvSpPr>
        <p:spPr/>
        <p:txBody>
          <a:bodyPr/>
          <a:lstStyle/>
          <a:p>
            <a:fld id="{B6B660BE-11E5-49C5-9092-33DADC997675}" type="slidenum">
              <a:rPr lang="en-GB" smtClean="0"/>
              <a:t>22</a:t>
            </a:fld>
            <a:endParaRPr lang="en-GB"/>
          </a:p>
        </p:txBody>
      </p:sp>
    </p:spTree>
    <p:extLst>
      <p:ext uri="{BB962C8B-B14F-4D97-AF65-F5344CB8AC3E}">
        <p14:creationId xmlns:p14="http://schemas.microsoft.com/office/powerpoint/2010/main" val="33038768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2.4.1 </a:t>
            </a:r>
            <a:r>
              <a:rPr lang="en-US" dirty="0" err="1"/>
              <a:t>Biến</a:t>
            </a:r>
            <a:r>
              <a:rPr lang="en-US" dirty="0"/>
              <a:t> </a:t>
            </a:r>
            <a:r>
              <a:rPr lang="en-US" dirty="0" err="1"/>
              <a:t>cục</a:t>
            </a:r>
            <a:r>
              <a:rPr lang="en-US" dirty="0"/>
              <a:t> </a:t>
            </a:r>
            <a:r>
              <a:rPr lang="en-US" dirty="0" err="1"/>
              <a:t>bô</a:t>
            </a:r>
            <a:r>
              <a:rPr lang="en-US" dirty="0"/>
              <a:t>̣</a:t>
            </a:r>
          </a:p>
        </p:txBody>
      </p:sp>
      <p:sp>
        <p:nvSpPr>
          <p:cNvPr id="3" name="Content Placeholder 2"/>
          <p:cNvSpPr>
            <a:spLocks noGrp="1"/>
          </p:cNvSpPr>
          <p:nvPr>
            <p:ph idx="1"/>
          </p:nvPr>
        </p:nvSpPr>
        <p:spPr/>
        <p:txBody>
          <a:bodyPr/>
          <a:lstStyle/>
          <a:p>
            <a:r>
              <a:rPr lang="vi-VN" dirty="0">
                <a:latin typeface="Calibri" panose="020F0502020204030204" pitchFamily="34" charset="0"/>
                <a:cs typeface="Calibri" panose="020F0502020204030204" pitchFamily="34" charset="0"/>
              </a:rPr>
              <a:t>Các biến được khai báo bên trong một thân hàm là biến cục bộ. </a:t>
            </a:r>
            <a:endParaRPr lang="en-US" dirty="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C</a:t>
            </a:r>
            <a:r>
              <a:rPr lang="vi-VN" dirty="0">
                <a:latin typeface="Calibri" panose="020F0502020204030204" pitchFamily="34" charset="0"/>
                <a:cs typeface="Calibri" panose="020F0502020204030204" pitchFamily="34" charset="0"/>
              </a:rPr>
              <a:t>ác biến cục bộ này chỉ có thể được truy cập ở bên trong hàm mà </a:t>
            </a:r>
            <a:r>
              <a:rPr lang="en-US" dirty="0" err="1">
                <a:latin typeface="Calibri" panose="020F0502020204030204" pitchFamily="34" charset="0"/>
                <a:cs typeface="Calibri" panose="020F0502020204030204" pitchFamily="34" charset="0"/>
              </a:rPr>
              <a:t>đa</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được</a:t>
            </a:r>
            <a:r>
              <a:rPr lang="en-US" dirty="0">
                <a:latin typeface="Calibri" panose="020F0502020204030204" pitchFamily="34" charset="0"/>
                <a:cs typeface="Calibri" panose="020F0502020204030204" pitchFamily="34" charset="0"/>
              </a:rPr>
              <a:t> </a:t>
            </a:r>
            <a:r>
              <a:rPr lang="vi-VN" dirty="0">
                <a:latin typeface="Calibri" panose="020F0502020204030204" pitchFamily="34" charset="0"/>
                <a:cs typeface="Calibri" panose="020F0502020204030204" pitchFamily="34" charset="0"/>
              </a:rPr>
              <a:t>khai báo, không thể được truy cập ở bên ngoài thân hàm </a:t>
            </a:r>
            <a:r>
              <a:rPr lang="vi-VN">
                <a:latin typeface="Calibri" panose="020F0502020204030204" pitchFamily="34" charset="0"/>
                <a:cs typeface="Calibri" panose="020F0502020204030204" pitchFamily="34" charset="0"/>
              </a:rPr>
              <a:t>đó</a:t>
            </a:r>
            <a:r>
              <a:rPr lang="vi-VN" smtClean="0">
                <a:latin typeface="Calibri" panose="020F0502020204030204" pitchFamily="34" charset="0"/>
                <a:cs typeface="Calibri" panose="020F0502020204030204" pitchFamily="34" charset="0"/>
              </a:rPr>
              <a:t>.</a:t>
            </a:r>
            <a:endParaRPr lang="en-US" smtClean="0">
              <a:latin typeface="Calibri" panose="020F0502020204030204" pitchFamily="34" charset="0"/>
              <a:cs typeface="Calibri" panose="020F0502020204030204" pitchFamily="34" charset="0"/>
            </a:endParaRPr>
          </a:p>
          <a:p>
            <a:pPr marL="800100" lvl="2" indent="0" algn="l">
              <a:buNone/>
            </a:pPr>
            <a:r>
              <a:rPr lang="en-US" altLang="en-US" b="1">
                <a:solidFill>
                  <a:srgbClr val="000080"/>
                </a:solidFill>
                <a:latin typeface="Consolas" panose="020B0609020204030204" pitchFamily="49" charset="0"/>
                <a:cs typeface="Times New Roman" panose="02020603050405020304" pitchFamily="18" charset="0"/>
              </a:rPr>
              <a:t>def </a:t>
            </a:r>
            <a:r>
              <a:rPr lang="en-US" altLang="en-US">
                <a:solidFill>
                  <a:srgbClr val="000000"/>
                </a:solidFill>
                <a:latin typeface="Consolas" panose="020B0609020204030204" pitchFamily="49" charset="0"/>
                <a:cs typeface="Times New Roman" panose="02020603050405020304" pitchFamily="18" charset="0"/>
              </a:rPr>
              <a:t>msg():</a:t>
            </a:r>
            <a:br>
              <a:rPr lang="en-US" altLang="en-US">
                <a:solidFill>
                  <a:srgbClr val="000000"/>
                </a:solidFill>
                <a:latin typeface="Consolas" panose="020B0609020204030204" pitchFamily="49" charset="0"/>
                <a:cs typeface="Times New Roman" panose="02020603050405020304" pitchFamily="18" charset="0"/>
              </a:rPr>
            </a:br>
            <a:r>
              <a:rPr lang="en-US" altLang="en-US">
                <a:solidFill>
                  <a:srgbClr val="000000"/>
                </a:solidFill>
                <a:latin typeface="Consolas" panose="020B0609020204030204" pitchFamily="49" charset="0"/>
                <a:cs typeface="Times New Roman" panose="02020603050405020304" pitchFamily="18" charset="0"/>
              </a:rPr>
              <a:t>    </a:t>
            </a:r>
            <a:r>
              <a:rPr lang="en-US" altLang="en-US" i="1">
                <a:solidFill>
                  <a:srgbClr val="808080"/>
                </a:solidFill>
                <a:latin typeface="Consolas" panose="020B0609020204030204" pitchFamily="49" charset="0"/>
                <a:cs typeface="Times New Roman" panose="02020603050405020304" pitchFamily="18" charset="0"/>
              </a:rPr>
              <a:t># Bien cuc bo</a:t>
            </a:r>
            <a:br>
              <a:rPr lang="en-US" altLang="en-US" i="1">
                <a:solidFill>
                  <a:srgbClr val="808080"/>
                </a:solidFill>
                <a:latin typeface="Consolas" panose="020B0609020204030204" pitchFamily="49" charset="0"/>
                <a:cs typeface="Times New Roman" panose="02020603050405020304" pitchFamily="18" charset="0"/>
              </a:rPr>
            </a:br>
            <a:r>
              <a:rPr lang="en-US" altLang="en-US" i="1">
                <a:solidFill>
                  <a:srgbClr val="808080"/>
                </a:solidFill>
                <a:latin typeface="Consolas" panose="020B0609020204030204" pitchFamily="49" charset="0"/>
                <a:cs typeface="Times New Roman" panose="02020603050405020304" pitchFamily="18" charset="0"/>
              </a:rPr>
              <a:t>    </a:t>
            </a:r>
            <a:r>
              <a:rPr lang="en-US" altLang="en-US">
                <a:solidFill>
                  <a:srgbClr val="000000"/>
                </a:solidFill>
                <a:latin typeface="Consolas" panose="020B0609020204030204" pitchFamily="49" charset="0"/>
                <a:cs typeface="Times New Roman" panose="02020603050405020304" pitchFamily="18" charset="0"/>
              </a:rPr>
              <a:t>a = </a:t>
            </a:r>
            <a:r>
              <a:rPr lang="en-US" altLang="en-US">
                <a:solidFill>
                  <a:srgbClr val="0000FF"/>
                </a:solidFill>
                <a:latin typeface="Consolas" panose="020B0609020204030204" pitchFamily="49" charset="0"/>
                <a:cs typeface="Times New Roman" panose="02020603050405020304" pitchFamily="18" charset="0"/>
              </a:rPr>
              <a:t>10</a:t>
            </a:r>
            <a:br>
              <a:rPr lang="en-US" altLang="en-US">
                <a:solidFill>
                  <a:srgbClr val="0000FF"/>
                </a:solidFill>
                <a:latin typeface="Consolas" panose="020B0609020204030204" pitchFamily="49" charset="0"/>
                <a:cs typeface="Times New Roman" panose="02020603050405020304" pitchFamily="18" charset="0"/>
              </a:rPr>
            </a:br>
            <a:r>
              <a:rPr lang="en-US" altLang="en-US">
                <a:solidFill>
                  <a:srgbClr val="0000FF"/>
                </a:solidFill>
                <a:latin typeface="Consolas" panose="020B0609020204030204" pitchFamily="49" charset="0"/>
                <a:cs typeface="Times New Roman" panose="02020603050405020304" pitchFamily="18" charset="0"/>
              </a:rPr>
              <a:t>    </a:t>
            </a:r>
            <a:r>
              <a:rPr lang="en-US" altLang="en-US">
                <a:solidFill>
                  <a:srgbClr val="000080"/>
                </a:solidFill>
                <a:latin typeface="Consolas" panose="020B0609020204030204" pitchFamily="49" charset="0"/>
                <a:cs typeface="Times New Roman" panose="02020603050405020304" pitchFamily="18" charset="0"/>
              </a:rPr>
              <a:t>print</a:t>
            </a:r>
            <a:r>
              <a:rPr lang="en-US" altLang="en-US">
                <a:solidFill>
                  <a:srgbClr val="000000"/>
                </a:solidFill>
                <a:latin typeface="Consolas" panose="020B0609020204030204" pitchFamily="49" charset="0"/>
                <a:cs typeface="Times New Roman" panose="02020603050405020304" pitchFamily="18" charset="0"/>
              </a:rPr>
              <a:t>(</a:t>
            </a:r>
            <a:r>
              <a:rPr lang="en-US" altLang="en-US" b="1">
                <a:solidFill>
                  <a:srgbClr val="008080"/>
                </a:solidFill>
                <a:latin typeface="Consolas" panose="020B0609020204030204" pitchFamily="49" charset="0"/>
                <a:cs typeface="Times New Roman" panose="02020603050405020304" pitchFamily="18" charset="0"/>
              </a:rPr>
              <a:t>"Gia tri cua a la"</a:t>
            </a:r>
            <a:r>
              <a:rPr lang="en-US" altLang="en-US">
                <a:solidFill>
                  <a:srgbClr val="000000"/>
                </a:solidFill>
                <a:latin typeface="Consolas" panose="020B0609020204030204" pitchFamily="49" charset="0"/>
                <a:cs typeface="Times New Roman" panose="02020603050405020304" pitchFamily="18" charset="0"/>
              </a:rPr>
              <a:t>, a)</a:t>
            </a:r>
            <a:br>
              <a:rPr lang="en-US" altLang="en-US">
                <a:solidFill>
                  <a:srgbClr val="000000"/>
                </a:solidFill>
                <a:latin typeface="Consolas" panose="020B0609020204030204" pitchFamily="49" charset="0"/>
                <a:cs typeface="Times New Roman" panose="02020603050405020304" pitchFamily="18" charset="0"/>
              </a:rPr>
            </a:br>
            <a:r>
              <a:rPr lang="en-US" altLang="en-US">
                <a:solidFill>
                  <a:srgbClr val="000000"/>
                </a:solidFill>
                <a:latin typeface="Consolas" panose="020B0609020204030204" pitchFamily="49" charset="0"/>
                <a:cs typeface="Times New Roman" panose="02020603050405020304" pitchFamily="18" charset="0"/>
              </a:rPr>
              <a:t>    </a:t>
            </a:r>
            <a:r>
              <a:rPr lang="en-US" altLang="en-US" b="1">
                <a:solidFill>
                  <a:srgbClr val="000080"/>
                </a:solidFill>
                <a:latin typeface="Consolas" panose="020B0609020204030204" pitchFamily="49" charset="0"/>
                <a:cs typeface="Times New Roman" panose="02020603050405020304" pitchFamily="18" charset="0"/>
              </a:rPr>
              <a:t>return</a:t>
            </a:r>
            <a:br>
              <a:rPr lang="en-US" altLang="en-US" b="1">
                <a:solidFill>
                  <a:srgbClr val="000080"/>
                </a:solidFill>
                <a:latin typeface="Consolas" panose="020B0609020204030204" pitchFamily="49" charset="0"/>
                <a:cs typeface="Times New Roman" panose="02020603050405020304" pitchFamily="18" charset="0"/>
              </a:rPr>
            </a:br>
            <a:r>
              <a:rPr lang="en-US" altLang="en-US">
                <a:solidFill>
                  <a:srgbClr val="000000"/>
                </a:solidFill>
                <a:latin typeface="Consolas" panose="020B0609020204030204" pitchFamily="49" charset="0"/>
                <a:cs typeface="Times New Roman" panose="02020603050405020304" pitchFamily="18" charset="0"/>
              </a:rPr>
              <a:t>msg()</a:t>
            </a:r>
            <a:br>
              <a:rPr lang="en-US" altLang="en-US">
                <a:solidFill>
                  <a:srgbClr val="000000"/>
                </a:solidFill>
                <a:latin typeface="Consolas" panose="020B0609020204030204" pitchFamily="49" charset="0"/>
                <a:cs typeface="Times New Roman" panose="02020603050405020304" pitchFamily="18" charset="0"/>
              </a:rPr>
            </a:br>
            <a:r>
              <a:rPr lang="en-US" altLang="en-US">
                <a:solidFill>
                  <a:srgbClr val="000080"/>
                </a:solidFill>
                <a:latin typeface="Consolas" panose="020B0609020204030204" pitchFamily="49" charset="0"/>
                <a:cs typeface="Times New Roman" panose="02020603050405020304" pitchFamily="18" charset="0"/>
              </a:rPr>
              <a:t>print </a:t>
            </a:r>
            <a:r>
              <a:rPr lang="en-US" altLang="en-US">
                <a:solidFill>
                  <a:srgbClr val="000000"/>
                </a:solidFill>
                <a:latin typeface="Consolas" panose="020B0609020204030204" pitchFamily="49" charset="0"/>
                <a:cs typeface="Times New Roman" panose="02020603050405020304" pitchFamily="18" charset="0"/>
              </a:rPr>
              <a:t>(a)  </a:t>
            </a:r>
            <a:r>
              <a:rPr lang="en-US" altLang="en-US" i="1">
                <a:solidFill>
                  <a:srgbClr val="808080"/>
                </a:solidFill>
                <a:latin typeface="Consolas" panose="020B0609020204030204" pitchFamily="49" charset="0"/>
                <a:cs typeface="Times New Roman" panose="02020603050405020304" pitchFamily="18" charset="0"/>
              </a:rPr>
              <a:t># Xay ra error vi bien day la cuc bo cua ham msg</a:t>
            </a:r>
            <a:endParaRPr lang="en-US" altLang="en-US">
              <a:latin typeface="Consolas" panose="020B0609020204030204" pitchFamily="49" charset="0"/>
              <a:cs typeface="Times New Roman" panose="02020603050405020304" pitchFamily="18" charset="0"/>
            </a:endParaRPr>
          </a:p>
          <a:p>
            <a:endParaRPr lang="en-US" dirty="0">
              <a:latin typeface="Calibri" panose="020F0502020204030204" pitchFamily="34" charset="0"/>
              <a:cs typeface="Calibri" panose="020F0502020204030204" pitchFamily="34" charset="0"/>
            </a:endParaRPr>
          </a:p>
        </p:txBody>
      </p:sp>
      <p:sp>
        <p:nvSpPr>
          <p:cNvPr id="7" name="Slide Number Placeholder 6"/>
          <p:cNvSpPr>
            <a:spLocks noGrp="1"/>
          </p:cNvSpPr>
          <p:nvPr>
            <p:ph type="sldNum" sz="quarter" idx="11"/>
          </p:nvPr>
        </p:nvSpPr>
        <p:spPr/>
        <p:txBody>
          <a:bodyPr/>
          <a:lstStyle/>
          <a:p>
            <a:fld id="{B6B660BE-11E5-49C5-9092-33DADC997675}" type="slidenum">
              <a:rPr lang="en-GB" smtClean="0"/>
              <a:t>23</a:t>
            </a:fld>
            <a:endParaRPr lang="en-GB"/>
          </a:p>
        </p:txBody>
      </p:sp>
    </p:spTree>
    <p:extLst>
      <p:ext uri="{BB962C8B-B14F-4D97-AF65-F5344CB8AC3E}">
        <p14:creationId xmlns:p14="http://schemas.microsoft.com/office/powerpoint/2010/main" val="12868763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2.4.2 </a:t>
            </a:r>
            <a:r>
              <a:rPr lang="en-US" dirty="0" err="1"/>
              <a:t>Biến</a:t>
            </a:r>
            <a:r>
              <a:rPr lang="en-US" dirty="0"/>
              <a:t> </a:t>
            </a:r>
            <a:r>
              <a:rPr lang="en-US" dirty="0" err="1"/>
              <a:t>toàn</a:t>
            </a:r>
            <a:r>
              <a:rPr lang="en-US" dirty="0"/>
              <a:t> </a:t>
            </a:r>
            <a:r>
              <a:rPr lang="en-US" dirty="0" err="1"/>
              <a:t>cục</a:t>
            </a:r>
            <a:endParaRPr lang="en-US" dirty="0"/>
          </a:p>
        </p:txBody>
      </p:sp>
      <p:sp>
        <p:nvSpPr>
          <p:cNvPr id="3" name="Content Placeholder 2"/>
          <p:cNvSpPr>
            <a:spLocks noGrp="1"/>
          </p:cNvSpPr>
          <p:nvPr>
            <p:ph idx="1"/>
          </p:nvPr>
        </p:nvSpPr>
        <p:spPr/>
        <p:txBody>
          <a:bodyPr/>
          <a:lstStyle/>
          <a:p>
            <a:r>
              <a:rPr lang="vi-VN" sz="2400" dirty="0">
                <a:latin typeface="Calibri" panose="020F0502020204030204" pitchFamily="34" charset="0"/>
                <a:cs typeface="Calibri" panose="020F0502020204030204" pitchFamily="34" charset="0"/>
              </a:rPr>
              <a:t>Biến được định nghĩa bên ngoài hàm được gọi là biến toàn cục</a:t>
            </a:r>
            <a:r>
              <a:rPr lang="vi-VN" sz="2400">
                <a:latin typeface="Calibri" panose="020F0502020204030204" pitchFamily="34" charset="0"/>
                <a:cs typeface="Calibri" panose="020F0502020204030204" pitchFamily="34" charset="0"/>
              </a:rPr>
              <a:t>. </a:t>
            </a:r>
            <a:r>
              <a:rPr lang="vi-VN" sz="2400" smtClean="0">
                <a:latin typeface="Calibri" panose="020F0502020204030204" pitchFamily="34" charset="0"/>
                <a:cs typeface="Calibri" panose="020F0502020204030204" pitchFamily="34" charset="0"/>
              </a:rPr>
              <a:t>Biến </a:t>
            </a:r>
            <a:r>
              <a:rPr lang="vi-VN" sz="2400" dirty="0">
                <a:latin typeface="Calibri" panose="020F0502020204030204" pitchFamily="34" charset="0"/>
                <a:cs typeface="Calibri" panose="020F0502020204030204" pitchFamily="34" charset="0"/>
              </a:rPr>
              <a:t>toàn cục có thể được truy cập bởi tất cả các hàm ở khắp nơi trong chương trình. Do đó phạm vi của biến toàn cục là rộng </a:t>
            </a:r>
            <a:r>
              <a:rPr lang="vi-VN" sz="2400">
                <a:latin typeface="Calibri" panose="020F0502020204030204" pitchFamily="34" charset="0"/>
                <a:cs typeface="Calibri" panose="020F0502020204030204" pitchFamily="34" charset="0"/>
              </a:rPr>
              <a:t>nhất</a:t>
            </a:r>
            <a:r>
              <a:rPr lang="vi-VN" sz="2400" smtClean="0">
                <a:latin typeface="Calibri" panose="020F0502020204030204" pitchFamily="34" charset="0"/>
                <a:cs typeface="Calibri" panose="020F0502020204030204" pitchFamily="34" charset="0"/>
              </a:rPr>
              <a:t>.</a:t>
            </a:r>
            <a:endParaRPr lang="en-US" sz="2400" smtClean="0">
              <a:latin typeface="Calibri" panose="020F0502020204030204" pitchFamily="34" charset="0"/>
              <a:cs typeface="Calibri" panose="020F0502020204030204" pitchFamily="34" charset="0"/>
            </a:endParaRPr>
          </a:p>
          <a:p>
            <a:r>
              <a:rPr lang="en-US" sz="2400" smtClean="0">
                <a:latin typeface="Calibri" panose="020F0502020204030204" pitchFamily="34" charset="0"/>
                <a:cs typeface="Calibri" panose="020F0502020204030204" pitchFamily="34" charset="0"/>
              </a:rPr>
              <a:t>Ví dụ:</a:t>
            </a:r>
          </a:p>
          <a:p>
            <a:pPr marL="400050" lvl="1" indent="0" algn="l">
              <a:buNone/>
            </a:pPr>
            <a:r>
              <a:rPr lang="en-US" altLang="en-US" sz="2200">
                <a:solidFill>
                  <a:srgbClr val="000000"/>
                </a:solidFill>
                <a:latin typeface="Consolas" panose="020B0609020204030204" pitchFamily="49" charset="0"/>
                <a:cs typeface="Courier New" panose="02070309020205020404" pitchFamily="49" charset="0"/>
              </a:rPr>
              <a:t>b = </a:t>
            </a:r>
            <a:r>
              <a:rPr lang="en-US" altLang="en-US" sz="2200">
                <a:solidFill>
                  <a:srgbClr val="0000FF"/>
                </a:solidFill>
                <a:latin typeface="Consolas" panose="020B0609020204030204" pitchFamily="49" charset="0"/>
                <a:cs typeface="Courier New" panose="02070309020205020404" pitchFamily="49" charset="0"/>
              </a:rPr>
              <a:t>20</a:t>
            </a:r>
            <a:br>
              <a:rPr lang="en-US" altLang="en-US" sz="2200">
                <a:solidFill>
                  <a:srgbClr val="0000FF"/>
                </a:solidFill>
                <a:latin typeface="Consolas" panose="020B0609020204030204" pitchFamily="49" charset="0"/>
                <a:cs typeface="Courier New" panose="02070309020205020404" pitchFamily="49" charset="0"/>
              </a:rPr>
            </a:br>
            <a:r>
              <a:rPr lang="en-US" altLang="en-US" sz="2200" b="1">
                <a:solidFill>
                  <a:srgbClr val="000080"/>
                </a:solidFill>
                <a:latin typeface="Consolas" panose="020B0609020204030204" pitchFamily="49" charset="0"/>
                <a:cs typeface="Courier New" panose="02070309020205020404" pitchFamily="49" charset="0"/>
              </a:rPr>
              <a:t>def </a:t>
            </a:r>
            <a:r>
              <a:rPr lang="en-US" altLang="en-US" sz="2200">
                <a:solidFill>
                  <a:srgbClr val="000000"/>
                </a:solidFill>
                <a:latin typeface="Consolas" panose="020B0609020204030204" pitchFamily="49" charset="0"/>
                <a:cs typeface="Courier New" panose="02070309020205020404" pitchFamily="49" charset="0"/>
              </a:rPr>
              <a:t>msg():</a:t>
            </a:r>
            <a:br>
              <a:rPr lang="en-US" altLang="en-US" sz="2200">
                <a:solidFill>
                  <a:srgbClr val="000000"/>
                </a:solidFill>
                <a:latin typeface="Consolas" panose="020B0609020204030204" pitchFamily="49" charset="0"/>
                <a:cs typeface="Courier New" panose="02070309020205020404" pitchFamily="49" charset="0"/>
              </a:rPr>
            </a:br>
            <a:r>
              <a:rPr lang="en-US" altLang="en-US" sz="2200">
                <a:solidFill>
                  <a:srgbClr val="000000"/>
                </a:solidFill>
                <a:latin typeface="Consolas" panose="020B0609020204030204" pitchFamily="49" charset="0"/>
                <a:cs typeface="Courier New" panose="02070309020205020404" pitchFamily="49" charset="0"/>
              </a:rPr>
              <a:t>    a = </a:t>
            </a:r>
            <a:r>
              <a:rPr lang="en-US" altLang="en-US" sz="2200">
                <a:solidFill>
                  <a:srgbClr val="0000FF"/>
                </a:solidFill>
                <a:latin typeface="Consolas" panose="020B0609020204030204" pitchFamily="49" charset="0"/>
                <a:cs typeface="Courier New" panose="02070309020205020404" pitchFamily="49" charset="0"/>
              </a:rPr>
              <a:t>10</a:t>
            </a:r>
            <a:br>
              <a:rPr lang="en-US" altLang="en-US" sz="2200">
                <a:solidFill>
                  <a:srgbClr val="0000FF"/>
                </a:solidFill>
                <a:latin typeface="Consolas" panose="020B0609020204030204" pitchFamily="49" charset="0"/>
                <a:cs typeface="Courier New" panose="02070309020205020404" pitchFamily="49" charset="0"/>
              </a:rPr>
            </a:br>
            <a:r>
              <a:rPr lang="en-US" altLang="en-US" sz="2200">
                <a:solidFill>
                  <a:srgbClr val="0000FF"/>
                </a:solidFill>
                <a:latin typeface="Consolas" panose="020B0609020204030204" pitchFamily="49" charset="0"/>
                <a:cs typeface="Courier New" panose="02070309020205020404" pitchFamily="49" charset="0"/>
              </a:rPr>
              <a:t>    </a:t>
            </a:r>
            <a:r>
              <a:rPr lang="en-US" altLang="en-US" sz="2200">
                <a:solidFill>
                  <a:srgbClr val="000080"/>
                </a:solidFill>
                <a:latin typeface="Consolas" panose="020B0609020204030204" pitchFamily="49" charset="0"/>
                <a:cs typeface="Courier New" panose="02070309020205020404" pitchFamily="49" charset="0"/>
              </a:rPr>
              <a:t>print</a:t>
            </a:r>
            <a:r>
              <a:rPr lang="en-US" altLang="en-US" sz="2200">
                <a:solidFill>
                  <a:srgbClr val="000000"/>
                </a:solidFill>
                <a:latin typeface="Consolas" panose="020B0609020204030204" pitchFamily="49" charset="0"/>
                <a:cs typeface="Courier New" panose="02070309020205020404" pitchFamily="49" charset="0"/>
              </a:rPr>
              <a:t>(</a:t>
            </a:r>
            <a:r>
              <a:rPr lang="en-US" altLang="en-US" sz="2200" b="1">
                <a:solidFill>
                  <a:srgbClr val="008080"/>
                </a:solidFill>
                <a:latin typeface="Consolas" panose="020B0609020204030204" pitchFamily="49" charset="0"/>
                <a:cs typeface="Courier New" panose="02070309020205020404" pitchFamily="49" charset="0"/>
              </a:rPr>
              <a:t>"Gia tri cua a la"</a:t>
            </a:r>
            <a:r>
              <a:rPr lang="en-US" altLang="en-US" sz="2200">
                <a:solidFill>
                  <a:srgbClr val="000000"/>
                </a:solidFill>
                <a:latin typeface="Consolas" panose="020B0609020204030204" pitchFamily="49" charset="0"/>
                <a:cs typeface="Courier New" panose="02070309020205020404" pitchFamily="49" charset="0"/>
              </a:rPr>
              <a:t>, a)</a:t>
            </a:r>
            <a:br>
              <a:rPr lang="en-US" altLang="en-US" sz="2200">
                <a:solidFill>
                  <a:srgbClr val="000000"/>
                </a:solidFill>
                <a:latin typeface="Consolas" panose="020B0609020204030204" pitchFamily="49" charset="0"/>
                <a:cs typeface="Courier New" panose="02070309020205020404" pitchFamily="49" charset="0"/>
              </a:rPr>
            </a:br>
            <a:r>
              <a:rPr lang="en-US" altLang="en-US" sz="2200" i="1" smtClean="0">
                <a:solidFill>
                  <a:srgbClr val="808080"/>
                </a:solidFill>
                <a:latin typeface="Consolas" panose="020B0609020204030204" pitchFamily="49" charset="0"/>
                <a:cs typeface="Courier New" panose="02070309020205020404" pitchFamily="49" charset="0"/>
              </a:rPr>
              <a:t># </a:t>
            </a:r>
            <a:r>
              <a:rPr lang="en-US" altLang="en-US" sz="2200" i="1">
                <a:solidFill>
                  <a:srgbClr val="808080"/>
                </a:solidFill>
                <a:latin typeface="Consolas" panose="020B0609020204030204" pitchFamily="49" charset="0"/>
                <a:cs typeface="Courier New" panose="02070309020205020404" pitchFamily="49" charset="0"/>
              </a:rPr>
              <a:t>Bien toan cuc co the duoc su dung ben trong ham</a:t>
            </a:r>
            <a:br>
              <a:rPr lang="en-US" altLang="en-US" sz="2200" i="1">
                <a:solidFill>
                  <a:srgbClr val="808080"/>
                </a:solidFill>
                <a:latin typeface="Consolas" panose="020B0609020204030204" pitchFamily="49" charset="0"/>
                <a:cs typeface="Courier New" panose="02070309020205020404" pitchFamily="49" charset="0"/>
              </a:rPr>
            </a:br>
            <a:r>
              <a:rPr lang="en-US" altLang="en-US" sz="2200" i="1">
                <a:solidFill>
                  <a:srgbClr val="808080"/>
                </a:solidFill>
                <a:latin typeface="Consolas" panose="020B0609020204030204" pitchFamily="49" charset="0"/>
                <a:cs typeface="Courier New" panose="02070309020205020404" pitchFamily="49" charset="0"/>
              </a:rPr>
              <a:t>    </a:t>
            </a:r>
            <a:r>
              <a:rPr lang="en-US" altLang="en-US" sz="2200">
                <a:solidFill>
                  <a:srgbClr val="000080"/>
                </a:solidFill>
                <a:latin typeface="Consolas" panose="020B0609020204030204" pitchFamily="49" charset="0"/>
                <a:cs typeface="Courier New" panose="02070309020205020404" pitchFamily="49" charset="0"/>
              </a:rPr>
              <a:t>print</a:t>
            </a:r>
            <a:r>
              <a:rPr lang="en-US" altLang="en-US" sz="2200">
                <a:solidFill>
                  <a:srgbClr val="000000"/>
                </a:solidFill>
                <a:latin typeface="Consolas" panose="020B0609020204030204" pitchFamily="49" charset="0"/>
                <a:cs typeface="Courier New" panose="02070309020205020404" pitchFamily="49" charset="0"/>
              </a:rPr>
              <a:t>(</a:t>
            </a:r>
            <a:r>
              <a:rPr lang="en-US" altLang="en-US" sz="2200" b="1">
                <a:solidFill>
                  <a:srgbClr val="008080"/>
                </a:solidFill>
                <a:latin typeface="Consolas" panose="020B0609020204030204" pitchFamily="49" charset="0"/>
                <a:cs typeface="Courier New" panose="02070309020205020404" pitchFamily="49" charset="0"/>
              </a:rPr>
              <a:t>"Gia tri cua b la"</a:t>
            </a:r>
            <a:r>
              <a:rPr lang="en-US" altLang="en-US" sz="2200">
                <a:solidFill>
                  <a:srgbClr val="000000"/>
                </a:solidFill>
                <a:latin typeface="Consolas" panose="020B0609020204030204" pitchFamily="49" charset="0"/>
                <a:cs typeface="Courier New" panose="02070309020205020404" pitchFamily="49" charset="0"/>
              </a:rPr>
              <a:t>, b)</a:t>
            </a:r>
            <a:br>
              <a:rPr lang="en-US" altLang="en-US" sz="2200">
                <a:solidFill>
                  <a:srgbClr val="000000"/>
                </a:solidFill>
                <a:latin typeface="Consolas" panose="020B0609020204030204" pitchFamily="49" charset="0"/>
                <a:cs typeface="Courier New" panose="02070309020205020404" pitchFamily="49" charset="0"/>
              </a:rPr>
            </a:br>
            <a:r>
              <a:rPr lang="en-US" altLang="en-US" sz="2200">
                <a:solidFill>
                  <a:srgbClr val="000000"/>
                </a:solidFill>
                <a:latin typeface="Consolas" panose="020B0609020204030204" pitchFamily="49" charset="0"/>
                <a:cs typeface="Courier New" panose="02070309020205020404" pitchFamily="49" charset="0"/>
              </a:rPr>
              <a:t>    </a:t>
            </a:r>
            <a:r>
              <a:rPr lang="en-US" altLang="en-US" sz="2200" b="1">
                <a:solidFill>
                  <a:srgbClr val="000080"/>
                </a:solidFill>
                <a:latin typeface="Consolas" panose="020B0609020204030204" pitchFamily="49" charset="0"/>
                <a:cs typeface="Courier New" panose="02070309020205020404" pitchFamily="49" charset="0"/>
              </a:rPr>
              <a:t>return</a:t>
            </a:r>
            <a:br>
              <a:rPr lang="en-US" altLang="en-US" sz="2200" b="1">
                <a:solidFill>
                  <a:srgbClr val="000080"/>
                </a:solidFill>
                <a:latin typeface="Consolas" panose="020B0609020204030204" pitchFamily="49" charset="0"/>
                <a:cs typeface="Courier New" panose="02070309020205020404" pitchFamily="49" charset="0"/>
              </a:rPr>
            </a:br>
            <a:r>
              <a:rPr lang="en-US" altLang="en-US" sz="2200">
                <a:solidFill>
                  <a:srgbClr val="000000"/>
                </a:solidFill>
                <a:latin typeface="Consolas" panose="020B0609020204030204" pitchFamily="49" charset="0"/>
                <a:cs typeface="Courier New" panose="02070309020205020404" pitchFamily="49" charset="0"/>
              </a:rPr>
              <a:t>msg()</a:t>
            </a:r>
            <a:br>
              <a:rPr lang="en-US" altLang="en-US" sz="2200">
                <a:solidFill>
                  <a:srgbClr val="000000"/>
                </a:solidFill>
                <a:latin typeface="Consolas" panose="020B0609020204030204" pitchFamily="49" charset="0"/>
                <a:cs typeface="Courier New" panose="02070309020205020404" pitchFamily="49" charset="0"/>
              </a:rPr>
            </a:br>
            <a:r>
              <a:rPr lang="en-US" altLang="en-US" sz="2200">
                <a:solidFill>
                  <a:srgbClr val="000080"/>
                </a:solidFill>
                <a:latin typeface="Consolas" panose="020B0609020204030204" pitchFamily="49" charset="0"/>
                <a:cs typeface="Courier New" panose="02070309020205020404" pitchFamily="49" charset="0"/>
              </a:rPr>
              <a:t>print</a:t>
            </a:r>
            <a:r>
              <a:rPr lang="en-US" altLang="en-US" sz="2200">
                <a:solidFill>
                  <a:srgbClr val="000000"/>
                </a:solidFill>
                <a:latin typeface="Consolas" panose="020B0609020204030204" pitchFamily="49" charset="0"/>
                <a:cs typeface="Courier New" panose="02070309020205020404" pitchFamily="49" charset="0"/>
              </a:rPr>
              <a:t>(b)</a:t>
            </a:r>
            <a:endParaRPr lang="en-US" altLang="en-US" sz="2200">
              <a:latin typeface="Consolas" panose="020B0609020204030204" pitchFamily="49" charset="0"/>
            </a:endParaRPr>
          </a:p>
          <a:p>
            <a:endParaRPr lang="en-US" sz="2400" dirty="0">
              <a:latin typeface="Calibri" panose="020F0502020204030204" pitchFamily="34" charset="0"/>
              <a:cs typeface="Calibri" panose="020F0502020204030204" pitchFamily="34" charset="0"/>
            </a:endParaRPr>
          </a:p>
        </p:txBody>
      </p:sp>
      <p:sp>
        <p:nvSpPr>
          <p:cNvPr id="6" name="Slide Number Placeholder 5"/>
          <p:cNvSpPr>
            <a:spLocks noGrp="1"/>
          </p:cNvSpPr>
          <p:nvPr>
            <p:ph type="sldNum" sz="quarter" idx="11"/>
          </p:nvPr>
        </p:nvSpPr>
        <p:spPr/>
        <p:txBody>
          <a:bodyPr/>
          <a:lstStyle/>
          <a:p>
            <a:fld id="{B6B660BE-11E5-49C5-9092-33DADC997675}" type="slidenum">
              <a:rPr lang="en-GB" smtClean="0"/>
              <a:t>24</a:t>
            </a:fld>
            <a:endParaRPr lang="en-GB"/>
          </a:p>
        </p:txBody>
      </p:sp>
    </p:spTree>
    <p:extLst>
      <p:ext uri="{BB962C8B-B14F-4D97-AF65-F5344CB8AC3E}">
        <p14:creationId xmlns:p14="http://schemas.microsoft.com/office/powerpoint/2010/main" val="19688257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2.5. </a:t>
            </a:r>
            <a:r>
              <a:rPr lang="en-US" dirty="0" err="1"/>
              <a:t>Tham</a:t>
            </a:r>
            <a:r>
              <a:rPr lang="en-US" dirty="0"/>
              <a:t> </a:t>
            </a:r>
            <a:r>
              <a:rPr lang="en-US" dirty="0" err="1"/>
              <a:t>sô</a:t>
            </a:r>
            <a:r>
              <a:rPr lang="en-US" dirty="0"/>
              <a:t>́ </a:t>
            </a:r>
            <a:r>
              <a:rPr lang="en-US" dirty="0" err="1"/>
              <a:t>của</a:t>
            </a:r>
            <a:r>
              <a:rPr lang="en-US" dirty="0"/>
              <a:t> </a:t>
            </a:r>
            <a:r>
              <a:rPr lang="en-US" dirty="0" err="1"/>
              <a:t>hàm</a:t>
            </a:r>
            <a:endParaRPr lang="en-US" dirty="0"/>
          </a:p>
        </p:txBody>
      </p:sp>
      <p:sp>
        <p:nvSpPr>
          <p:cNvPr id="3" name="Content Placeholder 2"/>
          <p:cNvSpPr>
            <a:spLocks noGrp="1"/>
          </p:cNvSpPr>
          <p:nvPr>
            <p:ph idx="1"/>
          </p:nvPr>
        </p:nvSpPr>
        <p:spPr/>
        <p:txBody>
          <a:bodyPr>
            <a:normAutofit/>
          </a:bodyPr>
          <a:lstStyle/>
          <a:p>
            <a:r>
              <a:rPr lang="vi-VN" dirty="0">
                <a:latin typeface="Calibri" panose="020F0502020204030204" pitchFamily="34" charset="0"/>
                <a:cs typeface="Calibri" panose="020F0502020204030204" pitchFamily="34" charset="0"/>
              </a:rPr>
              <a:t>Python hỗ trợ các kiểu tham số chín</a:t>
            </a:r>
            <a:r>
              <a:rPr lang="en-US" dirty="0">
                <a:latin typeface="Calibri" panose="020F0502020204030204" pitchFamily="34" charset="0"/>
                <a:cs typeface="Calibri" panose="020F0502020204030204" pitchFamily="34" charset="0"/>
              </a:rPr>
              <a:t>h </a:t>
            </a:r>
            <a:r>
              <a:rPr lang="en-US" dirty="0" err="1">
                <a:latin typeface="Calibri" panose="020F0502020204030204" pitchFamily="34" charset="0"/>
                <a:cs typeface="Calibri" panose="020F0502020204030204" pitchFamily="34" charset="0"/>
              </a:rPr>
              <a:t>như</a:t>
            </a:r>
            <a:r>
              <a:rPr lang="vi-VN" dirty="0">
                <a:latin typeface="Calibri" panose="020F0502020204030204" pitchFamily="34" charset="0"/>
                <a:cs typeface="Calibri" panose="020F0502020204030204" pitchFamily="34" charset="0"/>
              </a:rPr>
              <a:t> sau:</a:t>
            </a:r>
          </a:p>
          <a:p>
            <a:pPr lvl="1"/>
            <a:r>
              <a:rPr lang="vi-VN" dirty="0">
                <a:latin typeface="Calibri" panose="020F0502020204030204" pitchFamily="34" charset="0"/>
                <a:cs typeface="Calibri" panose="020F0502020204030204" pitchFamily="34" charset="0"/>
              </a:rPr>
              <a:t>Tham số bắt buộc</a:t>
            </a:r>
          </a:p>
          <a:p>
            <a:pPr lvl="1"/>
            <a:r>
              <a:rPr lang="vi-VN" dirty="0">
                <a:latin typeface="Calibri" panose="020F0502020204030204" pitchFamily="34" charset="0"/>
                <a:cs typeface="Calibri" panose="020F0502020204030204" pitchFamily="34" charset="0"/>
              </a:rPr>
              <a:t>Tham số mặc định</a:t>
            </a:r>
          </a:p>
          <a:p>
            <a:pPr lvl="1"/>
            <a:r>
              <a:rPr lang="vi-VN" dirty="0">
                <a:latin typeface="Calibri" panose="020F0502020204030204" pitchFamily="34" charset="0"/>
                <a:cs typeface="Calibri" panose="020F0502020204030204" pitchFamily="34" charset="0"/>
              </a:rPr>
              <a:t>Tham số từ khóa (tham số được đặt tên)</a:t>
            </a:r>
          </a:p>
          <a:p>
            <a:pPr lvl="1"/>
            <a:r>
              <a:rPr lang="en-US" dirty="0">
                <a:latin typeface="Calibri" panose="020F0502020204030204" pitchFamily="34" charset="0"/>
                <a:cs typeface="Calibri" panose="020F0502020204030204" pitchFamily="34" charset="0"/>
              </a:rPr>
              <a:t>T</a:t>
            </a:r>
            <a:r>
              <a:rPr lang="vi-VN" dirty="0">
                <a:latin typeface="Calibri" panose="020F0502020204030204" pitchFamily="34" charset="0"/>
                <a:cs typeface="Calibri" panose="020F0502020204030204" pitchFamily="34" charset="0"/>
              </a:rPr>
              <a:t>ham số thay đổi</a:t>
            </a:r>
            <a:endParaRPr lang="en-US" dirty="0">
              <a:latin typeface="Calibri" panose="020F0502020204030204" pitchFamily="34" charset="0"/>
              <a:cs typeface="Calibri" panose="020F0502020204030204" pitchFamily="34" charset="0"/>
            </a:endParaRPr>
          </a:p>
        </p:txBody>
      </p:sp>
      <p:sp>
        <p:nvSpPr>
          <p:cNvPr id="6" name="Slide Number Placeholder 5"/>
          <p:cNvSpPr>
            <a:spLocks noGrp="1"/>
          </p:cNvSpPr>
          <p:nvPr>
            <p:ph type="sldNum" sz="quarter" idx="11"/>
          </p:nvPr>
        </p:nvSpPr>
        <p:spPr/>
        <p:txBody>
          <a:bodyPr/>
          <a:lstStyle/>
          <a:p>
            <a:fld id="{B6B660BE-11E5-49C5-9092-33DADC997675}" type="slidenum">
              <a:rPr lang="en-GB" smtClean="0"/>
              <a:t>25</a:t>
            </a:fld>
            <a:endParaRPr lang="en-GB"/>
          </a:p>
        </p:txBody>
      </p:sp>
    </p:spTree>
    <p:extLst>
      <p:ext uri="{BB962C8B-B14F-4D97-AF65-F5344CB8AC3E}">
        <p14:creationId xmlns:p14="http://schemas.microsoft.com/office/powerpoint/2010/main" val="296550394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2.5.1 </a:t>
            </a:r>
            <a:r>
              <a:rPr lang="en-US" dirty="0" err="1"/>
              <a:t>Tham</a:t>
            </a:r>
            <a:r>
              <a:rPr lang="en-US" dirty="0"/>
              <a:t> </a:t>
            </a:r>
            <a:r>
              <a:rPr lang="en-US" dirty="0" err="1"/>
              <a:t>sô</a:t>
            </a:r>
            <a:r>
              <a:rPr lang="en-US" dirty="0"/>
              <a:t>́ </a:t>
            </a:r>
            <a:r>
              <a:rPr lang="en-US" dirty="0" err="1"/>
              <a:t>bắt</a:t>
            </a:r>
            <a:r>
              <a:rPr lang="en-US" dirty="0"/>
              <a:t> </a:t>
            </a:r>
            <a:r>
              <a:rPr lang="en-US" dirty="0" err="1"/>
              <a:t>buộc</a:t>
            </a:r>
            <a:endParaRPr lang="en-US" dirty="0"/>
          </a:p>
        </p:txBody>
      </p:sp>
      <p:sp>
        <p:nvSpPr>
          <p:cNvPr id="3" name="Content Placeholder 2"/>
          <p:cNvSpPr>
            <a:spLocks noGrp="1"/>
          </p:cNvSpPr>
          <p:nvPr>
            <p:ph idx="1"/>
          </p:nvPr>
        </p:nvSpPr>
        <p:spPr/>
        <p:txBody>
          <a:bodyPr/>
          <a:lstStyle/>
          <a:p>
            <a:r>
              <a:rPr lang="vi-VN" dirty="0">
                <a:latin typeface="Calibri" panose="020F0502020204030204" pitchFamily="34" charset="0"/>
                <a:cs typeface="Calibri" panose="020F0502020204030204" pitchFamily="34" charset="0"/>
              </a:rPr>
              <a:t>Các tham số bắt buộc là các tham số được truyền tới một hàm theo một thứ tự chính xác. </a:t>
            </a:r>
            <a:r>
              <a:rPr lang="en-US" dirty="0" err="1">
                <a:latin typeface="Calibri" panose="020F0502020204030204" pitchFamily="34" charset="0"/>
                <a:cs typeface="Calibri" panose="020F0502020204030204" pitchFamily="34" charset="0"/>
              </a:rPr>
              <a:t>Tức</a:t>
            </a:r>
            <a:r>
              <a:rPr lang="en-US" dirty="0">
                <a:latin typeface="Calibri" panose="020F0502020204030204" pitchFamily="34" charset="0"/>
                <a:cs typeface="Calibri" panose="020F0502020204030204" pitchFamily="34" charset="0"/>
              </a:rPr>
              <a:t> là, </a:t>
            </a:r>
            <a:r>
              <a:rPr lang="vi-VN" dirty="0">
                <a:latin typeface="Calibri" panose="020F0502020204030204" pitchFamily="34" charset="0"/>
                <a:cs typeface="Calibri" panose="020F0502020204030204" pitchFamily="34" charset="0"/>
              </a:rPr>
              <a:t>số tham số trong lời gọi hàm </a:t>
            </a:r>
            <a:r>
              <a:rPr lang="en-US" dirty="0">
                <a:latin typeface="Calibri" panose="020F0502020204030204" pitchFamily="34" charset="0"/>
                <a:cs typeface="Calibri" panose="020F0502020204030204" pitchFamily="34" charset="0"/>
              </a:rPr>
              <a:t>sẽ </a:t>
            </a:r>
            <a:r>
              <a:rPr lang="vi-VN" dirty="0">
                <a:latin typeface="Calibri" panose="020F0502020204030204" pitchFamily="34" charset="0"/>
                <a:cs typeface="Calibri" panose="020F0502020204030204" pitchFamily="34" charset="0"/>
              </a:rPr>
              <a:t>kết nối chính xác với phần định nghĩa </a:t>
            </a:r>
            <a:r>
              <a:rPr lang="vi-VN">
                <a:latin typeface="Calibri" panose="020F0502020204030204" pitchFamily="34" charset="0"/>
                <a:cs typeface="Calibri" panose="020F0502020204030204" pitchFamily="34" charset="0"/>
              </a:rPr>
              <a:t>hàm</a:t>
            </a:r>
            <a:r>
              <a:rPr lang="en-US" smtClean="0">
                <a:latin typeface="Calibri" panose="020F0502020204030204" pitchFamily="34" charset="0"/>
                <a:cs typeface="Calibri" panose="020F0502020204030204" pitchFamily="34" charset="0"/>
              </a:rPr>
              <a:t>.</a:t>
            </a:r>
          </a:p>
          <a:p>
            <a:pPr marL="400050" lvl="1" indent="0" algn="l">
              <a:buNone/>
            </a:pPr>
            <a:r>
              <a:rPr lang="en-US" altLang="en-US" i="1">
                <a:solidFill>
                  <a:srgbClr val="808080"/>
                </a:solidFill>
                <a:latin typeface="Consolas" panose="020B0609020204030204" pitchFamily="49" charset="0"/>
                <a:cs typeface="Courier New" panose="02070309020205020404" pitchFamily="49" charset="0"/>
              </a:rPr>
              <a:t># Phan dinh nghia cua ham sum</a:t>
            </a:r>
            <a:br>
              <a:rPr lang="en-US" altLang="en-US" i="1">
                <a:solidFill>
                  <a:srgbClr val="808080"/>
                </a:solidFill>
                <a:latin typeface="Consolas" panose="020B0609020204030204" pitchFamily="49" charset="0"/>
                <a:cs typeface="Courier New" panose="02070309020205020404" pitchFamily="49" charset="0"/>
              </a:rPr>
            </a:br>
            <a:r>
              <a:rPr lang="en-US" altLang="en-US" b="1">
                <a:solidFill>
                  <a:srgbClr val="000080"/>
                </a:solidFill>
                <a:latin typeface="Consolas" panose="020B0609020204030204" pitchFamily="49" charset="0"/>
                <a:cs typeface="Courier New" panose="02070309020205020404" pitchFamily="49" charset="0"/>
              </a:rPr>
              <a:t>def </a:t>
            </a:r>
            <a:r>
              <a:rPr lang="en-US" altLang="en-US">
                <a:solidFill>
                  <a:srgbClr val="000000"/>
                </a:solidFill>
                <a:latin typeface="Consolas" panose="020B0609020204030204" pitchFamily="49" charset="0"/>
                <a:cs typeface="Courier New" panose="02070309020205020404" pitchFamily="49" charset="0"/>
              </a:rPr>
              <a:t>sum(_a, _b):</a:t>
            </a:r>
            <a:br>
              <a:rPr lang="en-US" altLang="en-US">
                <a:solidFill>
                  <a:srgbClr val="000000"/>
                </a:solidFill>
                <a:latin typeface="Consolas" panose="020B0609020204030204" pitchFamily="49" charset="0"/>
                <a:cs typeface="Courier New" panose="02070309020205020404" pitchFamily="49" charset="0"/>
              </a:rPr>
            </a:br>
            <a:r>
              <a:rPr lang="en-US" altLang="en-US">
                <a:solidFill>
                  <a:srgbClr val="000000"/>
                </a:solidFill>
                <a:latin typeface="Consolas" panose="020B0609020204030204" pitchFamily="49" charset="0"/>
                <a:cs typeface="Courier New" panose="02070309020205020404" pitchFamily="49" charset="0"/>
              </a:rPr>
              <a:t>    </a:t>
            </a:r>
            <a:r>
              <a:rPr lang="en-US" altLang="en-US" i="1">
                <a:solidFill>
                  <a:srgbClr val="808080"/>
                </a:solidFill>
                <a:latin typeface="Consolas" panose="020B0609020204030204" pitchFamily="49" charset="0"/>
                <a:cs typeface="Courier New" panose="02070309020205020404" pitchFamily="49" charset="0"/>
              </a:rPr>
              <a:t>"Ham tinh tong hai tham so"</a:t>
            </a:r>
            <a:br>
              <a:rPr lang="en-US" altLang="en-US" i="1">
                <a:solidFill>
                  <a:srgbClr val="808080"/>
                </a:solidFill>
                <a:latin typeface="Consolas" panose="020B0609020204030204" pitchFamily="49" charset="0"/>
                <a:cs typeface="Courier New" panose="02070309020205020404" pitchFamily="49" charset="0"/>
              </a:rPr>
            </a:br>
            <a:r>
              <a:rPr lang="en-US" altLang="en-US" i="1">
                <a:solidFill>
                  <a:srgbClr val="808080"/>
                </a:solidFill>
                <a:latin typeface="Consolas" panose="020B0609020204030204" pitchFamily="49" charset="0"/>
                <a:cs typeface="Courier New" panose="02070309020205020404" pitchFamily="49" charset="0"/>
              </a:rPr>
              <a:t>    </a:t>
            </a:r>
            <a:r>
              <a:rPr lang="en-US" altLang="en-US">
                <a:solidFill>
                  <a:srgbClr val="000000"/>
                </a:solidFill>
                <a:latin typeface="Consolas" panose="020B0609020204030204" pitchFamily="49" charset="0"/>
                <a:cs typeface="Courier New" panose="02070309020205020404" pitchFamily="49" charset="0"/>
              </a:rPr>
              <a:t>_c = _a + _b</a:t>
            </a:r>
            <a:br>
              <a:rPr lang="en-US" altLang="en-US">
                <a:solidFill>
                  <a:srgbClr val="000000"/>
                </a:solidFill>
                <a:latin typeface="Consolas" panose="020B0609020204030204" pitchFamily="49" charset="0"/>
                <a:cs typeface="Courier New" panose="02070309020205020404" pitchFamily="49" charset="0"/>
              </a:rPr>
            </a:br>
            <a:r>
              <a:rPr lang="en-US" altLang="en-US">
                <a:solidFill>
                  <a:srgbClr val="000000"/>
                </a:solidFill>
                <a:latin typeface="Consolas" panose="020B0609020204030204" pitchFamily="49" charset="0"/>
                <a:cs typeface="Courier New" panose="02070309020205020404" pitchFamily="49" charset="0"/>
              </a:rPr>
              <a:t>    </a:t>
            </a:r>
            <a:r>
              <a:rPr lang="en-US" altLang="en-US">
                <a:solidFill>
                  <a:srgbClr val="000080"/>
                </a:solidFill>
                <a:latin typeface="Consolas" panose="020B0609020204030204" pitchFamily="49" charset="0"/>
                <a:cs typeface="Courier New" panose="02070309020205020404" pitchFamily="49" charset="0"/>
              </a:rPr>
              <a:t>print</a:t>
            </a:r>
            <a:r>
              <a:rPr lang="en-US" altLang="en-US">
                <a:solidFill>
                  <a:srgbClr val="000000"/>
                </a:solidFill>
                <a:latin typeface="Consolas" panose="020B0609020204030204" pitchFamily="49" charset="0"/>
                <a:cs typeface="Courier New" panose="02070309020205020404" pitchFamily="49" charset="0"/>
              </a:rPr>
              <a:t>(_c)</a:t>
            </a:r>
            <a:br>
              <a:rPr lang="en-US" altLang="en-US">
                <a:solidFill>
                  <a:srgbClr val="000000"/>
                </a:solidFill>
                <a:latin typeface="Consolas" panose="020B0609020204030204" pitchFamily="49" charset="0"/>
                <a:cs typeface="Courier New" panose="02070309020205020404" pitchFamily="49" charset="0"/>
              </a:rPr>
            </a:br>
            <a:r>
              <a:rPr lang="en-US" altLang="en-US">
                <a:solidFill>
                  <a:srgbClr val="000000"/>
                </a:solidFill>
                <a:latin typeface="Consolas" panose="020B0609020204030204" pitchFamily="49" charset="0"/>
                <a:cs typeface="Courier New" panose="02070309020205020404" pitchFamily="49" charset="0"/>
              </a:rPr>
              <a:t/>
            </a:r>
            <a:br>
              <a:rPr lang="en-US" altLang="en-US">
                <a:solidFill>
                  <a:srgbClr val="000000"/>
                </a:solidFill>
                <a:latin typeface="Consolas" panose="020B0609020204030204" pitchFamily="49" charset="0"/>
                <a:cs typeface="Courier New" panose="02070309020205020404" pitchFamily="49" charset="0"/>
              </a:rPr>
            </a:br>
            <a:r>
              <a:rPr lang="en-US" altLang="en-US" smtClean="0">
                <a:solidFill>
                  <a:srgbClr val="000000"/>
                </a:solidFill>
                <a:latin typeface="Consolas" panose="020B0609020204030204" pitchFamily="49" charset="0"/>
                <a:cs typeface="Courier New" panose="02070309020205020404" pitchFamily="49" charset="0"/>
              </a:rPr>
              <a:t>sum(</a:t>
            </a:r>
            <a:r>
              <a:rPr lang="en-US" altLang="en-US" smtClean="0">
                <a:solidFill>
                  <a:srgbClr val="0000FF"/>
                </a:solidFill>
                <a:latin typeface="Consolas" panose="020B0609020204030204" pitchFamily="49" charset="0"/>
                <a:cs typeface="Courier New" panose="02070309020205020404" pitchFamily="49" charset="0"/>
              </a:rPr>
              <a:t>5</a:t>
            </a:r>
            <a:r>
              <a:rPr lang="en-US" altLang="en-US">
                <a:solidFill>
                  <a:srgbClr val="000000"/>
                </a:solidFill>
                <a:latin typeface="Consolas" panose="020B0609020204030204" pitchFamily="49" charset="0"/>
                <a:cs typeface="Courier New" panose="02070309020205020404" pitchFamily="49" charset="0"/>
              </a:rPr>
              <a:t>, </a:t>
            </a:r>
            <a:r>
              <a:rPr lang="en-US" altLang="en-US">
                <a:solidFill>
                  <a:srgbClr val="0000FF"/>
                </a:solidFill>
                <a:latin typeface="Consolas" panose="020B0609020204030204" pitchFamily="49" charset="0"/>
                <a:cs typeface="Courier New" panose="02070309020205020404" pitchFamily="49" charset="0"/>
              </a:rPr>
              <a:t>10</a:t>
            </a:r>
            <a:r>
              <a:rPr lang="en-US" altLang="en-US">
                <a:solidFill>
                  <a:srgbClr val="000000"/>
                </a:solidFill>
                <a:latin typeface="Consolas" panose="020B0609020204030204" pitchFamily="49" charset="0"/>
                <a:cs typeface="Courier New" panose="02070309020205020404" pitchFamily="49" charset="0"/>
              </a:rPr>
              <a:t>)</a:t>
            </a:r>
            <a:br>
              <a:rPr lang="en-US" altLang="en-US">
                <a:solidFill>
                  <a:srgbClr val="000000"/>
                </a:solidFill>
                <a:latin typeface="Consolas" panose="020B0609020204030204" pitchFamily="49" charset="0"/>
                <a:cs typeface="Courier New" panose="02070309020205020404" pitchFamily="49" charset="0"/>
              </a:rPr>
            </a:br>
            <a:r>
              <a:rPr lang="en-US" altLang="en-US" i="1">
                <a:solidFill>
                  <a:srgbClr val="808080"/>
                </a:solidFill>
                <a:latin typeface="Consolas" panose="020B0609020204030204" pitchFamily="49" charset="0"/>
                <a:cs typeface="Courier New" panose="02070309020205020404" pitchFamily="49" charset="0"/>
              </a:rPr>
              <a:t># Error</a:t>
            </a:r>
            <a:br>
              <a:rPr lang="en-US" altLang="en-US" i="1">
                <a:solidFill>
                  <a:srgbClr val="808080"/>
                </a:solidFill>
                <a:latin typeface="Consolas" panose="020B0609020204030204" pitchFamily="49" charset="0"/>
                <a:cs typeface="Courier New" panose="02070309020205020404" pitchFamily="49" charset="0"/>
              </a:rPr>
            </a:br>
            <a:r>
              <a:rPr lang="en-US" altLang="en-US">
                <a:solidFill>
                  <a:srgbClr val="000000"/>
                </a:solidFill>
                <a:latin typeface="Consolas" panose="020B0609020204030204" pitchFamily="49" charset="0"/>
                <a:cs typeface="Courier New" panose="02070309020205020404" pitchFamily="49" charset="0"/>
              </a:rPr>
              <a:t>sum(</a:t>
            </a:r>
            <a:r>
              <a:rPr lang="en-US" altLang="en-US">
                <a:solidFill>
                  <a:srgbClr val="0000FF"/>
                </a:solidFill>
                <a:latin typeface="Consolas" panose="020B0609020204030204" pitchFamily="49" charset="0"/>
                <a:cs typeface="Courier New" panose="02070309020205020404" pitchFamily="49" charset="0"/>
              </a:rPr>
              <a:t>20</a:t>
            </a:r>
            <a:r>
              <a:rPr lang="en-US" altLang="en-US">
                <a:solidFill>
                  <a:srgbClr val="000000"/>
                </a:solidFill>
                <a:latin typeface="Consolas" panose="020B0609020204030204" pitchFamily="49" charset="0"/>
                <a:cs typeface="Courier New" panose="02070309020205020404" pitchFamily="49" charset="0"/>
              </a:rPr>
              <a:t>)</a:t>
            </a:r>
            <a:endParaRPr lang="en-US" altLang="en-US">
              <a:latin typeface="Consolas" panose="020B0609020204030204" pitchFamily="49" charset="0"/>
            </a:endParaRPr>
          </a:p>
          <a:p>
            <a:endParaRPr lang="en-US" dirty="0">
              <a:latin typeface="Calibri" panose="020F0502020204030204" pitchFamily="34" charset="0"/>
              <a:cs typeface="Calibri" panose="020F0502020204030204" pitchFamily="34" charset="0"/>
            </a:endParaRPr>
          </a:p>
        </p:txBody>
      </p:sp>
      <p:sp>
        <p:nvSpPr>
          <p:cNvPr id="6" name="Rectangle 1"/>
          <p:cNvSpPr>
            <a:spLocks noChangeArrowheads="1"/>
          </p:cNvSpPr>
          <p:nvPr/>
        </p:nvSpPr>
        <p:spPr bwMode="auto">
          <a:xfrm>
            <a:off x="1828091" y="4571623"/>
            <a:ext cx="138564" cy="377026"/>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eaLnBrk="0" fontAlgn="base" hangingPunct="0">
              <a:spcBef>
                <a:spcPct val="0"/>
              </a:spcBef>
              <a:spcAft>
                <a:spcPct val="0"/>
              </a:spcAft>
            </a:pPr>
            <a:endParaRPr lang="en-US" altLang="en-US" sz="2000" dirty="0">
              <a:latin typeface="Arial" panose="020B0604020202020204" pitchFamily="34" charset="0"/>
            </a:endParaRPr>
          </a:p>
        </p:txBody>
      </p:sp>
      <p:sp>
        <p:nvSpPr>
          <p:cNvPr id="7" name="Slide Number Placeholder 6"/>
          <p:cNvSpPr>
            <a:spLocks noGrp="1"/>
          </p:cNvSpPr>
          <p:nvPr>
            <p:ph type="sldNum" sz="quarter" idx="11"/>
          </p:nvPr>
        </p:nvSpPr>
        <p:spPr/>
        <p:txBody>
          <a:bodyPr/>
          <a:lstStyle/>
          <a:p>
            <a:fld id="{B6B660BE-11E5-49C5-9092-33DADC997675}" type="slidenum">
              <a:rPr lang="en-GB" smtClean="0"/>
              <a:t>26</a:t>
            </a:fld>
            <a:endParaRPr lang="en-GB"/>
          </a:p>
        </p:txBody>
      </p:sp>
    </p:spTree>
    <p:extLst>
      <p:ext uri="{BB962C8B-B14F-4D97-AF65-F5344CB8AC3E}">
        <p14:creationId xmlns:p14="http://schemas.microsoft.com/office/powerpoint/2010/main" val="106636181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Phân tích</a:t>
            </a:r>
            <a:endParaRPr lang="en-US"/>
          </a:p>
        </p:txBody>
      </p:sp>
      <p:sp>
        <p:nvSpPr>
          <p:cNvPr id="3" name="Content Placeholder 2"/>
          <p:cNvSpPr>
            <a:spLocks noGrp="1"/>
          </p:cNvSpPr>
          <p:nvPr>
            <p:ph idx="1"/>
          </p:nvPr>
        </p:nvSpPr>
        <p:spPr/>
        <p:txBody>
          <a:bodyPr>
            <a:normAutofit/>
          </a:bodyPr>
          <a:lstStyle/>
          <a:p>
            <a:pPr algn="just"/>
            <a:r>
              <a:rPr lang="vi-VN" dirty="0">
                <a:latin typeface="Calibri" panose="020F0502020204030204" pitchFamily="34" charset="0"/>
                <a:cs typeface="Calibri" panose="020F0502020204030204" pitchFamily="34" charset="0"/>
              </a:rPr>
              <a:t>Trong trường hợp đầu tiên, khi hàm sum() được gọi đã được truyền hai giá trị </a:t>
            </a:r>
            <a:r>
              <a:rPr lang="vi-VN">
                <a:latin typeface="Calibri" panose="020F0502020204030204" pitchFamily="34" charset="0"/>
                <a:cs typeface="Calibri" panose="020F0502020204030204" pitchFamily="34" charset="0"/>
              </a:rPr>
              <a:t>là </a:t>
            </a:r>
            <a:r>
              <a:rPr lang="en-US" smtClean="0">
                <a:latin typeface="Calibri" panose="020F0502020204030204" pitchFamily="34" charset="0"/>
                <a:cs typeface="Calibri" panose="020F0502020204030204" pitchFamily="34" charset="0"/>
              </a:rPr>
              <a:t>5 </a:t>
            </a:r>
            <a:r>
              <a:rPr lang="vi-VN" smtClean="0">
                <a:latin typeface="Calibri" panose="020F0502020204030204" pitchFamily="34" charset="0"/>
                <a:cs typeface="Calibri" panose="020F0502020204030204" pitchFamily="34" charset="0"/>
              </a:rPr>
              <a:t>và </a:t>
            </a:r>
            <a:r>
              <a:rPr lang="en-US" dirty="0">
                <a:latin typeface="Calibri" panose="020F0502020204030204" pitchFamily="34" charset="0"/>
                <a:cs typeface="Calibri" panose="020F0502020204030204" pitchFamily="34" charset="0"/>
              </a:rPr>
              <a:t>1</a:t>
            </a:r>
            <a:r>
              <a:rPr lang="vi-VN" dirty="0">
                <a:latin typeface="Calibri" panose="020F0502020204030204" pitchFamily="34" charset="0"/>
                <a:cs typeface="Calibri" panose="020F0502020204030204" pitchFamily="34" charset="0"/>
              </a:rPr>
              <a:t>0, đầu tiên Python so khớp với phần định nghĩa hàm, sau đó </a:t>
            </a:r>
            <a:r>
              <a:rPr lang="en-US" dirty="0">
                <a:latin typeface="Calibri" panose="020F0502020204030204" pitchFamily="34" charset="0"/>
                <a:cs typeface="Calibri" panose="020F0502020204030204" pitchFamily="34" charset="0"/>
              </a:rPr>
              <a:t>5</a:t>
            </a:r>
            <a:r>
              <a:rPr lang="vi-VN" dirty="0">
                <a:latin typeface="Calibri" panose="020F0502020204030204" pitchFamily="34" charset="0"/>
                <a:cs typeface="Calibri" panose="020F0502020204030204" pitchFamily="34" charset="0"/>
              </a:rPr>
              <a:t> và </a:t>
            </a:r>
            <a:r>
              <a:rPr lang="en-US" dirty="0">
                <a:latin typeface="Calibri" panose="020F0502020204030204" pitchFamily="34" charset="0"/>
                <a:cs typeface="Calibri" panose="020F0502020204030204" pitchFamily="34" charset="0"/>
              </a:rPr>
              <a:t>1</a:t>
            </a:r>
            <a:r>
              <a:rPr lang="vi-VN" dirty="0">
                <a:latin typeface="Calibri" panose="020F0502020204030204" pitchFamily="34" charset="0"/>
                <a:cs typeface="Calibri" panose="020F0502020204030204" pitchFamily="34" charset="0"/>
              </a:rPr>
              <a:t>0 được gán tương ứng cho a và b. Do đó hàm sum được tính toán và</a:t>
            </a:r>
            <a:r>
              <a:rPr lang="en-US" dirty="0">
                <a:latin typeface="Calibri" panose="020F0502020204030204" pitchFamily="34" charset="0"/>
                <a:cs typeface="Calibri" panose="020F0502020204030204" pitchFamily="34" charset="0"/>
              </a:rPr>
              <a:t> in </a:t>
            </a:r>
            <a:r>
              <a:rPr lang="en-US" dirty="0" err="1">
                <a:latin typeface="Calibri" panose="020F0502020204030204" pitchFamily="34" charset="0"/>
                <a:cs typeface="Calibri" panose="020F0502020204030204" pitchFamily="34" charset="0"/>
              </a:rPr>
              <a:t>ra</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kết</a:t>
            </a:r>
            <a:r>
              <a:rPr lang="en-US" dirty="0">
                <a:latin typeface="Calibri" panose="020F0502020204030204" pitchFamily="34" charset="0"/>
                <a:cs typeface="Calibri" panose="020F0502020204030204" pitchFamily="34" charset="0"/>
              </a:rPr>
              <a:t> quả.</a:t>
            </a:r>
            <a:endParaRPr lang="vi-VN" dirty="0">
              <a:latin typeface="Calibri" panose="020F0502020204030204" pitchFamily="34" charset="0"/>
              <a:cs typeface="Calibri" panose="020F0502020204030204" pitchFamily="34" charset="0"/>
            </a:endParaRPr>
          </a:p>
          <a:p>
            <a:pPr algn="just"/>
            <a:r>
              <a:rPr lang="vi-VN" dirty="0">
                <a:latin typeface="Calibri" panose="020F0502020204030204" pitchFamily="34" charset="0"/>
                <a:cs typeface="Calibri" panose="020F0502020204030204" pitchFamily="34" charset="0"/>
              </a:rPr>
              <a:t>Trong trường hợp thứ hai, khi chỉ truyền cho hàm sum() một giá trị là 20, giá trị này được truyền tới phần định nghĩa hàm. Tuy nhiên phần định nghĩa hàm chấp nhận hai tham số trong khi chỉ có một giá trị được truyền, do đó sẽ tạo ra một lỗi.</a:t>
            </a:r>
            <a:endParaRPr lang="en-US" dirty="0">
              <a:latin typeface="Calibri" panose="020F0502020204030204" pitchFamily="34" charset="0"/>
              <a:cs typeface="Calibri" panose="020F0502020204030204" pitchFamily="34" charset="0"/>
            </a:endParaRPr>
          </a:p>
        </p:txBody>
      </p:sp>
      <p:sp>
        <p:nvSpPr>
          <p:cNvPr id="6" name="Slide Number Placeholder 5"/>
          <p:cNvSpPr>
            <a:spLocks noGrp="1"/>
          </p:cNvSpPr>
          <p:nvPr>
            <p:ph type="sldNum" sz="quarter" idx="11"/>
          </p:nvPr>
        </p:nvSpPr>
        <p:spPr/>
        <p:txBody>
          <a:bodyPr/>
          <a:lstStyle/>
          <a:p>
            <a:fld id="{B6B660BE-11E5-49C5-9092-33DADC997675}" type="slidenum">
              <a:rPr lang="en-GB" smtClean="0"/>
              <a:t>27</a:t>
            </a:fld>
            <a:endParaRPr lang="en-GB"/>
          </a:p>
        </p:txBody>
      </p:sp>
    </p:spTree>
    <p:extLst>
      <p:ext uri="{BB962C8B-B14F-4D97-AF65-F5344CB8AC3E}">
        <p14:creationId xmlns:p14="http://schemas.microsoft.com/office/powerpoint/2010/main" val="16157270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2.5.2 </a:t>
            </a:r>
            <a:r>
              <a:rPr lang="en-US" dirty="0" err="1"/>
              <a:t>Tham</a:t>
            </a:r>
            <a:r>
              <a:rPr lang="en-US" dirty="0"/>
              <a:t> </a:t>
            </a:r>
            <a:r>
              <a:rPr lang="en-US" dirty="0" err="1"/>
              <a:t>sô</a:t>
            </a:r>
            <a:r>
              <a:rPr lang="en-US" dirty="0"/>
              <a:t>́ </a:t>
            </a:r>
            <a:r>
              <a:rPr lang="en-US" dirty="0" err="1"/>
              <a:t>mặc</a:t>
            </a:r>
            <a:r>
              <a:rPr lang="en-US" dirty="0"/>
              <a:t> </a:t>
            </a:r>
            <a:r>
              <a:rPr lang="en-US" dirty="0" err="1"/>
              <a:t>định</a:t>
            </a:r>
            <a:endParaRPr lang="en-US" dirty="0"/>
          </a:p>
        </p:txBody>
      </p:sp>
      <p:sp>
        <p:nvSpPr>
          <p:cNvPr id="3" name="Content Placeholder 2"/>
          <p:cNvSpPr>
            <a:spLocks noGrp="1"/>
          </p:cNvSpPr>
          <p:nvPr>
            <p:ph idx="1"/>
          </p:nvPr>
        </p:nvSpPr>
        <p:spPr/>
        <p:txBody>
          <a:bodyPr/>
          <a:lstStyle/>
          <a:p>
            <a:r>
              <a:rPr lang="vi-VN" sz="2400" dirty="0">
                <a:latin typeface="Calibri" panose="020F0502020204030204" pitchFamily="34" charset="0"/>
                <a:cs typeface="Calibri" panose="020F0502020204030204" pitchFamily="34" charset="0"/>
              </a:rPr>
              <a:t>Tham số mặc định là tham số mà cung cấp các giá trị mặc định cho các tham số được truyền trong phần định nghĩa hàm, trong trường hợp mà giá trị không được cung cấp trong lời gọi hàm.</a:t>
            </a:r>
            <a:endParaRPr lang="en-US" sz="2400" dirty="0">
              <a:latin typeface="Calibri" panose="020F0502020204030204" pitchFamily="34" charset="0"/>
              <a:cs typeface="Calibri" panose="020F0502020204030204" pitchFamily="34" charset="0"/>
            </a:endParaRPr>
          </a:p>
        </p:txBody>
      </p:sp>
      <p:sp>
        <p:nvSpPr>
          <p:cNvPr id="8" name="Rectangle 3"/>
          <p:cNvSpPr>
            <a:spLocks noChangeArrowheads="1"/>
          </p:cNvSpPr>
          <p:nvPr/>
        </p:nvSpPr>
        <p:spPr bwMode="auto">
          <a:xfrm>
            <a:off x="914400" y="2746325"/>
            <a:ext cx="7772400" cy="376256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prstTxWarp prst="textNoShape">
              <a:avLst/>
            </a:prstTxWarp>
            <a:spAutoFit/>
          </a:bodyPr>
          <a:lstStyle/>
          <a:p>
            <a:pPr lvl="0" eaLnBrk="0" fontAlgn="base" hangingPunct="0">
              <a:spcBef>
                <a:spcPct val="0"/>
              </a:spcBef>
              <a:spcAft>
                <a:spcPct val="0"/>
              </a:spcAft>
            </a:pPr>
            <a:r>
              <a:rPr lang="en-US" altLang="en-US" sz="2000" i="1" dirty="0">
                <a:solidFill>
                  <a:srgbClr val="808080"/>
                </a:solidFill>
                <a:latin typeface="Consolas" panose="020B0609020204030204" pitchFamily="49" charset="0"/>
                <a:cs typeface="Courier New" panose="02070309020205020404" pitchFamily="49" charset="0"/>
              </a:rPr>
              <a:t># Phan </a:t>
            </a:r>
            <a:r>
              <a:rPr lang="en-US" altLang="en-US" sz="2000" i="1" dirty="0" err="1">
                <a:solidFill>
                  <a:srgbClr val="808080"/>
                </a:solidFill>
                <a:latin typeface="Consolas" panose="020B0609020204030204" pitchFamily="49" charset="0"/>
                <a:cs typeface="Courier New" panose="02070309020205020404" pitchFamily="49" charset="0"/>
              </a:rPr>
              <a:t>dinh</a:t>
            </a:r>
            <a:r>
              <a:rPr lang="en-US" altLang="en-US" sz="2000" i="1" dirty="0">
                <a:solidFill>
                  <a:srgbClr val="808080"/>
                </a:solidFill>
                <a:latin typeface="Consolas" panose="020B0609020204030204" pitchFamily="49" charset="0"/>
                <a:cs typeface="Courier New" panose="02070309020205020404" pitchFamily="49" charset="0"/>
              </a:rPr>
              <a:t> </a:t>
            </a:r>
            <a:r>
              <a:rPr lang="en-US" altLang="en-US" sz="2000" i="1" dirty="0" err="1">
                <a:solidFill>
                  <a:srgbClr val="808080"/>
                </a:solidFill>
                <a:latin typeface="Consolas" panose="020B0609020204030204" pitchFamily="49" charset="0"/>
                <a:cs typeface="Courier New" panose="02070309020205020404" pitchFamily="49" charset="0"/>
              </a:rPr>
              <a:t>nghia</a:t>
            </a:r>
            <a:r>
              <a:rPr lang="en-US" altLang="en-US" sz="2000" i="1" dirty="0">
                <a:solidFill>
                  <a:srgbClr val="808080"/>
                </a:solidFill>
                <a:latin typeface="Consolas" panose="020B0609020204030204" pitchFamily="49" charset="0"/>
                <a:cs typeface="Courier New" panose="02070309020205020404" pitchFamily="49" charset="0"/>
              </a:rPr>
              <a:t> ham</a:t>
            </a:r>
            <a:br>
              <a:rPr lang="en-US" altLang="en-US" sz="2000" i="1" dirty="0">
                <a:solidFill>
                  <a:srgbClr val="808080"/>
                </a:solidFill>
                <a:latin typeface="Consolas" panose="020B0609020204030204" pitchFamily="49" charset="0"/>
                <a:cs typeface="Courier New" panose="02070309020205020404" pitchFamily="49" charset="0"/>
              </a:rPr>
            </a:br>
            <a:r>
              <a:rPr lang="en-US" altLang="en-US" sz="2000" b="1" dirty="0" err="1">
                <a:solidFill>
                  <a:srgbClr val="000080"/>
                </a:solidFill>
                <a:latin typeface="Consolas" panose="020B0609020204030204" pitchFamily="49" charset="0"/>
                <a:cs typeface="Courier New" panose="02070309020205020404" pitchFamily="49" charset="0"/>
              </a:rPr>
              <a:t>def</a:t>
            </a:r>
            <a:r>
              <a:rPr lang="en-US" altLang="en-US" sz="2000" b="1" dirty="0">
                <a:solidFill>
                  <a:srgbClr val="000080"/>
                </a:solidFill>
                <a:latin typeface="Consolas" panose="020B0609020204030204" pitchFamily="49" charset="0"/>
                <a:cs typeface="Courier New" panose="02070309020205020404" pitchFamily="49" charset="0"/>
              </a:rPr>
              <a:t> </a:t>
            </a:r>
            <a:r>
              <a:rPr lang="en-US" altLang="en-US" sz="2000" dirty="0" err="1">
                <a:solidFill>
                  <a:srgbClr val="000000"/>
                </a:solidFill>
                <a:latin typeface="Consolas" panose="020B0609020204030204" pitchFamily="49" charset="0"/>
                <a:cs typeface="Courier New" panose="02070309020205020404" pitchFamily="49" charset="0"/>
              </a:rPr>
              <a:t>msg</a:t>
            </a:r>
            <a:r>
              <a:rPr lang="en-US" altLang="en-US" sz="2000" dirty="0">
                <a:solidFill>
                  <a:srgbClr val="000000"/>
                </a:solidFill>
                <a:latin typeface="Consolas" panose="020B0609020204030204" pitchFamily="49" charset="0"/>
                <a:cs typeface="Courier New" panose="02070309020205020404" pitchFamily="49" charset="0"/>
              </a:rPr>
              <a:t>(_id, _name, _age=</a:t>
            </a:r>
            <a:r>
              <a:rPr lang="en-US" altLang="en-US" sz="2000" dirty="0">
                <a:solidFill>
                  <a:srgbClr val="0000FF"/>
                </a:solidFill>
                <a:latin typeface="Consolas" panose="020B0609020204030204" pitchFamily="49" charset="0"/>
                <a:cs typeface="Courier New" panose="02070309020205020404" pitchFamily="49" charset="0"/>
              </a:rPr>
              <a:t>23</a:t>
            </a:r>
            <a:r>
              <a:rPr lang="en-US" altLang="en-US" sz="2000" dirty="0">
                <a:solidFill>
                  <a:srgbClr val="000000"/>
                </a:solidFill>
                <a:latin typeface="Consolas" panose="020B0609020204030204" pitchFamily="49" charset="0"/>
                <a:cs typeface="Courier New" panose="02070309020205020404" pitchFamily="49" charset="0"/>
              </a:rPr>
              <a:t>):</a:t>
            </a:r>
            <a:br>
              <a:rPr lang="en-US" altLang="en-US" sz="2000" dirty="0">
                <a:solidFill>
                  <a:srgbClr val="000000"/>
                </a:solidFill>
                <a:latin typeface="Consolas" panose="020B0609020204030204" pitchFamily="49" charset="0"/>
                <a:cs typeface="Courier New" panose="02070309020205020404" pitchFamily="49" charset="0"/>
              </a:rPr>
            </a:br>
            <a:r>
              <a:rPr lang="en-US" altLang="en-US" sz="2000" dirty="0">
                <a:solidFill>
                  <a:srgbClr val="000000"/>
                </a:solidFill>
                <a:latin typeface="Consolas" panose="020B0609020204030204" pitchFamily="49" charset="0"/>
                <a:cs typeface="Courier New" panose="02070309020205020404" pitchFamily="49" charset="0"/>
              </a:rPr>
              <a:t>    </a:t>
            </a:r>
            <a:r>
              <a:rPr lang="en-US" altLang="en-US" sz="2000" i="1" dirty="0">
                <a:solidFill>
                  <a:srgbClr val="808080"/>
                </a:solidFill>
                <a:latin typeface="Consolas" panose="020B0609020204030204" pitchFamily="49" charset="0"/>
                <a:cs typeface="Courier New" panose="02070309020205020404" pitchFamily="49" charset="0"/>
              </a:rPr>
              <a:t>"In </a:t>
            </a:r>
            <a:r>
              <a:rPr lang="en-US" altLang="en-US" sz="2000" i="1" dirty="0" err="1">
                <a:solidFill>
                  <a:srgbClr val="808080"/>
                </a:solidFill>
                <a:latin typeface="Consolas" panose="020B0609020204030204" pitchFamily="49" charset="0"/>
                <a:cs typeface="Courier New" panose="02070309020205020404" pitchFamily="49" charset="0"/>
              </a:rPr>
              <a:t>gia</a:t>
            </a:r>
            <a:r>
              <a:rPr lang="en-US" altLang="en-US" sz="2000" i="1" dirty="0">
                <a:solidFill>
                  <a:srgbClr val="808080"/>
                </a:solidFill>
                <a:latin typeface="Consolas" panose="020B0609020204030204" pitchFamily="49" charset="0"/>
                <a:cs typeface="Courier New" panose="02070309020205020404" pitchFamily="49" charset="0"/>
              </a:rPr>
              <a:t> tri da </a:t>
            </a:r>
            <a:r>
              <a:rPr lang="en-US" altLang="en-US" sz="2000" i="1" dirty="0" err="1">
                <a:solidFill>
                  <a:srgbClr val="808080"/>
                </a:solidFill>
                <a:latin typeface="Consolas" panose="020B0609020204030204" pitchFamily="49" charset="0"/>
                <a:cs typeface="Courier New" panose="02070309020205020404" pitchFamily="49" charset="0"/>
              </a:rPr>
              <a:t>truyen</a:t>
            </a:r>
            <a:r>
              <a:rPr lang="en-US" altLang="en-US" sz="2000" i="1" dirty="0">
                <a:solidFill>
                  <a:srgbClr val="808080"/>
                </a:solidFill>
                <a:latin typeface="Consolas" panose="020B0609020204030204" pitchFamily="49" charset="0"/>
                <a:cs typeface="Courier New" panose="02070309020205020404" pitchFamily="49" charset="0"/>
              </a:rPr>
              <a:t>"</a:t>
            </a:r>
            <a:br>
              <a:rPr lang="en-US" altLang="en-US" sz="2000" i="1" dirty="0">
                <a:solidFill>
                  <a:srgbClr val="808080"/>
                </a:solidFill>
                <a:latin typeface="Consolas" panose="020B0609020204030204" pitchFamily="49" charset="0"/>
                <a:cs typeface="Courier New" panose="02070309020205020404" pitchFamily="49" charset="0"/>
              </a:rPr>
            </a:br>
            <a:r>
              <a:rPr lang="en-US" altLang="en-US" sz="2000" i="1" dirty="0">
                <a:solidFill>
                  <a:srgbClr val="808080"/>
                </a:solidFill>
                <a:latin typeface="Consolas" panose="020B0609020204030204" pitchFamily="49" charset="0"/>
                <a:cs typeface="Courier New" panose="02070309020205020404" pitchFamily="49" charset="0"/>
              </a:rPr>
              <a:t>    </a:t>
            </a:r>
            <a:r>
              <a:rPr lang="en-US" altLang="en-US" sz="2000" dirty="0">
                <a:solidFill>
                  <a:srgbClr val="000080"/>
                </a:solidFill>
                <a:latin typeface="Consolas" panose="020B0609020204030204" pitchFamily="49" charset="0"/>
                <a:cs typeface="Courier New" panose="02070309020205020404" pitchFamily="49" charset="0"/>
              </a:rPr>
              <a:t>print</a:t>
            </a:r>
            <a:r>
              <a:rPr lang="en-US" altLang="en-US" sz="2000" dirty="0">
                <a:solidFill>
                  <a:srgbClr val="000000"/>
                </a:solidFill>
                <a:latin typeface="Consolas" panose="020B0609020204030204" pitchFamily="49" charset="0"/>
                <a:cs typeface="Courier New" panose="02070309020205020404" pitchFamily="49" charset="0"/>
              </a:rPr>
              <a:t>(</a:t>
            </a:r>
            <a:r>
              <a:rPr lang="en-US" altLang="en-US" sz="2000" b="1" dirty="0">
                <a:solidFill>
                  <a:srgbClr val="008080"/>
                </a:solidFill>
                <a:latin typeface="Consolas" panose="020B0609020204030204" pitchFamily="49" charset="0"/>
                <a:cs typeface="Courier New" panose="02070309020205020404" pitchFamily="49" charset="0"/>
              </a:rPr>
              <a:t>'Id:'</a:t>
            </a:r>
            <a:r>
              <a:rPr lang="en-US" altLang="en-US" sz="2000" dirty="0">
                <a:solidFill>
                  <a:srgbClr val="000000"/>
                </a:solidFill>
                <a:latin typeface="Consolas" panose="020B0609020204030204" pitchFamily="49" charset="0"/>
                <a:cs typeface="Courier New" panose="02070309020205020404" pitchFamily="49" charset="0"/>
              </a:rPr>
              <a:t>, _id)</a:t>
            </a:r>
            <a:br>
              <a:rPr lang="en-US" altLang="en-US" sz="2000" dirty="0">
                <a:solidFill>
                  <a:srgbClr val="000000"/>
                </a:solidFill>
                <a:latin typeface="Consolas" panose="020B0609020204030204" pitchFamily="49" charset="0"/>
                <a:cs typeface="Courier New" panose="02070309020205020404" pitchFamily="49" charset="0"/>
              </a:rPr>
            </a:br>
            <a:r>
              <a:rPr lang="en-US" altLang="en-US" sz="2000" dirty="0">
                <a:solidFill>
                  <a:srgbClr val="000000"/>
                </a:solidFill>
                <a:latin typeface="Consolas" panose="020B0609020204030204" pitchFamily="49" charset="0"/>
                <a:cs typeface="Courier New" panose="02070309020205020404" pitchFamily="49" charset="0"/>
              </a:rPr>
              <a:t>    </a:t>
            </a:r>
            <a:r>
              <a:rPr lang="en-US" altLang="en-US" sz="2000" dirty="0">
                <a:solidFill>
                  <a:srgbClr val="000080"/>
                </a:solidFill>
                <a:latin typeface="Consolas" panose="020B0609020204030204" pitchFamily="49" charset="0"/>
                <a:cs typeface="Courier New" panose="02070309020205020404" pitchFamily="49" charset="0"/>
              </a:rPr>
              <a:t>print</a:t>
            </a:r>
            <a:r>
              <a:rPr lang="en-US" altLang="en-US" sz="2000" dirty="0">
                <a:solidFill>
                  <a:srgbClr val="000000"/>
                </a:solidFill>
                <a:latin typeface="Consolas" panose="020B0609020204030204" pitchFamily="49" charset="0"/>
                <a:cs typeface="Courier New" panose="02070309020205020404" pitchFamily="49" charset="0"/>
              </a:rPr>
              <a:t>(</a:t>
            </a:r>
            <a:r>
              <a:rPr lang="en-US" altLang="en-US" sz="2000" b="1" dirty="0">
                <a:solidFill>
                  <a:srgbClr val="008080"/>
                </a:solidFill>
                <a:latin typeface="Consolas" panose="020B0609020204030204" pitchFamily="49" charset="0"/>
                <a:cs typeface="Courier New" panose="02070309020205020404" pitchFamily="49" charset="0"/>
              </a:rPr>
              <a:t>'Ten:'</a:t>
            </a:r>
            <a:r>
              <a:rPr lang="en-US" altLang="en-US" sz="2000" dirty="0">
                <a:solidFill>
                  <a:srgbClr val="000000"/>
                </a:solidFill>
                <a:latin typeface="Consolas" panose="020B0609020204030204" pitchFamily="49" charset="0"/>
                <a:cs typeface="Courier New" panose="02070309020205020404" pitchFamily="49" charset="0"/>
              </a:rPr>
              <a:t>, _name)</a:t>
            </a:r>
            <a:br>
              <a:rPr lang="en-US" altLang="en-US" sz="2000" dirty="0">
                <a:solidFill>
                  <a:srgbClr val="000000"/>
                </a:solidFill>
                <a:latin typeface="Consolas" panose="020B0609020204030204" pitchFamily="49" charset="0"/>
                <a:cs typeface="Courier New" panose="02070309020205020404" pitchFamily="49" charset="0"/>
              </a:rPr>
            </a:br>
            <a:r>
              <a:rPr lang="en-US" altLang="en-US" sz="2000" dirty="0">
                <a:solidFill>
                  <a:srgbClr val="000000"/>
                </a:solidFill>
                <a:latin typeface="Consolas" panose="020B0609020204030204" pitchFamily="49" charset="0"/>
                <a:cs typeface="Courier New" panose="02070309020205020404" pitchFamily="49" charset="0"/>
              </a:rPr>
              <a:t>    </a:t>
            </a:r>
            <a:r>
              <a:rPr lang="en-US" altLang="en-US" sz="2000" dirty="0">
                <a:solidFill>
                  <a:srgbClr val="000080"/>
                </a:solidFill>
                <a:latin typeface="Consolas" panose="020B0609020204030204" pitchFamily="49" charset="0"/>
                <a:cs typeface="Courier New" panose="02070309020205020404" pitchFamily="49" charset="0"/>
              </a:rPr>
              <a:t>print</a:t>
            </a:r>
            <a:r>
              <a:rPr lang="en-US" altLang="en-US" sz="2000" dirty="0">
                <a:solidFill>
                  <a:srgbClr val="000000"/>
                </a:solidFill>
                <a:latin typeface="Consolas" panose="020B0609020204030204" pitchFamily="49" charset="0"/>
                <a:cs typeface="Courier New" panose="02070309020205020404" pitchFamily="49" charset="0"/>
              </a:rPr>
              <a:t>(</a:t>
            </a:r>
            <a:r>
              <a:rPr lang="en-US" altLang="en-US" sz="2000" b="1" dirty="0">
                <a:solidFill>
                  <a:srgbClr val="008080"/>
                </a:solidFill>
                <a:latin typeface="Consolas" panose="020B0609020204030204" pitchFamily="49" charset="0"/>
                <a:cs typeface="Courier New" panose="02070309020205020404" pitchFamily="49" charset="0"/>
              </a:rPr>
              <a:t>'Tuoi:'</a:t>
            </a:r>
            <a:r>
              <a:rPr lang="en-US" altLang="en-US" sz="2000" dirty="0">
                <a:solidFill>
                  <a:srgbClr val="000000"/>
                </a:solidFill>
                <a:latin typeface="Consolas" panose="020B0609020204030204" pitchFamily="49" charset="0"/>
                <a:cs typeface="Courier New" panose="02070309020205020404" pitchFamily="49" charset="0"/>
              </a:rPr>
              <a:t>, _age)</a:t>
            </a:r>
            <a:br>
              <a:rPr lang="en-US" altLang="en-US" sz="2000" dirty="0">
                <a:solidFill>
                  <a:srgbClr val="000000"/>
                </a:solidFill>
                <a:latin typeface="Consolas" panose="020B0609020204030204" pitchFamily="49" charset="0"/>
                <a:cs typeface="Courier New" panose="02070309020205020404" pitchFamily="49" charset="0"/>
              </a:rPr>
            </a:br>
            <a:r>
              <a:rPr lang="en-US" altLang="en-US" sz="2000" dirty="0">
                <a:solidFill>
                  <a:srgbClr val="000000"/>
                </a:solidFill>
                <a:latin typeface="Consolas" panose="020B0609020204030204" pitchFamily="49" charset="0"/>
                <a:cs typeface="Courier New" panose="02070309020205020404" pitchFamily="49" charset="0"/>
              </a:rPr>
              <a:t>    </a:t>
            </a:r>
            <a:r>
              <a:rPr lang="en-US" altLang="en-US" sz="2000" b="1" dirty="0">
                <a:solidFill>
                  <a:srgbClr val="000080"/>
                </a:solidFill>
                <a:latin typeface="Consolas" panose="020B0609020204030204" pitchFamily="49" charset="0"/>
                <a:cs typeface="Courier New" panose="02070309020205020404" pitchFamily="49" charset="0"/>
              </a:rPr>
              <a:t>return</a:t>
            </a:r>
            <a:br>
              <a:rPr lang="en-US" altLang="en-US" sz="2000" b="1" dirty="0">
                <a:solidFill>
                  <a:srgbClr val="000080"/>
                </a:solidFill>
                <a:latin typeface="Consolas" panose="020B0609020204030204" pitchFamily="49" charset="0"/>
                <a:cs typeface="Courier New" panose="02070309020205020404" pitchFamily="49" charset="0"/>
              </a:rPr>
            </a:br>
            <a:r>
              <a:rPr lang="en-US" altLang="en-US" sz="2000" i="1" dirty="0">
                <a:solidFill>
                  <a:srgbClr val="808080"/>
                </a:solidFill>
                <a:latin typeface="Consolas" panose="020B0609020204030204" pitchFamily="49" charset="0"/>
                <a:cs typeface="Courier New" panose="02070309020205020404" pitchFamily="49" charset="0"/>
              </a:rPr>
              <a:t># </a:t>
            </a:r>
            <a:r>
              <a:rPr lang="en-US" altLang="en-US" sz="2000" i="1" dirty="0" err="1">
                <a:solidFill>
                  <a:srgbClr val="808080"/>
                </a:solidFill>
                <a:latin typeface="Consolas" panose="020B0609020204030204" pitchFamily="49" charset="0"/>
                <a:cs typeface="Courier New" panose="02070309020205020404" pitchFamily="49" charset="0"/>
              </a:rPr>
              <a:t>Goi</a:t>
            </a:r>
            <a:r>
              <a:rPr lang="en-US" altLang="en-US" sz="2000" i="1" dirty="0">
                <a:solidFill>
                  <a:srgbClr val="808080"/>
                </a:solidFill>
                <a:latin typeface="Consolas" panose="020B0609020204030204" pitchFamily="49" charset="0"/>
                <a:cs typeface="Courier New" panose="02070309020205020404" pitchFamily="49" charset="0"/>
              </a:rPr>
              <a:t> ham</a:t>
            </a:r>
            <a:br>
              <a:rPr lang="en-US" altLang="en-US" sz="2000" i="1" dirty="0">
                <a:solidFill>
                  <a:srgbClr val="808080"/>
                </a:solidFill>
                <a:latin typeface="Consolas" panose="020B0609020204030204" pitchFamily="49" charset="0"/>
                <a:cs typeface="Courier New" panose="02070309020205020404" pitchFamily="49" charset="0"/>
              </a:rPr>
            </a:br>
            <a:r>
              <a:rPr lang="en-US" altLang="en-US" sz="2000" i="1" dirty="0">
                <a:solidFill>
                  <a:srgbClr val="808080"/>
                </a:solidFill>
                <a:latin typeface="Consolas" panose="020B0609020204030204" pitchFamily="49" charset="0"/>
                <a:cs typeface="Courier New" panose="02070309020205020404" pitchFamily="49" charset="0"/>
              </a:rPr>
              <a:t>#</a:t>
            </a:r>
            <a:r>
              <a:rPr lang="en-US" altLang="en-US" sz="2000" i="1" dirty="0" err="1">
                <a:solidFill>
                  <a:srgbClr val="808080"/>
                </a:solidFill>
                <a:latin typeface="Consolas" panose="020B0609020204030204" pitchFamily="49" charset="0"/>
                <a:cs typeface="Courier New" panose="02070309020205020404" pitchFamily="49" charset="0"/>
              </a:rPr>
              <a:t>msg</a:t>
            </a:r>
            <a:r>
              <a:rPr lang="en-US" altLang="en-US" sz="2000" i="1" dirty="0">
                <a:solidFill>
                  <a:srgbClr val="808080"/>
                </a:solidFill>
                <a:latin typeface="Consolas" panose="020B0609020204030204" pitchFamily="49" charset="0"/>
                <a:cs typeface="Courier New" panose="02070309020205020404" pitchFamily="49" charset="0"/>
              </a:rPr>
              <a:t>(100, 'Hoang', 20)</a:t>
            </a:r>
            <a:br>
              <a:rPr lang="en-US" altLang="en-US" sz="2000" i="1" dirty="0">
                <a:solidFill>
                  <a:srgbClr val="808080"/>
                </a:solidFill>
                <a:latin typeface="Consolas" panose="020B0609020204030204" pitchFamily="49" charset="0"/>
                <a:cs typeface="Courier New" panose="02070309020205020404" pitchFamily="49" charset="0"/>
              </a:rPr>
            </a:br>
            <a:r>
              <a:rPr lang="en-US" altLang="en-US" sz="2000" dirty="0" err="1">
                <a:solidFill>
                  <a:srgbClr val="000000"/>
                </a:solidFill>
                <a:latin typeface="Consolas" panose="020B0609020204030204" pitchFamily="49" charset="0"/>
                <a:cs typeface="Courier New" panose="02070309020205020404" pitchFamily="49" charset="0"/>
              </a:rPr>
              <a:t>msg</a:t>
            </a:r>
            <a:r>
              <a:rPr lang="en-US" altLang="en-US" sz="2000" dirty="0">
                <a:solidFill>
                  <a:srgbClr val="000000"/>
                </a:solidFill>
                <a:latin typeface="Consolas" panose="020B0609020204030204" pitchFamily="49" charset="0"/>
                <a:cs typeface="Courier New" panose="02070309020205020404" pitchFamily="49" charset="0"/>
              </a:rPr>
              <a:t>(</a:t>
            </a:r>
            <a:r>
              <a:rPr lang="en-US" altLang="en-US" sz="2000" dirty="0">
                <a:solidFill>
                  <a:srgbClr val="660099"/>
                </a:solidFill>
                <a:latin typeface="Consolas" panose="020B0609020204030204" pitchFamily="49" charset="0"/>
                <a:cs typeface="Courier New" panose="02070309020205020404" pitchFamily="49" charset="0"/>
              </a:rPr>
              <a:t>_name</a:t>
            </a:r>
            <a:r>
              <a:rPr lang="en-US" altLang="en-US" sz="2000" dirty="0">
                <a:solidFill>
                  <a:srgbClr val="000000"/>
                </a:solidFill>
                <a:latin typeface="Consolas" panose="020B0609020204030204" pitchFamily="49" charset="0"/>
                <a:cs typeface="Courier New" panose="02070309020205020404" pitchFamily="49" charset="0"/>
              </a:rPr>
              <a:t>=</a:t>
            </a:r>
            <a:r>
              <a:rPr lang="en-US" altLang="en-US" sz="2000" b="1" dirty="0">
                <a:solidFill>
                  <a:srgbClr val="008080"/>
                </a:solidFill>
                <a:latin typeface="Consolas" panose="020B0609020204030204" pitchFamily="49" charset="0"/>
                <a:cs typeface="Courier New" panose="02070309020205020404" pitchFamily="49" charset="0"/>
              </a:rPr>
              <a:t>'Hoang'</a:t>
            </a:r>
            <a:r>
              <a:rPr lang="en-US" altLang="en-US" sz="2000" dirty="0">
                <a:solidFill>
                  <a:srgbClr val="000000"/>
                </a:solidFill>
                <a:latin typeface="Consolas" panose="020B0609020204030204" pitchFamily="49" charset="0"/>
                <a:cs typeface="Courier New" panose="02070309020205020404" pitchFamily="49" charset="0"/>
              </a:rPr>
              <a:t>, </a:t>
            </a:r>
            <a:r>
              <a:rPr lang="en-US" altLang="en-US" sz="2000" dirty="0">
                <a:solidFill>
                  <a:srgbClr val="660099"/>
                </a:solidFill>
                <a:latin typeface="Consolas" panose="020B0609020204030204" pitchFamily="49" charset="0"/>
                <a:cs typeface="Courier New" panose="02070309020205020404" pitchFamily="49" charset="0"/>
              </a:rPr>
              <a:t>_id</a:t>
            </a:r>
            <a:r>
              <a:rPr lang="en-US" altLang="en-US" sz="2000" dirty="0">
                <a:solidFill>
                  <a:srgbClr val="000000"/>
                </a:solidFill>
                <a:latin typeface="Consolas" panose="020B0609020204030204" pitchFamily="49" charset="0"/>
                <a:cs typeface="Courier New" panose="02070309020205020404" pitchFamily="49" charset="0"/>
              </a:rPr>
              <a:t>=</a:t>
            </a:r>
            <a:r>
              <a:rPr lang="en-US" altLang="en-US" sz="2000" dirty="0">
                <a:solidFill>
                  <a:srgbClr val="0000FF"/>
                </a:solidFill>
                <a:latin typeface="Consolas" panose="020B0609020204030204" pitchFamily="49" charset="0"/>
                <a:cs typeface="Courier New" panose="02070309020205020404" pitchFamily="49" charset="0"/>
              </a:rPr>
              <a:t>100</a:t>
            </a:r>
            <a:r>
              <a:rPr lang="en-US" altLang="en-US" sz="2000" dirty="0">
                <a:solidFill>
                  <a:srgbClr val="000000"/>
                </a:solidFill>
                <a:latin typeface="Consolas" panose="020B0609020204030204" pitchFamily="49" charset="0"/>
                <a:cs typeface="Courier New" panose="02070309020205020404" pitchFamily="49" charset="0"/>
              </a:rPr>
              <a:t>, </a:t>
            </a:r>
            <a:r>
              <a:rPr lang="en-US" altLang="en-US" sz="2000" dirty="0">
                <a:solidFill>
                  <a:srgbClr val="660099"/>
                </a:solidFill>
                <a:latin typeface="Consolas" panose="020B0609020204030204" pitchFamily="49" charset="0"/>
                <a:cs typeface="Courier New" panose="02070309020205020404" pitchFamily="49" charset="0"/>
              </a:rPr>
              <a:t>_age</a:t>
            </a:r>
            <a:r>
              <a:rPr lang="en-US" altLang="en-US" sz="2000" dirty="0">
                <a:solidFill>
                  <a:srgbClr val="000000"/>
                </a:solidFill>
                <a:latin typeface="Consolas" panose="020B0609020204030204" pitchFamily="49" charset="0"/>
                <a:cs typeface="Courier New" panose="02070309020205020404" pitchFamily="49" charset="0"/>
              </a:rPr>
              <a:t>=</a:t>
            </a:r>
            <a:r>
              <a:rPr lang="en-US" altLang="en-US" sz="2000" dirty="0">
                <a:solidFill>
                  <a:srgbClr val="0000FF"/>
                </a:solidFill>
                <a:latin typeface="Consolas" panose="020B0609020204030204" pitchFamily="49" charset="0"/>
                <a:cs typeface="Courier New" panose="02070309020205020404" pitchFamily="49" charset="0"/>
              </a:rPr>
              <a:t>20</a:t>
            </a:r>
            <a:r>
              <a:rPr lang="en-US" altLang="en-US" sz="2000" dirty="0">
                <a:solidFill>
                  <a:srgbClr val="000000"/>
                </a:solidFill>
                <a:latin typeface="Consolas" panose="020B0609020204030204" pitchFamily="49" charset="0"/>
                <a:cs typeface="Courier New" panose="02070309020205020404" pitchFamily="49" charset="0"/>
              </a:rPr>
              <a:t>)</a:t>
            </a:r>
            <a:br>
              <a:rPr lang="en-US" altLang="en-US" sz="2000" dirty="0">
                <a:solidFill>
                  <a:srgbClr val="000000"/>
                </a:solidFill>
                <a:latin typeface="Consolas" panose="020B0609020204030204" pitchFamily="49" charset="0"/>
                <a:cs typeface="Courier New" panose="02070309020205020404" pitchFamily="49" charset="0"/>
              </a:rPr>
            </a:br>
            <a:r>
              <a:rPr lang="en-US" altLang="en-US" sz="2000" dirty="0">
                <a:solidFill>
                  <a:srgbClr val="000080"/>
                </a:solidFill>
                <a:latin typeface="Consolas" panose="020B0609020204030204" pitchFamily="49" charset="0"/>
                <a:cs typeface="Courier New" panose="02070309020205020404" pitchFamily="49" charset="0"/>
              </a:rPr>
              <a:t>print</a:t>
            </a:r>
            <a:r>
              <a:rPr lang="en-US" altLang="en-US" sz="2000" dirty="0">
                <a:solidFill>
                  <a:srgbClr val="000000"/>
                </a:solidFill>
                <a:latin typeface="Consolas" panose="020B0609020204030204" pitchFamily="49" charset="0"/>
                <a:cs typeface="Courier New" panose="02070309020205020404" pitchFamily="49" charset="0"/>
              </a:rPr>
              <a:t>(</a:t>
            </a:r>
            <a:r>
              <a:rPr lang="en-US" altLang="en-US" sz="2000" b="1" dirty="0">
                <a:solidFill>
                  <a:srgbClr val="008080"/>
                </a:solidFill>
                <a:latin typeface="Consolas" panose="020B0609020204030204" pitchFamily="49" charset="0"/>
                <a:cs typeface="Courier New" panose="02070309020205020404" pitchFamily="49" charset="0"/>
              </a:rPr>
              <a:t>'*******'</a:t>
            </a:r>
            <a:r>
              <a:rPr lang="en-US" altLang="en-US" sz="2000" dirty="0">
                <a:solidFill>
                  <a:srgbClr val="000000"/>
                </a:solidFill>
                <a:latin typeface="Consolas" panose="020B0609020204030204" pitchFamily="49" charset="0"/>
                <a:cs typeface="Courier New" panose="02070309020205020404" pitchFamily="49" charset="0"/>
              </a:rPr>
              <a:t>)</a:t>
            </a:r>
            <a:br>
              <a:rPr lang="en-US" altLang="en-US" sz="2000" dirty="0">
                <a:solidFill>
                  <a:srgbClr val="000000"/>
                </a:solidFill>
                <a:latin typeface="Consolas" panose="020B0609020204030204" pitchFamily="49" charset="0"/>
                <a:cs typeface="Courier New" panose="02070309020205020404" pitchFamily="49" charset="0"/>
              </a:rPr>
            </a:br>
            <a:r>
              <a:rPr lang="en-US" altLang="en-US" sz="2000" dirty="0" err="1">
                <a:solidFill>
                  <a:srgbClr val="000000"/>
                </a:solidFill>
                <a:latin typeface="Consolas" panose="020B0609020204030204" pitchFamily="49" charset="0"/>
                <a:cs typeface="Courier New" panose="02070309020205020404" pitchFamily="49" charset="0"/>
              </a:rPr>
              <a:t>msg</a:t>
            </a:r>
            <a:r>
              <a:rPr lang="en-US" altLang="en-US" sz="2000" dirty="0">
                <a:solidFill>
                  <a:srgbClr val="000000"/>
                </a:solidFill>
                <a:latin typeface="Consolas" panose="020B0609020204030204" pitchFamily="49" charset="0"/>
                <a:cs typeface="Courier New" panose="02070309020205020404" pitchFamily="49" charset="0"/>
              </a:rPr>
              <a:t>(</a:t>
            </a:r>
            <a:r>
              <a:rPr lang="en-US" altLang="en-US" sz="2000" dirty="0">
                <a:solidFill>
                  <a:srgbClr val="660099"/>
                </a:solidFill>
                <a:latin typeface="Consolas" panose="020B0609020204030204" pitchFamily="49" charset="0"/>
                <a:cs typeface="Courier New" panose="02070309020205020404" pitchFamily="49" charset="0"/>
              </a:rPr>
              <a:t>_id</a:t>
            </a:r>
            <a:r>
              <a:rPr lang="en-US" altLang="en-US" sz="2000" dirty="0">
                <a:solidFill>
                  <a:srgbClr val="000000"/>
                </a:solidFill>
                <a:latin typeface="Consolas" panose="020B0609020204030204" pitchFamily="49" charset="0"/>
                <a:cs typeface="Courier New" panose="02070309020205020404" pitchFamily="49" charset="0"/>
              </a:rPr>
              <a:t>=</a:t>
            </a:r>
            <a:r>
              <a:rPr lang="en-US" altLang="en-US" sz="2000" dirty="0">
                <a:solidFill>
                  <a:srgbClr val="0000FF"/>
                </a:solidFill>
                <a:latin typeface="Consolas" panose="020B0609020204030204" pitchFamily="49" charset="0"/>
                <a:cs typeface="Courier New" panose="02070309020205020404" pitchFamily="49" charset="0"/>
              </a:rPr>
              <a:t>101</a:t>
            </a:r>
            <a:r>
              <a:rPr lang="en-US" altLang="en-US" sz="2000" dirty="0">
                <a:solidFill>
                  <a:srgbClr val="000000"/>
                </a:solidFill>
                <a:latin typeface="Consolas" panose="020B0609020204030204" pitchFamily="49" charset="0"/>
                <a:cs typeface="Courier New" panose="02070309020205020404" pitchFamily="49" charset="0"/>
              </a:rPr>
              <a:t>, </a:t>
            </a:r>
            <a:r>
              <a:rPr lang="en-US" altLang="en-US" sz="2000" dirty="0">
                <a:solidFill>
                  <a:srgbClr val="660099"/>
                </a:solidFill>
                <a:latin typeface="Consolas" panose="020B0609020204030204" pitchFamily="49" charset="0"/>
                <a:cs typeface="Courier New" panose="02070309020205020404" pitchFamily="49" charset="0"/>
              </a:rPr>
              <a:t>_name</a:t>
            </a:r>
            <a:r>
              <a:rPr lang="en-US" altLang="en-US" sz="2000" dirty="0">
                <a:solidFill>
                  <a:srgbClr val="000000"/>
                </a:solidFill>
                <a:latin typeface="Consolas" panose="020B0609020204030204" pitchFamily="49" charset="0"/>
                <a:cs typeface="Courier New" panose="02070309020205020404" pitchFamily="49" charset="0"/>
              </a:rPr>
              <a:t>=</a:t>
            </a:r>
            <a:r>
              <a:rPr lang="en-US" altLang="en-US" sz="2000" b="1">
                <a:solidFill>
                  <a:srgbClr val="008080"/>
                </a:solidFill>
                <a:latin typeface="Consolas" panose="020B0609020204030204" pitchFamily="49" charset="0"/>
                <a:cs typeface="Courier New" panose="02070309020205020404" pitchFamily="49" charset="0"/>
              </a:rPr>
              <a:t>'Thanh</a:t>
            </a:r>
            <a:r>
              <a:rPr lang="en-US" altLang="en-US" sz="2000" b="1" smtClean="0">
                <a:solidFill>
                  <a:srgbClr val="008080"/>
                </a:solidFill>
                <a:latin typeface="Consolas" panose="020B0609020204030204" pitchFamily="49" charset="0"/>
                <a:cs typeface="Courier New" panose="02070309020205020404" pitchFamily="49" charset="0"/>
              </a:rPr>
              <a:t>'</a:t>
            </a:r>
            <a:r>
              <a:rPr lang="en-US" altLang="en-US" sz="2000" smtClean="0">
                <a:solidFill>
                  <a:srgbClr val="000000"/>
                </a:solidFill>
                <a:latin typeface="Consolas" panose="020B0609020204030204" pitchFamily="49" charset="0"/>
                <a:cs typeface="Courier New" panose="02070309020205020404" pitchFamily="49" charset="0"/>
              </a:rPr>
              <a:t>) </a:t>
            </a:r>
            <a:r>
              <a:rPr lang="en-US" altLang="en-US" sz="2000" i="1" smtClean="0">
                <a:solidFill>
                  <a:srgbClr val="808080"/>
                </a:solidFill>
                <a:latin typeface="Consolas" panose="020B0609020204030204" pitchFamily="49" charset="0"/>
                <a:cs typeface="Courier New" panose="02070309020205020404" pitchFamily="49" charset="0"/>
              </a:rPr>
              <a:t>#</a:t>
            </a:r>
            <a:r>
              <a:rPr lang="en-US" altLang="en-US" sz="2000" i="1" dirty="0" err="1">
                <a:solidFill>
                  <a:srgbClr val="808080"/>
                </a:solidFill>
                <a:latin typeface="Consolas" panose="020B0609020204030204" pitchFamily="49" charset="0"/>
                <a:cs typeface="Courier New" panose="02070309020205020404" pitchFamily="49" charset="0"/>
              </a:rPr>
              <a:t>msg</a:t>
            </a:r>
            <a:r>
              <a:rPr lang="en-US" altLang="en-US" sz="2000" i="1" dirty="0">
                <a:solidFill>
                  <a:srgbClr val="808080"/>
                </a:solidFill>
                <a:latin typeface="Consolas" panose="020B0609020204030204" pitchFamily="49" charset="0"/>
                <a:cs typeface="Courier New" panose="02070309020205020404" pitchFamily="49" charset="0"/>
              </a:rPr>
              <a:t>(101,'Thanh')</a:t>
            </a:r>
            <a:endParaRPr lang="en-US" altLang="en-US" sz="2000" dirty="0">
              <a:latin typeface="Consolas" panose="020B0609020204030204" pitchFamily="49" charset="0"/>
              <a:cs typeface="Courier New" panose="02070309020205020404" pitchFamily="49" charset="0"/>
            </a:endParaRPr>
          </a:p>
        </p:txBody>
      </p:sp>
      <p:sp>
        <p:nvSpPr>
          <p:cNvPr id="6" name="Slide Number Placeholder 5"/>
          <p:cNvSpPr>
            <a:spLocks noGrp="1"/>
          </p:cNvSpPr>
          <p:nvPr>
            <p:ph type="sldNum" sz="quarter" idx="11"/>
          </p:nvPr>
        </p:nvSpPr>
        <p:spPr/>
        <p:txBody>
          <a:bodyPr/>
          <a:lstStyle/>
          <a:p>
            <a:fld id="{B6B660BE-11E5-49C5-9092-33DADC997675}" type="slidenum">
              <a:rPr lang="en-GB" smtClean="0"/>
              <a:t>28</a:t>
            </a:fld>
            <a:endParaRPr lang="en-GB"/>
          </a:p>
        </p:txBody>
      </p:sp>
    </p:spTree>
    <p:extLst>
      <p:ext uri="{BB962C8B-B14F-4D97-AF65-F5344CB8AC3E}">
        <p14:creationId xmlns:p14="http://schemas.microsoft.com/office/powerpoint/2010/main" val="20539233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Phân tích</a:t>
            </a:r>
            <a:endParaRPr lang="en-US"/>
          </a:p>
        </p:txBody>
      </p:sp>
      <p:sp>
        <p:nvSpPr>
          <p:cNvPr id="3" name="Content Placeholder 2"/>
          <p:cNvSpPr>
            <a:spLocks noGrp="1"/>
          </p:cNvSpPr>
          <p:nvPr>
            <p:ph idx="1"/>
          </p:nvPr>
        </p:nvSpPr>
        <p:spPr/>
        <p:txBody>
          <a:bodyPr/>
          <a:lstStyle/>
          <a:p>
            <a:r>
              <a:rPr lang="vi-VN" dirty="0">
                <a:latin typeface="Calibri" panose="020F0502020204030204" pitchFamily="34" charset="0"/>
                <a:cs typeface="Calibri" panose="020F0502020204030204" pitchFamily="34" charset="0"/>
              </a:rPr>
              <a:t>Trong trường hợp đầu tiên, khi hàm msg() được gọi đang truyền ba giá trị là 100, Hoang, và 20, thì các giá trị này sẽ được gán tương ứng cho các tham số và do đó chúng được in ra tương ứng.</a:t>
            </a:r>
          </a:p>
          <a:p>
            <a:r>
              <a:rPr lang="vi-VN" dirty="0">
                <a:latin typeface="Calibri" panose="020F0502020204030204" pitchFamily="34" charset="0"/>
                <a:cs typeface="Calibri" panose="020F0502020204030204" pitchFamily="34" charset="0"/>
              </a:rPr>
              <a:t>Trong trường hợp thứ hai, khi chỉ truyền hai tham số cho hàm msg() được gọi là 101 và Thanh, thì các giá trị này được gán tương ứng cho </a:t>
            </a:r>
            <a:r>
              <a:rPr lang="en-US" dirty="0">
                <a:latin typeface="Calibri" panose="020F0502020204030204" pitchFamily="34" charset="0"/>
                <a:cs typeface="Calibri" panose="020F0502020204030204" pitchFamily="34" charset="0"/>
              </a:rPr>
              <a:t>_id</a:t>
            </a:r>
            <a:r>
              <a:rPr lang="vi-VN" dirty="0">
                <a:latin typeface="Calibri" panose="020F0502020204030204" pitchFamily="34" charset="0"/>
                <a:cs typeface="Calibri" panose="020F0502020204030204" pitchFamily="34" charset="0"/>
              </a:rPr>
              <a:t> và </a:t>
            </a:r>
            <a:r>
              <a:rPr lang="en-US" dirty="0">
                <a:latin typeface="Calibri" panose="020F0502020204030204" pitchFamily="34" charset="0"/>
                <a:cs typeface="Calibri" panose="020F0502020204030204" pitchFamily="34" charset="0"/>
              </a:rPr>
              <a:t>_name</a:t>
            </a:r>
            <a:r>
              <a:rPr lang="vi-VN" dirty="0">
                <a:latin typeface="Calibri" panose="020F0502020204030204" pitchFamily="34" charset="0"/>
                <a:cs typeface="Calibri" panose="020F0502020204030204" pitchFamily="34" charset="0"/>
              </a:rPr>
              <a:t>. Không có giá trị nào được gán cho tham số thứ ba trong lời gọi hàm, và vì thế hàm sẽ lấy giá trị mặc định là 2</a:t>
            </a:r>
            <a:r>
              <a:rPr lang="en-US" dirty="0">
                <a:latin typeface="Calibri" panose="020F0502020204030204" pitchFamily="34" charset="0"/>
                <a:cs typeface="Calibri" panose="020F0502020204030204" pitchFamily="34" charset="0"/>
              </a:rPr>
              <a:t>3</a:t>
            </a:r>
            <a:r>
              <a:rPr lang="vi-VN" dirty="0">
                <a:latin typeface="Calibri" panose="020F0502020204030204" pitchFamily="34" charset="0"/>
                <a:cs typeface="Calibri" panose="020F0502020204030204" pitchFamily="34" charset="0"/>
              </a:rPr>
              <a:t>.</a:t>
            </a:r>
          </a:p>
          <a:p>
            <a:endParaRPr lang="en-US" dirty="0">
              <a:latin typeface="Calibri" panose="020F0502020204030204" pitchFamily="34" charset="0"/>
              <a:cs typeface="Calibri" panose="020F0502020204030204" pitchFamily="34" charset="0"/>
            </a:endParaRPr>
          </a:p>
        </p:txBody>
      </p:sp>
      <p:sp>
        <p:nvSpPr>
          <p:cNvPr id="6" name="Slide Number Placeholder 5"/>
          <p:cNvSpPr>
            <a:spLocks noGrp="1"/>
          </p:cNvSpPr>
          <p:nvPr>
            <p:ph type="sldNum" sz="quarter" idx="11"/>
          </p:nvPr>
        </p:nvSpPr>
        <p:spPr/>
        <p:txBody>
          <a:bodyPr/>
          <a:lstStyle/>
          <a:p>
            <a:fld id="{B6B660BE-11E5-49C5-9092-33DADC997675}" type="slidenum">
              <a:rPr lang="en-GB" smtClean="0"/>
              <a:t>29</a:t>
            </a:fld>
            <a:endParaRPr lang="en-GB"/>
          </a:p>
        </p:txBody>
      </p:sp>
    </p:spTree>
    <p:extLst>
      <p:ext uri="{BB962C8B-B14F-4D97-AF65-F5344CB8AC3E}">
        <p14:creationId xmlns:p14="http://schemas.microsoft.com/office/powerpoint/2010/main" val="404403007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2.5.3 </a:t>
            </a:r>
            <a:r>
              <a:rPr lang="en-US" dirty="0" err="1"/>
              <a:t>Tham</a:t>
            </a:r>
            <a:r>
              <a:rPr lang="en-US" dirty="0"/>
              <a:t> </a:t>
            </a:r>
            <a:r>
              <a:rPr lang="en-US" err="1"/>
              <a:t>sô</a:t>
            </a:r>
            <a:r>
              <a:rPr lang="en-US"/>
              <a:t>́ </a:t>
            </a:r>
            <a:r>
              <a:rPr lang="en-US" smtClean="0"/>
              <a:t>từ </a:t>
            </a:r>
            <a:r>
              <a:rPr lang="en-US" dirty="0" err="1"/>
              <a:t>khóa</a:t>
            </a:r>
            <a:endParaRPr lang="en-US" dirty="0"/>
          </a:p>
        </p:txBody>
      </p:sp>
      <p:sp>
        <p:nvSpPr>
          <p:cNvPr id="3" name="Content Placeholder 2"/>
          <p:cNvSpPr>
            <a:spLocks noGrp="1"/>
          </p:cNvSpPr>
          <p:nvPr>
            <p:ph idx="1"/>
          </p:nvPr>
        </p:nvSpPr>
        <p:spPr/>
        <p:txBody>
          <a:bodyPr/>
          <a:lstStyle/>
          <a:p>
            <a:r>
              <a:rPr lang="vi-VN" dirty="0">
                <a:latin typeface="Calibri" panose="020F0502020204030204" pitchFamily="34" charset="0"/>
                <a:cs typeface="Calibri" panose="020F0502020204030204" pitchFamily="34" charset="0"/>
              </a:rPr>
              <a:t>Sử dụng tham số từ khóa, tham số được truyền trong lời gọi hàm được kết nối với phần định nghĩa hàm dựa trên tên của tham số. Với trường hợp này, vị trí của các tham số trong lời gọi hàm là tùy ý.</a:t>
            </a:r>
            <a:endParaRPr lang="en-US" dirty="0">
              <a:latin typeface="Calibri" panose="020F0502020204030204" pitchFamily="34" charset="0"/>
              <a:cs typeface="Calibri" panose="020F0502020204030204" pitchFamily="34" charset="0"/>
            </a:endParaRPr>
          </a:p>
        </p:txBody>
      </p:sp>
      <p:sp>
        <p:nvSpPr>
          <p:cNvPr id="6" name="Rectangle 1"/>
          <p:cNvSpPr>
            <a:spLocks noChangeArrowheads="1"/>
          </p:cNvSpPr>
          <p:nvPr/>
        </p:nvSpPr>
        <p:spPr bwMode="auto">
          <a:xfrm>
            <a:off x="1718305" y="3081191"/>
            <a:ext cx="6850259" cy="283923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prstTxWarp prst="textNoShape">
              <a:avLst/>
            </a:prstTxWarp>
            <a:spAutoFit/>
          </a:bodyPr>
          <a:lstStyle/>
          <a:p>
            <a:pPr defTabSz="685800" eaLnBrk="0" fontAlgn="base" hangingPunct="0">
              <a:spcBef>
                <a:spcPct val="0"/>
              </a:spcBef>
              <a:spcAft>
                <a:spcPct val="0"/>
              </a:spcAft>
            </a:pPr>
            <a:r>
              <a:rPr lang="en-US" altLang="en-US" sz="2000" b="1" dirty="0" err="1">
                <a:solidFill>
                  <a:srgbClr val="000080"/>
                </a:solidFill>
                <a:latin typeface="Consolas" panose="020B0609020204030204" pitchFamily="49" charset="0"/>
                <a:cs typeface="Courier New" panose="02070309020205020404" pitchFamily="49" charset="0"/>
              </a:rPr>
              <a:t>def</a:t>
            </a:r>
            <a:r>
              <a:rPr lang="en-US" altLang="en-US" sz="2000" b="1" dirty="0">
                <a:solidFill>
                  <a:srgbClr val="000080"/>
                </a:solidFill>
                <a:latin typeface="Consolas" panose="020B0609020204030204" pitchFamily="49" charset="0"/>
                <a:cs typeface="Courier New" panose="02070309020205020404" pitchFamily="49" charset="0"/>
              </a:rPr>
              <a:t> </a:t>
            </a:r>
            <a:r>
              <a:rPr lang="en-US" altLang="en-US" sz="2000" dirty="0" err="1">
                <a:solidFill>
                  <a:srgbClr val="000000"/>
                </a:solidFill>
                <a:latin typeface="Consolas" panose="020B0609020204030204" pitchFamily="49" charset="0"/>
                <a:cs typeface="Courier New" panose="02070309020205020404" pitchFamily="49" charset="0"/>
              </a:rPr>
              <a:t>msg</a:t>
            </a:r>
            <a:r>
              <a:rPr lang="en-US" altLang="en-US" sz="2000" dirty="0">
                <a:solidFill>
                  <a:srgbClr val="000000"/>
                </a:solidFill>
                <a:latin typeface="Consolas" panose="020B0609020204030204" pitchFamily="49" charset="0"/>
                <a:cs typeface="Courier New" panose="02070309020205020404" pitchFamily="49" charset="0"/>
              </a:rPr>
              <a:t>(_id, _name):</a:t>
            </a:r>
            <a:br>
              <a:rPr lang="en-US" altLang="en-US" sz="2000" dirty="0">
                <a:solidFill>
                  <a:srgbClr val="000000"/>
                </a:solidFill>
                <a:latin typeface="Consolas" panose="020B0609020204030204" pitchFamily="49" charset="0"/>
                <a:cs typeface="Courier New" panose="02070309020205020404" pitchFamily="49" charset="0"/>
              </a:rPr>
            </a:br>
            <a:r>
              <a:rPr lang="en-US" altLang="en-US" sz="2000" dirty="0">
                <a:solidFill>
                  <a:srgbClr val="000000"/>
                </a:solidFill>
                <a:latin typeface="Consolas" panose="020B0609020204030204" pitchFamily="49" charset="0"/>
                <a:cs typeface="Courier New" panose="02070309020205020404" pitchFamily="49" charset="0"/>
              </a:rPr>
              <a:t>    </a:t>
            </a:r>
            <a:r>
              <a:rPr lang="en-US" altLang="en-US" sz="2000" i="1" dirty="0">
                <a:solidFill>
                  <a:srgbClr val="808080"/>
                </a:solidFill>
                <a:latin typeface="Consolas" panose="020B0609020204030204" pitchFamily="49" charset="0"/>
                <a:cs typeface="Courier New" panose="02070309020205020404" pitchFamily="49" charset="0"/>
              </a:rPr>
              <a:t>"In </a:t>
            </a:r>
            <a:r>
              <a:rPr lang="en-US" altLang="en-US" sz="2000" i="1" dirty="0" err="1">
                <a:solidFill>
                  <a:srgbClr val="808080"/>
                </a:solidFill>
                <a:latin typeface="Consolas" panose="020B0609020204030204" pitchFamily="49" charset="0"/>
                <a:cs typeface="Courier New" panose="02070309020205020404" pitchFamily="49" charset="0"/>
              </a:rPr>
              <a:t>gia</a:t>
            </a:r>
            <a:r>
              <a:rPr lang="en-US" altLang="en-US" sz="2000" i="1" dirty="0">
                <a:solidFill>
                  <a:srgbClr val="808080"/>
                </a:solidFill>
                <a:latin typeface="Consolas" panose="020B0609020204030204" pitchFamily="49" charset="0"/>
                <a:cs typeface="Courier New" panose="02070309020205020404" pitchFamily="49" charset="0"/>
              </a:rPr>
              <a:t> tri da </a:t>
            </a:r>
            <a:r>
              <a:rPr lang="en-US" altLang="en-US" sz="2000" i="1" dirty="0" err="1">
                <a:solidFill>
                  <a:srgbClr val="808080"/>
                </a:solidFill>
                <a:latin typeface="Consolas" panose="020B0609020204030204" pitchFamily="49" charset="0"/>
                <a:cs typeface="Courier New" panose="02070309020205020404" pitchFamily="49" charset="0"/>
              </a:rPr>
              <a:t>truyen</a:t>
            </a:r>
            <a:r>
              <a:rPr lang="en-US" altLang="en-US" sz="2000" i="1" dirty="0">
                <a:solidFill>
                  <a:srgbClr val="808080"/>
                </a:solidFill>
                <a:latin typeface="Consolas" panose="020B0609020204030204" pitchFamily="49" charset="0"/>
                <a:cs typeface="Courier New" panose="02070309020205020404" pitchFamily="49" charset="0"/>
              </a:rPr>
              <a:t>"</a:t>
            </a:r>
            <a:br>
              <a:rPr lang="en-US" altLang="en-US" sz="2000" i="1" dirty="0">
                <a:solidFill>
                  <a:srgbClr val="808080"/>
                </a:solidFill>
                <a:latin typeface="Consolas" panose="020B0609020204030204" pitchFamily="49" charset="0"/>
                <a:cs typeface="Courier New" panose="02070309020205020404" pitchFamily="49" charset="0"/>
              </a:rPr>
            </a:br>
            <a:r>
              <a:rPr lang="en-US" altLang="en-US" sz="2000" i="1" dirty="0">
                <a:solidFill>
                  <a:srgbClr val="808080"/>
                </a:solidFill>
                <a:latin typeface="Consolas" panose="020B0609020204030204" pitchFamily="49" charset="0"/>
                <a:cs typeface="Courier New" panose="02070309020205020404" pitchFamily="49" charset="0"/>
              </a:rPr>
              <a:t>    </a:t>
            </a:r>
            <a:r>
              <a:rPr lang="en-US" altLang="en-US" sz="2000" dirty="0">
                <a:solidFill>
                  <a:srgbClr val="000080"/>
                </a:solidFill>
                <a:latin typeface="Consolas" panose="020B0609020204030204" pitchFamily="49" charset="0"/>
                <a:cs typeface="Courier New" panose="02070309020205020404" pitchFamily="49" charset="0"/>
              </a:rPr>
              <a:t>print</a:t>
            </a:r>
            <a:r>
              <a:rPr lang="en-US" altLang="en-US" sz="2000" dirty="0">
                <a:solidFill>
                  <a:srgbClr val="000000"/>
                </a:solidFill>
                <a:latin typeface="Consolas" panose="020B0609020204030204" pitchFamily="49" charset="0"/>
                <a:cs typeface="Courier New" panose="02070309020205020404" pitchFamily="49" charset="0"/>
              </a:rPr>
              <a:t>(</a:t>
            </a:r>
            <a:r>
              <a:rPr lang="en-US" altLang="en-US" sz="2000" b="1" dirty="0">
                <a:solidFill>
                  <a:srgbClr val="008080"/>
                </a:solidFill>
                <a:latin typeface="Consolas" panose="020B0609020204030204" pitchFamily="49" charset="0"/>
                <a:cs typeface="Courier New" panose="02070309020205020404" pitchFamily="49" charset="0"/>
              </a:rPr>
              <a:t>'Id: '</a:t>
            </a:r>
            <a:r>
              <a:rPr lang="en-US" altLang="en-US" sz="2000" dirty="0">
                <a:solidFill>
                  <a:srgbClr val="000000"/>
                </a:solidFill>
                <a:latin typeface="Consolas" panose="020B0609020204030204" pitchFamily="49" charset="0"/>
                <a:cs typeface="Courier New" panose="02070309020205020404" pitchFamily="49" charset="0"/>
              </a:rPr>
              <a:t>, _id)</a:t>
            </a:r>
            <a:br>
              <a:rPr lang="en-US" altLang="en-US" sz="2000" dirty="0">
                <a:solidFill>
                  <a:srgbClr val="000000"/>
                </a:solidFill>
                <a:latin typeface="Consolas" panose="020B0609020204030204" pitchFamily="49" charset="0"/>
                <a:cs typeface="Courier New" panose="02070309020205020404" pitchFamily="49" charset="0"/>
              </a:rPr>
            </a:br>
            <a:r>
              <a:rPr lang="en-US" altLang="en-US" sz="2000" dirty="0">
                <a:solidFill>
                  <a:srgbClr val="000000"/>
                </a:solidFill>
                <a:latin typeface="Consolas" panose="020B0609020204030204" pitchFamily="49" charset="0"/>
                <a:cs typeface="Courier New" panose="02070309020205020404" pitchFamily="49" charset="0"/>
              </a:rPr>
              <a:t>    </a:t>
            </a:r>
            <a:r>
              <a:rPr lang="en-US" altLang="en-US" sz="2000" dirty="0">
                <a:solidFill>
                  <a:srgbClr val="000080"/>
                </a:solidFill>
                <a:latin typeface="Consolas" panose="020B0609020204030204" pitchFamily="49" charset="0"/>
                <a:cs typeface="Courier New" panose="02070309020205020404" pitchFamily="49" charset="0"/>
              </a:rPr>
              <a:t>print</a:t>
            </a:r>
            <a:r>
              <a:rPr lang="en-US" altLang="en-US" sz="2000" dirty="0">
                <a:solidFill>
                  <a:srgbClr val="000000"/>
                </a:solidFill>
                <a:latin typeface="Consolas" panose="020B0609020204030204" pitchFamily="49" charset="0"/>
                <a:cs typeface="Courier New" panose="02070309020205020404" pitchFamily="49" charset="0"/>
              </a:rPr>
              <a:t>(</a:t>
            </a:r>
            <a:r>
              <a:rPr lang="en-US" altLang="en-US" sz="2000" b="1" dirty="0">
                <a:solidFill>
                  <a:srgbClr val="008080"/>
                </a:solidFill>
                <a:latin typeface="Consolas" panose="020B0609020204030204" pitchFamily="49" charset="0"/>
                <a:cs typeface="Courier New" panose="02070309020205020404" pitchFamily="49" charset="0"/>
              </a:rPr>
              <a:t>'</a:t>
            </a:r>
            <a:r>
              <a:rPr lang="en-US" altLang="en-US" sz="2000" b="1" dirty="0" err="1">
                <a:solidFill>
                  <a:srgbClr val="008080"/>
                </a:solidFill>
                <a:latin typeface="Consolas" panose="020B0609020204030204" pitchFamily="49" charset="0"/>
                <a:cs typeface="Courier New" panose="02070309020205020404" pitchFamily="49" charset="0"/>
              </a:rPr>
              <a:t>Tên</a:t>
            </a:r>
            <a:r>
              <a:rPr lang="en-US" altLang="en-US" sz="2000" b="1" dirty="0">
                <a:solidFill>
                  <a:srgbClr val="008080"/>
                </a:solidFill>
                <a:latin typeface="Consolas" panose="020B0609020204030204" pitchFamily="49" charset="0"/>
                <a:cs typeface="Courier New" panose="02070309020205020404" pitchFamily="49" charset="0"/>
              </a:rPr>
              <a:t>: '</a:t>
            </a:r>
            <a:r>
              <a:rPr lang="en-US" altLang="en-US" sz="2000" dirty="0">
                <a:solidFill>
                  <a:srgbClr val="000000"/>
                </a:solidFill>
                <a:latin typeface="Consolas" panose="020B0609020204030204" pitchFamily="49" charset="0"/>
                <a:cs typeface="Courier New" panose="02070309020205020404" pitchFamily="49" charset="0"/>
              </a:rPr>
              <a:t>, _name)</a:t>
            </a:r>
            <a:br>
              <a:rPr lang="en-US" altLang="en-US" sz="2000" dirty="0">
                <a:solidFill>
                  <a:srgbClr val="000000"/>
                </a:solidFill>
                <a:latin typeface="Consolas" panose="020B0609020204030204" pitchFamily="49" charset="0"/>
                <a:cs typeface="Courier New" panose="02070309020205020404" pitchFamily="49" charset="0"/>
              </a:rPr>
            </a:br>
            <a:r>
              <a:rPr lang="en-US" altLang="en-US" sz="2000" dirty="0">
                <a:solidFill>
                  <a:srgbClr val="000000"/>
                </a:solidFill>
                <a:latin typeface="Consolas" panose="020B0609020204030204" pitchFamily="49" charset="0"/>
                <a:cs typeface="Courier New" panose="02070309020205020404" pitchFamily="49" charset="0"/>
              </a:rPr>
              <a:t>    </a:t>
            </a:r>
            <a:r>
              <a:rPr lang="en-US" altLang="en-US" sz="2000" b="1" dirty="0">
                <a:solidFill>
                  <a:srgbClr val="000080"/>
                </a:solidFill>
                <a:latin typeface="Consolas" panose="020B0609020204030204" pitchFamily="49" charset="0"/>
                <a:cs typeface="Courier New" panose="02070309020205020404" pitchFamily="49" charset="0"/>
              </a:rPr>
              <a:t>return</a:t>
            </a:r>
            <a:r>
              <a:rPr lang="en-US" altLang="en-US" sz="2000" b="1">
                <a:solidFill>
                  <a:srgbClr val="000080"/>
                </a:solidFill>
                <a:latin typeface="Consolas" panose="020B0609020204030204" pitchFamily="49" charset="0"/>
                <a:cs typeface="Courier New" panose="02070309020205020404" pitchFamily="49" charset="0"/>
              </a:rPr>
              <a:t/>
            </a:r>
            <a:br>
              <a:rPr lang="en-US" altLang="en-US" sz="2000" b="1">
                <a:solidFill>
                  <a:srgbClr val="000080"/>
                </a:solidFill>
                <a:latin typeface="Consolas" panose="020B0609020204030204" pitchFamily="49" charset="0"/>
                <a:cs typeface="Courier New" panose="02070309020205020404" pitchFamily="49" charset="0"/>
              </a:rPr>
            </a:br>
            <a:r>
              <a:rPr lang="en-US" altLang="en-US" sz="2000" b="1" dirty="0">
                <a:solidFill>
                  <a:srgbClr val="000080"/>
                </a:solidFill>
                <a:latin typeface="Consolas" panose="020B0609020204030204" pitchFamily="49" charset="0"/>
                <a:cs typeface="Courier New" panose="02070309020205020404" pitchFamily="49" charset="0"/>
              </a:rPr>
              <a:t/>
            </a:r>
            <a:br>
              <a:rPr lang="en-US" altLang="en-US" sz="2000" b="1" dirty="0">
                <a:solidFill>
                  <a:srgbClr val="000080"/>
                </a:solidFill>
                <a:latin typeface="Consolas" panose="020B0609020204030204" pitchFamily="49" charset="0"/>
                <a:cs typeface="Courier New" panose="02070309020205020404" pitchFamily="49" charset="0"/>
              </a:rPr>
            </a:br>
            <a:r>
              <a:rPr lang="en-US" altLang="en-US" sz="2000" dirty="0" err="1">
                <a:solidFill>
                  <a:srgbClr val="000000"/>
                </a:solidFill>
                <a:latin typeface="Consolas" panose="020B0609020204030204" pitchFamily="49" charset="0"/>
                <a:cs typeface="Courier New" panose="02070309020205020404" pitchFamily="49" charset="0"/>
              </a:rPr>
              <a:t>msg</a:t>
            </a:r>
            <a:r>
              <a:rPr lang="en-US" altLang="en-US" sz="2000" dirty="0">
                <a:solidFill>
                  <a:srgbClr val="000000"/>
                </a:solidFill>
                <a:latin typeface="Consolas" panose="020B0609020204030204" pitchFamily="49" charset="0"/>
                <a:cs typeface="Courier New" panose="02070309020205020404" pitchFamily="49" charset="0"/>
              </a:rPr>
              <a:t>(</a:t>
            </a:r>
            <a:r>
              <a:rPr lang="en-US" altLang="en-US" sz="2000" dirty="0">
                <a:solidFill>
                  <a:srgbClr val="660099"/>
                </a:solidFill>
                <a:latin typeface="Consolas" panose="020B0609020204030204" pitchFamily="49" charset="0"/>
                <a:cs typeface="Courier New" panose="02070309020205020404" pitchFamily="49" charset="0"/>
              </a:rPr>
              <a:t>_id</a:t>
            </a:r>
            <a:r>
              <a:rPr lang="en-US" altLang="en-US" sz="2000" dirty="0">
                <a:solidFill>
                  <a:srgbClr val="000000"/>
                </a:solidFill>
                <a:latin typeface="Consolas" panose="020B0609020204030204" pitchFamily="49" charset="0"/>
                <a:cs typeface="Courier New" panose="02070309020205020404" pitchFamily="49" charset="0"/>
              </a:rPr>
              <a:t>=</a:t>
            </a:r>
            <a:r>
              <a:rPr lang="en-US" altLang="en-US" sz="2000" dirty="0">
                <a:solidFill>
                  <a:srgbClr val="0000FF"/>
                </a:solidFill>
                <a:latin typeface="Consolas" panose="020B0609020204030204" pitchFamily="49" charset="0"/>
                <a:cs typeface="Courier New" panose="02070309020205020404" pitchFamily="49" charset="0"/>
              </a:rPr>
              <a:t>100</a:t>
            </a:r>
            <a:r>
              <a:rPr lang="en-US" altLang="en-US" sz="2000" dirty="0">
                <a:solidFill>
                  <a:srgbClr val="000000"/>
                </a:solidFill>
                <a:latin typeface="Consolas" panose="020B0609020204030204" pitchFamily="49" charset="0"/>
                <a:cs typeface="Courier New" panose="02070309020205020404" pitchFamily="49" charset="0"/>
              </a:rPr>
              <a:t>, </a:t>
            </a:r>
            <a:r>
              <a:rPr lang="en-US" altLang="en-US" sz="2000" dirty="0">
                <a:solidFill>
                  <a:srgbClr val="660099"/>
                </a:solidFill>
                <a:latin typeface="Consolas" panose="020B0609020204030204" pitchFamily="49" charset="0"/>
                <a:cs typeface="Courier New" panose="02070309020205020404" pitchFamily="49" charset="0"/>
              </a:rPr>
              <a:t>_name</a:t>
            </a:r>
            <a:r>
              <a:rPr lang="en-US" altLang="en-US" sz="2000" dirty="0">
                <a:solidFill>
                  <a:srgbClr val="000000"/>
                </a:solidFill>
                <a:latin typeface="Consolas" panose="020B0609020204030204" pitchFamily="49" charset="0"/>
                <a:cs typeface="Courier New" panose="02070309020205020404" pitchFamily="49" charset="0"/>
              </a:rPr>
              <a:t>=</a:t>
            </a:r>
            <a:r>
              <a:rPr lang="en-US" altLang="en-US" sz="2000" b="1" dirty="0">
                <a:solidFill>
                  <a:srgbClr val="008080"/>
                </a:solidFill>
                <a:latin typeface="Consolas" panose="020B0609020204030204" pitchFamily="49" charset="0"/>
                <a:cs typeface="Courier New" panose="02070309020205020404" pitchFamily="49" charset="0"/>
              </a:rPr>
              <a:t>'Hoang'</a:t>
            </a:r>
            <a:r>
              <a:rPr lang="en-US" altLang="en-US" sz="2000" dirty="0">
                <a:solidFill>
                  <a:srgbClr val="000000"/>
                </a:solidFill>
                <a:latin typeface="Consolas" panose="020B0609020204030204" pitchFamily="49" charset="0"/>
                <a:cs typeface="Courier New" panose="02070309020205020404" pitchFamily="49" charset="0"/>
              </a:rPr>
              <a:t>)</a:t>
            </a:r>
            <a:br>
              <a:rPr lang="en-US" altLang="en-US" sz="2000" dirty="0">
                <a:solidFill>
                  <a:srgbClr val="000000"/>
                </a:solidFill>
                <a:latin typeface="Consolas" panose="020B0609020204030204" pitchFamily="49" charset="0"/>
                <a:cs typeface="Courier New" panose="02070309020205020404" pitchFamily="49" charset="0"/>
              </a:rPr>
            </a:br>
            <a:r>
              <a:rPr lang="en-US" altLang="en-US" sz="2000" dirty="0" err="1">
                <a:solidFill>
                  <a:srgbClr val="000000"/>
                </a:solidFill>
                <a:latin typeface="Consolas" panose="020B0609020204030204" pitchFamily="49" charset="0"/>
                <a:cs typeface="Courier New" panose="02070309020205020404" pitchFamily="49" charset="0"/>
              </a:rPr>
              <a:t>msg</a:t>
            </a:r>
            <a:r>
              <a:rPr lang="en-US" altLang="en-US" sz="2000" dirty="0">
                <a:solidFill>
                  <a:srgbClr val="000000"/>
                </a:solidFill>
                <a:latin typeface="Consolas" panose="020B0609020204030204" pitchFamily="49" charset="0"/>
                <a:cs typeface="Courier New" panose="02070309020205020404" pitchFamily="49" charset="0"/>
              </a:rPr>
              <a:t>(</a:t>
            </a:r>
            <a:r>
              <a:rPr lang="en-US" altLang="en-US" sz="2000" dirty="0">
                <a:solidFill>
                  <a:srgbClr val="660099"/>
                </a:solidFill>
                <a:latin typeface="Consolas" panose="020B0609020204030204" pitchFamily="49" charset="0"/>
                <a:cs typeface="Courier New" panose="02070309020205020404" pitchFamily="49" charset="0"/>
              </a:rPr>
              <a:t>_name</a:t>
            </a:r>
            <a:r>
              <a:rPr lang="en-US" altLang="en-US" sz="2000" dirty="0">
                <a:solidFill>
                  <a:srgbClr val="000000"/>
                </a:solidFill>
                <a:latin typeface="Consolas" panose="020B0609020204030204" pitchFamily="49" charset="0"/>
                <a:cs typeface="Courier New" panose="02070309020205020404" pitchFamily="49" charset="0"/>
              </a:rPr>
              <a:t>=</a:t>
            </a:r>
            <a:r>
              <a:rPr lang="en-US" altLang="en-US" sz="2000" b="1" dirty="0">
                <a:solidFill>
                  <a:srgbClr val="008080"/>
                </a:solidFill>
                <a:latin typeface="Consolas" panose="020B0609020204030204" pitchFamily="49" charset="0"/>
                <a:cs typeface="Courier New" panose="02070309020205020404" pitchFamily="49" charset="0"/>
              </a:rPr>
              <a:t>'Thanh'</a:t>
            </a:r>
            <a:r>
              <a:rPr lang="en-US" altLang="en-US" sz="2000" dirty="0">
                <a:solidFill>
                  <a:srgbClr val="000000"/>
                </a:solidFill>
                <a:latin typeface="Consolas" panose="020B0609020204030204" pitchFamily="49" charset="0"/>
                <a:cs typeface="Courier New" panose="02070309020205020404" pitchFamily="49" charset="0"/>
              </a:rPr>
              <a:t>, </a:t>
            </a:r>
            <a:r>
              <a:rPr lang="en-US" altLang="en-US" sz="2000" dirty="0">
                <a:solidFill>
                  <a:srgbClr val="660099"/>
                </a:solidFill>
                <a:latin typeface="Consolas" panose="020B0609020204030204" pitchFamily="49" charset="0"/>
                <a:cs typeface="Courier New" panose="02070309020205020404" pitchFamily="49" charset="0"/>
              </a:rPr>
              <a:t>_id</a:t>
            </a:r>
            <a:r>
              <a:rPr lang="en-US" altLang="en-US" sz="2000" dirty="0">
                <a:solidFill>
                  <a:srgbClr val="000000"/>
                </a:solidFill>
                <a:latin typeface="Consolas" panose="020B0609020204030204" pitchFamily="49" charset="0"/>
                <a:cs typeface="Courier New" panose="02070309020205020404" pitchFamily="49" charset="0"/>
              </a:rPr>
              <a:t>=</a:t>
            </a:r>
            <a:r>
              <a:rPr lang="en-US" altLang="en-US" sz="2000" dirty="0">
                <a:solidFill>
                  <a:srgbClr val="0000FF"/>
                </a:solidFill>
                <a:latin typeface="Consolas" panose="020B0609020204030204" pitchFamily="49" charset="0"/>
                <a:cs typeface="Courier New" panose="02070309020205020404" pitchFamily="49" charset="0"/>
              </a:rPr>
              <a:t>101</a:t>
            </a:r>
            <a:r>
              <a:rPr lang="en-US" altLang="en-US" sz="2000" dirty="0">
                <a:solidFill>
                  <a:srgbClr val="000000"/>
                </a:solidFill>
                <a:latin typeface="Consolas" panose="020B0609020204030204" pitchFamily="49" charset="0"/>
                <a:cs typeface="Courier New" panose="02070309020205020404" pitchFamily="49" charset="0"/>
              </a:rPr>
              <a:t>)</a:t>
            </a:r>
            <a:br>
              <a:rPr lang="en-US" altLang="en-US" sz="2000" dirty="0">
                <a:solidFill>
                  <a:srgbClr val="000000"/>
                </a:solidFill>
                <a:latin typeface="Consolas" panose="020B0609020204030204" pitchFamily="49" charset="0"/>
                <a:cs typeface="Courier New" panose="02070309020205020404" pitchFamily="49" charset="0"/>
              </a:rPr>
            </a:br>
            <a:endParaRPr lang="en-US" altLang="en-US" sz="2000" dirty="0">
              <a:latin typeface="Consolas" panose="020B0609020204030204" pitchFamily="49" charset="0"/>
            </a:endParaRPr>
          </a:p>
        </p:txBody>
      </p:sp>
      <p:sp>
        <p:nvSpPr>
          <p:cNvPr id="7" name="Slide Number Placeholder 6"/>
          <p:cNvSpPr>
            <a:spLocks noGrp="1"/>
          </p:cNvSpPr>
          <p:nvPr>
            <p:ph type="sldNum" sz="quarter" idx="11"/>
          </p:nvPr>
        </p:nvSpPr>
        <p:spPr/>
        <p:txBody>
          <a:bodyPr/>
          <a:lstStyle/>
          <a:p>
            <a:fld id="{B6B660BE-11E5-49C5-9092-33DADC997675}" type="slidenum">
              <a:rPr lang="en-GB" smtClean="0"/>
              <a:t>30</a:t>
            </a:fld>
            <a:endParaRPr lang="en-GB"/>
          </a:p>
        </p:txBody>
      </p:sp>
    </p:spTree>
    <p:extLst>
      <p:ext uri="{BB962C8B-B14F-4D97-AF65-F5344CB8AC3E}">
        <p14:creationId xmlns:p14="http://schemas.microsoft.com/office/powerpoint/2010/main" val="2772635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Phân tích</a:t>
            </a:r>
            <a:endParaRPr lang="en-US"/>
          </a:p>
        </p:txBody>
      </p:sp>
      <p:sp>
        <p:nvSpPr>
          <p:cNvPr id="3" name="Content Placeholder 2"/>
          <p:cNvSpPr>
            <a:spLocks noGrp="1"/>
          </p:cNvSpPr>
          <p:nvPr>
            <p:ph idx="1"/>
          </p:nvPr>
        </p:nvSpPr>
        <p:spPr/>
        <p:txBody>
          <a:bodyPr>
            <a:normAutofit/>
          </a:bodyPr>
          <a:lstStyle/>
          <a:p>
            <a:r>
              <a:rPr lang="vi-VN" dirty="0">
                <a:latin typeface="Calibri" panose="020F0502020204030204" pitchFamily="34" charset="0"/>
                <a:cs typeface="Calibri" panose="020F0502020204030204" pitchFamily="34" charset="0"/>
              </a:rPr>
              <a:t>Trong trường hợp đầu tiên, trong lời gọi hàm msg()</a:t>
            </a:r>
            <a:r>
              <a:rPr lang="en-US" dirty="0">
                <a:latin typeface="Calibri" panose="020F0502020204030204" pitchFamily="34" charset="0"/>
                <a:cs typeface="Calibri" panose="020F0502020204030204" pitchFamily="34" charset="0"/>
              </a:rPr>
              <a:t> </a:t>
            </a:r>
            <a:r>
              <a:rPr lang="vi-VN" dirty="0">
                <a:latin typeface="Calibri" panose="020F0502020204030204" pitchFamily="34" charset="0"/>
                <a:cs typeface="Calibri" panose="020F0502020204030204" pitchFamily="34" charset="0"/>
              </a:rPr>
              <a:t>truyền hai giá trị và truyền vị trí giống trong phần định nghĩa hàm. Sau khi so khớp với phần định nghĩa hàm, thì các giá trị này được truyền tương ứng với các tham số trong phần định nghĩa hàm. Điều này được thực hiện dựa trên tên tham số.</a:t>
            </a:r>
          </a:p>
          <a:p>
            <a:r>
              <a:rPr lang="vi-VN" dirty="0">
                <a:latin typeface="Calibri" panose="020F0502020204030204" pitchFamily="34" charset="0"/>
                <a:cs typeface="Calibri" panose="020F0502020204030204" pitchFamily="34" charset="0"/>
              </a:rPr>
              <a:t>Trong trường hợp thứ hai, trong lời gọi hàm msg(), cũng truyền hai giá trị nhưng với vị trí khác với phần định nghĩa hàm. Thì ở đây, dựa vào tên của tham số, các giá trị này cũng được truyền tương ứng cho các tham số trong phần định nghĩa hàm.</a:t>
            </a:r>
            <a:endParaRPr lang="en-US" dirty="0">
              <a:latin typeface="Calibri" panose="020F0502020204030204" pitchFamily="34" charset="0"/>
              <a:cs typeface="Calibri" panose="020F0502020204030204" pitchFamily="34" charset="0"/>
            </a:endParaRPr>
          </a:p>
        </p:txBody>
      </p:sp>
      <p:sp>
        <p:nvSpPr>
          <p:cNvPr id="6" name="Slide Number Placeholder 5"/>
          <p:cNvSpPr>
            <a:spLocks noGrp="1"/>
          </p:cNvSpPr>
          <p:nvPr>
            <p:ph type="sldNum" sz="quarter" idx="11"/>
          </p:nvPr>
        </p:nvSpPr>
        <p:spPr/>
        <p:txBody>
          <a:bodyPr/>
          <a:lstStyle/>
          <a:p>
            <a:fld id="{B6B660BE-11E5-49C5-9092-33DADC997675}" type="slidenum">
              <a:rPr lang="en-GB" smtClean="0"/>
              <a:t>31</a:t>
            </a:fld>
            <a:endParaRPr lang="en-GB"/>
          </a:p>
        </p:txBody>
      </p:sp>
    </p:spTree>
    <p:extLst>
      <p:ext uri="{BB962C8B-B14F-4D97-AF65-F5344CB8AC3E}">
        <p14:creationId xmlns:p14="http://schemas.microsoft.com/office/powerpoint/2010/main" val="243518644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2.5.4 </a:t>
            </a:r>
            <a:r>
              <a:rPr lang="en-US" dirty="0" err="1"/>
              <a:t>Tham</a:t>
            </a:r>
            <a:r>
              <a:rPr lang="en-US" dirty="0"/>
              <a:t> </a:t>
            </a:r>
            <a:r>
              <a:rPr lang="en-US" dirty="0" err="1"/>
              <a:t>sô</a:t>
            </a:r>
            <a:r>
              <a:rPr lang="en-US" dirty="0"/>
              <a:t>́ </a:t>
            </a:r>
            <a:r>
              <a:rPr lang="en-US" dirty="0" err="1"/>
              <a:t>thay</a:t>
            </a:r>
            <a:r>
              <a:rPr lang="en-US" dirty="0"/>
              <a:t> </a:t>
            </a:r>
            <a:r>
              <a:rPr lang="en-US" dirty="0" err="1"/>
              <a:t>đổi</a:t>
            </a:r>
            <a:endParaRPr lang="en-US" dirty="0"/>
          </a:p>
        </p:txBody>
      </p:sp>
      <p:sp>
        <p:nvSpPr>
          <p:cNvPr id="3" name="Content Placeholder 2"/>
          <p:cNvSpPr>
            <a:spLocks noGrp="1"/>
          </p:cNvSpPr>
          <p:nvPr>
            <p:ph idx="1"/>
          </p:nvPr>
        </p:nvSpPr>
        <p:spPr/>
        <p:txBody>
          <a:bodyPr/>
          <a:lstStyle/>
          <a:p>
            <a:r>
              <a:rPr lang="en-US" dirty="0">
                <a:latin typeface="Calibri" panose="020F0502020204030204" pitchFamily="34" charset="0"/>
                <a:cs typeface="Calibri" panose="020F0502020204030204" pitchFamily="34" charset="0"/>
              </a:rPr>
              <a:t>Trong </a:t>
            </a:r>
            <a:r>
              <a:rPr lang="en-US" dirty="0" err="1">
                <a:latin typeface="Calibri" panose="020F0502020204030204" pitchFamily="34" charset="0"/>
                <a:cs typeface="Calibri" panose="020F0502020204030204" pitchFamily="34" charset="0"/>
              </a:rPr>
              <a:t>trường</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hợp</a:t>
            </a:r>
            <a:r>
              <a:rPr lang="en-US" dirty="0">
                <a:latin typeface="Calibri" panose="020F0502020204030204" pitchFamily="34" charset="0"/>
                <a:cs typeface="Calibri" panose="020F0502020204030204" pitchFamily="34" charset="0"/>
              </a:rPr>
              <a:t> </a:t>
            </a:r>
            <a:r>
              <a:rPr lang="vi-VN" dirty="0">
                <a:latin typeface="Calibri" panose="020F0502020204030204" pitchFamily="34" charset="0"/>
                <a:cs typeface="Calibri" panose="020F0502020204030204" pitchFamily="34" charset="0"/>
              </a:rPr>
              <a:t>cần xử lý một hàm mà có số tham nhiều hơn là </a:t>
            </a:r>
            <a:r>
              <a:rPr lang="en-US" dirty="0" err="1">
                <a:latin typeface="Calibri" panose="020F0502020204030204" pitchFamily="34" charset="0"/>
                <a:cs typeface="Calibri" panose="020F0502020204030204" pitchFamily="34" charset="0"/>
              </a:rPr>
              <a:t>sô</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tham</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sô</a:t>
            </a:r>
            <a:r>
              <a:rPr lang="en-US" dirty="0">
                <a:latin typeface="Calibri" panose="020F0502020204030204" pitchFamily="34" charset="0"/>
                <a:cs typeface="Calibri" panose="020F0502020204030204" pitchFamily="34" charset="0"/>
              </a:rPr>
              <a:t>́ </a:t>
            </a:r>
            <a:r>
              <a:rPr lang="vi-VN" dirty="0">
                <a:latin typeface="Calibri" panose="020F0502020204030204" pitchFamily="34" charset="0"/>
                <a:cs typeface="Calibri" panose="020F0502020204030204" pitchFamily="34" charset="0"/>
              </a:rPr>
              <a:t>đã xác định trong khi định nghĩa hàm. Những tham số này được gọi là các tham số có số tham số thay đổi (variable-length args) và không được đặt tên trong định nghĩa hàm, </a:t>
            </a:r>
            <a:r>
              <a:rPr lang="en-US" dirty="0">
                <a:latin typeface="Calibri" panose="020F0502020204030204" pitchFamily="34" charset="0"/>
                <a:cs typeface="Calibri" panose="020F0502020204030204" pitchFamily="34" charset="0"/>
              </a:rPr>
              <a:t>nó </a:t>
            </a:r>
            <a:r>
              <a:rPr lang="vi-VN" dirty="0">
                <a:latin typeface="Calibri" panose="020F0502020204030204" pitchFamily="34" charset="0"/>
                <a:cs typeface="Calibri" panose="020F0502020204030204" pitchFamily="34" charset="0"/>
              </a:rPr>
              <a:t>không giống như các tham số bắt buộc và tham số mặc định.</a:t>
            </a:r>
            <a:endParaRPr lang="en-US" dirty="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Cú </a:t>
            </a:r>
            <a:r>
              <a:rPr lang="en-US" dirty="0" err="1">
                <a:latin typeface="Calibri" panose="020F0502020204030204" pitchFamily="34" charset="0"/>
                <a:cs typeface="Calibri" panose="020F0502020204030204" pitchFamily="34" charset="0"/>
              </a:rPr>
              <a:t>pháp</a:t>
            </a:r>
            <a:r>
              <a:rPr lang="en-US" dirty="0">
                <a:latin typeface="Calibri" panose="020F0502020204030204" pitchFamily="34" charset="0"/>
                <a:cs typeface="Calibri" panose="020F0502020204030204" pitchFamily="34" charset="0"/>
              </a:rPr>
              <a:t>:</a:t>
            </a:r>
          </a:p>
        </p:txBody>
      </p:sp>
      <p:sp>
        <p:nvSpPr>
          <p:cNvPr id="6" name="Rectangle 1"/>
          <p:cNvSpPr>
            <a:spLocks noChangeArrowheads="1"/>
          </p:cNvSpPr>
          <p:nvPr/>
        </p:nvSpPr>
        <p:spPr bwMode="auto">
          <a:xfrm>
            <a:off x="938463" y="4386216"/>
            <a:ext cx="8026023" cy="1421522"/>
          </a:xfrm>
          <a:prstGeom prst="rect">
            <a:avLst/>
          </a:prstGeom>
          <a:noFill/>
          <a:ln>
            <a:noFill/>
          </a:ln>
          <a:effectLst/>
          <a:extLst/>
        </p:spPr>
        <p:txBody>
          <a:bodyPr vert="horz" wrap="square" lIns="0" tIns="0" rIns="0" bIns="66654" numCol="1" anchor="ctr" anchorCtr="0" compatLnSpc="1">
            <a:prstTxWarp prst="textNoShape">
              <a:avLst/>
            </a:prstTxWarp>
            <a:spAutoFit/>
          </a:bodyPr>
          <a:lstStyle/>
          <a:p>
            <a:pPr defTabSz="685800" eaLnBrk="0" fontAlgn="base" hangingPunct="0">
              <a:spcBef>
                <a:spcPct val="0"/>
              </a:spcBef>
              <a:spcAft>
                <a:spcPct val="0"/>
              </a:spcAft>
            </a:pPr>
            <a:r>
              <a:rPr lang="en-US" altLang="en-US" sz="2200" b="1" err="1">
                <a:latin typeface="Consolas" panose="020B0609020204030204" pitchFamily="49" charset="0"/>
                <a:cs typeface="Courier New" panose="02070309020205020404" pitchFamily="49" charset="0"/>
              </a:rPr>
              <a:t>def</a:t>
            </a:r>
            <a:r>
              <a:rPr lang="en-US" altLang="en-US" sz="2200" b="1">
                <a:latin typeface="Consolas" panose="020B0609020204030204" pitchFamily="49" charset="0"/>
                <a:cs typeface="Courier New" panose="02070309020205020404" pitchFamily="49" charset="0"/>
              </a:rPr>
              <a:t> </a:t>
            </a:r>
            <a:r>
              <a:rPr lang="en-US" altLang="en-US" sz="2200" b="1" smtClean="0">
                <a:latin typeface="Consolas" panose="020B0609020204030204" pitchFamily="49" charset="0"/>
                <a:cs typeface="Courier New" panose="02070309020205020404" pitchFamily="49" charset="0"/>
              </a:rPr>
              <a:t>ten_ham</a:t>
            </a:r>
            <a:r>
              <a:rPr lang="en-US" altLang="en-US" sz="2200" b="1" dirty="0">
                <a:latin typeface="Consolas" panose="020B0609020204030204" pitchFamily="49" charset="0"/>
                <a:cs typeface="Courier New" panose="02070309020205020404" pitchFamily="49" charset="0"/>
              </a:rPr>
              <a:t>([</a:t>
            </a:r>
            <a:r>
              <a:rPr lang="en-US" altLang="en-US" sz="2200" b="1" dirty="0" err="1">
                <a:latin typeface="Consolas" panose="020B0609020204030204" pitchFamily="49" charset="0"/>
                <a:cs typeface="Courier New" panose="02070309020205020404" pitchFamily="49" charset="0"/>
              </a:rPr>
              <a:t>tham_so_chinh_thuc</a:t>
            </a:r>
            <a:r>
              <a:rPr lang="en-US" altLang="en-US" sz="2200" b="1" dirty="0">
                <a:latin typeface="Consolas" panose="020B0609020204030204" pitchFamily="49" charset="0"/>
                <a:cs typeface="Courier New" panose="02070309020205020404" pitchFamily="49" charset="0"/>
              </a:rPr>
              <a:t>,] *</a:t>
            </a:r>
            <a:r>
              <a:rPr lang="en-US" altLang="en-US" sz="2200" b="1" err="1">
                <a:latin typeface="Consolas" panose="020B0609020204030204" pitchFamily="49" charset="0"/>
                <a:cs typeface="Courier New" panose="02070309020205020404" pitchFamily="49" charset="0"/>
              </a:rPr>
              <a:t>var_args_tuple</a:t>
            </a:r>
            <a:r>
              <a:rPr lang="en-US" altLang="en-US" sz="2200" b="1">
                <a:latin typeface="Consolas" panose="020B0609020204030204" pitchFamily="49" charset="0"/>
                <a:cs typeface="Courier New" panose="02070309020205020404" pitchFamily="49" charset="0"/>
              </a:rPr>
              <a:t> </a:t>
            </a:r>
            <a:r>
              <a:rPr lang="en-US" altLang="en-US" sz="2200" b="1" smtClean="0">
                <a:latin typeface="Consolas" panose="020B0609020204030204" pitchFamily="49" charset="0"/>
                <a:cs typeface="Courier New" panose="02070309020205020404" pitchFamily="49" charset="0"/>
              </a:rPr>
              <a:t>):</a:t>
            </a:r>
            <a:r>
              <a:rPr lang="en-US" altLang="en-US" sz="2200" b="1">
                <a:latin typeface="Consolas" panose="020B0609020204030204" pitchFamily="49" charset="0"/>
                <a:cs typeface="Courier New" panose="02070309020205020404" pitchFamily="49" charset="0"/>
              </a:rPr>
              <a:t>	</a:t>
            </a:r>
            <a:r>
              <a:rPr lang="en-US" altLang="en-US" sz="2200" b="1" smtClean="0">
                <a:latin typeface="Consolas" panose="020B0609020204030204" pitchFamily="49" charset="0"/>
                <a:cs typeface="Courier New" panose="02070309020205020404" pitchFamily="49" charset="0"/>
              </a:rPr>
              <a:t>"</a:t>
            </a:r>
            <a:r>
              <a:rPr lang="en-US" altLang="en-US" sz="2200" b="1" dirty="0" err="1">
                <a:latin typeface="Consolas" panose="020B0609020204030204" pitchFamily="49" charset="0"/>
                <a:cs typeface="Courier New" panose="02070309020205020404" pitchFamily="49" charset="0"/>
              </a:rPr>
              <a:t>function_docstring</a:t>
            </a:r>
            <a:r>
              <a:rPr lang="en-US" altLang="en-US" sz="2200" b="1" dirty="0">
                <a:latin typeface="Consolas" panose="020B0609020204030204" pitchFamily="49" charset="0"/>
                <a:cs typeface="Courier New" panose="02070309020205020404" pitchFamily="49" charset="0"/>
              </a:rPr>
              <a:t>" </a:t>
            </a:r>
          </a:p>
          <a:p>
            <a:pPr defTabSz="685800" eaLnBrk="0" fontAlgn="base" hangingPunct="0">
              <a:spcBef>
                <a:spcPct val="0"/>
              </a:spcBef>
              <a:spcAft>
                <a:spcPct val="0"/>
              </a:spcAft>
            </a:pPr>
            <a:r>
              <a:rPr lang="en-US" altLang="en-US" sz="2200" b="1" dirty="0">
                <a:latin typeface="Consolas" panose="020B0609020204030204" pitchFamily="49" charset="0"/>
                <a:cs typeface="Courier New" panose="02070309020205020404" pitchFamily="49" charset="0"/>
              </a:rPr>
              <a:t>	</a:t>
            </a:r>
            <a:r>
              <a:rPr lang="en-US" altLang="en-US" sz="2200" b="1" dirty="0" err="1">
                <a:latin typeface="Consolas" panose="020B0609020204030204" pitchFamily="49" charset="0"/>
                <a:cs typeface="Courier New" panose="02070309020205020404" pitchFamily="49" charset="0"/>
              </a:rPr>
              <a:t>function_suite</a:t>
            </a:r>
            <a:r>
              <a:rPr lang="en-US" altLang="en-US" sz="2200" b="1" dirty="0">
                <a:latin typeface="Consolas" panose="020B0609020204030204" pitchFamily="49" charset="0"/>
                <a:cs typeface="Courier New" panose="02070309020205020404" pitchFamily="49" charset="0"/>
              </a:rPr>
              <a:t> </a:t>
            </a:r>
          </a:p>
          <a:p>
            <a:pPr defTabSz="685800" eaLnBrk="0" fontAlgn="base" hangingPunct="0">
              <a:spcBef>
                <a:spcPct val="0"/>
              </a:spcBef>
              <a:spcAft>
                <a:spcPct val="0"/>
              </a:spcAft>
            </a:pPr>
            <a:r>
              <a:rPr lang="en-US" altLang="en-US" sz="2200" b="1" dirty="0">
                <a:latin typeface="Consolas" panose="020B0609020204030204" pitchFamily="49" charset="0"/>
                <a:cs typeface="Courier New" panose="02070309020205020404" pitchFamily="49" charset="0"/>
              </a:rPr>
              <a:t>	return [</a:t>
            </a:r>
            <a:r>
              <a:rPr lang="en-US" altLang="en-US" sz="2200" b="1" dirty="0" err="1">
                <a:latin typeface="Consolas" panose="020B0609020204030204" pitchFamily="49" charset="0"/>
                <a:cs typeface="Courier New" panose="02070309020205020404" pitchFamily="49" charset="0"/>
              </a:rPr>
              <a:t>bieu_thuc</a:t>
            </a:r>
            <a:r>
              <a:rPr lang="en-US" altLang="en-US" sz="2200" b="1" dirty="0">
                <a:latin typeface="Consolas" panose="020B0609020204030204" pitchFamily="49" charset="0"/>
                <a:cs typeface="Courier New" panose="02070309020205020404" pitchFamily="49" charset="0"/>
              </a:rPr>
              <a:t>] </a:t>
            </a:r>
          </a:p>
        </p:txBody>
      </p:sp>
      <p:sp>
        <p:nvSpPr>
          <p:cNvPr id="7" name="Slide Number Placeholder 6"/>
          <p:cNvSpPr>
            <a:spLocks noGrp="1"/>
          </p:cNvSpPr>
          <p:nvPr>
            <p:ph type="sldNum" sz="quarter" idx="11"/>
          </p:nvPr>
        </p:nvSpPr>
        <p:spPr/>
        <p:txBody>
          <a:bodyPr/>
          <a:lstStyle/>
          <a:p>
            <a:fld id="{B6B660BE-11E5-49C5-9092-33DADC997675}" type="slidenum">
              <a:rPr lang="en-GB" smtClean="0"/>
              <a:t>32</a:t>
            </a:fld>
            <a:endParaRPr lang="en-GB"/>
          </a:p>
        </p:txBody>
      </p:sp>
    </p:spTree>
    <p:extLst>
      <p:ext uri="{BB962C8B-B14F-4D97-AF65-F5344CB8AC3E}">
        <p14:creationId xmlns:p14="http://schemas.microsoft.com/office/powerpoint/2010/main" val="118348189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mtClean="0"/>
              <a:t>Ví dụ</a:t>
            </a:r>
            <a:endParaRPr lang="en-US"/>
          </a:p>
        </p:txBody>
      </p:sp>
      <p:sp>
        <p:nvSpPr>
          <p:cNvPr id="4" name="Content Placeholder 3"/>
          <p:cNvSpPr>
            <a:spLocks noGrp="1"/>
          </p:cNvSpPr>
          <p:nvPr>
            <p:ph idx="1"/>
          </p:nvPr>
        </p:nvSpPr>
        <p:spPr/>
        <p:txBody>
          <a:bodyPr/>
          <a:lstStyle/>
          <a:p>
            <a:pPr marL="0" indent="0" algn="l">
              <a:buNone/>
            </a:pPr>
            <a:r>
              <a:rPr lang="en-US" altLang="en-US" sz="2400" i="1">
                <a:solidFill>
                  <a:srgbClr val="808080"/>
                </a:solidFill>
                <a:latin typeface="Consolas" panose="020B0609020204030204" pitchFamily="49" charset="0"/>
                <a:cs typeface="Courier New" panose="02070309020205020404" pitchFamily="49" charset="0"/>
              </a:rPr>
              <a:t># Phan dinh nghia ham o day</a:t>
            </a:r>
            <a:br>
              <a:rPr lang="en-US" altLang="en-US" sz="2400" i="1">
                <a:solidFill>
                  <a:srgbClr val="808080"/>
                </a:solidFill>
                <a:latin typeface="Consolas" panose="020B0609020204030204" pitchFamily="49" charset="0"/>
                <a:cs typeface="Courier New" panose="02070309020205020404" pitchFamily="49" charset="0"/>
              </a:rPr>
            </a:br>
            <a:r>
              <a:rPr lang="en-US" altLang="en-US" sz="2400" b="1">
                <a:solidFill>
                  <a:srgbClr val="000080"/>
                </a:solidFill>
                <a:latin typeface="Consolas" panose="020B0609020204030204" pitchFamily="49" charset="0"/>
                <a:cs typeface="Courier New" panose="02070309020205020404" pitchFamily="49" charset="0"/>
              </a:rPr>
              <a:t>def </a:t>
            </a:r>
            <a:r>
              <a:rPr lang="en-US" altLang="en-US" sz="2400">
                <a:solidFill>
                  <a:srgbClr val="000000"/>
                </a:solidFill>
                <a:latin typeface="Consolas" panose="020B0609020204030204" pitchFamily="49" charset="0"/>
                <a:cs typeface="Courier New" panose="02070309020205020404" pitchFamily="49" charset="0"/>
              </a:rPr>
              <a:t>printinfo(arg1, *var):</a:t>
            </a:r>
            <a:br>
              <a:rPr lang="en-US" altLang="en-US" sz="2400">
                <a:solidFill>
                  <a:srgbClr val="000000"/>
                </a:solidFill>
                <a:latin typeface="Consolas" panose="020B0609020204030204" pitchFamily="49" charset="0"/>
                <a:cs typeface="Courier New" panose="02070309020205020404" pitchFamily="49" charset="0"/>
              </a:rPr>
            </a:br>
            <a:r>
              <a:rPr lang="en-US" altLang="en-US" sz="2400">
                <a:solidFill>
                  <a:srgbClr val="000000"/>
                </a:solidFill>
                <a:latin typeface="Consolas" panose="020B0609020204030204" pitchFamily="49" charset="0"/>
                <a:cs typeface="Courier New" panose="02070309020205020404" pitchFamily="49" charset="0"/>
              </a:rPr>
              <a:t>    </a:t>
            </a:r>
            <a:r>
              <a:rPr lang="en-US" altLang="en-US" sz="2400" i="1">
                <a:solidFill>
                  <a:srgbClr val="808080"/>
                </a:solidFill>
                <a:latin typeface="Consolas" panose="020B0609020204030204" pitchFamily="49" charset="0"/>
                <a:cs typeface="Courier New" panose="02070309020205020404" pitchFamily="49" charset="0"/>
              </a:rPr>
              <a:t>"In mot tham so da truyen"</a:t>
            </a:r>
            <a:br>
              <a:rPr lang="en-US" altLang="en-US" sz="2400" i="1">
                <a:solidFill>
                  <a:srgbClr val="808080"/>
                </a:solidFill>
                <a:latin typeface="Consolas" panose="020B0609020204030204" pitchFamily="49" charset="0"/>
                <a:cs typeface="Courier New" panose="02070309020205020404" pitchFamily="49" charset="0"/>
              </a:rPr>
            </a:br>
            <a:r>
              <a:rPr lang="en-US" altLang="en-US" sz="2400" i="1">
                <a:solidFill>
                  <a:srgbClr val="808080"/>
                </a:solidFill>
                <a:latin typeface="Consolas" panose="020B0609020204030204" pitchFamily="49" charset="0"/>
                <a:cs typeface="Courier New" panose="02070309020205020404" pitchFamily="49" charset="0"/>
              </a:rPr>
              <a:t>    </a:t>
            </a:r>
            <a:r>
              <a:rPr lang="en-US" altLang="en-US" sz="2400">
                <a:solidFill>
                  <a:srgbClr val="000080"/>
                </a:solidFill>
                <a:latin typeface="Consolas" panose="020B0609020204030204" pitchFamily="49" charset="0"/>
                <a:cs typeface="Courier New" panose="02070309020205020404" pitchFamily="49" charset="0"/>
              </a:rPr>
              <a:t>print</a:t>
            </a:r>
            <a:r>
              <a:rPr lang="en-US" altLang="en-US" sz="2400">
                <a:solidFill>
                  <a:srgbClr val="000000"/>
                </a:solidFill>
                <a:latin typeface="Consolas" panose="020B0609020204030204" pitchFamily="49" charset="0"/>
                <a:cs typeface="Courier New" panose="02070309020205020404" pitchFamily="49" charset="0"/>
              </a:rPr>
              <a:t>(</a:t>
            </a:r>
            <a:r>
              <a:rPr lang="en-US" altLang="en-US" sz="2400" b="1">
                <a:solidFill>
                  <a:srgbClr val="008080"/>
                </a:solidFill>
                <a:latin typeface="Consolas" panose="020B0609020204030204" pitchFamily="49" charset="0"/>
                <a:cs typeface="Courier New" panose="02070309020205020404" pitchFamily="49" charset="0"/>
              </a:rPr>
              <a:t>"Ket qua la: "</a:t>
            </a:r>
            <a:r>
              <a:rPr lang="en-US" altLang="en-US" sz="2400">
                <a:solidFill>
                  <a:srgbClr val="000000"/>
                </a:solidFill>
                <a:latin typeface="Consolas" panose="020B0609020204030204" pitchFamily="49" charset="0"/>
                <a:cs typeface="Courier New" panose="02070309020205020404" pitchFamily="49" charset="0"/>
              </a:rPr>
              <a:t>)</a:t>
            </a:r>
            <a:br>
              <a:rPr lang="en-US" altLang="en-US" sz="2400">
                <a:solidFill>
                  <a:srgbClr val="000000"/>
                </a:solidFill>
                <a:latin typeface="Consolas" panose="020B0609020204030204" pitchFamily="49" charset="0"/>
                <a:cs typeface="Courier New" panose="02070309020205020404" pitchFamily="49" charset="0"/>
              </a:rPr>
            </a:br>
            <a:r>
              <a:rPr lang="en-US" altLang="en-US" sz="2400">
                <a:solidFill>
                  <a:srgbClr val="000000"/>
                </a:solidFill>
                <a:latin typeface="Consolas" panose="020B0609020204030204" pitchFamily="49" charset="0"/>
                <a:cs typeface="Courier New" panose="02070309020205020404" pitchFamily="49" charset="0"/>
              </a:rPr>
              <a:t>    </a:t>
            </a:r>
            <a:r>
              <a:rPr lang="en-US" altLang="en-US" sz="2400">
                <a:solidFill>
                  <a:srgbClr val="000080"/>
                </a:solidFill>
                <a:latin typeface="Consolas" panose="020B0609020204030204" pitchFamily="49" charset="0"/>
                <a:cs typeface="Courier New" panose="02070309020205020404" pitchFamily="49" charset="0"/>
              </a:rPr>
              <a:t>print</a:t>
            </a:r>
            <a:r>
              <a:rPr lang="en-US" altLang="en-US" sz="2400">
                <a:solidFill>
                  <a:srgbClr val="000000"/>
                </a:solidFill>
                <a:latin typeface="Consolas" panose="020B0609020204030204" pitchFamily="49" charset="0"/>
                <a:cs typeface="Courier New" panose="02070309020205020404" pitchFamily="49" charset="0"/>
              </a:rPr>
              <a:t>(arg1)</a:t>
            </a:r>
            <a:br>
              <a:rPr lang="en-US" altLang="en-US" sz="2400">
                <a:solidFill>
                  <a:srgbClr val="000000"/>
                </a:solidFill>
                <a:latin typeface="Consolas" panose="020B0609020204030204" pitchFamily="49" charset="0"/>
                <a:cs typeface="Courier New" panose="02070309020205020404" pitchFamily="49" charset="0"/>
              </a:rPr>
            </a:br>
            <a:r>
              <a:rPr lang="en-US" altLang="en-US" sz="2400">
                <a:solidFill>
                  <a:srgbClr val="000000"/>
                </a:solidFill>
                <a:latin typeface="Consolas" panose="020B0609020204030204" pitchFamily="49" charset="0"/>
                <a:cs typeface="Courier New" panose="02070309020205020404" pitchFamily="49" charset="0"/>
              </a:rPr>
              <a:t>    </a:t>
            </a:r>
            <a:r>
              <a:rPr lang="en-US" altLang="en-US" sz="2400" b="1">
                <a:solidFill>
                  <a:srgbClr val="000080"/>
                </a:solidFill>
                <a:latin typeface="Consolas" panose="020B0609020204030204" pitchFamily="49" charset="0"/>
                <a:cs typeface="Courier New" panose="02070309020205020404" pitchFamily="49" charset="0"/>
              </a:rPr>
              <a:t>for </a:t>
            </a:r>
            <a:r>
              <a:rPr lang="en-US" altLang="en-US" sz="2400">
                <a:solidFill>
                  <a:srgbClr val="000000"/>
                </a:solidFill>
                <a:latin typeface="Consolas" panose="020B0609020204030204" pitchFamily="49" charset="0"/>
                <a:cs typeface="Courier New" panose="02070309020205020404" pitchFamily="49" charset="0"/>
              </a:rPr>
              <a:t>v </a:t>
            </a:r>
            <a:r>
              <a:rPr lang="en-US" altLang="en-US" sz="2400" b="1">
                <a:solidFill>
                  <a:srgbClr val="000080"/>
                </a:solidFill>
                <a:latin typeface="Consolas" panose="020B0609020204030204" pitchFamily="49" charset="0"/>
                <a:cs typeface="Courier New" panose="02070309020205020404" pitchFamily="49" charset="0"/>
              </a:rPr>
              <a:t>in </a:t>
            </a:r>
            <a:r>
              <a:rPr lang="en-US" altLang="en-US" sz="2400">
                <a:solidFill>
                  <a:srgbClr val="000000"/>
                </a:solidFill>
                <a:latin typeface="Consolas" panose="020B0609020204030204" pitchFamily="49" charset="0"/>
                <a:cs typeface="Courier New" panose="02070309020205020404" pitchFamily="49" charset="0"/>
              </a:rPr>
              <a:t>var:</a:t>
            </a:r>
            <a:br>
              <a:rPr lang="en-US" altLang="en-US" sz="2400">
                <a:solidFill>
                  <a:srgbClr val="000000"/>
                </a:solidFill>
                <a:latin typeface="Consolas" panose="020B0609020204030204" pitchFamily="49" charset="0"/>
                <a:cs typeface="Courier New" panose="02070309020205020404" pitchFamily="49" charset="0"/>
              </a:rPr>
            </a:br>
            <a:r>
              <a:rPr lang="en-US" altLang="en-US" sz="2400">
                <a:solidFill>
                  <a:srgbClr val="000000"/>
                </a:solidFill>
                <a:latin typeface="Consolas" panose="020B0609020204030204" pitchFamily="49" charset="0"/>
                <a:cs typeface="Courier New" panose="02070309020205020404" pitchFamily="49" charset="0"/>
              </a:rPr>
              <a:t>        </a:t>
            </a:r>
            <a:r>
              <a:rPr lang="en-US" altLang="en-US" sz="2400">
                <a:solidFill>
                  <a:srgbClr val="000080"/>
                </a:solidFill>
                <a:latin typeface="Consolas" panose="020B0609020204030204" pitchFamily="49" charset="0"/>
                <a:cs typeface="Courier New" panose="02070309020205020404" pitchFamily="49" charset="0"/>
              </a:rPr>
              <a:t>print</a:t>
            </a:r>
            <a:r>
              <a:rPr lang="en-US" altLang="en-US" sz="2400">
                <a:solidFill>
                  <a:srgbClr val="000000"/>
                </a:solidFill>
                <a:latin typeface="Consolas" panose="020B0609020204030204" pitchFamily="49" charset="0"/>
                <a:cs typeface="Courier New" panose="02070309020205020404" pitchFamily="49" charset="0"/>
              </a:rPr>
              <a:t>(v)</a:t>
            </a:r>
            <a:br>
              <a:rPr lang="en-US" altLang="en-US" sz="2400">
                <a:solidFill>
                  <a:srgbClr val="000000"/>
                </a:solidFill>
                <a:latin typeface="Consolas" panose="020B0609020204030204" pitchFamily="49" charset="0"/>
                <a:cs typeface="Courier New" panose="02070309020205020404" pitchFamily="49" charset="0"/>
              </a:rPr>
            </a:br>
            <a:r>
              <a:rPr lang="en-US" altLang="en-US" sz="2400">
                <a:solidFill>
                  <a:srgbClr val="000000"/>
                </a:solidFill>
                <a:latin typeface="Consolas" panose="020B0609020204030204" pitchFamily="49" charset="0"/>
                <a:cs typeface="Courier New" panose="02070309020205020404" pitchFamily="49" charset="0"/>
              </a:rPr>
              <a:t>    </a:t>
            </a:r>
            <a:r>
              <a:rPr lang="en-US" altLang="en-US" sz="2400" b="1" smtClean="0">
                <a:solidFill>
                  <a:srgbClr val="000080"/>
                </a:solidFill>
                <a:latin typeface="Consolas" panose="020B0609020204030204" pitchFamily="49" charset="0"/>
                <a:cs typeface="Courier New" panose="02070309020205020404" pitchFamily="49" charset="0"/>
              </a:rPr>
              <a:t>return</a:t>
            </a:r>
            <a:r>
              <a:rPr lang="en-US" altLang="en-US" sz="2400" b="1">
                <a:solidFill>
                  <a:srgbClr val="000080"/>
                </a:solidFill>
                <a:latin typeface="Consolas" panose="020B0609020204030204" pitchFamily="49" charset="0"/>
                <a:cs typeface="Courier New" panose="02070309020205020404" pitchFamily="49" charset="0"/>
              </a:rPr>
              <a:t/>
            </a:r>
            <a:br>
              <a:rPr lang="en-US" altLang="en-US" sz="2400" b="1">
                <a:solidFill>
                  <a:srgbClr val="000080"/>
                </a:solidFill>
                <a:latin typeface="Consolas" panose="020B0609020204030204" pitchFamily="49" charset="0"/>
                <a:cs typeface="Courier New" panose="02070309020205020404" pitchFamily="49" charset="0"/>
              </a:rPr>
            </a:br>
            <a:r>
              <a:rPr lang="en-US" altLang="en-US" sz="2400" i="1">
                <a:solidFill>
                  <a:srgbClr val="808080"/>
                </a:solidFill>
                <a:latin typeface="Consolas" panose="020B0609020204030204" pitchFamily="49" charset="0"/>
                <a:cs typeface="Courier New" panose="02070309020205020404" pitchFamily="49" charset="0"/>
              </a:rPr>
              <a:t># Bay gio ban co the goi ham printinfo</a:t>
            </a:r>
            <a:br>
              <a:rPr lang="en-US" altLang="en-US" sz="2400" i="1">
                <a:solidFill>
                  <a:srgbClr val="808080"/>
                </a:solidFill>
                <a:latin typeface="Consolas" panose="020B0609020204030204" pitchFamily="49" charset="0"/>
                <a:cs typeface="Courier New" panose="02070309020205020404" pitchFamily="49" charset="0"/>
              </a:rPr>
            </a:br>
            <a:r>
              <a:rPr lang="en-US" altLang="en-US" sz="2400" i="1">
                <a:solidFill>
                  <a:srgbClr val="808080"/>
                </a:solidFill>
                <a:latin typeface="Consolas" panose="020B0609020204030204" pitchFamily="49" charset="0"/>
                <a:cs typeface="Courier New" panose="02070309020205020404" pitchFamily="49" charset="0"/>
              </a:rPr>
              <a:t># Goi lan 1</a:t>
            </a:r>
            <a:br>
              <a:rPr lang="en-US" altLang="en-US" sz="2400" i="1">
                <a:solidFill>
                  <a:srgbClr val="808080"/>
                </a:solidFill>
                <a:latin typeface="Consolas" panose="020B0609020204030204" pitchFamily="49" charset="0"/>
                <a:cs typeface="Courier New" panose="02070309020205020404" pitchFamily="49" charset="0"/>
              </a:rPr>
            </a:br>
            <a:r>
              <a:rPr lang="en-US" altLang="en-US" sz="2400">
                <a:solidFill>
                  <a:srgbClr val="000000"/>
                </a:solidFill>
                <a:latin typeface="Consolas" panose="020B0609020204030204" pitchFamily="49" charset="0"/>
                <a:cs typeface="Courier New" panose="02070309020205020404" pitchFamily="49" charset="0"/>
              </a:rPr>
              <a:t>printinfo(</a:t>
            </a:r>
            <a:r>
              <a:rPr lang="en-US" altLang="en-US" sz="2400">
                <a:solidFill>
                  <a:srgbClr val="0000FF"/>
                </a:solidFill>
                <a:latin typeface="Consolas" panose="020B0609020204030204" pitchFamily="49" charset="0"/>
                <a:cs typeface="Courier New" panose="02070309020205020404" pitchFamily="49" charset="0"/>
              </a:rPr>
              <a:t>10</a:t>
            </a:r>
            <a:r>
              <a:rPr lang="en-US" altLang="en-US" sz="2400">
                <a:solidFill>
                  <a:srgbClr val="000000"/>
                </a:solidFill>
                <a:latin typeface="Consolas" panose="020B0609020204030204" pitchFamily="49" charset="0"/>
                <a:cs typeface="Courier New" panose="02070309020205020404" pitchFamily="49" charset="0"/>
              </a:rPr>
              <a:t>)</a:t>
            </a:r>
            <a:br>
              <a:rPr lang="en-US" altLang="en-US" sz="2400">
                <a:solidFill>
                  <a:srgbClr val="000000"/>
                </a:solidFill>
                <a:latin typeface="Consolas" panose="020B0609020204030204" pitchFamily="49" charset="0"/>
                <a:cs typeface="Courier New" panose="02070309020205020404" pitchFamily="49" charset="0"/>
              </a:rPr>
            </a:br>
            <a:r>
              <a:rPr lang="en-US" altLang="en-US" sz="2400" i="1">
                <a:solidFill>
                  <a:srgbClr val="808080"/>
                </a:solidFill>
                <a:latin typeface="Consolas" panose="020B0609020204030204" pitchFamily="49" charset="0"/>
                <a:cs typeface="Courier New" panose="02070309020205020404" pitchFamily="49" charset="0"/>
              </a:rPr>
              <a:t># Goi lan 2</a:t>
            </a:r>
            <a:br>
              <a:rPr lang="en-US" altLang="en-US" sz="2400" i="1">
                <a:solidFill>
                  <a:srgbClr val="808080"/>
                </a:solidFill>
                <a:latin typeface="Consolas" panose="020B0609020204030204" pitchFamily="49" charset="0"/>
                <a:cs typeface="Courier New" panose="02070309020205020404" pitchFamily="49" charset="0"/>
              </a:rPr>
            </a:br>
            <a:r>
              <a:rPr lang="en-US" altLang="en-US" sz="2400">
                <a:solidFill>
                  <a:srgbClr val="000000"/>
                </a:solidFill>
                <a:latin typeface="Consolas" panose="020B0609020204030204" pitchFamily="49" charset="0"/>
                <a:cs typeface="Courier New" panose="02070309020205020404" pitchFamily="49" charset="0"/>
              </a:rPr>
              <a:t>printinfo(</a:t>
            </a:r>
            <a:r>
              <a:rPr lang="en-US" altLang="en-US" sz="2400">
                <a:solidFill>
                  <a:srgbClr val="0000FF"/>
                </a:solidFill>
                <a:latin typeface="Consolas" panose="020B0609020204030204" pitchFamily="49" charset="0"/>
                <a:cs typeface="Courier New" panose="02070309020205020404" pitchFamily="49" charset="0"/>
              </a:rPr>
              <a:t>70</a:t>
            </a:r>
            <a:r>
              <a:rPr lang="en-US" altLang="en-US" sz="2400">
                <a:solidFill>
                  <a:srgbClr val="000000"/>
                </a:solidFill>
                <a:latin typeface="Consolas" panose="020B0609020204030204" pitchFamily="49" charset="0"/>
                <a:cs typeface="Courier New" panose="02070309020205020404" pitchFamily="49" charset="0"/>
              </a:rPr>
              <a:t>, </a:t>
            </a:r>
            <a:r>
              <a:rPr lang="en-US" altLang="en-US" sz="2400">
                <a:solidFill>
                  <a:srgbClr val="0000FF"/>
                </a:solidFill>
                <a:latin typeface="Consolas" panose="020B0609020204030204" pitchFamily="49" charset="0"/>
                <a:cs typeface="Courier New" panose="02070309020205020404" pitchFamily="49" charset="0"/>
              </a:rPr>
              <a:t>60</a:t>
            </a:r>
            <a:r>
              <a:rPr lang="en-US" altLang="en-US" sz="2400">
                <a:solidFill>
                  <a:srgbClr val="000000"/>
                </a:solidFill>
                <a:latin typeface="Consolas" panose="020B0609020204030204" pitchFamily="49" charset="0"/>
                <a:cs typeface="Courier New" panose="02070309020205020404" pitchFamily="49" charset="0"/>
              </a:rPr>
              <a:t>, </a:t>
            </a:r>
            <a:r>
              <a:rPr lang="en-US" altLang="en-US" sz="2400">
                <a:solidFill>
                  <a:srgbClr val="0000FF"/>
                </a:solidFill>
                <a:latin typeface="Consolas" panose="020B0609020204030204" pitchFamily="49" charset="0"/>
                <a:cs typeface="Courier New" panose="02070309020205020404" pitchFamily="49" charset="0"/>
              </a:rPr>
              <a:t>50</a:t>
            </a:r>
            <a:r>
              <a:rPr lang="en-US" altLang="en-US" sz="2400">
                <a:solidFill>
                  <a:srgbClr val="000000"/>
                </a:solidFill>
                <a:latin typeface="Consolas" panose="020B0609020204030204" pitchFamily="49" charset="0"/>
                <a:cs typeface="Courier New" panose="02070309020205020404" pitchFamily="49" charset="0"/>
              </a:rPr>
              <a:t>)</a:t>
            </a:r>
            <a:br>
              <a:rPr lang="en-US" altLang="en-US" sz="2400">
                <a:solidFill>
                  <a:srgbClr val="000000"/>
                </a:solidFill>
                <a:latin typeface="Consolas" panose="020B0609020204030204" pitchFamily="49" charset="0"/>
                <a:cs typeface="Courier New" panose="02070309020205020404" pitchFamily="49" charset="0"/>
              </a:rPr>
            </a:br>
            <a:endParaRPr lang="en-US" altLang="en-US" sz="2400">
              <a:latin typeface="Consolas" panose="020B0609020204030204" pitchFamily="49" charset="0"/>
            </a:endParaRPr>
          </a:p>
          <a:p>
            <a:pPr marL="0" indent="0" algn="l">
              <a:buNone/>
            </a:pPr>
            <a:endParaRPr lang="en-US" sz="2400">
              <a:latin typeface="Consolas" panose="020B0609020204030204" pitchFamily="49" charset="0"/>
            </a:endParaRPr>
          </a:p>
        </p:txBody>
      </p:sp>
      <p:sp>
        <p:nvSpPr>
          <p:cNvPr id="6" name="Slide Number Placeholder 5"/>
          <p:cNvSpPr>
            <a:spLocks noGrp="1"/>
          </p:cNvSpPr>
          <p:nvPr>
            <p:ph type="sldNum" sz="quarter" idx="11"/>
          </p:nvPr>
        </p:nvSpPr>
        <p:spPr/>
        <p:txBody>
          <a:bodyPr/>
          <a:lstStyle/>
          <a:p>
            <a:fld id="{B6B660BE-11E5-49C5-9092-33DADC997675}" type="slidenum">
              <a:rPr lang="en-GB" smtClean="0"/>
              <a:t>33</a:t>
            </a:fld>
            <a:endParaRPr lang="en-GB"/>
          </a:p>
        </p:txBody>
      </p:sp>
    </p:spTree>
    <p:extLst>
      <p:ext uri="{BB962C8B-B14F-4D97-AF65-F5344CB8AC3E}">
        <p14:creationId xmlns:p14="http://schemas.microsoft.com/office/powerpoint/2010/main" val="20141154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2.6. Hàm main trong python</a:t>
            </a:r>
            <a:endParaRPr lang="en-US"/>
          </a:p>
        </p:txBody>
      </p:sp>
      <p:sp>
        <p:nvSpPr>
          <p:cNvPr id="3" name="Content Placeholder 2"/>
          <p:cNvSpPr>
            <a:spLocks noGrp="1"/>
          </p:cNvSpPr>
          <p:nvPr>
            <p:ph idx="1"/>
          </p:nvPr>
        </p:nvSpPr>
        <p:spPr/>
        <p:txBody>
          <a:bodyPr/>
          <a:lstStyle/>
          <a:p>
            <a:r>
              <a:rPr lang="en-US" smtClean="0"/>
              <a:t>N</a:t>
            </a:r>
            <a:r>
              <a:rPr lang="vi-VN" smtClean="0"/>
              <a:t>hiều </a:t>
            </a:r>
            <a:r>
              <a:rPr lang="vi-VN"/>
              <a:t>ngôn ngữ lập trình có một hàm riêng được thực hiện tự động khi một hệ điều hành bắt đầu chạy một chương trình. Hàm này thường được gọi là main() </a:t>
            </a:r>
            <a:endParaRPr lang="en-US" smtClean="0"/>
          </a:p>
          <a:p>
            <a:r>
              <a:rPr lang="en-US" smtClean="0"/>
              <a:t>Trình thông </a:t>
            </a:r>
            <a:r>
              <a:rPr lang="en-US"/>
              <a:t>dịch Python chạy các tập lệnh bắt đầu ở đầu mỗi tệp, và không có hàm riêng nào mà Python tự động chạy</a:t>
            </a:r>
            <a:r>
              <a:rPr lang="en-US" smtClean="0"/>
              <a:t>.</a:t>
            </a:r>
          </a:p>
          <a:p>
            <a:r>
              <a:rPr lang="en-US"/>
              <a:t>C</a:t>
            </a:r>
            <a:r>
              <a:rPr lang="vi-VN" smtClean="0"/>
              <a:t>ó </a:t>
            </a:r>
            <a:r>
              <a:rPr lang="vi-VN"/>
              <a:t>một điểm bắt đầu được xác định cho việc thực hiện một chương trình là hữu ích về việc hiểu cách một chương trình hoạt </a:t>
            </a:r>
            <a:r>
              <a:rPr lang="vi-VN" smtClean="0"/>
              <a:t>động</a:t>
            </a:r>
            <a:endParaRPr lang="en-US" smtClean="0"/>
          </a:p>
          <a:p>
            <a:r>
              <a:rPr lang="vi-VN"/>
              <a:t> Các lập trình viên Python đã đưa ra một số quy ước để xác định điểm bắt đầu.</a:t>
            </a:r>
            <a:endParaRPr lang="en-US"/>
          </a:p>
        </p:txBody>
      </p:sp>
      <p:sp>
        <p:nvSpPr>
          <p:cNvPr id="5" name="Slide Number Placeholder 4"/>
          <p:cNvSpPr>
            <a:spLocks noGrp="1"/>
          </p:cNvSpPr>
          <p:nvPr>
            <p:ph type="sldNum" sz="quarter" idx="11"/>
          </p:nvPr>
        </p:nvSpPr>
        <p:spPr/>
        <p:txBody>
          <a:bodyPr/>
          <a:lstStyle/>
          <a:p>
            <a:fld id="{B6B660BE-11E5-49C5-9092-33DADC997675}" type="slidenum">
              <a:rPr lang="en-GB" smtClean="0"/>
              <a:t>34</a:t>
            </a:fld>
            <a:endParaRPr lang="en-GB"/>
          </a:p>
        </p:txBody>
      </p:sp>
    </p:spTree>
    <p:extLst>
      <p:ext uri="{BB962C8B-B14F-4D97-AF65-F5344CB8AC3E}">
        <p14:creationId xmlns:p14="http://schemas.microsoft.com/office/powerpoint/2010/main" val="321250708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2.6. Hàm main trong python</a:t>
            </a:r>
            <a:endParaRPr lang="en-US"/>
          </a:p>
        </p:txBody>
      </p:sp>
      <p:sp>
        <p:nvSpPr>
          <p:cNvPr id="3" name="Content Placeholder 2"/>
          <p:cNvSpPr>
            <a:spLocks noGrp="1"/>
          </p:cNvSpPr>
          <p:nvPr>
            <p:ph idx="1"/>
          </p:nvPr>
        </p:nvSpPr>
        <p:spPr/>
        <p:txBody>
          <a:bodyPr/>
          <a:lstStyle/>
          <a:p>
            <a:r>
              <a:rPr lang="vi-VN"/>
              <a:t>Trong một số tập lệnh Python, bạn có thể thấy một định nghĩa hàm và một câu lệnh điều kiện giống như ví dụ dưới đây</a:t>
            </a:r>
            <a:r>
              <a:rPr lang="vi-VN" smtClean="0"/>
              <a:t>:</a:t>
            </a:r>
            <a:endParaRPr lang="en-US" smtClean="0"/>
          </a:p>
          <a:p>
            <a:endParaRPr lang="en-US"/>
          </a:p>
          <a:p>
            <a:endParaRPr lang="en-US" smtClean="0"/>
          </a:p>
          <a:p>
            <a:endParaRPr lang="en-US"/>
          </a:p>
          <a:p>
            <a:endParaRPr lang="en-US" smtClean="0"/>
          </a:p>
        </p:txBody>
      </p:sp>
      <p:pic>
        <p:nvPicPr>
          <p:cNvPr id="5" name="Picture 4"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38606" y="2758910"/>
            <a:ext cx="4167445" cy="2187908"/>
          </a:xfrm>
          <a:prstGeom prst="rect">
            <a:avLst/>
          </a:prstGeom>
          <a:ln>
            <a:solidFill>
              <a:schemeClr val="accent1"/>
            </a:solidFill>
          </a:ln>
        </p:spPr>
      </p:pic>
      <p:sp>
        <p:nvSpPr>
          <p:cNvPr id="6" name="Slide Number Placeholder 5"/>
          <p:cNvSpPr>
            <a:spLocks noGrp="1"/>
          </p:cNvSpPr>
          <p:nvPr>
            <p:ph type="sldNum" sz="quarter" idx="11"/>
          </p:nvPr>
        </p:nvSpPr>
        <p:spPr/>
        <p:txBody>
          <a:bodyPr/>
          <a:lstStyle/>
          <a:p>
            <a:fld id="{B6B660BE-11E5-49C5-9092-33DADC997675}" type="slidenum">
              <a:rPr lang="en-GB" smtClean="0"/>
              <a:t>35</a:t>
            </a:fld>
            <a:endParaRPr lang="en-GB"/>
          </a:p>
        </p:txBody>
      </p:sp>
    </p:spTree>
    <p:extLst>
      <p:ext uri="{BB962C8B-B14F-4D97-AF65-F5344CB8AC3E}">
        <p14:creationId xmlns:p14="http://schemas.microsoft.com/office/powerpoint/2010/main" val="266930976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385763" indent="-385763">
              <a:buFont typeface="+mj-lt"/>
              <a:buAutoNum type="arabicPeriod"/>
            </a:pPr>
            <a:r>
              <a:rPr lang="en-US" sz="2400" b="1"/>
              <a:t>Từ điển (Dictionary)</a:t>
            </a:r>
            <a:endParaRPr lang="en-US" sz="2400" b="1" dirty="0"/>
          </a:p>
          <a:p>
            <a:pPr marL="385763" indent="-385763">
              <a:buFont typeface="+mj-lt"/>
              <a:buAutoNum type="arabicPeriod"/>
            </a:pPr>
            <a:r>
              <a:rPr lang="en-US" sz="2400" b="1"/>
              <a:t>Hàm (Function)</a:t>
            </a:r>
          </a:p>
          <a:p>
            <a:pPr marL="385763" indent="-385763">
              <a:buFont typeface="+mj-lt"/>
              <a:buAutoNum type="arabicPeriod"/>
            </a:pPr>
            <a:r>
              <a:rPr lang="en-US" sz="2400" b="1" smtClean="0">
                <a:solidFill>
                  <a:srgbClr val="C00000"/>
                </a:solidFill>
              </a:rPr>
              <a:t>Mô đun (Module)</a:t>
            </a:r>
            <a:endParaRPr lang="en-US" sz="2400" b="1" smtClean="0">
              <a:solidFill>
                <a:srgbClr val="C00000"/>
              </a:solidFill>
            </a:endParaRPr>
          </a:p>
          <a:p>
            <a:pPr marL="385763" indent="-385763">
              <a:buFont typeface="+mj-lt"/>
              <a:buAutoNum type="arabicPeriod"/>
            </a:pPr>
            <a:r>
              <a:rPr lang="en-US" sz="2400" b="1" smtClean="0"/>
              <a:t>Gói (Package)</a:t>
            </a:r>
            <a:endParaRPr lang="en-US" sz="2400" b="1" dirty="0"/>
          </a:p>
          <a:p>
            <a:pPr marL="385763" indent="-385763">
              <a:buFont typeface="+mj-lt"/>
              <a:buAutoNum type="arabicPeriod"/>
            </a:pPr>
            <a:r>
              <a:rPr lang="en-US" sz="2400" b="1" dirty="0"/>
              <a:t>Q &amp; A</a:t>
            </a:r>
          </a:p>
        </p:txBody>
      </p:sp>
      <p:sp>
        <p:nvSpPr>
          <p:cNvPr id="7" name="Slide Number Placeholder 6"/>
          <p:cNvSpPr>
            <a:spLocks noGrp="1"/>
          </p:cNvSpPr>
          <p:nvPr>
            <p:ph type="sldNum" sz="quarter" idx="11"/>
          </p:nvPr>
        </p:nvSpPr>
        <p:spPr/>
        <p:txBody>
          <a:bodyPr/>
          <a:lstStyle/>
          <a:p>
            <a:fld id="{B6B660BE-11E5-49C5-9092-33DADC997675}" type="slidenum">
              <a:rPr lang="en-GB" smtClean="0"/>
              <a:t>36</a:t>
            </a:fld>
            <a:endParaRPr lang="en-GB"/>
          </a:p>
        </p:txBody>
      </p:sp>
    </p:spTree>
    <p:extLst>
      <p:ext uri="{BB962C8B-B14F-4D97-AF65-F5344CB8AC3E}">
        <p14:creationId xmlns:p14="http://schemas.microsoft.com/office/powerpoint/2010/main" val="241969538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3</a:t>
            </a:r>
            <a:r>
              <a:rPr lang="en-US" smtClean="0"/>
              <a:t>.1. Giới thiệu</a:t>
            </a:r>
            <a:endParaRPr lang="en-US"/>
          </a:p>
        </p:txBody>
      </p:sp>
      <p:sp>
        <p:nvSpPr>
          <p:cNvPr id="3" name="Content Placeholder 2"/>
          <p:cNvSpPr>
            <a:spLocks noGrp="1"/>
          </p:cNvSpPr>
          <p:nvPr>
            <p:ph idx="1"/>
          </p:nvPr>
        </p:nvSpPr>
        <p:spPr/>
        <p:txBody>
          <a:bodyPr/>
          <a:lstStyle/>
          <a:p>
            <a:r>
              <a:rPr lang="vi-VN"/>
              <a:t>Về cơ bản, một Module là một file, trong đó các lớp, hàm và biến được định nghĩa. Tất nhiên, một Module cũng có thể bao gồm code có thể chạy</a:t>
            </a:r>
            <a:r>
              <a:rPr lang="vi-VN" smtClean="0"/>
              <a:t>.</a:t>
            </a:r>
            <a:endParaRPr lang="en-US" smtClean="0"/>
          </a:p>
          <a:p>
            <a:r>
              <a:rPr lang="vi-VN"/>
              <a:t>Module trong Python là các file mà có các code tương tự nhau, hay có liên quan với nhau. Chúng có lợi thế </a:t>
            </a:r>
            <a:r>
              <a:rPr lang="vi-VN" smtClean="0"/>
              <a:t>sau</a:t>
            </a:r>
            <a:r>
              <a:rPr lang="en-US" smtClean="0"/>
              <a:t>:</a:t>
            </a:r>
          </a:p>
          <a:p>
            <a:pPr lvl="1"/>
            <a:r>
              <a:rPr lang="vi-VN" b="1"/>
              <a:t>Khả năng tái sử dụng:</a:t>
            </a:r>
            <a:r>
              <a:rPr lang="vi-VN"/>
              <a:t> Module có thể được sử dụng ở trong phần Python code khác, do đó làm tăng tính tái sử dụng code.</a:t>
            </a:r>
          </a:p>
          <a:p>
            <a:pPr lvl="1"/>
            <a:r>
              <a:rPr lang="vi-VN" b="1"/>
              <a:t>Khả năng phân loại:</a:t>
            </a:r>
            <a:r>
              <a:rPr lang="vi-VN"/>
              <a:t> Các kiểu thuộc tính tương tự nhau có thể được đặt trong một Module.</a:t>
            </a:r>
          </a:p>
          <a:p>
            <a:pPr lvl="1"/>
            <a:endParaRPr lang="en-US"/>
          </a:p>
        </p:txBody>
      </p:sp>
      <p:sp>
        <p:nvSpPr>
          <p:cNvPr id="5" name="Slide Number Placeholder 4"/>
          <p:cNvSpPr>
            <a:spLocks noGrp="1"/>
          </p:cNvSpPr>
          <p:nvPr>
            <p:ph type="sldNum" sz="quarter" idx="11"/>
          </p:nvPr>
        </p:nvSpPr>
        <p:spPr/>
        <p:txBody>
          <a:bodyPr/>
          <a:lstStyle/>
          <a:p>
            <a:fld id="{B6B660BE-11E5-49C5-9092-33DADC997675}" type="slidenum">
              <a:rPr lang="en-GB" smtClean="0"/>
              <a:t>37</a:t>
            </a:fld>
            <a:endParaRPr lang="en-GB"/>
          </a:p>
        </p:txBody>
      </p:sp>
    </p:spTree>
    <p:extLst>
      <p:ext uri="{BB962C8B-B14F-4D97-AF65-F5344CB8AC3E}">
        <p14:creationId xmlns:p14="http://schemas.microsoft.com/office/powerpoint/2010/main" val="416539082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3.2. Sử dụng Module</a:t>
            </a:r>
            <a:endParaRPr lang="en-US"/>
          </a:p>
        </p:txBody>
      </p:sp>
      <p:sp>
        <p:nvSpPr>
          <p:cNvPr id="3" name="Content Placeholder 2"/>
          <p:cNvSpPr>
            <a:spLocks noGrp="1"/>
          </p:cNvSpPr>
          <p:nvPr>
            <p:ph idx="1"/>
          </p:nvPr>
        </p:nvSpPr>
        <p:spPr/>
        <p:txBody>
          <a:bodyPr/>
          <a:lstStyle/>
          <a:p>
            <a:r>
              <a:rPr lang="en-US" sz="2400" smtClean="0"/>
              <a:t>Để sử dụng module phải thực hiện import</a:t>
            </a:r>
          </a:p>
          <a:p>
            <a:r>
              <a:rPr lang="en-US" sz="2400" smtClean="0"/>
              <a:t>Cú pháp import module:</a:t>
            </a:r>
          </a:p>
          <a:p>
            <a:pPr marL="457200" lvl="1" indent="0">
              <a:buNone/>
            </a:pPr>
            <a:r>
              <a:rPr lang="en-US" altLang="en-US" b="1">
                <a:solidFill>
                  <a:srgbClr val="000088"/>
                </a:solidFill>
                <a:latin typeface="Consolas" panose="020B0609020204030204" pitchFamily="49" charset="0"/>
                <a:cs typeface="Courier New" panose="02070309020205020404" pitchFamily="49" charset="0"/>
              </a:rPr>
              <a:t>import</a:t>
            </a:r>
            <a:r>
              <a:rPr lang="en-US" altLang="en-US" b="1">
                <a:solidFill>
                  <a:srgbClr val="000000"/>
                </a:solidFill>
                <a:latin typeface="Consolas" panose="020B0609020204030204" pitchFamily="49" charset="0"/>
                <a:cs typeface="Courier New" panose="02070309020205020404" pitchFamily="49" charset="0"/>
              </a:rPr>
              <a:t> module1</a:t>
            </a:r>
            <a:r>
              <a:rPr lang="en-US" altLang="en-US" b="1">
                <a:solidFill>
                  <a:srgbClr val="666600"/>
                </a:solidFill>
                <a:latin typeface="Consolas" panose="020B0609020204030204" pitchFamily="49" charset="0"/>
                <a:cs typeface="Courier New" panose="02070309020205020404" pitchFamily="49" charset="0"/>
              </a:rPr>
              <a:t>[,</a:t>
            </a:r>
            <a:r>
              <a:rPr lang="en-US" altLang="en-US" b="1">
                <a:solidFill>
                  <a:srgbClr val="000000"/>
                </a:solidFill>
                <a:latin typeface="Consolas" panose="020B0609020204030204" pitchFamily="49" charset="0"/>
                <a:cs typeface="Courier New" panose="02070309020205020404" pitchFamily="49" charset="0"/>
              </a:rPr>
              <a:t> module2</a:t>
            </a:r>
            <a:r>
              <a:rPr lang="en-US" altLang="en-US" b="1">
                <a:solidFill>
                  <a:srgbClr val="666600"/>
                </a:solidFill>
                <a:latin typeface="Consolas" panose="020B0609020204030204" pitchFamily="49" charset="0"/>
                <a:cs typeface="Courier New" panose="02070309020205020404" pitchFamily="49" charset="0"/>
              </a:rPr>
              <a:t>[,...</a:t>
            </a:r>
            <a:r>
              <a:rPr lang="en-US" altLang="en-US" b="1">
                <a:solidFill>
                  <a:srgbClr val="000000"/>
                </a:solidFill>
                <a:latin typeface="Consolas" panose="020B0609020204030204" pitchFamily="49" charset="0"/>
                <a:cs typeface="Courier New" panose="02070309020205020404" pitchFamily="49" charset="0"/>
              </a:rPr>
              <a:t> moduleN</a:t>
            </a:r>
            <a:r>
              <a:rPr lang="en-US" altLang="en-US" b="1">
                <a:solidFill>
                  <a:srgbClr val="666600"/>
                </a:solidFill>
                <a:latin typeface="Consolas" panose="020B0609020204030204" pitchFamily="49" charset="0"/>
                <a:cs typeface="Courier New" panose="02070309020205020404" pitchFamily="49" charset="0"/>
              </a:rPr>
              <a:t>]</a:t>
            </a:r>
            <a:r>
              <a:rPr lang="en-US" altLang="en-US" sz="800" b="1">
                <a:solidFill>
                  <a:schemeClr val="tx1"/>
                </a:solidFill>
                <a:latin typeface="Consolas" panose="020B0609020204030204" pitchFamily="49" charset="0"/>
                <a:cs typeface="Courier New" panose="02070309020205020404" pitchFamily="49" charset="0"/>
              </a:rPr>
              <a:t> </a:t>
            </a:r>
            <a:endParaRPr lang="en-US" altLang="en-US" sz="4800" b="1">
              <a:solidFill>
                <a:schemeClr val="tx1"/>
              </a:solidFill>
              <a:latin typeface="Consolas" panose="020B0609020204030204" pitchFamily="49" charset="0"/>
              <a:cs typeface="Courier New" panose="02070309020205020404" pitchFamily="49" charset="0"/>
            </a:endParaRPr>
          </a:p>
          <a:p>
            <a:r>
              <a:rPr lang="en-US" sz="2400" smtClean="0"/>
              <a:t>Ví dụ: Trong file: addition.py có đoạn code sau</a:t>
            </a:r>
          </a:p>
          <a:p>
            <a:pPr marL="400050" lvl="1" indent="0">
              <a:buNone/>
            </a:pPr>
            <a:r>
              <a:rPr lang="en-US" altLang="en-US">
                <a:solidFill>
                  <a:srgbClr val="000088"/>
                </a:solidFill>
                <a:latin typeface="Consolas" panose="020B0609020204030204" pitchFamily="49" charset="0"/>
                <a:cs typeface="Courier New" panose="02070309020205020404" pitchFamily="49" charset="0"/>
              </a:rPr>
              <a:t>def</a:t>
            </a:r>
            <a:r>
              <a:rPr lang="en-US" altLang="en-US">
                <a:solidFill>
                  <a:srgbClr val="000000"/>
                </a:solidFill>
                <a:latin typeface="Consolas" panose="020B0609020204030204" pitchFamily="49" charset="0"/>
                <a:cs typeface="Courier New" panose="02070309020205020404" pitchFamily="49" charset="0"/>
              </a:rPr>
              <a:t> add</a:t>
            </a:r>
            <a:r>
              <a:rPr lang="en-US" altLang="en-US">
                <a:solidFill>
                  <a:srgbClr val="666600"/>
                </a:solidFill>
                <a:latin typeface="Consolas" panose="020B0609020204030204" pitchFamily="49" charset="0"/>
                <a:cs typeface="Courier New" panose="02070309020205020404" pitchFamily="49" charset="0"/>
              </a:rPr>
              <a:t>(</a:t>
            </a:r>
            <a:r>
              <a:rPr lang="en-US" altLang="en-US">
                <a:solidFill>
                  <a:srgbClr val="000000"/>
                </a:solidFill>
                <a:latin typeface="Consolas" panose="020B0609020204030204" pitchFamily="49" charset="0"/>
                <a:cs typeface="Courier New" panose="02070309020205020404" pitchFamily="49" charset="0"/>
              </a:rPr>
              <a:t>a</a:t>
            </a:r>
            <a:r>
              <a:rPr lang="en-US" altLang="en-US">
                <a:solidFill>
                  <a:srgbClr val="666600"/>
                </a:solidFill>
                <a:latin typeface="Consolas" panose="020B0609020204030204" pitchFamily="49" charset="0"/>
                <a:cs typeface="Courier New" panose="02070309020205020404" pitchFamily="49" charset="0"/>
              </a:rPr>
              <a:t>,</a:t>
            </a:r>
            <a:r>
              <a:rPr lang="en-US" altLang="en-US">
                <a:solidFill>
                  <a:srgbClr val="000000"/>
                </a:solidFill>
                <a:latin typeface="Consolas" panose="020B0609020204030204" pitchFamily="49" charset="0"/>
                <a:cs typeface="Courier New" panose="02070309020205020404" pitchFamily="49" charset="0"/>
              </a:rPr>
              <a:t>b</a:t>
            </a:r>
            <a:r>
              <a:rPr lang="en-US" altLang="en-US" smtClean="0">
                <a:solidFill>
                  <a:srgbClr val="666600"/>
                </a:solidFill>
                <a:latin typeface="Consolas" panose="020B0609020204030204" pitchFamily="49" charset="0"/>
                <a:cs typeface="Courier New" panose="02070309020205020404" pitchFamily="49" charset="0"/>
              </a:rPr>
              <a:t>):</a:t>
            </a:r>
          </a:p>
          <a:p>
            <a:pPr marL="400050" lvl="1" indent="0">
              <a:buNone/>
            </a:pPr>
            <a:r>
              <a:rPr lang="en-US" altLang="en-US" smtClean="0">
                <a:solidFill>
                  <a:srgbClr val="000000"/>
                </a:solidFill>
                <a:latin typeface="Consolas" panose="020B0609020204030204" pitchFamily="49" charset="0"/>
                <a:cs typeface="Courier New" panose="02070309020205020404" pitchFamily="49" charset="0"/>
              </a:rPr>
              <a:t>	c</a:t>
            </a:r>
            <a:r>
              <a:rPr lang="en-US" altLang="en-US" smtClean="0">
                <a:solidFill>
                  <a:srgbClr val="666600"/>
                </a:solidFill>
                <a:latin typeface="Consolas" panose="020B0609020204030204" pitchFamily="49" charset="0"/>
                <a:cs typeface="Courier New" panose="02070309020205020404" pitchFamily="49" charset="0"/>
              </a:rPr>
              <a:t>=</a:t>
            </a:r>
            <a:r>
              <a:rPr lang="en-US" altLang="en-US" smtClean="0">
                <a:solidFill>
                  <a:srgbClr val="000000"/>
                </a:solidFill>
                <a:latin typeface="Consolas" panose="020B0609020204030204" pitchFamily="49" charset="0"/>
                <a:cs typeface="Courier New" panose="02070309020205020404" pitchFamily="49" charset="0"/>
              </a:rPr>
              <a:t>a</a:t>
            </a:r>
            <a:r>
              <a:rPr lang="en-US" altLang="en-US" smtClean="0">
                <a:solidFill>
                  <a:srgbClr val="666600"/>
                </a:solidFill>
                <a:latin typeface="Consolas" panose="020B0609020204030204" pitchFamily="49" charset="0"/>
                <a:cs typeface="Courier New" panose="02070309020205020404" pitchFamily="49" charset="0"/>
              </a:rPr>
              <a:t>+</a:t>
            </a:r>
            <a:r>
              <a:rPr lang="en-US" altLang="en-US" smtClean="0">
                <a:solidFill>
                  <a:srgbClr val="000000"/>
                </a:solidFill>
                <a:latin typeface="Consolas" panose="020B0609020204030204" pitchFamily="49" charset="0"/>
                <a:cs typeface="Courier New" panose="02070309020205020404" pitchFamily="49" charset="0"/>
              </a:rPr>
              <a:t>b </a:t>
            </a:r>
          </a:p>
          <a:p>
            <a:pPr marL="400050" lvl="1" indent="0">
              <a:buNone/>
            </a:pPr>
            <a:r>
              <a:rPr lang="en-US" altLang="en-US">
                <a:solidFill>
                  <a:srgbClr val="000000"/>
                </a:solidFill>
                <a:latin typeface="Consolas" panose="020B0609020204030204" pitchFamily="49" charset="0"/>
                <a:cs typeface="Courier New" panose="02070309020205020404" pitchFamily="49" charset="0"/>
              </a:rPr>
              <a:t>	</a:t>
            </a:r>
            <a:r>
              <a:rPr lang="en-US" altLang="en-US" smtClean="0">
                <a:solidFill>
                  <a:srgbClr val="000088"/>
                </a:solidFill>
                <a:latin typeface="Consolas" panose="020B0609020204030204" pitchFamily="49" charset="0"/>
                <a:cs typeface="Courier New" panose="02070309020205020404" pitchFamily="49" charset="0"/>
              </a:rPr>
              <a:t>print</a:t>
            </a:r>
            <a:r>
              <a:rPr lang="en-US" altLang="en-US" smtClean="0">
                <a:solidFill>
                  <a:srgbClr val="000000"/>
                </a:solidFill>
                <a:latin typeface="Consolas" panose="020B0609020204030204" pitchFamily="49" charset="0"/>
                <a:cs typeface="Courier New" panose="02070309020205020404" pitchFamily="49" charset="0"/>
              </a:rPr>
              <a:t> </a:t>
            </a:r>
            <a:r>
              <a:rPr lang="en-US" altLang="en-US">
                <a:solidFill>
                  <a:srgbClr val="000000"/>
                </a:solidFill>
                <a:latin typeface="Consolas" panose="020B0609020204030204" pitchFamily="49" charset="0"/>
                <a:cs typeface="Courier New" panose="02070309020205020404" pitchFamily="49" charset="0"/>
              </a:rPr>
              <a:t>c </a:t>
            </a:r>
            <a:endParaRPr lang="en-US" altLang="en-US" smtClean="0">
              <a:solidFill>
                <a:srgbClr val="000000"/>
              </a:solidFill>
              <a:latin typeface="Consolas" panose="020B0609020204030204" pitchFamily="49" charset="0"/>
              <a:cs typeface="Courier New" panose="02070309020205020404" pitchFamily="49" charset="0"/>
            </a:endParaRPr>
          </a:p>
          <a:p>
            <a:pPr marL="400050" lvl="1" indent="0">
              <a:buNone/>
            </a:pPr>
            <a:r>
              <a:rPr lang="en-US" altLang="en-US">
                <a:solidFill>
                  <a:srgbClr val="000000"/>
                </a:solidFill>
                <a:latin typeface="Consolas" panose="020B0609020204030204" pitchFamily="49" charset="0"/>
                <a:cs typeface="Courier New" panose="02070309020205020404" pitchFamily="49" charset="0"/>
              </a:rPr>
              <a:t>	</a:t>
            </a:r>
            <a:r>
              <a:rPr lang="en-US" altLang="en-US" smtClean="0">
                <a:solidFill>
                  <a:srgbClr val="000088"/>
                </a:solidFill>
                <a:latin typeface="Consolas" panose="020B0609020204030204" pitchFamily="49" charset="0"/>
                <a:cs typeface="Courier New" panose="02070309020205020404" pitchFamily="49" charset="0"/>
              </a:rPr>
              <a:t>return</a:t>
            </a:r>
            <a:r>
              <a:rPr lang="en-US" altLang="en-US" sz="600" smtClean="0">
                <a:solidFill>
                  <a:schemeClr val="tx1"/>
                </a:solidFill>
                <a:latin typeface="Consolas" panose="020B0609020204030204" pitchFamily="49" charset="0"/>
              </a:rPr>
              <a:t> </a:t>
            </a:r>
            <a:endParaRPr lang="en-US" altLang="en-US" sz="5200">
              <a:solidFill>
                <a:schemeClr val="tx1"/>
              </a:solidFill>
              <a:latin typeface="Consolas" panose="020B0609020204030204" pitchFamily="49" charset="0"/>
            </a:endParaRPr>
          </a:p>
          <a:p>
            <a:pPr marL="0" indent="0">
              <a:buNone/>
            </a:pPr>
            <a:r>
              <a:rPr lang="en-US" sz="2400" smtClean="0"/>
              <a:t>    Trong </a:t>
            </a:r>
            <a:r>
              <a:rPr lang="en-US" sz="2400" smtClean="0"/>
              <a:t>file khác ta có thể sử dụng bằng cách</a:t>
            </a:r>
          </a:p>
          <a:p>
            <a:pPr marL="800100" lvl="2" indent="0">
              <a:buNone/>
            </a:pPr>
            <a:r>
              <a:rPr lang="en-US" altLang="en-US" b="1">
                <a:solidFill>
                  <a:srgbClr val="000088"/>
                </a:solidFill>
                <a:latin typeface="Courier New" panose="02070309020205020404" pitchFamily="49" charset="0"/>
                <a:cs typeface="Courier New" panose="02070309020205020404" pitchFamily="49" charset="0"/>
              </a:rPr>
              <a:t>import</a:t>
            </a:r>
            <a:r>
              <a:rPr lang="en-US" altLang="en-US" b="1">
                <a:solidFill>
                  <a:srgbClr val="000000"/>
                </a:solidFill>
                <a:latin typeface="Courier New" panose="02070309020205020404" pitchFamily="49" charset="0"/>
                <a:cs typeface="Courier New" panose="02070309020205020404" pitchFamily="49" charset="0"/>
              </a:rPr>
              <a:t> </a:t>
            </a:r>
            <a:r>
              <a:rPr lang="en-US" altLang="en-US" b="1" smtClean="0">
                <a:solidFill>
                  <a:srgbClr val="000000"/>
                </a:solidFill>
                <a:latin typeface="Courier New" panose="02070309020205020404" pitchFamily="49" charset="0"/>
                <a:cs typeface="Courier New" panose="02070309020205020404" pitchFamily="49" charset="0"/>
              </a:rPr>
              <a:t>addition</a:t>
            </a:r>
          </a:p>
          <a:p>
            <a:pPr marL="800100" lvl="2" indent="0">
              <a:buNone/>
            </a:pPr>
            <a:r>
              <a:rPr lang="en-US" altLang="en-US" b="1" smtClean="0">
                <a:solidFill>
                  <a:srgbClr val="000000"/>
                </a:solidFill>
                <a:latin typeface="Courier New" panose="02070309020205020404" pitchFamily="49" charset="0"/>
                <a:cs typeface="Courier New" panose="02070309020205020404" pitchFamily="49" charset="0"/>
              </a:rPr>
              <a:t>addition</a:t>
            </a:r>
            <a:r>
              <a:rPr lang="en-US" altLang="en-US" b="1" smtClean="0">
                <a:solidFill>
                  <a:srgbClr val="666600"/>
                </a:solidFill>
                <a:latin typeface="Courier New" panose="02070309020205020404" pitchFamily="49" charset="0"/>
                <a:cs typeface="Courier New" panose="02070309020205020404" pitchFamily="49" charset="0"/>
              </a:rPr>
              <a:t>.</a:t>
            </a:r>
            <a:r>
              <a:rPr lang="en-US" altLang="en-US" b="1" smtClean="0">
                <a:solidFill>
                  <a:srgbClr val="000000"/>
                </a:solidFill>
                <a:latin typeface="Courier New" panose="02070309020205020404" pitchFamily="49" charset="0"/>
                <a:cs typeface="Courier New" panose="02070309020205020404" pitchFamily="49" charset="0"/>
              </a:rPr>
              <a:t>add</a:t>
            </a:r>
            <a:r>
              <a:rPr lang="en-US" altLang="en-US" b="1" smtClean="0">
                <a:solidFill>
                  <a:srgbClr val="666600"/>
                </a:solidFill>
                <a:latin typeface="Courier New" panose="02070309020205020404" pitchFamily="49" charset="0"/>
                <a:cs typeface="Courier New" panose="02070309020205020404" pitchFamily="49" charset="0"/>
              </a:rPr>
              <a:t>(</a:t>
            </a:r>
            <a:r>
              <a:rPr lang="en-US" altLang="en-US" b="1" smtClean="0">
                <a:solidFill>
                  <a:srgbClr val="006666"/>
                </a:solidFill>
                <a:latin typeface="Courier New" panose="02070309020205020404" pitchFamily="49" charset="0"/>
                <a:cs typeface="Courier New" panose="02070309020205020404" pitchFamily="49" charset="0"/>
              </a:rPr>
              <a:t>10</a:t>
            </a:r>
            <a:r>
              <a:rPr lang="en-US" altLang="en-US" b="1" smtClean="0">
                <a:solidFill>
                  <a:srgbClr val="666600"/>
                </a:solidFill>
                <a:latin typeface="Courier New" panose="02070309020205020404" pitchFamily="49" charset="0"/>
                <a:cs typeface="Courier New" panose="02070309020205020404" pitchFamily="49" charset="0"/>
              </a:rPr>
              <a:t>,</a:t>
            </a:r>
            <a:r>
              <a:rPr lang="en-US" altLang="en-US" b="1" smtClean="0">
                <a:solidFill>
                  <a:srgbClr val="006666"/>
                </a:solidFill>
                <a:latin typeface="Courier New" panose="02070309020205020404" pitchFamily="49" charset="0"/>
                <a:cs typeface="Courier New" panose="02070309020205020404" pitchFamily="49" charset="0"/>
              </a:rPr>
              <a:t>20</a:t>
            </a:r>
            <a:r>
              <a:rPr lang="en-US" altLang="en-US" b="1">
                <a:solidFill>
                  <a:srgbClr val="666600"/>
                </a:solidFill>
                <a:latin typeface="Courier New" panose="02070309020205020404" pitchFamily="49" charset="0"/>
                <a:cs typeface="Courier New" panose="02070309020205020404" pitchFamily="49" charset="0"/>
              </a:rPr>
              <a:t>)</a:t>
            </a:r>
            <a:r>
              <a:rPr lang="en-US" altLang="en-US" b="1">
                <a:solidFill>
                  <a:srgbClr val="000000"/>
                </a:solidFill>
                <a:latin typeface="Courier New" panose="02070309020205020404" pitchFamily="49" charset="0"/>
                <a:cs typeface="Courier New" panose="02070309020205020404" pitchFamily="49" charset="0"/>
              </a:rPr>
              <a:t> </a:t>
            </a:r>
            <a:endParaRPr lang="en-US" altLang="en-US" b="1" smtClean="0">
              <a:solidFill>
                <a:srgbClr val="000000"/>
              </a:solidFill>
              <a:latin typeface="Courier New" panose="02070309020205020404" pitchFamily="49" charset="0"/>
              <a:cs typeface="Courier New" panose="02070309020205020404" pitchFamily="49" charset="0"/>
            </a:endParaRPr>
          </a:p>
          <a:p>
            <a:pPr marL="800100" lvl="2" indent="0">
              <a:buNone/>
            </a:pPr>
            <a:r>
              <a:rPr lang="en-US" altLang="en-US" b="1" smtClean="0">
                <a:solidFill>
                  <a:srgbClr val="000000"/>
                </a:solidFill>
                <a:latin typeface="Courier New" panose="02070309020205020404" pitchFamily="49" charset="0"/>
                <a:cs typeface="Courier New" panose="02070309020205020404" pitchFamily="49" charset="0"/>
              </a:rPr>
              <a:t>addition</a:t>
            </a:r>
            <a:r>
              <a:rPr lang="en-US" altLang="en-US" b="1" smtClean="0">
                <a:solidFill>
                  <a:srgbClr val="666600"/>
                </a:solidFill>
                <a:latin typeface="Courier New" panose="02070309020205020404" pitchFamily="49" charset="0"/>
                <a:cs typeface="Courier New" panose="02070309020205020404" pitchFamily="49" charset="0"/>
              </a:rPr>
              <a:t>.</a:t>
            </a:r>
            <a:r>
              <a:rPr lang="en-US" altLang="en-US" b="1" smtClean="0">
                <a:solidFill>
                  <a:srgbClr val="000000"/>
                </a:solidFill>
                <a:latin typeface="Courier New" panose="02070309020205020404" pitchFamily="49" charset="0"/>
                <a:cs typeface="Courier New" panose="02070309020205020404" pitchFamily="49" charset="0"/>
              </a:rPr>
              <a:t>add</a:t>
            </a:r>
            <a:r>
              <a:rPr lang="en-US" altLang="en-US" b="1" smtClean="0">
                <a:solidFill>
                  <a:srgbClr val="666600"/>
                </a:solidFill>
                <a:latin typeface="Courier New" panose="02070309020205020404" pitchFamily="49" charset="0"/>
                <a:cs typeface="Courier New" panose="02070309020205020404" pitchFamily="49" charset="0"/>
              </a:rPr>
              <a:t>(</a:t>
            </a:r>
            <a:r>
              <a:rPr lang="en-US" altLang="en-US" b="1" smtClean="0">
                <a:solidFill>
                  <a:srgbClr val="006666"/>
                </a:solidFill>
                <a:latin typeface="Courier New" panose="02070309020205020404" pitchFamily="49" charset="0"/>
                <a:cs typeface="Courier New" panose="02070309020205020404" pitchFamily="49" charset="0"/>
              </a:rPr>
              <a:t>30</a:t>
            </a:r>
            <a:r>
              <a:rPr lang="en-US" altLang="en-US" b="1" smtClean="0">
                <a:solidFill>
                  <a:srgbClr val="666600"/>
                </a:solidFill>
                <a:latin typeface="Courier New" panose="02070309020205020404" pitchFamily="49" charset="0"/>
                <a:cs typeface="Courier New" panose="02070309020205020404" pitchFamily="49" charset="0"/>
              </a:rPr>
              <a:t>,</a:t>
            </a:r>
            <a:r>
              <a:rPr lang="en-US" altLang="en-US" b="1" smtClean="0">
                <a:solidFill>
                  <a:srgbClr val="006666"/>
                </a:solidFill>
                <a:latin typeface="Courier New" panose="02070309020205020404" pitchFamily="49" charset="0"/>
                <a:cs typeface="Courier New" panose="02070309020205020404" pitchFamily="49" charset="0"/>
              </a:rPr>
              <a:t>40</a:t>
            </a:r>
            <a:r>
              <a:rPr lang="en-US" altLang="en-US" b="1">
                <a:solidFill>
                  <a:srgbClr val="666600"/>
                </a:solidFill>
                <a:latin typeface="Courier New" panose="02070309020205020404" pitchFamily="49" charset="0"/>
                <a:cs typeface="Courier New" panose="02070309020205020404" pitchFamily="49" charset="0"/>
              </a:rPr>
              <a:t>)</a:t>
            </a:r>
            <a:r>
              <a:rPr lang="en-US" altLang="en-US" sz="400" b="1">
                <a:solidFill>
                  <a:schemeClr val="tx1"/>
                </a:solidFill>
              </a:rPr>
              <a:t> </a:t>
            </a:r>
            <a:endParaRPr lang="en-US" altLang="en-US" sz="5000" b="1">
              <a:solidFill>
                <a:schemeClr val="tx1"/>
              </a:solidFill>
            </a:endParaRPr>
          </a:p>
          <a:p>
            <a:pPr marL="400050" lvl="1" indent="0">
              <a:buNone/>
            </a:pPr>
            <a:endParaRPr lang="en-US"/>
          </a:p>
        </p:txBody>
      </p:sp>
      <p:sp>
        <p:nvSpPr>
          <p:cNvPr id="6" name="Slide Number Placeholder 5"/>
          <p:cNvSpPr>
            <a:spLocks noGrp="1"/>
          </p:cNvSpPr>
          <p:nvPr>
            <p:ph type="sldNum" sz="quarter" idx="11"/>
          </p:nvPr>
        </p:nvSpPr>
        <p:spPr/>
        <p:txBody>
          <a:bodyPr/>
          <a:lstStyle/>
          <a:p>
            <a:fld id="{B6B660BE-11E5-49C5-9092-33DADC997675}" type="slidenum">
              <a:rPr lang="en-GB" smtClean="0"/>
              <a:t>38</a:t>
            </a:fld>
            <a:endParaRPr lang="en-GB"/>
          </a:p>
        </p:txBody>
      </p:sp>
    </p:spTree>
    <p:extLst>
      <p:ext uri="{BB962C8B-B14F-4D97-AF65-F5344CB8AC3E}">
        <p14:creationId xmlns:p14="http://schemas.microsoft.com/office/powerpoint/2010/main" val="96481033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mtClean="0"/>
              <a:t>Khi nhập module chúng ta có thể thêm vào alias cho nó ngắn gọn khi sử dụng</a:t>
            </a:r>
          </a:p>
          <a:p>
            <a:r>
              <a:rPr lang="en-US" smtClean="0"/>
              <a:t>Ví dụ:</a:t>
            </a:r>
          </a:p>
          <a:p>
            <a:pPr marL="457200" lvl="1" indent="0" algn="l">
              <a:buNone/>
            </a:pPr>
            <a:r>
              <a:rPr lang="en-US" altLang="en-US" sz="2600">
                <a:solidFill>
                  <a:schemeClr val="tx1"/>
                </a:solidFill>
                <a:latin typeface="Consolas" panose="020B0609020204030204" pitchFamily="49" charset="0"/>
                <a:cs typeface="Courier New" panose="02070309020205020404" pitchFamily="49" charset="0"/>
              </a:rPr>
              <a:t>import math as m</a:t>
            </a:r>
            <a:br>
              <a:rPr lang="en-US" altLang="en-US" sz="2600">
                <a:solidFill>
                  <a:schemeClr val="tx1"/>
                </a:solidFill>
                <a:latin typeface="Consolas" panose="020B0609020204030204" pitchFamily="49" charset="0"/>
                <a:cs typeface="Courier New" panose="02070309020205020404" pitchFamily="49" charset="0"/>
              </a:rPr>
            </a:br>
            <a:r>
              <a:rPr lang="en-US" altLang="en-US" sz="2600">
                <a:solidFill>
                  <a:schemeClr val="tx1"/>
                </a:solidFill>
                <a:latin typeface="Consolas" panose="020B0609020204030204" pitchFamily="49" charset="0"/>
                <a:cs typeface="Courier New" panose="02070309020205020404" pitchFamily="49" charset="0"/>
              </a:rPr>
              <a:t>print("Giá trị của pi là</a:t>
            </a:r>
            <a:r>
              <a:rPr lang="en-US" altLang="en-US" sz="2600" smtClean="0">
                <a:solidFill>
                  <a:schemeClr val="tx1"/>
                </a:solidFill>
                <a:latin typeface="Consolas" panose="020B0609020204030204" pitchFamily="49" charset="0"/>
                <a:cs typeface="Courier New" panose="02070309020205020404" pitchFamily="49" charset="0"/>
              </a:rPr>
              <a:t>:", </a:t>
            </a:r>
            <a:r>
              <a:rPr lang="en-US" altLang="en-US" sz="2600">
                <a:solidFill>
                  <a:schemeClr val="tx1"/>
                </a:solidFill>
                <a:latin typeface="Consolas" panose="020B0609020204030204" pitchFamily="49" charset="0"/>
                <a:cs typeface="Courier New" panose="02070309020205020404" pitchFamily="49" charset="0"/>
              </a:rPr>
              <a:t>m.pi) </a:t>
            </a:r>
          </a:p>
          <a:p>
            <a:pPr lvl="1"/>
            <a:endParaRPr lang="en-US">
              <a:latin typeface="Courier New" panose="02070309020205020404" pitchFamily="49" charset="0"/>
              <a:cs typeface="Courier New" panose="02070309020205020404" pitchFamily="49" charset="0"/>
            </a:endParaRPr>
          </a:p>
        </p:txBody>
      </p:sp>
      <p:sp>
        <p:nvSpPr>
          <p:cNvPr id="5" name="Slide Number Placeholder 4"/>
          <p:cNvSpPr>
            <a:spLocks noGrp="1"/>
          </p:cNvSpPr>
          <p:nvPr>
            <p:ph type="sldNum" sz="quarter" idx="11"/>
          </p:nvPr>
        </p:nvSpPr>
        <p:spPr/>
        <p:txBody>
          <a:bodyPr/>
          <a:lstStyle/>
          <a:p>
            <a:fld id="{B6B660BE-11E5-49C5-9092-33DADC997675}" type="slidenum">
              <a:rPr lang="en-GB" smtClean="0"/>
              <a:t>39</a:t>
            </a:fld>
            <a:endParaRPr lang="en-GB"/>
          </a:p>
        </p:txBody>
      </p:sp>
    </p:spTree>
    <p:extLst>
      <p:ext uri="{BB962C8B-B14F-4D97-AF65-F5344CB8AC3E}">
        <p14:creationId xmlns:p14="http://schemas.microsoft.com/office/powerpoint/2010/main" val="426964891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Sử dụng lệnh from…import trong </a:t>
            </a:r>
            <a:r>
              <a:rPr lang="en-US" smtClean="0"/>
              <a:t>Python</a:t>
            </a:r>
            <a:endParaRPr lang="en-US"/>
          </a:p>
        </p:txBody>
      </p:sp>
      <p:sp>
        <p:nvSpPr>
          <p:cNvPr id="3" name="Content Placeholder 2"/>
          <p:cNvSpPr>
            <a:spLocks noGrp="1"/>
          </p:cNvSpPr>
          <p:nvPr>
            <p:ph idx="1"/>
          </p:nvPr>
        </p:nvSpPr>
        <p:spPr/>
        <p:txBody>
          <a:bodyPr/>
          <a:lstStyle/>
          <a:p>
            <a:r>
              <a:rPr lang="vi-VN"/>
              <a:t>Lệnh from…import được sử dụng để import thuộc tính cụ thể từ một Module. Trong trường hợp mà </a:t>
            </a:r>
            <a:r>
              <a:rPr lang="vi-VN" smtClean="0"/>
              <a:t>không </a:t>
            </a:r>
            <a:r>
              <a:rPr lang="vi-VN"/>
              <a:t>muốn import toàn bộ Module nào đó thì </a:t>
            </a:r>
            <a:r>
              <a:rPr lang="vi-VN" smtClean="0"/>
              <a:t>có </a:t>
            </a:r>
            <a:r>
              <a:rPr lang="vi-VN"/>
              <a:t>thể sử dụng lệnh này. </a:t>
            </a:r>
            <a:endParaRPr lang="en-US" smtClean="0"/>
          </a:p>
          <a:p>
            <a:r>
              <a:rPr lang="vi-VN" smtClean="0"/>
              <a:t>Cú pháp </a:t>
            </a:r>
            <a:r>
              <a:rPr lang="vi-VN"/>
              <a:t>của lệnh from…import là</a:t>
            </a:r>
            <a:r>
              <a:rPr lang="vi-VN" smtClean="0"/>
              <a:t>:</a:t>
            </a:r>
            <a:endParaRPr lang="en-US" smtClean="0"/>
          </a:p>
          <a:p>
            <a:pPr marL="400050" lvl="1" indent="0">
              <a:buNone/>
            </a:pPr>
            <a:r>
              <a:rPr lang="en-US" altLang="en-US" b="1">
                <a:solidFill>
                  <a:srgbClr val="000088"/>
                </a:solidFill>
                <a:latin typeface="Consolas" panose="020B0609020204030204" pitchFamily="49" charset="0"/>
                <a:cs typeface="Courier New" panose="02070309020205020404" pitchFamily="49" charset="0"/>
              </a:rPr>
              <a:t>from</a:t>
            </a:r>
            <a:r>
              <a:rPr lang="en-US" altLang="en-US" b="1">
                <a:solidFill>
                  <a:srgbClr val="000000"/>
                </a:solidFill>
                <a:latin typeface="Consolas" panose="020B0609020204030204" pitchFamily="49" charset="0"/>
                <a:cs typeface="Courier New" panose="02070309020205020404" pitchFamily="49" charset="0"/>
              </a:rPr>
              <a:t> modname </a:t>
            </a:r>
            <a:r>
              <a:rPr lang="en-US" altLang="en-US" b="1">
                <a:solidFill>
                  <a:srgbClr val="000088"/>
                </a:solidFill>
                <a:latin typeface="Consolas" panose="020B0609020204030204" pitchFamily="49" charset="0"/>
                <a:cs typeface="Courier New" panose="02070309020205020404" pitchFamily="49" charset="0"/>
              </a:rPr>
              <a:t>import</a:t>
            </a:r>
            <a:r>
              <a:rPr lang="en-US" altLang="en-US" b="1">
                <a:solidFill>
                  <a:srgbClr val="000000"/>
                </a:solidFill>
                <a:latin typeface="Consolas" panose="020B0609020204030204" pitchFamily="49" charset="0"/>
                <a:cs typeface="Courier New" panose="02070309020205020404" pitchFamily="49" charset="0"/>
              </a:rPr>
              <a:t> name1</a:t>
            </a:r>
            <a:r>
              <a:rPr lang="en-US" altLang="en-US" b="1">
                <a:solidFill>
                  <a:srgbClr val="666600"/>
                </a:solidFill>
                <a:latin typeface="Consolas" panose="020B0609020204030204" pitchFamily="49" charset="0"/>
                <a:cs typeface="Courier New" panose="02070309020205020404" pitchFamily="49" charset="0"/>
              </a:rPr>
              <a:t>[,</a:t>
            </a:r>
            <a:r>
              <a:rPr lang="en-US" altLang="en-US" b="1">
                <a:solidFill>
                  <a:srgbClr val="000000"/>
                </a:solidFill>
                <a:latin typeface="Consolas" panose="020B0609020204030204" pitchFamily="49" charset="0"/>
                <a:cs typeface="Courier New" panose="02070309020205020404" pitchFamily="49" charset="0"/>
              </a:rPr>
              <a:t> name2</a:t>
            </a:r>
            <a:r>
              <a:rPr lang="en-US" altLang="en-US" b="1">
                <a:solidFill>
                  <a:srgbClr val="666600"/>
                </a:solidFill>
                <a:latin typeface="Consolas" panose="020B0609020204030204" pitchFamily="49" charset="0"/>
                <a:cs typeface="Courier New" panose="02070309020205020404" pitchFamily="49" charset="0"/>
              </a:rPr>
              <a:t>[,</a:t>
            </a:r>
            <a:r>
              <a:rPr lang="en-US" altLang="en-US" b="1">
                <a:solidFill>
                  <a:srgbClr val="000000"/>
                </a:solidFill>
                <a:latin typeface="Consolas" panose="020B0609020204030204" pitchFamily="49" charset="0"/>
                <a:cs typeface="Courier New" panose="02070309020205020404" pitchFamily="49" charset="0"/>
              </a:rPr>
              <a:t> </a:t>
            </a:r>
            <a:r>
              <a:rPr lang="en-US" altLang="en-US" b="1">
                <a:solidFill>
                  <a:srgbClr val="666600"/>
                </a:solidFill>
                <a:latin typeface="Consolas" panose="020B0609020204030204" pitchFamily="49" charset="0"/>
                <a:cs typeface="Courier New" panose="02070309020205020404" pitchFamily="49" charset="0"/>
              </a:rPr>
              <a:t>...</a:t>
            </a:r>
            <a:r>
              <a:rPr lang="en-US" altLang="en-US" b="1">
                <a:solidFill>
                  <a:srgbClr val="000000"/>
                </a:solidFill>
                <a:latin typeface="Consolas" panose="020B0609020204030204" pitchFamily="49" charset="0"/>
                <a:cs typeface="Courier New" panose="02070309020205020404" pitchFamily="49" charset="0"/>
              </a:rPr>
              <a:t> nameN</a:t>
            </a:r>
            <a:r>
              <a:rPr lang="en-US" altLang="en-US" b="1">
                <a:solidFill>
                  <a:srgbClr val="666600"/>
                </a:solidFill>
                <a:latin typeface="Consolas" panose="020B0609020204030204" pitchFamily="49" charset="0"/>
                <a:cs typeface="Courier New" panose="02070309020205020404" pitchFamily="49" charset="0"/>
              </a:rPr>
              <a:t>]]</a:t>
            </a:r>
            <a:r>
              <a:rPr lang="en-US" altLang="en-US" sz="600" b="1">
                <a:solidFill>
                  <a:schemeClr val="tx1"/>
                </a:solidFill>
                <a:latin typeface="Consolas" panose="020B0609020204030204" pitchFamily="49" charset="0"/>
                <a:cs typeface="Courier New" panose="02070309020205020404" pitchFamily="49" charset="0"/>
              </a:rPr>
              <a:t> </a:t>
            </a:r>
            <a:endParaRPr lang="en-US" altLang="en-US" sz="5200" b="1">
              <a:solidFill>
                <a:schemeClr val="tx1"/>
              </a:solidFill>
              <a:latin typeface="Consolas" panose="020B0609020204030204" pitchFamily="49" charset="0"/>
              <a:cs typeface="Courier New" panose="02070309020205020404" pitchFamily="49" charset="0"/>
            </a:endParaRPr>
          </a:p>
          <a:p>
            <a:pPr marL="0" indent="0">
              <a:buNone/>
            </a:pPr>
            <a:endParaRPr lang="en-US"/>
          </a:p>
        </p:txBody>
      </p:sp>
      <p:sp>
        <p:nvSpPr>
          <p:cNvPr id="5" name="Slide Number Placeholder 4"/>
          <p:cNvSpPr>
            <a:spLocks noGrp="1"/>
          </p:cNvSpPr>
          <p:nvPr>
            <p:ph type="sldNum" sz="quarter" idx="11"/>
          </p:nvPr>
        </p:nvSpPr>
        <p:spPr/>
        <p:txBody>
          <a:bodyPr/>
          <a:lstStyle/>
          <a:p>
            <a:fld id="{B6B660BE-11E5-49C5-9092-33DADC997675}" type="slidenum">
              <a:rPr lang="en-GB" smtClean="0"/>
              <a:t>40</a:t>
            </a:fld>
            <a:endParaRPr lang="en-GB"/>
          </a:p>
        </p:txBody>
      </p:sp>
    </p:spTree>
    <p:extLst>
      <p:ext uri="{BB962C8B-B14F-4D97-AF65-F5344CB8AC3E}">
        <p14:creationId xmlns:p14="http://schemas.microsoft.com/office/powerpoint/2010/main" val="273739380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a:t>
            </a:r>
            <a:endParaRPr lang="en-US"/>
          </a:p>
        </p:txBody>
      </p:sp>
      <p:sp>
        <p:nvSpPr>
          <p:cNvPr id="3" name="Content Placeholder 2"/>
          <p:cNvSpPr>
            <a:spLocks noGrp="1"/>
          </p:cNvSpPr>
          <p:nvPr>
            <p:ph idx="1"/>
          </p:nvPr>
        </p:nvSpPr>
        <p:spPr/>
        <p:txBody>
          <a:bodyPr/>
          <a:lstStyle/>
          <a:p>
            <a:r>
              <a:rPr lang="en-US" smtClean="0"/>
              <a:t>Trong file area.py có hàm</a:t>
            </a:r>
          </a:p>
          <a:p>
            <a:pPr marL="400050" lvl="1" indent="0">
              <a:buNone/>
            </a:pPr>
            <a:r>
              <a:rPr lang="en-US" altLang="en-US">
                <a:solidFill>
                  <a:schemeClr val="tx1"/>
                </a:solidFill>
                <a:latin typeface="Consolas" panose="020B0609020204030204" pitchFamily="49" charset="0"/>
                <a:cs typeface="Courier New" panose="02070309020205020404" pitchFamily="49" charset="0"/>
              </a:rPr>
              <a:t>def circle(r</a:t>
            </a:r>
            <a:r>
              <a:rPr lang="en-US" altLang="en-US" smtClean="0">
                <a:solidFill>
                  <a:schemeClr val="tx1"/>
                </a:solidFill>
                <a:latin typeface="Consolas" panose="020B0609020204030204" pitchFamily="49" charset="0"/>
                <a:cs typeface="Courier New" panose="02070309020205020404" pitchFamily="49" charset="0"/>
              </a:rPr>
              <a:t>):</a:t>
            </a:r>
          </a:p>
          <a:p>
            <a:pPr marL="400050" lvl="1" indent="0">
              <a:buNone/>
            </a:pPr>
            <a:r>
              <a:rPr lang="en-US" altLang="en-US" smtClean="0">
                <a:solidFill>
                  <a:schemeClr val="tx1"/>
                </a:solidFill>
                <a:latin typeface="Consolas" panose="020B0609020204030204" pitchFamily="49" charset="0"/>
                <a:cs typeface="Courier New" panose="02070309020205020404" pitchFamily="49" charset="0"/>
              </a:rPr>
              <a:t>	print </a:t>
            </a:r>
            <a:r>
              <a:rPr lang="en-US" altLang="en-US">
                <a:solidFill>
                  <a:schemeClr val="tx1"/>
                </a:solidFill>
                <a:latin typeface="Consolas" panose="020B0609020204030204" pitchFamily="49" charset="0"/>
                <a:cs typeface="Courier New" panose="02070309020205020404" pitchFamily="49" charset="0"/>
              </a:rPr>
              <a:t>3.14*r*r </a:t>
            </a:r>
            <a:endParaRPr lang="en-US" altLang="en-US" smtClean="0">
              <a:solidFill>
                <a:schemeClr val="tx1"/>
              </a:solidFill>
              <a:latin typeface="Consolas" panose="020B0609020204030204" pitchFamily="49" charset="0"/>
              <a:cs typeface="Courier New" panose="02070309020205020404" pitchFamily="49" charset="0"/>
            </a:endParaRPr>
          </a:p>
          <a:p>
            <a:pPr marL="400050" lvl="1" indent="0">
              <a:buNone/>
            </a:pPr>
            <a:r>
              <a:rPr lang="en-US" altLang="en-US">
                <a:solidFill>
                  <a:schemeClr val="tx1"/>
                </a:solidFill>
                <a:latin typeface="Consolas" panose="020B0609020204030204" pitchFamily="49" charset="0"/>
                <a:cs typeface="Courier New" panose="02070309020205020404" pitchFamily="49" charset="0"/>
              </a:rPr>
              <a:t>	</a:t>
            </a:r>
            <a:r>
              <a:rPr lang="en-US" altLang="en-US" smtClean="0">
                <a:solidFill>
                  <a:schemeClr val="tx1"/>
                </a:solidFill>
                <a:latin typeface="Consolas" panose="020B0609020204030204" pitchFamily="49" charset="0"/>
                <a:cs typeface="Courier New" panose="02070309020205020404" pitchFamily="49" charset="0"/>
              </a:rPr>
              <a:t>return</a:t>
            </a:r>
            <a:r>
              <a:rPr lang="en-US" altLang="en-US" sz="600" smtClean="0">
                <a:solidFill>
                  <a:schemeClr val="tx1"/>
                </a:solidFill>
                <a:latin typeface="Consolas" panose="020B0609020204030204" pitchFamily="49" charset="0"/>
                <a:cs typeface="Courier New" panose="02070309020205020404" pitchFamily="49" charset="0"/>
              </a:rPr>
              <a:t> </a:t>
            </a:r>
          </a:p>
          <a:p>
            <a:pPr marL="400050" lvl="1" indent="0">
              <a:buNone/>
            </a:pPr>
            <a:r>
              <a:rPr lang="en-US" altLang="en-US" smtClean="0">
                <a:solidFill>
                  <a:schemeClr val="tx1"/>
                </a:solidFill>
                <a:latin typeface="Consolas" panose="020B0609020204030204" pitchFamily="49" charset="0"/>
                <a:cs typeface="Courier New" panose="02070309020205020404" pitchFamily="49" charset="0"/>
              </a:rPr>
              <a:t>def square(l):</a:t>
            </a:r>
          </a:p>
          <a:p>
            <a:pPr marL="400050" lvl="1" indent="0">
              <a:buNone/>
            </a:pPr>
            <a:r>
              <a:rPr lang="en-US" altLang="en-US">
                <a:solidFill>
                  <a:schemeClr val="tx1"/>
                </a:solidFill>
                <a:latin typeface="Consolas" panose="020B0609020204030204" pitchFamily="49" charset="0"/>
                <a:cs typeface="Courier New" panose="02070309020205020404" pitchFamily="49" charset="0"/>
              </a:rPr>
              <a:t>	</a:t>
            </a:r>
            <a:r>
              <a:rPr lang="en-US" altLang="en-US" smtClean="0">
                <a:solidFill>
                  <a:schemeClr val="tx1"/>
                </a:solidFill>
                <a:latin typeface="Consolas" panose="020B0609020204030204" pitchFamily="49" charset="0"/>
                <a:cs typeface="Courier New" panose="02070309020205020404" pitchFamily="49" charset="0"/>
              </a:rPr>
              <a:t>print l*l</a:t>
            </a:r>
          </a:p>
          <a:p>
            <a:pPr marL="400050" lvl="1" indent="0">
              <a:buNone/>
            </a:pPr>
            <a:r>
              <a:rPr lang="en-US" altLang="en-US">
                <a:solidFill>
                  <a:schemeClr val="tx1"/>
                </a:solidFill>
                <a:latin typeface="Consolas" panose="020B0609020204030204" pitchFamily="49" charset="0"/>
                <a:cs typeface="Courier New" panose="02070309020205020404" pitchFamily="49" charset="0"/>
              </a:rPr>
              <a:t>	</a:t>
            </a:r>
            <a:r>
              <a:rPr lang="en-US" altLang="en-US" smtClean="0">
                <a:solidFill>
                  <a:schemeClr val="tx1"/>
                </a:solidFill>
                <a:latin typeface="Consolas" panose="020B0609020204030204" pitchFamily="49" charset="0"/>
                <a:cs typeface="Courier New" panose="02070309020205020404" pitchFamily="49" charset="0"/>
              </a:rPr>
              <a:t>return</a:t>
            </a:r>
            <a:endParaRPr lang="en-US" altLang="en-US">
              <a:solidFill>
                <a:schemeClr val="tx1"/>
              </a:solidFill>
              <a:latin typeface="Consolas" panose="020B0609020204030204" pitchFamily="49" charset="0"/>
              <a:cs typeface="Courier New" panose="02070309020205020404" pitchFamily="49" charset="0"/>
            </a:endParaRPr>
          </a:p>
          <a:p>
            <a:r>
              <a:rPr lang="en-US" smtClean="0"/>
              <a:t>Trong file area1.py ta chỉ muốn sử dụng hàm square</a:t>
            </a:r>
          </a:p>
          <a:p>
            <a:pPr marL="400050" lvl="1" indent="0">
              <a:buNone/>
            </a:pPr>
            <a:r>
              <a:rPr lang="en-US">
                <a:solidFill>
                  <a:schemeClr val="tx1"/>
                </a:solidFill>
                <a:latin typeface="Consolas" panose="020B0609020204030204" pitchFamily="49" charset="0"/>
                <a:cs typeface="Courier New" panose="02070309020205020404" pitchFamily="49" charset="0"/>
              </a:rPr>
              <a:t>f</a:t>
            </a:r>
            <a:r>
              <a:rPr lang="en-US" smtClean="0">
                <a:solidFill>
                  <a:schemeClr val="tx1"/>
                </a:solidFill>
                <a:latin typeface="Consolas" panose="020B0609020204030204" pitchFamily="49" charset="0"/>
                <a:cs typeface="Courier New" panose="02070309020205020404" pitchFamily="49" charset="0"/>
              </a:rPr>
              <a:t>rom area import square:</a:t>
            </a:r>
          </a:p>
          <a:p>
            <a:pPr marL="400050" lvl="1" indent="0">
              <a:buNone/>
            </a:pPr>
            <a:r>
              <a:rPr lang="en-US">
                <a:solidFill>
                  <a:schemeClr val="tx1"/>
                </a:solidFill>
                <a:latin typeface="Consolas" panose="020B0609020204030204" pitchFamily="49" charset="0"/>
                <a:cs typeface="Courier New" panose="02070309020205020404" pitchFamily="49" charset="0"/>
              </a:rPr>
              <a:t>	</a:t>
            </a:r>
            <a:r>
              <a:rPr lang="en-US" smtClean="0">
                <a:solidFill>
                  <a:schemeClr val="tx1"/>
                </a:solidFill>
                <a:latin typeface="Consolas" panose="020B0609020204030204" pitchFamily="49" charset="0"/>
                <a:cs typeface="Courier New" panose="02070309020205020404" pitchFamily="49" charset="0"/>
              </a:rPr>
              <a:t>square(10)</a:t>
            </a:r>
            <a:endParaRPr lang="en-US">
              <a:solidFill>
                <a:schemeClr val="tx1"/>
              </a:solidFill>
              <a:latin typeface="Consolas" panose="020B0609020204030204" pitchFamily="49" charset="0"/>
              <a:cs typeface="Courier New" panose="02070309020205020404" pitchFamily="49" charset="0"/>
            </a:endParaRPr>
          </a:p>
        </p:txBody>
      </p:sp>
      <p:sp>
        <p:nvSpPr>
          <p:cNvPr id="5" name="Slide Number Placeholder 4"/>
          <p:cNvSpPr>
            <a:spLocks noGrp="1"/>
          </p:cNvSpPr>
          <p:nvPr>
            <p:ph type="sldNum" sz="quarter" idx="11"/>
          </p:nvPr>
        </p:nvSpPr>
        <p:spPr/>
        <p:txBody>
          <a:bodyPr/>
          <a:lstStyle/>
          <a:p>
            <a:fld id="{B6B660BE-11E5-49C5-9092-33DADC997675}" type="slidenum">
              <a:rPr lang="en-GB" smtClean="0"/>
              <a:t>41</a:t>
            </a:fld>
            <a:endParaRPr lang="en-GB"/>
          </a:p>
        </p:txBody>
      </p:sp>
    </p:spTree>
    <p:extLst>
      <p:ext uri="{BB962C8B-B14F-4D97-AF65-F5344CB8AC3E}">
        <p14:creationId xmlns:p14="http://schemas.microsoft.com/office/powerpoint/2010/main" val="371127503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Sử dụng lệnh from…import*</a:t>
            </a:r>
            <a:endParaRPr lang="en-US"/>
          </a:p>
        </p:txBody>
      </p:sp>
      <p:sp>
        <p:nvSpPr>
          <p:cNvPr id="3" name="Content Placeholder 2"/>
          <p:cNvSpPr>
            <a:spLocks noGrp="1"/>
          </p:cNvSpPr>
          <p:nvPr>
            <p:ph idx="1"/>
          </p:nvPr>
        </p:nvSpPr>
        <p:spPr/>
        <p:txBody>
          <a:bodyPr/>
          <a:lstStyle/>
          <a:p>
            <a:r>
              <a:rPr lang="en-US"/>
              <a:t>Sử dụng lệnh này, bạn có thể import toàn bộ </a:t>
            </a:r>
            <a:r>
              <a:rPr lang="en-US" smtClean="0"/>
              <a:t>Module</a:t>
            </a:r>
          </a:p>
          <a:p>
            <a:r>
              <a:rPr lang="en-US" smtClean="0"/>
              <a:t>Ví dụ trên có thể sử dụng:</a:t>
            </a:r>
          </a:p>
          <a:p>
            <a:pPr marL="457200" lvl="1" indent="0">
              <a:buNone/>
            </a:pPr>
            <a:r>
              <a:rPr lang="en-US" b="1">
                <a:solidFill>
                  <a:schemeClr val="tx1"/>
                </a:solidFill>
                <a:latin typeface="Consolas" panose="020B0609020204030204" pitchFamily="49" charset="0"/>
                <a:cs typeface="Courier New" panose="02070309020205020404" pitchFamily="49" charset="0"/>
              </a:rPr>
              <a:t>f</a:t>
            </a:r>
            <a:r>
              <a:rPr lang="en-US" b="1" smtClean="0">
                <a:solidFill>
                  <a:schemeClr val="tx1"/>
                </a:solidFill>
                <a:latin typeface="Consolas" panose="020B0609020204030204" pitchFamily="49" charset="0"/>
                <a:cs typeface="Courier New" panose="02070309020205020404" pitchFamily="49" charset="0"/>
              </a:rPr>
              <a:t>rom area import *</a:t>
            </a:r>
          </a:p>
          <a:p>
            <a:pPr marL="457200" lvl="1" indent="0">
              <a:buNone/>
            </a:pPr>
            <a:r>
              <a:rPr lang="en-US" b="1">
                <a:solidFill>
                  <a:schemeClr val="tx1"/>
                </a:solidFill>
                <a:latin typeface="Consolas" panose="020B0609020204030204" pitchFamily="49" charset="0"/>
                <a:cs typeface="Courier New" panose="02070309020205020404" pitchFamily="49" charset="0"/>
              </a:rPr>
              <a:t>s</a:t>
            </a:r>
            <a:r>
              <a:rPr lang="en-US" b="1" smtClean="0">
                <a:solidFill>
                  <a:schemeClr val="tx1"/>
                </a:solidFill>
                <a:latin typeface="Consolas" panose="020B0609020204030204" pitchFamily="49" charset="0"/>
                <a:cs typeface="Courier New" panose="02070309020205020404" pitchFamily="49" charset="0"/>
              </a:rPr>
              <a:t>quare(10)</a:t>
            </a:r>
          </a:p>
          <a:p>
            <a:pPr marL="457200" lvl="1" indent="0">
              <a:buNone/>
            </a:pPr>
            <a:r>
              <a:rPr lang="en-US" b="1">
                <a:solidFill>
                  <a:schemeClr val="tx1"/>
                </a:solidFill>
                <a:latin typeface="Consolas" panose="020B0609020204030204" pitchFamily="49" charset="0"/>
                <a:cs typeface="Courier New" panose="02070309020205020404" pitchFamily="49" charset="0"/>
              </a:rPr>
              <a:t>c</a:t>
            </a:r>
            <a:r>
              <a:rPr lang="en-US" b="1" smtClean="0">
                <a:solidFill>
                  <a:schemeClr val="tx1"/>
                </a:solidFill>
                <a:latin typeface="Consolas" panose="020B0609020204030204" pitchFamily="49" charset="0"/>
                <a:cs typeface="Courier New" panose="02070309020205020404" pitchFamily="49" charset="0"/>
              </a:rPr>
              <a:t>ircle(5)</a:t>
            </a:r>
            <a:endParaRPr lang="en-US" b="1">
              <a:solidFill>
                <a:schemeClr val="tx1"/>
              </a:solidFill>
              <a:latin typeface="Consolas" panose="020B0609020204030204" pitchFamily="49" charset="0"/>
              <a:cs typeface="Courier New" panose="02070309020205020404" pitchFamily="49" charset="0"/>
            </a:endParaRPr>
          </a:p>
        </p:txBody>
      </p:sp>
      <p:sp>
        <p:nvSpPr>
          <p:cNvPr id="5" name="Slide Number Placeholder 4"/>
          <p:cNvSpPr>
            <a:spLocks noGrp="1"/>
          </p:cNvSpPr>
          <p:nvPr>
            <p:ph type="sldNum" sz="quarter" idx="11"/>
          </p:nvPr>
        </p:nvSpPr>
        <p:spPr/>
        <p:txBody>
          <a:bodyPr/>
          <a:lstStyle/>
          <a:p>
            <a:fld id="{B6B660BE-11E5-49C5-9092-33DADC997675}" type="slidenum">
              <a:rPr lang="en-GB" smtClean="0"/>
              <a:t>42</a:t>
            </a:fld>
            <a:endParaRPr lang="en-GB"/>
          </a:p>
        </p:txBody>
      </p:sp>
    </p:spTree>
    <p:extLst>
      <p:ext uri="{BB962C8B-B14F-4D97-AF65-F5344CB8AC3E}">
        <p14:creationId xmlns:p14="http://schemas.microsoft.com/office/powerpoint/2010/main" val="123450766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3.3. Đường dẫn tìm kiếm module</a:t>
            </a:r>
            <a:endParaRPr lang="en-US"/>
          </a:p>
        </p:txBody>
      </p:sp>
      <p:sp>
        <p:nvSpPr>
          <p:cNvPr id="3" name="Content Placeholder 2"/>
          <p:cNvSpPr>
            <a:spLocks noGrp="1"/>
          </p:cNvSpPr>
          <p:nvPr>
            <p:ph idx="1"/>
          </p:nvPr>
        </p:nvSpPr>
        <p:spPr/>
        <p:txBody>
          <a:bodyPr/>
          <a:lstStyle/>
          <a:p>
            <a:r>
              <a:rPr lang="vi-VN"/>
              <a:t>Khi nhập module, Python sẽ tìm một vài nơi. Trình thông dịch tìm các module có sẵn, nếu không thấy nó sẽ vào danh sách các thư mục được định nghĩa trong sys.path. Thứ tự tìm kiếm sẽ là:</a:t>
            </a:r>
          </a:p>
          <a:p>
            <a:pPr lvl="1"/>
            <a:r>
              <a:rPr lang="vi-VN"/>
              <a:t>Thư mục hiện tại.</a:t>
            </a:r>
          </a:p>
          <a:p>
            <a:pPr lvl="1"/>
            <a:r>
              <a:rPr lang="vi-VN"/>
              <a:t>PYTHONPATH (một </a:t>
            </a:r>
            <a:r>
              <a:rPr lang="vi-VN">
                <a:hlinkClick r:id="rId2" tooltip="Các loại biến trong Python"/>
              </a:rPr>
              <a:t>biến</a:t>
            </a:r>
            <a:r>
              <a:rPr lang="vi-VN"/>
              <a:t> môi trường với danh sách thư mục).</a:t>
            </a:r>
          </a:p>
          <a:p>
            <a:pPr lvl="1"/>
            <a:r>
              <a:rPr lang="vi-VN"/>
              <a:t>Thư mục mặc định có vị trí phụ thuộc vào chọn lựa trong quá trình cài đặt.</a:t>
            </a:r>
          </a:p>
        </p:txBody>
      </p:sp>
      <p:sp>
        <p:nvSpPr>
          <p:cNvPr id="5" name="Slide Number Placeholder 4"/>
          <p:cNvSpPr>
            <a:spLocks noGrp="1"/>
          </p:cNvSpPr>
          <p:nvPr>
            <p:ph type="sldNum" sz="quarter" idx="11"/>
          </p:nvPr>
        </p:nvSpPr>
        <p:spPr/>
        <p:txBody>
          <a:bodyPr/>
          <a:lstStyle/>
          <a:p>
            <a:fld id="{B6B660BE-11E5-49C5-9092-33DADC997675}" type="slidenum">
              <a:rPr lang="en-GB" smtClean="0"/>
              <a:t>43</a:t>
            </a:fld>
            <a:endParaRPr lang="en-GB"/>
          </a:p>
        </p:txBody>
      </p:sp>
    </p:spTree>
    <p:extLst>
      <p:ext uri="{BB962C8B-B14F-4D97-AF65-F5344CB8AC3E}">
        <p14:creationId xmlns:p14="http://schemas.microsoft.com/office/powerpoint/2010/main" val="267657377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3.4. </a:t>
            </a:r>
            <a:r>
              <a:rPr lang="en-US" smtClean="0"/>
              <a:t>Các Moudle xây dựng sẵn</a:t>
            </a:r>
            <a:endParaRPr lang="en-US"/>
          </a:p>
        </p:txBody>
      </p:sp>
      <p:sp>
        <p:nvSpPr>
          <p:cNvPr id="3" name="Content Placeholder 2"/>
          <p:cNvSpPr>
            <a:spLocks noGrp="1"/>
          </p:cNvSpPr>
          <p:nvPr>
            <p:ph idx="1"/>
          </p:nvPr>
        </p:nvSpPr>
        <p:spPr/>
        <p:txBody>
          <a:bodyPr/>
          <a:lstStyle/>
          <a:p>
            <a:r>
              <a:rPr lang="vi-VN" smtClean="0"/>
              <a:t>Module </a:t>
            </a:r>
            <a:r>
              <a:rPr lang="vi-VN"/>
              <a:t>đã được xây dựng sẵn trong </a:t>
            </a:r>
            <a:r>
              <a:rPr lang="vi-VN" smtClean="0"/>
              <a:t>Python</a:t>
            </a:r>
            <a:r>
              <a:rPr lang="en-US" smtClean="0"/>
              <a:t>: </a:t>
            </a:r>
            <a:r>
              <a:rPr lang="vi-VN" smtClean="0"/>
              <a:t>math</a:t>
            </a:r>
            <a:r>
              <a:rPr lang="vi-VN"/>
              <a:t>, random, threading, collections, os, mailbox, string, time, … Mỗi Module này đã định nghĩa sẵn rất nhiều hàm </a:t>
            </a:r>
            <a:r>
              <a:rPr lang="en-US" smtClean="0"/>
              <a:t>để </a:t>
            </a:r>
            <a:r>
              <a:rPr lang="vi-VN" smtClean="0"/>
              <a:t>có </a:t>
            </a:r>
            <a:r>
              <a:rPr lang="vi-VN"/>
              <a:t>thể sử dụng để thực hiện các tính năng khác nhau</a:t>
            </a:r>
            <a:r>
              <a:rPr lang="vi-VN" smtClean="0"/>
              <a:t>.</a:t>
            </a:r>
            <a:endParaRPr lang="en-US" smtClean="0"/>
          </a:p>
          <a:p>
            <a:r>
              <a:rPr lang="en-US" smtClean="0"/>
              <a:t>Xem danh sách các module có sẵn bằng cách:</a:t>
            </a:r>
          </a:p>
          <a:p>
            <a:pPr marL="400050" lvl="1" indent="0">
              <a:buNone/>
            </a:pPr>
            <a:r>
              <a:rPr lang="en-US" smtClean="0">
                <a:solidFill>
                  <a:schemeClr val="tx1"/>
                </a:solidFill>
                <a:latin typeface="Consolas" panose="020B0609020204030204" pitchFamily="49" charset="0"/>
                <a:cs typeface="Courier New" panose="02070309020205020404" pitchFamily="49" charset="0"/>
              </a:rPr>
              <a:t>print(help(‘modules</a:t>
            </a:r>
            <a:r>
              <a:rPr lang="en-US" smtClean="0">
                <a:solidFill>
                  <a:schemeClr val="tx1"/>
                </a:solidFill>
                <a:latin typeface="Consolas" panose="020B0609020204030204" pitchFamily="49" charset="0"/>
                <a:cs typeface="Courier New" panose="02070309020205020404" pitchFamily="49" charset="0"/>
              </a:rPr>
              <a:t>’))</a:t>
            </a:r>
            <a:endParaRPr lang="en-US">
              <a:solidFill>
                <a:schemeClr val="tx1"/>
              </a:solidFill>
              <a:latin typeface="Consolas" panose="020B0609020204030204" pitchFamily="49" charset="0"/>
              <a:cs typeface="Courier New" panose="02070309020205020404" pitchFamily="49" charset="0"/>
            </a:endParaRPr>
          </a:p>
        </p:txBody>
      </p:sp>
      <p:sp>
        <p:nvSpPr>
          <p:cNvPr id="5" name="Slide Number Placeholder 4"/>
          <p:cNvSpPr>
            <a:spLocks noGrp="1"/>
          </p:cNvSpPr>
          <p:nvPr>
            <p:ph type="sldNum" sz="quarter" idx="11"/>
          </p:nvPr>
        </p:nvSpPr>
        <p:spPr/>
        <p:txBody>
          <a:bodyPr/>
          <a:lstStyle/>
          <a:p>
            <a:fld id="{B6B660BE-11E5-49C5-9092-33DADC997675}" type="slidenum">
              <a:rPr lang="en-GB" smtClean="0"/>
              <a:t>44</a:t>
            </a:fld>
            <a:endParaRPr lang="en-GB"/>
          </a:p>
        </p:txBody>
      </p:sp>
    </p:spTree>
    <p:extLst>
      <p:ext uri="{BB962C8B-B14F-4D97-AF65-F5344CB8AC3E}">
        <p14:creationId xmlns:p14="http://schemas.microsoft.com/office/powerpoint/2010/main" val="301255551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Module math</a:t>
            </a:r>
            <a:endParaRPr lang="en-US"/>
          </a:p>
        </p:txBody>
      </p:sp>
      <p:sp>
        <p:nvSpPr>
          <p:cNvPr id="3" name="Content Placeholder 2"/>
          <p:cNvSpPr>
            <a:spLocks noGrp="1"/>
          </p:cNvSpPr>
          <p:nvPr>
            <p:ph idx="1"/>
          </p:nvPr>
        </p:nvSpPr>
        <p:spPr/>
        <p:txBody>
          <a:bodyPr/>
          <a:lstStyle/>
          <a:p>
            <a:r>
              <a:rPr lang="vi-VN" b="1"/>
              <a:t>Module math trong Python</a:t>
            </a:r>
            <a:r>
              <a:rPr lang="vi-VN"/>
              <a:t> được định nghĩa là các hàm toán học phổ biến nhất, bao gồm các hàm lượng giác, hàm số, hàm logarit, v.v. Ngoài ra, nó cũng định nghĩa hai hằng số toán học, tức là số Pie và </a:t>
            </a:r>
            <a:r>
              <a:rPr lang="vi-VN" smtClean="0"/>
              <a:t>Euler</a:t>
            </a:r>
            <a:r>
              <a:rPr lang="vi-VN"/>
              <a:t>, v.v</a:t>
            </a:r>
            <a:r>
              <a:rPr lang="vi-VN" smtClean="0"/>
              <a:t>.</a:t>
            </a:r>
            <a:endParaRPr lang="en-US" smtClean="0"/>
          </a:p>
          <a:p>
            <a:pPr marL="0" indent="0">
              <a:buNone/>
            </a:pPr>
            <a:endParaRPr lang="en-US" smtClean="0"/>
          </a:p>
        </p:txBody>
      </p:sp>
      <p:graphicFrame>
        <p:nvGraphicFramePr>
          <p:cNvPr id="4" name="Table 3"/>
          <p:cNvGraphicFramePr>
            <a:graphicFrameLocks noGrp="1"/>
          </p:cNvGraphicFramePr>
          <p:nvPr>
            <p:extLst>
              <p:ext uri="{D42A27DB-BD31-4B8C-83A1-F6EECF244321}">
                <p14:modId xmlns:p14="http://schemas.microsoft.com/office/powerpoint/2010/main" val="3325358628"/>
              </p:ext>
            </p:extLst>
          </p:nvPr>
        </p:nvGraphicFramePr>
        <p:xfrm>
          <a:off x="1322384" y="3551621"/>
          <a:ext cx="6690648" cy="2225040"/>
        </p:xfrm>
        <a:graphic>
          <a:graphicData uri="http://schemas.openxmlformats.org/drawingml/2006/table">
            <a:tbl>
              <a:tblPr>
                <a:tableStyleId>{3C2FFA5D-87B4-456A-9821-1D502468CF0F}</a:tableStyleId>
              </a:tblPr>
              <a:tblGrid>
                <a:gridCol w="1674768"/>
                <a:gridCol w="5015880"/>
              </a:tblGrid>
              <a:tr h="370840">
                <a:tc>
                  <a:txBody>
                    <a:bodyPr/>
                    <a:lstStyle/>
                    <a:p>
                      <a:r>
                        <a:rPr lang="en-US" b="1" smtClean="0"/>
                        <a:t>Tên</a:t>
                      </a:r>
                      <a:r>
                        <a:rPr lang="en-US" b="1" baseline="0" smtClean="0"/>
                        <a:t> hàm</a:t>
                      </a:r>
                      <a:endParaRPr lang="en-US" b="1"/>
                    </a:p>
                  </a:txBody>
                  <a:tcPr/>
                </a:tc>
                <a:tc>
                  <a:txBody>
                    <a:bodyPr/>
                    <a:lstStyle/>
                    <a:p>
                      <a:r>
                        <a:rPr lang="en-US" b="1" smtClean="0"/>
                        <a:t>Ý</a:t>
                      </a:r>
                      <a:r>
                        <a:rPr lang="en-US" b="1" baseline="0" smtClean="0"/>
                        <a:t> nghĩa</a:t>
                      </a:r>
                      <a:endParaRPr lang="en-US" b="1"/>
                    </a:p>
                  </a:txBody>
                  <a:tcPr/>
                </a:tc>
              </a:tr>
              <a:tr h="370840">
                <a:tc>
                  <a:txBody>
                    <a:bodyPr/>
                    <a:lstStyle/>
                    <a:p>
                      <a:r>
                        <a:rPr lang="en-US" smtClean="0"/>
                        <a:t>math.log()</a:t>
                      </a:r>
                      <a:endParaRPr lang="en-US"/>
                    </a:p>
                  </a:txBody>
                  <a:tcPr/>
                </a:tc>
                <a:tc>
                  <a:txBody>
                    <a:bodyPr/>
                    <a:lstStyle/>
                    <a:p>
                      <a:r>
                        <a:rPr lang="en-US" sz="1800" kern="1200" smtClean="0">
                          <a:effectLst/>
                        </a:rPr>
                        <a:t>trả về logarit tự nhiên của một số đã cho</a:t>
                      </a:r>
                      <a:endParaRPr lang="en-US"/>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mtClean="0"/>
                        <a:t>math.log10()</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smtClean="0">
                          <a:effectLst/>
                        </a:rPr>
                        <a:t>trả về logarit</a:t>
                      </a:r>
                      <a:r>
                        <a:rPr lang="en-US" sz="1800" kern="1200" baseline="0" smtClean="0">
                          <a:effectLst/>
                        </a:rPr>
                        <a:t> cơ số 10</a:t>
                      </a:r>
                      <a:r>
                        <a:rPr lang="en-US" sz="1800" kern="1200" smtClean="0">
                          <a:effectLst/>
                        </a:rPr>
                        <a:t> của một số đã cho</a:t>
                      </a:r>
                      <a:endParaRPr lang="en-US"/>
                    </a:p>
                  </a:txBody>
                  <a:tcPr/>
                </a:tc>
              </a:tr>
              <a:tr h="370840">
                <a:tc>
                  <a:txBody>
                    <a:bodyPr/>
                    <a:lstStyle/>
                    <a:p>
                      <a:r>
                        <a:rPr lang="en-US" smtClean="0"/>
                        <a:t>exp()</a:t>
                      </a:r>
                      <a:endParaRPr lang="en-US"/>
                    </a:p>
                  </a:txBody>
                  <a:tcPr/>
                </a:tc>
                <a:tc>
                  <a:txBody>
                    <a:bodyPr/>
                    <a:lstStyle/>
                    <a:p>
                      <a:r>
                        <a:rPr lang="en-US" smtClean="0"/>
                        <a:t>trả về e mũ</a:t>
                      </a:r>
                      <a:r>
                        <a:rPr lang="en-US" baseline="0" smtClean="0"/>
                        <a:t> x</a:t>
                      </a:r>
                      <a:endParaRPr lang="en-US"/>
                    </a:p>
                  </a:txBody>
                  <a:tcPr/>
                </a:tc>
              </a:tr>
              <a:tr h="370840">
                <a:tc>
                  <a:txBody>
                    <a:bodyPr/>
                    <a:lstStyle/>
                    <a:p>
                      <a:r>
                        <a:rPr lang="en-US" smtClean="0"/>
                        <a:t>sqrt()</a:t>
                      </a:r>
                      <a:endParaRPr lang="en-US"/>
                    </a:p>
                  </a:txBody>
                  <a:tcPr/>
                </a:tc>
                <a:tc>
                  <a:txBody>
                    <a:bodyPr/>
                    <a:lstStyle/>
                    <a:p>
                      <a:r>
                        <a:rPr lang="en-US" smtClean="0"/>
                        <a:t>trả về</a:t>
                      </a:r>
                      <a:r>
                        <a:rPr lang="en-US" baseline="0" smtClean="0"/>
                        <a:t> căn bậc hai của một số</a:t>
                      </a:r>
                      <a:endParaRPr lang="en-US"/>
                    </a:p>
                  </a:txBody>
                  <a:tcPr/>
                </a:tc>
              </a:tr>
              <a:tr h="370840">
                <a:tc>
                  <a:txBody>
                    <a:bodyPr/>
                    <a:lstStyle/>
                    <a:p>
                      <a:r>
                        <a:rPr lang="en-US" smtClean="0"/>
                        <a:t>…</a:t>
                      </a:r>
                      <a:endParaRPr lang="en-US"/>
                    </a:p>
                  </a:txBody>
                  <a:tcPr/>
                </a:tc>
                <a:tc>
                  <a:txBody>
                    <a:bodyPr/>
                    <a:lstStyle/>
                    <a:p>
                      <a:r>
                        <a:rPr lang="en-US" smtClean="0"/>
                        <a:t>…</a:t>
                      </a:r>
                      <a:endParaRPr lang="en-US"/>
                    </a:p>
                  </a:txBody>
                  <a:tcPr/>
                </a:tc>
              </a:tr>
            </a:tbl>
          </a:graphicData>
        </a:graphic>
      </p:graphicFrame>
      <p:sp>
        <p:nvSpPr>
          <p:cNvPr id="6" name="Slide Number Placeholder 5"/>
          <p:cNvSpPr>
            <a:spLocks noGrp="1"/>
          </p:cNvSpPr>
          <p:nvPr>
            <p:ph type="sldNum" sz="quarter" idx="11"/>
          </p:nvPr>
        </p:nvSpPr>
        <p:spPr/>
        <p:txBody>
          <a:bodyPr/>
          <a:lstStyle/>
          <a:p>
            <a:fld id="{B6B660BE-11E5-49C5-9092-33DADC997675}" type="slidenum">
              <a:rPr lang="en-GB" smtClean="0"/>
              <a:t>45</a:t>
            </a:fld>
            <a:endParaRPr lang="en-GB"/>
          </a:p>
        </p:txBody>
      </p:sp>
    </p:spTree>
    <p:extLst>
      <p:ext uri="{BB962C8B-B14F-4D97-AF65-F5344CB8AC3E}">
        <p14:creationId xmlns:p14="http://schemas.microsoft.com/office/powerpoint/2010/main" val="346365695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Module Random</a:t>
            </a:r>
            <a:endParaRPr lang="en-US"/>
          </a:p>
        </p:txBody>
      </p:sp>
      <p:sp>
        <p:nvSpPr>
          <p:cNvPr id="3" name="Content Placeholder 2"/>
          <p:cNvSpPr>
            <a:spLocks noGrp="1"/>
          </p:cNvSpPr>
          <p:nvPr>
            <p:ph idx="1"/>
          </p:nvPr>
        </p:nvSpPr>
        <p:spPr/>
        <p:txBody>
          <a:bodyPr/>
          <a:lstStyle/>
          <a:p>
            <a:r>
              <a:rPr lang="en-US" b="1"/>
              <a:t>Module random trong Python</a:t>
            </a:r>
            <a:r>
              <a:rPr lang="en-US"/>
              <a:t> chứa các hàm tạo số nguyên ngẫu nhiên, tạo ra số float giữa 0,0 và </a:t>
            </a:r>
            <a:r>
              <a:rPr lang="en-US" smtClean="0"/>
              <a:t>1,0</a:t>
            </a:r>
            <a:r>
              <a:rPr lang="en-US"/>
              <a:t>.</a:t>
            </a:r>
          </a:p>
        </p:txBody>
      </p:sp>
      <p:graphicFrame>
        <p:nvGraphicFramePr>
          <p:cNvPr id="4" name="Table 3"/>
          <p:cNvGraphicFramePr>
            <a:graphicFrameLocks noGrp="1"/>
          </p:cNvGraphicFramePr>
          <p:nvPr>
            <p:extLst>
              <p:ext uri="{D42A27DB-BD31-4B8C-83A1-F6EECF244321}">
                <p14:modId xmlns:p14="http://schemas.microsoft.com/office/powerpoint/2010/main" val="718757223"/>
              </p:ext>
            </p:extLst>
          </p:nvPr>
        </p:nvGraphicFramePr>
        <p:xfrm>
          <a:off x="1663970" y="2467811"/>
          <a:ext cx="7022830" cy="3845560"/>
        </p:xfrm>
        <a:graphic>
          <a:graphicData uri="http://schemas.openxmlformats.org/drawingml/2006/table">
            <a:tbl>
              <a:tblPr>
                <a:tableStyleId>{3C2FFA5D-87B4-456A-9821-1D502468CF0F}</a:tableStyleId>
              </a:tblPr>
              <a:tblGrid>
                <a:gridCol w="2242252"/>
                <a:gridCol w="4780578"/>
              </a:tblGrid>
              <a:tr h="370840">
                <a:tc>
                  <a:txBody>
                    <a:bodyPr/>
                    <a:lstStyle/>
                    <a:p>
                      <a:r>
                        <a:rPr lang="en-US" b="1" smtClean="0"/>
                        <a:t>Tên</a:t>
                      </a:r>
                      <a:r>
                        <a:rPr lang="en-US" b="1" baseline="0" smtClean="0"/>
                        <a:t> hàm</a:t>
                      </a:r>
                      <a:endParaRPr lang="en-US" b="1"/>
                    </a:p>
                  </a:txBody>
                  <a:tcPr/>
                </a:tc>
                <a:tc>
                  <a:txBody>
                    <a:bodyPr/>
                    <a:lstStyle/>
                    <a:p>
                      <a:r>
                        <a:rPr lang="en-US" b="1" smtClean="0"/>
                        <a:t>Ý</a:t>
                      </a:r>
                      <a:r>
                        <a:rPr lang="en-US" b="1" baseline="0" smtClean="0"/>
                        <a:t> nghĩa</a:t>
                      </a:r>
                      <a:endParaRPr lang="en-US" b="1"/>
                    </a:p>
                  </a:txBody>
                  <a:tcPr/>
                </a:tc>
              </a:tr>
              <a:tr h="370840">
                <a:tc>
                  <a:txBody>
                    <a:bodyPr/>
                    <a:lstStyle/>
                    <a:p>
                      <a:r>
                        <a:rPr lang="en-US" smtClean="0"/>
                        <a:t>random.random()</a:t>
                      </a:r>
                      <a:endParaRPr lang="en-US"/>
                    </a:p>
                  </a:txBody>
                  <a:tcPr/>
                </a:tc>
                <a:tc>
                  <a:txBody>
                    <a:bodyPr/>
                    <a:lstStyle/>
                    <a:p>
                      <a:r>
                        <a:rPr lang="en-US" smtClean="0"/>
                        <a:t>Tạo</a:t>
                      </a:r>
                      <a:r>
                        <a:rPr lang="en-US" baseline="0" smtClean="0"/>
                        <a:t> ra một số thực ngẫu nhiên trong khoản 0.0 đến 1.0</a:t>
                      </a:r>
                      <a:endParaRPr lang="en-US"/>
                    </a:p>
                  </a:txBody>
                  <a:tcPr/>
                </a:tc>
              </a:tr>
              <a:tr h="370840">
                <a:tc>
                  <a:txBody>
                    <a:bodyPr/>
                    <a:lstStyle/>
                    <a:p>
                      <a:r>
                        <a:rPr lang="en-US" smtClean="0"/>
                        <a:t>random.randint()</a:t>
                      </a:r>
                      <a:endParaRPr lang="en-US"/>
                    </a:p>
                  </a:txBody>
                  <a:tcPr/>
                </a:tc>
                <a:tc>
                  <a:txBody>
                    <a:bodyPr/>
                    <a:lstStyle/>
                    <a:p>
                      <a:r>
                        <a:rPr lang="en-US" smtClean="0"/>
                        <a:t>Tạo</a:t>
                      </a:r>
                      <a:r>
                        <a:rPr lang="en-US" baseline="0" smtClean="0"/>
                        <a:t> ra một số nguyên ngẫu nhiên giữa khoảng số nguyên được chỉ định</a:t>
                      </a:r>
                      <a:endParaRPr lang="en-US"/>
                    </a:p>
                  </a:txBody>
                  <a:tcPr/>
                </a:tc>
              </a:tr>
              <a:tr h="370840">
                <a:tc>
                  <a:txBody>
                    <a:bodyPr/>
                    <a:lstStyle/>
                    <a:p>
                      <a:r>
                        <a:rPr lang="en-US" smtClean="0"/>
                        <a:t>random.randrange()</a:t>
                      </a:r>
                      <a:endParaRPr lang="en-US"/>
                    </a:p>
                  </a:txBody>
                  <a:tcPr/>
                </a:tc>
                <a:tc>
                  <a:txBody>
                    <a:bodyPr/>
                    <a:lstStyle/>
                    <a:p>
                      <a:r>
                        <a:rPr lang="en-US" smtClean="0"/>
                        <a:t>Trả về</a:t>
                      </a:r>
                      <a:r>
                        <a:rPr lang="en-US" baseline="0" smtClean="0"/>
                        <a:t> một phần tử được chọn ngẫu nhiên từ phạm vị được tạo bởi các tham số start, stop và step</a:t>
                      </a:r>
                      <a:endParaRPr lang="en-US"/>
                    </a:p>
                  </a:txBody>
                  <a:tcPr/>
                </a:tc>
              </a:tr>
              <a:tr h="370840">
                <a:tc>
                  <a:txBody>
                    <a:bodyPr/>
                    <a:lstStyle/>
                    <a:p>
                      <a:r>
                        <a:rPr lang="en-US" smtClean="0"/>
                        <a:t>random.choice()</a:t>
                      </a:r>
                      <a:endParaRPr lang="en-US"/>
                    </a:p>
                  </a:txBody>
                  <a:tcPr/>
                </a:tc>
                <a:tc>
                  <a:txBody>
                    <a:bodyPr/>
                    <a:lstStyle/>
                    <a:p>
                      <a:r>
                        <a:rPr lang="en-US" smtClean="0"/>
                        <a:t>Trả</a:t>
                      </a:r>
                      <a:r>
                        <a:rPr lang="en-US" baseline="0" smtClean="0"/>
                        <a:t> về một phần tử được chọn ngẫu nhiên từ một chuỗi trống</a:t>
                      </a:r>
                      <a:endParaRPr lang="en-US"/>
                    </a:p>
                  </a:txBody>
                  <a:tcPr/>
                </a:tc>
              </a:tr>
              <a:tr h="370840">
                <a:tc>
                  <a:txBody>
                    <a:bodyPr/>
                    <a:lstStyle/>
                    <a:p>
                      <a:r>
                        <a:rPr lang="en-US" smtClean="0"/>
                        <a:t>Random.shuffle()</a:t>
                      </a:r>
                      <a:endParaRPr lang="en-US"/>
                    </a:p>
                  </a:txBody>
                  <a:tcPr/>
                </a:tc>
                <a:tc>
                  <a:txBody>
                    <a:bodyPr/>
                    <a:lstStyle/>
                    <a:p>
                      <a:r>
                        <a:rPr lang="en-US" smtClean="0"/>
                        <a:t>Sắp</a:t>
                      </a:r>
                      <a:r>
                        <a:rPr lang="en-US" baseline="0" smtClean="0"/>
                        <a:t> xếp lại ngãu nhiên các thành phần trong danh sách</a:t>
                      </a:r>
                      <a:endParaRPr lang="en-US"/>
                    </a:p>
                  </a:txBody>
                  <a:tcPr/>
                </a:tc>
              </a:tr>
            </a:tbl>
          </a:graphicData>
        </a:graphic>
      </p:graphicFrame>
      <p:sp>
        <p:nvSpPr>
          <p:cNvPr id="6" name="Slide Number Placeholder 5"/>
          <p:cNvSpPr>
            <a:spLocks noGrp="1"/>
          </p:cNvSpPr>
          <p:nvPr>
            <p:ph type="sldNum" sz="quarter" idx="11"/>
          </p:nvPr>
        </p:nvSpPr>
        <p:spPr/>
        <p:txBody>
          <a:bodyPr/>
          <a:lstStyle/>
          <a:p>
            <a:fld id="{B6B660BE-11E5-49C5-9092-33DADC997675}" type="slidenum">
              <a:rPr lang="en-GB" smtClean="0"/>
              <a:t>46</a:t>
            </a:fld>
            <a:endParaRPr lang="en-GB"/>
          </a:p>
        </p:txBody>
      </p:sp>
    </p:spTree>
    <p:extLst>
      <p:ext uri="{BB962C8B-B14F-4D97-AF65-F5344CB8AC3E}">
        <p14:creationId xmlns:p14="http://schemas.microsoft.com/office/powerpoint/2010/main" val="348840404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Moudle Statistic	</a:t>
            </a:r>
            <a:endParaRPr lang="en-US"/>
          </a:p>
        </p:txBody>
      </p:sp>
      <p:sp>
        <p:nvSpPr>
          <p:cNvPr id="3" name="Content Placeholder 2"/>
          <p:cNvSpPr>
            <a:spLocks noGrp="1"/>
          </p:cNvSpPr>
          <p:nvPr>
            <p:ph idx="1"/>
          </p:nvPr>
        </p:nvSpPr>
        <p:spPr/>
        <p:txBody>
          <a:bodyPr/>
          <a:lstStyle/>
          <a:p>
            <a:r>
              <a:rPr lang="vi-VN" b="1"/>
              <a:t>Module statistics trong Python</a:t>
            </a:r>
            <a:r>
              <a:rPr lang="vi-VN"/>
              <a:t> cung cấp các hàm để thống kê toán học của dữ liệu số. Có một số hàm thống kê phổ biến được định nghĩa trong Module này.</a:t>
            </a:r>
            <a:endParaRPr lang="en-US"/>
          </a:p>
        </p:txBody>
      </p:sp>
      <p:graphicFrame>
        <p:nvGraphicFramePr>
          <p:cNvPr id="4" name="Table 3"/>
          <p:cNvGraphicFramePr>
            <a:graphicFrameLocks noGrp="1"/>
          </p:cNvGraphicFramePr>
          <p:nvPr>
            <p:extLst>
              <p:ext uri="{D42A27DB-BD31-4B8C-83A1-F6EECF244321}">
                <p14:modId xmlns:p14="http://schemas.microsoft.com/office/powerpoint/2010/main" val="1375895589"/>
              </p:ext>
            </p:extLst>
          </p:nvPr>
        </p:nvGraphicFramePr>
        <p:xfrm>
          <a:off x="956441" y="3036613"/>
          <a:ext cx="7698409" cy="3302000"/>
        </p:xfrm>
        <a:graphic>
          <a:graphicData uri="http://schemas.openxmlformats.org/drawingml/2006/table">
            <a:tbl>
              <a:tblPr>
                <a:tableStyleId>{3C2FFA5D-87B4-456A-9821-1D502468CF0F}</a:tableStyleId>
              </a:tblPr>
              <a:tblGrid>
                <a:gridCol w="2627587"/>
                <a:gridCol w="5070822"/>
              </a:tblGrid>
              <a:tr h="370840">
                <a:tc>
                  <a:txBody>
                    <a:bodyPr/>
                    <a:lstStyle/>
                    <a:p>
                      <a:r>
                        <a:rPr lang="en-US" b="1" smtClean="0"/>
                        <a:t>Tên</a:t>
                      </a:r>
                      <a:r>
                        <a:rPr lang="en-US" b="1" baseline="0" smtClean="0"/>
                        <a:t> hàm</a:t>
                      </a:r>
                      <a:endParaRPr lang="en-US" b="1"/>
                    </a:p>
                  </a:txBody>
                  <a:tcPr/>
                </a:tc>
                <a:tc>
                  <a:txBody>
                    <a:bodyPr/>
                    <a:lstStyle/>
                    <a:p>
                      <a:r>
                        <a:rPr lang="en-US" b="1" smtClean="0"/>
                        <a:t>Ý</a:t>
                      </a:r>
                      <a:r>
                        <a:rPr lang="en-US" b="1" baseline="0" smtClean="0"/>
                        <a:t> nghĩa</a:t>
                      </a:r>
                      <a:endParaRPr lang="en-US" b="1"/>
                    </a:p>
                  </a:txBody>
                  <a:tcPr/>
                </a:tc>
              </a:tr>
              <a:tr h="370840">
                <a:tc>
                  <a:txBody>
                    <a:bodyPr/>
                    <a:lstStyle/>
                    <a:p>
                      <a:r>
                        <a:rPr lang="en-US" smtClean="0"/>
                        <a:t>statistics.median()</a:t>
                      </a:r>
                      <a:endParaRPr lang="en-US"/>
                    </a:p>
                  </a:txBody>
                  <a:tcPr/>
                </a:tc>
                <a:tc>
                  <a:txBody>
                    <a:bodyPr/>
                    <a:lstStyle/>
                    <a:p>
                      <a:r>
                        <a:rPr lang="en-US" smtClean="0"/>
                        <a:t>Trả</a:t>
                      </a:r>
                      <a:r>
                        <a:rPr lang="en-US" baseline="0" smtClean="0"/>
                        <a:t> về giá trị giữa của số  liệu trong danh sách</a:t>
                      </a:r>
                      <a:endParaRPr lang="en-US"/>
                    </a:p>
                  </a:txBody>
                  <a:tcPr/>
                </a:tc>
              </a:tr>
              <a:tr h="370840">
                <a:tc>
                  <a:txBody>
                    <a:bodyPr/>
                    <a:lstStyle/>
                    <a:p>
                      <a:r>
                        <a:rPr lang="en-US" smtClean="0"/>
                        <a:t>statistics.mode()</a:t>
                      </a:r>
                      <a:endParaRPr lang="en-US"/>
                    </a:p>
                  </a:txBody>
                  <a:tcPr/>
                </a:tc>
                <a:tc>
                  <a:txBody>
                    <a:bodyPr/>
                    <a:lstStyle/>
                    <a:p>
                      <a:r>
                        <a:rPr lang="en-US" smtClean="0"/>
                        <a:t>Trả</a:t>
                      </a:r>
                      <a:r>
                        <a:rPr lang="en-US" baseline="0" smtClean="0"/>
                        <a:t> về phần tử xuất hiện nhiều lần nhất trong danh sách</a:t>
                      </a:r>
                      <a:endParaRPr lang="en-US"/>
                    </a:p>
                  </a:txBody>
                  <a:tcPr/>
                </a:tc>
              </a:tr>
              <a:tr h="370840">
                <a:tc>
                  <a:txBody>
                    <a:bodyPr/>
                    <a:lstStyle/>
                    <a:p>
                      <a:r>
                        <a:rPr lang="en-US" smtClean="0"/>
                        <a:t>statistics.stdev()</a:t>
                      </a:r>
                      <a:endParaRPr lang="en-US"/>
                    </a:p>
                  </a:txBody>
                  <a:tcPr/>
                </a:tc>
                <a:tc>
                  <a:txBody>
                    <a:bodyPr/>
                    <a:lstStyle/>
                    <a:p>
                      <a:r>
                        <a:rPr lang="en-US" smtClean="0"/>
                        <a:t>Sử</a:t>
                      </a:r>
                      <a:r>
                        <a:rPr lang="en-US" baseline="0" smtClean="0"/>
                        <a:t> dụng để tính độ lệch chuẩn trên một mẫu nhất định</a:t>
                      </a:r>
                      <a:endParaRPr lang="en-US"/>
                    </a:p>
                  </a:txBody>
                  <a:tcPr/>
                </a:tc>
              </a:tr>
              <a:tr h="370840">
                <a:tc>
                  <a:txBody>
                    <a:bodyPr/>
                    <a:lstStyle/>
                    <a:p>
                      <a:r>
                        <a:rPr lang="en-US" smtClean="0"/>
                        <a:t>statistics.median_low()</a:t>
                      </a:r>
                      <a:endParaRPr lang="en-US"/>
                    </a:p>
                  </a:txBody>
                  <a:tcPr/>
                </a:tc>
                <a:tc>
                  <a:txBody>
                    <a:bodyPr/>
                    <a:lstStyle/>
                    <a:p>
                      <a:r>
                        <a:rPr lang="en-US" sz="1800" kern="1200" smtClean="0">
                          <a:effectLst/>
                        </a:rPr>
                        <a:t>Trả về giá trị trung bình thấp của dữ liệu số trong danh sách.</a:t>
                      </a:r>
                      <a:endParaRPr lang="en-US"/>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smtClean="0">
                          <a:effectLst/>
                        </a:rPr>
                        <a:t>statistics.median_high()</a:t>
                      </a:r>
                    </a:p>
                    <a:p>
                      <a:endParaRPr lang="en-US"/>
                    </a:p>
                  </a:txBody>
                  <a:tcPr/>
                </a:tc>
                <a:tc>
                  <a:txBody>
                    <a:bodyPr/>
                    <a:lstStyle/>
                    <a:p>
                      <a:r>
                        <a:rPr lang="en-US" sz="1800" kern="1200" smtClean="0">
                          <a:effectLst/>
                        </a:rPr>
                        <a:t>Trả về giá trị trung bình cao của dữ liệu số trong danh sách.</a:t>
                      </a:r>
                      <a:endParaRPr lang="en-US"/>
                    </a:p>
                  </a:txBody>
                  <a:tcPr/>
                </a:tc>
              </a:tr>
            </a:tbl>
          </a:graphicData>
        </a:graphic>
      </p:graphicFrame>
      <p:sp>
        <p:nvSpPr>
          <p:cNvPr id="6" name="Slide Number Placeholder 5"/>
          <p:cNvSpPr>
            <a:spLocks noGrp="1"/>
          </p:cNvSpPr>
          <p:nvPr>
            <p:ph type="sldNum" sz="quarter" idx="11"/>
          </p:nvPr>
        </p:nvSpPr>
        <p:spPr/>
        <p:txBody>
          <a:bodyPr/>
          <a:lstStyle/>
          <a:p>
            <a:fld id="{B6B660BE-11E5-49C5-9092-33DADC997675}" type="slidenum">
              <a:rPr lang="en-GB" smtClean="0"/>
              <a:t>47</a:t>
            </a:fld>
            <a:endParaRPr lang="en-GB"/>
          </a:p>
        </p:txBody>
      </p:sp>
    </p:spTree>
    <p:extLst>
      <p:ext uri="{BB962C8B-B14F-4D97-AF65-F5344CB8AC3E}">
        <p14:creationId xmlns:p14="http://schemas.microsoft.com/office/powerpoint/2010/main" val="317816729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Moudle Statistic	</a:t>
            </a:r>
            <a:endParaRPr lang="en-US"/>
          </a:p>
        </p:txBody>
      </p:sp>
      <p:sp>
        <p:nvSpPr>
          <p:cNvPr id="3" name="Content Placeholder 2"/>
          <p:cNvSpPr>
            <a:spLocks noGrp="1"/>
          </p:cNvSpPr>
          <p:nvPr>
            <p:ph idx="1"/>
          </p:nvPr>
        </p:nvSpPr>
        <p:spPr/>
        <p:txBody>
          <a:bodyPr/>
          <a:lstStyle/>
          <a:p>
            <a:r>
              <a:rPr lang="vi-VN" b="1"/>
              <a:t>Module statistics trong Python</a:t>
            </a:r>
            <a:r>
              <a:rPr lang="vi-VN"/>
              <a:t> cung cấp các hàm để thống kê toán học của dữ liệu số. Có một số hàm thống kê phổ biến được định nghĩa trong Module này.</a:t>
            </a:r>
            <a:endParaRPr lang="en-US"/>
          </a:p>
        </p:txBody>
      </p:sp>
      <p:graphicFrame>
        <p:nvGraphicFramePr>
          <p:cNvPr id="4" name="Table 3"/>
          <p:cNvGraphicFramePr>
            <a:graphicFrameLocks noGrp="1"/>
          </p:cNvGraphicFramePr>
          <p:nvPr>
            <p:extLst>
              <p:ext uri="{D42A27DB-BD31-4B8C-83A1-F6EECF244321}">
                <p14:modId xmlns:p14="http://schemas.microsoft.com/office/powerpoint/2010/main" val="3546503369"/>
              </p:ext>
            </p:extLst>
          </p:nvPr>
        </p:nvGraphicFramePr>
        <p:xfrm>
          <a:off x="956441" y="3036613"/>
          <a:ext cx="7698409" cy="3302000"/>
        </p:xfrm>
        <a:graphic>
          <a:graphicData uri="http://schemas.openxmlformats.org/drawingml/2006/table">
            <a:tbl>
              <a:tblPr>
                <a:tableStyleId>{3C2FFA5D-87B4-456A-9821-1D502468CF0F}</a:tableStyleId>
              </a:tblPr>
              <a:tblGrid>
                <a:gridCol w="2627587"/>
                <a:gridCol w="5070822"/>
              </a:tblGrid>
              <a:tr h="370840">
                <a:tc>
                  <a:txBody>
                    <a:bodyPr/>
                    <a:lstStyle/>
                    <a:p>
                      <a:r>
                        <a:rPr lang="en-US" b="1" smtClean="0"/>
                        <a:t>Tên</a:t>
                      </a:r>
                      <a:r>
                        <a:rPr lang="en-US" b="1" baseline="0" smtClean="0"/>
                        <a:t> hàm</a:t>
                      </a:r>
                      <a:endParaRPr lang="en-US" b="1"/>
                    </a:p>
                  </a:txBody>
                  <a:tcPr/>
                </a:tc>
                <a:tc>
                  <a:txBody>
                    <a:bodyPr/>
                    <a:lstStyle/>
                    <a:p>
                      <a:r>
                        <a:rPr lang="en-US" b="1" smtClean="0"/>
                        <a:t>Ý</a:t>
                      </a:r>
                      <a:r>
                        <a:rPr lang="en-US" b="1" baseline="0" smtClean="0"/>
                        <a:t> nghĩa</a:t>
                      </a:r>
                      <a:endParaRPr lang="en-US" b="1"/>
                    </a:p>
                  </a:txBody>
                  <a:tcPr/>
                </a:tc>
              </a:tr>
              <a:tr h="370840">
                <a:tc>
                  <a:txBody>
                    <a:bodyPr/>
                    <a:lstStyle/>
                    <a:p>
                      <a:r>
                        <a:rPr lang="en-US" smtClean="0"/>
                        <a:t>statistics.median()</a:t>
                      </a:r>
                      <a:endParaRPr lang="en-US"/>
                    </a:p>
                  </a:txBody>
                  <a:tcPr/>
                </a:tc>
                <a:tc>
                  <a:txBody>
                    <a:bodyPr/>
                    <a:lstStyle/>
                    <a:p>
                      <a:r>
                        <a:rPr lang="en-US" smtClean="0"/>
                        <a:t>Trả</a:t>
                      </a:r>
                      <a:r>
                        <a:rPr lang="en-US" baseline="0" smtClean="0"/>
                        <a:t> về giá trị giữa của số  liệu trong danh sách</a:t>
                      </a:r>
                      <a:endParaRPr lang="en-US"/>
                    </a:p>
                  </a:txBody>
                  <a:tcPr/>
                </a:tc>
              </a:tr>
              <a:tr h="370840">
                <a:tc>
                  <a:txBody>
                    <a:bodyPr/>
                    <a:lstStyle/>
                    <a:p>
                      <a:r>
                        <a:rPr lang="en-US" smtClean="0"/>
                        <a:t>statistics.mode()</a:t>
                      </a:r>
                      <a:endParaRPr lang="en-US"/>
                    </a:p>
                  </a:txBody>
                  <a:tcPr/>
                </a:tc>
                <a:tc>
                  <a:txBody>
                    <a:bodyPr/>
                    <a:lstStyle/>
                    <a:p>
                      <a:r>
                        <a:rPr lang="en-US" smtClean="0"/>
                        <a:t>Trả</a:t>
                      </a:r>
                      <a:r>
                        <a:rPr lang="en-US" baseline="0" smtClean="0"/>
                        <a:t> về phần tử xuất hiện nhiều lần nhất trong danh sách</a:t>
                      </a:r>
                      <a:endParaRPr lang="en-US"/>
                    </a:p>
                  </a:txBody>
                  <a:tcPr/>
                </a:tc>
              </a:tr>
              <a:tr h="370840">
                <a:tc>
                  <a:txBody>
                    <a:bodyPr/>
                    <a:lstStyle/>
                    <a:p>
                      <a:r>
                        <a:rPr lang="en-US" smtClean="0"/>
                        <a:t>statistics.stdev()</a:t>
                      </a:r>
                      <a:endParaRPr lang="en-US"/>
                    </a:p>
                  </a:txBody>
                  <a:tcPr/>
                </a:tc>
                <a:tc>
                  <a:txBody>
                    <a:bodyPr/>
                    <a:lstStyle/>
                    <a:p>
                      <a:r>
                        <a:rPr lang="en-US" smtClean="0"/>
                        <a:t>Sử</a:t>
                      </a:r>
                      <a:r>
                        <a:rPr lang="en-US" baseline="0" smtClean="0"/>
                        <a:t> dụng để tính độ lệch chuẩn trên một mẫu nhất định</a:t>
                      </a:r>
                      <a:endParaRPr lang="en-US"/>
                    </a:p>
                  </a:txBody>
                  <a:tcPr/>
                </a:tc>
              </a:tr>
              <a:tr h="370840">
                <a:tc>
                  <a:txBody>
                    <a:bodyPr/>
                    <a:lstStyle/>
                    <a:p>
                      <a:r>
                        <a:rPr lang="en-US" smtClean="0"/>
                        <a:t>statistics.median_low()</a:t>
                      </a:r>
                      <a:endParaRPr lang="en-US"/>
                    </a:p>
                  </a:txBody>
                  <a:tcPr/>
                </a:tc>
                <a:tc>
                  <a:txBody>
                    <a:bodyPr/>
                    <a:lstStyle/>
                    <a:p>
                      <a:r>
                        <a:rPr lang="en-US" sz="1800" kern="1200" smtClean="0">
                          <a:effectLst/>
                        </a:rPr>
                        <a:t>Trả về giá trị trung bình thấp của dữ liệu số trong danh sách.</a:t>
                      </a:r>
                      <a:endParaRPr lang="en-US"/>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smtClean="0">
                          <a:effectLst/>
                        </a:rPr>
                        <a:t>statistics.median_high()</a:t>
                      </a:r>
                    </a:p>
                    <a:p>
                      <a:endParaRPr lang="en-US"/>
                    </a:p>
                  </a:txBody>
                  <a:tcPr/>
                </a:tc>
                <a:tc>
                  <a:txBody>
                    <a:bodyPr/>
                    <a:lstStyle/>
                    <a:p>
                      <a:r>
                        <a:rPr lang="en-US" sz="1800" kern="1200" smtClean="0">
                          <a:effectLst/>
                        </a:rPr>
                        <a:t>Trả về giá trị trung bình cao của dữ liệu số trong danh sách.</a:t>
                      </a:r>
                      <a:endParaRPr lang="en-US"/>
                    </a:p>
                  </a:txBody>
                  <a:tcPr/>
                </a:tc>
              </a:tr>
            </a:tbl>
          </a:graphicData>
        </a:graphic>
      </p:graphicFrame>
      <p:sp>
        <p:nvSpPr>
          <p:cNvPr id="6" name="Slide Number Placeholder 5"/>
          <p:cNvSpPr>
            <a:spLocks noGrp="1"/>
          </p:cNvSpPr>
          <p:nvPr>
            <p:ph type="sldNum" sz="quarter" idx="11"/>
          </p:nvPr>
        </p:nvSpPr>
        <p:spPr/>
        <p:txBody>
          <a:bodyPr/>
          <a:lstStyle/>
          <a:p>
            <a:fld id="{B6B660BE-11E5-49C5-9092-33DADC997675}" type="slidenum">
              <a:rPr lang="en-GB" smtClean="0"/>
              <a:t>48</a:t>
            </a:fld>
            <a:endParaRPr lang="en-GB"/>
          </a:p>
        </p:txBody>
      </p:sp>
    </p:spTree>
    <p:extLst>
      <p:ext uri="{BB962C8B-B14F-4D97-AF65-F5344CB8AC3E}">
        <p14:creationId xmlns:p14="http://schemas.microsoft.com/office/powerpoint/2010/main" val="357026197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385763" indent="-385763">
              <a:buFont typeface="+mj-lt"/>
              <a:buAutoNum type="arabicPeriod"/>
            </a:pPr>
            <a:r>
              <a:rPr lang="en-US" sz="2400" b="1"/>
              <a:t>Từ điển (Dictionary)</a:t>
            </a:r>
            <a:endParaRPr lang="en-US" sz="2400" b="1" dirty="0"/>
          </a:p>
          <a:p>
            <a:pPr marL="385763" indent="-385763">
              <a:buFont typeface="+mj-lt"/>
              <a:buAutoNum type="arabicPeriod"/>
            </a:pPr>
            <a:r>
              <a:rPr lang="en-US" sz="2400" b="1"/>
              <a:t>Hàm (Function)</a:t>
            </a:r>
          </a:p>
          <a:p>
            <a:pPr marL="385763" indent="-385763">
              <a:buFont typeface="+mj-lt"/>
              <a:buAutoNum type="arabicPeriod"/>
            </a:pPr>
            <a:r>
              <a:rPr lang="en-US" sz="2400" b="1"/>
              <a:t>Mô đun (Module)</a:t>
            </a:r>
          </a:p>
          <a:p>
            <a:pPr marL="385763" indent="-385763">
              <a:buFont typeface="+mj-lt"/>
              <a:buAutoNum type="arabicPeriod"/>
            </a:pPr>
            <a:r>
              <a:rPr lang="en-US" sz="2400" b="1" smtClean="0">
                <a:solidFill>
                  <a:srgbClr val="FF0000"/>
                </a:solidFill>
              </a:rPr>
              <a:t>Gói (Package)</a:t>
            </a:r>
            <a:endParaRPr lang="en-US" sz="2400" b="1" dirty="0">
              <a:solidFill>
                <a:srgbClr val="FF0000"/>
              </a:solidFill>
            </a:endParaRPr>
          </a:p>
          <a:p>
            <a:pPr marL="385763" indent="-385763">
              <a:buFont typeface="+mj-lt"/>
              <a:buAutoNum type="arabicPeriod"/>
            </a:pPr>
            <a:r>
              <a:rPr lang="en-US" sz="2400" b="1" dirty="0"/>
              <a:t>Q &amp; A</a:t>
            </a:r>
          </a:p>
        </p:txBody>
      </p:sp>
      <p:sp>
        <p:nvSpPr>
          <p:cNvPr id="7" name="Slide Number Placeholder 6"/>
          <p:cNvSpPr>
            <a:spLocks noGrp="1"/>
          </p:cNvSpPr>
          <p:nvPr>
            <p:ph type="sldNum" sz="quarter" idx="11"/>
          </p:nvPr>
        </p:nvSpPr>
        <p:spPr/>
        <p:txBody>
          <a:bodyPr/>
          <a:lstStyle/>
          <a:p>
            <a:fld id="{B6B660BE-11E5-49C5-9092-33DADC997675}" type="slidenum">
              <a:rPr lang="en-GB" smtClean="0"/>
              <a:t>49</a:t>
            </a:fld>
            <a:endParaRPr lang="en-GB"/>
          </a:p>
        </p:txBody>
      </p:sp>
    </p:spTree>
    <p:extLst>
      <p:ext uri="{BB962C8B-B14F-4D97-AF65-F5344CB8AC3E}">
        <p14:creationId xmlns:p14="http://schemas.microsoft.com/office/powerpoint/2010/main" val="43725075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4. Package</a:t>
            </a:r>
            <a:endParaRPr lang="en-US"/>
          </a:p>
        </p:txBody>
      </p:sp>
      <p:sp>
        <p:nvSpPr>
          <p:cNvPr id="3" name="Content Placeholder 2"/>
          <p:cNvSpPr>
            <a:spLocks noGrp="1"/>
          </p:cNvSpPr>
          <p:nvPr>
            <p:ph idx="1"/>
          </p:nvPr>
        </p:nvSpPr>
        <p:spPr/>
        <p:txBody>
          <a:bodyPr/>
          <a:lstStyle/>
          <a:p>
            <a:r>
              <a:rPr lang="vi-VN"/>
              <a:t>Package là </a:t>
            </a:r>
            <a:r>
              <a:rPr lang="vi-VN" smtClean="0"/>
              <a:t>các </a:t>
            </a:r>
            <a:r>
              <a:rPr lang="vi-VN"/>
              <a:t>gói và mỗi gói sẽ chứa những module liên quan với nhau. Phương pháp này giúp việc phân chia modules trong Python một cách dễ dàng</a:t>
            </a:r>
            <a:r>
              <a:rPr lang="vi-VN" smtClean="0"/>
              <a:t>.</a:t>
            </a:r>
            <a:endParaRPr lang="en-US" smtClean="0"/>
          </a:p>
          <a:p>
            <a:r>
              <a:rPr lang="en-US" smtClean="0"/>
              <a:t>C</a:t>
            </a:r>
            <a:r>
              <a:rPr lang="vi-VN" smtClean="0"/>
              <a:t>ó </a:t>
            </a:r>
            <a:r>
              <a:rPr lang="vi-VN"/>
              <a:t>thể hiểu một package giống như folder trong máy tính vậy. Bên trong folder này có thể chứa thêm một folder khác (</a:t>
            </a:r>
            <a:r>
              <a:rPr lang="vi-VN" i="1"/>
              <a:t>tức là package khác</a:t>
            </a:r>
            <a:r>
              <a:rPr lang="vi-VN"/>
              <a:t>), và cũng có thể chứa thêm những file khác (</a:t>
            </a:r>
            <a:r>
              <a:rPr lang="vi-VN" i="1"/>
              <a:t>tức là các modules</a:t>
            </a:r>
            <a:r>
              <a:rPr lang="vi-VN"/>
              <a:t>).</a:t>
            </a:r>
            <a:endParaRPr lang="en-US"/>
          </a:p>
        </p:txBody>
      </p:sp>
      <p:sp>
        <p:nvSpPr>
          <p:cNvPr id="5" name="Slide Number Placeholder 4"/>
          <p:cNvSpPr>
            <a:spLocks noGrp="1"/>
          </p:cNvSpPr>
          <p:nvPr>
            <p:ph type="sldNum" sz="quarter" idx="11"/>
          </p:nvPr>
        </p:nvSpPr>
        <p:spPr/>
        <p:txBody>
          <a:bodyPr/>
          <a:lstStyle/>
          <a:p>
            <a:fld id="{B6B660BE-11E5-49C5-9092-33DADC997675}" type="slidenum">
              <a:rPr lang="en-GB" smtClean="0"/>
              <a:t>50</a:t>
            </a:fld>
            <a:endParaRPr lang="en-GB"/>
          </a:p>
        </p:txBody>
      </p:sp>
    </p:spTree>
    <p:extLst>
      <p:ext uri="{BB962C8B-B14F-4D97-AF65-F5344CB8AC3E}">
        <p14:creationId xmlns:p14="http://schemas.microsoft.com/office/powerpoint/2010/main" val="277297949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a:t>
            </a:r>
            <a:endParaRPr lang="en-US"/>
          </a:p>
        </p:txBody>
      </p:sp>
      <p:pic>
        <p:nvPicPr>
          <p:cNvPr id="6146" name="Picture 2" descr="cau truc package python 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322384" y="1283695"/>
            <a:ext cx="6905296" cy="5128691"/>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p:cNvSpPr>
            <a:spLocks noGrp="1"/>
          </p:cNvSpPr>
          <p:nvPr>
            <p:ph type="sldNum" sz="quarter" idx="11"/>
          </p:nvPr>
        </p:nvSpPr>
        <p:spPr/>
        <p:txBody>
          <a:bodyPr/>
          <a:lstStyle/>
          <a:p>
            <a:fld id="{B6B660BE-11E5-49C5-9092-33DADC997675}" type="slidenum">
              <a:rPr lang="en-GB" smtClean="0"/>
              <a:t>51</a:t>
            </a:fld>
            <a:endParaRPr lang="en-GB"/>
          </a:p>
        </p:txBody>
      </p:sp>
    </p:spTree>
    <p:extLst>
      <p:ext uri="{BB962C8B-B14F-4D97-AF65-F5344CB8AC3E}">
        <p14:creationId xmlns:p14="http://schemas.microsoft.com/office/powerpoint/2010/main" val="338992290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Tài liệu tham khảo</a:t>
            </a:r>
            <a:endParaRPr lang="en-US"/>
          </a:p>
        </p:txBody>
      </p:sp>
      <p:sp>
        <p:nvSpPr>
          <p:cNvPr id="3" name="Content Placeholder 2"/>
          <p:cNvSpPr>
            <a:spLocks noGrp="1"/>
          </p:cNvSpPr>
          <p:nvPr>
            <p:ph idx="1"/>
          </p:nvPr>
        </p:nvSpPr>
        <p:spPr/>
        <p:txBody>
          <a:bodyPr/>
          <a:lstStyle/>
          <a:p>
            <a:r>
              <a:rPr lang="en-US"/>
              <a:t>Code python Programming, Wesley J.Chun, Prentice Hall PTR, 2000</a:t>
            </a:r>
          </a:p>
          <a:p>
            <a:r>
              <a:rPr lang="en-US"/>
              <a:t>Fundamentals of Python Programming, Richard L. Halterman Sothern Adventis University, 2018</a:t>
            </a:r>
          </a:p>
          <a:p>
            <a:r>
              <a:rPr lang="en-US"/>
              <a:t>Python Notes for Professionals, GoalKicker.com, Free Programming Books</a:t>
            </a:r>
          </a:p>
          <a:p>
            <a:r>
              <a:rPr lang="en-US"/>
              <a:t>https://quantrimang.com/hon-100-bai-tap-python-co-loi-giai-code-mau-142456</a:t>
            </a:r>
          </a:p>
          <a:p>
            <a:r>
              <a:rPr lang="en-US"/>
              <a:t>https://openplanning.net/11377/python</a:t>
            </a:r>
          </a:p>
          <a:p>
            <a:r>
              <a:rPr lang="en-US"/>
              <a:t>https://viettuts.vn/python-string</a:t>
            </a:r>
          </a:p>
          <a:p>
            <a:endParaRPr lang="en-US"/>
          </a:p>
        </p:txBody>
      </p:sp>
      <p:sp>
        <p:nvSpPr>
          <p:cNvPr id="4" name="Slide Number Placeholder 3"/>
          <p:cNvSpPr>
            <a:spLocks noGrp="1"/>
          </p:cNvSpPr>
          <p:nvPr>
            <p:ph type="sldNum" sz="quarter" idx="11"/>
          </p:nvPr>
        </p:nvSpPr>
        <p:spPr>
          <a:xfrm>
            <a:off x="613264" y="6188970"/>
            <a:ext cx="1125488" cy="288032"/>
          </a:xfrm>
        </p:spPr>
        <p:txBody>
          <a:bodyPr/>
          <a:lstStyle/>
          <a:p>
            <a:pPr algn="l"/>
            <a:fld id="{B6B660BE-11E5-49C5-9092-33DADC997675}" type="slidenum">
              <a:rPr lang="en-GB" smtClean="0"/>
              <a:pPr algn="l"/>
              <a:t>52</a:t>
            </a:fld>
            <a:endParaRPr lang="en-GB"/>
          </a:p>
        </p:txBody>
      </p:sp>
    </p:spTree>
    <p:extLst>
      <p:ext uri="{BB962C8B-B14F-4D97-AF65-F5344CB8AC3E}">
        <p14:creationId xmlns:p14="http://schemas.microsoft.com/office/powerpoint/2010/main" val="80082681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10399" y="1645408"/>
            <a:ext cx="8556179" cy="3422471"/>
          </a:xfrm>
        </p:spPr>
      </p:pic>
      <p:sp>
        <p:nvSpPr>
          <p:cNvPr id="3" name="Slide Number Placeholder 2"/>
          <p:cNvSpPr>
            <a:spLocks noGrp="1"/>
          </p:cNvSpPr>
          <p:nvPr>
            <p:ph type="sldNum" sz="quarter" idx="11"/>
          </p:nvPr>
        </p:nvSpPr>
        <p:spPr/>
        <p:txBody>
          <a:bodyPr/>
          <a:lstStyle/>
          <a:p>
            <a:fld id="{B6B660BE-11E5-49C5-9092-33DADC997675}" type="slidenum">
              <a:rPr lang="en-GB" smtClean="0"/>
              <a:t>53</a:t>
            </a:fld>
            <a:endParaRPr lang="en-GB"/>
          </a:p>
        </p:txBody>
      </p:sp>
    </p:spTree>
    <p:extLst>
      <p:ext uri="{BB962C8B-B14F-4D97-AF65-F5344CB8AC3E}">
        <p14:creationId xmlns:p14="http://schemas.microsoft.com/office/powerpoint/2010/main" val="2754159483"/>
      </p:ext>
    </p:extLst>
  </p:cSld>
  <p:clrMapOvr>
    <a:masterClrMapping/>
  </p:clrMapOvr>
</p:sld>
</file>

<file path=ppt/theme/theme1.xml><?xml version="1.0" encoding="utf-8"?>
<a:theme xmlns:a="http://schemas.openxmlformats.org/drawingml/2006/main" name="Theme1">
  <a:themeElements>
    <a:clrScheme name="Custom 1">
      <a:dk1>
        <a:sysClr val="windowText" lastClr="000000"/>
      </a:dk1>
      <a:lt1>
        <a:sysClr val="window" lastClr="FFFFFF"/>
      </a:lt1>
      <a:dk2>
        <a:srgbClr val="3E3D2D"/>
      </a:dk2>
      <a:lt2>
        <a:srgbClr val="FFFFFF"/>
      </a:lt2>
      <a:accent1>
        <a:srgbClr val="FF6600"/>
      </a:accent1>
      <a:accent2>
        <a:srgbClr val="71685A"/>
      </a:accent2>
      <a:accent3>
        <a:srgbClr val="FF6700"/>
      </a:accent3>
      <a:accent4>
        <a:srgbClr val="BF4D00"/>
      </a:accent4>
      <a:accent5>
        <a:srgbClr val="956B43"/>
      </a:accent5>
      <a:accent6>
        <a:srgbClr val="FEA022"/>
      </a:accent6>
      <a:hlink>
        <a:srgbClr val="E68200"/>
      </a:hlink>
      <a:folHlink>
        <a:srgbClr val="FFA365"/>
      </a:folHlink>
    </a:clrScheme>
    <a:fontScheme name="Custom 1">
      <a:majorFont>
        <a:latin typeface="Cambria"/>
        <a:ea typeface=""/>
        <a:cs typeface=""/>
      </a:majorFont>
      <a:minorFont>
        <a:latin typeface="Cambri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sample 1">
        <a:dk1>
          <a:srgbClr val="000000"/>
        </a:dk1>
        <a:lt1>
          <a:srgbClr val="FFFFFF"/>
        </a:lt1>
        <a:dk2>
          <a:srgbClr val="000798"/>
        </a:dk2>
        <a:lt2>
          <a:srgbClr val="B2B2B2"/>
        </a:lt2>
        <a:accent1>
          <a:srgbClr val="1B33E7"/>
        </a:accent1>
        <a:accent2>
          <a:srgbClr val="6699FF"/>
        </a:accent2>
        <a:accent3>
          <a:srgbClr val="FFFFFF"/>
        </a:accent3>
        <a:accent4>
          <a:srgbClr val="000000"/>
        </a:accent4>
        <a:accent5>
          <a:srgbClr val="ABADF1"/>
        </a:accent5>
        <a:accent6>
          <a:srgbClr val="5C8AE7"/>
        </a:accent6>
        <a:hlink>
          <a:srgbClr val="99CCFF"/>
        </a:hlink>
        <a:folHlink>
          <a:srgbClr val="3366CC"/>
        </a:folHlink>
      </a:clrScheme>
      <a:clrMap bg1="lt1" tx1="dk1" bg2="lt2" tx2="dk2" accent1="accent1" accent2="accent2" accent3="accent3" accent4="accent4" accent5="accent5" accent6="accent6" hlink="hlink" folHlink="folHlink"/>
    </a:extraClrScheme>
    <a:extraClrScheme>
      <a:clrScheme name="sample 2">
        <a:dk1>
          <a:srgbClr val="000000"/>
        </a:dk1>
        <a:lt1>
          <a:srgbClr val="FFFFFF"/>
        </a:lt1>
        <a:dk2>
          <a:srgbClr val="094332"/>
        </a:dk2>
        <a:lt2>
          <a:srgbClr val="B2B2B2"/>
        </a:lt2>
        <a:accent1>
          <a:srgbClr val="0D6531"/>
        </a:accent1>
        <a:accent2>
          <a:srgbClr val="39AF6E"/>
        </a:accent2>
        <a:accent3>
          <a:srgbClr val="FFFFFF"/>
        </a:accent3>
        <a:accent4>
          <a:srgbClr val="000000"/>
        </a:accent4>
        <a:accent5>
          <a:srgbClr val="AAB8AD"/>
        </a:accent5>
        <a:accent6>
          <a:srgbClr val="339E63"/>
        </a:accent6>
        <a:hlink>
          <a:srgbClr val="93E1A0"/>
        </a:hlink>
        <a:folHlink>
          <a:srgbClr val="1D834B"/>
        </a:folHlink>
      </a:clrScheme>
      <a:clrMap bg1="lt1" tx1="dk1" bg2="lt2" tx2="dk2" accent1="accent1" accent2="accent2" accent3="accent3" accent4="accent4" accent5="accent5" accent6="accent6" hlink="hlink" folHlink="folHlink"/>
    </a:extraClrScheme>
    <a:extraClrScheme>
      <a:clrScheme name="sample 3">
        <a:dk1>
          <a:srgbClr val="000000"/>
        </a:dk1>
        <a:lt1>
          <a:srgbClr val="FFFFFF"/>
        </a:lt1>
        <a:dk2>
          <a:srgbClr val="275CA3"/>
        </a:dk2>
        <a:lt2>
          <a:srgbClr val="C0C0C0"/>
        </a:lt2>
        <a:accent1>
          <a:srgbClr val="529EBC"/>
        </a:accent1>
        <a:accent2>
          <a:srgbClr val="55BEE3"/>
        </a:accent2>
        <a:accent3>
          <a:srgbClr val="FFFFFF"/>
        </a:accent3>
        <a:accent4>
          <a:srgbClr val="000000"/>
        </a:accent4>
        <a:accent5>
          <a:srgbClr val="B3CCDA"/>
        </a:accent5>
        <a:accent6>
          <a:srgbClr val="4CACCE"/>
        </a:accent6>
        <a:hlink>
          <a:srgbClr val="9FD4F1"/>
        </a:hlink>
        <a:folHlink>
          <a:srgbClr val="0099CC"/>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Theme1" id="{1C174CB8-4ECC-412D-A934-188137497CE9}" vid="{29585AFE-8B2E-46BA-A8FC-6BBDA0C7EFC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Theme1</Template>
  <TotalTime>3695</TotalTime>
  <Words>2794</Words>
  <Application>Microsoft Office PowerPoint</Application>
  <PresentationFormat>On-screen Show (4:3)</PresentationFormat>
  <Paragraphs>349</Paragraphs>
  <Slides>53</Slides>
  <Notes>5</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53</vt:i4>
      </vt:variant>
    </vt:vector>
  </HeadingPairs>
  <TitlesOfParts>
    <vt:vector size="62" baseType="lpstr">
      <vt:lpstr>Arial</vt:lpstr>
      <vt:lpstr>Calibri</vt:lpstr>
      <vt:lpstr>Cambria</vt:lpstr>
      <vt:lpstr>Consolas</vt:lpstr>
      <vt:lpstr>Courier New</vt:lpstr>
      <vt:lpstr>Tahoma</vt:lpstr>
      <vt:lpstr>Times New Roman</vt:lpstr>
      <vt:lpstr>Wingdings</vt:lpstr>
      <vt:lpstr>Theme1</vt:lpstr>
      <vt:lpstr>CHƯƠNG 5 TỪ ĐIỂN VÀ HÀM</vt:lpstr>
      <vt:lpstr>Nội dung</vt:lpstr>
      <vt:lpstr>1.1 Giới thiệu</vt:lpstr>
      <vt:lpstr>1.2. Khai báo</vt:lpstr>
      <vt:lpstr>1.3. Đặc điểm Key &amp; Value</vt:lpstr>
      <vt:lpstr>Ví dụ</vt:lpstr>
      <vt:lpstr>1.4. Truy cập phần tử của từ điển</vt:lpstr>
      <vt:lpstr>Ví dụ</vt:lpstr>
      <vt:lpstr>1.5. Cập nhật  từ điển</vt:lpstr>
      <vt:lpstr>PowerPoint Presentation</vt:lpstr>
      <vt:lpstr>1.6. Xóa phần tử trong từ điển</vt:lpstr>
      <vt:lpstr>Ví dụ</vt:lpstr>
      <vt:lpstr>1.7. Hàm thao tác với từ điển</vt:lpstr>
      <vt:lpstr>Ví dụ</vt:lpstr>
      <vt:lpstr>1.8. Phương thức cho từ điển</vt:lpstr>
      <vt:lpstr>PowerPoint Presentation</vt:lpstr>
      <vt:lpstr>Nội dung</vt:lpstr>
      <vt:lpstr>2.1. Giới thiệu</vt:lpstr>
      <vt:lpstr>2.2. Định nghĩa hàm</vt:lpstr>
      <vt:lpstr>PowerPoint Presentation</vt:lpstr>
      <vt:lpstr>2.3. Thực thi hàm</vt:lpstr>
      <vt:lpstr>2.4. Phạm vi biến</vt:lpstr>
      <vt:lpstr>2.4.1 Biến cục bộ</vt:lpstr>
      <vt:lpstr>2.4.2 Biến toàn cục</vt:lpstr>
      <vt:lpstr>2.5. Tham số của hàm</vt:lpstr>
      <vt:lpstr>2.5.1 Tham số bắt buộc</vt:lpstr>
      <vt:lpstr>Phân tích</vt:lpstr>
      <vt:lpstr>2.5.2 Tham số mặc định</vt:lpstr>
      <vt:lpstr>Phân tích</vt:lpstr>
      <vt:lpstr>2.5.3 Tham số từ khóa</vt:lpstr>
      <vt:lpstr>Phân tích</vt:lpstr>
      <vt:lpstr>2.5.4 Tham số thay đổi</vt:lpstr>
      <vt:lpstr>Ví dụ</vt:lpstr>
      <vt:lpstr>2.6. Hàm main trong python</vt:lpstr>
      <vt:lpstr>2.6. Hàm main trong python</vt:lpstr>
      <vt:lpstr>Nội dung</vt:lpstr>
      <vt:lpstr>3.1. Giới thiệu</vt:lpstr>
      <vt:lpstr>3.2. Sử dụng Module</vt:lpstr>
      <vt:lpstr>PowerPoint Presentation</vt:lpstr>
      <vt:lpstr>Sử dụng lệnh from…import trong Python</vt:lpstr>
      <vt:lpstr>Ví dụ</vt:lpstr>
      <vt:lpstr>Sử dụng lệnh from…import*</vt:lpstr>
      <vt:lpstr>3.3. Đường dẫn tìm kiếm module</vt:lpstr>
      <vt:lpstr>3.4. Các Moudle xây dựng sẵn</vt:lpstr>
      <vt:lpstr>Module math</vt:lpstr>
      <vt:lpstr>Module Random</vt:lpstr>
      <vt:lpstr>Moudle Statistic </vt:lpstr>
      <vt:lpstr>Moudle Statistic </vt:lpstr>
      <vt:lpstr>Nội dung</vt:lpstr>
      <vt:lpstr>4. Package</vt:lpstr>
      <vt:lpstr>Ví dụ</vt:lpstr>
      <vt:lpstr>Tài liệu tham khảo</vt:lpstr>
      <vt:lpstr>PowerPoint Presentation</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TỔNG QUAN VỀ TRÍ TUỆ NHÂN TẠO</dc:title>
  <dc:creator>AnPhuongDiep</dc:creator>
  <cp:lastModifiedBy>Microsoft account</cp:lastModifiedBy>
  <cp:revision>189</cp:revision>
  <dcterms:created xsi:type="dcterms:W3CDTF">2020-06-02T08:04:28Z</dcterms:created>
  <dcterms:modified xsi:type="dcterms:W3CDTF">2021-10-17T14:58:18Z</dcterms:modified>
</cp:coreProperties>
</file>