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sldIdLst>
    <p:sldId id="260" r:id="rId2"/>
    <p:sldId id="262" r:id="rId3"/>
    <p:sldId id="279" r:id="rId4"/>
    <p:sldId id="328" r:id="rId5"/>
    <p:sldId id="330" r:id="rId6"/>
    <p:sldId id="300" r:id="rId7"/>
    <p:sldId id="326" r:id="rId8"/>
    <p:sldId id="324" r:id="rId9"/>
    <p:sldId id="329" r:id="rId10"/>
    <p:sldId id="331" r:id="rId11"/>
    <p:sldId id="332" r:id="rId12"/>
    <p:sldId id="325" r:id="rId13"/>
    <p:sldId id="321" r:id="rId14"/>
    <p:sldId id="322" r:id="rId15"/>
    <p:sldId id="297" r:id="rId16"/>
    <p:sldId id="341" r:id="rId17"/>
    <p:sldId id="337" r:id="rId18"/>
    <p:sldId id="338" r:id="rId19"/>
    <p:sldId id="333" r:id="rId20"/>
    <p:sldId id="334" r:id="rId21"/>
    <p:sldId id="335" r:id="rId22"/>
    <p:sldId id="301" r:id="rId23"/>
    <p:sldId id="336" r:id="rId24"/>
    <p:sldId id="302" r:id="rId25"/>
    <p:sldId id="342" r:id="rId26"/>
    <p:sldId id="343" r:id="rId27"/>
    <p:sldId id="339" r:id="rId28"/>
    <p:sldId id="340" r:id="rId29"/>
    <p:sldId id="323" r:id="rId30"/>
    <p:sldId id="298"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86364" autoAdjust="0"/>
  </p:normalViewPr>
  <p:slideViewPr>
    <p:cSldViewPr snapToGrid="0">
      <p:cViewPr varScale="1">
        <p:scale>
          <a:sx n="97" d="100"/>
          <a:sy n="97" d="100"/>
        </p:scale>
        <p:origin x="1554"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04/11/2021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2716750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https://quantrimang.com/hon-100-bai-tap-python-co-loi-giai-code-mau-142456</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15</a:t>
            </a:fld>
            <a:endParaRPr lang="en-GB"/>
          </a:p>
        </p:txBody>
      </p:sp>
    </p:spTree>
    <p:extLst>
      <p:ext uri="{BB962C8B-B14F-4D97-AF65-F5344CB8AC3E}">
        <p14:creationId xmlns:p14="http://schemas.microsoft.com/office/powerpoint/2010/main" val="7338732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a:t>
            </a:r>
            <a:r>
              <a:rPr lang="en-US" b="1" baseline="0" smtClean="0">
                <a:solidFill>
                  <a:srgbClr val="0033CC"/>
                </a:solidFill>
                <a:latin typeface="Cambria" pitchFamily="18" charset="0"/>
              </a:rPr>
              <a:t> PROGRAMMING</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000"/>
            </a:lvl1pPr>
          </a:lstStyle>
          <a:p>
            <a:r>
              <a:rPr lang="en-US" smtClean="0"/>
              <a:t>Click to edit Master title style</a:t>
            </a:r>
            <a:endParaRPr lang="vi-VN"/>
          </a:p>
        </p:txBody>
      </p:sp>
      <p:sp>
        <p:nvSpPr>
          <p:cNvPr id="3" name="Content Placeholder 2"/>
          <p:cNvSpPr>
            <a:spLocks noGrp="1"/>
          </p:cNvSpPr>
          <p:nvPr>
            <p:ph idx="1"/>
          </p:nvPr>
        </p:nvSpPr>
        <p:spPr/>
        <p:txBody>
          <a:bodyPr/>
          <a:lstStyle>
            <a:lvl1pPr algn="just">
              <a:defRPr sz="2600">
                <a:latin typeface="Arial" panose="020B0604020202020204" pitchFamily="34" charset="0"/>
                <a:cs typeface="Arial" panose="020B0604020202020204" pitchFamily="34" charset="0"/>
              </a:defRPr>
            </a:lvl1pPr>
            <a:lvl2pPr algn="just">
              <a:defRPr sz="2400">
                <a:solidFill>
                  <a:srgbClr val="003399"/>
                </a:solidFill>
                <a:latin typeface="Arial" panose="020B0604020202020204" pitchFamily="34" charset="0"/>
                <a:cs typeface="Arial" panose="020B0604020202020204" pitchFamily="34" charset="0"/>
              </a:defRPr>
            </a:lvl2pPr>
            <a:lvl3pPr algn="just">
              <a:defRPr sz="2200">
                <a:solidFill>
                  <a:srgbClr val="800000"/>
                </a:solidFill>
                <a:latin typeface="Arial" panose="020B0604020202020204" pitchFamily="34" charset="0"/>
                <a:cs typeface="Arial" panose="020B0604020202020204" pitchFamily="34" charset="0"/>
              </a:defRPr>
            </a:lvl3pPr>
            <a:lvl4pPr algn="just">
              <a:defRPr>
                <a:latin typeface="Arial" panose="020B0604020202020204" pitchFamily="34" charset="0"/>
                <a:cs typeface="Arial" panose="020B0604020202020204" pitchFamily="34" charset="0"/>
              </a:defRPr>
            </a:lvl4pPr>
            <a:lvl5pPr algn="just">
              <a:defRPr>
                <a:latin typeface="Arial" panose="020B0604020202020204" pitchFamily="34" charset="0"/>
                <a:cs typeface="Arial" panose="020B060402020202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28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a:solidFill>
            <a:srgbClr val="0033CC"/>
          </a:solidFill>
          <a:latin typeface="Times New Roman" panose="02020603050405020304" pitchFamily="18" charset="0"/>
          <a:ea typeface="Tahoma" panose="020B0604030504040204" pitchFamily="34" charset="0"/>
          <a:cs typeface="Times New Roman" panose="02020603050405020304" pitchFamily="18" charset="0"/>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accent4">
              <a:lumMod val="75000"/>
            </a:schemeClr>
          </a:solidFill>
          <a:latin typeface="Times New Roman" panose="02020603050405020304" pitchFamily="18" charset="0"/>
          <a:ea typeface="Tahoma" panose="020B0604030504040204" pitchFamily="34" charset="0"/>
          <a:cs typeface="Times New Roman" panose="02020603050405020304" pitchFamily="18" charset="0"/>
        </a:defRPr>
      </a:lvl2pPr>
      <a:lvl3pPr marL="1143000" indent="-228600" algn="l" rtl="0" eaLnBrk="1" fontAlgn="base" hangingPunct="1">
        <a:spcBef>
          <a:spcPct val="20000"/>
        </a:spcBef>
        <a:spcAft>
          <a:spcPct val="0"/>
        </a:spcAft>
        <a:buClr>
          <a:schemeClr val="tx1"/>
        </a:buClr>
        <a:buChar char="•"/>
        <a:defRPr sz="2400">
          <a:solidFill>
            <a:srgbClr val="003399"/>
          </a:solidFill>
          <a:latin typeface="Times New Roman" panose="02020603050405020304" pitchFamily="18" charset="0"/>
          <a:ea typeface="Tahoma" panose="020B0604030504040204" pitchFamily="34" charset="0"/>
          <a:cs typeface="Times New Roman" panose="02020603050405020304" pitchFamily="18" charset="0"/>
        </a:defRPr>
      </a:lvl3pPr>
      <a:lvl4pPr marL="1600200" indent="-228600" algn="l" rtl="0" eaLnBrk="1" fontAlgn="base" hangingPunct="1">
        <a:spcBef>
          <a:spcPct val="20000"/>
        </a:spcBef>
        <a:spcAft>
          <a:spcPct val="0"/>
        </a:spcAft>
        <a:buChar char="–"/>
        <a:defRPr sz="2000">
          <a:solidFill>
            <a:srgbClr val="FF3300"/>
          </a:solidFill>
          <a:latin typeface="Times New Roman" panose="02020603050405020304" pitchFamily="18" charset="0"/>
          <a:ea typeface="Tahoma" panose="020B0604030504040204" pitchFamily="34" charset="0"/>
          <a:cs typeface="Times New Roman" panose="02020603050405020304" pitchFamily="18" charset="0"/>
        </a:defRPr>
      </a:lvl4pPr>
      <a:lvl5pPr marL="2057400" indent="-228600" algn="l" rtl="0" eaLnBrk="1" fontAlgn="base" hangingPunct="1">
        <a:spcBef>
          <a:spcPct val="20000"/>
        </a:spcBef>
        <a:spcAft>
          <a:spcPct val="0"/>
        </a:spcAft>
        <a:buChar char="»"/>
        <a:defRPr sz="2000">
          <a:solidFill>
            <a:srgbClr val="FF9900"/>
          </a:solidFill>
          <a:latin typeface="Times New Roman" panose="02020603050405020304" pitchFamily="18" charset="0"/>
          <a:ea typeface="Tahoma" panose="020B0604030504040204" pitchFamily="34" charset="0"/>
          <a:cs typeface="Times New Roman" panose="02020603050405020304" pitchFamily="18"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5 (Tiếp)</a:t>
            </a:r>
            <a:r>
              <a:rPr lang="en-US" smtClean="0">
                <a:latin typeface="Calibri" panose="020F0502020204030204" pitchFamily="34" charset="0"/>
                <a:cs typeface="Calibri" panose="020F0502020204030204" pitchFamily="34" charset="0"/>
              </a:rPr>
              <a:t/>
            </a:r>
            <a:br>
              <a:rPr lang="en-US" smtClean="0">
                <a:latin typeface="Calibri" panose="020F0502020204030204" pitchFamily="34" charset="0"/>
                <a:cs typeface="Calibri" panose="020F0502020204030204" pitchFamily="34" charset="0"/>
              </a:rPr>
            </a:br>
            <a:r>
              <a:rPr lang="en-US" smtClean="0">
                <a:latin typeface="Calibri" panose="020F0502020204030204" pitchFamily="34" charset="0"/>
                <a:cs typeface="Calibri" panose="020F0502020204030204" pitchFamily="34" charset="0"/>
              </a:rPr>
              <a:t>LUYỆN TẬP</a:t>
            </a:r>
            <a:endParaRPr lang="en-GB"/>
          </a:p>
        </p:txBody>
      </p:sp>
      <p:sp>
        <p:nvSpPr>
          <p:cNvPr id="5" name="Subtitle 2"/>
          <p:cNvSpPr>
            <a:spLocks noGrp="1"/>
          </p:cNvSpPr>
          <p:nvPr>
            <p:ph type="subTitle" idx="1"/>
          </p:nvPr>
        </p:nvSpPr>
        <p:spPr>
          <a:xfrm>
            <a:off x="1149350" y="4428728"/>
            <a:ext cx="7239074" cy="728464"/>
          </a:xfrm>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Bài tập về từ điển</a:t>
            </a:r>
            <a:endParaRPr lang="en-US" sz="2400" b="1" dirty="0">
              <a:solidFill>
                <a:srgbClr val="FF0000"/>
              </a:solidFill>
            </a:endParaRPr>
          </a:p>
          <a:p>
            <a:pPr marL="385763" indent="-385763">
              <a:buFont typeface="+mj-lt"/>
              <a:buAutoNum type="arabicPeriod"/>
            </a:pPr>
            <a:r>
              <a:rPr lang="en-US" sz="2400" b="1" smtClean="0"/>
              <a:t>Bài tập về hàm và mô đun</a:t>
            </a:r>
          </a:p>
          <a:p>
            <a:pPr marL="385763" indent="-385763">
              <a:buFont typeface="+mj-lt"/>
              <a:buAutoNum type="arabicPeriod"/>
            </a:pPr>
            <a:r>
              <a:rPr lang="en-US" sz="2400" b="1" smtClean="0"/>
              <a:t>Q </a:t>
            </a:r>
            <a:r>
              <a:rPr lang="en-US" sz="2400" b="1" dirty="0"/>
              <a:t>&amp; A</a:t>
            </a:r>
          </a:p>
        </p:txBody>
      </p:sp>
      <p:sp>
        <p:nvSpPr>
          <p:cNvPr id="5" name="Slide Number Placeholder 4"/>
          <p:cNvSpPr>
            <a:spLocks noGrp="1"/>
          </p:cNvSpPr>
          <p:nvPr>
            <p:ph type="sldNum" sz="quarter" idx="11"/>
          </p:nvPr>
        </p:nvSpPr>
        <p:spPr/>
        <p:txBody>
          <a:bodyPr/>
          <a:lstStyle/>
          <a:p>
            <a:fld id="{B6B660BE-11E5-49C5-9092-33DADC997675}" type="slidenum">
              <a:rPr lang="en-GB" smtClean="0"/>
              <a:t>2</a:t>
            </a:fld>
            <a:endParaRPr lang="en-GB"/>
          </a:p>
        </p:txBody>
      </p:sp>
    </p:spTree>
    <p:extLst>
      <p:ext uri="{BB962C8B-B14F-4D97-AF65-F5344CB8AC3E}">
        <p14:creationId xmlns:p14="http://schemas.microsoft.com/office/powerpoint/2010/main" val="1697494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1.  Bài tập về từ điển (Dictionary)</a:t>
            </a:r>
            <a:endParaRPr lang="en-US" dirty="0"/>
          </a:p>
        </p:txBody>
      </p:sp>
      <p:sp>
        <p:nvSpPr>
          <p:cNvPr id="3" name="Content Placeholder 2"/>
          <p:cNvSpPr>
            <a:spLocks noGrp="1"/>
          </p:cNvSpPr>
          <p:nvPr>
            <p:ph idx="1"/>
          </p:nvPr>
        </p:nvSpPr>
        <p:spPr/>
        <p:txBody>
          <a:bodyPr>
            <a:normAutofit/>
          </a:bodyPr>
          <a:lstStyle/>
          <a:p>
            <a:r>
              <a:rPr lang="en-US" smtClean="0"/>
              <a:t>Bài 1: Cho một dictionary có số lượng&gt;20, trong </a:t>
            </a:r>
            <a:r>
              <a:rPr lang="vi-VN" smtClean="0"/>
              <a:t>dictionary </a:t>
            </a:r>
            <a:r>
              <a:rPr lang="vi-VN"/>
              <a:t>chứa các key là số từ 1 đến 20 (bao gồm cả 1 và 20) và các giá trị bình phương của chúng.</a:t>
            </a:r>
          </a:p>
          <a:p>
            <a:r>
              <a:rPr lang="vi-VN" u="sng"/>
              <a:t>Gợi ý:</a:t>
            </a:r>
            <a:endParaRPr lang="vi-VN"/>
          </a:p>
          <a:p>
            <a:pPr lvl="1"/>
            <a:r>
              <a:rPr lang="vi-VN"/>
              <a:t>Sử dụng dict[key]=value để nhập mục vào dictionary.</a:t>
            </a:r>
          </a:p>
          <a:p>
            <a:pPr lvl="1"/>
            <a:r>
              <a:rPr lang="vi-VN"/>
              <a:t>Sử dụng toán từ ** để lấy bình phương của một số.</a:t>
            </a:r>
          </a:p>
          <a:p>
            <a:pPr lvl="1"/>
            <a:r>
              <a:rPr lang="vi-VN"/>
              <a:t>Sử </a:t>
            </a:r>
            <a:r>
              <a:rPr lang="en-US" smtClean="0"/>
              <a:t>dụng </a:t>
            </a:r>
            <a:r>
              <a:rPr lang="vi-VN" smtClean="0"/>
              <a:t>range</a:t>
            </a:r>
            <a:r>
              <a:rPr lang="vi-VN"/>
              <a:t>() cho các vòng lặp.</a:t>
            </a:r>
          </a:p>
          <a:p>
            <a:pPr marL="0" indent="0">
              <a:buNone/>
            </a:pPr>
            <a:endParaRPr lang="en-US"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3</a:t>
            </a:fld>
            <a:endParaRPr lang="en-GB"/>
          </a:p>
        </p:txBody>
      </p:sp>
    </p:spTree>
    <p:extLst>
      <p:ext uri="{BB962C8B-B14F-4D97-AF65-F5344CB8AC3E}">
        <p14:creationId xmlns:p14="http://schemas.microsoft.com/office/powerpoint/2010/main" val="1415128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Bài </a:t>
            </a:r>
            <a:r>
              <a:rPr lang="en-US" smtClean="0"/>
              <a:t>2: </a:t>
            </a:r>
            <a:r>
              <a:rPr lang="en-US" smtClean="0"/>
              <a:t>Cho từ điển sau:</a:t>
            </a:r>
          </a:p>
          <a:p>
            <a:endParaRPr lang="en-US"/>
          </a:p>
          <a:p>
            <a:endParaRPr lang="en-US" smtClean="0"/>
          </a:p>
          <a:p>
            <a:endParaRPr lang="en-US"/>
          </a:p>
          <a:p>
            <a:endParaRPr lang="en-US" smtClean="0"/>
          </a:p>
          <a:p>
            <a:pPr lvl="1"/>
            <a:r>
              <a:rPr lang="en-US" smtClean="0"/>
              <a:t>Thêm vào một khóa “pocket”, thiết lập giá trị là một danh sách với nội dung: [‘seashell’, ‘strange berry’, ‘lint’]</a:t>
            </a:r>
          </a:p>
          <a:p>
            <a:pPr lvl="1"/>
            <a:r>
              <a:rPr lang="en-US" smtClean="0"/>
              <a:t>Sắp xếp danh sách item có khóa là backpack</a:t>
            </a:r>
          </a:p>
          <a:p>
            <a:pPr lvl="1"/>
            <a:r>
              <a:rPr lang="en-US" smtClean="0"/>
              <a:t>Loại bỏ item ‘dagger’ trong danh sách đã sắp xếp </a:t>
            </a:r>
          </a:p>
          <a:p>
            <a:pPr lvl="1"/>
            <a:r>
              <a:rPr lang="en-US" smtClean="0"/>
              <a:t>Thêm vào giá trị phần tử có khóa ‘gold’ 50 đơn vị</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8469" y="1798769"/>
            <a:ext cx="5879237" cy="1200069"/>
          </a:xfrm>
          <a:prstGeom prst="rect">
            <a:avLst/>
          </a:prstGeom>
        </p:spPr>
      </p:pic>
      <p:sp>
        <p:nvSpPr>
          <p:cNvPr id="5" name="Slide Number Placeholder 4"/>
          <p:cNvSpPr>
            <a:spLocks noGrp="1"/>
          </p:cNvSpPr>
          <p:nvPr>
            <p:ph type="sldNum" sz="quarter" idx="11"/>
          </p:nvPr>
        </p:nvSpPr>
        <p:spPr/>
        <p:txBody>
          <a:bodyPr/>
          <a:lstStyle/>
          <a:p>
            <a:fld id="{B6B660BE-11E5-49C5-9092-33DADC997675}" type="slidenum">
              <a:rPr lang="en-GB" smtClean="0"/>
              <a:t>4</a:t>
            </a:fld>
            <a:endParaRPr lang="en-GB"/>
          </a:p>
        </p:txBody>
      </p:sp>
    </p:spTree>
    <p:extLst>
      <p:ext uri="{BB962C8B-B14F-4D97-AF65-F5344CB8AC3E}">
        <p14:creationId xmlns:p14="http://schemas.microsoft.com/office/powerpoint/2010/main" val="2976210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Bài </a:t>
            </a:r>
            <a:r>
              <a:rPr lang="en-US" smtClean="0"/>
              <a:t>3: Tạo </a:t>
            </a:r>
            <a:r>
              <a:rPr lang="en-US" smtClean="0"/>
              <a:t>từ điển gọi là giá và tồn kho lưu trữ như sau:</a:t>
            </a:r>
          </a:p>
          <a:p>
            <a:endParaRPr lang="en-US"/>
          </a:p>
          <a:p>
            <a:endParaRPr lang="en-US" smtClean="0"/>
          </a:p>
          <a:p>
            <a:endParaRPr lang="en-US"/>
          </a:p>
          <a:p>
            <a:endParaRPr lang="en-US" smtClean="0"/>
          </a:p>
          <a:p>
            <a:pPr lvl="1"/>
            <a:r>
              <a:rPr lang="en-US" smtClean="0"/>
              <a:t>Sử dụng vòng lặp với mỗi khóa, in ra màn hình giá và thông tin tồn kho.</a:t>
            </a:r>
          </a:p>
          <a:p>
            <a:pPr lvl="1"/>
            <a:r>
              <a:rPr lang="en-US" smtClean="0"/>
              <a:t>Tính số tiền thu được khi bán toàn bộ lượng hang trong kho và in ra màn hình</a:t>
            </a:r>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8313" y="2334629"/>
            <a:ext cx="2160890" cy="1608106"/>
          </a:xfrm>
          <a:prstGeom prst="rect">
            <a:avLst/>
          </a:prstGeom>
        </p:spPr>
      </p:pic>
      <p:pic>
        <p:nvPicPr>
          <p:cNvPr id="7" name="Picture 6"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00367" y="2334629"/>
            <a:ext cx="2043056" cy="1518235"/>
          </a:xfrm>
          <a:prstGeom prst="rect">
            <a:avLst/>
          </a:prstGeom>
        </p:spPr>
      </p:pic>
      <p:sp>
        <p:nvSpPr>
          <p:cNvPr id="4" name="Slide Number Placeholder 3"/>
          <p:cNvSpPr>
            <a:spLocks noGrp="1"/>
          </p:cNvSpPr>
          <p:nvPr>
            <p:ph type="sldNum" sz="quarter" idx="11"/>
          </p:nvPr>
        </p:nvSpPr>
        <p:spPr/>
        <p:txBody>
          <a:bodyPr/>
          <a:lstStyle/>
          <a:p>
            <a:fld id="{B6B660BE-11E5-49C5-9092-33DADC997675}" type="slidenum">
              <a:rPr lang="en-GB" smtClean="0"/>
              <a:t>5</a:t>
            </a:fld>
            <a:endParaRPr lang="en-GB"/>
          </a:p>
        </p:txBody>
      </p:sp>
    </p:spTree>
    <p:extLst>
      <p:ext uri="{BB962C8B-B14F-4D97-AF65-F5344CB8AC3E}">
        <p14:creationId xmlns:p14="http://schemas.microsoft.com/office/powerpoint/2010/main" val="2717359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t>Bài </a:t>
            </a:r>
            <a:r>
              <a:rPr lang="en-US" smtClean="0"/>
              <a:t>4: </a:t>
            </a:r>
            <a:r>
              <a:rPr lang="en-US"/>
              <a:t>Khởi tạo một dictionary cho trước với 5 tài khoản gồm: tên tài khoản, mật khẩu.</a:t>
            </a:r>
          </a:p>
          <a:p>
            <a:pPr lvl="1"/>
            <a:r>
              <a:rPr lang="en-US"/>
              <a:t>Xây dựng chương trình:</a:t>
            </a:r>
          </a:p>
          <a:p>
            <a:pPr lvl="2"/>
            <a:r>
              <a:rPr lang="en-US"/>
              <a:t>Yêu cầu nhập vào tên tài khoản, mật khẩu</a:t>
            </a:r>
          </a:p>
          <a:p>
            <a:pPr lvl="2"/>
            <a:r>
              <a:rPr lang="en-US"/>
              <a:t>Nếu tài khoản và mật khẩu tồn tại trong dictionary thì thông báo đăng nhập thành công</a:t>
            </a:r>
          </a:p>
          <a:p>
            <a:pPr lvl="2"/>
            <a:r>
              <a:rPr lang="en-US"/>
              <a:t>Nếu tài khoản và mật khẩu không tồn tai hoặc sai mật khẩu báo đăng nhập thất bại</a:t>
            </a:r>
          </a:p>
          <a:p>
            <a:pPr lvl="2"/>
            <a:r>
              <a:rPr lang="en-US"/>
              <a:t>Nếu người </a:t>
            </a:r>
            <a:r>
              <a:rPr lang="en-US" smtClean="0"/>
              <a:t>dùng </a:t>
            </a:r>
            <a:r>
              <a:rPr lang="en-US"/>
              <a:t>đăng nhập thành công, yêu cầu người dùng nhập mật khẩu mới và cập nhập mật khẩu này cho tài khoản đã nhập. In lại thông tin tài khoản ra màn hình.</a:t>
            </a:r>
          </a:p>
          <a:p>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6</a:t>
            </a:fld>
            <a:endParaRPr lang="en-GB"/>
          </a:p>
        </p:txBody>
      </p:sp>
    </p:spTree>
    <p:extLst>
      <p:ext uri="{BB962C8B-B14F-4D97-AF65-F5344CB8AC3E}">
        <p14:creationId xmlns:p14="http://schemas.microsoft.com/office/powerpoint/2010/main" val="12055633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1</a:t>
            </a:r>
            <a:endParaRPr lang="en-US"/>
          </a:p>
        </p:txBody>
      </p:sp>
      <p:sp>
        <p:nvSpPr>
          <p:cNvPr id="3" name="Content Placeholder 2"/>
          <p:cNvSpPr>
            <a:spLocks noGrp="1"/>
          </p:cNvSpPr>
          <p:nvPr>
            <p:ph idx="1"/>
          </p:nvPr>
        </p:nvSpPr>
        <p:spPr/>
        <p:txBody>
          <a:bodyPr/>
          <a:lstStyle/>
          <a:p>
            <a:r>
              <a:rPr lang="en-US" smtClean="0"/>
              <a:t>Khởi tạo một từ điển rỗng</a:t>
            </a:r>
          </a:p>
          <a:p>
            <a:r>
              <a:rPr lang="en-US" smtClean="0"/>
              <a:t>Sử dụng vòng lặp chạy từ 1 đến 20</a:t>
            </a:r>
          </a:p>
          <a:p>
            <a:r>
              <a:rPr lang="en-US" smtClean="0"/>
              <a:t>Lấy chỉ số từ điển mặc định </a:t>
            </a:r>
          </a:p>
          <a:p>
            <a:r>
              <a:rPr lang="en-US" smtClean="0"/>
              <a:t>Gán giá trị cho các phần tử là chỉ số chạy vòng lặp bình phương.</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7</a:t>
            </a:fld>
            <a:endParaRPr lang="en-GB"/>
          </a:p>
        </p:txBody>
      </p:sp>
    </p:spTree>
    <p:extLst>
      <p:ext uri="{BB962C8B-B14F-4D97-AF65-F5344CB8AC3E}">
        <p14:creationId xmlns:p14="http://schemas.microsoft.com/office/powerpoint/2010/main" val="3975010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1</a:t>
            </a:r>
            <a:endParaRPr lang="en-US"/>
          </a:p>
        </p:txBody>
      </p:sp>
      <p:pic>
        <p:nvPicPr>
          <p:cNvPr id="4" name="Content Placeholder 3"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6945"/>
            <a:ext cx="8229600" cy="4211835"/>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8</a:t>
            </a:fld>
            <a:endParaRPr lang="en-GB"/>
          </a:p>
        </p:txBody>
      </p:sp>
    </p:spTree>
    <p:extLst>
      <p:ext uri="{BB962C8B-B14F-4D97-AF65-F5344CB8AC3E}">
        <p14:creationId xmlns:p14="http://schemas.microsoft.com/office/powerpoint/2010/main" val="2134988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2</a:t>
            </a:r>
            <a:endParaRPr lang="en-US"/>
          </a:p>
        </p:txBody>
      </p:sp>
      <p:pic>
        <p:nvPicPr>
          <p:cNvPr id="4" name="Content Placeholder 3"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6945"/>
            <a:ext cx="8229600" cy="4211835"/>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9</a:t>
            </a:fld>
            <a:endParaRPr lang="en-GB"/>
          </a:p>
        </p:txBody>
      </p:sp>
    </p:spTree>
    <p:extLst>
      <p:ext uri="{BB962C8B-B14F-4D97-AF65-F5344CB8AC3E}">
        <p14:creationId xmlns:p14="http://schemas.microsoft.com/office/powerpoint/2010/main" val="805927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3</a:t>
            </a:r>
            <a:endParaRPr lang="en-US"/>
          </a:p>
        </p:txBody>
      </p:sp>
      <p:sp>
        <p:nvSpPr>
          <p:cNvPr id="3" name="Content Placeholder 2"/>
          <p:cNvSpPr>
            <a:spLocks noGrp="1"/>
          </p:cNvSpPr>
          <p:nvPr>
            <p:ph idx="1"/>
          </p:nvPr>
        </p:nvSpPr>
        <p:spPr/>
        <p:txBody>
          <a:bodyPr/>
          <a:lstStyle/>
          <a:p>
            <a:r>
              <a:rPr lang="en-US" smtClean="0"/>
              <a:t>Khởi tạo từ điển giá</a:t>
            </a:r>
          </a:p>
          <a:p>
            <a:r>
              <a:rPr lang="en-US" smtClean="0"/>
              <a:t>Khởi tạo từ điển tồn kho</a:t>
            </a:r>
          </a:p>
          <a:p>
            <a:r>
              <a:rPr lang="en-US" smtClean="0"/>
              <a:t>Dùng vòng lặp đến mỗi phần tử trong từ điển và in ra màn hình</a:t>
            </a:r>
          </a:p>
          <a:p>
            <a:r>
              <a:rPr lang="en-US" smtClean="0"/>
              <a:t>Duyệt toàn bộ phần tử trong từ điển giá để nhân với từ điển tồn kho tương ứng để thu được tổng tiền</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10</a:t>
            </a:fld>
            <a:endParaRPr lang="en-GB"/>
          </a:p>
        </p:txBody>
      </p:sp>
    </p:spTree>
    <p:extLst>
      <p:ext uri="{BB962C8B-B14F-4D97-AF65-F5344CB8AC3E}">
        <p14:creationId xmlns:p14="http://schemas.microsoft.com/office/powerpoint/2010/main" val="193533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3</a:t>
            </a:r>
            <a:endParaRPr lang="en-US"/>
          </a:p>
        </p:txBody>
      </p:sp>
      <p:pic>
        <p:nvPicPr>
          <p:cNvPr id="4" name="Content Placeholder 3"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6945"/>
            <a:ext cx="8229600" cy="4211835"/>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11</a:t>
            </a:fld>
            <a:endParaRPr lang="en-GB"/>
          </a:p>
        </p:txBody>
      </p:sp>
    </p:spTree>
    <p:extLst>
      <p:ext uri="{BB962C8B-B14F-4D97-AF65-F5344CB8AC3E}">
        <p14:creationId xmlns:p14="http://schemas.microsoft.com/office/powerpoint/2010/main" val="568891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4</a:t>
            </a:r>
            <a:endParaRPr lang="en-US"/>
          </a:p>
        </p:txBody>
      </p:sp>
      <p:sp>
        <p:nvSpPr>
          <p:cNvPr id="3" name="Content Placeholder 2"/>
          <p:cNvSpPr>
            <a:spLocks noGrp="1"/>
          </p:cNvSpPr>
          <p:nvPr>
            <p:ph idx="1"/>
          </p:nvPr>
        </p:nvSpPr>
        <p:spPr/>
        <p:txBody>
          <a:bodyPr/>
          <a:lstStyle/>
          <a:p>
            <a:r>
              <a:rPr lang="en-US" sz="2000" smtClean="0"/>
              <a:t>Khởi tạo các tài khoản</a:t>
            </a:r>
          </a:p>
          <a:p>
            <a:pPr lvl="1"/>
            <a:r>
              <a:rPr lang="en-US" sz="2000"/>
              <a:t>acc1={"name":"admin","pass":"123</a:t>
            </a:r>
            <a:r>
              <a:rPr lang="en-US" sz="2000" smtClean="0"/>
              <a:t>"}</a:t>
            </a:r>
          </a:p>
          <a:p>
            <a:r>
              <a:rPr lang="en-US" sz="2000" smtClean="0"/>
              <a:t>Gán các tài khoản khởi tạo vào một tử điển khác</a:t>
            </a:r>
          </a:p>
          <a:p>
            <a:pPr lvl="1"/>
            <a:r>
              <a:rPr lang="en-US" sz="2000"/>
              <a:t>dict_acc=dict</a:t>
            </a:r>
            <a:r>
              <a:rPr lang="en-US" sz="2000" smtClean="0"/>
              <a:t>()</a:t>
            </a:r>
          </a:p>
          <a:p>
            <a:pPr lvl="1"/>
            <a:r>
              <a:rPr lang="en-US" sz="2000"/>
              <a:t>dict_acc[1]=</a:t>
            </a:r>
            <a:r>
              <a:rPr lang="en-US" sz="2000" smtClean="0"/>
              <a:t>acc1</a:t>
            </a:r>
          </a:p>
          <a:p>
            <a:r>
              <a:rPr lang="en-US" sz="2000" smtClean="0"/>
              <a:t>Yêu cầu người dùng nhập vào tài khoản và mật khẩu</a:t>
            </a:r>
          </a:p>
          <a:p>
            <a:r>
              <a:rPr lang="en-US" sz="2000" smtClean="0"/>
              <a:t>Sử dụng vòng lặp duyệt toàn bộ dict_acc	</a:t>
            </a:r>
          </a:p>
          <a:p>
            <a:pPr lvl="1"/>
            <a:r>
              <a:rPr lang="en-US" sz="2000" smtClean="0"/>
              <a:t>So sánh các phần tử của dict_acc với tên tài khoản và mật khẩu đã nhập</a:t>
            </a:r>
          </a:p>
          <a:p>
            <a:pPr lvl="1"/>
            <a:r>
              <a:rPr lang="en-US" sz="2000" smtClean="0"/>
              <a:t>Nếu tồn tại đánh dấu True và thoát vòng lặp</a:t>
            </a:r>
          </a:p>
          <a:p>
            <a:r>
              <a:rPr lang="en-US" sz="2000" smtClean="0"/>
              <a:t>Nếu không được đánh dấu True thì thông báo “ Không tồn tại tài khoản hay sai mật khẩu “</a:t>
            </a:r>
          </a:p>
          <a:p>
            <a:r>
              <a:rPr lang="en-US" sz="2000" smtClean="0"/>
              <a:t>Ngược lại thực hiện báo đăng nhập thành công và sửa lại mật khẩu mới</a:t>
            </a:r>
            <a:endParaRPr lang="en-US" sz="2000"/>
          </a:p>
        </p:txBody>
      </p:sp>
      <p:sp>
        <p:nvSpPr>
          <p:cNvPr id="4" name="Slide Number Placeholder 3"/>
          <p:cNvSpPr>
            <a:spLocks noGrp="1"/>
          </p:cNvSpPr>
          <p:nvPr>
            <p:ph type="sldNum" sz="quarter" idx="11"/>
          </p:nvPr>
        </p:nvSpPr>
        <p:spPr/>
        <p:txBody>
          <a:bodyPr/>
          <a:lstStyle/>
          <a:p>
            <a:fld id="{B6B660BE-11E5-49C5-9092-33DADC997675}" type="slidenum">
              <a:rPr lang="en-GB" smtClean="0"/>
              <a:t>12</a:t>
            </a:fld>
            <a:endParaRPr lang="en-GB"/>
          </a:p>
        </p:txBody>
      </p:sp>
    </p:spTree>
    <p:extLst>
      <p:ext uri="{BB962C8B-B14F-4D97-AF65-F5344CB8AC3E}">
        <p14:creationId xmlns:p14="http://schemas.microsoft.com/office/powerpoint/2010/main" val="986343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4</a:t>
            </a:r>
            <a:endParaRPr lang="en-US"/>
          </a:p>
        </p:txBody>
      </p:sp>
      <p:pic>
        <p:nvPicPr>
          <p:cNvPr id="4" name="Content Placeholder 3"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6945"/>
            <a:ext cx="8229600" cy="4211835"/>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13</a:t>
            </a:fld>
            <a:endParaRPr lang="en-GB"/>
          </a:p>
        </p:txBody>
      </p:sp>
    </p:spTree>
    <p:extLst>
      <p:ext uri="{BB962C8B-B14F-4D97-AF65-F5344CB8AC3E}">
        <p14:creationId xmlns:p14="http://schemas.microsoft.com/office/powerpoint/2010/main" val="1620020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Bài tập về từ điển</a:t>
            </a:r>
            <a:endParaRPr lang="en-US" sz="2400" b="1" dirty="0"/>
          </a:p>
          <a:p>
            <a:pPr marL="385763" indent="-385763">
              <a:buFont typeface="+mj-lt"/>
              <a:buAutoNum type="arabicPeriod"/>
            </a:pPr>
            <a:r>
              <a:rPr lang="en-US" sz="2400" b="1" smtClean="0">
                <a:solidFill>
                  <a:srgbClr val="FF0000"/>
                </a:solidFill>
              </a:rPr>
              <a:t>Bài tập về hàm và mô đun</a:t>
            </a:r>
          </a:p>
          <a:p>
            <a:pPr marL="385763" indent="-385763">
              <a:buFont typeface="+mj-lt"/>
              <a:buAutoNum type="arabicPeriod"/>
            </a:pPr>
            <a:r>
              <a:rPr lang="en-US" sz="2400" b="1" smtClean="0"/>
              <a:t>Q </a:t>
            </a:r>
            <a:r>
              <a:rPr lang="en-US" sz="2400" b="1" dirty="0"/>
              <a:t>&amp; A</a:t>
            </a:r>
          </a:p>
        </p:txBody>
      </p:sp>
      <p:sp>
        <p:nvSpPr>
          <p:cNvPr id="5" name="Slide Number Placeholder 4"/>
          <p:cNvSpPr>
            <a:spLocks noGrp="1"/>
          </p:cNvSpPr>
          <p:nvPr>
            <p:ph type="sldNum" sz="quarter" idx="11"/>
          </p:nvPr>
        </p:nvSpPr>
        <p:spPr/>
        <p:txBody>
          <a:bodyPr/>
          <a:lstStyle/>
          <a:p>
            <a:fld id="{B6B660BE-11E5-49C5-9092-33DADC997675}" type="slidenum">
              <a:rPr lang="en-GB" smtClean="0"/>
              <a:t>14</a:t>
            </a:fld>
            <a:endParaRPr lang="en-GB"/>
          </a:p>
        </p:txBody>
      </p:sp>
    </p:spTree>
    <p:extLst>
      <p:ext uri="{BB962C8B-B14F-4D97-AF65-F5344CB8AC3E}">
        <p14:creationId xmlns:p14="http://schemas.microsoft.com/office/powerpoint/2010/main" val="25929703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2. Bài tập về hàm và mô đun</a:t>
            </a:r>
            <a:endParaRPr lang="en-US" dirty="0"/>
          </a:p>
        </p:txBody>
      </p:sp>
      <p:sp>
        <p:nvSpPr>
          <p:cNvPr id="3" name="Content Placeholder 2"/>
          <p:cNvSpPr>
            <a:spLocks noGrp="1"/>
          </p:cNvSpPr>
          <p:nvPr>
            <p:ph idx="1"/>
          </p:nvPr>
        </p:nvSpPr>
        <p:spPr/>
        <p:txBody>
          <a:bodyPr/>
          <a:lstStyle/>
          <a:p>
            <a:r>
              <a:rPr lang="en-US" smtClean="0"/>
              <a:t>Bài 1: Định nghĩa hàm tính giai thừa của n. Áp dụng tính giá trị tổ hợp chập k của n phần tử</a:t>
            </a:r>
          </a:p>
          <a:p>
            <a:r>
              <a:rPr lang="en-US" smtClean="0"/>
              <a:t>Bài 2: </a:t>
            </a:r>
            <a:r>
              <a:rPr lang="vi-VN"/>
              <a:t>Định nghĩa một hàm có thể tạo list chứa giá trị bình phương của các số từ 1 đến 20 (bao gồm cả 1 và 20). Sau đó in tất cả các giá trị của list, trừ 5 mục đầu tiên</a:t>
            </a:r>
            <a:r>
              <a:rPr lang="vi-VN" smtClean="0"/>
              <a:t>.</a:t>
            </a:r>
            <a:endParaRPr lang="en-US" smtClean="0"/>
          </a:p>
          <a:p>
            <a:r>
              <a:rPr lang="en-US" smtClean="0"/>
              <a:t>Bài 3: Xây dựng chương trình nhập vào một danh sách các số nguyên &lt;10 số.  Sắp xếp danh sách các số này theo chiều giảm dấn. In ra màn hình các số chia hết cho 3 tận cùng là 8 . Tìm các số chia hết cho 7 trong dãy. Yêu cầu cấu trúc chương trình thành hàm tương ứng</a:t>
            </a:r>
          </a:p>
          <a:p>
            <a:pPr lvl="1"/>
            <a:endParaRPr lang="en-US" smtClean="0"/>
          </a:p>
          <a:p>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15</a:t>
            </a:fld>
            <a:endParaRPr lang="en-GB"/>
          </a:p>
        </p:txBody>
      </p:sp>
    </p:spTree>
    <p:extLst>
      <p:ext uri="{BB962C8B-B14F-4D97-AF65-F5344CB8AC3E}">
        <p14:creationId xmlns:p14="http://schemas.microsoft.com/office/powerpoint/2010/main" val="3744741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 </a:t>
            </a:r>
            <a:endParaRPr lang="en-US"/>
          </a:p>
        </p:txBody>
      </p:sp>
      <p:sp>
        <p:nvSpPr>
          <p:cNvPr id="3" name="Content Placeholder 2"/>
          <p:cNvSpPr>
            <a:spLocks noGrp="1"/>
          </p:cNvSpPr>
          <p:nvPr>
            <p:ph idx="1"/>
          </p:nvPr>
        </p:nvSpPr>
        <p:spPr/>
        <p:txBody>
          <a:bodyPr/>
          <a:lstStyle/>
          <a:p>
            <a:r>
              <a:rPr lang="en-US" smtClean="0"/>
              <a:t>Bài 4. Doanh số trong ngày</a:t>
            </a:r>
          </a:p>
          <a:p>
            <a:pPr lvl="1"/>
            <a:r>
              <a:rPr lang="en-US" sz="2000" smtClean="0"/>
              <a:t>Máy thanh toán lưu lại số tiến mỗi hóa đơn của khách hang trong này dưới dạng một số thực. Thỉnh thoảng cũng có những hóa đơn với số tiền âm, đó là số tiền khách hang phải trả vì được trừ dựa theo số điểm tích lỹ theo chính sách khuyến mãi. Khách hang chỉ phải trả số tiền có giá trị dương khi trên hóa đơn. Cuối ca làm việc thu ngân viên bấm một hóa đơn với hóa đơn tiền là 0.</a:t>
            </a:r>
          </a:p>
          <a:p>
            <a:pPr lvl="1"/>
            <a:r>
              <a:rPr lang="en-US" sz="2000" smtClean="0"/>
              <a:t>Hãy xây dựng hàm cho phép nhận vào danh sách các số tiền đã thu trong ca của mỗi nhân viên, tính tổng số tiền thu ngân viên đã thu trong ca của mình. </a:t>
            </a:r>
          </a:p>
          <a:p>
            <a:pPr lvl="1"/>
            <a:r>
              <a:rPr lang="en-US" sz="2000" smtClean="0"/>
              <a:t>Input: là danh sách các số thực- số tiền ở mỗ hóa đơn. Kết thúc là dòng chứa một số 0</a:t>
            </a:r>
          </a:p>
          <a:p>
            <a:pPr lvl="1"/>
            <a:r>
              <a:rPr lang="en-US" sz="2000" smtClean="0"/>
              <a:t>Output: Tổng số tiền thu ngân đã thu trong ca.</a:t>
            </a:r>
          </a:p>
          <a:p>
            <a:pPr lvl="1"/>
            <a:endParaRPr lang="en-US" sz="2000"/>
          </a:p>
        </p:txBody>
      </p:sp>
      <p:sp>
        <p:nvSpPr>
          <p:cNvPr id="4" name="Slide Number Placeholder 3"/>
          <p:cNvSpPr>
            <a:spLocks noGrp="1"/>
          </p:cNvSpPr>
          <p:nvPr>
            <p:ph type="sldNum" sz="quarter" idx="11"/>
          </p:nvPr>
        </p:nvSpPr>
        <p:spPr/>
        <p:txBody>
          <a:bodyPr/>
          <a:lstStyle/>
          <a:p>
            <a:fld id="{B6B660BE-11E5-49C5-9092-33DADC997675}" type="slidenum">
              <a:rPr lang="en-GB" smtClean="0"/>
              <a:t>16</a:t>
            </a:fld>
            <a:endParaRPr lang="en-GB"/>
          </a:p>
        </p:txBody>
      </p:sp>
    </p:spTree>
    <p:extLst>
      <p:ext uri="{BB962C8B-B14F-4D97-AF65-F5344CB8AC3E}">
        <p14:creationId xmlns:p14="http://schemas.microsoft.com/office/powerpoint/2010/main" val="2480500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Bài 5. Cho bài toán mô tả như sau:</a:t>
            </a:r>
          </a:p>
          <a:p>
            <a:pPr lvl="1"/>
            <a:r>
              <a:rPr lang="en-US" sz="2200" smtClean="0"/>
              <a:t>Một chuyến bay ban đầu có s chỗ ngồi còn trống. Hành khách xếp hang mua vé. Mỗi khi đến lượt mình có thể yêu cầu mua một hoặc nhiều vé, mỗi vé sẽ ứng với một chỗ ngồi. Nếu số vé cần mua ít hơn hoặc bằng số chỗ trống còn lại, yêu cầu của khách sẽ được đáp ứng, trong trường hợp ngược lại-yêu cầu sẽ bị từ chối việc dịch vụ sẽ chuyển sang người tiếp theo. Nếu sau mỗi lần phục vụ nào đó số chỗi ngồi tróng còn lại nhỏ hơn hoặc bằng 3 quầy sẽ tuyên bố hết chỗ và không bán vé tiếp. Các ghế trống còn lại (nếu có) dùng để dự trữ cho các trường hợp đột xuất đặc biệt. </a:t>
            </a:r>
          </a:p>
          <a:p>
            <a:pPr lvl="1"/>
            <a:r>
              <a:rPr lang="en-US" sz="2200" smtClean="0"/>
              <a:t>Có nhiều khác cần mua vé vì vậy mọi ghế trống có thể bán được đều có người mua</a:t>
            </a:r>
            <a:endParaRPr lang="en-US" sz="2200"/>
          </a:p>
        </p:txBody>
      </p:sp>
      <p:sp>
        <p:nvSpPr>
          <p:cNvPr id="4" name="Slide Number Placeholder 3"/>
          <p:cNvSpPr>
            <a:spLocks noGrp="1"/>
          </p:cNvSpPr>
          <p:nvPr>
            <p:ph type="sldNum" sz="quarter" idx="11"/>
          </p:nvPr>
        </p:nvSpPr>
        <p:spPr/>
        <p:txBody>
          <a:bodyPr/>
          <a:lstStyle/>
          <a:p>
            <a:fld id="{B6B660BE-11E5-49C5-9092-33DADC997675}" type="slidenum">
              <a:rPr lang="en-GB" smtClean="0"/>
              <a:t>17</a:t>
            </a:fld>
            <a:endParaRPr lang="en-GB"/>
          </a:p>
        </p:txBody>
      </p:sp>
    </p:spTree>
    <p:extLst>
      <p:ext uri="{BB962C8B-B14F-4D97-AF65-F5344CB8AC3E}">
        <p14:creationId xmlns:p14="http://schemas.microsoft.com/office/powerpoint/2010/main" val="41882233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Bài 5 (tiếp)</a:t>
            </a:r>
          </a:p>
          <a:p>
            <a:pPr lvl="1"/>
            <a:r>
              <a:rPr lang="en-US" smtClean="0"/>
              <a:t>Viết hàm xác định số người mua được vé và số ghế trống còn lại với đầu vào là số ghế trống s ban đầu và danh sách những số vé của khách cần mua tiếp theo</a:t>
            </a:r>
          </a:p>
          <a:p>
            <a:pPr lvl="1"/>
            <a:r>
              <a:rPr lang="en-US" smtClean="0"/>
              <a:t>Ví dụ:</a:t>
            </a:r>
          </a:p>
          <a:p>
            <a:pPr lvl="2"/>
            <a:r>
              <a:rPr lang="en-US" smtClean="0"/>
              <a:t>Input</a:t>
            </a:r>
          </a:p>
          <a:p>
            <a:pPr lvl="3"/>
            <a:r>
              <a:rPr lang="en-US" smtClean="0"/>
              <a:t>S=8</a:t>
            </a:r>
          </a:p>
          <a:p>
            <a:pPr lvl="3"/>
            <a:r>
              <a:rPr lang="en-US" smtClean="0"/>
              <a:t>DS: 2,1,6,3</a:t>
            </a:r>
          </a:p>
          <a:p>
            <a:pPr lvl="2"/>
            <a:r>
              <a:rPr lang="en-US" smtClean="0"/>
              <a:t>Output</a:t>
            </a:r>
          </a:p>
          <a:p>
            <a:pPr lvl="3"/>
            <a:r>
              <a:rPr lang="en-US" smtClean="0"/>
              <a:t>Số người mua được vé là:3</a:t>
            </a:r>
          </a:p>
          <a:p>
            <a:pPr lvl="3"/>
            <a:r>
              <a:rPr lang="en-US" smtClean="0"/>
              <a:t>Số ghế trống còn lại là: 2</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18</a:t>
            </a:fld>
            <a:endParaRPr lang="en-GB"/>
          </a:p>
        </p:txBody>
      </p:sp>
    </p:spTree>
    <p:extLst>
      <p:ext uri="{BB962C8B-B14F-4D97-AF65-F5344CB8AC3E}">
        <p14:creationId xmlns:p14="http://schemas.microsoft.com/office/powerpoint/2010/main" val="3717127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mtClean="0"/>
              <a:t>Bài </a:t>
            </a:r>
            <a:r>
              <a:rPr lang="en-US"/>
              <a:t>6</a:t>
            </a:r>
            <a:r>
              <a:rPr lang="en-US" smtClean="0"/>
              <a:t>:</a:t>
            </a:r>
            <a:endParaRPr lang="en-US" smtClean="0"/>
          </a:p>
          <a:p>
            <a:pPr lvl="1"/>
            <a:r>
              <a:rPr lang="en-US" smtClean="0"/>
              <a:t>Tạo 3 từ điển: lloyd, alice, và Tayler</a:t>
            </a:r>
          </a:p>
          <a:p>
            <a:pPr lvl="1"/>
            <a:r>
              <a:rPr lang="en-US" smtClean="0"/>
              <a:t>Mỗi từ điển đều có các khóa “name”, “homework”, “quizzes”, và “test”.</a:t>
            </a:r>
          </a:p>
          <a:p>
            <a:pPr lvl="2"/>
            <a:r>
              <a:rPr lang="en-US" smtClean="0"/>
              <a:t>Với name: tên của học viên</a:t>
            </a:r>
          </a:p>
          <a:p>
            <a:pPr lvl="2"/>
            <a:r>
              <a:rPr lang="en-US" smtClean="0"/>
              <a:t>Homework: chứa điểm bài tập về nhà của học viên</a:t>
            </a:r>
          </a:p>
          <a:p>
            <a:pPr lvl="2"/>
            <a:r>
              <a:rPr lang="en-US" smtClean="0"/>
              <a:t>Quizzes: chứa điểm bài quiz</a:t>
            </a:r>
          </a:p>
          <a:p>
            <a:pPr lvl="2"/>
            <a:r>
              <a:rPr lang="en-US" smtClean="0"/>
              <a:t>Test: điểm kiểm tra của học viên</a:t>
            </a:r>
          </a:p>
          <a:p>
            <a:pPr lvl="1"/>
            <a:r>
              <a:rPr lang="en-US" smtClean="0"/>
              <a:t>Thông tin cụ thể như sau:</a:t>
            </a:r>
          </a:p>
        </p:txBody>
      </p:sp>
      <p:sp>
        <p:nvSpPr>
          <p:cNvPr id="4" name="Slide Number Placeholder 3"/>
          <p:cNvSpPr>
            <a:spLocks noGrp="1"/>
          </p:cNvSpPr>
          <p:nvPr>
            <p:ph type="sldNum" sz="quarter" idx="11"/>
          </p:nvPr>
        </p:nvSpPr>
        <p:spPr/>
        <p:txBody>
          <a:bodyPr/>
          <a:lstStyle/>
          <a:p>
            <a:fld id="{B6B660BE-11E5-49C5-9092-33DADC997675}" type="slidenum">
              <a:rPr lang="en-GB" smtClean="0"/>
              <a:t>19</a:t>
            </a:fld>
            <a:endParaRPr lang="en-GB"/>
          </a:p>
        </p:txBody>
      </p:sp>
    </p:spTree>
    <p:extLst>
      <p:ext uri="{BB962C8B-B14F-4D97-AF65-F5344CB8AC3E}">
        <p14:creationId xmlns:p14="http://schemas.microsoft.com/office/powerpoint/2010/main" val="38161564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81957" y="1413769"/>
            <a:ext cx="4998714" cy="4845975"/>
          </a:xfrm>
          <a:ln>
            <a:solidFill>
              <a:schemeClr val="accent1"/>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20</a:t>
            </a:fld>
            <a:endParaRPr lang="en-GB"/>
          </a:p>
        </p:txBody>
      </p:sp>
    </p:spTree>
    <p:extLst>
      <p:ext uri="{BB962C8B-B14F-4D97-AF65-F5344CB8AC3E}">
        <p14:creationId xmlns:p14="http://schemas.microsoft.com/office/powerpoint/2010/main" val="31974996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Thực hiện yêu cầu:</a:t>
            </a:r>
            <a:endParaRPr lang="en-US"/>
          </a:p>
        </p:txBody>
      </p:sp>
      <p:sp>
        <p:nvSpPr>
          <p:cNvPr id="3" name="Content Placeholder 2"/>
          <p:cNvSpPr>
            <a:spLocks noGrp="1"/>
          </p:cNvSpPr>
          <p:nvPr>
            <p:ph idx="1"/>
          </p:nvPr>
        </p:nvSpPr>
        <p:spPr/>
        <p:txBody>
          <a:bodyPr/>
          <a:lstStyle/>
          <a:p>
            <a:r>
              <a:rPr lang="en-US" smtClean="0"/>
              <a:t>Tạo một danh sách học viên chứa các học viên lloyd, alice, tyler</a:t>
            </a:r>
          </a:p>
          <a:p>
            <a:r>
              <a:rPr lang="en-US" smtClean="0"/>
              <a:t>Mỗi học viên trong danh sách in ra thông tin của học viên</a:t>
            </a:r>
          </a:p>
          <a:p>
            <a:r>
              <a:rPr lang="en-US" smtClean="0"/>
              <a:t>Xây dựng hàm tính điểm trung bình của từng học viên</a:t>
            </a:r>
          </a:p>
          <a:p>
            <a:r>
              <a:rPr lang="en-US" smtClean="0"/>
              <a:t>Xây dựng hàm cho phép nhận vào tên học viên và in ra điểm trung bình của học viên đó.</a:t>
            </a:r>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21</a:t>
            </a:fld>
            <a:endParaRPr lang="en-GB"/>
          </a:p>
        </p:txBody>
      </p:sp>
    </p:spTree>
    <p:extLst>
      <p:ext uri="{BB962C8B-B14F-4D97-AF65-F5344CB8AC3E}">
        <p14:creationId xmlns:p14="http://schemas.microsoft.com/office/powerpoint/2010/main" val="1014327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1</a:t>
            </a:r>
            <a:endParaRPr lang="en-US"/>
          </a:p>
        </p:txBody>
      </p:sp>
      <p:sp>
        <p:nvSpPr>
          <p:cNvPr id="3" name="Content Placeholder 2"/>
          <p:cNvSpPr>
            <a:spLocks noGrp="1"/>
          </p:cNvSpPr>
          <p:nvPr>
            <p:ph idx="1"/>
          </p:nvPr>
        </p:nvSpPr>
        <p:spPr/>
        <p:txBody>
          <a:bodyPr/>
          <a:lstStyle/>
          <a:p>
            <a:r>
              <a:rPr lang="en-US" smtClean="0"/>
              <a:t>Công thức tính tổ hợp chập k của n phần tử là:</a:t>
            </a:r>
          </a:p>
          <a:p>
            <a:endParaRPr lang="en-US" smtClean="0"/>
          </a:p>
          <a:p>
            <a:endParaRPr lang="en-US"/>
          </a:p>
          <a:p>
            <a:endParaRPr lang="en-US" smtClean="0"/>
          </a:p>
          <a:p>
            <a:r>
              <a:rPr lang="en-US" smtClean="0"/>
              <a:t>Xây dựng hàm tính giai thừa của số nguyên bất kỳ</a:t>
            </a:r>
          </a:p>
          <a:p>
            <a:r>
              <a:rPr lang="en-US" smtClean="0"/>
              <a:t>Sử dụng hàm tính giai thừa này truyền vào các giá trị n, k, n-k sẽ giúp ta tính được tổ hợp chập k của n phần  tử theo công thức trên</a:t>
            </a:r>
            <a:endParaRPr lang="en-US"/>
          </a:p>
        </p:txBody>
      </p:sp>
      <p:pic>
        <p:nvPicPr>
          <p:cNvPr id="5" name="Picture 4"/>
          <p:cNvPicPr>
            <a:picLocks noChangeAspect="1"/>
          </p:cNvPicPr>
          <p:nvPr/>
        </p:nvPicPr>
        <p:blipFill>
          <a:blip r:embed="rId2"/>
          <a:stretch>
            <a:fillRect/>
          </a:stretch>
        </p:blipFill>
        <p:spPr>
          <a:xfrm>
            <a:off x="2643956" y="1879191"/>
            <a:ext cx="4210050" cy="838200"/>
          </a:xfrm>
          <a:prstGeom prst="rect">
            <a:avLst/>
          </a:prstGeom>
        </p:spPr>
      </p:pic>
      <p:sp>
        <p:nvSpPr>
          <p:cNvPr id="4" name="Slide Number Placeholder 3"/>
          <p:cNvSpPr>
            <a:spLocks noGrp="1"/>
          </p:cNvSpPr>
          <p:nvPr>
            <p:ph type="sldNum" sz="quarter" idx="11"/>
          </p:nvPr>
        </p:nvSpPr>
        <p:spPr/>
        <p:txBody>
          <a:bodyPr/>
          <a:lstStyle/>
          <a:p>
            <a:fld id="{B6B660BE-11E5-49C5-9092-33DADC997675}" type="slidenum">
              <a:rPr lang="en-GB" smtClean="0"/>
              <a:t>22</a:t>
            </a:fld>
            <a:endParaRPr lang="en-GB"/>
          </a:p>
        </p:txBody>
      </p:sp>
    </p:spTree>
    <p:extLst>
      <p:ext uri="{BB962C8B-B14F-4D97-AF65-F5344CB8AC3E}">
        <p14:creationId xmlns:p14="http://schemas.microsoft.com/office/powerpoint/2010/main" val="39988480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1</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3688" y="1840779"/>
            <a:ext cx="8161727" cy="3246401"/>
          </a:xfrm>
        </p:spPr>
      </p:pic>
      <p:sp>
        <p:nvSpPr>
          <p:cNvPr id="3" name="Slide Number Placeholder 2"/>
          <p:cNvSpPr>
            <a:spLocks noGrp="1"/>
          </p:cNvSpPr>
          <p:nvPr>
            <p:ph type="sldNum" sz="quarter" idx="11"/>
          </p:nvPr>
        </p:nvSpPr>
        <p:spPr/>
        <p:txBody>
          <a:bodyPr/>
          <a:lstStyle/>
          <a:p>
            <a:fld id="{B6B660BE-11E5-49C5-9092-33DADC997675}" type="slidenum">
              <a:rPr lang="en-GB" smtClean="0"/>
              <a:t>23</a:t>
            </a:fld>
            <a:endParaRPr lang="en-GB"/>
          </a:p>
        </p:txBody>
      </p:sp>
    </p:spTree>
    <p:extLst>
      <p:ext uri="{BB962C8B-B14F-4D97-AF65-F5344CB8AC3E}">
        <p14:creationId xmlns:p14="http://schemas.microsoft.com/office/powerpoint/2010/main" val="25518045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3</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9751" y="1603777"/>
            <a:ext cx="8229600" cy="4140819"/>
          </a:xfrm>
        </p:spPr>
      </p:pic>
      <p:sp>
        <p:nvSpPr>
          <p:cNvPr id="3" name="Slide Number Placeholder 2"/>
          <p:cNvSpPr>
            <a:spLocks noGrp="1"/>
          </p:cNvSpPr>
          <p:nvPr>
            <p:ph type="sldNum" sz="quarter" idx="11"/>
          </p:nvPr>
        </p:nvSpPr>
        <p:spPr/>
        <p:txBody>
          <a:bodyPr/>
          <a:lstStyle/>
          <a:p>
            <a:fld id="{B6B660BE-11E5-49C5-9092-33DADC997675}" type="slidenum">
              <a:rPr lang="en-GB" smtClean="0"/>
              <a:t>24</a:t>
            </a:fld>
            <a:endParaRPr lang="en-GB"/>
          </a:p>
        </p:txBody>
      </p:sp>
    </p:spTree>
    <p:extLst>
      <p:ext uri="{BB962C8B-B14F-4D97-AF65-F5344CB8AC3E}">
        <p14:creationId xmlns:p14="http://schemas.microsoft.com/office/powerpoint/2010/main" val="9506268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4</a:t>
            </a:r>
            <a:endParaRPr lang="en-US"/>
          </a:p>
        </p:txBody>
      </p:sp>
      <p:sp>
        <p:nvSpPr>
          <p:cNvPr id="3" name="Content Placeholder 2"/>
          <p:cNvSpPr>
            <a:spLocks noGrp="1"/>
          </p:cNvSpPr>
          <p:nvPr>
            <p:ph idx="1"/>
          </p:nvPr>
        </p:nvSpPr>
        <p:spPr/>
        <p:txBody>
          <a:bodyPr/>
          <a:lstStyle/>
          <a:p>
            <a:r>
              <a:rPr lang="en-US" smtClean="0"/>
              <a:t>Tạo một danh sách chứa các số tiến từng hóa đơn của các nhân viên khác nhau ngăn cách bởi các số 0</a:t>
            </a:r>
          </a:p>
          <a:p>
            <a:pPr marL="400050" lvl="1" indent="0">
              <a:buNone/>
            </a:pPr>
            <a:r>
              <a:rPr lang="da-DK" sz="2000" smtClean="0">
                <a:latin typeface="Consolas" panose="020B0609020204030204" pitchFamily="49" charset="0"/>
              </a:rPr>
              <a:t>_list</a:t>
            </a:r>
            <a:r>
              <a:rPr lang="da-DK" sz="2000">
                <a:latin typeface="Consolas" panose="020B0609020204030204" pitchFamily="49" charset="0"/>
              </a:rPr>
              <a:t>=[170.62,321.46,-12.5,34.22,-5.0,66.08,0,</a:t>
            </a:r>
          </a:p>
          <a:p>
            <a:pPr marL="400050" lvl="1" indent="0">
              <a:buNone/>
            </a:pPr>
            <a:r>
              <a:rPr lang="da-DK" sz="2000">
                <a:latin typeface="Consolas" panose="020B0609020204030204" pitchFamily="49" charset="0"/>
              </a:rPr>
              <a:t>       </a:t>
            </a:r>
            <a:r>
              <a:rPr lang="da-DK" sz="2000" smtClean="0">
                <a:latin typeface="Consolas" panose="020B0609020204030204" pitchFamily="49" charset="0"/>
              </a:rPr>
              <a:t>200.3,78.2</a:t>
            </a:r>
            <a:r>
              <a:rPr lang="da-DK" sz="2000">
                <a:latin typeface="Consolas" panose="020B0609020204030204" pitchFamily="49" charset="0"/>
              </a:rPr>
              <a:t>,-</a:t>
            </a:r>
            <a:r>
              <a:rPr lang="da-DK" sz="2000">
                <a:latin typeface="Consolas" panose="020B0609020204030204" pitchFamily="49" charset="0"/>
              </a:rPr>
              <a:t>27.0,0</a:t>
            </a:r>
            <a:r>
              <a:rPr lang="da-DK" sz="2000" smtClean="0">
                <a:latin typeface="Consolas" panose="020B0609020204030204" pitchFamily="49" charset="0"/>
              </a:rPr>
              <a:t>]</a:t>
            </a:r>
          </a:p>
          <a:p>
            <a:r>
              <a:rPr lang="da-DK" smtClean="0">
                <a:latin typeface="Consolas" panose="020B0609020204030204" pitchFamily="49" charset="0"/>
              </a:rPr>
              <a:t>Xây dựng hàm với đầu vào là danh sách trên</a:t>
            </a:r>
          </a:p>
          <a:p>
            <a:pPr lvl="1"/>
            <a:r>
              <a:rPr lang="da-DK" smtClean="0">
                <a:latin typeface="Consolas" panose="020B0609020204030204" pitchFamily="49" charset="0"/>
              </a:rPr>
              <a:t>Duyệt toàn bộ danh sách</a:t>
            </a:r>
          </a:p>
          <a:p>
            <a:pPr lvl="2"/>
            <a:r>
              <a:rPr lang="da-DK" smtClean="0">
                <a:latin typeface="Consolas" panose="020B0609020204030204" pitchFamily="49" charset="0"/>
              </a:rPr>
              <a:t>Tính tổng liên tiếp các phần tử trong _list</a:t>
            </a:r>
          </a:p>
          <a:p>
            <a:pPr lvl="2"/>
            <a:r>
              <a:rPr lang="da-DK" smtClean="0">
                <a:latin typeface="Consolas" panose="020B0609020204030204" pitchFamily="49" charset="0"/>
              </a:rPr>
              <a:t>Nếu phần tử trong _list=0 thì in ra tổng số tiền đã tính được và gán lại tổng về 0 để tính tổng tiến tiếp cho nhân viên tiếp theo</a:t>
            </a:r>
            <a:endParaRPr lang="en-US">
              <a:latin typeface="Consolas" panose="020B0609020204030204" pitchFamily="49" charset="0"/>
            </a:endParaRPr>
          </a:p>
        </p:txBody>
      </p:sp>
      <p:sp>
        <p:nvSpPr>
          <p:cNvPr id="4" name="Slide Number Placeholder 3"/>
          <p:cNvSpPr>
            <a:spLocks noGrp="1"/>
          </p:cNvSpPr>
          <p:nvPr>
            <p:ph type="sldNum" sz="quarter" idx="11"/>
          </p:nvPr>
        </p:nvSpPr>
        <p:spPr/>
        <p:txBody>
          <a:bodyPr/>
          <a:lstStyle/>
          <a:p>
            <a:fld id="{B6B660BE-11E5-49C5-9092-33DADC997675}" type="slidenum">
              <a:rPr lang="en-GB" smtClean="0"/>
              <a:t>25</a:t>
            </a:fld>
            <a:endParaRPr lang="en-GB"/>
          </a:p>
        </p:txBody>
      </p:sp>
    </p:spTree>
    <p:extLst>
      <p:ext uri="{BB962C8B-B14F-4D97-AF65-F5344CB8AC3E}">
        <p14:creationId xmlns:p14="http://schemas.microsoft.com/office/powerpoint/2010/main" val="31620022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4</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6945"/>
            <a:ext cx="8229600" cy="4211835"/>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26</a:t>
            </a:fld>
            <a:endParaRPr lang="en-GB"/>
          </a:p>
        </p:txBody>
      </p:sp>
    </p:spTree>
    <p:extLst>
      <p:ext uri="{BB962C8B-B14F-4D97-AF65-F5344CB8AC3E}">
        <p14:creationId xmlns:p14="http://schemas.microsoft.com/office/powerpoint/2010/main" val="10059019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Hướng dẫn bài 5 </a:t>
            </a:r>
            <a:endParaRPr lang="en-US"/>
          </a:p>
        </p:txBody>
      </p:sp>
      <p:sp>
        <p:nvSpPr>
          <p:cNvPr id="3" name="Content Placeholder 2"/>
          <p:cNvSpPr>
            <a:spLocks noGrp="1"/>
          </p:cNvSpPr>
          <p:nvPr>
            <p:ph idx="1"/>
          </p:nvPr>
        </p:nvSpPr>
        <p:spPr/>
        <p:txBody>
          <a:bodyPr/>
          <a:lstStyle/>
          <a:p>
            <a:r>
              <a:rPr lang="en-US" smtClean="0"/>
              <a:t>Khai báo hàm ticket với đầu vào là số chỗi ghế ban đầu s và danh sách vé khách cần mua _list</a:t>
            </a:r>
          </a:p>
          <a:p>
            <a:pPr lvl="1"/>
            <a:r>
              <a:rPr lang="en-US" smtClean="0"/>
              <a:t>Nội dung hàm thực hiện như sau:</a:t>
            </a:r>
          </a:p>
          <a:p>
            <a:pPr lvl="2"/>
            <a:r>
              <a:rPr lang="en-US" smtClean="0"/>
              <a:t>Duyệt danh sách vé khách cần mua thực hiện lấy số vé khách cần mua</a:t>
            </a:r>
          </a:p>
          <a:p>
            <a:pPr lvl="2"/>
            <a:r>
              <a:rPr lang="en-US" smtClean="0"/>
              <a:t>Nếu số vé khách cần mua&gt;=số ghế ngồi thì chuyển sang khách khác. Ngược lại sẽ bán số vé đó tương ứng là giảm số chỗ ngồi với số vé đó. </a:t>
            </a:r>
          </a:p>
          <a:p>
            <a:pPr lvl="2"/>
            <a:r>
              <a:rPr lang="en-US" smtClean="0"/>
              <a:t>Nếu số vé mà nhỏ &lt;=3 thì dừng bán vé</a:t>
            </a:r>
          </a:p>
          <a:p>
            <a:pPr lvl="1"/>
            <a:r>
              <a:rPr lang="en-US" smtClean="0"/>
              <a:t>Kết quả thu được s lúc đó là số ghế còn lại, biến duyệt danh sách vé khách là số khách đã bán được</a:t>
            </a:r>
          </a:p>
          <a:p>
            <a:endParaRPr lang="en-US"/>
          </a:p>
        </p:txBody>
      </p:sp>
      <p:sp>
        <p:nvSpPr>
          <p:cNvPr id="4" name="Slide Number Placeholder 3"/>
          <p:cNvSpPr>
            <a:spLocks noGrp="1"/>
          </p:cNvSpPr>
          <p:nvPr>
            <p:ph type="sldNum" sz="quarter" idx="11"/>
          </p:nvPr>
        </p:nvSpPr>
        <p:spPr/>
        <p:txBody>
          <a:bodyPr/>
          <a:lstStyle/>
          <a:p>
            <a:fld id="{B6B660BE-11E5-49C5-9092-33DADC997675}" type="slidenum">
              <a:rPr lang="en-GB" smtClean="0"/>
              <a:t>27</a:t>
            </a:fld>
            <a:endParaRPr lang="en-GB"/>
          </a:p>
        </p:txBody>
      </p:sp>
    </p:spTree>
    <p:extLst>
      <p:ext uri="{BB962C8B-B14F-4D97-AF65-F5344CB8AC3E}">
        <p14:creationId xmlns:p14="http://schemas.microsoft.com/office/powerpoint/2010/main" val="22433646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bài 5</a:t>
            </a:r>
            <a:endParaRPr lang="en-US"/>
          </a:p>
        </p:txBody>
      </p:sp>
      <p:pic>
        <p:nvPicPr>
          <p:cNvPr id="5" name="Content Placeholder 4"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6945"/>
            <a:ext cx="8229600" cy="4211835"/>
          </a:xfrm>
          <a:ln>
            <a:solidFill>
              <a:schemeClr val="accent1"/>
            </a:solidFill>
          </a:ln>
        </p:spPr>
      </p:pic>
      <p:sp>
        <p:nvSpPr>
          <p:cNvPr id="4" name="Slide Number Placeholder 3"/>
          <p:cNvSpPr>
            <a:spLocks noGrp="1"/>
          </p:cNvSpPr>
          <p:nvPr>
            <p:ph type="sldNum" sz="quarter" idx="11"/>
          </p:nvPr>
        </p:nvSpPr>
        <p:spPr/>
        <p:txBody>
          <a:bodyPr/>
          <a:lstStyle/>
          <a:p>
            <a:fld id="{B6B660BE-11E5-49C5-9092-33DADC997675}" type="slidenum">
              <a:rPr lang="en-GB" smtClean="0"/>
              <a:t>28</a:t>
            </a:fld>
            <a:endParaRPr lang="en-GB"/>
          </a:p>
        </p:txBody>
      </p:sp>
    </p:spTree>
    <p:extLst>
      <p:ext uri="{BB962C8B-B14F-4D97-AF65-F5344CB8AC3E}">
        <p14:creationId xmlns:p14="http://schemas.microsoft.com/office/powerpoint/2010/main" val="13484393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z="2000"/>
              <a:t>Code python Programming, Wesley J.Chun, Prentice Hall PTR, 2000</a:t>
            </a:r>
          </a:p>
          <a:p>
            <a:r>
              <a:rPr lang="en-US" sz="2000"/>
              <a:t>Fundamentals of Python Programming, Richard L. Halterman Sothern Adventis University, 2018</a:t>
            </a:r>
          </a:p>
          <a:p>
            <a:r>
              <a:rPr lang="en-US" sz="2000"/>
              <a:t>Python Notes for Professionals, GoalKicker.com, Free Programming Books</a:t>
            </a:r>
          </a:p>
          <a:p>
            <a:r>
              <a:rPr lang="en-US" sz="2000"/>
              <a:t>https://quantrimang.com/hon-100-bai-tap-python-co-loi-giai-code-mau-142456</a:t>
            </a:r>
          </a:p>
          <a:p>
            <a:r>
              <a:rPr lang="en-US" sz="2000"/>
              <a:t>https://openplanning.net/11377/python</a:t>
            </a:r>
          </a:p>
          <a:p>
            <a:r>
              <a:rPr lang="en-US" sz="2000"/>
              <a:t>https://</a:t>
            </a:r>
            <a:r>
              <a:rPr lang="en-US" sz="2000" smtClean="0"/>
              <a:t>viettuts.vn/python-string</a:t>
            </a:r>
          </a:p>
          <a:p>
            <a:r>
              <a:rPr lang="en-US" sz="2000"/>
              <a:t>https://</a:t>
            </a:r>
            <a:r>
              <a:rPr lang="en-US" sz="2000" smtClean="0"/>
              <a:t>erlerobotics.gitbooks.io/erle-robotics-learning-python-gitbook- free/ content/ lists/ exercises_list_and_dictionaries.html</a:t>
            </a:r>
            <a:endParaRPr lang="en-US" sz="2000"/>
          </a:p>
          <a:p>
            <a:endParaRPr lang="en-US" sz="2000"/>
          </a:p>
        </p:txBody>
      </p:sp>
      <p:sp>
        <p:nvSpPr>
          <p:cNvPr id="5" name="Slide Number Placeholder 4"/>
          <p:cNvSpPr>
            <a:spLocks noGrp="1"/>
          </p:cNvSpPr>
          <p:nvPr>
            <p:ph type="sldNum" sz="quarter" idx="11"/>
          </p:nvPr>
        </p:nvSpPr>
        <p:spPr/>
        <p:txBody>
          <a:bodyPr/>
          <a:lstStyle/>
          <a:p>
            <a:fld id="{B6B660BE-11E5-49C5-9092-33DADC997675}" type="slidenum">
              <a:rPr lang="en-GB" smtClean="0"/>
              <a:t>29</a:t>
            </a:fld>
            <a:endParaRPr lang="en-GB"/>
          </a:p>
        </p:txBody>
      </p:sp>
    </p:spTree>
    <p:extLst>
      <p:ext uri="{BB962C8B-B14F-4D97-AF65-F5344CB8AC3E}">
        <p14:creationId xmlns:p14="http://schemas.microsoft.com/office/powerpoint/2010/main" val="19532591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
        <p:nvSpPr>
          <p:cNvPr id="3" name="Slide Number Placeholder 2"/>
          <p:cNvSpPr>
            <a:spLocks noGrp="1"/>
          </p:cNvSpPr>
          <p:nvPr>
            <p:ph type="sldNum" sz="quarter" idx="11"/>
          </p:nvPr>
        </p:nvSpPr>
        <p:spPr/>
        <p:txBody>
          <a:bodyPr/>
          <a:lstStyle/>
          <a:p>
            <a:fld id="{B6B660BE-11E5-49C5-9092-33DADC997675}" type="slidenum">
              <a:rPr lang="en-GB" smtClean="0"/>
              <a:t>30</a:t>
            </a:fld>
            <a:endParaRPr lang="en-GB"/>
          </a:p>
        </p:txBody>
      </p:sp>
    </p:spTree>
    <p:extLst>
      <p:ext uri="{BB962C8B-B14F-4D97-AF65-F5344CB8AC3E}">
        <p14:creationId xmlns:p14="http://schemas.microsoft.com/office/powerpoint/2010/main" val="2754159483"/>
      </p:ext>
    </p:extLst>
  </p:cSld>
  <p:clrMapOvr>
    <a:masterClrMapping/>
  </p:clrMapOvr>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3878</TotalTime>
  <Words>1601</Words>
  <Application>Microsoft Office PowerPoint</Application>
  <PresentationFormat>On-screen Show (4:3)</PresentationFormat>
  <Paragraphs>165</Paragraphs>
  <Slides>30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Cambria</vt:lpstr>
      <vt:lpstr>Consolas</vt:lpstr>
      <vt:lpstr>Tahoma</vt:lpstr>
      <vt:lpstr>Times New Roman</vt:lpstr>
      <vt:lpstr>Wingdings</vt:lpstr>
      <vt:lpstr>Theme1</vt:lpstr>
      <vt:lpstr>CHƯƠNG 5 (Tiếp) LUYỆN TẬP</vt:lpstr>
      <vt:lpstr>Nội dung</vt:lpstr>
      <vt:lpstr>1.  Bài tập về từ điển (Dictionary)</vt:lpstr>
      <vt:lpstr>PowerPoint Presentation</vt:lpstr>
      <vt:lpstr>PowerPoint Presentation</vt:lpstr>
      <vt:lpstr>PowerPoint Presentation</vt:lpstr>
      <vt:lpstr>Hướng dẫn bài 1</vt:lpstr>
      <vt:lpstr>Code bài 1</vt:lpstr>
      <vt:lpstr>Code bài 2</vt:lpstr>
      <vt:lpstr>Hướng dẫn bài 3</vt:lpstr>
      <vt:lpstr>Code bài 3</vt:lpstr>
      <vt:lpstr>Hướng dẫn bài 4</vt:lpstr>
      <vt:lpstr>Code bài 4</vt:lpstr>
      <vt:lpstr>Nội dung</vt:lpstr>
      <vt:lpstr>2. Bài tập về hàm và mô đun</vt:lpstr>
      <vt:lpstr> </vt:lpstr>
      <vt:lpstr>PowerPoint Presentation</vt:lpstr>
      <vt:lpstr>PowerPoint Presentation</vt:lpstr>
      <vt:lpstr>PowerPoint Presentation</vt:lpstr>
      <vt:lpstr>PowerPoint Presentation</vt:lpstr>
      <vt:lpstr>Thực hiện yêu cầu:</vt:lpstr>
      <vt:lpstr>Hướng dẫn Bài 1</vt:lpstr>
      <vt:lpstr>Code Bài 1</vt:lpstr>
      <vt:lpstr>Code bài 3</vt:lpstr>
      <vt:lpstr>Hướng dẫn bài 4</vt:lpstr>
      <vt:lpstr>Code bài 4</vt:lpstr>
      <vt:lpstr>Hướng dẫn bài 5 </vt:lpstr>
      <vt:lpstr>Code bài 5</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Microsoft account</cp:lastModifiedBy>
  <cp:revision>200</cp:revision>
  <dcterms:created xsi:type="dcterms:W3CDTF">2020-06-02T08:04:28Z</dcterms:created>
  <dcterms:modified xsi:type="dcterms:W3CDTF">2021-11-04T14:25:07Z</dcterms:modified>
</cp:coreProperties>
</file>