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7"/>
  </p:notesMasterIdLst>
  <p:sldIdLst>
    <p:sldId id="260" r:id="rId2"/>
    <p:sldId id="343" r:id="rId3"/>
    <p:sldId id="263" r:id="rId4"/>
    <p:sldId id="300" r:id="rId5"/>
    <p:sldId id="301" r:id="rId6"/>
    <p:sldId id="344" r:id="rId7"/>
    <p:sldId id="264" r:id="rId8"/>
    <p:sldId id="299" r:id="rId9"/>
    <p:sldId id="303" r:id="rId10"/>
    <p:sldId id="304" r:id="rId11"/>
    <p:sldId id="306" r:id="rId12"/>
    <p:sldId id="307" r:id="rId13"/>
    <p:sldId id="308" r:id="rId14"/>
    <p:sldId id="309" r:id="rId15"/>
    <p:sldId id="345" r:id="rId16"/>
    <p:sldId id="311" r:id="rId17"/>
    <p:sldId id="312" r:id="rId18"/>
    <p:sldId id="265" r:id="rId19"/>
    <p:sldId id="266" r:id="rId20"/>
    <p:sldId id="332" r:id="rId21"/>
    <p:sldId id="320" r:id="rId22"/>
    <p:sldId id="314" r:id="rId23"/>
    <p:sldId id="267" r:id="rId24"/>
    <p:sldId id="269" r:id="rId25"/>
    <p:sldId id="270" r:id="rId26"/>
    <p:sldId id="323" r:id="rId27"/>
    <p:sldId id="346" r:id="rId28"/>
    <p:sldId id="315" r:id="rId29"/>
    <p:sldId id="271" r:id="rId30"/>
    <p:sldId id="273" r:id="rId31"/>
    <p:sldId id="274" r:id="rId32"/>
    <p:sldId id="322" r:id="rId33"/>
    <p:sldId id="275" r:id="rId34"/>
    <p:sldId id="276" r:id="rId35"/>
    <p:sldId id="277" r:id="rId36"/>
    <p:sldId id="347" r:id="rId37"/>
    <p:sldId id="286" r:id="rId38"/>
    <p:sldId id="287" r:id="rId39"/>
    <p:sldId id="316" r:id="rId40"/>
    <p:sldId id="317" r:id="rId41"/>
    <p:sldId id="318" r:id="rId42"/>
    <p:sldId id="319" r:id="rId43"/>
    <p:sldId id="289" r:id="rId44"/>
    <p:sldId id="321" r:id="rId45"/>
    <p:sldId id="281" r:id="rId46"/>
    <p:sldId id="348" r:id="rId47"/>
    <p:sldId id="335" r:id="rId48"/>
    <p:sldId id="336" r:id="rId49"/>
    <p:sldId id="337" r:id="rId50"/>
    <p:sldId id="338" r:id="rId51"/>
    <p:sldId id="339" r:id="rId52"/>
    <p:sldId id="340" r:id="rId53"/>
    <p:sldId id="341" r:id="rId54"/>
    <p:sldId id="333" r:id="rId55"/>
    <p:sldId id="334"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ED9"/>
    <a:srgbClr val="25306E"/>
    <a:srgbClr val="2D6633"/>
    <a:srgbClr val="969696"/>
    <a:srgbClr val="92C952"/>
    <a:srgbClr val="F29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57" autoAdjust="0"/>
    <p:restoredTop sz="86364" autoAdjust="0"/>
  </p:normalViewPr>
  <p:slideViewPr>
    <p:cSldViewPr snapToGrid="0">
      <p:cViewPr varScale="1">
        <p:scale>
          <a:sx n="97" d="100"/>
          <a:sy n="97" d="100"/>
        </p:scale>
        <p:origin x="1554"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04/11/2021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5091425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foo=Foo()</a:t>
            </a:r>
          </a:p>
          <a:p>
            <a:r>
              <a:rPr lang="en-US" smtClean="0"/>
              <a:t>foo.instance_bar('args')</a:t>
            </a:r>
          </a:p>
          <a:p>
            <a:endParaRPr lang="en-US" smtClean="0"/>
          </a:p>
          <a:p>
            <a:r>
              <a:rPr lang="en-US" smtClean="0"/>
              <a:t>Instance_bar</a:t>
            </a:r>
            <a:r>
              <a:rPr lang="en-US" baseline="0" smtClean="0"/>
              <a:t> là một phương thức dạng instance (phổ biến). Một đối tượng đường ngầm truyền như tham số thứ nhất cho phương thức thông qua từ khóa self. Phương thức được triệu gọi chủ yếu thông qua đối tượng</a:t>
            </a:r>
          </a:p>
          <a:p>
            <a:endParaRPr lang="en-US" baseline="0" smtClean="0"/>
          </a:p>
          <a:p>
            <a:r>
              <a:rPr lang="en-US" baseline="0" smtClean="0"/>
              <a:t>Foo.class_bar(‘args’)</a:t>
            </a:r>
          </a:p>
          <a:p>
            <a:r>
              <a:rPr lang="en-US" baseline="0" smtClean="0"/>
              <a:t>Classmethod là phương thức thuộc về cả class. Khi tực thi nó không dung đến bất kì instance nào của lớp đó. Tham số thứ nhất được truyền cho phương thức này là cls</a:t>
            </a:r>
          </a:p>
          <a:p>
            <a:r>
              <a:rPr lang="en-US" baseline="0" smtClean="0"/>
              <a:t>Tuy nhiên classmethod cũng có thể được gọi từ instance mà không có vấn đề gì</a:t>
            </a:r>
          </a:p>
          <a:p>
            <a:endParaRPr lang="en-US" baseline="0" smtClean="0"/>
          </a:p>
          <a:p>
            <a:r>
              <a:rPr lang="en-US" baseline="0" smtClean="0"/>
              <a:t>Staticmethod không sử dụng bất kỳ thứ gì liên quan đến class hay instance. Self hay cls không xuất hiện trong tham số. Nó hoạt động không khác gì hàm thông thường</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38</a:t>
            </a:fld>
            <a:endParaRPr lang="en-GB"/>
          </a:p>
        </p:txBody>
      </p:sp>
    </p:spTree>
    <p:extLst>
      <p:ext uri="{BB962C8B-B14F-4D97-AF65-F5344CB8AC3E}">
        <p14:creationId xmlns:p14="http://schemas.microsoft.com/office/powerpoint/2010/main" val="6579415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smtClean="0">
                <a:solidFill>
                  <a:srgbClr val="0033CC"/>
                </a:solidFill>
                <a:latin typeface="Cambria" pitchFamily="18" charset="0"/>
              </a:rPr>
              <a:t>PYTHON</a:t>
            </a:r>
            <a:r>
              <a:rPr lang="en-US" b="1" baseline="0" smtClean="0">
                <a:solidFill>
                  <a:srgbClr val="0033CC"/>
                </a:solidFill>
                <a:latin typeface="Cambria" pitchFamily="18" charset="0"/>
              </a:rPr>
              <a:t> PROGRAMMING</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p>
            <a:endParaRPr lang="en-GB"/>
          </a:p>
        </p:txBody>
      </p:sp>
      <p:sp>
        <p:nvSpPr>
          <p:cNvPr id="4" name="Slide Number Placeholder 3"/>
          <p:cNvSpPr>
            <a:spLocks noGrp="1"/>
          </p:cNvSpPr>
          <p:nvPr>
            <p:ph type="sldNum" sz="quarter" idx="11"/>
          </p:nvPr>
        </p:nvSpPr>
        <p:spPr/>
        <p:txBody>
          <a:bodyPr/>
          <a:lstStyle/>
          <a:p>
            <a:fld id="{B6B660BE-11E5-49C5-9092-33DADC997675}" type="slidenum">
              <a:rPr lang="en-GB" smtClean="0"/>
              <a:t>‹#›</a:t>
            </a:fld>
            <a:endParaRPr lang="en-GB"/>
          </a:p>
        </p:txBody>
      </p:sp>
      <p:sp>
        <p:nvSpPr>
          <p:cNvPr id="5" name="Date Placeholder 4"/>
          <p:cNvSpPr>
            <a:spLocks noGrp="1"/>
          </p:cNvSpPr>
          <p:nvPr>
            <p:ph type="dt" sz="half" idx="12"/>
          </p:nvPr>
        </p:nvSpPr>
        <p:spPr/>
        <p:txBody>
          <a:bodyPr/>
          <a:lstStyle/>
          <a:p>
            <a:endParaRPr lang="en-GB"/>
          </a:p>
        </p:txBody>
      </p:sp>
      <p:sp>
        <p:nvSpPr>
          <p:cNvPr id="7" name="TextBox 6"/>
          <p:cNvSpPr txBox="1"/>
          <p:nvPr userDrawn="1"/>
        </p:nvSpPr>
        <p:spPr>
          <a:xfrm>
            <a:off x="4918229" y="1393793"/>
            <a:ext cx="3906175" cy="5024761"/>
          </a:xfrm>
          <a:prstGeom prst="rect">
            <a:avLst/>
          </a:prstGeom>
          <a:noFill/>
        </p:spPr>
        <p:txBody>
          <a:bodyPr wrap="square" rtlCol="0">
            <a:spAutoFit/>
          </a:bodyPr>
          <a:lstStyle/>
          <a:p>
            <a:endParaRPr lang="en-US"/>
          </a:p>
        </p:txBody>
      </p:sp>
      <p:sp>
        <p:nvSpPr>
          <p:cNvPr id="9" name="Content Placeholder 2"/>
          <p:cNvSpPr>
            <a:spLocks noGrp="1"/>
          </p:cNvSpPr>
          <p:nvPr>
            <p:ph idx="1"/>
          </p:nvPr>
        </p:nvSpPr>
        <p:spPr>
          <a:xfrm>
            <a:off x="457200" y="1228727"/>
            <a:ext cx="4105922" cy="5248275"/>
          </a:xfrm>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10" name="Content Placeholder 2"/>
          <p:cNvSpPr>
            <a:spLocks noGrp="1"/>
          </p:cNvSpPr>
          <p:nvPr>
            <p:ph idx="13"/>
          </p:nvPr>
        </p:nvSpPr>
        <p:spPr>
          <a:xfrm>
            <a:off x="4818355" y="1228727"/>
            <a:ext cx="4105922" cy="5248275"/>
          </a:xfrm>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Tree>
    <p:extLst>
      <p:ext uri="{BB962C8B-B14F-4D97-AF65-F5344CB8AC3E}">
        <p14:creationId xmlns:p14="http://schemas.microsoft.com/office/powerpoint/2010/main" val="2891411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endParaRPr lang="en-GB"/>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7" r:id="rId4"/>
    <p:sldLayoutId id="2147483676" r:id="rId5"/>
  </p:sldLayoutIdLst>
  <p:hf hdr="0" ftr="0" dt="0"/>
  <p:txStyles>
    <p:titleStyle>
      <a:lvl1pPr algn="l" rtl="0" eaLnBrk="1" fontAlgn="base" hangingPunct="1">
        <a:spcBef>
          <a:spcPct val="0"/>
        </a:spcBef>
        <a:spcAft>
          <a:spcPct val="0"/>
        </a:spcAft>
        <a:defRPr sz="28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rgbClr val="0033CC"/>
          </a:solidFill>
          <a:latin typeface="+mj-lt"/>
          <a:ea typeface="Tahoma" panose="020B0604030504040204" pitchFamily="34" charset="0"/>
          <a:cs typeface="Tahoma" panose="020B0604030504040204" pitchFamily="34" charset="0"/>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accent4">
              <a:lumMod val="75000"/>
            </a:schemeClr>
          </a:solidFill>
          <a:latin typeface="+mj-lt"/>
          <a:ea typeface="Tahoma" panose="020B0604030504040204" pitchFamily="34" charset="0"/>
          <a:cs typeface="Tahoma" panose="020B0604030504040204" pitchFamily="34" charset="0"/>
        </a:defRPr>
      </a:lvl2pPr>
      <a:lvl3pPr marL="1143000" indent="-228600" algn="l" rtl="0" eaLnBrk="1" fontAlgn="base" hangingPunct="1">
        <a:spcBef>
          <a:spcPct val="20000"/>
        </a:spcBef>
        <a:spcAft>
          <a:spcPct val="0"/>
        </a:spcAft>
        <a:buClr>
          <a:schemeClr val="tx1"/>
        </a:buClr>
        <a:buChar char="•"/>
        <a:defRPr sz="2400">
          <a:solidFill>
            <a:srgbClr val="003399"/>
          </a:solidFill>
          <a:latin typeface="+mj-lt"/>
          <a:ea typeface="Tahoma" panose="020B0604030504040204" pitchFamily="34" charset="0"/>
          <a:cs typeface="Tahoma" panose="020B0604030504040204" pitchFamily="34" charset="0"/>
        </a:defRPr>
      </a:lvl3pPr>
      <a:lvl4pPr marL="1600200" indent="-228600" algn="l" rtl="0" eaLnBrk="1" fontAlgn="base" hangingPunct="1">
        <a:spcBef>
          <a:spcPct val="20000"/>
        </a:spcBef>
        <a:spcAft>
          <a:spcPct val="0"/>
        </a:spcAft>
        <a:buChar char="–"/>
        <a:defRPr sz="2000">
          <a:solidFill>
            <a:srgbClr val="FF3300"/>
          </a:solidFill>
          <a:latin typeface="+mj-lt"/>
          <a:ea typeface="Tahoma" panose="020B0604030504040204" pitchFamily="34" charset="0"/>
          <a:cs typeface="Tahoma" panose="020B0604030504040204" pitchFamily="34" charset="0"/>
        </a:defRPr>
      </a:lvl4pPr>
      <a:lvl5pPr marL="2057400" indent="-228600" algn="l" rtl="0" eaLnBrk="1" fontAlgn="base" hangingPunct="1">
        <a:spcBef>
          <a:spcPct val="20000"/>
        </a:spcBef>
        <a:spcAft>
          <a:spcPct val="0"/>
        </a:spcAft>
        <a:buChar char="»"/>
        <a:defRPr sz="2000">
          <a:solidFill>
            <a:srgbClr val="FF9900"/>
          </a:solidFill>
          <a:latin typeface="+mj-lt"/>
          <a:ea typeface="Tahoma" panose="020B0604030504040204" pitchFamily="34" charset="0"/>
          <a:cs typeface="Tahoma" panose="020B060403050404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3.tmp"/><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5342" y="2132858"/>
            <a:ext cx="6943081" cy="1583531"/>
          </a:xfrm>
        </p:spPr>
        <p:txBody>
          <a:bodyPr>
            <a:normAutofit fontScale="90000"/>
          </a:bodyPr>
          <a:lstStyle/>
          <a:p>
            <a:r>
              <a:rPr lang="en-US" smtClean="0"/>
              <a:t>CHƯƠNG 6 </a:t>
            </a:r>
            <a:r>
              <a:rPr lang="en-US" smtClean="0">
                <a:latin typeface="Calibri" panose="020F0502020204030204" pitchFamily="34" charset="0"/>
                <a:cs typeface="Calibri" panose="020F0502020204030204" pitchFamily="34" charset="0"/>
              </a:rPr>
              <a:t/>
            </a:r>
            <a:br>
              <a:rPr lang="en-US" smtClean="0">
                <a:latin typeface="Calibri" panose="020F0502020204030204" pitchFamily="34" charset="0"/>
                <a:cs typeface="Calibri" panose="020F0502020204030204" pitchFamily="34" charset="0"/>
              </a:rPr>
            </a:br>
            <a:r>
              <a:rPr lang="en-US" smtClean="0">
                <a:latin typeface="Calibri" panose="020F0502020204030204" pitchFamily="34" charset="0"/>
                <a:cs typeface="Calibri" panose="020F0502020204030204" pitchFamily="34" charset="0"/>
              </a:rPr>
              <a:t>LỚP VÀ ĐỐI TƯỢNG TRONG PYTHON</a:t>
            </a:r>
            <a:endParaRPr lang="en-GB"/>
          </a:p>
        </p:txBody>
      </p:sp>
      <p:sp>
        <p:nvSpPr>
          <p:cNvPr id="3" name="Subtitle 2"/>
          <p:cNvSpPr>
            <a:spLocks noGrp="1"/>
          </p:cNvSpPr>
          <p:nvPr>
            <p:ph type="subTitle" idx="1"/>
          </p:nvPr>
        </p:nvSpPr>
        <p:spPr/>
        <p:txBody>
          <a:bodyPr/>
          <a:lstStyle/>
          <a:p>
            <a:r>
              <a:rPr lang="en-GB" smtClean="0"/>
              <a:t>Giảng viên: Triệu Thu Hương</a:t>
            </a:r>
            <a:endParaRPr lang="en-GB"/>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a:solidFill>
                  <a:srgbClr val="C00000"/>
                </a:solidFill>
              </a:rPr>
              <a:t>Giới thiệu</a:t>
            </a:r>
            <a:endParaRPr lang="en-US" sz="2400" dirty="0">
              <a:solidFill>
                <a:srgbClr val="C00000"/>
              </a:solidFill>
            </a:endParaRPr>
          </a:p>
          <a:p>
            <a:pPr marL="385763" indent="-385763">
              <a:buFont typeface="+mj-lt"/>
              <a:buAutoNum type="arabicPeriod"/>
            </a:pPr>
            <a:r>
              <a:rPr lang="en-US" sz="2400" smtClean="0"/>
              <a:t>Các khái niệm cơ bản</a:t>
            </a:r>
            <a:endParaRPr lang="en-US" sz="2400" dirty="0"/>
          </a:p>
          <a:p>
            <a:pPr marL="385763" indent="-385763">
              <a:buFont typeface="+mj-lt"/>
              <a:buAutoNum type="arabicPeriod"/>
            </a:pPr>
            <a:r>
              <a:rPr lang="en-US" sz="2400" smtClean="0"/>
              <a:t>Xây dựng và sử dụng lớp</a:t>
            </a:r>
            <a:endParaRPr lang="en-US" sz="2400" dirty="0"/>
          </a:p>
          <a:p>
            <a:pPr marL="385763" indent="-385763">
              <a:buFont typeface="+mj-lt"/>
              <a:buAutoNum type="arabicPeriod"/>
            </a:pPr>
            <a:r>
              <a:rPr lang="en-US" sz="2400"/>
              <a:t>Thuộc </a:t>
            </a:r>
            <a:r>
              <a:rPr lang="en-US" sz="2400" smtClean="0"/>
              <a:t>tính</a:t>
            </a:r>
          </a:p>
          <a:p>
            <a:pPr marL="385763" indent="-385763">
              <a:buFont typeface="+mj-lt"/>
              <a:buAutoNum type="arabicPeriod"/>
            </a:pPr>
            <a:r>
              <a:rPr lang="en-US" sz="2400"/>
              <a:t>Phương </a:t>
            </a:r>
            <a:r>
              <a:rPr lang="en-US" sz="2400" smtClean="0"/>
              <a:t>thức</a:t>
            </a:r>
          </a:p>
          <a:p>
            <a:pPr marL="385763" indent="-385763">
              <a:buFont typeface="+mj-lt"/>
              <a:buAutoNum type="arabicPeriod"/>
            </a:pPr>
            <a:r>
              <a:rPr lang="en-US" sz="2400" smtClean="0"/>
              <a:t>Properties</a:t>
            </a:r>
            <a:endParaRPr lang="en-US" sz="2400"/>
          </a:p>
          <a:p>
            <a:pPr marL="385763" indent="-385763">
              <a:buFont typeface="+mj-lt"/>
              <a:buAutoNum type="arabicPeriod"/>
            </a:pPr>
            <a:r>
              <a:rPr lang="en-US" sz="2400"/>
              <a:t>Kế </a:t>
            </a:r>
            <a:r>
              <a:rPr lang="en-US" sz="2400"/>
              <a:t>thừa</a:t>
            </a:r>
          </a:p>
          <a:p>
            <a:pPr marL="385763" indent="-385763">
              <a:buFont typeface="+mj-lt"/>
              <a:buAutoNum type="arabicPeriod"/>
            </a:pPr>
            <a:r>
              <a:rPr lang="en-US" sz="2400" smtClean="0"/>
              <a:t>Đa hình</a:t>
            </a:r>
            <a:endParaRPr lang="en-US" sz="2400"/>
          </a:p>
          <a:p>
            <a:pPr marL="385763" indent="-385763">
              <a:buFont typeface="+mj-lt"/>
              <a:buAutoNum type="arabicPeriod"/>
            </a:pP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26574571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1.1. Giới thiệu</a:t>
            </a:r>
            <a:endParaRPr lang="en-US"/>
          </a:p>
        </p:txBody>
      </p:sp>
      <p:sp>
        <p:nvSpPr>
          <p:cNvPr id="3" name="Content Placeholder 2"/>
          <p:cNvSpPr>
            <a:spLocks noGrp="1"/>
          </p:cNvSpPr>
          <p:nvPr>
            <p:ph idx="1"/>
          </p:nvPr>
        </p:nvSpPr>
        <p:spPr/>
        <p:txBody>
          <a:bodyPr/>
          <a:lstStyle/>
          <a:p>
            <a:r>
              <a:rPr lang="en-US" sz="2400" smtClean="0"/>
              <a:t>Python là ngôn ngữ lập trình hướng thủ tục đối tượng (Procedural-oriented)</a:t>
            </a:r>
          </a:p>
          <a:p>
            <a:r>
              <a:rPr lang="en-US" sz="2400" smtClean="0"/>
              <a:t>Hướng thủ biểu hiện ở việc sử dụng các hàm trong Python. </a:t>
            </a:r>
          </a:p>
          <a:p>
            <a:r>
              <a:rPr lang="en-US" sz="2400" smtClean="0"/>
              <a:t>Hướng đối tượng (object oriented) thể hiện ở việc xây dựng các lớp đối tượng</a:t>
            </a:r>
            <a:endParaRPr lang="en-US" sz="2400"/>
          </a:p>
        </p:txBody>
      </p:sp>
      <p:sp>
        <p:nvSpPr>
          <p:cNvPr id="4" name="Slide Number Placeholder 3"/>
          <p:cNvSpPr>
            <a:spLocks noGrp="1"/>
          </p:cNvSpPr>
          <p:nvPr>
            <p:ph type="sldNum" sz="quarter" idx="11"/>
          </p:nvPr>
        </p:nvSpPr>
        <p:spPr/>
        <p:txBody>
          <a:bodyPr/>
          <a:lstStyle/>
          <a:p>
            <a:fld id="{B6B660BE-11E5-49C5-9092-33DADC997675}" type="slidenum">
              <a:rPr lang="en-GB" smtClean="0"/>
              <a:t>3</a:t>
            </a:fld>
            <a:endParaRPr lang="en-GB"/>
          </a:p>
        </p:txBody>
      </p:sp>
    </p:spTree>
    <p:extLst>
      <p:ext uri="{BB962C8B-B14F-4D97-AF65-F5344CB8AC3E}">
        <p14:creationId xmlns:p14="http://schemas.microsoft.com/office/powerpoint/2010/main" val="517126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1.2. Ưu điểm của lập trình hướng đối tượng</a:t>
            </a:r>
            <a:endParaRPr lang="en-US"/>
          </a:p>
        </p:txBody>
      </p:sp>
      <p:sp>
        <p:nvSpPr>
          <p:cNvPr id="3" name="Content Placeholder 2"/>
          <p:cNvSpPr>
            <a:spLocks noGrp="1"/>
          </p:cNvSpPr>
          <p:nvPr>
            <p:ph idx="1"/>
          </p:nvPr>
        </p:nvSpPr>
        <p:spPr/>
        <p:txBody>
          <a:bodyPr/>
          <a:lstStyle/>
          <a:p>
            <a:pPr algn="just"/>
            <a:r>
              <a:rPr lang="vi-VN"/>
              <a:t>OOP mô hình hóa những thứ phức tạp dưới dạng cấu trúc đơn giản.</a:t>
            </a:r>
          </a:p>
          <a:p>
            <a:pPr algn="just"/>
            <a:r>
              <a:rPr lang="vi-VN"/>
              <a:t>Code OOP có thể sử dụng lại, giúp tiết kiệm tài nguyên.</a:t>
            </a:r>
          </a:p>
          <a:p>
            <a:pPr algn="just"/>
            <a:r>
              <a:rPr lang="vi-VN"/>
              <a:t>Giúp sửa lỗi dễ dàng hơn. So với việc tìm lỗi ở nhiều vị trí trong code thì tìm lỗi trong các lớp (được cấu trúc từ trước) đơn giản và ít mất thời gian hơn.</a:t>
            </a:r>
          </a:p>
          <a:p>
            <a:pPr algn="just"/>
            <a:r>
              <a:rPr lang="vi-VN"/>
              <a:t>Có tính bảo mật cao, bảo vệ thông tin thông qua đóng gói.</a:t>
            </a:r>
          </a:p>
          <a:p>
            <a:pPr algn="just"/>
            <a:r>
              <a:rPr lang="vi-VN"/>
              <a:t>Dễ mở rộng dự án.</a:t>
            </a:r>
          </a:p>
          <a:p>
            <a:pPr algn="just"/>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4</a:t>
            </a:fld>
            <a:endParaRPr lang="en-GB"/>
          </a:p>
        </p:txBody>
      </p:sp>
    </p:spTree>
    <p:extLst>
      <p:ext uri="{BB962C8B-B14F-4D97-AF65-F5344CB8AC3E}">
        <p14:creationId xmlns:p14="http://schemas.microsoft.com/office/powerpoint/2010/main" val="1186497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1.3. Các đặc tính cơ bản</a:t>
            </a:r>
            <a:endParaRPr lang="en-US"/>
          </a:p>
        </p:txBody>
      </p:sp>
      <p:sp>
        <p:nvSpPr>
          <p:cNvPr id="3" name="Content Placeholder 2"/>
          <p:cNvSpPr>
            <a:spLocks noGrp="1"/>
          </p:cNvSpPr>
          <p:nvPr>
            <p:ph idx="1"/>
          </p:nvPr>
        </p:nvSpPr>
        <p:spPr/>
        <p:txBody>
          <a:bodyPr/>
          <a:lstStyle/>
          <a:p>
            <a:r>
              <a:rPr lang="en-US" smtClean="0"/>
              <a:t>Đóng gói (Encapsulation)</a:t>
            </a:r>
          </a:p>
          <a:p>
            <a:r>
              <a:rPr lang="en-US" smtClean="0"/>
              <a:t>Kế thừa (Inheritance)</a:t>
            </a:r>
          </a:p>
          <a:p>
            <a:r>
              <a:rPr lang="en-US" smtClean="0"/>
              <a:t>Đa hình (Polymorphism)</a:t>
            </a:r>
          </a:p>
          <a:p>
            <a:r>
              <a:rPr lang="en-US" smtClean="0"/>
              <a:t>Trừu tượng (Abstraction)</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5</a:t>
            </a:fld>
            <a:endParaRPr lang="en-GB"/>
          </a:p>
        </p:txBody>
      </p:sp>
    </p:spTree>
    <p:extLst>
      <p:ext uri="{BB962C8B-B14F-4D97-AF65-F5344CB8AC3E}">
        <p14:creationId xmlns:p14="http://schemas.microsoft.com/office/powerpoint/2010/main" val="950791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a:t>Giới thiệu</a:t>
            </a:r>
            <a:endParaRPr lang="en-US" sz="2400" dirty="0"/>
          </a:p>
          <a:p>
            <a:pPr marL="385763" indent="-385763">
              <a:buFont typeface="+mj-lt"/>
              <a:buAutoNum type="arabicPeriod"/>
            </a:pPr>
            <a:r>
              <a:rPr lang="en-US" sz="2400" smtClean="0">
                <a:solidFill>
                  <a:srgbClr val="C00000"/>
                </a:solidFill>
              </a:rPr>
              <a:t>Các khái niệm cơ bản</a:t>
            </a:r>
            <a:endParaRPr lang="en-US" sz="2400" dirty="0">
              <a:solidFill>
                <a:srgbClr val="C00000"/>
              </a:solidFill>
            </a:endParaRPr>
          </a:p>
          <a:p>
            <a:pPr marL="385763" indent="-385763">
              <a:buFont typeface="+mj-lt"/>
              <a:buAutoNum type="arabicPeriod"/>
            </a:pPr>
            <a:r>
              <a:rPr lang="en-US" sz="2400" smtClean="0"/>
              <a:t>Xây dựng và sử dụng lớp</a:t>
            </a:r>
            <a:endParaRPr lang="en-US" sz="2400" dirty="0"/>
          </a:p>
          <a:p>
            <a:pPr marL="385763" indent="-385763">
              <a:buFont typeface="+mj-lt"/>
              <a:buAutoNum type="arabicPeriod"/>
            </a:pPr>
            <a:r>
              <a:rPr lang="en-US" sz="2400"/>
              <a:t>Thuộc </a:t>
            </a:r>
            <a:r>
              <a:rPr lang="en-US" sz="2400" smtClean="0"/>
              <a:t>tính</a:t>
            </a:r>
          </a:p>
          <a:p>
            <a:pPr marL="385763" indent="-385763">
              <a:buFont typeface="+mj-lt"/>
              <a:buAutoNum type="arabicPeriod"/>
            </a:pPr>
            <a:r>
              <a:rPr lang="en-US" sz="2400"/>
              <a:t>Phương </a:t>
            </a:r>
            <a:r>
              <a:rPr lang="en-US" sz="2400" smtClean="0"/>
              <a:t>thức</a:t>
            </a:r>
          </a:p>
          <a:p>
            <a:pPr marL="385763" indent="-385763">
              <a:buFont typeface="+mj-lt"/>
              <a:buAutoNum type="arabicPeriod"/>
            </a:pPr>
            <a:r>
              <a:rPr lang="en-US" sz="2400" smtClean="0"/>
              <a:t>Properties</a:t>
            </a:r>
            <a:endParaRPr lang="en-US" sz="2400"/>
          </a:p>
          <a:p>
            <a:pPr marL="385763" indent="-385763">
              <a:buFont typeface="+mj-lt"/>
              <a:buAutoNum type="arabicPeriod"/>
            </a:pPr>
            <a:r>
              <a:rPr lang="en-US" sz="2400"/>
              <a:t>Kế </a:t>
            </a:r>
            <a:r>
              <a:rPr lang="en-US" sz="2400"/>
              <a:t>thừa</a:t>
            </a:r>
          </a:p>
          <a:p>
            <a:pPr marL="385763" indent="-385763">
              <a:buFont typeface="+mj-lt"/>
              <a:buAutoNum type="arabicPeriod"/>
            </a:pPr>
            <a:r>
              <a:rPr lang="en-US" sz="2400" smtClean="0"/>
              <a:t>Đa hình</a:t>
            </a:r>
            <a:endParaRPr lang="en-US" sz="2400"/>
          </a:p>
          <a:p>
            <a:pPr marL="385763" indent="-385763">
              <a:buFont typeface="+mj-lt"/>
              <a:buAutoNum type="arabicPeriod"/>
            </a:pP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6</a:t>
            </a:fld>
            <a:endParaRPr lang="en-US"/>
          </a:p>
        </p:txBody>
      </p:sp>
    </p:spTree>
    <p:extLst>
      <p:ext uri="{BB962C8B-B14F-4D97-AF65-F5344CB8AC3E}">
        <p14:creationId xmlns:p14="http://schemas.microsoft.com/office/powerpoint/2010/main" val="3825111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 Các khái niệm cơ bản</a:t>
            </a:r>
            <a:endParaRPr lang="en-US"/>
          </a:p>
        </p:txBody>
      </p:sp>
      <p:sp>
        <p:nvSpPr>
          <p:cNvPr id="3" name="Content Placeholder 2"/>
          <p:cNvSpPr>
            <a:spLocks noGrp="1"/>
          </p:cNvSpPr>
          <p:nvPr>
            <p:ph idx="1"/>
          </p:nvPr>
        </p:nvSpPr>
        <p:spPr/>
        <p:txBody>
          <a:bodyPr/>
          <a:lstStyle/>
          <a:p>
            <a:r>
              <a:rPr lang="en-US" smtClean="0"/>
              <a:t>Lớp, đối tượng</a:t>
            </a:r>
          </a:p>
          <a:p>
            <a:r>
              <a:rPr lang="en-US" smtClean="0"/>
              <a:t>Trừu tượng</a:t>
            </a:r>
          </a:p>
          <a:p>
            <a:r>
              <a:rPr lang="en-US" smtClean="0"/>
              <a:t>Đóng gói</a:t>
            </a:r>
          </a:p>
          <a:p>
            <a:r>
              <a:rPr lang="en-US" smtClean="0"/>
              <a:t>Thông điệp</a:t>
            </a:r>
          </a:p>
          <a:p>
            <a:r>
              <a:rPr lang="en-US" smtClean="0"/>
              <a:t>Kế thừa, đa hình</a:t>
            </a:r>
            <a:endParaRPr lang="en-US"/>
          </a:p>
        </p:txBody>
      </p:sp>
      <p:pic>
        <p:nvPicPr>
          <p:cNvPr id="4098" name="Picture 2" descr="Các tính chất của O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4262" y="1404938"/>
            <a:ext cx="5610225" cy="2447926"/>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1"/>
          </p:nvPr>
        </p:nvSpPr>
        <p:spPr/>
        <p:txBody>
          <a:bodyPr/>
          <a:lstStyle/>
          <a:p>
            <a:fld id="{B6B660BE-11E5-49C5-9092-33DADC997675}" type="slidenum">
              <a:rPr lang="en-GB" smtClean="0"/>
              <a:t>7</a:t>
            </a:fld>
            <a:endParaRPr lang="en-GB"/>
          </a:p>
        </p:txBody>
      </p:sp>
    </p:spTree>
    <p:extLst>
      <p:ext uri="{BB962C8B-B14F-4D97-AF65-F5344CB8AC3E}">
        <p14:creationId xmlns:p14="http://schemas.microsoft.com/office/powerpoint/2010/main" val="1938793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2.1. Lớp, đối tượng</a:t>
            </a:r>
            <a:endParaRPr lang="en-US"/>
          </a:p>
        </p:txBody>
      </p:sp>
      <p:sp>
        <p:nvSpPr>
          <p:cNvPr id="3" name="Content Placeholder 2"/>
          <p:cNvSpPr>
            <a:spLocks noGrp="1"/>
          </p:cNvSpPr>
          <p:nvPr>
            <p:ph idx="1"/>
          </p:nvPr>
        </p:nvSpPr>
        <p:spPr/>
        <p:txBody>
          <a:bodyPr/>
          <a:lstStyle/>
          <a:p>
            <a:r>
              <a:rPr lang="en-US" smtClean="0"/>
              <a:t>Đối tượng: là thực thể cụ thể trong thế giới thực</a:t>
            </a:r>
          </a:p>
          <a:p>
            <a:pPr marL="0" indent="0">
              <a:buNone/>
            </a:pPr>
            <a:endParaRPr lang="en-US"/>
          </a:p>
          <a:p>
            <a:pPr marL="0" indent="0">
              <a:buNone/>
            </a:pPr>
            <a:endParaRPr lang="en-US" smtClean="0"/>
          </a:p>
          <a:p>
            <a:pPr marL="0" indent="0">
              <a:buNone/>
            </a:pPr>
            <a:endParaRPr lang="en-US" smtClean="0"/>
          </a:p>
          <a:p>
            <a:r>
              <a:rPr lang="en-US" smtClean="0"/>
              <a:t>Lớp đối tượng: tập hợp các đối tượng cùng kiểu</a:t>
            </a:r>
            <a:endParaRPr lang="en-US"/>
          </a:p>
        </p:txBody>
      </p:sp>
      <p:pic>
        <p:nvPicPr>
          <p:cNvPr id="4" name="Picture 19"/>
          <p:cNvPicPr>
            <a:picLocks noChangeAspect="1" noChangeArrowheads="1"/>
          </p:cNvPicPr>
          <p:nvPr/>
        </p:nvPicPr>
        <p:blipFill rotWithShape="1">
          <a:blip r:embed="rId2"/>
          <a:srcRect b="56320"/>
          <a:stretch/>
        </p:blipFill>
        <p:spPr bwMode="auto">
          <a:xfrm>
            <a:off x="2323015" y="1883949"/>
            <a:ext cx="4259827" cy="1394655"/>
          </a:xfrm>
          <a:prstGeom prst="rect">
            <a:avLst/>
          </a:prstGeom>
          <a:noFill/>
          <a:ln w="9525">
            <a:noFill/>
            <a:miter lim="800000"/>
            <a:headEnd/>
            <a:tailEnd/>
          </a:ln>
          <a:effectLst/>
        </p:spPr>
      </p:pic>
      <p:pic>
        <p:nvPicPr>
          <p:cNvPr id="5" name="Picture 2"/>
          <p:cNvPicPr>
            <a:picLocks noChangeAspect="1" noChangeArrowheads="1"/>
          </p:cNvPicPr>
          <p:nvPr/>
        </p:nvPicPr>
        <p:blipFill>
          <a:blip r:embed="rId3"/>
          <a:srcRect/>
          <a:stretch>
            <a:fillRect/>
          </a:stretch>
        </p:blipFill>
        <p:spPr bwMode="auto">
          <a:xfrm>
            <a:off x="1440024" y="3933826"/>
            <a:ext cx="1537229" cy="1095268"/>
          </a:xfrm>
          <a:prstGeom prst="rect">
            <a:avLst/>
          </a:prstGeom>
          <a:ln>
            <a:noFill/>
          </a:ln>
          <a:effectLst>
            <a:outerShdw blurRad="292100" dist="139700" dir="2700000" algn="tl" rotWithShape="0">
              <a:srgbClr val="333333">
                <a:alpha val="65000"/>
              </a:srgbClr>
            </a:outerShdw>
          </a:effectLst>
        </p:spPr>
      </p:pic>
      <p:pic>
        <p:nvPicPr>
          <p:cNvPr id="6" name="Picture 3"/>
          <p:cNvPicPr>
            <a:picLocks noChangeAspect="1" noChangeArrowheads="1"/>
          </p:cNvPicPr>
          <p:nvPr/>
        </p:nvPicPr>
        <p:blipFill>
          <a:blip r:embed="rId4"/>
          <a:srcRect/>
          <a:stretch>
            <a:fillRect/>
          </a:stretch>
        </p:blipFill>
        <p:spPr bwMode="auto">
          <a:xfrm>
            <a:off x="5460022" y="5154821"/>
            <a:ext cx="1739564" cy="1184703"/>
          </a:xfrm>
          <a:prstGeom prst="rect">
            <a:avLst/>
          </a:prstGeom>
          <a:ln>
            <a:noFill/>
          </a:ln>
          <a:effectLst>
            <a:outerShdw blurRad="292100" dist="139700" dir="2700000" algn="tl" rotWithShape="0">
              <a:srgbClr val="333333">
                <a:alpha val="65000"/>
              </a:srgbClr>
            </a:outerShdw>
          </a:effectLst>
        </p:spPr>
      </p:pic>
      <p:pic>
        <p:nvPicPr>
          <p:cNvPr id="7" name="Picture 4"/>
          <p:cNvPicPr>
            <a:picLocks noChangeAspect="1" noChangeArrowheads="1"/>
          </p:cNvPicPr>
          <p:nvPr/>
        </p:nvPicPr>
        <p:blipFill>
          <a:blip r:embed="rId5"/>
          <a:srcRect/>
          <a:stretch>
            <a:fillRect/>
          </a:stretch>
        </p:blipFill>
        <p:spPr bwMode="auto">
          <a:xfrm>
            <a:off x="4289373" y="3885064"/>
            <a:ext cx="1708124" cy="1086988"/>
          </a:xfrm>
          <a:prstGeom prst="rect">
            <a:avLst/>
          </a:prstGeom>
          <a:ln>
            <a:noFill/>
          </a:ln>
          <a:effectLst>
            <a:outerShdw blurRad="292100" dist="139700" dir="2700000" algn="tl" rotWithShape="0">
              <a:srgbClr val="333333">
                <a:alpha val="65000"/>
              </a:srgbClr>
            </a:outerShdw>
          </a:effectLst>
        </p:spPr>
      </p:pic>
      <p:pic>
        <p:nvPicPr>
          <p:cNvPr id="8" name="Picture 5"/>
          <p:cNvPicPr>
            <a:picLocks noChangeAspect="1" noChangeArrowheads="1"/>
          </p:cNvPicPr>
          <p:nvPr/>
        </p:nvPicPr>
        <p:blipFill>
          <a:blip r:embed="rId6"/>
          <a:srcRect/>
          <a:stretch>
            <a:fillRect/>
          </a:stretch>
        </p:blipFill>
        <p:spPr bwMode="auto">
          <a:xfrm>
            <a:off x="2097212" y="5109529"/>
            <a:ext cx="1760083" cy="1391694"/>
          </a:xfrm>
          <a:prstGeom prst="rect">
            <a:avLst/>
          </a:prstGeom>
          <a:ln>
            <a:noFill/>
          </a:ln>
          <a:effectLst>
            <a:outerShdw blurRad="292100" dist="139700" dir="2700000" algn="tl" rotWithShape="0">
              <a:srgbClr val="333333">
                <a:alpha val="65000"/>
              </a:srgbClr>
            </a:outerShdw>
          </a:effectLst>
        </p:spPr>
      </p:pic>
      <p:sp>
        <p:nvSpPr>
          <p:cNvPr id="9" name="Slide Number Placeholder 8"/>
          <p:cNvSpPr>
            <a:spLocks noGrp="1"/>
          </p:cNvSpPr>
          <p:nvPr>
            <p:ph type="sldNum" sz="quarter" idx="11"/>
          </p:nvPr>
        </p:nvSpPr>
        <p:spPr/>
        <p:txBody>
          <a:bodyPr/>
          <a:lstStyle/>
          <a:p>
            <a:fld id="{B6B660BE-11E5-49C5-9092-33DADC997675}" type="slidenum">
              <a:rPr lang="en-GB" smtClean="0"/>
              <a:t>8</a:t>
            </a:fld>
            <a:endParaRPr lang="en-GB"/>
          </a:p>
        </p:txBody>
      </p:sp>
    </p:spTree>
    <p:extLst>
      <p:ext uri="{BB962C8B-B14F-4D97-AF65-F5344CB8AC3E}">
        <p14:creationId xmlns:p14="http://schemas.microsoft.com/office/powerpoint/2010/main" val="1689597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2.2. Thuộc tính, phương thức </a:t>
            </a:r>
            <a:endParaRPr lang="en-US"/>
          </a:p>
        </p:txBody>
      </p:sp>
      <p:sp>
        <p:nvSpPr>
          <p:cNvPr id="3" name="Content Placeholder 2"/>
          <p:cNvSpPr>
            <a:spLocks noGrp="1"/>
          </p:cNvSpPr>
          <p:nvPr>
            <p:ph idx="1"/>
          </p:nvPr>
        </p:nvSpPr>
        <p:spPr/>
        <p:txBody>
          <a:bodyPr/>
          <a:lstStyle/>
          <a:p>
            <a:r>
              <a:rPr lang="en-US"/>
              <a:t>Mọi đối tượng đều đặc trưng bởi hai thành phần</a:t>
            </a:r>
          </a:p>
          <a:p>
            <a:pPr lvl="1"/>
            <a:r>
              <a:rPr lang="en-US"/>
              <a:t>Dữ liệu (Thuộc tính và trạng thái)</a:t>
            </a:r>
          </a:p>
          <a:p>
            <a:pPr lvl="1"/>
            <a:r>
              <a:rPr lang="en-US"/>
              <a:t>Hành động (phương thức</a:t>
            </a:r>
            <a:r>
              <a:rPr lang="en-US" smtClean="0"/>
              <a:t>)</a:t>
            </a:r>
          </a:p>
          <a:p>
            <a:r>
              <a:rPr lang="en-US" smtClean="0"/>
              <a:t>Xác định thành phần thuộc tính </a:t>
            </a:r>
            <a:r>
              <a:rPr lang="en-GB"/>
              <a:t>là xác định các tính chất đặc trưng của đối tượng ( tính chất tạo nên đối tượng)</a:t>
            </a:r>
          </a:p>
          <a:p>
            <a:pPr marL="0" indent="0">
              <a:buNone/>
            </a:pPr>
            <a:endParaRPr lang="en-US"/>
          </a:p>
          <a:p>
            <a:endParaRPr lang="en-US"/>
          </a:p>
        </p:txBody>
      </p:sp>
      <p:pic>
        <p:nvPicPr>
          <p:cNvPr id="5" name="Content Placeholder 3"/>
          <p:cNvPicPr>
            <a:picLocks noChangeAspect="1" noChangeArrowheads="1"/>
          </p:cNvPicPr>
          <p:nvPr/>
        </p:nvPicPr>
        <p:blipFill>
          <a:blip r:embed="rId2"/>
          <a:srcRect/>
          <a:stretch>
            <a:fillRect/>
          </a:stretch>
        </p:blipFill>
        <p:spPr>
          <a:xfrm>
            <a:off x="3468412" y="3774189"/>
            <a:ext cx="3960621" cy="2319282"/>
          </a:xfrm>
          <a:prstGeom prst="rect">
            <a:avLst/>
          </a:prstGeom>
        </p:spPr>
      </p:pic>
      <p:sp>
        <p:nvSpPr>
          <p:cNvPr id="4" name="Slide Number Placeholder 3"/>
          <p:cNvSpPr>
            <a:spLocks noGrp="1"/>
          </p:cNvSpPr>
          <p:nvPr>
            <p:ph type="sldNum" sz="quarter" idx="11"/>
          </p:nvPr>
        </p:nvSpPr>
        <p:spPr/>
        <p:txBody>
          <a:bodyPr/>
          <a:lstStyle/>
          <a:p>
            <a:fld id="{B6B660BE-11E5-49C5-9092-33DADC997675}" type="slidenum">
              <a:rPr lang="en-GB" smtClean="0"/>
              <a:t>9</a:t>
            </a:fld>
            <a:endParaRPr lang="en-GB"/>
          </a:p>
        </p:txBody>
      </p:sp>
    </p:spTree>
    <p:extLst>
      <p:ext uri="{BB962C8B-B14F-4D97-AF65-F5344CB8AC3E}">
        <p14:creationId xmlns:p14="http://schemas.microsoft.com/office/powerpoint/2010/main" val="1159568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Xác định thành phần phương thức</a:t>
            </a:r>
          </a:p>
          <a:p>
            <a:pPr lvl="1"/>
            <a:r>
              <a:rPr lang="en-US" smtClean="0"/>
              <a:t>Xác định đối tượng có khả năng thực hiện gì</a:t>
            </a:r>
          </a:p>
          <a:p>
            <a:pPr lvl="1"/>
            <a:r>
              <a:rPr lang="en-US" smtClean="0"/>
              <a:t>Các hành động tác động lên đối tượng</a:t>
            </a:r>
          </a:p>
          <a:p>
            <a:pPr lvl="1"/>
            <a:r>
              <a:rPr lang="en-US" smtClean="0"/>
              <a:t>Ví dụ: cộng, trừ, nhân, chia phân số</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10</a:t>
            </a:fld>
            <a:endParaRPr lang="en-GB"/>
          </a:p>
        </p:txBody>
      </p:sp>
    </p:spTree>
    <p:extLst>
      <p:ext uri="{BB962C8B-B14F-4D97-AF65-F5344CB8AC3E}">
        <p14:creationId xmlns:p14="http://schemas.microsoft.com/office/powerpoint/2010/main" val="1217664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2.3. Tính trừu tượng  </a:t>
            </a:r>
            <a:endParaRPr lang="en-US"/>
          </a:p>
        </p:txBody>
      </p:sp>
      <p:sp>
        <p:nvSpPr>
          <p:cNvPr id="3" name="Content Placeholder 2"/>
          <p:cNvSpPr>
            <a:spLocks noGrp="1"/>
          </p:cNvSpPr>
          <p:nvPr>
            <p:ph idx="1"/>
          </p:nvPr>
        </p:nvSpPr>
        <p:spPr/>
        <p:txBody>
          <a:bodyPr/>
          <a:lstStyle/>
          <a:p>
            <a:pPr algn="just"/>
            <a:r>
              <a:rPr lang="en-US"/>
              <a:t>Trừu tượng hóa (Abstraction): là một kỹ thuật chỉ quan tâm đến những chi tiết cần thiết của vấn đề nghiên cứu mà bỏ qua những chi tiết không cần thiết (không quan tâm) và coi vấn đề chỉ gồm những chi tiết đó mà thôi</a:t>
            </a:r>
          </a:p>
          <a:p>
            <a:endParaRPr lang="en-US"/>
          </a:p>
        </p:txBody>
      </p:sp>
      <p:pic>
        <p:nvPicPr>
          <p:cNvPr id="4" name="Picture 2"/>
          <p:cNvPicPr>
            <a:picLocks noChangeAspect="1" noChangeArrowheads="1"/>
          </p:cNvPicPr>
          <p:nvPr/>
        </p:nvPicPr>
        <p:blipFill>
          <a:blip r:embed="rId2"/>
          <a:srcRect/>
          <a:stretch>
            <a:fillRect/>
          </a:stretch>
        </p:blipFill>
        <p:spPr bwMode="auto">
          <a:xfrm>
            <a:off x="2590993" y="3598368"/>
            <a:ext cx="3962014" cy="2702769"/>
          </a:xfrm>
          <a:prstGeom prst="rect">
            <a:avLst/>
          </a:prstGeom>
          <a:ln>
            <a:noFill/>
          </a:ln>
          <a:effectLst>
            <a:outerShdw blurRad="292100" dist="139700" dir="2700000" algn="tl" rotWithShape="0">
              <a:srgbClr val="333333">
                <a:alpha val="65000"/>
              </a:srgbClr>
            </a:outerShdw>
          </a:effectLst>
        </p:spPr>
      </p:pic>
      <p:sp>
        <p:nvSpPr>
          <p:cNvPr id="5" name="Slide Number Placeholder 4"/>
          <p:cNvSpPr>
            <a:spLocks noGrp="1"/>
          </p:cNvSpPr>
          <p:nvPr>
            <p:ph type="sldNum" sz="quarter" idx="11"/>
          </p:nvPr>
        </p:nvSpPr>
        <p:spPr/>
        <p:txBody>
          <a:bodyPr/>
          <a:lstStyle/>
          <a:p>
            <a:fld id="{B6B660BE-11E5-49C5-9092-33DADC997675}" type="slidenum">
              <a:rPr lang="en-GB" smtClean="0"/>
              <a:t>11</a:t>
            </a:fld>
            <a:endParaRPr lang="en-GB"/>
          </a:p>
        </p:txBody>
      </p:sp>
    </p:spTree>
    <p:extLst>
      <p:ext uri="{BB962C8B-B14F-4D97-AF65-F5344CB8AC3E}">
        <p14:creationId xmlns:p14="http://schemas.microsoft.com/office/powerpoint/2010/main" val="3082960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2.4. Tính đóng gói</a:t>
            </a:r>
            <a:endParaRPr lang="en-US"/>
          </a:p>
        </p:txBody>
      </p:sp>
      <p:sp>
        <p:nvSpPr>
          <p:cNvPr id="3" name="Content Placeholder 2"/>
          <p:cNvSpPr>
            <a:spLocks noGrp="1"/>
          </p:cNvSpPr>
          <p:nvPr>
            <p:ph idx="1"/>
          </p:nvPr>
        </p:nvSpPr>
        <p:spPr/>
        <p:txBody>
          <a:bodyPr/>
          <a:lstStyle/>
          <a:p>
            <a:pPr algn="just"/>
            <a:r>
              <a:rPr lang="vi-VN"/>
              <a:t>Các dữ liệu và phương thức có liên quan với nhau được đóng gói thành 1 lớp. Tức là mỗi lớp được xây dựng để thực hiện một nhóm chức năng đặc trưng của riêng lớp đó. Che giấu các thông tin của lớp đó đối với bên ngoài thể hiện ở public, protected, private đối với từng thuộc tính và phương thức.</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12</a:t>
            </a:fld>
            <a:endParaRPr lang="en-GB"/>
          </a:p>
        </p:txBody>
      </p:sp>
    </p:spTree>
    <p:extLst>
      <p:ext uri="{BB962C8B-B14F-4D97-AF65-F5344CB8AC3E}">
        <p14:creationId xmlns:p14="http://schemas.microsoft.com/office/powerpoint/2010/main" val="4619152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2.5. Tính kế thừa</a:t>
            </a:r>
            <a:endParaRPr lang="en-US"/>
          </a:p>
        </p:txBody>
      </p:sp>
      <p:sp>
        <p:nvSpPr>
          <p:cNvPr id="3" name="Content Placeholder 2"/>
          <p:cNvSpPr>
            <a:spLocks noGrp="1"/>
          </p:cNvSpPr>
          <p:nvPr>
            <p:ph idx="1"/>
          </p:nvPr>
        </p:nvSpPr>
        <p:spPr/>
        <p:txBody>
          <a:bodyPr/>
          <a:lstStyle/>
          <a:p>
            <a:pPr algn="just"/>
            <a:r>
              <a:rPr lang="vi-VN" smtClean="0"/>
              <a:t>Nguyên </a:t>
            </a:r>
            <a:r>
              <a:rPr lang="vi-VN"/>
              <a:t>tắc này cho phép xây dựng một lớp mới dựa trên 1 lớp đã khai báo từ trước. Lớp con có thể sử dụng lại các thuộc tính và phương thức của lớp cha mà không cần khai báo lại. Tùy thuộc vào từng ngôn ngữ cho phép việc kế thừa 1 hoặc nhiều class cha</a:t>
            </a:r>
            <a:endParaRPr lang="en-US"/>
          </a:p>
        </p:txBody>
      </p:sp>
      <p:pic>
        <p:nvPicPr>
          <p:cNvPr id="4" name="Picture 2"/>
          <p:cNvPicPr>
            <a:picLocks noChangeAspect="1" noChangeArrowheads="1"/>
          </p:cNvPicPr>
          <p:nvPr/>
        </p:nvPicPr>
        <p:blipFill>
          <a:blip r:embed="rId2"/>
          <a:srcRect/>
          <a:stretch>
            <a:fillRect/>
          </a:stretch>
        </p:blipFill>
        <p:spPr bwMode="auto">
          <a:xfrm>
            <a:off x="2837599" y="3724260"/>
            <a:ext cx="3643338" cy="2589627"/>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lide Number Placeholder 4"/>
          <p:cNvSpPr>
            <a:spLocks noGrp="1"/>
          </p:cNvSpPr>
          <p:nvPr>
            <p:ph type="sldNum" sz="quarter" idx="11"/>
          </p:nvPr>
        </p:nvSpPr>
        <p:spPr/>
        <p:txBody>
          <a:bodyPr/>
          <a:lstStyle/>
          <a:p>
            <a:fld id="{B6B660BE-11E5-49C5-9092-33DADC997675}" type="slidenum">
              <a:rPr lang="en-GB" smtClean="0"/>
              <a:t>13</a:t>
            </a:fld>
            <a:endParaRPr lang="en-GB"/>
          </a:p>
        </p:txBody>
      </p:sp>
    </p:spTree>
    <p:extLst>
      <p:ext uri="{BB962C8B-B14F-4D97-AF65-F5344CB8AC3E}">
        <p14:creationId xmlns:p14="http://schemas.microsoft.com/office/powerpoint/2010/main" val="20698791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2.6. Tính đa hình</a:t>
            </a:r>
            <a:endParaRPr lang="en-US"/>
          </a:p>
        </p:txBody>
      </p:sp>
      <p:sp>
        <p:nvSpPr>
          <p:cNvPr id="3" name="Content Placeholder 2"/>
          <p:cNvSpPr>
            <a:spLocks noGrp="1"/>
          </p:cNvSpPr>
          <p:nvPr>
            <p:ph idx="1"/>
          </p:nvPr>
        </p:nvSpPr>
        <p:spPr/>
        <p:txBody>
          <a:bodyPr/>
          <a:lstStyle/>
          <a:p>
            <a:pPr algn="just"/>
            <a:r>
              <a:rPr lang="vi-VN"/>
              <a:t>Tính đa hình được thể hiện bởi một phương thức, hành động có thể thực hiện theo nhiều cách khác nhau. VD: chó mèo cùng là động vật nhưng khi thực hiện phương thức 'sủa' thì chó sủa 'gogo', mèo sủa 'méo mèo'. =)</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14</a:t>
            </a:fld>
            <a:endParaRPr lang="en-GB"/>
          </a:p>
        </p:txBody>
      </p:sp>
    </p:spTree>
    <p:extLst>
      <p:ext uri="{BB962C8B-B14F-4D97-AF65-F5344CB8AC3E}">
        <p14:creationId xmlns:p14="http://schemas.microsoft.com/office/powerpoint/2010/main" val="3544659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a:t>Giới thiệu</a:t>
            </a:r>
            <a:endParaRPr lang="en-US" sz="2400" dirty="0"/>
          </a:p>
          <a:p>
            <a:pPr marL="385763" indent="-385763">
              <a:buFont typeface="+mj-lt"/>
              <a:buAutoNum type="arabicPeriod"/>
            </a:pPr>
            <a:r>
              <a:rPr lang="en-US" sz="2400" smtClean="0"/>
              <a:t>Các khái niệm cơ bản</a:t>
            </a:r>
            <a:endParaRPr lang="en-US" sz="2400" dirty="0"/>
          </a:p>
          <a:p>
            <a:pPr marL="385763" indent="-385763">
              <a:buFont typeface="+mj-lt"/>
              <a:buAutoNum type="arabicPeriod"/>
            </a:pPr>
            <a:r>
              <a:rPr lang="en-US" sz="2400" smtClean="0">
                <a:solidFill>
                  <a:srgbClr val="C00000"/>
                </a:solidFill>
              </a:rPr>
              <a:t>Xây dựng và sử dụng lớp</a:t>
            </a:r>
            <a:endParaRPr lang="en-US" sz="2400" dirty="0">
              <a:solidFill>
                <a:srgbClr val="C00000"/>
              </a:solidFill>
            </a:endParaRPr>
          </a:p>
          <a:p>
            <a:pPr marL="385763" indent="-385763">
              <a:buFont typeface="+mj-lt"/>
              <a:buAutoNum type="arabicPeriod"/>
            </a:pPr>
            <a:r>
              <a:rPr lang="en-US" sz="2400"/>
              <a:t>Thuộc </a:t>
            </a:r>
            <a:r>
              <a:rPr lang="en-US" sz="2400" smtClean="0"/>
              <a:t>tính</a:t>
            </a:r>
          </a:p>
          <a:p>
            <a:pPr marL="385763" indent="-385763">
              <a:buFont typeface="+mj-lt"/>
              <a:buAutoNum type="arabicPeriod"/>
            </a:pPr>
            <a:r>
              <a:rPr lang="en-US" sz="2400"/>
              <a:t>Phương </a:t>
            </a:r>
            <a:r>
              <a:rPr lang="en-US" sz="2400" smtClean="0"/>
              <a:t>thức</a:t>
            </a:r>
          </a:p>
          <a:p>
            <a:pPr marL="385763" indent="-385763">
              <a:buFont typeface="+mj-lt"/>
              <a:buAutoNum type="arabicPeriod"/>
            </a:pPr>
            <a:r>
              <a:rPr lang="en-US" sz="2400" smtClean="0"/>
              <a:t>Properties</a:t>
            </a:r>
            <a:endParaRPr lang="en-US" sz="2400"/>
          </a:p>
          <a:p>
            <a:pPr marL="385763" indent="-385763">
              <a:buFont typeface="+mj-lt"/>
              <a:buAutoNum type="arabicPeriod"/>
            </a:pPr>
            <a:r>
              <a:rPr lang="en-US" sz="2400"/>
              <a:t>Kế </a:t>
            </a:r>
            <a:r>
              <a:rPr lang="en-US" sz="2400"/>
              <a:t>thừa</a:t>
            </a:r>
          </a:p>
          <a:p>
            <a:pPr marL="385763" indent="-385763">
              <a:buFont typeface="+mj-lt"/>
              <a:buAutoNum type="arabicPeriod"/>
            </a:pPr>
            <a:r>
              <a:rPr lang="en-US" sz="2400" smtClean="0"/>
              <a:t>Đa hình</a:t>
            </a:r>
            <a:endParaRPr lang="en-US" sz="2400"/>
          </a:p>
          <a:p>
            <a:pPr marL="385763" indent="-385763">
              <a:buFont typeface="+mj-lt"/>
              <a:buAutoNum type="arabicPeriod"/>
            </a:pP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15</a:t>
            </a:fld>
            <a:endParaRPr lang="en-US"/>
          </a:p>
        </p:txBody>
      </p:sp>
    </p:spTree>
    <p:extLst>
      <p:ext uri="{BB962C8B-B14F-4D97-AF65-F5344CB8AC3E}">
        <p14:creationId xmlns:p14="http://schemas.microsoft.com/office/powerpoint/2010/main" val="3073785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3.1. Các bước định nghĩa lớp</a:t>
            </a:r>
            <a:endParaRPr lang="en-US"/>
          </a:p>
        </p:txBody>
      </p:sp>
      <p:sp>
        <p:nvSpPr>
          <p:cNvPr id="3" name="Content Placeholder 2"/>
          <p:cNvSpPr>
            <a:spLocks noGrp="1"/>
          </p:cNvSpPr>
          <p:nvPr>
            <p:ph idx="1"/>
          </p:nvPr>
        </p:nvSpPr>
        <p:spPr/>
        <p:txBody>
          <a:bodyPr/>
          <a:lstStyle/>
          <a:p>
            <a:r>
              <a:rPr lang="en-US" smtClean="0"/>
              <a:t>Bước 1: Xác định lớp cần xây dựng</a:t>
            </a:r>
          </a:p>
          <a:p>
            <a:pPr lvl="1"/>
            <a:r>
              <a:rPr lang="en-US" smtClean="0"/>
              <a:t>Tên lớp</a:t>
            </a:r>
          </a:p>
          <a:p>
            <a:pPr lvl="1"/>
            <a:r>
              <a:rPr lang="en-US" smtClean="0"/>
              <a:t>Danh sách thuộc tính</a:t>
            </a:r>
          </a:p>
          <a:p>
            <a:pPr lvl="1"/>
            <a:r>
              <a:rPr lang="en-US" smtClean="0"/>
              <a:t>Danh sách phương thức</a:t>
            </a:r>
          </a:p>
          <a:p>
            <a:pPr lvl="1"/>
            <a:r>
              <a:rPr lang="en-US" smtClean="0"/>
              <a:t>Các phương thức đặc biệt khác</a:t>
            </a:r>
          </a:p>
          <a:p>
            <a:r>
              <a:rPr lang="en-US" smtClean="0"/>
              <a:t>Bước 2: Sử dụng cú pháp lớp của Python để định nghĩa</a:t>
            </a:r>
          </a:p>
          <a:p>
            <a:pPr lvl="1"/>
            <a:r>
              <a:rPr lang="en-US" smtClean="0"/>
              <a:t>Sử dụng cấu trúc class để định nghĩa tên lớp</a:t>
            </a:r>
          </a:p>
          <a:p>
            <a:pPr lvl="1"/>
            <a:r>
              <a:rPr lang="en-US" smtClean="0"/>
              <a:t>Sử dụng khai báo biến để định nghĩa thuộc tính</a:t>
            </a:r>
          </a:p>
          <a:p>
            <a:pPr lvl="1"/>
            <a:r>
              <a:rPr lang="en-US" smtClean="0"/>
              <a:t>Sử dụng khai báo hàm để định nghĩa phương thức</a:t>
            </a:r>
          </a:p>
          <a:p>
            <a:pPr lvl="1"/>
            <a:r>
              <a:rPr lang="en-US" smtClean="0"/>
              <a:t>Khai báo các phương thức khác</a:t>
            </a:r>
          </a:p>
          <a:p>
            <a:r>
              <a:rPr lang="en-US" smtClean="0"/>
              <a:t>Bước 3: Định nghĩa nội dung các phương thức</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16</a:t>
            </a:fld>
            <a:endParaRPr lang="en-GB"/>
          </a:p>
        </p:txBody>
      </p:sp>
    </p:spTree>
    <p:extLst>
      <p:ext uri="{BB962C8B-B14F-4D97-AF65-F5344CB8AC3E}">
        <p14:creationId xmlns:p14="http://schemas.microsoft.com/office/powerpoint/2010/main" val="36355230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3.2. Sử dụng cấu trúc class để định nghĩa lớp</a:t>
            </a:r>
            <a:endParaRPr lang="en-US"/>
          </a:p>
        </p:txBody>
      </p:sp>
      <p:sp>
        <p:nvSpPr>
          <p:cNvPr id="3" name="Content Placeholder 2"/>
          <p:cNvSpPr>
            <a:spLocks noGrp="1"/>
          </p:cNvSpPr>
          <p:nvPr>
            <p:ph idx="1"/>
          </p:nvPr>
        </p:nvSpPr>
        <p:spPr/>
        <p:txBody>
          <a:bodyPr/>
          <a:lstStyle/>
          <a:p>
            <a:r>
              <a:rPr lang="en-US" smtClean="0"/>
              <a:t>Cú pháp định nghĩa lớp</a:t>
            </a:r>
          </a:p>
          <a:p>
            <a:pPr marL="457200" lvl="1" indent="0">
              <a:buNone/>
            </a:pPr>
            <a:r>
              <a:rPr lang="en-US" b="1" smtClean="0">
                <a:latin typeface="Consolas" panose="020B0609020204030204" pitchFamily="49" charset="0"/>
                <a:cs typeface="Courier New" panose="02070309020205020404" pitchFamily="49" charset="0"/>
              </a:rPr>
              <a:t>Class ten_lop:</a:t>
            </a:r>
          </a:p>
          <a:p>
            <a:pPr marL="914400" lvl="2" indent="0">
              <a:buNone/>
            </a:pPr>
            <a:r>
              <a:rPr lang="en-US" b="1" smtClean="0">
                <a:latin typeface="Consolas" panose="020B0609020204030204" pitchFamily="49" charset="0"/>
                <a:cs typeface="Courier New" panose="02070309020205020404" pitchFamily="49" charset="0"/>
              </a:rPr>
              <a:t>””” Mô tả ngắn gọn về lớp”””</a:t>
            </a:r>
          </a:p>
          <a:p>
            <a:pPr marL="914400" lvl="2" indent="0">
              <a:buNone/>
            </a:pPr>
            <a:r>
              <a:rPr lang="en-US" b="1" smtClean="0">
                <a:latin typeface="Consolas" panose="020B0609020204030204" pitchFamily="49" charset="0"/>
                <a:cs typeface="Courier New" panose="02070309020205020404" pitchFamily="49" charset="0"/>
              </a:rPr>
              <a:t>#Khai báo thuộc tính</a:t>
            </a:r>
          </a:p>
          <a:p>
            <a:pPr marL="914400" lvl="2" indent="0">
              <a:buNone/>
            </a:pPr>
            <a:r>
              <a:rPr lang="en-US" b="1" smtClean="0">
                <a:latin typeface="Consolas" panose="020B0609020204030204" pitchFamily="49" charset="0"/>
                <a:cs typeface="Courier New" panose="02070309020205020404" pitchFamily="49" charset="0"/>
              </a:rPr>
              <a:t>#Khai báo phương thức</a:t>
            </a:r>
          </a:p>
          <a:p>
            <a:pPr marL="914400" lvl="2" indent="0">
              <a:buNone/>
            </a:pPr>
            <a:r>
              <a:rPr lang="en-US" b="1" smtClean="0">
                <a:latin typeface="Consolas" panose="020B0609020204030204" pitchFamily="49" charset="0"/>
                <a:cs typeface="Courier New" panose="02070309020205020404" pitchFamily="49" charset="0"/>
              </a:rPr>
              <a:t>#Khai báo các phương thức đặc biệt khác</a:t>
            </a:r>
          </a:p>
          <a:p>
            <a:r>
              <a:rPr lang="en-US"/>
              <a:t>Ví </a:t>
            </a:r>
            <a:r>
              <a:rPr lang="en-US" smtClean="0"/>
              <a:t>dụ</a:t>
            </a:r>
            <a:endParaRPr lang="en-US">
              <a:latin typeface="Courier New" panose="02070309020205020404" pitchFamily="49" charset="0"/>
              <a:cs typeface="Courier New" panose="02070309020205020404" pitchFamily="49" charset="0"/>
            </a:endParaRPr>
          </a:p>
          <a:p>
            <a:pPr marL="457200" lvl="1" indent="0">
              <a:buNone/>
            </a:pPr>
            <a:r>
              <a:rPr lang="en-US" smtClean="0">
                <a:latin typeface="Consolas" panose="020B0609020204030204" pitchFamily="49" charset="0"/>
                <a:cs typeface="Courier New" panose="02070309020205020404" pitchFamily="49" charset="0"/>
              </a:rPr>
              <a:t>Class sinhVien:</a:t>
            </a:r>
          </a:p>
          <a:p>
            <a:pPr marL="914400" lvl="2" indent="0">
              <a:buNone/>
            </a:pPr>
            <a:r>
              <a:rPr lang="en-US">
                <a:latin typeface="Consolas" panose="020B0609020204030204" pitchFamily="49" charset="0"/>
                <a:cs typeface="Courier New" panose="02070309020205020404" pitchFamily="49" charset="0"/>
              </a:rPr>
              <a:t>””” Xây dựng lớp ten_lop”””</a:t>
            </a:r>
          </a:p>
          <a:p>
            <a:pPr marL="914400" lvl="2" indent="0">
              <a:buNone/>
            </a:pPr>
            <a:r>
              <a:rPr lang="en-US">
                <a:latin typeface="Consolas" panose="020B0609020204030204" pitchFamily="49" charset="0"/>
                <a:cs typeface="Courier New" panose="02070309020205020404" pitchFamily="49" charset="0"/>
              </a:rPr>
              <a:t>#Khai báo thuộc </a:t>
            </a:r>
            <a:r>
              <a:rPr lang="en-US" smtClean="0">
                <a:latin typeface="Consolas" panose="020B0609020204030204" pitchFamily="49" charset="0"/>
                <a:cs typeface="Courier New" panose="02070309020205020404" pitchFamily="49" charset="0"/>
              </a:rPr>
              <a:t>tính sinh viên</a:t>
            </a:r>
            <a:endParaRPr lang="en-US">
              <a:latin typeface="Consolas" panose="020B0609020204030204" pitchFamily="49" charset="0"/>
              <a:cs typeface="Courier New" panose="02070309020205020404" pitchFamily="49" charset="0"/>
            </a:endParaRPr>
          </a:p>
          <a:p>
            <a:pPr marL="914400" lvl="2" indent="0">
              <a:buNone/>
            </a:pPr>
            <a:r>
              <a:rPr lang="en-US">
                <a:latin typeface="Consolas" panose="020B0609020204030204" pitchFamily="49" charset="0"/>
                <a:cs typeface="Courier New" panose="02070309020205020404" pitchFamily="49" charset="0"/>
              </a:rPr>
              <a:t>#Khai báo phương </a:t>
            </a:r>
            <a:r>
              <a:rPr lang="en-US" smtClean="0">
                <a:latin typeface="Consolas" panose="020B0609020204030204" pitchFamily="49" charset="0"/>
                <a:cs typeface="Courier New" panose="02070309020205020404" pitchFamily="49" charset="0"/>
              </a:rPr>
              <a:t>thức sinh viên</a:t>
            </a:r>
            <a:endParaRPr lang="en-US">
              <a:latin typeface="Consolas" panose="020B0609020204030204" pitchFamily="49" charset="0"/>
              <a:cs typeface="Courier New" panose="02070309020205020404" pitchFamily="49" charset="0"/>
            </a:endParaRPr>
          </a:p>
          <a:p>
            <a:pPr marL="914400" lvl="2" indent="0">
              <a:buNone/>
            </a:pPr>
            <a:r>
              <a:rPr lang="en-US">
                <a:latin typeface="Consolas" panose="020B0609020204030204" pitchFamily="49" charset="0"/>
                <a:cs typeface="Courier New" panose="02070309020205020404" pitchFamily="49" charset="0"/>
              </a:rPr>
              <a:t>#Khai báo các phương thức đặc biệt khác</a:t>
            </a:r>
          </a:p>
          <a:p>
            <a:pPr lvl="2"/>
            <a:endParaRPr lang="en-US">
              <a:latin typeface="Courier New" panose="02070309020205020404" pitchFamily="49" charset="0"/>
              <a:cs typeface="Courier New" panose="020703090202050204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17</a:t>
            </a:fld>
            <a:endParaRPr lang="en-GB"/>
          </a:p>
        </p:txBody>
      </p:sp>
    </p:spTree>
    <p:extLst>
      <p:ext uri="{BB962C8B-B14F-4D97-AF65-F5344CB8AC3E}">
        <p14:creationId xmlns:p14="http://schemas.microsoft.com/office/powerpoint/2010/main" val="26275760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2384" y="471163"/>
            <a:ext cx="7821616" cy="487363"/>
          </a:xfrm>
        </p:spPr>
        <p:txBody>
          <a:bodyPr/>
          <a:lstStyle/>
          <a:p>
            <a:r>
              <a:rPr lang="en-US" smtClean="0"/>
              <a:t>3.3. Định nghĩa các thuộc tính và phương thức </a:t>
            </a:r>
            <a:endParaRPr lang="en-US"/>
          </a:p>
        </p:txBody>
      </p:sp>
      <p:sp>
        <p:nvSpPr>
          <p:cNvPr id="6" name="Content Placeholder 5"/>
          <p:cNvSpPr>
            <a:spLocks noGrp="1"/>
          </p:cNvSpPr>
          <p:nvPr>
            <p:ph idx="1"/>
          </p:nvPr>
        </p:nvSpPr>
        <p:spPr>
          <a:xfrm>
            <a:off x="409259" y="1198250"/>
            <a:ext cx="8229600" cy="5248275"/>
          </a:xfrm>
        </p:spPr>
        <p:txBody>
          <a:bodyPr/>
          <a:lstStyle/>
          <a:p>
            <a:pPr marL="285750" indent="-285750">
              <a:buFontTx/>
              <a:buChar char="-"/>
            </a:pPr>
            <a:r>
              <a:rPr lang="en-US" sz="2400"/>
              <a:t>Trong thân lớp là các:</a:t>
            </a:r>
          </a:p>
          <a:p>
            <a:pPr lvl="1">
              <a:buFontTx/>
              <a:buChar char="-"/>
            </a:pPr>
            <a:r>
              <a:rPr lang="en-US"/>
              <a:t>Thuộc tính</a:t>
            </a:r>
          </a:p>
          <a:p>
            <a:pPr lvl="1">
              <a:buFontTx/>
              <a:buChar char="-"/>
            </a:pPr>
            <a:r>
              <a:rPr lang="en-US"/>
              <a:t>Phương thức</a:t>
            </a:r>
          </a:p>
          <a:p>
            <a:pPr lvl="1">
              <a:buFontTx/>
              <a:buChar char="-"/>
            </a:pPr>
            <a:r>
              <a:rPr lang="en-US"/>
              <a:t>Phương thức khởi </a:t>
            </a:r>
            <a:r>
              <a:rPr lang="en-US" smtClean="0"/>
              <a:t>tạo</a:t>
            </a:r>
          </a:p>
          <a:p>
            <a:pPr>
              <a:buFontTx/>
              <a:buChar char="-"/>
            </a:pPr>
            <a:r>
              <a:rPr lang="en-US" sz="2400" smtClean="0"/>
              <a:t>Thuộc tính: những thành phần tạo lên đối tượng. </a:t>
            </a:r>
          </a:p>
          <a:p>
            <a:pPr>
              <a:buFontTx/>
              <a:buChar char="-"/>
            </a:pPr>
            <a:r>
              <a:rPr lang="en-US" sz="2400" smtClean="0"/>
              <a:t>Phương thức: tương tự như hàm, tham số đầu tiên của phương thức luôn luôn là </a:t>
            </a:r>
            <a:r>
              <a:rPr lang="en-US" sz="2400" smtClean="0">
                <a:solidFill>
                  <a:srgbClr val="C00000"/>
                </a:solidFill>
              </a:rPr>
              <a:t>self (ám chỉ class đó)</a:t>
            </a:r>
          </a:p>
          <a:p>
            <a:pPr>
              <a:buFontTx/>
              <a:buChar char="-"/>
            </a:pPr>
            <a:r>
              <a:rPr lang="en-US" sz="2400"/>
              <a:t>Phương thức khởi tạo: phương thức đặc biệt của lớp</a:t>
            </a:r>
          </a:p>
          <a:p>
            <a:pPr lvl="1">
              <a:buFontTx/>
              <a:buChar char="-"/>
            </a:pPr>
            <a:r>
              <a:rPr lang="en-US" sz="2000"/>
              <a:t>Luôn có tên là </a:t>
            </a:r>
            <a:r>
              <a:rPr lang="en-US" sz="2000">
                <a:solidFill>
                  <a:srgbClr val="C00000"/>
                </a:solidFill>
              </a:rPr>
              <a:t>__init__</a:t>
            </a:r>
          </a:p>
          <a:p>
            <a:pPr lvl="1">
              <a:buFontTx/>
              <a:buChar char="-"/>
            </a:pPr>
            <a:r>
              <a:rPr lang="en-US" sz="2000"/>
              <a:t>Tham số đầu tiên luôn là </a:t>
            </a:r>
            <a:r>
              <a:rPr lang="en-US" sz="2000">
                <a:solidFill>
                  <a:srgbClr val="C00000"/>
                </a:solidFill>
              </a:rPr>
              <a:t>self</a:t>
            </a:r>
          </a:p>
          <a:p>
            <a:pPr lvl="1">
              <a:buFontTx/>
              <a:buChar char="-"/>
            </a:pPr>
            <a:r>
              <a:rPr lang="en-US" sz="2000"/>
              <a:t>Chỉ được định nghĩa duy nhất một phương thức khởi tạo</a:t>
            </a:r>
          </a:p>
          <a:p>
            <a:pPr lvl="1">
              <a:buFontTx/>
              <a:buChar char="-"/>
            </a:pPr>
            <a:r>
              <a:rPr lang="en-US" sz="2000"/>
              <a:t>Nếu không định nghĩa, mặc định sẽ kế thừa hàm tạo lớp cha.</a:t>
            </a:r>
          </a:p>
          <a:p>
            <a:pPr>
              <a:buFontTx/>
              <a:buChar char="-"/>
            </a:pPr>
            <a:endParaRPr lang="en-US" sz="2400" smtClean="0">
              <a:solidFill>
                <a:srgbClr val="C00000"/>
              </a:solidFill>
            </a:endParaRPr>
          </a:p>
          <a:p>
            <a:endParaRPr lang="en-US" sz="2400"/>
          </a:p>
        </p:txBody>
      </p:sp>
      <p:sp>
        <p:nvSpPr>
          <p:cNvPr id="3" name="Slide Number Placeholder 2"/>
          <p:cNvSpPr>
            <a:spLocks noGrp="1"/>
          </p:cNvSpPr>
          <p:nvPr>
            <p:ph type="sldNum" sz="quarter" idx="11"/>
          </p:nvPr>
        </p:nvSpPr>
        <p:spPr/>
        <p:txBody>
          <a:bodyPr/>
          <a:lstStyle/>
          <a:p>
            <a:fld id="{B6B660BE-11E5-49C5-9092-33DADC997675}" type="slidenum">
              <a:rPr lang="en-GB" smtClean="0"/>
              <a:t>18</a:t>
            </a:fld>
            <a:endParaRPr lang="en-GB"/>
          </a:p>
        </p:txBody>
      </p:sp>
    </p:spTree>
    <p:extLst>
      <p:ext uri="{BB962C8B-B14F-4D97-AF65-F5344CB8AC3E}">
        <p14:creationId xmlns:p14="http://schemas.microsoft.com/office/powerpoint/2010/main" val="27929799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84777" y="1158699"/>
            <a:ext cx="7521592" cy="3787468"/>
          </a:xfrm>
          <a:prstGeom prst="rect">
            <a:avLst/>
          </a:prstGeom>
          <a:ln>
            <a:solidFill>
              <a:schemeClr val="accent1"/>
            </a:solidFill>
          </a:ln>
          <a:effectLst>
            <a:outerShdw blurRad="292100" dist="139700" dir="2700000" algn="tl" rotWithShape="0">
              <a:srgbClr val="333333">
                <a:alpha val="65000"/>
              </a:srgbClr>
            </a:outerShdw>
          </a:effectLst>
        </p:spPr>
      </p:pic>
      <p:sp>
        <p:nvSpPr>
          <p:cNvPr id="8" name="TextBox 7"/>
          <p:cNvSpPr txBox="1"/>
          <p:nvPr/>
        </p:nvSpPr>
        <p:spPr>
          <a:xfrm>
            <a:off x="1219200" y="5370786"/>
            <a:ext cx="6905297" cy="1200329"/>
          </a:xfrm>
          <a:prstGeom prst="rect">
            <a:avLst/>
          </a:prstGeom>
          <a:noFill/>
        </p:spPr>
        <p:txBody>
          <a:bodyPr wrap="square" rtlCol="0">
            <a:spAutoFit/>
          </a:bodyPr>
          <a:lstStyle/>
          <a:p>
            <a:pPr marL="285750" indent="-285750">
              <a:buFont typeface="Arial" panose="020B0604020202020204" pitchFamily="34" charset="0"/>
              <a:buChar char="•"/>
            </a:pPr>
            <a:r>
              <a:rPr lang="en-US" smtClean="0">
                <a:latin typeface="Arial" panose="020B0604020202020204" pitchFamily="34" charset="0"/>
                <a:cs typeface="Arial" panose="020B0604020202020204" pitchFamily="34" charset="0"/>
              </a:rPr>
              <a:t>__init__ : là phương thức khởi tạo</a:t>
            </a:r>
          </a:p>
          <a:p>
            <a:pPr marL="285750" indent="-285750">
              <a:buFont typeface="Arial" panose="020B0604020202020204" pitchFamily="34" charset="0"/>
              <a:buChar char="•"/>
            </a:pPr>
            <a:r>
              <a:rPr lang="en-US" smtClean="0">
                <a:latin typeface="Arial" panose="020B0604020202020204" pitchFamily="34" charset="0"/>
                <a:cs typeface="Arial" panose="020B0604020202020204" pitchFamily="34" charset="0"/>
              </a:rPr>
              <a:t>getWith, getHeight, getArea: là các phương thức của lớp</a:t>
            </a:r>
          </a:p>
          <a:p>
            <a:pPr marL="285750" indent="-285750">
              <a:buFont typeface="Arial" panose="020B0604020202020204" pitchFamily="34" charset="0"/>
              <a:buChar char="•"/>
            </a:pPr>
            <a:r>
              <a:rPr lang="en-US" smtClean="0">
                <a:latin typeface="Arial" panose="020B0604020202020204" pitchFamily="34" charset="0"/>
                <a:cs typeface="Arial" panose="020B0604020202020204" pitchFamily="34" charset="0"/>
              </a:rPr>
              <a:t>Các thuộc tính được khởi tạo trong phương thức khởi tạo</a:t>
            </a:r>
          </a:p>
          <a:p>
            <a:pPr marL="285750" indent="-285750">
              <a:buFont typeface="Arial" panose="020B0604020202020204" pitchFamily="34" charset="0"/>
              <a:buChar char="•"/>
            </a:pPr>
            <a:r>
              <a:rPr lang="en-US" smtClean="0">
                <a:latin typeface="Arial" panose="020B0604020202020204" pitchFamily="34" charset="0"/>
                <a:cs typeface="Arial" panose="020B0604020202020204" pitchFamily="34" charset="0"/>
              </a:rPr>
              <a:t>Các thuộc tính được quản lý bởi đối tượng self</a:t>
            </a:r>
            <a:endParaRPr lang="en-US">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1"/>
          </p:nvPr>
        </p:nvSpPr>
        <p:spPr/>
        <p:txBody>
          <a:bodyPr/>
          <a:lstStyle/>
          <a:p>
            <a:fld id="{B6B660BE-11E5-49C5-9092-33DADC997675}" type="slidenum">
              <a:rPr lang="en-GB" smtClean="0"/>
              <a:t>19</a:t>
            </a:fld>
            <a:endParaRPr lang="en-GB"/>
          </a:p>
        </p:txBody>
      </p:sp>
    </p:spTree>
    <p:extLst>
      <p:ext uri="{BB962C8B-B14F-4D97-AF65-F5344CB8AC3E}">
        <p14:creationId xmlns:p14="http://schemas.microsoft.com/office/powerpoint/2010/main" val="7210328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Phạm vi </a:t>
            </a:r>
            <a:endParaRPr lang="en-US"/>
          </a:p>
        </p:txBody>
      </p:sp>
      <p:sp>
        <p:nvSpPr>
          <p:cNvPr id="3" name="Content Placeholder 2"/>
          <p:cNvSpPr>
            <a:spLocks noGrp="1"/>
          </p:cNvSpPr>
          <p:nvPr>
            <p:ph idx="1"/>
          </p:nvPr>
        </p:nvSpPr>
        <p:spPr/>
        <p:txBody>
          <a:bodyPr/>
          <a:lstStyle/>
          <a:p>
            <a:r>
              <a:rPr lang="en-US"/>
              <a:t>Các thuộc tính và phương thức trong </a:t>
            </a:r>
            <a:r>
              <a:rPr lang="en-US" smtClean="0"/>
              <a:t>lớp chỉ tồn tại hai dạng private và public</a:t>
            </a:r>
          </a:p>
          <a:p>
            <a:r>
              <a:rPr lang="en-US" smtClean="0"/>
              <a:t>Những thuộc tính, phương thức có tên bắt đầu là hai dấu gạch dưới __ sẽ là phạm vi private, còn lại là phạm vi public</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20</a:t>
            </a:fld>
            <a:endParaRPr lang="en-GB"/>
          </a:p>
        </p:txBody>
      </p:sp>
    </p:spTree>
    <p:extLst>
      <p:ext uri="{BB962C8B-B14F-4D97-AF65-F5344CB8AC3E}">
        <p14:creationId xmlns:p14="http://schemas.microsoft.com/office/powerpoint/2010/main" val="35552746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Tạo class trống</a:t>
            </a:r>
            <a:endParaRPr lang="en-US"/>
          </a:p>
        </p:txBody>
      </p:sp>
      <p:sp>
        <p:nvSpPr>
          <p:cNvPr id="3" name="Content Placeholder 2"/>
          <p:cNvSpPr>
            <a:spLocks noGrp="1"/>
          </p:cNvSpPr>
          <p:nvPr>
            <p:ph idx="1"/>
          </p:nvPr>
        </p:nvSpPr>
        <p:spPr>
          <a:xfrm>
            <a:off x="457199" y="1228727"/>
            <a:ext cx="8342671" cy="5248275"/>
          </a:xfrm>
        </p:spPr>
        <p:txBody>
          <a:bodyPr/>
          <a:lstStyle/>
          <a:p>
            <a:r>
              <a:rPr lang="en-US"/>
              <a:t>Chúng ta có thể tạo ra một class trống (empty class) bằng cách sử dụng câu lệnh pass trong </a:t>
            </a:r>
            <a:r>
              <a:rPr lang="en-US" smtClean="0"/>
              <a:t>Python</a:t>
            </a:r>
          </a:p>
          <a:p>
            <a:pPr marL="400050" lvl="1" indent="0">
              <a:buNone/>
            </a:pPr>
            <a:r>
              <a:rPr lang="en-US" b="1">
                <a:latin typeface="Consolas" panose="020B0609020204030204" pitchFamily="49" charset="0"/>
                <a:cs typeface="Courier New" panose="02070309020205020404" pitchFamily="49" charset="0"/>
              </a:rPr>
              <a:t>c</a:t>
            </a:r>
            <a:r>
              <a:rPr lang="en-US" b="1" smtClean="0">
                <a:latin typeface="Consolas" panose="020B0609020204030204" pitchFamily="49" charset="0"/>
                <a:cs typeface="Courier New" panose="02070309020205020404" pitchFamily="49" charset="0"/>
              </a:rPr>
              <a:t>lass Test:</a:t>
            </a:r>
          </a:p>
          <a:p>
            <a:pPr marL="857250" lvl="2" indent="0">
              <a:buNone/>
            </a:pPr>
            <a:r>
              <a:rPr lang="en-US" b="1" smtClean="0">
                <a:latin typeface="Consolas" panose="020B0609020204030204" pitchFamily="49" charset="0"/>
                <a:cs typeface="Courier New" panose="02070309020205020404" pitchFamily="49" charset="0"/>
              </a:rPr>
              <a:t>pass</a:t>
            </a:r>
            <a:endParaRPr lang="en-US" b="1">
              <a:latin typeface="Consolas" panose="020B0609020204030204" pitchFamily="49" charset="0"/>
              <a:cs typeface="Courier New" panose="020703090202050204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21</a:t>
            </a:fld>
            <a:endParaRPr lang="en-GB"/>
          </a:p>
        </p:txBody>
      </p:sp>
    </p:spTree>
    <p:extLst>
      <p:ext uri="{BB962C8B-B14F-4D97-AF65-F5344CB8AC3E}">
        <p14:creationId xmlns:p14="http://schemas.microsoft.com/office/powerpoint/2010/main" val="17442985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3.4. Đối tượng</a:t>
            </a:r>
            <a:endParaRPr lang="en-US"/>
          </a:p>
        </p:txBody>
      </p:sp>
      <p:sp>
        <p:nvSpPr>
          <p:cNvPr id="3" name="Content Placeholder 2"/>
          <p:cNvSpPr>
            <a:spLocks noGrp="1"/>
          </p:cNvSpPr>
          <p:nvPr>
            <p:ph idx="1"/>
          </p:nvPr>
        </p:nvSpPr>
        <p:spPr/>
        <p:txBody>
          <a:bodyPr/>
          <a:lstStyle/>
          <a:p>
            <a:r>
              <a:rPr lang="en-US" smtClean="0"/>
              <a:t> Sau khi định nghĩa và xây dựng lớp, lớp tương ứng một kiểu dữ liệu trừu tượng. Có thể sử dụng nó để khai báo các đối tượng của lớp</a:t>
            </a:r>
          </a:p>
          <a:p>
            <a:r>
              <a:rPr lang="en-US" smtClean="0"/>
              <a:t>Như trong ví dụ lớp rectangle trên có thể khai báo đối tượng r1 là một hình chữ nhật – đối tượng lớp rectangle</a:t>
            </a:r>
          </a:p>
          <a:p>
            <a:r>
              <a:rPr lang="en-US" smtClean="0"/>
              <a:t>Cú pháp khai báo:</a:t>
            </a:r>
          </a:p>
          <a:p>
            <a:pPr marL="457200" lvl="1" indent="0">
              <a:buNone/>
            </a:pPr>
            <a:r>
              <a:rPr lang="en-US" b="1" smtClean="0">
                <a:latin typeface="Consolas" panose="020B0609020204030204" pitchFamily="49" charset="0"/>
                <a:cs typeface="Courier New" panose="02070309020205020404" pitchFamily="49" charset="0"/>
              </a:rPr>
              <a:t>Tên_đối_tương=Tên_lớp ([tham số])</a:t>
            </a:r>
            <a:endParaRPr lang="en-US" b="1">
              <a:latin typeface="Consolas" panose="020B0609020204030204" pitchFamily="49" charset="0"/>
              <a:cs typeface="Courier New" panose="020703090202050204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22</a:t>
            </a:fld>
            <a:endParaRPr lang="en-GB"/>
          </a:p>
        </p:txBody>
      </p:sp>
    </p:spTree>
    <p:extLst>
      <p:ext uri="{BB962C8B-B14F-4D97-AF65-F5344CB8AC3E}">
        <p14:creationId xmlns:p14="http://schemas.microsoft.com/office/powerpoint/2010/main" val="20003033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Điều gì xảy ra khi tạo đối tượng từ Class?</a:t>
            </a:r>
            <a:endParaRPr lang="en-US"/>
          </a:p>
        </p:txBody>
      </p:sp>
      <p:pic>
        <p:nvPicPr>
          <p:cNvPr id="4" name="Content Placeholder 3"/>
          <p:cNvPicPr>
            <a:picLocks noGrp="1" noChangeAspect="1"/>
          </p:cNvPicPr>
          <p:nvPr>
            <p:ph idx="1"/>
          </p:nvPr>
        </p:nvPicPr>
        <p:blipFill>
          <a:blip r:embed="rId2"/>
          <a:stretch>
            <a:fillRect/>
          </a:stretch>
        </p:blipFill>
        <p:spPr>
          <a:xfrm>
            <a:off x="2034069" y="1423210"/>
            <a:ext cx="4400000" cy="4123809"/>
          </a:xfrm>
          <a:prstGeom prst="rect">
            <a:avLst/>
          </a:prstGeom>
        </p:spPr>
      </p:pic>
      <p:sp>
        <p:nvSpPr>
          <p:cNvPr id="3" name="Slide Number Placeholder 2"/>
          <p:cNvSpPr>
            <a:spLocks noGrp="1"/>
          </p:cNvSpPr>
          <p:nvPr>
            <p:ph type="sldNum" sz="quarter" idx="11"/>
          </p:nvPr>
        </p:nvSpPr>
        <p:spPr/>
        <p:txBody>
          <a:bodyPr/>
          <a:lstStyle/>
          <a:p>
            <a:fld id="{B6B660BE-11E5-49C5-9092-33DADC997675}" type="slidenum">
              <a:rPr lang="en-GB" smtClean="0"/>
              <a:t>23</a:t>
            </a:fld>
            <a:endParaRPr lang="en-GB"/>
          </a:p>
        </p:txBody>
      </p:sp>
    </p:spTree>
    <p:extLst>
      <p:ext uri="{BB962C8B-B14F-4D97-AF65-F5344CB8AC3E}">
        <p14:creationId xmlns:p14="http://schemas.microsoft.com/office/powerpoint/2010/main" val="13550381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So sánh hai đối tượng</a:t>
            </a:r>
            <a:endParaRPr lang="en-US"/>
          </a:p>
        </p:txBody>
      </p:sp>
      <p:pic>
        <p:nvPicPr>
          <p:cNvPr id="4" name="Content Placeholder 3"/>
          <p:cNvPicPr>
            <a:picLocks noGrp="1" noChangeAspect="1"/>
          </p:cNvPicPr>
          <p:nvPr>
            <p:ph idx="1"/>
          </p:nvPr>
        </p:nvPicPr>
        <p:blipFill>
          <a:blip r:embed="rId2"/>
          <a:stretch>
            <a:fillRect/>
          </a:stretch>
        </p:blipFill>
        <p:spPr>
          <a:xfrm>
            <a:off x="1391958" y="1781019"/>
            <a:ext cx="6561905" cy="4123809"/>
          </a:xfrm>
          <a:prstGeom prst="rect">
            <a:avLst/>
          </a:prstGeom>
        </p:spPr>
      </p:pic>
      <p:sp>
        <p:nvSpPr>
          <p:cNvPr id="5" name="TextBox 4"/>
          <p:cNvSpPr txBox="1"/>
          <p:nvPr/>
        </p:nvSpPr>
        <p:spPr>
          <a:xfrm>
            <a:off x="735496" y="1232452"/>
            <a:ext cx="2653747" cy="369332"/>
          </a:xfrm>
          <a:prstGeom prst="rect">
            <a:avLst/>
          </a:prstGeom>
          <a:noFill/>
        </p:spPr>
        <p:txBody>
          <a:bodyPr wrap="square" rtlCol="0">
            <a:spAutoFit/>
          </a:bodyPr>
          <a:lstStyle/>
          <a:p>
            <a:r>
              <a:rPr lang="en-US" smtClean="0"/>
              <a:t>Vấn đề:</a:t>
            </a:r>
            <a:endParaRPr lang="en-US"/>
          </a:p>
        </p:txBody>
      </p:sp>
      <p:sp>
        <p:nvSpPr>
          <p:cNvPr id="3" name="Slide Number Placeholder 2"/>
          <p:cNvSpPr>
            <a:spLocks noGrp="1"/>
          </p:cNvSpPr>
          <p:nvPr>
            <p:ph type="sldNum" sz="quarter" idx="11"/>
          </p:nvPr>
        </p:nvSpPr>
        <p:spPr/>
        <p:txBody>
          <a:bodyPr/>
          <a:lstStyle/>
          <a:p>
            <a:fld id="{B6B660BE-11E5-49C5-9092-33DADC997675}" type="slidenum">
              <a:rPr lang="en-GB" smtClean="0"/>
              <a:t>24</a:t>
            </a:fld>
            <a:endParaRPr lang="en-GB"/>
          </a:p>
        </p:txBody>
      </p:sp>
    </p:spTree>
    <p:extLst>
      <p:ext uri="{BB962C8B-B14F-4D97-AF65-F5344CB8AC3E}">
        <p14:creationId xmlns:p14="http://schemas.microsoft.com/office/powerpoint/2010/main" val="8948060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So sánh hai đối tượng</a:t>
            </a:r>
            <a:endParaRPr lang="en-US"/>
          </a:p>
        </p:txBody>
      </p:sp>
      <p:sp>
        <p:nvSpPr>
          <p:cNvPr id="3" name="Content Placeholder 2"/>
          <p:cNvSpPr>
            <a:spLocks noGrp="1"/>
          </p:cNvSpPr>
          <p:nvPr>
            <p:ph idx="1"/>
          </p:nvPr>
        </p:nvSpPr>
        <p:spPr>
          <a:xfrm>
            <a:off x="457200" y="1228727"/>
            <a:ext cx="4432896" cy="5248275"/>
          </a:xfrm>
        </p:spPr>
        <p:txBody>
          <a:bodyPr/>
          <a:lstStyle/>
          <a:p>
            <a:r>
              <a:rPr lang="en-US" sz="2000" smtClean="0"/>
              <a:t>T</a:t>
            </a:r>
            <a:r>
              <a:rPr lang="vi-VN" sz="2000" smtClean="0"/>
              <a:t>oán </a:t>
            </a:r>
            <a:r>
              <a:rPr lang="vi-VN" sz="2000"/>
              <a:t>tử == dùng để so sánh địa chỉ 2 đối tượng trỏ đến, nó trả về </a:t>
            </a:r>
            <a:r>
              <a:rPr lang="vi-VN" sz="2000" b="1"/>
              <a:t>True</a:t>
            </a:r>
            <a:r>
              <a:rPr lang="vi-VN" sz="2000"/>
              <a:t> nếu cả 2 đối tượng cùng trỏ tới cùng một địa chỉ trên bộ nhớ. Toán tử != cũng sử dụng để so sánh 2 địa chỉ của 2 đối tượng trỏ đến, nó trả về </a:t>
            </a:r>
            <a:r>
              <a:rPr lang="vi-VN" sz="2000" b="1"/>
              <a:t>True</a:t>
            </a:r>
            <a:r>
              <a:rPr lang="vi-VN" sz="2000"/>
              <a:t> nếu 2 đối tượng trỏ tới 2 địa chỉ khác nhau.</a:t>
            </a:r>
            <a:endParaRPr lang="en-US" sz="2000"/>
          </a:p>
        </p:txBody>
      </p:sp>
      <p:pic>
        <p:nvPicPr>
          <p:cNvPr id="6" name="Picture 5"/>
          <p:cNvPicPr>
            <a:picLocks noChangeAspect="1"/>
          </p:cNvPicPr>
          <p:nvPr/>
        </p:nvPicPr>
        <p:blipFill>
          <a:blip r:embed="rId2"/>
          <a:stretch>
            <a:fillRect/>
          </a:stretch>
        </p:blipFill>
        <p:spPr>
          <a:xfrm>
            <a:off x="4890096" y="1228727"/>
            <a:ext cx="4074391" cy="4772680"/>
          </a:xfrm>
          <a:prstGeom prst="rect">
            <a:avLst/>
          </a:prstGeom>
        </p:spPr>
      </p:pic>
      <p:pic>
        <p:nvPicPr>
          <p:cNvPr id="7" name="Picture 6"/>
          <p:cNvPicPr>
            <a:picLocks noChangeAspect="1"/>
          </p:cNvPicPr>
          <p:nvPr/>
        </p:nvPicPr>
        <p:blipFill>
          <a:blip r:embed="rId3"/>
          <a:stretch>
            <a:fillRect/>
          </a:stretch>
        </p:blipFill>
        <p:spPr>
          <a:xfrm>
            <a:off x="578070" y="4050653"/>
            <a:ext cx="3276186" cy="1393321"/>
          </a:xfrm>
          <a:prstGeom prst="rect">
            <a:avLst/>
          </a:prstGeom>
        </p:spPr>
      </p:pic>
      <p:sp>
        <p:nvSpPr>
          <p:cNvPr id="8" name="Right Arrow 7"/>
          <p:cNvSpPr/>
          <p:nvPr/>
        </p:nvSpPr>
        <p:spPr bwMode="auto">
          <a:xfrm flipH="1">
            <a:off x="4096635" y="4459014"/>
            <a:ext cx="616226" cy="457200"/>
          </a:xfrm>
          <a:prstGeom prst="right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25</a:t>
            </a:fld>
            <a:endParaRPr lang="en-GB"/>
          </a:p>
        </p:txBody>
      </p:sp>
    </p:spTree>
    <p:extLst>
      <p:ext uri="{BB962C8B-B14F-4D97-AF65-F5344CB8AC3E}">
        <p14:creationId xmlns:p14="http://schemas.microsoft.com/office/powerpoint/2010/main" val="31756031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In đối tượng</a:t>
            </a:r>
            <a:endParaRPr lang="en-US"/>
          </a:p>
        </p:txBody>
      </p:sp>
      <p:sp>
        <p:nvSpPr>
          <p:cNvPr id="3" name="Content Placeholder 2"/>
          <p:cNvSpPr>
            <a:spLocks noGrp="1"/>
          </p:cNvSpPr>
          <p:nvPr>
            <p:ph idx="1"/>
          </p:nvPr>
        </p:nvSpPr>
        <p:spPr>
          <a:xfrm>
            <a:off x="446690" y="1281279"/>
            <a:ext cx="8229600" cy="5248275"/>
          </a:xfrm>
        </p:spPr>
        <p:txBody>
          <a:bodyPr/>
          <a:lstStyle/>
          <a:p>
            <a:r>
              <a:rPr lang="en-US" smtClean="0"/>
              <a:t>Nếu trong lớp không định nghĩa phương thức  __str__thì hàm print đối tượng sẽ sử dụng phương thức __repr__</a:t>
            </a:r>
          </a:p>
          <a:p>
            <a:r>
              <a:rPr lang="en-US" smtClean="0"/>
              <a:t>Nếu trong lớp không có phương thức __repr__ thì phương thức mặc định được sử dụng</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620" y="3741340"/>
            <a:ext cx="3596952" cy="1813717"/>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3446" y="3741340"/>
            <a:ext cx="3053602" cy="1813717"/>
          </a:xfrm>
          <a:prstGeom prst="rect">
            <a:avLst/>
          </a:prstGeom>
        </p:spPr>
      </p:pic>
      <p:sp>
        <p:nvSpPr>
          <p:cNvPr id="6" name="TextBox 5"/>
          <p:cNvSpPr txBox="1"/>
          <p:nvPr/>
        </p:nvSpPr>
        <p:spPr>
          <a:xfrm>
            <a:off x="1051034" y="5885793"/>
            <a:ext cx="3385538" cy="369332"/>
          </a:xfrm>
          <a:prstGeom prst="rect">
            <a:avLst/>
          </a:prstGeom>
          <a:noFill/>
        </p:spPr>
        <p:txBody>
          <a:bodyPr wrap="square" rtlCol="0">
            <a:spAutoFit/>
          </a:bodyPr>
          <a:lstStyle/>
          <a:p>
            <a:r>
              <a:rPr lang="en-US" smtClean="0"/>
              <a:t>Kết quả: Test a: 1234 b: 5678</a:t>
            </a:r>
            <a:endParaRPr lang="en-US"/>
          </a:p>
        </p:txBody>
      </p:sp>
      <p:sp>
        <p:nvSpPr>
          <p:cNvPr id="9" name="TextBox 8"/>
          <p:cNvSpPr txBox="1"/>
          <p:nvPr/>
        </p:nvSpPr>
        <p:spPr>
          <a:xfrm>
            <a:off x="4929353" y="5801710"/>
            <a:ext cx="3746938" cy="646331"/>
          </a:xfrm>
          <a:prstGeom prst="rect">
            <a:avLst/>
          </a:prstGeom>
          <a:noFill/>
        </p:spPr>
        <p:txBody>
          <a:bodyPr wrap="square" rtlCol="0">
            <a:spAutoFit/>
          </a:bodyPr>
          <a:lstStyle/>
          <a:p>
            <a:pPr lvl="0" eaLnBrk="0" fontAlgn="base" hangingPunct="0">
              <a:spcBef>
                <a:spcPct val="0"/>
              </a:spcBef>
              <a:spcAft>
                <a:spcPct val="0"/>
              </a:spcAft>
            </a:pPr>
            <a:r>
              <a:rPr lang="en-US" altLang="en-US">
                <a:solidFill>
                  <a:srgbClr val="222222"/>
                </a:solidFill>
                <a:latin typeface="Consolas" panose="020B0609020204030204" pitchFamily="49" charset="0"/>
                <a:cs typeface="Courier New" panose="02070309020205020404" pitchFamily="49" charset="0"/>
              </a:rPr>
              <a:t>&lt;__main__.Test instance at 0x7fa079da6710&gt;</a:t>
            </a:r>
            <a:r>
              <a:rPr lang="en-US" altLang="en-US" sz="800">
                <a:latin typeface="Consolas" panose="020B0609020204030204" pitchFamily="49" charset="0"/>
              </a:rPr>
              <a:t> </a:t>
            </a:r>
            <a:endParaRPr lang="en-US" altLang="en-US" sz="4000">
              <a:latin typeface="Consolas" panose="020B0609020204030204" pitchFamily="49" charset="0"/>
            </a:endParaRPr>
          </a:p>
        </p:txBody>
      </p:sp>
      <p:sp>
        <p:nvSpPr>
          <p:cNvPr id="7" name="Slide Number Placeholder 6"/>
          <p:cNvSpPr>
            <a:spLocks noGrp="1"/>
          </p:cNvSpPr>
          <p:nvPr>
            <p:ph type="sldNum" sz="quarter" idx="11"/>
          </p:nvPr>
        </p:nvSpPr>
        <p:spPr/>
        <p:txBody>
          <a:bodyPr/>
          <a:lstStyle/>
          <a:p>
            <a:fld id="{B6B660BE-11E5-49C5-9092-33DADC997675}" type="slidenum">
              <a:rPr lang="en-GB" smtClean="0"/>
              <a:t>26</a:t>
            </a:fld>
            <a:endParaRPr lang="en-GB"/>
          </a:p>
        </p:txBody>
      </p:sp>
    </p:spTree>
    <p:extLst>
      <p:ext uri="{BB962C8B-B14F-4D97-AF65-F5344CB8AC3E}">
        <p14:creationId xmlns:p14="http://schemas.microsoft.com/office/powerpoint/2010/main" val="8502771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a:t>Giới thiệu</a:t>
            </a:r>
            <a:endParaRPr lang="en-US" sz="2400" dirty="0"/>
          </a:p>
          <a:p>
            <a:pPr marL="385763" indent="-385763">
              <a:buFont typeface="+mj-lt"/>
              <a:buAutoNum type="arabicPeriod"/>
            </a:pPr>
            <a:r>
              <a:rPr lang="en-US" sz="2400" smtClean="0"/>
              <a:t>Các khái niệm cơ bản</a:t>
            </a:r>
            <a:endParaRPr lang="en-US" sz="2400" dirty="0"/>
          </a:p>
          <a:p>
            <a:pPr marL="385763" indent="-385763">
              <a:buFont typeface="+mj-lt"/>
              <a:buAutoNum type="arabicPeriod"/>
            </a:pPr>
            <a:r>
              <a:rPr lang="en-US" sz="2400" smtClean="0"/>
              <a:t>Xây dựng và sử dụng lớp</a:t>
            </a:r>
            <a:endParaRPr lang="en-US" sz="2400" dirty="0"/>
          </a:p>
          <a:p>
            <a:pPr marL="385763" indent="-385763">
              <a:buFont typeface="+mj-lt"/>
              <a:buAutoNum type="arabicPeriod"/>
            </a:pPr>
            <a:r>
              <a:rPr lang="en-US" sz="2400">
                <a:solidFill>
                  <a:srgbClr val="C00000"/>
                </a:solidFill>
              </a:rPr>
              <a:t>Thuộc </a:t>
            </a:r>
            <a:r>
              <a:rPr lang="en-US" sz="2400" smtClean="0">
                <a:solidFill>
                  <a:srgbClr val="C00000"/>
                </a:solidFill>
              </a:rPr>
              <a:t>tính</a:t>
            </a:r>
          </a:p>
          <a:p>
            <a:pPr marL="385763" indent="-385763">
              <a:buFont typeface="+mj-lt"/>
              <a:buAutoNum type="arabicPeriod"/>
            </a:pPr>
            <a:r>
              <a:rPr lang="en-US" sz="2400"/>
              <a:t>Phương </a:t>
            </a:r>
            <a:r>
              <a:rPr lang="en-US" sz="2400" smtClean="0"/>
              <a:t>thức</a:t>
            </a:r>
          </a:p>
          <a:p>
            <a:pPr marL="385763" indent="-385763">
              <a:buFont typeface="+mj-lt"/>
              <a:buAutoNum type="arabicPeriod"/>
            </a:pPr>
            <a:r>
              <a:rPr lang="en-US" sz="2400" smtClean="0"/>
              <a:t>Properties</a:t>
            </a:r>
            <a:endParaRPr lang="en-US" sz="2400"/>
          </a:p>
          <a:p>
            <a:pPr marL="385763" indent="-385763">
              <a:buFont typeface="+mj-lt"/>
              <a:buAutoNum type="arabicPeriod"/>
            </a:pPr>
            <a:r>
              <a:rPr lang="en-US" sz="2400"/>
              <a:t>Kế </a:t>
            </a:r>
            <a:r>
              <a:rPr lang="en-US" sz="2400"/>
              <a:t>thừa</a:t>
            </a:r>
          </a:p>
          <a:p>
            <a:pPr marL="385763" indent="-385763">
              <a:buFont typeface="+mj-lt"/>
              <a:buAutoNum type="arabicPeriod"/>
            </a:pPr>
            <a:r>
              <a:rPr lang="en-US" sz="2400" smtClean="0"/>
              <a:t>Đa hình</a:t>
            </a:r>
            <a:endParaRPr lang="en-US" sz="2400"/>
          </a:p>
          <a:p>
            <a:pPr marL="385763" indent="-385763">
              <a:buFont typeface="+mj-lt"/>
              <a:buAutoNum type="arabicPeriod"/>
            </a:pP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27</a:t>
            </a:fld>
            <a:endParaRPr lang="en-US"/>
          </a:p>
        </p:txBody>
      </p:sp>
    </p:spTree>
    <p:extLst>
      <p:ext uri="{BB962C8B-B14F-4D97-AF65-F5344CB8AC3E}">
        <p14:creationId xmlns:p14="http://schemas.microsoft.com/office/powerpoint/2010/main" val="34403058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4.1. Thuộc tính và biến của lớp</a:t>
            </a:r>
            <a:endParaRPr lang="en-US"/>
          </a:p>
        </p:txBody>
      </p:sp>
      <p:sp>
        <p:nvSpPr>
          <p:cNvPr id="3" name="Content Placeholder 2"/>
          <p:cNvSpPr>
            <a:spLocks noGrp="1"/>
          </p:cNvSpPr>
          <p:nvPr>
            <p:ph idx="1"/>
          </p:nvPr>
        </p:nvSpPr>
        <p:spPr/>
        <p:txBody>
          <a:bodyPr/>
          <a:lstStyle/>
          <a:p>
            <a:r>
              <a:rPr lang="en-US" smtClean="0"/>
              <a:t>Như đã đề cập, thuộc tính (giống biến) mô tả đặc điểm đối tượng của lớp, sử dụng lưu trữ dữ liệu, được quản lý bởi đối tượng self</a:t>
            </a:r>
          </a:p>
          <a:p>
            <a:r>
              <a:rPr lang="en-US" smtClean="0"/>
              <a:t>Tuy nhiên trong lớp còn một loại biến khác, vì vậy người ta chia thành hai loại</a:t>
            </a:r>
          </a:p>
          <a:p>
            <a:pPr lvl="1"/>
            <a:r>
              <a:rPr lang="en-US" smtClean="0"/>
              <a:t>Instance variable: biến liên quan đến các đối tượng</a:t>
            </a:r>
          </a:p>
          <a:p>
            <a:pPr lvl="1"/>
            <a:r>
              <a:rPr lang="en-US" smtClean="0"/>
              <a:t>Class variable: biến chứa giá trị đặc trưng của class, gắn với class, thay vì gắn với obj</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28</a:t>
            </a:fld>
            <a:endParaRPr lang="en-GB"/>
          </a:p>
        </p:txBody>
      </p:sp>
    </p:spTree>
    <p:extLst>
      <p:ext uri="{BB962C8B-B14F-4D97-AF65-F5344CB8AC3E}">
        <p14:creationId xmlns:p14="http://schemas.microsoft.com/office/powerpoint/2010/main" val="474381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mtClean="0"/>
              <a:t>Ví dụ</a:t>
            </a:r>
            <a:endParaRPr lang="en-US"/>
          </a:p>
        </p:txBody>
      </p:sp>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87973" y="1314776"/>
            <a:ext cx="7451834" cy="5277135"/>
          </a:xfrm>
        </p:spPr>
      </p:pic>
      <p:sp>
        <p:nvSpPr>
          <p:cNvPr id="2" name="Slide Number Placeholder 1"/>
          <p:cNvSpPr>
            <a:spLocks noGrp="1"/>
          </p:cNvSpPr>
          <p:nvPr>
            <p:ph type="sldNum" sz="quarter" idx="11"/>
          </p:nvPr>
        </p:nvSpPr>
        <p:spPr/>
        <p:txBody>
          <a:bodyPr/>
          <a:lstStyle/>
          <a:p>
            <a:fld id="{B6B660BE-11E5-49C5-9092-33DADC997675}" type="slidenum">
              <a:rPr lang="en-GB" smtClean="0"/>
              <a:t>29</a:t>
            </a:fld>
            <a:endParaRPr lang="en-GB"/>
          </a:p>
        </p:txBody>
      </p:sp>
    </p:spTree>
    <p:extLst>
      <p:ext uri="{BB962C8B-B14F-4D97-AF65-F5344CB8AC3E}">
        <p14:creationId xmlns:p14="http://schemas.microsoft.com/office/powerpoint/2010/main" val="27463863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4.2. Truy cập vào thuộc tính của lớp</a:t>
            </a:r>
            <a:endParaRPr lang="en-US"/>
          </a:p>
        </p:txBody>
      </p:sp>
      <p:sp>
        <p:nvSpPr>
          <p:cNvPr id="3" name="Content Placeholder 2"/>
          <p:cNvSpPr>
            <a:spLocks noGrp="1"/>
          </p:cNvSpPr>
          <p:nvPr>
            <p:ph idx="1"/>
          </p:nvPr>
        </p:nvSpPr>
        <p:spPr/>
        <p:txBody>
          <a:bodyPr/>
          <a:lstStyle/>
          <a:p>
            <a:pPr algn="just"/>
            <a:r>
              <a:rPr lang="vi-VN" sz="2200"/>
              <a:t>Thông thường bạn truy cập vào thuộc tính của một đối tượng thông qua toán tử "dấu chấm" (Ví dụ </a:t>
            </a:r>
            <a:r>
              <a:rPr lang="vi-VN" sz="2200" b="1" i="1"/>
              <a:t>player1.name</a:t>
            </a:r>
            <a:r>
              <a:rPr lang="vi-VN" sz="2200"/>
              <a:t>). Tuy nhiên </a:t>
            </a:r>
            <a:r>
              <a:rPr lang="vi-VN" sz="2200" b="1"/>
              <a:t>Python</a:t>
            </a:r>
            <a:r>
              <a:rPr lang="vi-VN" sz="2200"/>
              <a:t> cho phép bạn truy cập chúng thông qua hàm (function).</a:t>
            </a:r>
            <a:endParaRPr lang="en-US" sz="2200"/>
          </a:p>
        </p:txBody>
      </p:sp>
      <p:graphicFrame>
        <p:nvGraphicFramePr>
          <p:cNvPr id="4" name="Table 3"/>
          <p:cNvGraphicFramePr>
            <a:graphicFrameLocks noGrp="1"/>
          </p:cNvGraphicFramePr>
          <p:nvPr>
            <p:extLst>
              <p:ext uri="{D42A27DB-BD31-4B8C-83A1-F6EECF244321}">
                <p14:modId xmlns:p14="http://schemas.microsoft.com/office/powerpoint/2010/main" val="3865620819"/>
              </p:ext>
            </p:extLst>
          </p:nvPr>
        </p:nvGraphicFramePr>
        <p:xfrm>
          <a:off x="914401" y="2700613"/>
          <a:ext cx="7772399" cy="3829050"/>
        </p:xfrm>
        <a:graphic>
          <a:graphicData uri="http://schemas.openxmlformats.org/drawingml/2006/table">
            <a:tbl>
              <a:tblPr>
                <a:tableStyleId>{3C2FFA5D-87B4-456A-9821-1D502468CF0F}</a:tableStyleId>
              </a:tblPr>
              <a:tblGrid>
                <a:gridCol w="2991756">
                  <a:extLst>
                    <a:ext uri="{9D8B030D-6E8A-4147-A177-3AD203B41FA5}">
                      <a16:colId xmlns:a16="http://schemas.microsoft.com/office/drawing/2014/main" xmlns="" val="1264424836"/>
                    </a:ext>
                  </a:extLst>
                </a:gridCol>
                <a:gridCol w="4780643">
                  <a:extLst>
                    <a:ext uri="{9D8B030D-6E8A-4147-A177-3AD203B41FA5}">
                      <a16:colId xmlns:a16="http://schemas.microsoft.com/office/drawing/2014/main" xmlns="" val="4080662470"/>
                    </a:ext>
                  </a:extLst>
                </a:gridCol>
              </a:tblGrid>
              <a:tr h="370840">
                <a:tc>
                  <a:txBody>
                    <a:bodyPr/>
                    <a:lstStyle/>
                    <a:p>
                      <a:r>
                        <a:rPr lang="en-US" sz="2200" b="1"/>
                        <a:t>Hàm</a:t>
                      </a:r>
                    </a:p>
                  </a:txBody>
                  <a:tcPr marL="47625" marR="47625" marT="47625" marB="47625" anchor="ctr"/>
                </a:tc>
                <a:tc>
                  <a:txBody>
                    <a:bodyPr/>
                    <a:lstStyle/>
                    <a:p>
                      <a:r>
                        <a:rPr lang="en-US" sz="2200" b="1"/>
                        <a:t>Mô tả</a:t>
                      </a:r>
                    </a:p>
                  </a:txBody>
                  <a:tcPr marL="47625" marR="47625" marT="47625" marB="47625" anchor="ctr"/>
                </a:tc>
                <a:extLst>
                  <a:ext uri="{0D108BD9-81ED-4DB2-BD59-A6C34878D82A}">
                    <a16:rowId xmlns:a16="http://schemas.microsoft.com/office/drawing/2014/main" xmlns="" val="320245438"/>
                  </a:ext>
                </a:extLst>
              </a:tr>
              <a:tr h="370840">
                <a:tc>
                  <a:txBody>
                    <a:bodyPr/>
                    <a:lstStyle/>
                    <a:p>
                      <a:r>
                        <a:rPr lang="en-US" sz="2200"/>
                        <a:t>getattr(obj, name[, default])</a:t>
                      </a:r>
                    </a:p>
                  </a:txBody>
                  <a:tcPr marL="47625" marR="47625" marT="47625" marB="47625" anchor="ctr"/>
                </a:tc>
                <a:tc>
                  <a:txBody>
                    <a:bodyPr/>
                    <a:lstStyle/>
                    <a:p>
                      <a:r>
                        <a:rPr lang="vi-VN" sz="2200"/>
                        <a:t>Trả về giá trị của thuộc tính, hoặc trả về giá trị mặc định nếu đối tượng không có thuộc tính này.</a:t>
                      </a:r>
                    </a:p>
                  </a:txBody>
                  <a:tcPr marL="47625" marR="47625" marT="47625" marB="47625" anchor="ctr"/>
                </a:tc>
                <a:extLst>
                  <a:ext uri="{0D108BD9-81ED-4DB2-BD59-A6C34878D82A}">
                    <a16:rowId xmlns:a16="http://schemas.microsoft.com/office/drawing/2014/main" xmlns="" val="2004694593"/>
                  </a:ext>
                </a:extLst>
              </a:tr>
              <a:tr h="370840">
                <a:tc>
                  <a:txBody>
                    <a:bodyPr/>
                    <a:lstStyle/>
                    <a:p>
                      <a:r>
                        <a:rPr lang="en-US" sz="2200"/>
                        <a:t>hasattr(obj,name)</a:t>
                      </a:r>
                    </a:p>
                  </a:txBody>
                  <a:tcPr marL="47625" marR="47625" marT="47625" marB="47625" anchor="ctr"/>
                </a:tc>
                <a:tc>
                  <a:txBody>
                    <a:bodyPr/>
                    <a:lstStyle/>
                    <a:p>
                      <a:r>
                        <a:rPr lang="vi-VN" sz="2200"/>
                        <a:t>Kiểm tra xem đối tượng này có thuộc tính cho bởi tham số 'name' hay không.</a:t>
                      </a:r>
                    </a:p>
                  </a:txBody>
                  <a:tcPr marL="47625" marR="47625" marT="47625" marB="47625" anchor="ctr"/>
                </a:tc>
                <a:extLst>
                  <a:ext uri="{0D108BD9-81ED-4DB2-BD59-A6C34878D82A}">
                    <a16:rowId xmlns:a16="http://schemas.microsoft.com/office/drawing/2014/main" xmlns="" val="2715427061"/>
                  </a:ext>
                </a:extLst>
              </a:tr>
              <a:tr h="370840">
                <a:tc>
                  <a:txBody>
                    <a:bodyPr/>
                    <a:lstStyle/>
                    <a:p>
                      <a:r>
                        <a:rPr lang="en-US" sz="2200"/>
                        <a:t>setattr(obj,name,value)</a:t>
                      </a:r>
                    </a:p>
                  </a:txBody>
                  <a:tcPr marL="47625" marR="47625" marT="47625" marB="47625" anchor="ctr"/>
                </a:tc>
                <a:tc>
                  <a:txBody>
                    <a:bodyPr/>
                    <a:lstStyle/>
                    <a:p>
                      <a:r>
                        <a:rPr lang="vi-VN" sz="2200"/>
                        <a:t>Sét giá trị vào thuộc tính. Nếu thuộc tính không tồn tại, thì nó sẽ được tạo ra.</a:t>
                      </a:r>
                    </a:p>
                  </a:txBody>
                  <a:tcPr marL="47625" marR="47625" marT="47625" marB="47625" anchor="ctr"/>
                </a:tc>
                <a:extLst>
                  <a:ext uri="{0D108BD9-81ED-4DB2-BD59-A6C34878D82A}">
                    <a16:rowId xmlns:a16="http://schemas.microsoft.com/office/drawing/2014/main" xmlns="" val="2393455078"/>
                  </a:ext>
                </a:extLst>
              </a:tr>
              <a:tr h="370840">
                <a:tc>
                  <a:txBody>
                    <a:bodyPr/>
                    <a:lstStyle/>
                    <a:p>
                      <a:r>
                        <a:rPr lang="en-US" sz="2200"/>
                        <a:t>delattr(obj, name)</a:t>
                      </a:r>
                    </a:p>
                  </a:txBody>
                  <a:tcPr marL="47625" marR="47625" marT="47625" marB="47625" anchor="ctr"/>
                </a:tc>
                <a:tc>
                  <a:txBody>
                    <a:bodyPr/>
                    <a:lstStyle/>
                    <a:p>
                      <a:r>
                        <a:rPr lang="en-US" sz="2200"/>
                        <a:t>Xóa bỏ thuộc tính.</a:t>
                      </a:r>
                    </a:p>
                  </a:txBody>
                  <a:tcPr marL="47625" marR="47625" marT="47625" marB="47625" anchor="ctr"/>
                </a:tc>
                <a:extLst>
                  <a:ext uri="{0D108BD9-81ED-4DB2-BD59-A6C34878D82A}">
                    <a16:rowId xmlns:a16="http://schemas.microsoft.com/office/drawing/2014/main" xmlns="" val="2619310855"/>
                  </a:ext>
                </a:extLst>
              </a:tr>
            </a:tbl>
          </a:graphicData>
        </a:graphic>
      </p:graphicFrame>
      <p:sp>
        <p:nvSpPr>
          <p:cNvPr id="5" name="Slide Number Placeholder 4"/>
          <p:cNvSpPr>
            <a:spLocks noGrp="1"/>
          </p:cNvSpPr>
          <p:nvPr>
            <p:ph type="sldNum" sz="quarter" idx="11"/>
          </p:nvPr>
        </p:nvSpPr>
        <p:spPr/>
        <p:txBody>
          <a:bodyPr/>
          <a:lstStyle/>
          <a:p>
            <a:fld id="{B6B660BE-11E5-49C5-9092-33DADC997675}" type="slidenum">
              <a:rPr lang="en-GB" smtClean="0"/>
              <a:t>30</a:t>
            </a:fld>
            <a:endParaRPr lang="en-GB"/>
          </a:p>
        </p:txBody>
      </p:sp>
    </p:spTree>
    <p:extLst>
      <p:ext uri="{BB962C8B-B14F-4D97-AF65-F5344CB8AC3E}">
        <p14:creationId xmlns:p14="http://schemas.microsoft.com/office/powerpoint/2010/main" val="37210211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2384" y="1350461"/>
            <a:ext cx="7033870" cy="4945809"/>
          </a:xfrm>
          <a:ln>
            <a:solidFill>
              <a:schemeClr val="accent1"/>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31</a:t>
            </a:fld>
            <a:endParaRPr lang="en-GB"/>
          </a:p>
        </p:txBody>
      </p:sp>
    </p:spTree>
    <p:extLst>
      <p:ext uri="{BB962C8B-B14F-4D97-AF65-F5344CB8AC3E}">
        <p14:creationId xmlns:p14="http://schemas.microsoft.com/office/powerpoint/2010/main" val="41445314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Che dấu dữ liệu với thuộc tính</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65238" y="1527508"/>
            <a:ext cx="7485739" cy="3186890"/>
          </a:xfrm>
          <a:ln>
            <a:solidFill>
              <a:schemeClr val="accent1"/>
            </a:solidFill>
          </a:ln>
        </p:spPr>
      </p:pic>
      <p:sp>
        <p:nvSpPr>
          <p:cNvPr id="5" name="TextBox 4"/>
          <p:cNvSpPr txBox="1"/>
          <p:nvPr/>
        </p:nvSpPr>
        <p:spPr>
          <a:xfrm>
            <a:off x="2259723" y="5145728"/>
            <a:ext cx="5255349" cy="369332"/>
          </a:xfrm>
          <a:prstGeom prst="rect">
            <a:avLst/>
          </a:prstGeom>
          <a:noFill/>
        </p:spPr>
        <p:txBody>
          <a:bodyPr wrap="none" rtlCol="0">
            <a:spAutoFit/>
          </a:bodyPr>
          <a:lstStyle/>
          <a:p>
            <a:r>
              <a:rPr lang="en-US" smtClean="0"/>
              <a:t>Các biến lớp (class variable  là không thể truy cập)</a:t>
            </a:r>
            <a:endParaRPr lang="en-US"/>
          </a:p>
        </p:txBody>
      </p:sp>
      <p:sp>
        <p:nvSpPr>
          <p:cNvPr id="3" name="Slide Number Placeholder 2"/>
          <p:cNvSpPr>
            <a:spLocks noGrp="1"/>
          </p:cNvSpPr>
          <p:nvPr>
            <p:ph type="sldNum" sz="quarter" idx="11"/>
          </p:nvPr>
        </p:nvSpPr>
        <p:spPr/>
        <p:txBody>
          <a:bodyPr/>
          <a:lstStyle/>
          <a:p>
            <a:fld id="{B6B660BE-11E5-49C5-9092-33DADC997675}" type="slidenum">
              <a:rPr lang="en-GB" smtClean="0"/>
              <a:t>32</a:t>
            </a:fld>
            <a:endParaRPr lang="en-GB"/>
          </a:p>
        </p:txBody>
      </p:sp>
    </p:spTree>
    <p:extLst>
      <p:ext uri="{BB962C8B-B14F-4D97-AF65-F5344CB8AC3E}">
        <p14:creationId xmlns:p14="http://schemas.microsoft.com/office/powerpoint/2010/main" val="16128151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4.3. Các thuộc tính có sẵn</a:t>
            </a:r>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970804998"/>
              </p:ext>
            </p:extLst>
          </p:nvPr>
        </p:nvGraphicFramePr>
        <p:xfrm>
          <a:off x="626166" y="1666047"/>
          <a:ext cx="8229600" cy="3829050"/>
        </p:xfrm>
        <a:graphic>
          <a:graphicData uri="http://schemas.openxmlformats.org/drawingml/2006/table">
            <a:tbl>
              <a:tblPr>
                <a:tableStyleId>{3C2FFA5D-87B4-456A-9821-1D502468CF0F}</a:tableStyleId>
              </a:tblPr>
              <a:tblGrid>
                <a:gridCol w="1669774">
                  <a:extLst>
                    <a:ext uri="{9D8B030D-6E8A-4147-A177-3AD203B41FA5}">
                      <a16:colId xmlns:a16="http://schemas.microsoft.com/office/drawing/2014/main" xmlns="" val="3282361823"/>
                    </a:ext>
                  </a:extLst>
                </a:gridCol>
                <a:gridCol w="6559826">
                  <a:extLst>
                    <a:ext uri="{9D8B030D-6E8A-4147-A177-3AD203B41FA5}">
                      <a16:colId xmlns:a16="http://schemas.microsoft.com/office/drawing/2014/main" xmlns="" val="3482669768"/>
                    </a:ext>
                  </a:extLst>
                </a:gridCol>
              </a:tblGrid>
              <a:tr h="370840">
                <a:tc>
                  <a:txBody>
                    <a:bodyPr/>
                    <a:lstStyle/>
                    <a:p>
                      <a:r>
                        <a:rPr lang="en-US" sz="2200" b="1"/>
                        <a:t>Thuộc tính</a:t>
                      </a:r>
                    </a:p>
                  </a:txBody>
                  <a:tcPr marL="47625" marR="47625" marT="47625" marB="47625" anchor="ctr"/>
                </a:tc>
                <a:tc>
                  <a:txBody>
                    <a:bodyPr/>
                    <a:lstStyle/>
                    <a:p>
                      <a:r>
                        <a:rPr lang="en-US" sz="2200" b="1"/>
                        <a:t>Mô tả</a:t>
                      </a:r>
                    </a:p>
                  </a:txBody>
                  <a:tcPr marL="47625" marR="47625" marT="47625" marB="47625" anchor="ctr"/>
                </a:tc>
                <a:extLst>
                  <a:ext uri="{0D108BD9-81ED-4DB2-BD59-A6C34878D82A}">
                    <a16:rowId xmlns:a16="http://schemas.microsoft.com/office/drawing/2014/main" xmlns="" val="1945790443"/>
                  </a:ext>
                </a:extLst>
              </a:tr>
              <a:tr h="370840">
                <a:tc>
                  <a:txBody>
                    <a:bodyPr/>
                    <a:lstStyle/>
                    <a:p>
                      <a:r>
                        <a:rPr lang="en-US" sz="2200"/>
                        <a:t>__dict__</a:t>
                      </a:r>
                    </a:p>
                  </a:txBody>
                  <a:tcPr marL="47625" marR="47625" marT="47625" marB="47625" anchor="ctr"/>
                </a:tc>
                <a:tc>
                  <a:txBody>
                    <a:bodyPr/>
                    <a:lstStyle/>
                    <a:p>
                      <a:r>
                        <a:rPr lang="vi-VN" sz="2200"/>
                        <a:t>Đưa ra thông tin về lớp này một cách ngắn gọn, dễ hiểu, như một bộ từ điển (Dictionary)</a:t>
                      </a:r>
                    </a:p>
                  </a:txBody>
                  <a:tcPr marL="47625" marR="47625" marT="47625" marB="47625" anchor="ctr"/>
                </a:tc>
                <a:extLst>
                  <a:ext uri="{0D108BD9-81ED-4DB2-BD59-A6C34878D82A}">
                    <a16:rowId xmlns:a16="http://schemas.microsoft.com/office/drawing/2014/main" xmlns="" val="1669284510"/>
                  </a:ext>
                </a:extLst>
              </a:tr>
              <a:tr h="370840">
                <a:tc>
                  <a:txBody>
                    <a:bodyPr/>
                    <a:lstStyle/>
                    <a:p>
                      <a:r>
                        <a:rPr lang="en-US" sz="2200"/>
                        <a:t>__doc__</a:t>
                      </a:r>
                    </a:p>
                  </a:txBody>
                  <a:tcPr marL="47625" marR="47625" marT="47625" marB="47625" anchor="ctr"/>
                </a:tc>
                <a:tc>
                  <a:txBody>
                    <a:bodyPr/>
                    <a:lstStyle/>
                    <a:p>
                      <a:r>
                        <a:rPr lang="vi-VN" sz="2200"/>
                        <a:t>Trả về chuỗi mô tả về class, hoặc trả về None nếu nó không được định nghĩa</a:t>
                      </a:r>
                    </a:p>
                  </a:txBody>
                  <a:tcPr marL="47625" marR="47625" marT="47625" marB="47625" anchor="ctr"/>
                </a:tc>
                <a:extLst>
                  <a:ext uri="{0D108BD9-81ED-4DB2-BD59-A6C34878D82A}">
                    <a16:rowId xmlns:a16="http://schemas.microsoft.com/office/drawing/2014/main" xmlns="" val="2416665506"/>
                  </a:ext>
                </a:extLst>
              </a:tr>
              <a:tr h="370840">
                <a:tc>
                  <a:txBody>
                    <a:bodyPr/>
                    <a:lstStyle/>
                    <a:p>
                      <a:r>
                        <a:rPr lang="en-US" sz="2200"/>
                        <a:t>__class__</a:t>
                      </a:r>
                    </a:p>
                  </a:txBody>
                  <a:tcPr marL="47625" marR="47625" marT="47625" marB="47625" anchor="ctr"/>
                </a:tc>
                <a:tc>
                  <a:txBody>
                    <a:bodyPr/>
                    <a:lstStyle/>
                    <a:p>
                      <a:r>
                        <a:rPr lang="vi-VN" sz="2200"/>
                        <a:t>Trả về một đối tượng, chứa thông tin về lớp, đối tượng này có nhiều thuộc tính có ích, trong đó có thuộc tính __name__.</a:t>
                      </a:r>
                    </a:p>
                  </a:txBody>
                  <a:tcPr marL="47625" marR="47625" marT="47625" marB="47625" anchor="ctr"/>
                </a:tc>
                <a:extLst>
                  <a:ext uri="{0D108BD9-81ED-4DB2-BD59-A6C34878D82A}">
                    <a16:rowId xmlns:a16="http://schemas.microsoft.com/office/drawing/2014/main" xmlns="" val="834377961"/>
                  </a:ext>
                </a:extLst>
              </a:tr>
              <a:tr h="370840">
                <a:tc>
                  <a:txBody>
                    <a:bodyPr/>
                    <a:lstStyle/>
                    <a:p>
                      <a:r>
                        <a:rPr lang="en-US" sz="2200"/>
                        <a:t>__module__</a:t>
                      </a:r>
                    </a:p>
                  </a:txBody>
                  <a:tcPr marL="47625" marR="47625" marT="47625" marB="47625" anchor="ctr"/>
                </a:tc>
                <a:tc>
                  <a:txBody>
                    <a:bodyPr/>
                    <a:lstStyle/>
                    <a:p>
                      <a:r>
                        <a:rPr lang="vi-VN" sz="2200"/>
                        <a:t>Trả về tên module của lớp, hoặc trả về "__main__" nếu lớp đó được định nghĩa trong module đang được chạy.</a:t>
                      </a:r>
                    </a:p>
                  </a:txBody>
                  <a:tcPr marL="47625" marR="47625" marT="47625" marB="47625" anchor="ctr"/>
                </a:tc>
                <a:extLst>
                  <a:ext uri="{0D108BD9-81ED-4DB2-BD59-A6C34878D82A}">
                    <a16:rowId xmlns:a16="http://schemas.microsoft.com/office/drawing/2014/main" xmlns="" val="1483680026"/>
                  </a:ext>
                </a:extLst>
              </a:tr>
            </a:tbl>
          </a:graphicData>
        </a:graphic>
      </p:graphicFrame>
      <p:sp>
        <p:nvSpPr>
          <p:cNvPr id="3" name="Slide Number Placeholder 2"/>
          <p:cNvSpPr>
            <a:spLocks noGrp="1"/>
          </p:cNvSpPr>
          <p:nvPr>
            <p:ph type="sldNum" sz="quarter" idx="11"/>
          </p:nvPr>
        </p:nvSpPr>
        <p:spPr/>
        <p:txBody>
          <a:bodyPr/>
          <a:lstStyle/>
          <a:p>
            <a:fld id="{B6B660BE-11E5-49C5-9092-33DADC997675}" type="slidenum">
              <a:rPr lang="en-GB" smtClean="0"/>
              <a:t>33</a:t>
            </a:fld>
            <a:endParaRPr lang="en-GB"/>
          </a:p>
        </p:txBody>
      </p:sp>
    </p:spTree>
    <p:extLst>
      <p:ext uri="{BB962C8B-B14F-4D97-AF65-F5344CB8AC3E}">
        <p14:creationId xmlns:p14="http://schemas.microsoft.com/office/powerpoint/2010/main" val="25902335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9625" y="1622837"/>
            <a:ext cx="7783513" cy="3404499"/>
          </a:xfrm>
          <a:ln>
            <a:solidFill>
              <a:schemeClr val="accent1"/>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34</a:t>
            </a:fld>
            <a:endParaRPr lang="en-GB"/>
          </a:p>
        </p:txBody>
      </p:sp>
    </p:spTree>
    <p:extLst>
      <p:ext uri="{BB962C8B-B14F-4D97-AF65-F5344CB8AC3E}">
        <p14:creationId xmlns:p14="http://schemas.microsoft.com/office/powerpoint/2010/main" val="158121835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Liệt kê các thành viên của lớp hay đối tượng</a:t>
            </a:r>
            <a:endParaRPr lang="en-US"/>
          </a:p>
        </p:txBody>
      </p:sp>
      <p:sp>
        <p:nvSpPr>
          <p:cNvPr id="3" name="Content Placeholder 2"/>
          <p:cNvSpPr>
            <a:spLocks noGrp="1"/>
          </p:cNvSpPr>
          <p:nvPr>
            <p:ph idx="1"/>
          </p:nvPr>
        </p:nvSpPr>
        <p:spPr/>
        <p:txBody>
          <a:bodyPr/>
          <a:lstStyle/>
          <a:p>
            <a:r>
              <a:rPr lang="en-US" smtClean="0"/>
              <a:t>Hàm dir</a:t>
            </a:r>
          </a:p>
          <a:p>
            <a:pPr lvl="1"/>
            <a:r>
              <a:rPr lang="en-US"/>
              <a:t>d</a:t>
            </a:r>
            <a:r>
              <a:rPr lang="en-US" smtClean="0"/>
              <a:t>ir(Tên lớp): Liệt kê các thành phần được cung cấp sẵn hoặc đã xây dựng cho lớp </a:t>
            </a:r>
          </a:p>
          <a:p>
            <a:pPr lvl="1"/>
            <a:r>
              <a:rPr lang="en-US" smtClean="0"/>
              <a:t>Như trong ví dụ trên, khi ta sử dụng dir(customer) nó liệt kê các hàm, các thuộc tính, các phương thức có trong lớp.</a:t>
            </a:r>
          </a:p>
          <a:p>
            <a:pPr marL="0" indent="0">
              <a:buNone/>
            </a:pP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35</a:t>
            </a:fld>
            <a:endParaRPr lang="en-GB"/>
          </a:p>
        </p:txBody>
      </p:sp>
    </p:spTree>
    <p:extLst>
      <p:ext uri="{BB962C8B-B14F-4D97-AF65-F5344CB8AC3E}">
        <p14:creationId xmlns:p14="http://schemas.microsoft.com/office/powerpoint/2010/main" val="40505497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a:solidFill>
                  <a:srgbClr val="0070C0"/>
                </a:solidFill>
              </a:rPr>
              <a:t>Giới thiệu</a:t>
            </a:r>
            <a:endParaRPr lang="en-US" sz="2400" dirty="0">
              <a:solidFill>
                <a:srgbClr val="0070C0"/>
              </a:solidFill>
            </a:endParaRPr>
          </a:p>
          <a:p>
            <a:pPr marL="385763" indent="-385763">
              <a:buFont typeface="+mj-lt"/>
              <a:buAutoNum type="arabicPeriod"/>
            </a:pPr>
            <a:r>
              <a:rPr lang="en-US" sz="2400" smtClean="0"/>
              <a:t>Các khái niệm cơ bản</a:t>
            </a:r>
            <a:endParaRPr lang="en-US" sz="2400" dirty="0"/>
          </a:p>
          <a:p>
            <a:pPr marL="385763" indent="-385763">
              <a:buFont typeface="+mj-lt"/>
              <a:buAutoNum type="arabicPeriod"/>
            </a:pPr>
            <a:r>
              <a:rPr lang="en-US" sz="2400" smtClean="0"/>
              <a:t>Xây dựng và sử dụng lớp</a:t>
            </a:r>
            <a:endParaRPr lang="en-US" sz="2400" dirty="0"/>
          </a:p>
          <a:p>
            <a:pPr marL="385763" indent="-385763">
              <a:buFont typeface="+mj-lt"/>
              <a:buAutoNum type="arabicPeriod"/>
            </a:pPr>
            <a:r>
              <a:rPr lang="en-US" sz="2400"/>
              <a:t>Thuộc </a:t>
            </a:r>
            <a:r>
              <a:rPr lang="en-US" sz="2400" smtClean="0"/>
              <a:t>tính</a:t>
            </a:r>
          </a:p>
          <a:p>
            <a:pPr marL="385763" indent="-385763">
              <a:buFont typeface="+mj-lt"/>
              <a:buAutoNum type="arabicPeriod"/>
            </a:pPr>
            <a:r>
              <a:rPr lang="en-US" sz="2400">
                <a:solidFill>
                  <a:srgbClr val="FF0000"/>
                </a:solidFill>
              </a:rPr>
              <a:t>Phương </a:t>
            </a:r>
            <a:r>
              <a:rPr lang="en-US" sz="2400" smtClean="0">
                <a:solidFill>
                  <a:srgbClr val="FF0000"/>
                </a:solidFill>
              </a:rPr>
              <a:t>thức</a:t>
            </a:r>
          </a:p>
          <a:p>
            <a:pPr marL="385763" indent="-385763">
              <a:buFont typeface="+mj-lt"/>
              <a:buAutoNum type="arabicPeriod"/>
            </a:pPr>
            <a:r>
              <a:rPr lang="en-US" sz="2400" smtClean="0"/>
              <a:t>Properties</a:t>
            </a:r>
            <a:endParaRPr lang="en-US" sz="2400"/>
          </a:p>
          <a:p>
            <a:pPr marL="385763" indent="-385763">
              <a:buFont typeface="+mj-lt"/>
              <a:buAutoNum type="arabicPeriod"/>
            </a:pPr>
            <a:r>
              <a:rPr lang="en-US" sz="2400"/>
              <a:t>Kế </a:t>
            </a:r>
            <a:r>
              <a:rPr lang="en-US" sz="2400"/>
              <a:t>thừa</a:t>
            </a:r>
          </a:p>
          <a:p>
            <a:pPr marL="385763" indent="-385763">
              <a:buFont typeface="+mj-lt"/>
              <a:buAutoNum type="arabicPeriod"/>
            </a:pPr>
            <a:r>
              <a:rPr lang="en-US" sz="2400" smtClean="0"/>
              <a:t>Đa hình</a:t>
            </a:r>
            <a:endParaRPr lang="en-US" sz="2400"/>
          </a:p>
          <a:p>
            <a:pPr marL="385763" indent="-385763">
              <a:buFont typeface="+mj-lt"/>
              <a:buAutoNum type="arabicPeriod"/>
            </a:pP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36</a:t>
            </a:fld>
            <a:endParaRPr lang="en-US"/>
          </a:p>
        </p:txBody>
      </p:sp>
    </p:spTree>
    <p:extLst>
      <p:ext uri="{BB962C8B-B14F-4D97-AF65-F5344CB8AC3E}">
        <p14:creationId xmlns:p14="http://schemas.microsoft.com/office/powerpoint/2010/main" val="21467927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5.1. Khái niệm</a:t>
            </a:r>
            <a:endParaRPr lang="en-US"/>
          </a:p>
        </p:txBody>
      </p:sp>
      <p:sp>
        <p:nvSpPr>
          <p:cNvPr id="3" name="Content Placeholder 2"/>
          <p:cNvSpPr>
            <a:spLocks noGrp="1"/>
          </p:cNvSpPr>
          <p:nvPr>
            <p:ph idx="1"/>
          </p:nvPr>
        </p:nvSpPr>
        <p:spPr/>
        <p:txBody>
          <a:bodyPr/>
          <a:lstStyle/>
          <a:p>
            <a:r>
              <a:rPr lang="en-US" sz="2400" smtClean="0"/>
              <a:t>Phương thức trong lớp được xây dựng như xây dựng hàm</a:t>
            </a:r>
          </a:p>
          <a:p>
            <a:r>
              <a:rPr lang="en-US" sz="2400" smtClean="0"/>
              <a:t>Nhưng được gọi nhờ thể hiện của lớp thông qua dấu .</a:t>
            </a:r>
          </a:p>
          <a:p>
            <a:r>
              <a:rPr lang="en-US" sz="2400" smtClean="0"/>
              <a:t>Cú pháp xây dựng phương thức giống với cú pháp khai báo hàm</a:t>
            </a:r>
          </a:p>
          <a:p>
            <a:r>
              <a:rPr lang="en-US" sz="2400" smtClean="0"/>
              <a:t>Các loại phương thức khác nhau có quy định về các tham số khác nhau trong phương thức</a:t>
            </a:r>
            <a:endParaRPr lang="en-US" sz="2400"/>
          </a:p>
        </p:txBody>
      </p:sp>
      <p:sp>
        <p:nvSpPr>
          <p:cNvPr id="4" name="Slide Number Placeholder 3"/>
          <p:cNvSpPr>
            <a:spLocks noGrp="1"/>
          </p:cNvSpPr>
          <p:nvPr>
            <p:ph type="sldNum" sz="quarter" idx="11"/>
          </p:nvPr>
        </p:nvSpPr>
        <p:spPr/>
        <p:txBody>
          <a:bodyPr/>
          <a:lstStyle/>
          <a:p>
            <a:fld id="{B6B660BE-11E5-49C5-9092-33DADC997675}" type="slidenum">
              <a:rPr lang="en-GB" smtClean="0"/>
              <a:t>37</a:t>
            </a:fld>
            <a:endParaRPr lang="en-GB"/>
          </a:p>
        </p:txBody>
      </p:sp>
    </p:spTree>
    <p:extLst>
      <p:ext uri="{BB962C8B-B14F-4D97-AF65-F5344CB8AC3E}">
        <p14:creationId xmlns:p14="http://schemas.microsoft.com/office/powerpoint/2010/main" val="35894871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z="2400" smtClean="0"/>
              <a:t>Trong lớp tồn tại 3 loại phương thức cơ bản:</a:t>
            </a:r>
          </a:p>
          <a:p>
            <a:pPr lvl="1"/>
            <a:r>
              <a:rPr lang="en-US" sz="2000" smtClean="0"/>
              <a:t>Instance method</a:t>
            </a:r>
          </a:p>
          <a:p>
            <a:pPr lvl="1"/>
            <a:r>
              <a:rPr lang="en-US" sz="2000" smtClean="0"/>
              <a:t>Class method</a:t>
            </a:r>
          </a:p>
          <a:p>
            <a:pPr lvl="1"/>
            <a:r>
              <a:rPr lang="en-US" sz="2000" smtClean="0"/>
              <a:t>Staic method</a:t>
            </a:r>
          </a:p>
          <a:p>
            <a:r>
              <a:rPr lang="en-US" sz="2400" smtClean="0"/>
              <a:t>Phân biệt 3 loại phương thức bằng từ @</a:t>
            </a:r>
            <a:r>
              <a:rPr lang="en-US" sz="2400" b="1" i="1" smtClean="0"/>
              <a:t>classmethod</a:t>
            </a:r>
            <a:r>
              <a:rPr lang="en-US" sz="2400" smtClean="0"/>
              <a:t> và @</a:t>
            </a:r>
            <a:r>
              <a:rPr lang="en-US" sz="2400" b="1" i="1" smtClean="0"/>
              <a:t>staticmethod</a:t>
            </a:r>
            <a:endParaRPr lang="en-US" sz="2400" b="1" i="1"/>
          </a:p>
        </p:txBody>
      </p:sp>
      <p:sp>
        <p:nvSpPr>
          <p:cNvPr id="2" name="Title 1"/>
          <p:cNvSpPr>
            <a:spLocks noGrp="1"/>
          </p:cNvSpPr>
          <p:nvPr>
            <p:ph type="title"/>
          </p:nvPr>
        </p:nvSpPr>
        <p:spPr>
          <a:xfrm>
            <a:off x="1322384" y="471163"/>
            <a:ext cx="7821616" cy="487363"/>
          </a:xfrm>
        </p:spPr>
        <p:txBody>
          <a:bodyPr/>
          <a:lstStyle/>
          <a:p>
            <a:r>
              <a:rPr lang="en-US" sz="2400" smtClean="0"/>
              <a:t>5.2. Class method, instance method, static method</a:t>
            </a:r>
            <a:endParaRPr lang="en-US" sz="2400"/>
          </a:p>
        </p:txBody>
      </p:sp>
      <p:pic>
        <p:nvPicPr>
          <p:cNvPr id="4" name="Picture 3"/>
          <p:cNvPicPr>
            <a:picLocks noChangeAspect="1"/>
          </p:cNvPicPr>
          <p:nvPr/>
        </p:nvPicPr>
        <p:blipFill rotWithShape="1">
          <a:blip r:embed="rId3"/>
          <a:srcRect l="3084"/>
          <a:stretch/>
        </p:blipFill>
        <p:spPr>
          <a:xfrm>
            <a:off x="1399712" y="3724352"/>
            <a:ext cx="6597578" cy="2135357"/>
          </a:xfrm>
          <a:prstGeom prst="rect">
            <a:avLst/>
          </a:prstGeom>
        </p:spPr>
      </p:pic>
      <p:sp>
        <p:nvSpPr>
          <p:cNvPr id="5" name="Slide Number Placeholder 4"/>
          <p:cNvSpPr>
            <a:spLocks noGrp="1"/>
          </p:cNvSpPr>
          <p:nvPr>
            <p:ph type="sldNum" sz="quarter" idx="11"/>
          </p:nvPr>
        </p:nvSpPr>
        <p:spPr/>
        <p:txBody>
          <a:bodyPr/>
          <a:lstStyle/>
          <a:p>
            <a:fld id="{B6B660BE-11E5-49C5-9092-33DADC997675}" type="slidenum">
              <a:rPr lang="en-GB" smtClean="0"/>
              <a:t>38</a:t>
            </a:fld>
            <a:endParaRPr lang="en-GB"/>
          </a:p>
        </p:txBody>
      </p:sp>
    </p:spTree>
    <p:extLst>
      <p:ext uri="{BB962C8B-B14F-4D97-AF65-F5344CB8AC3E}">
        <p14:creationId xmlns:p14="http://schemas.microsoft.com/office/powerpoint/2010/main" val="2803223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Instance Class</a:t>
            </a:r>
            <a:endParaRPr lang="en-US"/>
          </a:p>
        </p:txBody>
      </p:sp>
      <p:sp>
        <p:nvSpPr>
          <p:cNvPr id="3" name="Content Placeholder 2"/>
          <p:cNvSpPr>
            <a:spLocks noGrp="1"/>
          </p:cNvSpPr>
          <p:nvPr>
            <p:ph idx="1"/>
          </p:nvPr>
        </p:nvSpPr>
        <p:spPr/>
        <p:txBody>
          <a:bodyPr/>
          <a:lstStyle/>
          <a:p>
            <a:r>
              <a:rPr lang="en-US" sz="2400" smtClean="0"/>
              <a:t>Là những phương thức có khả năng truy xuất trạng thái của đố tượng.</a:t>
            </a:r>
          </a:p>
          <a:p>
            <a:endParaRPr lang="en-US" sz="2400"/>
          </a:p>
          <a:p>
            <a:endParaRPr lang="en-US" sz="2400" smtClean="0"/>
          </a:p>
          <a:p>
            <a:endParaRPr lang="en-US" sz="2400"/>
          </a:p>
          <a:p>
            <a:endParaRPr lang="en-US" sz="2400" smtClean="0"/>
          </a:p>
          <a:p>
            <a:endParaRPr lang="en-US" sz="2400"/>
          </a:p>
          <a:p>
            <a:endParaRPr lang="en-US" sz="2400" smtClean="0"/>
          </a:p>
          <a:p>
            <a:r>
              <a:rPr lang="en-US" sz="2400" smtClean="0"/>
              <a:t>Phương thức print() trong class person là một instance method</a:t>
            </a:r>
            <a:endParaRPr lang="en-US" sz="240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8348" y="2026692"/>
            <a:ext cx="4054191" cy="2430991"/>
          </a:xfrm>
          <a:prstGeom prst="rect">
            <a:avLst/>
          </a:prstGeom>
          <a:ln>
            <a:solidFill>
              <a:schemeClr val="accent1"/>
            </a:solidFill>
          </a:ln>
        </p:spPr>
      </p:pic>
      <p:sp>
        <p:nvSpPr>
          <p:cNvPr id="5" name="Slide Number Placeholder 4"/>
          <p:cNvSpPr>
            <a:spLocks noGrp="1"/>
          </p:cNvSpPr>
          <p:nvPr>
            <p:ph type="sldNum" sz="quarter" idx="11"/>
          </p:nvPr>
        </p:nvSpPr>
        <p:spPr/>
        <p:txBody>
          <a:bodyPr/>
          <a:lstStyle/>
          <a:p>
            <a:fld id="{B6B660BE-11E5-49C5-9092-33DADC997675}" type="slidenum">
              <a:rPr lang="en-GB" smtClean="0"/>
              <a:t>39</a:t>
            </a:fld>
            <a:endParaRPr lang="en-GB"/>
          </a:p>
        </p:txBody>
      </p:sp>
    </p:spTree>
    <p:extLst>
      <p:ext uri="{BB962C8B-B14F-4D97-AF65-F5344CB8AC3E}">
        <p14:creationId xmlns:p14="http://schemas.microsoft.com/office/powerpoint/2010/main" val="23991118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Class method</a:t>
            </a:r>
            <a:endParaRPr lang="en-US"/>
          </a:p>
        </p:txBody>
      </p:sp>
      <p:sp>
        <p:nvSpPr>
          <p:cNvPr id="3" name="Content Placeholder 2"/>
          <p:cNvSpPr>
            <a:spLocks noGrp="1"/>
          </p:cNvSpPr>
          <p:nvPr>
            <p:ph idx="1"/>
          </p:nvPr>
        </p:nvSpPr>
        <p:spPr/>
        <p:txBody>
          <a:bodyPr/>
          <a:lstStyle/>
          <a:p>
            <a:pPr algn="just"/>
            <a:r>
              <a:rPr lang="en-US" sz="2400" smtClean="0"/>
              <a:t>Class method là những phương thức đặc trưng cho class và gắn liền với class, thay vì gắn với object. Class method thường có nhiệm vụ xử lý dữ liệu lưu trong class variable</a:t>
            </a:r>
            <a:endParaRPr lang="en-US" sz="2400"/>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3004" y="2691758"/>
            <a:ext cx="6436222" cy="2104672"/>
          </a:xfrm>
          <a:prstGeom prst="rect">
            <a:avLst/>
          </a:prstGeo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40</a:t>
            </a:fld>
            <a:endParaRPr lang="en-GB"/>
          </a:p>
        </p:txBody>
      </p:sp>
    </p:spTree>
    <p:extLst>
      <p:ext uri="{BB962C8B-B14F-4D97-AF65-F5344CB8AC3E}">
        <p14:creationId xmlns:p14="http://schemas.microsoft.com/office/powerpoint/2010/main" val="223349328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Static method</a:t>
            </a:r>
            <a:endParaRPr lang="en-US"/>
          </a:p>
        </p:txBody>
      </p:sp>
      <p:sp>
        <p:nvSpPr>
          <p:cNvPr id="3" name="Content Placeholder 2"/>
          <p:cNvSpPr>
            <a:spLocks noGrp="1"/>
          </p:cNvSpPr>
          <p:nvPr>
            <p:ph idx="1"/>
          </p:nvPr>
        </p:nvSpPr>
        <p:spPr/>
        <p:txBody>
          <a:bodyPr/>
          <a:lstStyle/>
          <a:p>
            <a:r>
              <a:rPr lang="en-US" sz="2400" smtClean="0"/>
              <a:t>Là loại phương thức hoàn toàn tự do, không có ràng buộc với dữ liệu của class hay object. </a:t>
            </a:r>
          </a:p>
          <a:p>
            <a:r>
              <a:rPr lang="en-US" sz="2400" smtClean="0"/>
              <a:t>Cả static method lẫn class method trong python đều tương đương với static method trong C# hay Java</a:t>
            </a:r>
          </a:p>
          <a:p>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41</a:t>
            </a:fld>
            <a:endParaRPr lang="en-GB"/>
          </a:p>
        </p:txBody>
      </p:sp>
    </p:spTree>
    <p:extLst>
      <p:ext uri="{BB962C8B-B14F-4D97-AF65-F5344CB8AC3E}">
        <p14:creationId xmlns:p14="http://schemas.microsoft.com/office/powerpoint/2010/main" val="104064722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17433" y="1511277"/>
            <a:ext cx="7872725" cy="3994787"/>
          </a:xfrm>
          <a:ln>
            <a:solidFill>
              <a:schemeClr val="accent1"/>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42</a:t>
            </a:fld>
            <a:endParaRPr lang="en-GB"/>
          </a:p>
        </p:txBody>
      </p:sp>
    </p:spTree>
    <p:extLst>
      <p:ext uri="{BB962C8B-B14F-4D97-AF65-F5344CB8AC3E}">
        <p14:creationId xmlns:p14="http://schemas.microsoft.com/office/powerpoint/2010/main" val="174365915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Ứng dụng classmethod</a:t>
            </a:r>
            <a:endParaRPr lang="en-US"/>
          </a:p>
        </p:txBody>
      </p:sp>
      <p:pic>
        <p:nvPicPr>
          <p:cNvPr id="8" name="Content Placeholder 7"/>
          <p:cNvPicPr>
            <a:picLocks noGrp="1" noChangeAspect="1"/>
          </p:cNvPicPr>
          <p:nvPr>
            <p:ph idx="1"/>
          </p:nvPr>
        </p:nvPicPr>
        <p:blipFill>
          <a:blip r:embed="rId2"/>
          <a:stretch>
            <a:fillRect/>
          </a:stretch>
        </p:blipFill>
        <p:spPr>
          <a:xfrm>
            <a:off x="1524001" y="1363840"/>
            <a:ext cx="5892420" cy="5034017"/>
          </a:xfrm>
          <a:prstGeom prst="rect">
            <a:avLst/>
          </a:prstGeom>
          <a:noFill/>
          <a:ln>
            <a:solidFill>
              <a:schemeClr val="accent1"/>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43</a:t>
            </a:fld>
            <a:endParaRPr lang="en-GB"/>
          </a:p>
        </p:txBody>
      </p:sp>
    </p:spTree>
    <p:extLst>
      <p:ext uri="{BB962C8B-B14F-4D97-AF65-F5344CB8AC3E}">
        <p14:creationId xmlns:p14="http://schemas.microsoft.com/office/powerpoint/2010/main" val="211845951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5</a:t>
            </a:r>
            <a:r>
              <a:rPr lang="en-US" smtClean="0"/>
              <a:t>.3. Tham số mặc định</a:t>
            </a:r>
            <a:endParaRPr lang="en-US"/>
          </a:p>
        </p:txBody>
      </p:sp>
      <p:sp>
        <p:nvSpPr>
          <p:cNvPr id="13" name="Content Placeholder 12"/>
          <p:cNvSpPr>
            <a:spLocks noGrp="1"/>
          </p:cNvSpPr>
          <p:nvPr>
            <p:ph idx="1"/>
          </p:nvPr>
        </p:nvSpPr>
        <p:spPr/>
        <p:txBody>
          <a:bodyPr/>
          <a:lstStyle/>
          <a:p>
            <a:pPr algn="just"/>
            <a:r>
              <a:rPr lang="en-US" sz="2400" smtClean="0"/>
              <a:t>Khi xây dựng phương thức có thể sử dụng các tham số mặc định</a:t>
            </a:r>
            <a:endParaRPr lang="en-US" sz="2400"/>
          </a:p>
        </p:txBody>
      </p:sp>
      <p:pic>
        <p:nvPicPr>
          <p:cNvPr id="11" name="Content Placeholder 7"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241899" y="2473496"/>
            <a:ext cx="6744284" cy="336833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p:cNvSpPr/>
          <p:nvPr/>
        </p:nvSpPr>
        <p:spPr bwMode="auto">
          <a:xfrm>
            <a:off x="3121572" y="2564524"/>
            <a:ext cx="3268717" cy="336331"/>
          </a:xfrm>
          <a:prstGeom prst="rect">
            <a:avLst/>
          </a:prstGeom>
          <a:noFill/>
          <a:ln w="28575" cap="flat" cmpd="sng" algn="ctr">
            <a:solidFill>
              <a:srgbClr val="FFFF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3" name="Slide Number Placeholder 2"/>
          <p:cNvSpPr>
            <a:spLocks noGrp="1"/>
          </p:cNvSpPr>
          <p:nvPr>
            <p:ph type="sldNum" sz="quarter" idx="11"/>
          </p:nvPr>
        </p:nvSpPr>
        <p:spPr/>
        <p:txBody>
          <a:bodyPr/>
          <a:lstStyle/>
          <a:p>
            <a:fld id="{B6B660BE-11E5-49C5-9092-33DADC997675}" type="slidenum">
              <a:rPr lang="en-GB" smtClean="0"/>
              <a:t>44</a:t>
            </a:fld>
            <a:endParaRPr lang="en-GB"/>
          </a:p>
        </p:txBody>
      </p:sp>
    </p:spTree>
    <p:extLst>
      <p:ext uri="{BB962C8B-B14F-4D97-AF65-F5344CB8AC3E}">
        <p14:creationId xmlns:p14="http://schemas.microsoft.com/office/powerpoint/2010/main" val="408890657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5.4. “moneky patching”</a:t>
            </a:r>
            <a:endParaRPr lang="en-US"/>
          </a:p>
        </p:txBody>
      </p:sp>
      <p:sp>
        <p:nvSpPr>
          <p:cNvPr id="3" name="Content Placeholder 2"/>
          <p:cNvSpPr>
            <a:spLocks noGrp="1"/>
          </p:cNvSpPr>
          <p:nvPr>
            <p:ph idx="1"/>
          </p:nvPr>
        </p:nvSpPr>
        <p:spPr/>
        <p:txBody>
          <a:bodyPr/>
          <a:lstStyle/>
          <a:p>
            <a:r>
              <a:rPr lang="en-US" sz="2400"/>
              <a:t>Thêm một biến, một phương </a:t>
            </a:r>
            <a:r>
              <a:rPr lang="en-US" sz="2400" smtClean="0"/>
              <a:t>thức một lớp sau khi nó đã được định nghĩa.</a:t>
            </a:r>
          </a:p>
          <a:p>
            <a:pPr marL="0" indent="0">
              <a:buNone/>
            </a:pPr>
            <a:endParaRPr lang="en-US"/>
          </a:p>
        </p:txBody>
      </p:sp>
      <p:pic>
        <p:nvPicPr>
          <p:cNvPr id="4" name="Picture 3"/>
          <p:cNvPicPr>
            <a:picLocks noChangeAspect="1"/>
          </p:cNvPicPr>
          <p:nvPr/>
        </p:nvPicPr>
        <p:blipFill>
          <a:blip r:embed="rId2"/>
          <a:stretch>
            <a:fillRect/>
          </a:stretch>
        </p:blipFill>
        <p:spPr>
          <a:xfrm>
            <a:off x="1006636" y="2418213"/>
            <a:ext cx="7141769" cy="3299414"/>
          </a:xfrm>
          <a:prstGeom prst="rect">
            <a:avLst/>
          </a:prstGeom>
          <a:noFill/>
          <a:ln>
            <a:solidFill>
              <a:schemeClr val="accent1"/>
            </a:solidFill>
          </a:ln>
        </p:spPr>
      </p:pic>
      <p:sp>
        <p:nvSpPr>
          <p:cNvPr id="5" name="Slide Number Placeholder 4"/>
          <p:cNvSpPr>
            <a:spLocks noGrp="1"/>
          </p:cNvSpPr>
          <p:nvPr>
            <p:ph type="sldNum" sz="quarter" idx="11"/>
          </p:nvPr>
        </p:nvSpPr>
        <p:spPr/>
        <p:txBody>
          <a:bodyPr/>
          <a:lstStyle/>
          <a:p>
            <a:fld id="{B6B660BE-11E5-49C5-9092-33DADC997675}" type="slidenum">
              <a:rPr lang="en-GB" smtClean="0"/>
              <a:t>45</a:t>
            </a:fld>
            <a:endParaRPr lang="en-GB"/>
          </a:p>
        </p:txBody>
      </p:sp>
    </p:spTree>
    <p:extLst>
      <p:ext uri="{BB962C8B-B14F-4D97-AF65-F5344CB8AC3E}">
        <p14:creationId xmlns:p14="http://schemas.microsoft.com/office/powerpoint/2010/main" val="195274467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a:solidFill>
                  <a:srgbClr val="0070C0"/>
                </a:solidFill>
              </a:rPr>
              <a:t>Giới thiệu</a:t>
            </a:r>
            <a:endParaRPr lang="en-US" sz="2400" dirty="0">
              <a:solidFill>
                <a:srgbClr val="0070C0"/>
              </a:solidFill>
            </a:endParaRPr>
          </a:p>
          <a:p>
            <a:pPr marL="385763" indent="-385763">
              <a:buFont typeface="+mj-lt"/>
              <a:buAutoNum type="arabicPeriod"/>
            </a:pPr>
            <a:r>
              <a:rPr lang="en-US" sz="2400" smtClean="0"/>
              <a:t>Các khái niệm cơ bản</a:t>
            </a:r>
            <a:endParaRPr lang="en-US" sz="2400" dirty="0"/>
          </a:p>
          <a:p>
            <a:pPr marL="385763" indent="-385763">
              <a:buFont typeface="+mj-lt"/>
              <a:buAutoNum type="arabicPeriod"/>
            </a:pPr>
            <a:r>
              <a:rPr lang="en-US" sz="2400" smtClean="0"/>
              <a:t>Xây dựng và sử dụng lớp</a:t>
            </a:r>
            <a:endParaRPr lang="en-US" sz="2400" dirty="0"/>
          </a:p>
          <a:p>
            <a:pPr marL="385763" indent="-385763">
              <a:buFont typeface="+mj-lt"/>
              <a:buAutoNum type="arabicPeriod"/>
            </a:pPr>
            <a:r>
              <a:rPr lang="en-US" sz="2400"/>
              <a:t>Thuộc </a:t>
            </a:r>
            <a:r>
              <a:rPr lang="en-US" sz="2400" smtClean="0"/>
              <a:t>tính</a:t>
            </a:r>
          </a:p>
          <a:p>
            <a:pPr marL="385763" indent="-385763">
              <a:buFont typeface="+mj-lt"/>
              <a:buAutoNum type="arabicPeriod"/>
            </a:pPr>
            <a:r>
              <a:rPr lang="en-US" sz="2400"/>
              <a:t>Phương </a:t>
            </a:r>
            <a:r>
              <a:rPr lang="en-US" sz="2400"/>
              <a:t>thức</a:t>
            </a:r>
          </a:p>
          <a:p>
            <a:pPr marL="385763" indent="-385763">
              <a:buFont typeface="+mj-lt"/>
              <a:buAutoNum type="arabicPeriod"/>
            </a:pPr>
            <a:r>
              <a:rPr lang="en-US" sz="2400" smtClean="0">
                <a:solidFill>
                  <a:srgbClr val="FF0000"/>
                </a:solidFill>
              </a:rPr>
              <a:t>Properties</a:t>
            </a:r>
            <a:endParaRPr lang="en-US" sz="2400">
              <a:solidFill>
                <a:srgbClr val="FF0000"/>
              </a:solidFill>
            </a:endParaRPr>
          </a:p>
          <a:p>
            <a:pPr marL="385763" indent="-385763">
              <a:buFont typeface="+mj-lt"/>
              <a:buAutoNum type="arabicPeriod"/>
            </a:pPr>
            <a:r>
              <a:rPr lang="en-US" sz="2400"/>
              <a:t>Kế </a:t>
            </a:r>
            <a:r>
              <a:rPr lang="en-US" sz="2400"/>
              <a:t>thừa</a:t>
            </a:r>
          </a:p>
          <a:p>
            <a:pPr marL="385763" indent="-385763">
              <a:buFont typeface="+mj-lt"/>
              <a:buAutoNum type="arabicPeriod"/>
            </a:pPr>
            <a:r>
              <a:rPr lang="en-US" sz="2400" smtClean="0"/>
              <a:t>Đa hình</a:t>
            </a:r>
            <a:endParaRPr lang="en-US" sz="2400"/>
          </a:p>
          <a:p>
            <a:pPr marL="385763" indent="-385763">
              <a:buFont typeface="+mj-lt"/>
              <a:buAutoNum type="arabicPeriod"/>
            </a:pP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46</a:t>
            </a:fld>
            <a:endParaRPr lang="en-US"/>
          </a:p>
        </p:txBody>
      </p:sp>
    </p:spTree>
    <p:extLst>
      <p:ext uri="{BB962C8B-B14F-4D97-AF65-F5344CB8AC3E}">
        <p14:creationId xmlns:p14="http://schemas.microsoft.com/office/powerpoint/2010/main" val="39341807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6.1. Phương thức setter/getter</a:t>
            </a:r>
            <a:endParaRPr lang="en-US"/>
          </a:p>
        </p:txBody>
      </p:sp>
      <p:sp>
        <p:nvSpPr>
          <p:cNvPr id="3" name="Content Placeholder 2"/>
          <p:cNvSpPr>
            <a:spLocks noGrp="1"/>
          </p:cNvSpPr>
          <p:nvPr>
            <p:ph idx="1"/>
          </p:nvPr>
        </p:nvSpPr>
        <p:spPr/>
        <p:txBody>
          <a:bodyPr/>
          <a:lstStyle/>
          <a:p>
            <a:pPr algn="just"/>
            <a:r>
              <a:rPr lang="en-US" sz="2400" smtClean="0"/>
              <a:t>Trong python mặc định mọi biến thể hiện ( instance variable) đều là public và có thể truy xuất tự do từ bên ngoài.</a:t>
            </a:r>
          </a:p>
          <a:p>
            <a:r>
              <a:rPr lang="en-US" sz="2400" smtClean="0"/>
              <a:t>Điều này làm xuất hiện vấn đề: kiểm soát dữ liệu như thế nào. Để kiểm soát các ngôn ngữ lập trình hướng đối tượng thường sử dụng getter/setter</a:t>
            </a:r>
          </a:p>
        </p:txBody>
      </p:sp>
    </p:spTree>
    <p:extLst>
      <p:ext uri="{BB962C8B-B14F-4D97-AF65-F5344CB8AC3E}">
        <p14:creationId xmlns:p14="http://schemas.microsoft.com/office/powerpoint/2010/main" val="25956349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7016" y="1494503"/>
            <a:ext cx="7586727" cy="3886073"/>
          </a:xfrm>
          <a:ln>
            <a:solidFill>
              <a:schemeClr val="accent1"/>
            </a:solidFill>
          </a:ln>
        </p:spPr>
      </p:pic>
    </p:spTree>
    <p:extLst>
      <p:ext uri="{BB962C8B-B14F-4D97-AF65-F5344CB8AC3E}">
        <p14:creationId xmlns:p14="http://schemas.microsoft.com/office/powerpoint/2010/main" val="39170960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6.2. Property</a:t>
            </a:r>
            <a:endParaRPr lang="en-US"/>
          </a:p>
        </p:txBody>
      </p:sp>
      <p:sp>
        <p:nvSpPr>
          <p:cNvPr id="3" name="Content Placeholder 2"/>
          <p:cNvSpPr>
            <a:spLocks noGrp="1"/>
          </p:cNvSpPr>
          <p:nvPr>
            <p:ph idx="1"/>
          </p:nvPr>
        </p:nvSpPr>
        <p:spPr/>
        <p:txBody>
          <a:bodyPr/>
          <a:lstStyle/>
          <a:p>
            <a:r>
              <a:rPr lang="en-US" sz="2400" smtClean="0"/>
              <a:t>Trong Python có thể sử dụng mô hình setter/getter như trên, tuy nhiên khi sử dụng mô hình này, code có quá nhiều lời gọi. </a:t>
            </a:r>
          </a:p>
          <a:p>
            <a:r>
              <a:rPr lang="en-US" sz="2400" smtClean="0"/>
              <a:t>Có thể thực hiện tạo các property để tạo sự thuận tiện trong thao tác với các thuộc tính</a:t>
            </a:r>
          </a:p>
          <a:p>
            <a:r>
              <a:rPr lang="en-US" sz="2400" smtClean="0"/>
              <a:t>Property có thể coi là một dạng giao diện tới các instance attribute để thực hiện xuất/ nhập dữ liệu  qua bột setter/getter. </a:t>
            </a:r>
          </a:p>
          <a:p>
            <a:r>
              <a:rPr lang="en-US" sz="2400" smtClean="0"/>
              <a:t>Các property hoàn toàn che đi các lời gọi hàm getter/setter</a:t>
            </a:r>
          </a:p>
          <a:p>
            <a:r>
              <a:rPr lang="en-US" sz="2400" smtClean="0"/>
              <a:t>Python cung cấp hai cách tạo property :</a:t>
            </a:r>
          </a:p>
          <a:p>
            <a:pPr lvl="1"/>
            <a:r>
              <a:rPr lang="en-US" sz="2000" smtClean="0"/>
              <a:t>Cách 1; Sử dụng hàm property</a:t>
            </a:r>
          </a:p>
          <a:p>
            <a:pPr lvl="1"/>
            <a:r>
              <a:rPr lang="en-US" sz="2000" smtClean="0"/>
              <a:t>Cách 2: @property decorator</a:t>
            </a:r>
            <a:endParaRPr lang="en-US" sz="2000"/>
          </a:p>
        </p:txBody>
      </p:sp>
    </p:spTree>
    <p:extLst>
      <p:ext uri="{BB962C8B-B14F-4D97-AF65-F5344CB8AC3E}">
        <p14:creationId xmlns:p14="http://schemas.microsoft.com/office/powerpoint/2010/main" val="12600289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Cách 1</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90649" y="1243707"/>
            <a:ext cx="4404742" cy="5197290"/>
          </a:xfrm>
        </p:spPr>
      </p:pic>
    </p:spTree>
    <p:extLst>
      <p:ext uri="{BB962C8B-B14F-4D97-AF65-F5344CB8AC3E}">
        <p14:creationId xmlns:p14="http://schemas.microsoft.com/office/powerpoint/2010/main" val="38923522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Phân tích</a:t>
            </a:r>
            <a:endParaRPr lang="en-US"/>
          </a:p>
        </p:txBody>
      </p:sp>
      <p:sp>
        <p:nvSpPr>
          <p:cNvPr id="5" name="Content Placeholder 4"/>
          <p:cNvSpPr>
            <a:spLocks noGrp="1"/>
          </p:cNvSpPr>
          <p:nvPr>
            <p:ph idx="1"/>
          </p:nvPr>
        </p:nvSpPr>
        <p:spPr/>
        <p:txBody>
          <a:bodyPr/>
          <a:lstStyle/>
          <a:p>
            <a:pPr marL="0" indent="0">
              <a:buNone/>
            </a:pPr>
            <a:r>
              <a:rPr lang="en-US" altLang="en-US" sz="2200">
                <a:solidFill>
                  <a:srgbClr val="0070C0"/>
                </a:solidFill>
                <a:latin typeface="Courier New" panose="02070309020205020404" pitchFamily="49" charset="0"/>
                <a:cs typeface="Courier New" panose="02070309020205020404" pitchFamily="49" charset="0"/>
              </a:rPr>
              <a:t>first_name = property(get_fname, set_fname) last_name = property(get_lname, set_lname) full_name = property(get_name) age = property(get_age, set_age)</a:t>
            </a:r>
            <a:r>
              <a:rPr lang="en-US" altLang="en-US" sz="2200">
                <a:solidFill>
                  <a:srgbClr val="0070C0"/>
                </a:solidFill>
              </a:rPr>
              <a:t> </a:t>
            </a:r>
            <a:endParaRPr lang="en-US" altLang="en-US" sz="2200">
              <a:solidFill>
                <a:srgbClr val="0070C0"/>
              </a:solidFill>
              <a:latin typeface="Arial" panose="020B0604020202020204" pitchFamily="34" charset="0"/>
            </a:endParaRPr>
          </a:p>
          <a:p>
            <a:r>
              <a:rPr lang="en-US" sz="2200" smtClean="0">
                <a:solidFill>
                  <a:srgbClr val="0070C0"/>
                </a:solidFill>
              </a:rPr>
              <a:t>Với cách này hàm property sẽ nhóm hai hàm set và get được xây dựng cho thuộc tính phía trên </a:t>
            </a:r>
          </a:p>
          <a:p>
            <a:r>
              <a:rPr lang="en-US" sz="2200" smtClean="0">
                <a:solidFill>
                  <a:srgbClr val="0070C0"/>
                </a:solidFill>
              </a:rPr>
              <a:t>Và làm cho cách truy cập sẽ đơn giản hơn</a:t>
            </a:r>
          </a:p>
          <a:p>
            <a:pPr marL="0" indent="0">
              <a:buNone/>
            </a:pPr>
            <a:r>
              <a:rPr lang="en-US" altLang="en-US" sz="2200">
                <a:solidFill>
                  <a:srgbClr val="0070C0"/>
                </a:solidFill>
                <a:latin typeface="Courier New" panose="02070309020205020404" pitchFamily="49" charset="0"/>
                <a:cs typeface="Courier New" panose="02070309020205020404" pitchFamily="49" charset="0"/>
              </a:rPr>
              <a:t>putin = Person() putin.first_name = 'Putin' putin.last_name = 'Vladimir' putin.age = 66 print(putin.full_name, putin.age) </a:t>
            </a:r>
          </a:p>
          <a:p>
            <a:endParaRPr lang="en-US" sz="2200">
              <a:solidFill>
                <a:srgbClr val="0070C0"/>
              </a:solidFill>
            </a:endParaRPr>
          </a:p>
        </p:txBody>
      </p:sp>
      <p:sp>
        <p:nvSpPr>
          <p:cNvPr id="6" name="Rectangle 2"/>
          <p:cNvSpPr>
            <a:spLocks noChangeArrowheads="1"/>
          </p:cNvSpPr>
          <p:nvPr/>
        </p:nvSpPr>
        <p:spPr bwMode="auto">
          <a:xfrm>
            <a:off x="0" y="-9902"/>
            <a:ext cx="184731" cy="477005"/>
          </a:xfrm>
          <a:prstGeom prst="rect">
            <a:avLst/>
          </a:prstGeom>
          <a:solidFill>
            <a:srgbClr val="F1F1F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52352"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753927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Cách 2</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59725" y="1178803"/>
            <a:ext cx="4692529" cy="5313944"/>
          </a:xfrm>
        </p:spPr>
      </p:pic>
    </p:spTree>
    <p:extLst>
      <p:ext uri="{BB962C8B-B14F-4D97-AF65-F5344CB8AC3E}">
        <p14:creationId xmlns:p14="http://schemas.microsoft.com/office/powerpoint/2010/main" val="15446376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Phân tích</a:t>
            </a:r>
            <a:endParaRPr lang="en-US"/>
          </a:p>
        </p:txBody>
      </p:sp>
      <p:sp>
        <p:nvSpPr>
          <p:cNvPr id="3" name="Content Placeholder 2"/>
          <p:cNvSpPr>
            <a:spLocks noGrp="1"/>
          </p:cNvSpPr>
          <p:nvPr>
            <p:ph idx="1"/>
          </p:nvPr>
        </p:nvSpPr>
        <p:spPr/>
        <p:txBody>
          <a:bodyPr/>
          <a:lstStyle/>
          <a:p>
            <a:pPr marL="0" indent="0">
              <a:buNone/>
            </a:pPr>
            <a:r>
              <a:rPr lang="en-US" sz="2400">
                <a:latin typeface="Courier New" panose="02070309020205020404" pitchFamily="49" charset="0"/>
                <a:cs typeface="Courier New" panose="02070309020205020404" pitchFamily="49" charset="0"/>
              </a:rPr>
              <a:t>@property</a:t>
            </a:r>
          </a:p>
          <a:p>
            <a:pPr marL="0" indent="0">
              <a:buNone/>
            </a:pPr>
            <a:r>
              <a:rPr lang="en-US" sz="2400">
                <a:latin typeface="Courier New" panose="02070309020205020404" pitchFamily="49" charset="0"/>
                <a:cs typeface="Courier New" panose="02070309020205020404" pitchFamily="49" charset="0"/>
              </a:rPr>
              <a:t>def age(self):</a:t>
            </a:r>
          </a:p>
          <a:p>
            <a:pPr marL="0" indent="0">
              <a:buNone/>
            </a:pPr>
            <a:r>
              <a:rPr lang="en-US" sz="2400">
                <a:latin typeface="Courier New" panose="02070309020205020404" pitchFamily="49" charset="0"/>
                <a:cs typeface="Courier New" panose="02070309020205020404" pitchFamily="49" charset="0"/>
              </a:rPr>
              <a:t>    return self.__age</a:t>
            </a:r>
          </a:p>
          <a:p>
            <a:pPr marL="0" indent="0">
              <a:buNone/>
            </a:pPr>
            <a:r>
              <a:rPr lang="en-US" sz="2400">
                <a:latin typeface="Courier New" panose="02070309020205020404" pitchFamily="49" charset="0"/>
                <a:cs typeface="Courier New" panose="02070309020205020404" pitchFamily="49" charset="0"/>
              </a:rPr>
              <a:t>@age.setter</a:t>
            </a:r>
          </a:p>
          <a:p>
            <a:pPr marL="0" indent="0">
              <a:buNone/>
            </a:pPr>
            <a:r>
              <a:rPr lang="en-US" sz="2400">
                <a:latin typeface="Courier New" panose="02070309020205020404" pitchFamily="49" charset="0"/>
                <a:cs typeface="Courier New" panose="02070309020205020404" pitchFamily="49" charset="0"/>
              </a:rPr>
              <a:t>def age(self, age: int):</a:t>
            </a:r>
          </a:p>
          <a:p>
            <a:pPr marL="0" indent="0">
              <a:buNone/>
            </a:pPr>
            <a:r>
              <a:rPr lang="en-US" sz="2400">
                <a:latin typeface="Courier New" panose="02070309020205020404" pitchFamily="49" charset="0"/>
                <a:cs typeface="Courier New" panose="02070309020205020404" pitchFamily="49" charset="0"/>
              </a:rPr>
              <a:t>    if age &gt; 0:</a:t>
            </a:r>
          </a:p>
          <a:p>
            <a:pPr marL="0" indent="0">
              <a:buNone/>
            </a:pPr>
            <a:r>
              <a:rPr lang="en-US" sz="2400">
                <a:latin typeface="Courier New" panose="02070309020205020404" pitchFamily="49" charset="0"/>
                <a:cs typeface="Courier New" panose="02070309020205020404" pitchFamily="49" charset="0"/>
              </a:rPr>
              <a:t>        self.__age = </a:t>
            </a:r>
            <a:r>
              <a:rPr lang="en-US" sz="2400" smtClean="0">
                <a:latin typeface="Courier New" panose="02070309020205020404" pitchFamily="49" charset="0"/>
                <a:cs typeface="Courier New" panose="02070309020205020404" pitchFamily="49" charset="0"/>
              </a:rPr>
              <a:t>age</a:t>
            </a:r>
          </a:p>
          <a:p>
            <a:r>
              <a:rPr lang="en-US" smtClean="0">
                <a:latin typeface="Arial" panose="020B0604020202020204" pitchFamily="34" charset="0"/>
                <a:cs typeface="Arial" panose="020B0604020202020204" pitchFamily="34" charset="0"/>
              </a:rPr>
              <a:t>Với cách này làm cho khái báo proper ty đơn giản hơn</a:t>
            </a: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1078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a:t>Code python Programming, Wesley J.Chun, Prentice Hall PTR, 2000</a:t>
            </a:r>
          </a:p>
          <a:p>
            <a:r>
              <a:rPr lang="en-US"/>
              <a:t>Fundamentals of Python Programming, Richard L. Halterman Sothern Adventis University, 2018</a:t>
            </a:r>
          </a:p>
          <a:p>
            <a:r>
              <a:rPr lang="en-US"/>
              <a:t>Python Notes for Professionals, GoalKicker.com, Free Programming Books</a:t>
            </a:r>
          </a:p>
          <a:p>
            <a:r>
              <a:rPr lang="en-US"/>
              <a:t>https://quantrimang.com/hon-100-bai-tap-python-co-loi-giai-code-mau-142456</a:t>
            </a:r>
          </a:p>
          <a:p>
            <a:r>
              <a:rPr lang="en-US"/>
              <a:t>https://openplanning.net/11377/python</a:t>
            </a:r>
          </a:p>
          <a:p>
            <a:r>
              <a:rPr lang="en-US"/>
              <a:t>https://viettuts.vn/python-string</a:t>
            </a:r>
          </a:p>
          <a:p>
            <a:endParaRPr lang="en-US"/>
          </a:p>
        </p:txBody>
      </p:sp>
      <p:sp>
        <p:nvSpPr>
          <p:cNvPr id="4" name="Slide Number Placeholder 3"/>
          <p:cNvSpPr>
            <a:spLocks noGrp="1"/>
          </p:cNvSpPr>
          <p:nvPr>
            <p:ph type="sldNum" sz="quarter" idx="11"/>
          </p:nvPr>
        </p:nvSpPr>
        <p:spPr>
          <a:xfrm>
            <a:off x="613264" y="6188970"/>
            <a:ext cx="1125488" cy="288032"/>
          </a:xfrm>
        </p:spPr>
        <p:txBody>
          <a:bodyPr/>
          <a:lstStyle/>
          <a:p>
            <a:pPr algn="l"/>
            <a:fld id="{B6B660BE-11E5-49C5-9092-33DADC997675}" type="slidenum">
              <a:rPr lang="en-GB" smtClean="0"/>
              <a:pPr algn="l"/>
              <a:t>54</a:t>
            </a:fld>
            <a:endParaRPr lang="en-GB"/>
          </a:p>
        </p:txBody>
      </p:sp>
    </p:spTree>
    <p:extLst>
      <p:ext uri="{BB962C8B-B14F-4D97-AF65-F5344CB8AC3E}">
        <p14:creationId xmlns:p14="http://schemas.microsoft.com/office/powerpoint/2010/main" val="154651897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
        <p:nvSpPr>
          <p:cNvPr id="3" name="Slide Number Placeholder 2"/>
          <p:cNvSpPr>
            <a:spLocks noGrp="1"/>
          </p:cNvSpPr>
          <p:nvPr>
            <p:ph type="sldNum" sz="quarter" idx="11"/>
          </p:nvPr>
        </p:nvSpPr>
        <p:spPr/>
        <p:txBody>
          <a:bodyPr/>
          <a:lstStyle/>
          <a:p>
            <a:fld id="{B6B660BE-11E5-49C5-9092-33DADC997675}" type="slidenum">
              <a:rPr lang="en-GB" smtClean="0"/>
              <a:t>55</a:t>
            </a:fld>
            <a:endParaRPr lang="en-GB"/>
          </a:p>
        </p:txBody>
      </p:sp>
    </p:spTree>
    <p:extLst>
      <p:ext uri="{BB962C8B-B14F-4D97-AF65-F5344CB8AC3E}">
        <p14:creationId xmlns:p14="http://schemas.microsoft.com/office/powerpoint/2010/main" val="4019268783"/>
      </p:ext>
    </p:extLst>
  </p:cSld>
  <p:clrMapOvr>
    <a:masterClrMapping/>
  </p:clrMapOvr>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5425</TotalTime>
  <Words>2469</Words>
  <Application>Microsoft Office PowerPoint</Application>
  <PresentationFormat>On-screen Show (4:3)</PresentationFormat>
  <Paragraphs>326</Paragraphs>
  <Slides>55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Arial</vt:lpstr>
      <vt:lpstr>Calibri</vt:lpstr>
      <vt:lpstr>Cambria</vt:lpstr>
      <vt:lpstr>Consolas</vt:lpstr>
      <vt:lpstr>Courier New</vt:lpstr>
      <vt:lpstr>Tahoma</vt:lpstr>
      <vt:lpstr>Wingdings</vt:lpstr>
      <vt:lpstr>Theme1</vt:lpstr>
      <vt:lpstr>CHƯƠNG 6  LỚP VÀ ĐỐI TƯỢNG TRONG PYTHON</vt:lpstr>
      <vt:lpstr>Nội dung</vt:lpstr>
      <vt:lpstr>1.1. Giới thiệu</vt:lpstr>
      <vt:lpstr>1.2. Ưu điểm của lập trình hướng đối tượng</vt:lpstr>
      <vt:lpstr>1.3. Các đặc tính cơ bản</vt:lpstr>
      <vt:lpstr>Nội dung</vt:lpstr>
      <vt:lpstr>2. Các khái niệm cơ bản</vt:lpstr>
      <vt:lpstr>2.1. Lớp, đối tượng</vt:lpstr>
      <vt:lpstr>2.2. Thuộc tính, phương thức </vt:lpstr>
      <vt:lpstr>PowerPoint Presentation</vt:lpstr>
      <vt:lpstr>2.3. Tính trừu tượng  </vt:lpstr>
      <vt:lpstr>2.4. Tính đóng gói</vt:lpstr>
      <vt:lpstr>2.5. Tính kế thừa</vt:lpstr>
      <vt:lpstr>2.6. Tính đa hình</vt:lpstr>
      <vt:lpstr>Nội dung</vt:lpstr>
      <vt:lpstr>3.1. Các bước định nghĩa lớp</vt:lpstr>
      <vt:lpstr>3.2. Sử dụng cấu trúc class để định nghĩa lớp</vt:lpstr>
      <vt:lpstr>3.3. Định nghĩa các thuộc tính và phương thức </vt:lpstr>
      <vt:lpstr>Ví dụ</vt:lpstr>
      <vt:lpstr>Phạm vi </vt:lpstr>
      <vt:lpstr>Tạo class trống</vt:lpstr>
      <vt:lpstr>3.4. Đối tượng</vt:lpstr>
      <vt:lpstr>Điều gì xảy ra khi tạo đối tượng từ Class?</vt:lpstr>
      <vt:lpstr>So sánh hai đối tượng</vt:lpstr>
      <vt:lpstr>So sánh hai đối tượng</vt:lpstr>
      <vt:lpstr>In đối tượng</vt:lpstr>
      <vt:lpstr>Nội dung</vt:lpstr>
      <vt:lpstr>4.1. Thuộc tính và biến của lớp</vt:lpstr>
      <vt:lpstr>Ví dụ</vt:lpstr>
      <vt:lpstr>4.2. Truy cập vào thuộc tính của lớp</vt:lpstr>
      <vt:lpstr>Ví dụ</vt:lpstr>
      <vt:lpstr>Che dấu dữ liệu với thuộc tính</vt:lpstr>
      <vt:lpstr>4.3. Các thuộc tính có sẵn</vt:lpstr>
      <vt:lpstr>Ví dụ</vt:lpstr>
      <vt:lpstr>Liệt kê các thành viên của lớp hay đối tượng</vt:lpstr>
      <vt:lpstr>Nội dung</vt:lpstr>
      <vt:lpstr>5.1. Khái niệm</vt:lpstr>
      <vt:lpstr>5.2. Class method, instance method, static method</vt:lpstr>
      <vt:lpstr>Instance Class</vt:lpstr>
      <vt:lpstr>Class method</vt:lpstr>
      <vt:lpstr>Static method</vt:lpstr>
      <vt:lpstr>Ví dụ</vt:lpstr>
      <vt:lpstr>Ứng dụng classmethod</vt:lpstr>
      <vt:lpstr>5.3. Tham số mặc định</vt:lpstr>
      <vt:lpstr>5.4. “moneky patching”</vt:lpstr>
      <vt:lpstr>Nội dung</vt:lpstr>
      <vt:lpstr>6.1. Phương thức setter/getter</vt:lpstr>
      <vt:lpstr>Ví dụ</vt:lpstr>
      <vt:lpstr>6.2. Property</vt:lpstr>
      <vt:lpstr>Ví dụ- Cách 1</vt:lpstr>
      <vt:lpstr>Phân tích</vt:lpstr>
      <vt:lpstr>Ví dụ- Cách 2</vt:lpstr>
      <vt:lpstr>Phân tích</vt:lpstr>
      <vt:lpstr>Tài liệu tham khảo</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219</cp:revision>
  <dcterms:created xsi:type="dcterms:W3CDTF">2020-06-02T08:04:28Z</dcterms:created>
  <dcterms:modified xsi:type="dcterms:W3CDTF">2021-11-04T15:25:03Z</dcterms:modified>
</cp:coreProperties>
</file>