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9144000"/>
  <p:notesSz cx="6858000" cy="9144000"/>
  <p:embeddedFontLst>
    <p:embeddedFont>
      <p:font typeface="Helvetica Neue Light"/>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iv6GKf+ZAUzh19/PTConK9XnJ07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HelveticaNeueLight-regular.fntdata"/><Relationship Id="rId20" Type="http://schemas.openxmlformats.org/officeDocument/2006/relationships/slide" Target="slides/slide16.xml"/><Relationship Id="rId42" Type="http://schemas.openxmlformats.org/officeDocument/2006/relationships/font" Target="fonts/HelveticaNeueLight-italic.fntdata"/><Relationship Id="rId41" Type="http://schemas.openxmlformats.org/officeDocument/2006/relationships/font" Target="fonts/HelveticaNeueLight-bold.fntdata"/><Relationship Id="rId22" Type="http://schemas.openxmlformats.org/officeDocument/2006/relationships/slide" Target="slides/slide18.xml"/><Relationship Id="rId44" Type="http://customschemas.google.com/relationships/presentationmetadata" Target="metadata"/><Relationship Id="rId21" Type="http://schemas.openxmlformats.org/officeDocument/2006/relationships/slide" Target="slides/slide17.xml"/><Relationship Id="rId43" Type="http://schemas.openxmlformats.org/officeDocument/2006/relationships/font" Target="fonts/HelveticaNeueLight-boldItalic.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 name="Google Shape;55;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 name="Google Shape;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 name="Google Shape;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 name="Google Shape;75;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Phân tích tính kế thừa</a:t>
            </a:r>
            <a:endParaRPr/>
          </a:p>
          <a:p>
            <a:pPr indent="0" lvl="0" marL="0" rtl="0" algn="l">
              <a:spcBef>
                <a:spcPts val="0"/>
              </a:spcBef>
              <a:spcAft>
                <a:spcPts val="0"/>
              </a:spcAft>
              <a:buNone/>
            </a:pPr>
            <a:r>
              <a:rPr lang="en-US"/>
              <a:t>Sử dụng super để gọi đến phương thức cần kế thừa nếu cần</a:t>
            </a:r>
            <a:endParaRPr/>
          </a:p>
        </p:txBody>
      </p:sp>
      <p:sp>
        <p:nvSpPr>
          <p:cNvPr id="76" name="Google Shape;76;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 name="Google Shape;84;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 name="Google Shape;91;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5" name="Google Shape;195;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Sử dụng phương thức mro() để xác định thứ tự của các lớp trong kế thừa</a:t>
            </a:r>
            <a:endParaRPr/>
          </a:p>
        </p:txBody>
      </p:sp>
      <p:sp>
        <p:nvSpPr>
          <p:cNvPr id="196" name="Google Shape;196;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Sử dụng phương thức mro() để xác định thứ tự của các lớp trong kế thừa</a:t>
            </a:r>
            <a:endParaRPr/>
          </a:p>
        </p:txBody>
      </p:sp>
      <p:sp>
        <p:nvSpPr>
          <p:cNvPr id="212" name="Google Shape;212;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Sử dụng phương thức mro() để xác định thứ tự của các lớp trong kế thừa</a:t>
            </a:r>
            <a:endParaRPr/>
          </a:p>
        </p:txBody>
      </p:sp>
      <p:sp>
        <p:nvSpPr>
          <p:cNvPr id="220" name="Google Shape;220;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Sử dụng phương thức mro() để xác định thứ tự của các lớp trong kế thừa</a:t>
            </a:r>
            <a:endParaRPr/>
          </a:p>
        </p:txBody>
      </p:sp>
      <p:sp>
        <p:nvSpPr>
          <p:cNvPr id="229" name="Google Shape;229;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37"/>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rgbClr val="FF3300"/>
              </a:buClr>
              <a:buSzPts val="1800"/>
              <a:buChar char="–"/>
              <a:defRPr/>
            </a:lvl4pPr>
            <a:lvl5pPr lvl="4" algn="l">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20" name="Google Shape;20;p37"/>
          <p:cNvSpPr/>
          <p:nvPr/>
        </p:nvSpPr>
        <p:spPr>
          <a:xfrm>
            <a:off x="1144423" y="4149080"/>
            <a:ext cx="3619537"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21" name="Google Shape;21;p37"/>
          <p:cNvSpPr/>
          <p:nvPr/>
        </p:nvSpPr>
        <p:spPr>
          <a:xfrm>
            <a:off x="1149350" y="4103362"/>
            <a:ext cx="7239074"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3300"/>
              </a:solidFill>
              <a:latin typeface="Cambria"/>
              <a:ea typeface="Cambria"/>
              <a:cs typeface="Cambria"/>
              <a:sym typeface="Cambria"/>
            </a:endParaRPr>
          </a:p>
        </p:txBody>
      </p:sp>
      <p:sp>
        <p:nvSpPr>
          <p:cNvPr id="22" name="Google Shape;22;p37"/>
          <p:cNvSpPr txBox="1"/>
          <p:nvPr/>
        </p:nvSpPr>
        <p:spPr>
          <a:xfrm>
            <a:off x="2339752" y="478413"/>
            <a:ext cx="49685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33CC"/>
                </a:solidFill>
                <a:latin typeface="Cambria"/>
                <a:ea typeface="Cambria"/>
                <a:cs typeface="Cambria"/>
                <a:sym typeface="Cambria"/>
              </a:rPr>
              <a:t>PYTHON PROGRAMMING</a:t>
            </a:r>
            <a:endParaRPr b="1" sz="1800">
              <a:solidFill>
                <a:srgbClr val="0033CC"/>
              </a:solidFill>
              <a:latin typeface="Cambria"/>
              <a:ea typeface="Cambria"/>
              <a:cs typeface="Cambria"/>
              <a:sym typeface="Cambria"/>
            </a:endParaRPr>
          </a:p>
        </p:txBody>
      </p:sp>
      <p:pic>
        <p:nvPicPr>
          <p:cNvPr id="23" name="Google Shape;23;p37"/>
          <p:cNvPicPr preferRelativeResize="0"/>
          <p:nvPr/>
        </p:nvPicPr>
        <p:blipFill rotWithShape="1">
          <a:blip r:embed="rId2">
            <a:alphaModFix/>
          </a:blip>
          <a:srcRect b="0" l="0" r="0" t="0"/>
          <a:stretch/>
        </p:blipFill>
        <p:spPr>
          <a:xfrm>
            <a:off x="7956376" y="59094"/>
            <a:ext cx="1127935" cy="1137658"/>
          </a:xfrm>
          <a:prstGeom prst="rect">
            <a:avLst/>
          </a:prstGeom>
          <a:noFill/>
          <a:ln>
            <a:noFill/>
          </a:ln>
        </p:spPr>
      </p:pic>
      <p:pic>
        <p:nvPicPr>
          <p:cNvPr id="24" name="Google Shape;24;p37"/>
          <p:cNvPicPr preferRelativeResize="0"/>
          <p:nvPr/>
        </p:nvPicPr>
        <p:blipFill rotWithShape="1">
          <a:blip r:embed="rId3">
            <a:alphaModFix/>
          </a:blip>
          <a:srcRect b="0" l="0" r="0" t="0"/>
          <a:stretch/>
        </p:blipFill>
        <p:spPr>
          <a:xfrm>
            <a:off x="47528" y="61287"/>
            <a:ext cx="1356120" cy="120747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Char char="❖"/>
              <a:defRPr>
                <a:latin typeface="Cambria"/>
                <a:ea typeface="Cambria"/>
                <a:cs typeface="Cambria"/>
                <a:sym typeface="Cambria"/>
              </a:defRPr>
            </a:lvl1pPr>
            <a:lvl2pPr indent="-381000" lvl="1" marL="914400" algn="l">
              <a:spcBef>
                <a:spcPts val="480"/>
              </a:spcBef>
              <a:spcAft>
                <a:spcPts val="0"/>
              </a:spcAft>
              <a:buSzPts val="2400"/>
              <a:buChar char="▪"/>
              <a:defRPr sz="2400">
                <a:solidFill>
                  <a:srgbClr val="003399"/>
                </a:solidFill>
                <a:latin typeface="Cambria"/>
                <a:ea typeface="Cambria"/>
                <a:cs typeface="Cambria"/>
                <a:sym typeface="Cambria"/>
              </a:defRPr>
            </a:lvl2pPr>
            <a:lvl3pPr indent="-368300" lvl="2" marL="1371600" algn="l">
              <a:spcBef>
                <a:spcPts val="440"/>
              </a:spcBef>
              <a:spcAft>
                <a:spcPts val="0"/>
              </a:spcAft>
              <a:buSzPts val="2200"/>
              <a:buFont typeface="Cambria"/>
              <a:buChar char="•"/>
              <a:defRPr sz="2200">
                <a:solidFill>
                  <a:srgbClr val="800000"/>
                </a:solidFill>
                <a:latin typeface="Cambria"/>
                <a:ea typeface="Cambria"/>
                <a:cs typeface="Cambria"/>
                <a:sym typeface="Cambria"/>
              </a:defRPr>
            </a:lvl3pPr>
            <a:lvl4pPr indent="-355600" lvl="3" marL="1828800" algn="l">
              <a:spcBef>
                <a:spcPts val="400"/>
              </a:spcBef>
              <a:spcAft>
                <a:spcPts val="0"/>
              </a:spcAft>
              <a:buClr>
                <a:srgbClr val="FF3300"/>
              </a:buClr>
              <a:buSzPts val="2000"/>
              <a:buFont typeface="Cambria"/>
              <a:buChar char="–"/>
              <a:defRPr>
                <a:latin typeface="Cambria"/>
                <a:ea typeface="Cambria"/>
                <a:cs typeface="Cambria"/>
                <a:sym typeface="Cambria"/>
              </a:defRPr>
            </a:lvl4pPr>
            <a:lvl5pPr indent="-355600" lvl="4" marL="2286000" algn="l">
              <a:spcBef>
                <a:spcPts val="400"/>
              </a:spcBef>
              <a:spcAft>
                <a:spcPts val="0"/>
              </a:spcAft>
              <a:buClr>
                <a:srgbClr val="FF9900"/>
              </a:buClr>
              <a:buSzPts val="2000"/>
              <a:buFont typeface="Cambria"/>
              <a:buChar char="»"/>
              <a:defRPr>
                <a:latin typeface="Cambria"/>
                <a:ea typeface="Cambria"/>
                <a:cs typeface="Cambria"/>
                <a:sym typeface="Cambria"/>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 name="Google Shape;28;p38"/>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30" name="Google Shape;30;p38"/>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31" name="Shape 31"/>
        <p:cNvGrpSpPr/>
        <p:nvPr/>
      </p:nvGrpSpPr>
      <p:grpSpPr>
        <a:xfrm>
          <a:off x="0" y="0"/>
          <a:ext cx="0" cy="0"/>
          <a:chOff x="0" y="0"/>
          <a:chExt cx="0" cy="0"/>
        </a:xfrm>
      </p:grpSpPr>
      <p:sp>
        <p:nvSpPr>
          <p:cNvPr id="32" name="Google Shape;32;p39"/>
          <p:cNvSpPr txBox="1"/>
          <p:nvPr>
            <p:ph type="title"/>
          </p:nvPr>
        </p:nvSpPr>
        <p:spPr>
          <a:xfrm>
            <a:off x="1403648" y="476672"/>
            <a:ext cx="7391400"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9"/>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35" name="Google Shape;35;p39"/>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36" name="Shape 36"/>
        <p:cNvGrpSpPr/>
        <p:nvPr/>
      </p:nvGrpSpPr>
      <p:grpSpPr>
        <a:xfrm>
          <a:off x="0" y="0"/>
          <a:ext cx="0" cy="0"/>
          <a:chOff x="0" y="0"/>
          <a:chExt cx="0" cy="0"/>
        </a:xfrm>
      </p:grpSpPr>
      <p:sp>
        <p:nvSpPr>
          <p:cNvPr id="37" name="Google Shape;37;p4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0" name="Google Shape;40;p40"/>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0"/>
          <p:cNvSpPr txBox="1"/>
          <p:nvPr/>
        </p:nvSpPr>
        <p:spPr>
          <a:xfrm>
            <a:off x="4918229" y="1393793"/>
            <a:ext cx="3906175" cy="502476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42" name="Google Shape;42;p40"/>
          <p:cNvSpPr txBox="1"/>
          <p:nvPr>
            <p:ph idx="1" type="body"/>
          </p:nvPr>
        </p:nvSpPr>
        <p:spPr>
          <a:xfrm>
            <a:off x="457200" y="1228727"/>
            <a:ext cx="4105922" cy="5248275"/>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Char char="❖"/>
              <a:defRPr>
                <a:latin typeface="Cambria"/>
                <a:ea typeface="Cambria"/>
                <a:cs typeface="Cambria"/>
                <a:sym typeface="Cambria"/>
              </a:defRPr>
            </a:lvl1pPr>
            <a:lvl2pPr indent="-381000" lvl="1" marL="914400" algn="l">
              <a:spcBef>
                <a:spcPts val="480"/>
              </a:spcBef>
              <a:spcAft>
                <a:spcPts val="0"/>
              </a:spcAft>
              <a:buSzPts val="2400"/>
              <a:buChar char="▪"/>
              <a:defRPr sz="2400">
                <a:solidFill>
                  <a:srgbClr val="003399"/>
                </a:solidFill>
                <a:latin typeface="Cambria"/>
                <a:ea typeface="Cambria"/>
                <a:cs typeface="Cambria"/>
                <a:sym typeface="Cambria"/>
              </a:defRPr>
            </a:lvl2pPr>
            <a:lvl3pPr indent="-368300" lvl="2" marL="1371600" algn="l">
              <a:spcBef>
                <a:spcPts val="440"/>
              </a:spcBef>
              <a:spcAft>
                <a:spcPts val="0"/>
              </a:spcAft>
              <a:buSzPts val="2200"/>
              <a:buFont typeface="Cambria"/>
              <a:buChar char="•"/>
              <a:defRPr sz="2200">
                <a:solidFill>
                  <a:srgbClr val="800000"/>
                </a:solidFill>
                <a:latin typeface="Cambria"/>
                <a:ea typeface="Cambria"/>
                <a:cs typeface="Cambria"/>
                <a:sym typeface="Cambria"/>
              </a:defRPr>
            </a:lvl3pPr>
            <a:lvl4pPr indent="-355600" lvl="3" marL="1828800" algn="l">
              <a:spcBef>
                <a:spcPts val="400"/>
              </a:spcBef>
              <a:spcAft>
                <a:spcPts val="0"/>
              </a:spcAft>
              <a:buClr>
                <a:srgbClr val="FF3300"/>
              </a:buClr>
              <a:buSzPts val="2000"/>
              <a:buFont typeface="Cambria"/>
              <a:buChar char="–"/>
              <a:defRPr>
                <a:latin typeface="Cambria"/>
                <a:ea typeface="Cambria"/>
                <a:cs typeface="Cambria"/>
                <a:sym typeface="Cambria"/>
              </a:defRPr>
            </a:lvl4pPr>
            <a:lvl5pPr indent="-355600" lvl="4" marL="2286000" algn="l">
              <a:spcBef>
                <a:spcPts val="400"/>
              </a:spcBef>
              <a:spcAft>
                <a:spcPts val="0"/>
              </a:spcAft>
              <a:buClr>
                <a:srgbClr val="FF9900"/>
              </a:buClr>
              <a:buSzPts val="2000"/>
              <a:buFont typeface="Cambria"/>
              <a:buChar char="»"/>
              <a:defRPr>
                <a:latin typeface="Cambria"/>
                <a:ea typeface="Cambria"/>
                <a:cs typeface="Cambria"/>
                <a:sym typeface="Cambria"/>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3" name="Google Shape;43;p40"/>
          <p:cNvSpPr txBox="1"/>
          <p:nvPr>
            <p:ph idx="2" type="body"/>
          </p:nvPr>
        </p:nvSpPr>
        <p:spPr>
          <a:xfrm>
            <a:off x="4818355" y="1228727"/>
            <a:ext cx="4105922" cy="5248275"/>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Char char="❖"/>
              <a:defRPr>
                <a:latin typeface="Cambria"/>
                <a:ea typeface="Cambria"/>
                <a:cs typeface="Cambria"/>
                <a:sym typeface="Cambria"/>
              </a:defRPr>
            </a:lvl1pPr>
            <a:lvl2pPr indent="-381000" lvl="1" marL="914400" algn="l">
              <a:spcBef>
                <a:spcPts val="480"/>
              </a:spcBef>
              <a:spcAft>
                <a:spcPts val="0"/>
              </a:spcAft>
              <a:buSzPts val="2400"/>
              <a:buChar char="▪"/>
              <a:defRPr sz="2400">
                <a:solidFill>
                  <a:srgbClr val="003399"/>
                </a:solidFill>
                <a:latin typeface="Cambria"/>
                <a:ea typeface="Cambria"/>
                <a:cs typeface="Cambria"/>
                <a:sym typeface="Cambria"/>
              </a:defRPr>
            </a:lvl2pPr>
            <a:lvl3pPr indent="-368300" lvl="2" marL="1371600" algn="l">
              <a:spcBef>
                <a:spcPts val="440"/>
              </a:spcBef>
              <a:spcAft>
                <a:spcPts val="0"/>
              </a:spcAft>
              <a:buSzPts val="2200"/>
              <a:buFont typeface="Cambria"/>
              <a:buChar char="•"/>
              <a:defRPr sz="2200">
                <a:solidFill>
                  <a:srgbClr val="800000"/>
                </a:solidFill>
                <a:latin typeface="Cambria"/>
                <a:ea typeface="Cambria"/>
                <a:cs typeface="Cambria"/>
                <a:sym typeface="Cambria"/>
              </a:defRPr>
            </a:lvl3pPr>
            <a:lvl4pPr indent="-355600" lvl="3" marL="1828800" algn="l">
              <a:spcBef>
                <a:spcPts val="400"/>
              </a:spcBef>
              <a:spcAft>
                <a:spcPts val="0"/>
              </a:spcAft>
              <a:buClr>
                <a:srgbClr val="FF3300"/>
              </a:buClr>
              <a:buSzPts val="2000"/>
              <a:buFont typeface="Cambria"/>
              <a:buChar char="–"/>
              <a:defRPr>
                <a:latin typeface="Cambria"/>
                <a:ea typeface="Cambria"/>
                <a:cs typeface="Cambria"/>
                <a:sym typeface="Cambria"/>
              </a:defRPr>
            </a:lvl4pPr>
            <a:lvl5pPr indent="-355600" lvl="4" marL="2286000" algn="l">
              <a:spcBef>
                <a:spcPts val="400"/>
              </a:spcBef>
              <a:spcAft>
                <a:spcPts val="0"/>
              </a:spcAft>
              <a:buClr>
                <a:srgbClr val="FF9900"/>
              </a:buClr>
              <a:buSzPts val="2000"/>
              <a:buFont typeface="Cambria"/>
              <a:buChar char="»"/>
              <a:defRPr>
                <a:latin typeface="Cambria"/>
                <a:ea typeface="Cambria"/>
                <a:cs typeface="Cambria"/>
                <a:sym typeface="Cambria"/>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showMasterSp="0">
  <p:cSld name="1_Title Slide">
    <p:spTree>
      <p:nvGrpSpPr>
        <p:cNvPr id="44" name="Shape 44"/>
        <p:cNvGrpSpPr/>
        <p:nvPr/>
      </p:nvGrpSpPr>
      <p:grpSpPr>
        <a:xfrm>
          <a:off x="0" y="0"/>
          <a:ext cx="0" cy="0"/>
          <a:chOff x="0" y="0"/>
          <a:chExt cx="0" cy="0"/>
        </a:xfrm>
      </p:grpSpPr>
      <p:sp>
        <p:nvSpPr>
          <p:cNvPr id="45" name="Google Shape;45;p41"/>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1"/>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rgbClr val="FF3300"/>
              </a:buClr>
              <a:buSzPts val="1800"/>
              <a:buChar char="–"/>
              <a:defRPr/>
            </a:lvl4pPr>
            <a:lvl5pPr lvl="4" algn="l">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47" name="Google Shape;47;p41"/>
          <p:cNvSpPr/>
          <p:nvPr/>
        </p:nvSpPr>
        <p:spPr>
          <a:xfrm>
            <a:off x="1144423" y="4149080"/>
            <a:ext cx="3619537"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48" name="Google Shape;48;p41"/>
          <p:cNvSpPr/>
          <p:nvPr/>
        </p:nvSpPr>
        <p:spPr>
          <a:xfrm>
            <a:off x="1149350" y="4103362"/>
            <a:ext cx="7239074" cy="45719"/>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FF3300"/>
              </a:solidFill>
              <a:latin typeface="Cambria"/>
              <a:ea typeface="Cambria"/>
              <a:cs typeface="Cambria"/>
              <a:sym typeface="Cambria"/>
            </a:endParaRPr>
          </a:p>
        </p:txBody>
      </p:sp>
      <p:pic>
        <p:nvPicPr>
          <p:cNvPr id="49" name="Google Shape;49;p41"/>
          <p:cNvPicPr preferRelativeResize="0"/>
          <p:nvPr/>
        </p:nvPicPr>
        <p:blipFill rotWithShape="1">
          <a:blip r:embed="rId2">
            <a:alphaModFix/>
          </a:blip>
          <a:srcRect b="0" l="0" r="0" t="0"/>
          <a:stretch/>
        </p:blipFill>
        <p:spPr>
          <a:xfrm>
            <a:off x="47528" y="61287"/>
            <a:ext cx="1356120" cy="1207473"/>
          </a:xfrm>
          <a:prstGeom prst="rect">
            <a:avLst/>
          </a:prstGeom>
          <a:noFill/>
          <a:ln>
            <a:noFill/>
          </a:ln>
        </p:spPr>
      </p:pic>
      <p:sp>
        <p:nvSpPr>
          <p:cNvPr id="50" name="Google Shape;50;p41"/>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algn="ctr">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b="0" sz="1200">
                <a:solidFill>
                  <a:schemeClr val="dk1"/>
                </a:solidFill>
                <a:latin typeface="Cambria"/>
                <a:ea typeface="Cambria"/>
                <a:cs typeface="Cambria"/>
                <a:sym typeface="Cambria"/>
              </a:defRPr>
            </a:lvl1pPr>
            <a:lvl2pPr indent="0" lvl="1" marL="0" algn="r">
              <a:spcBef>
                <a:spcPts val="0"/>
              </a:spcBef>
              <a:buNone/>
              <a:defRPr b="0" sz="1200">
                <a:solidFill>
                  <a:schemeClr val="dk1"/>
                </a:solidFill>
                <a:latin typeface="Cambria"/>
                <a:ea typeface="Cambria"/>
                <a:cs typeface="Cambria"/>
                <a:sym typeface="Cambria"/>
              </a:defRPr>
            </a:lvl2pPr>
            <a:lvl3pPr indent="0" lvl="2" marL="0" algn="r">
              <a:spcBef>
                <a:spcPts val="0"/>
              </a:spcBef>
              <a:buNone/>
              <a:defRPr b="0" sz="1200">
                <a:solidFill>
                  <a:schemeClr val="dk1"/>
                </a:solidFill>
                <a:latin typeface="Cambria"/>
                <a:ea typeface="Cambria"/>
                <a:cs typeface="Cambria"/>
                <a:sym typeface="Cambria"/>
              </a:defRPr>
            </a:lvl3pPr>
            <a:lvl4pPr indent="0" lvl="3" marL="0" algn="r">
              <a:spcBef>
                <a:spcPts val="0"/>
              </a:spcBef>
              <a:buNone/>
              <a:defRPr b="0" sz="1200">
                <a:solidFill>
                  <a:schemeClr val="dk1"/>
                </a:solidFill>
                <a:latin typeface="Cambria"/>
                <a:ea typeface="Cambria"/>
                <a:cs typeface="Cambria"/>
                <a:sym typeface="Cambria"/>
              </a:defRPr>
            </a:lvl4pPr>
            <a:lvl5pPr indent="0" lvl="4" marL="0" algn="r">
              <a:spcBef>
                <a:spcPts val="0"/>
              </a:spcBef>
              <a:buNone/>
              <a:defRPr b="0" sz="1200">
                <a:solidFill>
                  <a:schemeClr val="dk1"/>
                </a:solidFill>
                <a:latin typeface="Cambria"/>
                <a:ea typeface="Cambria"/>
                <a:cs typeface="Cambria"/>
                <a:sym typeface="Cambria"/>
              </a:defRPr>
            </a:lvl5pPr>
            <a:lvl6pPr indent="0" lvl="5" marL="0" algn="r">
              <a:spcBef>
                <a:spcPts val="0"/>
              </a:spcBef>
              <a:buNone/>
              <a:defRPr b="0" sz="1200">
                <a:solidFill>
                  <a:schemeClr val="dk1"/>
                </a:solidFill>
                <a:latin typeface="Cambria"/>
                <a:ea typeface="Cambria"/>
                <a:cs typeface="Cambria"/>
                <a:sym typeface="Cambria"/>
              </a:defRPr>
            </a:lvl6pPr>
            <a:lvl7pPr indent="0" lvl="6" marL="0" algn="r">
              <a:spcBef>
                <a:spcPts val="0"/>
              </a:spcBef>
              <a:buNone/>
              <a:defRPr b="0" sz="1200">
                <a:solidFill>
                  <a:schemeClr val="dk1"/>
                </a:solidFill>
                <a:latin typeface="Cambria"/>
                <a:ea typeface="Cambria"/>
                <a:cs typeface="Cambria"/>
                <a:sym typeface="Cambria"/>
              </a:defRPr>
            </a:lvl7pPr>
            <a:lvl8pPr indent="0" lvl="7" marL="0" algn="r">
              <a:spcBef>
                <a:spcPts val="0"/>
              </a:spcBef>
              <a:buNone/>
              <a:defRPr b="0" sz="1200">
                <a:solidFill>
                  <a:schemeClr val="dk1"/>
                </a:solidFill>
                <a:latin typeface="Cambria"/>
                <a:ea typeface="Cambria"/>
                <a:cs typeface="Cambria"/>
                <a:sym typeface="Cambria"/>
              </a:defRPr>
            </a:lvl8pPr>
            <a:lvl9pPr indent="0" lvl="8" marL="0" algn="r">
              <a:spcBef>
                <a:spcPts val="0"/>
              </a:spcBef>
              <a:buNone/>
              <a:defRPr b="0" sz="1200">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52" name="Google Shape;52;p41"/>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0"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p:nvPr/>
        </p:nvSpPr>
        <p:spPr>
          <a:xfrm>
            <a:off x="1259632" y="404664"/>
            <a:ext cx="7884368" cy="620363"/>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11" name="Google Shape;11;p36"/>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9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2" name="Google Shape;12;p3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1" i="0" sz="2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1" i="0" sz="2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1" i="0" sz="2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3" name="Google Shape;13;p36"/>
          <p:cNvSpPr txBox="1"/>
          <p:nvPr>
            <p:ph idx="11" type="ftr"/>
          </p:nvPr>
        </p:nvSpPr>
        <p:spPr>
          <a:xfrm>
            <a:off x="2123728" y="6537327"/>
            <a:ext cx="5400600" cy="320675"/>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sz="12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sp>
        <p:nvSpPr>
          <p:cNvPr id="14" name="Google Shape;14;p3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sz="1200" u="none">
                <a:solidFill>
                  <a:schemeClr val="dk1"/>
                </a:solidFill>
                <a:latin typeface="Cambria"/>
                <a:ea typeface="Cambria"/>
                <a:cs typeface="Cambria"/>
                <a:sym typeface="Cambria"/>
              </a:defRPr>
            </a:lvl1pPr>
            <a:lvl2pPr indent="0" lvl="1" marL="0" marR="0" rtl="0" algn="r">
              <a:spcBef>
                <a:spcPts val="0"/>
              </a:spcBef>
              <a:buNone/>
              <a:defRPr b="0" sz="1200" u="none">
                <a:solidFill>
                  <a:schemeClr val="dk1"/>
                </a:solidFill>
                <a:latin typeface="Cambria"/>
                <a:ea typeface="Cambria"/>
                <a:cs typeface="Cambria"/>
                <a:sym typeface="Cambria"/>
              </a:defRPr>
            </a:lvl2pPr>
            <a:lvl3pPr indent="0" lvl="2" marL="0" marR="0" rtl="0" algn="r">
              <a:spcBef>
                <a:spcPts val="0"/>
              </a:spcBef>
              <a:buNone/>
              <a:defRPr b="0" sz="1200" u="none">
                <a:solidFill>
                  <a:schemeClr val="dk1"/>
                </a:solidFill>
                <a:latin typeface="Cambria"/>
                <a:ea typeface="Cambria"/>
                <a:cs typeface="Cambria"/>
                <a:sym typeface="Cambria"/>
              </a:defRPr>
            </a:lvl3pPr>
            <a:lvl4pPr indent="0" lvl="3" marL="0" marR="0" rtl="0" algn="r">
              <a:spcBef>
                <a:spcPts val="0"/>
              </a:spcBef>
              <a:buNone/>
              <a:defRPr b="0" sz="1200" u="none">
                <a:solidFill>
                  <a:schemeClr val="dk1"/>
                </a:solidFill>
                <a:latin typeface="Cambria"/>
                <a:ea typeface="Cambria"/>
                <a:cs typeface="Cambria"/>
                <a:sym typeface="Cambria"/>
              </a:defRPr>
            </a:lvl4pPr>
            <a:lvl5pPr indent="0" lvl="4" marL="0" marR="0" rtl="0" algn="r">
              <a:spcBef>
                <a:spcPts val="0"/>
              </a:spcBef>
              <a:buNone/>
              <a:defRPr b="0" sz="1200" u="none">
                <a:solidFill>
                  <a:schemeClr val="dk1"/>
                </a:solidFill>
                <a:latin typeface="Cambria"/>
                <a:ea typeface="Cambria"/>
                <a:cs typeface="Cambria"/>
                <a:sym typeface="Cambria"/>
              </a:defRPr>
            </a:lvl5pPr>
            <a:lvl6pPr indent="0" lvl="5" marL="0" marR="0" rtl="0" algn="r">
              <a:spcBef>
                <a:spcPts val="0"/>
              </a:spcBef>
              <a:buNone/>
              <a:defRPr b="0" sz="1200" u="none">
                <a:solidFill>
                  <a:schemeClr val="dk1"/>
                </a:solidFill>
                <a:latin typeface="Cambria"/>
                <a:ea typeface="Cambria"/>
                <a:cs typeface="Cambria"/>
                <a:sym typeface="Cambria"/>
              </a:defRPr>
            </a:lvl6pPr>
            <a:lvl7pPr indent="0" lvl="6" marL="0" marR="0" rtl="0" algn="r">
              <a:spcBef>
                <a:spcPts val="0"/>
              </a:spcBef>
              <a:buNone/>
              <a:defRPr b="0" sz="1200" u="none">
                <a:solidFill>
                  <a:schemeClr val="dk1"/>
                </a:solidFill>
                <a:latin typeface="Cambria"/>
                <a:ea typeface="Cambria"/>
                <a:cs typeface="Cambria"/>
                <a:sym typeface="Cambria"/>
              </a:defRPr>
            </a:lvl7pPr>
            <a:lvl8pPr indent="0" lvl="7" marL="0" marR="0" rtl="0" algn="r">
              <a:spcBef>
                <a:spcPts val="0"/>
              </a:spcBef>
              <a:buNone/>
              <a:defRPr b="0" sz="1200" u="none">
                <a:solidFill>
                  <a:schemeClr val="dk1"/>
                </a:solidFill>
                <a:latin typeface="Cambria"/>
                <a:ea typeface="Cambria"/>
                <a:cs typeface="Cambria"/>
                <a:sym typeface="Cambria"/>
              </a:defRPr>
            </a:lvl8pPr>
            <a:lvl9pPr indent="0" lvl="8" marL="0" marR="0" rtl="0" algn="r">
              <a:spcBef>
                <a:spcPts val="0"/>
              </a:spcBef>
              <a:buNone/>
              <a:defRPr b="0" sz="1200" u="non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15" name="Google Shape;15;p36"/>
          <p:cNvSpPr txBox="1"/>
          <p:nvPr>
            <p:ph idx="10" type="dt"/>
          </p:nvPr>
        </p:nvSpPr>
        <p:spPr>
          <a:xfrm>
            <a:off x="467544" y="6540783"/>
            <a:ext cx="1656184" cy="317219"/>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sz="12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pic>
        <p:nvPicPr>
          <p:cNvPr id="16" name="Google Shape;16;p36"/>
          <p:cNvPicPr preferRelativeResize="0"/>
          <p:nvPr/>
        </p:nvPicPr>
        <p:blipFill rotWithShape="1">
          <a:blip r:embed="rId1">
            <a:alphaModFix/>
          </a:blip>
          <a:srcRect b="0" l="0" r="0" t="0"/>
          <a:stretch/>
        </p:blipFill>
        <p:spPr>
          <a:xfrm>
            <a:off x="0" y="0"/>
            <a:ext cx="1322385" cy="117743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9.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8.png"/><Relationship Id="rId4" Type="http://schemas.openxmlformats.org/officeDocument/2006/relationships/image" Target="../media/image8.png"/><Relationship Id="rId5" Type="http://schemas.openxmlformats.org/officeDocument/2006/relationships/image" Target="../media/image22.png"/><Relationship Id="rId6"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6.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
          <p:cNvSpPr txBox="1"/>
          <p:nvPr>
            <p:ph type="ctrTitle"/>
          </p:nvPr>
        </p:nvSpPr>
        <p:spPr>
          <a:xfrm>
            <a:off x="1149350" y="2132858"/>
            <a:ext cx="7239073" cy="1583531"/>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r>
              <a:rPr lang="en-US"/>
              <a:t>CHƯƠNG 6 (TIẾP) </a:t>
            </a:r>
            <a:br>
              <a:rPr lang="en-US">
                <a:latin typeface="Calibri"/>
                <a:ea typeface="Calibri"/>
                <a:cs typeface="Calibri"/>
                <a:sym typeface="Calibri"/>
              </a:rPr>
            </a:br>
            <a:r>
              <a:rPr lang="en-US">
                <a:latin typeface="Calibri"/>
                <a:ea typeface="Calibri"/>
                <a:cs typeface="Calibri"/>
                <a:sym typeface="Calibri"/>
              </a:rPr>
              <a:t>KẾ THỪA VÀ ĐA HÌNH</a:t>
            </a:r>
            <a:endParaRPr/>
          </a:p>
        </p:txBody>
      </p:sp>
      <p:sp>
        <p:nvSpPr>
          <p:cNvPr id="58" name="Google Shape;58;p1"/>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200"/>
              <a:buFont typeface="Noto Sans Symbols"/>
              <a:buNone/>
            </a:pPr>
            <a:r>
              <a:rPr lang="en-US"/>
              <a:t>Giảng viên: Triệu Thu Hương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64" name="Google Shape;64;p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l">
              <a:spcBef>
                <a:spcPts val="0"/>
              </a:spcBef>
              <a:spcAft>
                <a:spcPts val="0"/>
              </a:spcAft>
              <a:buSzPts val="2400"/>
              <a:buFont typeface="Cambria"/>
              <a:buAutoNum type="arabicPeriod"/>
            </a:pPr>
            <a:r>
              <a:rPr lang="en-US" sz="2400"/>
              <a:t>Giới thiệu</a:t>
            </a:r>
            <a:endParaRPr sz="2400"/>
          </a:p>
          <a:p>
            <a:pPr indent="-385763" lvl="0" marL="385763" rtl="0" algn="l">
              <a:spcBef>
                <a:spcPts val="480"/>
              </a:spcBef>
              <a:spcAft>
                <a:spcPts val="0"/>
              </a:spcAft>
              <a:buSzPts val="2400"/>
              <a:buFont typeface="Cambria"/>
              <a:buAutoNum type="arabicPeriod"/>
            </a:pPr>
            <a:r>
              <a:rPr lang="en-US" sz="2400"/>
              <a:t>Các khái niệm cơ bản</a:t>
            </a:r>
            <a:endParaRPr sz="2400"/>
          </a:p>
          <a:p>
            <a:pPr indent="-385763" lvl="0" marL="385763" rtl="0" algn="l">
              <a:spcBef>
                <a:spcPts val="480"/>
              </a:spcBef>
              <a:spcAft>
                <a:spcPts val="0"/>
              </a:spcAft>
              <a:buSzPts val="2400"/>
              <a:buFont typeface="Cambria"/>
              <a:buAutoNum type="arabicPeriod"/>
            </a:pPr>
            <a:r>
              <a:rPr lang="en-US" sz="2400"/>
              <a:t>Xây dựng và sử dụng lớp</a:t>
            </a:r>
            <a:endParaRPr sz="2400"/>
          </a:p>
          <a:p>
            <a:pPr indent="-385763" lvl="0" marL="385763" rtl="0" algn="l">
              <a:spcBef>
                <a:spcPts val="480"/>
              </a:spcBef>
              <a:spcAft>
                <a:spcPts val="0"/>
              </a:spcAft>
              <a:buSzPts val="2400"/>
              <a:buFont typeface="Cambria"/>
              <a:buAutoNum type="arabicPeriod"/>
            </a:pPr>
            <a:r>
              <a:rPr lang="en-US" sz="2400"/>
              <a:t>Thuộc tính</a:t>
            </a:r>
            <a:endParaRPr/>
          </a:p>
          <a:p>
            <a:pPr indent="-385763" lvl="0" marL="385763" rtl="0" algn="l">
              <a:spcBef>
                <a:spcPts val="480"/>
              </a:spcBef>
              <a:spcAft>
                <a:spcPts val="0"/>
              </a:spcAft>
              <a:buSzPts val="2400"/>
              <a:buFont typeface="Cambria"/>
              <a:buAutoNum type="arabicPeriod"/>
            </a:pPr>
            <a:r>
              <a:rPr lang="en-US" sz="2400"/>
              <a:t>Phương thức</a:t>
            </a:r>
            <a:endParaRPr/>
          </a:p>
          <a:p>
            <a:pPr indent="-385763" lvl="0" marL="385763" rtl="0" algn="l">
              <a:spcBef>
                <a:spcPts val="480"/>
              </a:spcBef>
              <a:spcAft>
                <a:spcPts val="0"/>
              </a:spcAft>
              <a:buSzPts val="2400"/>
              <a:buFont typeface="Cambria"/>
              <a:buAutoNum type="arabicPeriod"/>
            </a:pPr>
            <a:r>
              <a:rPr lang="en-US" sz="2400"/>
              <a:t>Properties</a:t>
            </a:r>
            <a:endParaRPr sz="2400"/>
          </a:p>
          <a:p>
            <a:pPr indent="-385763" lvl="0" marL="385763" rtl="0" algn="l">
              <a:spcBef>
                <a:spcPts val="480"/>
              </a:spcBef>
              <a:spcAft>
                <a:spcPts val="0"/>
              </a:spcAft>
              <a:buSzPts val="2400"/>
              <a:buFont typeface="Cambria"/>
              <a:buAutoNum type="arabicPeriod"/>
            </a:pPr>
            <a:r>
              <a:rPr lang="en-US" sz="2400">
                <a:solidFill>
                  <a:srgbClr val="FF0000"/>
                </a:solidFill>
              </a:rPr>
              <a:t>Kế thừa</a:t>
            </a:r>
            <a:endParaRPr/>
          </a:p>
          <a:p>
            <a:pPr indent="-385763" lvl="0" marL="385763" rtl="0" algn="l">
              <a:spcBef>
                <a:spcPts val="480"/>
              </a:spcBef>
              <a:spcAft>
                <a:spcPts val="0"/>
              </a:spcAft>
              <a:buSzPts val="2400"/>
              <a:buFont typeface="Cambria"/>
              <a:buAutoNum type="arabicPeriod"/>
            </a:pPr>
            <a:r>
              <a:rPr lang="en-US" sz="2400"/>
              <a:t>Đa hình</a:t>
            </a:r>
            <a:endParaRPr sz="2400"/>
          </a:p>
          <a:p>
            <a:pPr indent="-233363" lvl="0" marL="385763" rtl="0" algn="l">
              <a:spcBef>
                <a:spcPts val="480"/>
              </a:spcBef>
              <a:spcAft>
                <a:spcPts val="0"/>
              </a:spcAft>
              <a:buSzPts val="2400"/>
              <a:buFont typeface="Cambria"/>
              <a:buNone/>
            </a:pPr>
            <a:r>
              <a:t/>
            </a:r>
            <a:endParaRPr b="1" sz="2400"/>
          </a:p>
        </p:txBody>
      </p:sp>
      <p:sp>
        <p:nvSpPr>
          <p:cNvPr id="65" name="Google Shape;65;p2"/>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7.1. Khái niệm</a:t>
            </a:r>
            <a:endParaRPr/>
          </a:p>
        </p:txBody>
      </p:sp>
      <p:sp>
        <p:nvSpPr>
          <p:cNvPr id="71" name="Google Shape;71;p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300"/>
              <a:buChar char="❖"/>
            </a:pPr>
            <a:r>
              <a:rPr lang="en-US" sz="2300"/>
              <a:t>Kế thừa trong python dựa trên ý tưởng tương tự được sử dụng trong các ngôn ngữ hướng đối tượng khác như C++, Java</a:t>
            </a:r>
            <a:endParaRPr/>
          </a:p>
          <a:p>
            <a:pPr indent="-342900" lvl="0" marL="342900" rtl="0" algn="just">
              <a:spcBef>
                <a:spcPts val="460"/>
              </a:spcBef>
              <a:spcAft>
                <a:spcPts val="0"/>
              </a:spcAft>
              <a:buSzPts val="2300"/>
              <a:buChar char="❖"/>
            </a:pPr>
            <a:r>
              <a:rPr lang="en-US" sz="2300"/>
              <a:t>Một lớp mới có thể dẫn xuất từ các lớp đã tồn tại </a:t>
            </a:r>
            <a:endParaRPr/>
          </a:p>
          <a:p>
            <a:pPr indent="-342900" lvl="0" marL="342900" rtl="0" algn="just">
              <a:spcBef>
                <a:spcPts val="460"/>
              </a:spcBef>
              <a:spcAft>
                <a:spcPts val="0"/>
              </a:spcAft>
              <a:buSzPts val="2300"/>
              <a:buChar char="❖"/>
            </a:pPr>
            <a:r>
              <a:rPr lang="en-US" sz="2300"/>
              <a:t>Cú pháp:</a:t>
            </a:r>
            <a:endParaRPr/>
          </a:p>
          <a:p>
            <a:pPr indent="-285750" lvl="1" marL="742950" rtl="0" algn="just">
              <a:spcBef>
                <a:spcPts val="400"/>
              </a:spcBef>
              <a:spcAft>
                <a:spcPts val="0"/>
              </a:spcAft>
              <a:buSzPts val="2000"/>
              <a:buChar char="▪"/>
            </a:pPr>
            <a:r>
              <a:rPr b="1" lang="en-US" sz="2000">
                <a:solidFill>
                  <a:schemeClr val="dk1"/>
                </a:solidFill>
                <a:latin typeface="Consolas"/>
                <a:ea typeface="Consolas"/>
                <a:cs typeface="Consolas"/>
                <a:sym typeface="Consolas"/>
              </a:rPr>
              <a:t>class baseClass(object):</a:t>
            </a:r>
            <a:endParaRPr/>
          </a:p>
          <a:p>
            <a:pPr indent="-228600" lvl="2" marL="1143000" rtl="0" algn="just">
              <a:spcBef>
                <a:spcPts val="360"/>
              </a:spcBef>
              <a:spcAft>
                <a:spcPts val="0"/>
              </a:spcAft>
              <a:buSzPts val="1800"/>
              <a:buFont typeface="Consolas"/>
              <a:buChar char="•"/>
            </a:pPr>
            <a:r>
              <a:rPr b="1" lang="en-US" sz="1800">
                <a:solidFill>
                  <a:schemeClr val="dk1"/>
                </a:solidFill>
                <a:latin typeface="Consolas"/>
                <a:ea typeface="Consolas"/>
                <a:cs typeface="Consolas"/>
                <a:sym typeface="Consolas"/>
              </a:rPr>
              <a:t>Pass</a:t>
            </a:r>
            <a:endParaRPr/>
          </a:p>
          <a:p>
            <a:pPr indent="-285750" lvl="1" marL="742950" rtl="0" algn="just">
              <a:spcBef>
                <a:spcPts val="400"/>
              </a:spcBef>
              <a:spcAft>
                <a:spcPts val="0"/>
              </a:spcAft>
              <a:buSzPts val="2000"/>
              <a:buChar char="▪"/>
            </a:pPr>
            <a:r>
              <a:rPr b="1" lang="en-US" sz="2000">
                <a:solidFill>
                  <a:schemeClr val="dk1"/>
                </a:solidFill>
                <a:latin typeface="Consolas"/>
                <a:ea typeface="Consolas"/>
                <a:cs typeface="Consolas"/>
                <a:sym typeface="Consolas"/>
              </a:rPr>
              <a:t>class derivedClass(baseClass):</a:t>
            </a:r>
            <a:endParaRPr/>
          </a:p>
          <a:p>
            <a:pPr indent="-228600" lvl="2" marL="1143000" rtl="0" algn="just">
              <a:spcBef>
                <a:spcPts val="360"/>
              </a:spcBef>
              <a:spcAft>
                <a:spcPts val="0"/>
              </a:spcAft>
              <a:buSzPts val="1800"/>
              <a:buFont typeface="Consolas"/>
              <a:buChar char="•"/>
            </a:pPr>
            <a:r>
              <a:rPr b="1" lang="en-US" sz="1800">
                <a:solidFill>
                  <a:schemeClr val="dk1"/>
                </a:solidFill>
                <a:latin typeface="Consolas"/>
                <a:ea typeface="Consolas"/>
                <a:cs typeface="Consolas"/>
                <a:sym typeface="Consolas"/>
              </a:rPr>
              <a:t>Pass</a:t>
            </a:r>
            <a:endParaRPr/>
          </a:p>
          <a:p>
            <a:pPr indent="-342900" lvl="0" marL="342900" rtl="0" algn="just">
              <a:spcBef>
                <a:spcPts val="460"/>
              </a:spcBef>
              <a:spcAft>
                <a:spcPts val="0"/>
              </a:spcAft>
              <a:buSzPts val="2300"/>
              <a:buChar char="❖"/>
            </a:pPr>
            <a:r>
              <a:rPr lang="en-US" sz="2300"/>
              <a:t>Lớp baseClass đã tồn tại được gọi là lớp cơ sở (cha), </a:t>
            </a:r>
            <a:r>
              <a:rPr b="1" lang="en-US" sz="2300">
                <a:solidFill>
                  <a:srgbClr val="7F3300"/>
                </a:solidFill>
              </a:rPr>
              <a:t>derivedClass </a:t>
            </a:r>
            <a:r>
              <a:rPr lang="en-US" sz="2300"/>
              <a:t>là lớp dẫn xuất (lớp con)- lớp kết thừa các thành phần của lớp cha. </a:t>
            </a:r>
            <a:endParaRPr/>
          </a:p>
          <a:p>
            <a:pPr indent="-342900" lvl="0" marL="342900" rtl="0" algn="just">
              <a:spcBef>
                <a:spcPts val="460"/>
              </a:spcBef>
              <a:spcAft>
                <a:spcPts val="0"/>
              </a:spcAft>
              <a:buSzPts val="2300"/>
              <a:buChar char="❖"/>
            </a:pPr>
            <a:r>
              <a:rPr lang="en-US" sz="2300"/>
              <a:t>Tất cả các lớp trong python đều thực thi kế thừa từ lớp object</a:t>
            </a:r>
            <a:endParaRPr sz="2300"/>
          </a:p>
        </p:txBody>
      </p:sp>
      <p:sp>
        <p:nvSpPr>
          <p:cNvPr id="72" name="Google Shape;72;p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pic>
        <p:nvPicPr>
          <p:cNvPr descr="Screen Clipping" id="79" name="Google Shape;79;p4"/>
          <p:cNvPicPr preferRelativeResize="0"/>
          <p:nvPr>
            <p:ph idx="1" type="body"/>
          </p:nvPr>
        </p:nvPicPr>
        <p:blipFill rotWithShape="1">
          <a:blip r:embed="rId3">
            <a:alphaModFix/>
          </a:blip>
          <a:srcRect b="0" l="0" r="0" t="0"/>
          <a:stretch/>
        </p:blipFill>
        <p:spPr>
          <a:xfrm>
            <a:off x="672318" y="1225091"/>
            <a:ext cx="7925487" cy="4267570"/>
          </a:xfrm>
          <a:prstGeom prst="rect">
            <a:avLst/>
          </a:prstGeom>
          <a:noFill/>
          <a:ln cap="flat" cmpd="sng" w="9525">
            <a:solidFill>
              <a:schemeClr val="accent1"/>
            </a:solidFill>
            <a:prstDash val="solid"/>
            <a:round/>
            <a:headEnd len="sm" w="sm" type="none"/>
            <a:tailEnd len="sm" w="sm" type="none"/>
          </a:ln>
        </p:spPr>
      </p:pic>
      <p:sp>
        <p:nvSpPr>
          <p:cNvPr id="80" name="Google Shape;80;p4"/>
          <p:cNvSpPr txBox="1"/>
          <p:nvPr/>
        </p:nvSpPr>
        <p:spPr>
          <a:xfrm>
            <a:off x="1397876" y="5683046"/>
            <a:ext cx="6800193"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70C0"/>
                </a:solidFill>
                <a:latin typeface="Cambria"/>
                <a:ea typeface="Cambria"/>
                <a:cs typeface="Cambria"/>
                <a:sym typeface="Cambria"/>
              </a:rPr>
              <a:t>Lớp Square sẽ kế thừa các phương thức và thuộc tính lớp Rectangle</a:t>
            </a:r>
            <a:endParaRPr b="1" sz="1800">
              <a:solidFill>
                <a:srgbClr val="0070C0"/>
              </a:solidFill>
              <a:latin typeface="Cambria"/>
              <a:ea typeface="Cambria"/>
              <a:cs typeface="Cambria"/>
              <a:sym typeface="Cambria"/>
            </a:endParaRPr>
          </a:p>
        </p:txBody>
      </p:sp>
      <p:sp>
        <p:nvSpPr>
          <p:cNvPr id="81" name="Google Shape;81;p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Phân tích</a:t>
            </a:r>
            <a:endParaRPr/>
          </a:p>
        </p:txBody>
      </p:sp>
      <p:sp>
        <p:nvSpPr>
          <p:cNvPr id="87" name="Google Shape;87;p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Khi lớp con không có phương thức __init__ nó sẽ sử dụng phương thức khởi tạo của lớp cha</a:t>
            </a:r>
            <a:endParaRPr/>
          </a:p>
          <a:p>
            <a:pPr indent="-342900" lvl="0" marL="342900" rtl="0" algn="l">
              <a:spcBef>
                <a:spcPts val="480"/>
              </a:spcBef>
              <a:spcAft>
                <a:spcPts val="0"/>
              </a:spcAft>
              <a:buSzPts val="2400"/>
              <a:buChar char="❖"/>
            </a:pPr>
            <a:r>
              <a:rPr lang="en-US" sz="2400"/>
              <a:t>Khi trong lớp con muốn gọi đến các thành phần lớp cha sẽ sử dụng tự khóa </a:t>
            </a:r>
            <a:r>
              <a:rPr b="1" lang="en-US" sz="2400"/>
              <a:t>super</a:t>
            </a:r>
            <a:endParaRPr/>
          </a:p>
          <a:p>
            <a:pPr indent="-342900" lvl="0" marL="342900" rtl="0" algn="l">
              <a:spcBef>
                <a:spcPts val="480"/>
              </a:spcBef>
              <a:spcAft>
                <a:spcPts val="0"/>
              </a:spcAft>
              <a:buSzPts val="2400"/>
              <a:buChar char="❖"/>
            </a:pPr>
            <a:r>
              <a:rPr lang="en-US" sz="2400"/>
              <a:t>Có duy nhất </a:t>
            </a:r>
            <a:r>
              <a:rPr b="1" lang="en-US" sz="2400"/>
              <a:t>một loại kế thừa dạng public </a:t>
            </a:r>
            <a:r>
              <a:rPr lang="en-US" sz="2400"/>
              <a:t>trong python</a:t>
            </a:r>
            <a:endParaRPr/>
          </a:p>
        </p:txBody>
      </p:sp>
      <p:sp>
        <p:nvSpPr>
          <p:cNvPr id="88" name="Google Shape;88;p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pic>
        <p:nvPicPr>
          <p:cNvPr descr="Screen Clipping" id="94" name="Google Shape;94;p6"/>
          <p:cNvPicPr preferRelativeResize="0"/>
          <p:nvPr>
            <p:ph idx="1" type="body"/>
          </p:nvPr>
        </p:nvPicPr>
        <p:blipFill rotWithShape="1">
          <a:blip r:embed="rId3">
            <a:alphaModFix/>
          </a:blip>
          <a:srcRect b="0" l="0" r="0" t="0"/>
          <a:stretch/>
        </p:blipFill>
        <p:spPr>
          <a:xfrm>
            <a:off x="1862243" y="1154824"/>
            <a:ext cx="5579082" cy="4968870"/>
          </a:xfrm>
          <a:prstGeom prst="rect">
            <a:avLst/>
          </a:prstGeom>
          <a:noFill/>
          <a:ln>
            <a:noFill/>
          </a:ln>
        </p:spPr>
      </p:pic>
      <p:sp>
        <p:nvSpPr>
          <p:cNvPr id="95" name="Google Shape;95;p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Phân tích</a:t>
            </a:r>
            <a:endParaRPr/>
          </a:p>
        </p:txBody>
      </p:sp>
      <p:pic>
        <p:nvPicPr>
          <p:cNvPr descr="https://s1.o7planning.com/vi/11417/images/7631496.png" id="101" name="Google Shape;101;p7"/>
          <p:cNvPicPr preferRelativeResize="0"/>
          <p:nvPr>
            <p:ph idx="1" type="body"/>
          </p:nvPr>
        </p:nvPicPr>
        <p:blipFill rotWithShape="1">
          <a:blip r:embed="rId3">
            <a:alphaModFix/>
          </a:blip>
          <a:srcRect b="0" l="0" r="0" t="0"/>
          <a:stretch/>
        </p:blipFill>
        <p:spPr>
          <a:xfrm>
            <a:off x="1531888" y="1228725"/>
            <a:ext cx="6080223" cy="5248275"/>
          </a:xfrm>
          <a:prstGeom prst="rect">
            <a:avLst/>
          </a:prstGeom>
          <a:noFill/>
          <a:ln>
            <a:noFill/>
          </a:ln>
        </p:spPr>
      </p:pic>
      <p:sp>
        <p:nvSpPr>
          <p:cNvPr id="102" name="Google Shape;102;p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06" name="Shape 106"/>
        <p:cNvGrpSpPr/>
        <p:nvPr/>
      </p:nvGrpSpPr>
      <p:grpSpPr>
        <a:xfrm>
          <a:off x="0" y="0"/>
          <a:ext cx="0" cy="0"/>
          <a:chOff x="0" y="0"/>
          <a:chExt cx="0" cy="0"/>
        </a:xfrm>
      </p:grpSpPr>
      <p:sp>
        <p:nvSpPr>
          <p:cNvPr id="107" name="Google Shape;107;p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7.2. Ghi đè phương thức trong kế thừa</a:t>
            </a:r>
            <a:endParaRPr/>
          </a:p>
        </p:txBody>
      </p:sp>
      <p:sp>
        <p:nvSpPr>
          <p:cNvPr id="108" name="Google Shape;108;p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800"/>
              <a:buChar char="❖"/>
            </a:pPr>
            <a:r>
              <a:rPr lang="en-US"/>
              <a:t>Mặc định lớp con được thừa kế các phương thức từ lớp cha, tuy nhiên lớp con có thể ghi đè (override) phương thức của lớp cha</a:t>
            </a:r>
            <a:endParaRPr/>
          </a:p>
          <a:p>
            <a:pPr indent="-342900" lvl="0" marL="342900" rtl="0" algn="just">
              <a:spcBef>
                <a:spcPts val="560"/>
              </a:spcBef>
              <a:spcAft>
                <a:spcPts val="0"/>
              </a:spcAft>
              <a:buSzPts val="2800"/>
              <a:buChar char="❖"/>
            </a:pPr>
            <a:r>
              <a:rPr lang="en-US"/>
              <a:t>Ví dụ: </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def showInfo(self):</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 Gọi phương thức của lớp cha.</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super().showInfo()</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print (" age " + str(self.age))</a:t>
            </a:r>
            <a:endParaRPr/>
          </a:p>
          <a:p>
            <a:pPr indent="0" lvl="0" marL="0" rtl="0" algn="just">
              <a:spcBef>
                <a:spcPts val="480"/>
              </a:spcBef>
              <a:spcAft>
                <a:spcPts val="0"/>
              </a:spcAft>
              <a:buSzPts val="2400"/>
              <a:buNone/>
            </a:pPr>
            <a:r>
              <a:rPr lang="en-US" sz="2400">
                <a:solidFill>
                  <a:schemeClr val="dk1"/>
                </a:solidFill>
                <a:latin typeface="Consolas"/>
                <a:ea typeface="Consolas"/>
                <a:cs typeface="Consolas"/>
                <a:sym typeface="Consolas"/>
              </a:rPr>
              <a:t>        print (" height " + str(self.height))</a:t>
            </a:r>
            <a:endParaRPr sz="2400">
              <a:solidFill>
                <a:schemeClr val="dk1"/>
              </a:solidFill>
              <a:latin typeface="Consolas"/>
              <a:ea typeface="Consolas"/>
              <a:cs typeface="Consolas"/>
              <a:sym typeface="Consolas"/>
            </a:endParaRPr>
          </a:p>
        </p:txBody>
      </p:sp>
      <p:sp>
        <p:nvSpPr>
          <p:cNvPr id="109" name="Google Shape;109;p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7.3. Một số hàm sử dụng trong kế thừa</a:t>
            </a:r>
            <a:endParaRPr/>
          </a:p>
        </p:txBody>
      </p:sp>
      <p:sp>
        <p:nvSpPr>
          <p:cNvPr id="115" name="Google Shape;115;p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solidFill>
                  <a:srgbClr val="7F3300"/>
                </a:solidFill>
              </a:rPr>
              <a:t>issubclass(Lớp A, Lớp B): </a:t>
            </a:r>
            <a:r>
              <a:rPr lang="en-US" sz="2400"/>
              <a:t>trả về True nếu lớp A là kế thừa từ lớp B</a:t>
            </a:r>
            <a:endParaRPr/>
          </a:p>
          <a:p>
            <a:pPr indent="-342900" lvl="0" marL="342900" rtl="0" algn="l">
              <a:spcBef>
                <a:spcPts val="480"/>
              </a:spcBef>
              <a:spcAft>
                <a:spcPts val="0"/>
              </a:spcAft>
              <a:buSzPts val="2400"/>
              <a:buChar char="❖"/>
            </a:pPr>
            <a:r>
              <a:rPr lang="en-US" sz="2400">
                <a:solidFill>
                  <a:srgbClr val="7F3300"/>
                </a:solidFill>
              </a:rPr>
              <a:t>Insinstance(s, Class): </a:t>
            </a:r>
            <a:r>
              <a:rPr lang="en-US" sz="2400"/>
              <a:t>trả về True nếu s là một đối tượng (thể hiện) của lớp Class</a:t>
            </a:r>
            <a:endParaRPr/>
          </a:p>
          <a:p>
            <a:pPr indent="-342900" lvl="0" marL="342900" rtl="0" algn="l">
              <a:spcBef>
                <a:spcPts val="480"/>
              </a:spcBef>
              <a:spcAft>
                <a:spcPts val="0"/>
              </a:spcAft>
              <a:buSzPts val="2400"/>
              <a:buChar char="❖"/>
            </a:pPr>
            <a:r>
              <a:rPr lang="en-US" sz="2400"/>
              <a:t>Ví dụ:</a:t>
            </a:r>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 subclass check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issubclass(Square, Rectangle)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 Output: True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 instantiate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r = Rectangle(3, 4)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s = Square(2)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isinstance(r, Rectangle)</a:t>
            </a:r>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 Output: True </a:t>
            </a:r>
            <a:endParaRPr sz="2000">
              <a:solidFill>
                <a:schemeClr val="dk1"/>
              </a:solidFill>
              <a:latin typeface="Consolas"/>
              <a:ea typeface="Consolas"/>
              <a:cs typeface="Consolas"/>
              <a:sym typeface="Consolas"/>
            </a:endParaRPr>
          </a:p>
          <a:p>
            <a:pPr indent="0" lvl="1" marL="457200" rtl="0" algn="l">
              <a:spcBef>
                <a:spcPts val="400"/>
              </a:spcBef>
              <a:spcAft>
                <a:spcPts val="0"/>
              </a:spcAft>
              <a:buSzPts val="2000"/>
              <a:buNone/>
            </a:pPr>
            <a:r>
              <a:rPr lang="en-US" sz="2000">
                <a:solidFill>
                  <a:schemeClr val="dk1"/>
                </a:solidFill>
                <a:latin typeface="Consolas"/>
                <a:ea typeface="Consolas"/>
                <a:cs typeface="Consolas"/>
                <a:sym typeface="Consolas"/>
              </a:rPr>
              <a:t>isinstance(r, Square)</a:t>
            </a:r>
            <a:endParaRPr/>
          </a:p>
        </p:txBody>
      </p:sp>
      <p:sp>
        <p:nvSpPr>
          <p:cNvPr id="116" name="Google Shape;116;p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7.4. Lớp trừu tượng</a:t>
            </a:r>
            <a:endParaRPr/>
          </a:p>
        </p:txBody>
      </p:sp>
      <p:sp>
        <p:nvSpPr>
          <p:cNvPr id="123" name="Google Shape;123;p1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Lớp trừu tượng là lớp không có đối tượng cụ thể, lớp trừu tượng chứa các phương thức trừu tượng và lớp con khi kế thừa nó bắt buộc phải ghi đè các phương thức này nếu muốn sử dụng.</a:t>
            </a:r>
            <a:endParaRPr sz="2400"/>
          </a:p>
        </p:txBody>
      </p:sp>
      <p:pic>
        <p:nvPicPr>
          <p:cNvPr descr="Screen Clipping" id="124" name="Google Shape;124;p10"/>
          <p:cNvPicPr preferRelativeResize="0"/>
          <p:nvPr/>
        </p:nvPicPr>
        <p:blipFill rotWithShape="1">
          <a:blip r:embed="rId3">
            <a:alphaModFix/>
          </a:blip>
          <a:srcRect b="0" l="0" r="0" t="0"/>
          <a:stretch/>
        </p:blipFill>
        <p:spPr>
          <a:xfrm>
            <a:off x="906106" y="2796223"/>
            <a:ext cx="7780694" cy="3680779"/>
          </a:xfrm>
          <a:prstGeom prst="rect">
            <a:avLst/>
          </a:prstGeom>
          <a:noFill/>
          <a:ln cap="flat" cmpd="sng" w="9525">
            <a:solidFill>
              <a:schemeClr val="accent1"/>
            </a:solidFill>
            <a:prstDash val="solid"/>
            <a:round/>
            <a:headEnd len="sm" w="sm" type="none"/>
            <a:tailEnd len="sm" w="sm" type="none"/>
          </a:ln>
        </p:spPr>
      </p:pic>
      <p:sp>
        <p:nvSpPr>
          <p:cNvPr id="125" name="Google Shape;125;p1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Lý do xây dựng lớp trừu tượng</a:t>
            </a:r>
            <a:endParaRPr/>
          </a:p>
        </p:txBody>
      </p:sp>
      <p:sp>
        <p:nvSpPr>
          <p:cNvPr id="131" name="Google Shape;131;p1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Các Abstract class cung cấp chức năng mặc định cho các class con. Bằng cách định nghĩa một abstract base class (lớp cơ sở trừu tượng), bạn có thể xây dựng nên một mô hình chung cho một nhóm các class con.</a:t>
            </a:r>
            <a:endParaRPr sz="2400"/>
          </a:p>
          <a:p>
            <a:pPr indent="-342900" lvl="0" marL="342900" rtl="0" algn="just">
              <a:spcBef>
                <a:spcPts val="480"/>
              </a:spcBef>
              <a:spcAft>
                <a:spcPts val="0"/>
              </a:spcAft>
              <a:buSzPts val="2400"/>
              <a:buChar char="❖"/>
            </a:pPr>
            <a:r>
              <a:rPr lang="en-US" sz="2400"/>
              <a:t> Khả năng này đặc biệt hữu ích khi làm việc trong một team lớn hoặc với dự án lớn, nơi mà bạn rất khó khăn hoặc không thể nào đưa mọi thứ vào trong một hoặc một nhóm các class nào đó. Lúc đó cần có một mẫu class chung chứa các thứ cần thiết, sau đó thì chỉ cần thực thi nó.</a:t>
            </a:r>
            <a:endParaRPr sz="2400"/>
          </a:p>
        </p:txBody>
      </p:sp>
      <p:sp>
        <p:nvSpPr>
          <p:cNvPr id="132" name="Google Shape;132;p1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Abstract Base Classes (ABC)</a:t>
            </a:r>
            <a:endParaRPr/>
          </a:p>
        </p:txBody>
      </p:sp>
      <p:sp>
        <p:nvSpPr>
          <p:cNvPr id="138" name="Google Shape;138;p1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Mặc định trong Python sẽ không cung cấp Abstract class cho chúng ta sử dụng. </a:t>
            </a:r>
            <a:endParaRPr sz="2400"/>
          </a:p>
          <a:p>
            <a:pPr indent="-342900" lvl="0" marL="342900" rtl="0" algn="just">
              <a:spcBef>
                <a:spcPts val="480"/>
              </a:spcBef>
              <a:spcAft>
                <a:spcPts val="0"/>
              </a:spcAft>
              <a:buSzPts val="2400"/>
              <a:buChar char="❖"/>
            </a:pPr>
            <a:r>
              <a:rPr lang="en-US" sz="2400"/>
              <a:t>Nhưng Python có một mô-đun gọi là Abstract Base Classes (ABC) để giúp chúng ta làm điều đó. Mô-đun này nằm trong package abc nên chúng ta cần import vào trước khi sử dụng.</a:t>
            </a:r>
            <a:endParaRPr sz="2400"/>
          </a:p>
          <a:p>
            <a:pPr indent="0" lvl="1" marL="400050" rtl="0" algn="just">
              <a:spcBef>
                <a:spcPts val="480"/>
              </a:spcBef>
              <a:spcAft>
                <a:spcPts val="0"/>
              </a:spcAft>
              <a:buSzPts val="2400"/>
              <a:buNone/>
            </a:pPr>
            <a:r>
              <a:rPr lang="en-US">
                <a:solidFill>
                  <a:schemeClr val="dk1"/>
                </a:solidFill>
                <a:latin typeface="Consolas"/>
                <a:ea typeface="Consolas"/>
                <a:cs typeface="Consolas"/>
                <a:sym typeface="Consolas"/>
              </a:rPr>
              <a:t>from abc import ABC</a:t>
            </a:r>
            <a:endParaRPr/>
          </a:p>
        </p:txBody>
      </p:sp>
      <p:sp>
        <p:nvSpPr>
          <p:cNvPr id="139" name="Google Shape;139;p1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@abtractmethod</a:t>
            </a:r>
            <a:endParaRPr/>
          </a:p>
        </p:txBody>
      </p:sp>
      <p:sp>
        <p:nvSpPr>
          <p:cNvPr id="145" name="Google Shape;145;p1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Abstract class là một class, nên các bạn có thể hoàn toàn khai báo thuộc tính và phương thức như một class bình thường. </a:t>
            </a:r>
            <a:endParaRPr sz="2400"/>
          </a:p>
          <a:p>
            <a:pPr indent="-342900" lvl="0" marL="342900" rtl="0" algn="just">
              <a:spcBef>
                <a:spcPts val="480"/>
              </a:spcBef>
              <a:spcAft>
                <a:spcPts val="0"/>
              </a:spcAft>
              <a:buSzPts val="2400"/>
              <a:buChar char="❖"/>
            </a:pPr>
            <a:r>
              <a:rPr lang="en-US" sz="2400"/>
              <a:t>Và để khai báo được phương thức abstract thì các bạn cần import thêm mô-đun abstractmethod cùng với từ khóa @abstractmethod. Mô-đun này cũng nằm trong package abc nên các bạn có thể import như sau:</a:t>
            </a:r>
            <a:endParaRPr sz="2400"/>
          </a:p>
          <a:p>
            <a:pPr indent="0" lvl="1" marL="400050" rtl="0" algn="just">
              <a:spcBef>
                <a:spcPts val="480"/>
              </a:spcBef>
              <a:spcAft>
                <a:spcPts val="0"/>
              </a:spcAft>
              <a:buSzPts val="2400"/>
              <a:buNone/>
            </a:pPr>
            <a:r>
              <a:rPr lang="en-US">
                <a:solidFill>
                  <a:schemeClr val="dk1"/>
                </a:solidFill>
                <a:latin typeface="Consolas"/>
                <a:ea typeface="Consolas"/>
                <a:cs typeface="Consolas"/>
                <a:sym typeface="Consolas"/>
              </a:rPr>
              <a:t>form abc import ABC, abstractmethod</a:t>
            </a:r>
            <a:endParaRPr/>
          </a:p>
        </p:txBody>
      </p:sp>
      <p:sp>
        <p:nvSpPr>
          <p:cNvPr id="146" name="Google Shape;146;p1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Cú pháp khai báo</a:t>
            </a:r>
            <a:endParaRPr/>
          </a:p>
        </p:txBody>
      </p:sp>
      <p:sp>
        <p:nvSpPr>
          <p:cNvPr id="152" name="Google Shape;152;p14"/>
          <p:cNvSpPr txBox="1"/>
          <p:nvPr>
            <p:ph idx="1" type="body"/>
          </p:nvPr>
        </p:nvSpPr>
        <p:spPr>
          <a:xfrm>
            <a:off x="457200" y="1228728"/>
            <a:ext cx="8229600" cy="4611634"/>
          </a:xfrm>
          <a:prstGeom prst="rect">
            <a:avLst/>
          </a:prstGeom>
          <a:noFill/>
          <a:ln>
            <a:noFill/>
          </a:ln>
        </p:spPr>
        <p:txBody>
          <a:bodyPr anchorCtr="0" anchor="t" bIns="45700" lIns="91425" spcFirstLastPara="1" rIns="91425" wrap="square" tIns="45700">
            <a:noAutofit/>
          </a:bodyPr>
          <a:lstStyle/>
          <a:p>
            <a:pPr indent="0" lvl="1" marL="400050" rtl="0" algn="l">
              <a:spcBef>
                <a:spcPts val="0"/>
              </a:spcBef>
              <a:spcAft>
                <a:spcPts val="0"/>
              </a:spcAft>
              <a:buSzPts val="2200"/>
              <a:buNone/>
            </a:pPr>
            <a:r>
              <a:rPr lang="en-US" sz="2200">
                <a:solidFill>
                  <a:schemeClr val="dk1"/>
                </a:solidFill>
                <a:latin typeface="Consolas"/>
                <a:ea typeface="Consolas"/>
                <a:cs typeface="Consolas"/>
                <a:sym typeface="Consolas"/>
              </a:rPr>
              <a:t>form abc import ABC, abstractmethod</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Bắt buộc</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class abstractClassName(ABC):</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[danh sách thuộc tính]</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[danh sách phương thức]</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@abstractmethod</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def methodName(self):</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pass</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tạo class thứ 2 implement từ abstractClassName</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class normalClass(abstractClassName):</a:t>
            </a:r>
            <a:endParaRPr/>
          </a:p>
          <a:p>
            <a:pPr indent="0" lvl="1" marL="400050" rtl="0" algn="l">
              <a:spcBef>
                <a:spcPts val="440"/>
              </a:spcBef>
              <a:spcAft>
                <a:spcPts val="0"/>
              </a:spcAft>
              <a:buSzPts val="2200"/>
              <a:buNone/>
            </a:pPr>
            <a:r>
              <a:rPr lang="en-US" sz="2200">
                <a:solidFill>
                  <a:schemeClr val="dk1"/>
                </a:solidFill>
                <a:latin typeface="Consolas"/>
                <a:ea typeface="Consolas"/>
                <a:cs typeface="Consolas"/>
                <a:sym typeface="Consolas"/>
              </a:rPr>
              <a:t>    # khai báo cho class ở đây</a:t>
            </a:r>
            <a:endParaRPr sz="2200">
              <a:solidFill>
                <a:schemeClr val="dk1"/>
              </a:solidFill>
              <a:latin typeface="Consolas"/>
              <a:ea typeface="Consolas"/>
              <a:cs typeface="Consolas"/>
              <a:sym typeface="Consolas"/>
            </a:endParaRPr>
          </a:p>
        </p:txBody>
      </p:sp>
      <p:sp>
        <p:nvSpPr>
          <p:cNvPr id="153" name="Google Shape;153;p14"/>
          <p:cNvSpPr txBox="1"/>
          <p:nvPr/>
        </p:nvSpPr>
        <p:spPr>
          <a:xfrm>
            <a:off x="625366" y="6100872"/>
            <a:ext cx="789326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1800">
                <a:solidFill>
                  <a:srgbClr val="FF0000"/>
                </a:solidFill>
                <a:latin typeface="Cambria"/>
                <a:ea typeface="Cambria"/>
                <a:cs typeface="Cambria"/>
                <a:sym typeface="Cambria"/>
              </a:rPr>
              <a:t>Ở đây mình dùng từ khóa @abstractmethod để khai báo rằng phương thức phía dưới là phương thức abstra</a:t>
            </a:r>
            <a:endParaRPr b="1" i="1" sz="1800">
              <a:solidFill>
                <a:srgbClr val="FF0000"/>
              </a:solidFill>
              <a:latin typeface="Cambria"/>
              <a:ea typeface="Cambria"/>
              <a:cs typeface="Cambria"/>
              <a:sym typeface="Cambria"/>
            </a:endParaRPr>
          </a:p>
        </p:txBody>
      </p:sp>
      <p:sp>
        <p:nvSpPr>
          <p:cNvPr id="154" name="Google Shape;154;p1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sp>
        <p:nvSpPr>
          <p:cNvPr id="160" name="Google Shape;160;p1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Trong ví dụ này mình sẽ tạo một lớp đa giác </a:t>
            </a:r>
            <a:r>
              <a:rPr b="1" lang="en-US" sz="2400"/>
              <a:t>(Polygon) </a:t>
            </a:r>
            <a:r>
              <a:rPr lang="en-US" sz="2400"/>
              <a:t>là Abstract class. Trong lớp này có 3 phương thức abstract là </a:t>
            </a:r>
            <a:r>
              <a:rPr b="1" lang="en-US" sz="2400"/>
              <a:t>draw(), getArea() </a:t>
            </a:r>
            <a:r>
              <a:rPr lang="en-US" sz="2400"/>
              <a:t>và </a:t>
            </a:r>
            <a:r>
              <a:rPr b="1" lang="en-US" sz="2400"/>
              <a:t>getCircuit(). </a:t>
            </a:r>
            <a:r>
              <a:rPr lang="en-US" sz="2400"/>
              <a:t>Và 2 class sẽ implement cái class Polygon này là Rectangle và Square. Dưới đây là code của 2 class và file main.py</a:t>
            </a:r>
            <a:endParaRPr sz="2400"/>
          </a:p>
        </p:txBody>
      </p:sp>
      <p:pic>
        <p:nvPicPr>
          <p:cNvPr id="161" name="Google Shape;161;p15"/>
          <p:cNvPicPr preferRelativeResize="0"/>
          <p:nvPr/>
        </p:nvPicPr>
        <p:blipFill rotWithShape="1">
          <a:blip r:embed="rId3">
            <a:alphaModFix/>
          </a:blip>
          <a:srcRect b="0" l="0" r="0" t="0"/>
          <a:stretch/>
        </p:blipFill>
        <p:spPr>
          <a:xfrm>
            <a:off x="1646527" y="3534106"/>
            <a:ext cx="3171825" cy="2438400"/>
          </a:xfrm>
          <a:prstGeom prst="rect">
            <a:avLst/>
          </a:prstGeom>
          <a:noFill/>
          <a:ln>
            <a:noFill/>
          </a:ln>
        </p:spPr>
      </p:pic>
      <p:sp>
        <p:nvSpPr>
          <p:cNvPr id="162" name="Google Shape;162;p15"/>
          <p:cNvSpPr txBox="1"/>
          <p:nvPr/>
        </p:nvSpPr>
        <p:spPr>
          <a:xfrm>
            <a:off x="5145423" y="4244175"/>
            <a:ext cx="172451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mbria"/>
                <a:ea typeface="Cambria"/>
                <a:cs typeface="Cambria"/>
                <a:sym typeface="Cambria"/>
              </a:rPr>
              <a:t>Lớp trừu tượng</a:t>
            </a:r>
            <a:endParaRPr sz="1800">
              <a:solidFill>
                <a:schemeClr val="dk1"/>
              </a:solidFill>
              <a:latin typeface="Cambria"/>
              <a:ea typeface="Cambria"/>
              <a:cs typeface="Cambria"/>
              <a:sym typeface="Cambria"/>
            </a:endParaRPr>
          </a:p>
        </p:txBody>
      </p:sp>
      <p:sp>
        <p:nvSpPr>
          <p:cNvPr id="163" name="Google Shape;163;p1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pic>
        <p:nvPicPr>
          <p:cNvPr id="169" name="Google Shape;169;p16"/>
          <p:cNvPicPr preferRelativeResize="0"/>
          <p:nvPr/>
        </p:nvPicPr>
        <p:blipFill rotWithShape="1">
          <a:blip r:embed="rId3">
            <a:alphaModFix/>
          </a:blip>
          <a:srcRect b="0" l="0" r="0" t="0"/>
          <a:stretch/>
        </p:blipFill>
        <p:spPr>
          <a:xfrm>
            <a:off x="414831" y="1750793"/>
            <a:ext cx="4362450" cy="4638675"/>
          </a:xfrm>
          <a:prstGeom prst="rect">
            <a:avLst/>
          </a:prstGeom>
          <a:noFill/>
          <a:ln>
            <a:noFill/>
          </a:ln>
        </p:spPr>
      </p:pic>
      <p:pic>
        <p:nvPicPr>
          <p:cNvPr id="170" name="Google Shape;170;p16"/>
          <p:cNvPicPr preferRelativeResize="0"/>
          <p:nvPr/>
        </p:nvPicPr>
        <p:blipFill rotWithShape="1">
          <a:blip r:embed="rId4">
            <a:alphaModFix/>
          </a:blip>
          <a:srcRect b="0" l="0" r="0" t="0"/>
          <a:stretch/>
        </p:blipFill>
        <p:spPr>
          <a:xfrm>
            <a:off x="5143435" y="2165130"/>
            <a:ext cx="3657600" cy="3810000"/>
          </a:xfrm>
          <a:prstGeom prst="rect">
            <a:avLst/>
          </a:prstGeom>
          <a:noFill/>
          <a:ln>
            <a:noFill/>
          </a:ln>
        </p:spPr>
      </p:pic>
      <p:sp>
        <p:nvSpPr>
          <p:cNvPr id="171" name="Google Shape;171;p16"/>
          <p:cNvSpPr txBox="1"/>
          <p:nvPr/>
        </p:nvSpPr>
        <p:spPr>
          <a:xfrm>
            <a:off x="1322384" y="1169993"/>
            <a:ext cx="199125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mbria"/>
                <a:ea typeface="Cambria"/>
                <a:cs typeface="Cambria"/>
                <a:sym typeface="Cambria"/>
              </a:rPr>
              <a:t>Lớp hình chữ nhật</a:t>
            </a:r>
            <a:endParaRPr sz="1800">
              <a:solidFill>
                <a:schemeClr val="dk1"/>
              </a:solidFill>
              <a:latin typeface="Cambria"/>
              <a:ea typeface="Cambria"/>
              <a:cs typeface="Cambria"/>
              <a:sym typeface="Cambria"/>
            </a:endParaRPr>
          </a:p>
        </p:txBody>
      </p:sp>
      <p:sp>
        <p:nvSpPr>
          <p:cNvPr id="172" name="Google Shape;172;p16"/>
          <p:cNvSpPr txBox="1"/>
          <p:nvPr/>
        </p:nvSpPr>
        <p:spPr>
          <a:xfrm>
            <a:off x="5976609" y="1521649"/>
            <a:ext cx="173156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mbria"/>
                <a:ea typeface="Cambria"/>
                <a:cs typeface="Cambria"/>
                <a:sym typeface="Cambria"/>
              </a:rPr>
              <a:t>Lớp hình vuông</a:t>
            </a:r>
            <a:endParaRPr sz="1800">
              <a:solidFill>
                <a:schemeClr val="dk1"/>
              </a:solidFill>
              <a:latin typeface="Cambria"/>
              <a:ea typeface="Cambria"/>
              <a:cs typeface="Cambria"/>
              <a:sym typeface="Cambria"/>
            </a:endParaRPr>
          </a:p>
        </p:txBody>
      </p:sp>
      <p:sp>
        <p:nvSpPr>
          <p:cNvPr id="173" name="Google Shape;173;p1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a:t>
            </a:r>
            <a:endParaRPr/>
          </a:p>
        </p:txBody>
      </p:sp>
      <p:sp>
        <p:nvSpPr>
          <p:cNvPr descr="https://images.viblo.asia/417dadba-b76c-4872-b170-fbe5e6a5045c.png" id="179" name="Google Shape;179;p1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pic>
        <p:nvPicPr>
          <p:cNvPr id="180" name="Google Shape;180;p17"/>
          <p:cNvPicPr preferRelativeResize="0"/>
          <p:nvPr/>
        </p:nvPicPr>
        <p:blipFill rotWithShape="1">
          <a:blip r:embed="rId3">
            <a:alphaModFix/>
          </a:blip>
          <a:srcRect b="0" l="0" r="0" t="0"/>
          <a:stretch/>
        </p:blipFill>
        <p:spPr>
          <a:xfrm>
            <a:off x="2675211" y="1193309"/>
            <a:ext cx="3733800" cy="2886075"/>
          </a:xfrm>
          <a:prstGeom prst="rect">
            <a:avLst/>
          </a:prstGeom>
          <a:noFill/>
          <a:ln>
            <a:noFill/>
          </a:ln>
        </p:spPr>
      </p:pic>
      <p:pic>
        <p:nvPicPr>
          <p:cNvPr id="181" name="Google Shape;181;p17"/>
          <p:cNvPicPr preferRelativeResize="0"/>
          <p:nvPr/>
        </p:nvPicPr>
        <p:blipFill rotWithShape="1">
          <a:blip r:embed="rId4">
            <a:alphaModFix/>
          </a:blip>
          <a:srcRect b="0" l="0" r="0" t="0"/>
          <a:stretch/>
        </p:blipFill>
        <p:spPr>
          <a:xfrm>
            <a:off x="1541736" y="4314167"/>
            <a:ext cx="6000750" cy="2076450"/>
          </a:xfrm>
          <a:prstGeom prst="rect">
            <a:avLst/>
          </a:prstGeom>
          <a:noFill/>
          <a:ln>
            <a:noFill/>
          </a:ln>
        </p:spPr>
      </p:pic>
      <p:sp>
        <p:nvSpPr>
          <p:cNvPr id="182" name="Google Shape;182;p17"/>
          <p:cNvSpPr txBox="1"/>
          <p:nvPr/>
        </p:nvSpPr>
        <p:spPr>
          <a:xfrm>
            <a:off x="903890" y="1597572"/>
            <a:ext cx="9925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mbria"/>
                <a:ea typeface="Cambria"/>
                <a:cs typeface="Cambria"/>
                <a:sym typeface="Cambria"/>
              </a:rPr>
              <a:t>Sử dụng</a:t>
            </a:r>
            <a:endParaRPr sz="1800">
              <a:solidFill>
                <a:schemeClr val="dk1"/>
              </a:solidFill>
              <a:latin typeface="Cambria"/>
              <a:ea typeface="Cambria"/>
              <a:cs typeface="Cambria"/>
              <a:sym typeface="Cambria"/>
            </a:endParaRPr>
          </a:p>
        </p:txBody>
      </p:sp>
      <p:sp>
        <p:nvSpPr>
          <p:cNvPr id="183" name="Google Shape;183;p17"/>
          <p:cNvSpPr txBox="1"/>
          <p:nvPr/>
        </p:nvSpPr>
        <p:spPr>
          <a:xfrm>
            <a:off x="826094" y="3710052"/>
            <a:ext cx="93461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mbria"/>
                <a:ea typeface="Cambria"/>
                <a:cs typeface="Cambria"/>
                <a:sym typeface="Cambria"/>
              </a:rPr>
              <a:t>Kết quả</a:t>
            </a:r>
            <a:endParaRPr sz="1800">
              <a:solidFill>
                <a:schemeClr val="dk1"/>
              </a:solidFill>
              <a:latin typeface="Cambria"/>
              <a:ea typeface="Cambria"/>
              <a:cs typeface="Cambria"/>
              <a:sym typeface="Cambria"/>
            </a:endParaRPr>
          </a:p>
        </p:txBody>
      </p:sp>
      <p:sp>
        <p:nvSpPr>
          <p:cNvPr id="184" name="Google Shape;184;p1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7.4. Phân loại kế thừa</a:t>
            </a:r>
            <a:endParaRPr/>
          </a:p>
        </p:txBody>
      </p:sp>
      <p:sp>
        <p:nvSpPr>
          <p:cNvPr id="190" name="Google Shape;190;p1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800"/>
              <a:buChar char="❖"/>
            </a:pPr>
            <a:r>
              <a:rPr lang="en-US"/>
              <a:t>Đơn kế thừa</a:t>
            </a:r>
            <a:endParaRPr/>
          </a:p>
          <a:p>
            <a:pPr indent="-342900" lvl="0" marL="342900" rtl="0" algn="l">
              <a:spcBef>
                <a:spcPts val="560"/>
              </a:spcBef>
              <a:spcAft>
                <a:spcPts val="0"/>
              </a:spcAft>
              <a:buSzPts val="2800"/>
              <a:buChar char="❖"/>
            </a:pPr>
            <a:r>
              <a:rPr lang="en-US"/>
              <a:t>Đa kế thừa</a:t>
            </a:r>
            <a:endParaRPr/>
          </a:p>
        </p:txBody>
      </p:sp>
      <p:pic>
        <p:nvPicPr>
          <p:cNvPr id="191" name="Google Shape;191;p18"/>
          <p:cNvPicPr preferRelativeResize="0"/>
          <p:nvPr/>
        </p:nvPicPr>
        <p:blipFill rotWithShape="1">
          <a:blip r:embed="rId3">
            <a:alphaModFix/>
          </a:blip>
          <a:srcRect b="0" l="0" r="0" t="0"/>
          <a:stretch/>
        </p:blipFill>
        <p:spPr>
          <a:xfrm>
            <a:off x="1442053" y="2595071"/>
            <a:ext cx="6547708" cy="2515585"/>
          </a:xfrm>
          <a:prstGeom prst="rect">
            <a:avLst/>
          </a:prstGeom>
          <a:noFill/>
          <a:ln>
            <a:noFill/>
          </a:ln>
        </p:spPr>
      </p:pic>
      <p:sp>
        <p:nvSpPr>
          <p:cNvPr id="192" name="Google Shape;192;p1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Đa kế thừa</a:t>
            </a:r>
            <a:endParaRPr/>
          </a:p>
        </p:txBody>
      </p:sp>
      <p:pic>
        <p:nvPicPr>
          <p:cNvPr descr="https://s1.o7planning.com/vi/11417/images/7660079.png" id="199" name="Google Shape;199;p19"/>
          <p:cNvPicPr preferRelativeResize="0"/>
          <p:nvPr>
            <p:ph idx="1" type="body"/>
          </p:nvPr>
        </p:nvPicPr>
        <p:blipFill rotWithShape="1">
          <a:blip r:embed="rId3">
            <a:alphaModFix/>
          </a:blip>
          <a:srcRect b="0" l="0" r="0" t="0"/>
          <a:stretch/>
        </p:blipFill>
        <p:spPr>
          <a:xfrm>
            <a:off x="4544517" y="3170001"/>
            <a:ext cx="3020153" cy="3231393"/>
          </a:xfrm>
          <a:prstGeom prst="rect">
            <a:avLst/>
          </a:prstGeom>
          <a:noFill/>
          <a:ln>
            <a:noFill/>
          </a:ln>
        </p:spPr>
      </p:pic>
      <p:sp>
        <p:nvSpPr>
          <p:cNvPr id="200" name="Google Shape;200;p19"/>
          <p:cNvSpPr/>
          <p:nvPr/>
        </p:nvSpPr>
        <p:spPr>
          <a:xfrm>
            <a:off x="604345" y="1171251"/>
            <a:ext cx="8223508" cy="2308324"/>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33CC"/>
              </a:buClr>
              <a:buSzPts val="2400"/>
              <a:buFont typeface="Noto Sans Symbols"/>
              <a:buChar char="❖"/>
            </a:pPr>
            <a:r>
              <a:rPr lang="en-US" sz="2400">
                <a:solidFill>
                  <a:srgbClr val="0033CC"/>
                </a:solidFill>
                <a:latin typeface="Cambria"/>
                <a:ea typeface="Cambria"/>
                <a:cs typeface="Cambria"/>
                <a:sym typeface="Cambria"/>
              </a:rPr>
              <a:t>Python cho phép đa thừa kế, điều đó có nghĩa là bạn có thể tạo ra một lớp mở rộng (extends) từ 2 hoặc nhiều lớp khác. Các lớp cha có thể có các thuộc tính (attribute) giống nhau, hoặc các phương thức giống nhau,.... Lớp con sẽ ưu tiên thừa kế thuộc tính, phương thức, ... của lớp đứng đầu tiên trong danh sách thừa kế</a:t>
            </a:r>
            <a:r>
              <a:rPr lang="en-US" sz="1800">
                <a:solidFill>
                  <a:srgbClr val="002060"/>
                </a:solidFill>
                <a:latin typeface="Helvetica Neue Light"/>
                <a:ea typeface="Helvetica Neue Light"/>
                <a:cs typeface="Helvetica Neue Light"/>
                <a:sym typeface="Helvetica Neue Light"/>
              </a:rPr>
              <a:t>.</a:t>
            </a:r>
            <a:endParaRPr sz="1800">
              <a:solidFill>
                <a:srgbClr val="002060"/>
              </a:solidFill>
              <a:latin typeface="Cambria"/>
              <a:ea typeface="Cambria"/>
              <a:cs typeface="Cambria"/>
              <a:sym typeface="Cambria"/>
            </a:endParaRPr>
          </a:p>
        </p:txBody>
      </p:sp>
      <p:sp>
        <p:nvSpPr>
          <p:cNvPr id="201" name="Google Shape;201;p1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Khai báo</a:t>
            </a:r>
            <a:endParaRPr/>
          </a:p>
        </p:txBody>
      </p:sp>
      <p:sp>
        <p:nvSpPr>
          <p:cNvPr id="207" name="Google Shape;207;p20"/>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2400"/>
              <a:buNone/>
            </a:pPr>
            <a:r>
              <a:rPr lang="en-US" sz="2400">
                <a:solidFill>
                  <a:srgbClr val="002060"/>
                </a:solidFill>
                <a:latin typeface="Consolas"/>
                <a:ea typeface="Consolas"/>
                <a:cs typeface="Consolas"/>
                <a:sym typeface="Consolas"/>
              </a:rPr>
              <a:t>class LopCha1:</a:t>
            </a:r>
            <a:endParaRPr/>
          </a:p>
          <a:p>
            <a:pPr indent="0" lvl="0" marL="0" rtl="0" algn="l">
              <a:spcBef>
                <a:spcPts val="480"/>
              </a:spcBef>
              <a:spcAft>
                <a:spcPts val="0"/>
              </a:spcAft>
              <a:buSzPts val="2400"/>
              <a:buNone/>
            </a:pPr>
            <a:r>
              <a:rPr lang="en-US" sz="2400">
                <a:solidFill>
                  <a:srgbClr val="002060"/>
                </a:solidFill>
                <a:latin typeface="Consolas"/>
                <a:ea typeface="Consolas"/>
                <a:cs typeface="Consolas"/>
                <a:sym typeface="Consolas"/>
              </a:rPr>
              <a:t>     pass</a:t>
            </a:r>
            <a:endParaRPr/>
          </a:p>
          <a:p>
            <a:pPr indent="0" lvl="0" marL="0" rtl="0" algn="l">
              <a:spcBef>
                <a:spcPts val="480"/>
              </a:spcBef>
              <a:spcAft>
                <a:spcPts val="0"/>
              </a:spcAft>
              <a:buSzPts val="2400"/>
              <a:buNone/>
            </a:pPr>
            <a:r>
              <a:t/>
            </a:r>
            <a:endParaRPr sz="2400">
              <a:solidFill>
                <a:srgbClr val="002060"/>
              </a:solidFill>
              <a:latin typeface="Consolas"/>
              <a:ea typeface="Consolas"/>
              <a:cs typeface="Consolas"/>
              <a:sym typeface="Consolas"/>
            </a:endParaRPr>
          </a:p>
          <a:p>
            <a:pPr indent="0" lvl="0" marL="0" rtl="0" algn="l">
              <a:spcBef>
                <a:spcPts val="480"/>
              </a:spcBef>
              <a:spcAft>
                <a:spcPts val="0"/>
              </a:spcAft>
              <a:buSzPts val="2400"/>
              <a:buNone/>
            </a:pPr>
            <a:r>
              <a:rPr lang="en-US" sz="2400">
                <a:solidFill>
                  <a:srgbClr val="002060"/>
                </a:solidFill>
                <a:latin typeface="Consolas"/>
                <a:ea typeface="Consolas"/>
                <a:cs typeface="Consolas"/>
                <a:sym typeface="Consolas"/>
              </a:rPr>
              <a:t>class LopCha2:</a:t>
            </a:r>
            <a:endParaRPr/>
          </a:p>
          <a:p>
            <a:pPr indent="0" lvl="0" marL="0" rtl="0" algn="l">
              <a:spcBef>
                <a:spcPts val="480"/>
              </a:spcBef>
              <a:spcAft>
                <a:spcPts val="0"/>
              </a:spcAft>
              <a:buSzPts val="2400"/>
              <a:buNone/>
            </a:pPr>
            <a:r>
              <a:rPr lang="en-US" sz="2400">
                <a:solidFill>
                  <a:srgbClr val="002060"/>
                </a:solidFill>
                <a:latin typeface="Consolas"/>
                <a:ea typeface="Consolas"/>
                <a:cs typeface="Consolas"/>
                <a:sym typeface="Consolas"/>
              </a:rPr>
              <a:t>     pass</a:t>
            </a:r>
            <a:endParaRPr/>
          </a:p>
          <a:p>
            <a:pPr indent="0" lvl="0" marL="0" rtl="0" algn="l">
              <a:spcBef>
                <a:spcPts val="480"/>
              </a:spcBef>
              <a:spcAft>
                <a:spcPts val="0"/>
              </a:spcAft>
              <a:buSzPts val="2400"/>
              <a:buNone/>
            </a:pPr>
            <a:r>
              <a:t/>
            </a:r>
            <a:endParaRPr sz="2400">
              <a:solidFill>
                <a:srgbClr val="002060"/>
              </a:solidFill>
              <a:latin typeface="Consolas"/>
              <a:ea typeface="Consolas"/>
              <a:cs typeface="Consolas"/>
              <a:sym typeface="Consolas"/>
            </a:endParaRPr>
          </a:p>
          <a:p>
            <a:pPr indent="0" lvl="0" marL="0" rtl="0" algn="l">
              <a:spcBef>
                <a:spcPts val="480"/>
              </a:spcBef>
              <a:spcAft>
                <a:spcPts val="0"/>
              </a:spcAft>
              <a:buSzPts val="2400"/>
              <a:buNone/>
            </a:pPr>
            <a:r>
              <a:rPr lang="en-US" sz="2400">
                <a:solidFill>
                  <a:srgbClr val="002060"/>
                </a:solidFill>
                <a:latin typeface="Consolas"/>
                <a:ea typeface="Consolas"/>
                <a:cs typeface="Consolas"/>
                <a:sym typeface="Consolas"/>
              </a:rPr>
              <a:t>class LopCon(LopCha1, LopCha2):</a:t>
            </a:r>
            <a:endParaRPr/>
          </a:p>
          <a:p>
            <a:pPr indent="0" lvl="0" marL="0" rtl="0" algn="l">
              <a:spcBef>
                <a:spcPts val="480"/>
              </a:spcBef>
              <a:spcAft>
                <a:spcPts val="0"/>
              </a:spcAft>
              <a:buSzPts val="2400"/>
              <a:buNone/>
            </a:pPr>
            <a:r>
              <a:rPr lang="en-US" sz="2400">
                <a:solidFill>
                  <a:srgbClr val="002060"/>
                </a:solidFill>
                <a:latin typeface="Consolas"/>
                <a:ea typeface="Consolas"/>
                <a:cs typeface="Consolas"/>
                <a:sym typeface="Consolas"/>
              </a:rPr>
              <a:t>     pass</a:t>
            </a:r>
            <a:endParaRPr/>
          </a:p>
          <a:p>
            <a:pPr indent="-190500" lvl="0" marL="342900" rtl="0" algn="l">
              <a:spcBef>
                <a:spcPts val="480"/>
              </a:spcBef>
              <a:spcAft>
                <a:spcPts val="0"/>
              </a:spcAft>
              <a:buSzPts val="2400"/>
              <a:buNone/>
            </a:pPr>
            <a:r>
              <a:t/>
            </a:r>
            <a:endParaRPr sz="2400">
              <a:solidFill>
                <a:srgbClr val="002060"/>
              </a:solidFill>
            </a:endParaRPr>
          </a:p>
        </p:txBody>
      </p:sp>
      <p:sp>
        <p:nvSpPr>
          <p:cNvPr id="208" name="Google Shape;208;p2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Python sử dụng thuật toán tuyến tính C3 để xác định thứ tự giải quyết các thuộc tính của lớp bao gồm cả các phương thức. Đây gọi là thứ tự phân giải phương pháp (Method Resolution Order- MRO)</a:t>
            </a:r>
            <a:endParaRPr/>
          </a:p>
          <a:p>
            <a:pPr indent="-342900" lvl="0" marL="342900" rtl="0" algn="just">
              <a:spcBef>
                <a:spcPts val="480"/>
              </a:spcBef>
              <a:spcAft>
                <a:spcPts val="0"/>
              </a:spcAft>
              <a:buSzPts val="2400"/>
              <a:buChar char="❖"/>
            </a:pPr>
            <a:r>
              <a:rPr lang="en-US" sz="2400"/>
              <a:t>Trong đa thừa kế, bất kỳ thuộc tính cần được truy xuất nào, đầu tiên sẽ được tìm kiếm trong lớp hiện tại. Nếu không tìm thấy, tìm kiếm tiếp tục vào lớp cha đầu tiên và từ trái qua phải. </a:t>
            </a:r>
            <a:endParaRPr/>
          </a:p>
          <a:p>
            <a:pPr indent="-342900" lvl="0" marL="342900" rtl="0" algn="just">
              <a:spcBef>
                <a:spcPts val="480"/>
              </a:spcBef>
              <a:spcAft>
                <a:spcPts val="0"/>
              </a:spcAft>
              <a:buSzPts val="2400"/>
              <a:buChar char="❖"/>
            </a:pPr>
            <a:r>
              <a:rPr lang="en-US" sz="2400"/>
              <a:t>Vậy thứ tự truy xuất sẽ là</a:t>
            </a:r>
            <a:r>
              <a:rPr i="1" lang="en-US" sz="2400"/>
              <a:t>: [LopCon, LopCha1, LopCha2, object].</a:t>
            </a:r>
            <a:endParaRPr sz="2400"/>
          </a:p>
          <a:p>
            <a:pPr indent="-342900" lvl="0" marL="342900" rtl="0" algn="just">
              <a:spcBef>
                <a:spcPts val="480"/>
              </a:spcBef>
              <a:spcAft>
                <a:spcPts val="0"/>
              </a:spcAft>
              <a:buSzPts val="2400"/>
              <a:buChar char="❖"/>
            </a:pPr>
            <a:r>
              <a:rPr lang="en-US" sz="2400"/>
              <a:t>Để kiểm tra thứ tự các lớp cha của lớp con nào đó ta sử dụng phương thức </a:t>
            </a:r>
            <a:r>
              <a:rPr i="1" lang="en-US" sz="2400"/>
              <a:t>mro</a:t>
            </a:r>
            <a:r>
              <a:rPr lang="en-US" sz="2400"/>
              <a:t> cuả nó</a:t>
            </a:r>
            <a:endParaRPr sz="2400"/>
          </a:p>
        </p:txBody>
      </p:sp>
      <p:sp>
        <p:nvSpPr>
          <p:cNvPr id="215" name="Google Shape;215;p21"/>
          <p:cNvSpPr txBox="1"/>
          <p:nvPr>
            <p:ph type="title"/>
          </p:nvPr>
        </p:nvSpPr>
        <p:spPr>
          <a:xfrm>
            <a:off x="1322384" y="471163"/>
            <a:ext cx="7821616"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Thứ tự truy xuất phương thức</a:t>
            </a:r>
            <a:endParaRPr/>
          </a:p>
        </p:txBody>
      </p:sp>
      <p:sp>
        <p:nvSpPr>
          <p:cNvPr id="216" name="Google Shape;216;p2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MRO được sử dụng theo hai cách:</a:t>
            </a:r>
            <a:endParaRPr/>
          </a:p>
          <a:p>
            <a:pPr indent="-285750" lvl="1" marL="742950" rtl="0" algn="l">
              <a:spcBef>
                <a:spcPts val="400"/>
              </a:spcBef>
              <a:spcAft>
                <a:spcPts val="0"/>
              </a:spcAft>
              <a:buSzPts val="2000"/>
              <a:buChar char="▪"/>
            </a:pPr>
            <a:r>
              <a:rPr lang="en-US" sz="2000"/>
              <a:t>__mro__: trả về một tuple</a:t>
            </a:r>
            <a:endParaRPr/>
          </a:p>
          <a:p>
            <a:pPr indent="-285750" lvl="1" marL="742950" rtl="0" algn="l">
              <a:spcBef>
                <a:spcPts val="400"/>
              </a:spcBef>
              <a:spcAft>
                <a:spcPts val="0"/>
              </a:spcAft>
              <a:buSzPts val="2000"/>
              <a:buChar char="▪"/>
            </a:pPr>
            <a:r>
              <a:rPr lang="en-US" sz="2000"/>
              <a:t>mro(): trả về một danh sách.</a:t>
            </a:r>
            <a:endParaRPr/>
          </a:p>
        </p:txBody>
      </p:sp>
      <p:sp>
        <p:nvSpPr>
          <p:cNvPr id="223" name="Google Shape;223;p22"/>
          <p:cNvSpPr txBox="1"/>
          <p:nvPr>
            <p:ph type="title"/>
          </p:nvPr>
        </p:nvSpPr>
        <p:spPr>
          <a:xfrm>
            <a:off x="1322384" y="471163"/>
            <a:ext cx="7821616"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Thứ tự truy xuất phương thức</a:t>
            </a:r>
            <a:endParaRPr/>
          </a:p>
        </p:txBody>
      </p:sp>
      <p:pic>
        <p:nvPicPr>
          <p:cNvPr descr="Screen Clipping" id="224" name="Google Shape;224;p22"/>
          <p:cNvPicPr preferRelativeResize="0"/>
          <p:nvPr/>
        </p:nvPicPr>
        <p:blipFill rotWithShape="1">
          <a:blip r:embed="rId3">
            <a:alphaModFix/>
          </a:blip>
          <a:srcRect b="0" l="0" r="0" t="0"/>
          <a:stretch/>
        </p:blipFill>
        <p:spPr>
          <a:xfrm>
            <a:off x="2637385" y="2483231"/>
            <a:ext cx="4182474" cy="3866152"/>
          </a:xfrm>
          <a:prstGeom prst="rect">
            <a:avLst/>
          </a:prstGeom>
          <a:noFill/>
          <a:ln>
            <a:noFill/>
          </a:ln>
        </p:spPr>
      </p:pic>
      <p:sp>
        <p:nvSpPr>
          <p:cNvPr id="225" name="Google Shape;225;p2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Python sử dụng thuật toán tuyến tính C3 để xác định thứ tự giải quyết các thuộc tính của lớp bao gồm cả các phương thức. Đây gọi là thứ tự phân giải phương pháp (Method Resolution Order- MRO)</a:t>
            </a:r>
            <a:endParaRPr sz="2400"/>
          </a:p>
        </p:txBody>
      </p:sp>
      <p:sp>
        <p:nvSpPr>
          <p:cNvPr id="232" name="Google Shape;232;p23"/>
          <p:cNvSpPr txBox="1"/>
          <p:nvPr>
            <p:ph type="title"/>
          </p:nvPr>
        </p:nvSpPr>
        <p:spPr>
          <a:xfrm>
            <a:off x="1322384" y="471163"/>
            <a:ext cx="7821616"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Thứ tự truy xuất phương thức</a:t>
            </a:r>
            <a:endParaRPr/>
          </a:p>
        </p:txBody>
      </p:sp>
      <p:pic>
        <p:nvPicPr>
          <p:cNvPr id="233" name="Google Shape;233;p23"/>
          <p:cNvPicPr preferRelativeResize="0"/>
          <p:nvPr/>
        </p:nvPicPr>
        <p:blipFill rotWithShape="1">
          <a:blip r:embed="rId3">
            <a:alphaModFix/>
          </a:blip>
          <a:srcRect b="0" l="0" r="0" t="0"/>
          <a:stretch/>
        </p:blipFill>
        <p:spPr>
          <a:xfrm>
            <a:off x="4263900" y="2647353"/>
            <a:ext cx="3968006" cy="2853536"/>
          </a:xfrm>
          <a:prstGeom prst="rect">
            <a:avLst/>
          </a:prstGeom>
          <a:noFill/>
          <a:ln>
            <a:noFill/>
          </a:ln>
          <a:effectLst>
            <a:outerShdw blurRad="190500" rotWithShape="0" algn="tl">
              <a:srgbClr val="000000">
                <a:alpha val="69803"/>
              </a:srgbClr>
            </a:outerShdw>
          </a:effectLst>
        </p:spPr>
      </p:pic>
      <p:pic>
        <p:nvPicPr>
          <p:cNvPr id="234" name="Google Shape;234;p23"/>
          <p:cNvPicPr preferRelativeResize="0"/>
          <p:nvPr/>
        </p:nvPicPr>
        <p:blipFill rotWithShape="1">
          <a:blip r:embed="rId4">
            <a:alphaModFix/>
          </a:blip>
          <a:srcRect b="0" l="2645" r="0" t="0"/>
          <a:stretch/>
        </p:blipFill>
        <p:spPr>
          <a:xfrm>
            <a:off x="1103585" y="5553550"/>
            <a:ext cx="7414249" cy="638527"/>
          </a:xfrm>
          <a:prstGeom prst="rect">
            <a:avLst/>
          </a:prstGeom>
          <a:noFill/>
          <a:ln>
            <a:noFill/>
          </a:ln>
          <a:effectLst>
            <a:outerShdw blurRad="190500" rotWithShape="0" algn="tl">
              <a:srgbClr val="000000">
                <a:alpha val="69803"/>
              </a:srgbClr>
            </a:outerShdw>
          </a:effectLst>
        </p:spPr>
      </p:pic>
      <p:sp>
        <p:nvSpPr>
          <p:cNvPr id="235" name="Google Shape;235;p2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Phương thức khởi tạo trong đa kế thừa</a:t>
            </a:r>
            <a:endParaRPr/>
          </a:p>
        </p:txBody>
      </p:sp>
      <p:sp>
        <p:nvSpPr>
          <p:cNvPr id="241" name="Google Shape;241;p24"/>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Khi mà mỗi lớp đều có phương thức khởi tạo, chỉ những phương thức khởi tạo được gọi của lớp mà nó kế thừa đầu tiên.</a:t>
            </a:r>
            <a:endParaRPr/>
          </a:p>
          <a:p>
            <a:pPr indent="-190500" lvl="0" marL="342900" rtl="0" algn="l">
              <a:spcBef>
                <a:spcPts val="480"/>
              </a:spcBef>
              <a:spcAft>
                <a:spcPts val="0"/>
              </a:spcAft>
              <a:buSzPts val="2400"/>
              <a:buNone/>
            </a:pPr>
            <a:r>
              <a:t/>
            </a:r>
            <a:endParaRPr sz="2400"/>
          </a:p>
          <a:p>
            <a:pPr indent="-190500" lvl="0" marL="342900" rtl="0" algn="l">
              <a:spcBef>
                <a:spcPts val="480"/>
              </a:spcBef>
              <a:spcAft>
                <a:spcPts val="0"/>
              </a:spcAft>
              <a:buSzPts val="2400"/>
              <a:buNone/>
            </a:pPr>
            <a:r>
              <a:t/>
            </a:r>
            <a:endParaRPr sz="2400"/>
          </a:p>
          <a:p>
            <a:pPr indent="-190500" lvl="0" marL="342900" rtl="0" algn="l">
              <a:spcBef>
                <a:spcPts val="480"/>
              </a:spcBef>
              <a:spcAft>
                <a:spcPts val="0"/>
              </a:spcAft>
              <a:buSzPts val="2400"/>
              <a:buNone/>
            </a:pPr>
            <a:r>
              <a:t/>
            </a:r>
            <a:endParaRPr sz="2400"/>
          </a:p>
          <a:p>
            <a:pPr indent="-190500" lvl="0" marL="342900" rtl="0" algn="l">
              <a:spcBef>
                <a:spcPts val="480"/>
              </a:spcBef>
              <a:spcAft>
                <a:spcPts val="0"/>
              </a:spcAft>
              <a:buSzPts val="2400"/>
              <a:buNone/>
            </a:pPr>
            <a:r>
              <a:t/>
            </a:r>
            <a:endParaRPr sz="2400"/>
          </a:p>
          <a:p>
            <a:pPr indent="-190500" lvl="0" marL="342900" rtl="0" algn="l">
              <a:spcBef>
                <a:spcPts val="480"/>
              </a:spcBef>
              <a:spcAft>
                <a:spcPts val="0"/>
              </a:spcAft>
              <a:buSzPts val="2400"/>
              <a:buNone/>
            </a:pPr>
            <a:r>
              <a:t/>
            </a:r>
            <a:endParaRPr sz="2400"/>
          </a:p>
          <a:p>
            <a:pPr indent="-342900" lvl="0" marL="342900" rtl="0" algn="l">
              <a:spcBef>
                <a:spcPts val="480"/>
              </a:spcBef>
              <a:spcAft>
                <a:spcPts val="0"/>
              </a:spcAft>
              <a:buSzPts val="2400"/>
              <a:buChar char="❖"/>
            </a:pPr>
            <a:r>
              <a:rPr lang="en-US" sz="2400"/>
              <a:t>Điều này không có nghĩa là không kế</a:t>
            </a:r>
            <a:br>
              <a:rPr lang="en-US" sz="2400"/>
            </a:br>
            <a:r>
              <a:rPr lang="en-US" sz="2400"/>
              <a:t>thừa lớp Bar</a:t>
            </a:r>
            <a:endParaRPr sz="2400"/>
          </a:p>
        </p:txBody>
      </p:sp>
      <p:pic>
        <p:nvPicPr>
          <p:cNvPr id="242" name="Google Shape;242;p24"/>
          <p:cNvPicPr preferRelativeResize="0"/>
          <p:nvPr/>
        </p:nvPicPr>
        <p:blipFill rotWithShape="1">
          <a:blip r:embed="rId3">
            <a:alphaModFix/>
          </a:blip>
          <a:srcRect b="0" l="0" r="0" t="0"/>
          <a:stretch/>
        </p:blipFill>
        <p:spPr>
          <a:xfrm>
            <a:off x="1322384" y="2424363"/>
            <a:ext cx="6247619" cy="1847619"/>
          </a:xfrm>
          <a:prstGeom prst="rect">
            <a:avLst/>
          </a:prstGeom>
          <a:noFill/>
          <a:ln>
            <a:noFill/>
          </a:ln>
          <a:effectLst>
            <a:outerShdw blurRad="190500" rotWithShape="0" algn="tl">
              <a:srgbClr val="000000">
                <a:alpha val="69803"/>
              </a:srgbClr>
            </a:outerShdw>
          </a:effectLst>
        </p:spPr>
      </p:pic>
      <p:pic>
        <p:nvPicPr>
          <p:cNvPr id="243" name="Google Shape;243;p24"/>
          <p:cNvPicPr preferRelativeResize="0"/>
          <p:nvPr/>
        </p:nvPicPr>
        <p:blipFill rotWithShape="1">
          <a:blip r:embed="rId4">
            <a:alphaModFix/>
          </a:blip>
          <a:srcRect b="0" l="0" r="0" t="0"/>
          <a:stretch/>
        </p:blipFill>
        <p:spPr>
          <a:xfrm>
            <a:off x="6075618" y="4748660"/>
            <a:ext cx="1819048" cy="923810"/>
          </a:xfrm>
          <a:prstGeom prst="rect">
            <a:avLst/>
          </a:prstGeom>
          <a:noFill/>
          <a:ln>
            <a:noFill/>
          </a:ln>
          <a:effectLst>
            <a:outerShdw blurRad="190500" rotWithShape="0" algn="tl">
              <a:srgbClr val="000000">
                <a:alpha val="69803"/>
              </a:srgbClr>
            </a:outerShdw>
          </a:effectLst>
        </p:spPr>
      </p:pic>
      <p:pic>
        <p:nvPicPr>
          <p:cNvPr id="244" name="Google Shape;244;p24"/>
          <p:cNvPicPr preferRelativeResize="0"/>
          <p:nvPr/>
        </p:nvPicPr>
        <p:blipFill rotWithShape="1">
          <a:blip r:embed="rId5">
            <a:alphaModFix/>
          </a:blip>
          <a:srcRect b="0" l="0" r="0" t="0"/>
          <a:stretch/>
        </p:blipFill>
        <p:spPr>
          <a:xfrm>
            <a:off x="1074399" y="5569458"/>
            <a:ext cx="2323809" cy="390476"/>
          </a:xfrm>
          <a:prstGeom prst="rect">
            <a:avLst/>
          </a:prstGeom>
          <a:noFill/>
          <a:ln>
            <a:noFill/>
          </a:ln>
        </p:spPr>
      </p:pic>
      <p:pic>
        <p:nvPicPr>
          <p:cNvPr id="245" name="Google Shape;245;p24"/>
          <p:cNvPicPr preferRelativeResize="0"/>
          <p:nvPr/>
        </p:nvPicPr>
        <p:blipFill rotWithShape="1">
          <a:blip r:embed="rId6">
            <a:alphaModFix/>
          </a:blip>
          <a:srcRect b="0" l="0" r="0" t="0"/>
          <a:stretch/>
        </p:blipFill>
        <p:spPr>
          <a:xfrm>
            <a:off x="3632988" y="5569458"/>
            <a:ext cx="466667" cy="371429"/>
          </a:xfrm>
          <a:prstGeom prst="rect">
            <a:avLst/>
          </a:prstGeom>
          <a:noFill/>
          <a:ln>
            <a:noFill/>
          </a:ln>
        </p:spPr>
      </p:pic>
      <p:sp>
        <p:nvSpPr>
          <p:cNvPr id="246" name="Google Shape;246;p24"/>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5"/>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a:t>Nội dung</a:t>
            </a:r>
            <a:endParaRPr/>
          </a:p>
        </p:txBody>
      </p:sp>
      <p:sp>
        <p:nvSpPr>
          <p:cNvPr id="252" name="Google Shape;252;p25"/>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rmAutofit/>
          </a:bodyPr>
          <a:lstStyle/>
          <a:p>
            <a:pPr indent="-385763" lvl="0" marL="385763" rtl="0" algn="l">
              <a:spcBef>
                <a:spcPts val="0"/>
              </a:spcBef>
              <a:spcAft>
                <a:spcPts val="0"/>
              </a:spcAft>
              <a:buSzPts val="2400"/>
              <a:buFont typeface="Cambria"/>
              <a:buAutoNum type="arabicPeriod"/>
            </a:pPr>
            <a:r>
              <a:rPr lang="en-US" sz="2400"/>
              <a:t>Giới thiệu</a:t>
            </a:r>
            <a:endParaRPr sz="2400"/>
          </a:p>
          <a:p>
            <a:pPr indent="-385763" lvl="0" marL="385763" rtl="0" algn="l">
              <a:spcBef>
                <a:spcPts val="480"/>
              </a:spcBef>
              <a:spcAft>
                <a:spcPts val="0"/>
              </a:spcAft>
              <a:buSzPts val="2400"/>
              <a:buFont typeface="Cambria"/>
              <a:buAutoNum type="arabicPeriod"/>
            </a:pPr>
            <a:r>
              <a:rPr lang="en-US" sz="2400"/>
              <a:t>Các khái niệm cơ bản</a:t>
            </a:r>
            <a:endParaRPr sz="2400"/>
          </a:p>
          <a:p>
            <a:pPr indent="-385763" lvl="0" marL="385763" rtl="0" algn="l">
              <a:spcBef>
                <a:spcPts val="480"/>
              </a:spcBef>
              <a:spcAft>
                <a:spcPts val="0"/>
              </a:spcAft>
              <a:buSzPts val="2400"/>
              <a:buFont typeface="Cambria"/>
              <a:buAutoNum type="arabicPeriod"/>
            </a:pPr>
            <a:r>
              <a:rPr lang="en-US" sz="2400"/>
              <a:t>Xây dựng và sử dụng lớp</a:t>
            </a:r>
            <a:endParaRPr sz="2400"/>
          </a:p>
          <a:p>
            <a:pPr indent="-385763" lvl="0" marL="385763" rtl="0" algn="l">
              <a:spcBef>
                <a:spcPts val="480"/>
              </a:spcBef>
              <a:spcAft>
                <a:spcPts val="0"/>
              </a:spcAft>
              <a:buSzPts val="2400"/>
              <a:buFont typeface="Cambria"/>
              <a:buAutoNum type="arabicPeriod"/>
            </a:pPr>
            <a:r>
              <a:rPr lang="en-US" sz="2400"/>
              <a:t>Thuộc tính</a:t>
            </a:r>
            <a:endParaRPr/>
          </a:p>
          <a:p>
            <a:pPr indent="-385763" lvl="0" marL="385763" rtl="0" algn="l">
              <a:spcBef>
                <a:spcPts val="480"/>
              </a:spcBef>
              <a:spcAft>
                <a:spcPts val="0"/>
              </a:spcAft>
              <a:buSzPts val="2400"/>
              <a:buFont typeface="Cambria"/>
              <a:buAutoNum type="arabicPeriod"/>
            </a:pPr>
            <a:r>
              <a:rPr lang="en-US" sz="2400"/>
              <a:t>Phương thức</a:t>
            </a:r>
            <a:endParaRPr/>
          </a:p>
          <a:p>
            <a:pPr indent="-385763" lvl="0" marL="385763" rtl="0" algn="l">
              <a:spcBef>
                <a:spcPts val="480"/>
              </a:spcBef>
              <a:spcAft>
                <a:spcPts val="0"/>
              </a:spcAft>
              <a:buSzPts val="2400"/>
              <a:buFont typeface="Cambria"/>
              <a:buAutoNum type="arabicPeriod"/>
            </a:pPr>
            <a:r>
              <a:rPr lang="en-US" sz="2400"/>
              <a:t>Properties</a:t>
            </a:r>
            <a:endParaRPr sz="2400"/>
          </a:p>
          <a:p>
            <a:pPr indent="-385763" lvl="0" marL="385763" rtl="0" algn="l">
              <a:spcBef>
                <a:spcPts val="480"/>
              </a:spcBef>
              <a:spcAft>
                <a:spcPts val="0"/>
              </a:spcAft>
              <a:buSzPts val="2400"/>
              <a:buFont typeface="Cambria"/>
              <a:buAutoNum type="arabicPeriod"/>
            </a:pPr>
            <a:r>
              <a:rPr lang="en-US" sz="2400"/>
              <a:t>Kế thừa</a:t>
            </a:r>
            <a:endParaRPr/>
          </a:p>
          <a:p>
            <a:pPr indent="-385763" lvl="0" marL="385763" rtl="0" algn="l">
              <a:spcBef>
                <a:spcPts val="480"/>
              </a:spcBef>
              <a:spcAft>
                <a:spcPts val="0"/>
              </a:spcAft>
              <a:buSzPts val="2400"/>
              <a:buFont typeface="Cambria"/>
              <a:buAutoNum type="arabicPeriod"/>
            </a:pPr>
            <a:r>
              <a:rPr lang="en-US" sz="2400">
                <a:solidFill>
                  <a:srgbClr val="C00000"/>
                </a:solidFill>
              </a:rPr>
              <a:t>Đa hình</a:t>
            </a:r>
            <a:endParaRPr sz="2400">
              <a:solidFill>
                <a:srgbClr val="C00000"/>
              </a:solidFill>
            </a:endParaRPr>
          </a:p>
          <a:p>
            <a:pPr indent="-233363" lvl="0" marL="385763" rtl="0" algn="l">
              <a:spcBef>
                <a:spcPts val="480"/>
              </a:spcBef>
              <a:spcAft>
                <a:spcPts val="0"/>
              </a:spcAft>
              <a:buSzPts val="2400"/>
              <a:buFont typeface="Cambria"/>
              <a:buNone/>
            </a:pPr>
            <a:r>
              <a:t/>
            </a:r>
            <a:endParaRPr b="1" sz="2400"/>
          </a:p>
        </p:txBody>
      </p:sp>
      <p:sp>
        <p:nvSpPr>
          <p:cNvPr id="253" name="Google Shape;253;p25"/>
          <p:cNvSpPr txBox="1"/>
          <p:nvPr>
            <p:ph idx="12" type="sldNum"/>
          </p:nvPr>
        </p:nvSpPr>
        <p:spPr>
          <a:xfrm>
            <a:off x="467544" y="6540783"/>
            <a:ext cx="1656184" cy="3172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b="0" lang="en-US" sz="1200">
                <a:solidFill>
                  <a:schemeClr val="dk1"/>
                </a:solidFill>
                <a:latin typeface="Cambria"/>
                <a:ea typeface="Cambria"/>
                <a:cs typeface="Cambria"/>
                <a:sym typeface="Cambria"/>
              </a:rPr>
              <a:t>‹#›</a:t>
            </a:fld>
            <a:endParaRPr b="0" sz="1200">
              <a:solidFill>
                <a:schemeClr val="dk1"/>
              </a:solidFill>
              <a:latin typeface="Cambria"/>
              <a:ea typeface="Cambria"/>
              <a:cs typeface="Cambria"/>
              <a:sym typeface="Cambri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6"/>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8.1.  Khái niệm</a:t>
            </a:r>
            <a:endParaRPr/>
          </a:p>
        </p:txBody>
      </p:sp>
      <p:sp>
        <p:nvSpPr>
          <p:cNvPr id="259" name="Google Shape;259;p26"/>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Tính đa hình (Polymorphism) là một trong bốn tính chất cơ bản của Lập trình hướng đối tượng (Object-oriented programming – viết tắt là OOP)</a:t>
            </a:r>
            <a:endParaRPr sz="2400"/>
          </a:p>
          <a:p>
            <a:pPr indent="-342900" lvl="0" marL="342900" rtl="0" algn="just">
              <a:spcBef>
                <a:spcPts val="480"/>
              </a:spcBef>
              <a:spcAft>
                <a:spcPts val="0"/>
              </a:spcAft>
              <a:buSzPts val="2400"/>
              <a:buChar char="❖"/>
            </a:pPr>
            <a:r>
              <a:rPr lang="en-US" sz="2400"/>
              <a:t> Thuật ngữ “polymorphism” mang ý nghĩa là “có nhiều dạng”. </a:t>
            </a:r>
            <a:endParaRPr sz="2400"/>
          </a:p>
          <a:p>
            <a:pPr indent="-342900" lvl="0" marL="342900" rtl="0" algn="just">
              <a:spcBef>
                <a:spcPts val="480"/>
              </a:spcBef>
              <a:spcAft>
                <a:spcPts val="0"/>
              </a:spcAft>
              <a:buSzPts val="2400"/>
              <a:buChar char="❖"/>
            </a:pPr>
            <a:r>
              <a:rPr lang="en-US" sz="2400"/>
              <a:t>Tương tự, trong lập trình thuật ngữ này dùng để ám chỉ đến việc một biến, một hàm hoặc một phương thức có thể tồn tại ở nhiều dạng khác nhau. Tức là nhiều hàm hoặc phương thức có thể cùng một tên nhưng chức năng thực sự của chúng lại khác nhau.</a:t>
            </a:r>
            <a:endParaRPr sz="2400"/>
          </a:p>
        </p:txBody>
      </p:sp>
      <p:sp>
        <p:nvSpPr>
          <p:cNvPr id="260" name="Google Shape;260;p26"/>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7"/>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8.2. Minh họa về Tính đa hình</a:t>
            </a:r>
            <a:endParaRPr/>
          </a:p>
        </p:txBody>
      </p:sp>
      <p:sp>
        <p:nvSpPr>
          <p:cNvPr id="266" name="Google Shape;266;p27"/>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800"/>
              <a:buChar char="❖"/>
            </a:pPr>
            <a:r>
              <a:rPr lang="en-US"/>
              <a:t>Bạn hãy thử tưởng tượng nếu bạn yêu cầu những người sau thực hiện hành động “CẮT”:</a:t>
            </a:r>
            <a:endParaRPr/>
          </a:p>
          <a:p>
            <a:pPr indent="-285750" lvl="1" marL="742950" rtl="0" algn="l">
              <a:spcBef>
                <a:spcPts val="480"/>
              </a:spcBef>
              <a:spcAft>
                <a:spcPts val="0"/>
              </a:spcAft>
              <a:buSzPts val="2400"/>
              <a:buChar char="▪"/>
            </a:pPr>
            <a:r>
              <a:rPr lang="en-US"/>
              <a:t>Bác sĩ phẫu thuật</a:t>
            </a:r>
            <a:endParaRPr/>
          </a:p>
          <a:p>
            <a:pPr indent="-285750" lvl="1" marL="742950" rtl="0" algn="l">
              <a:spcBef>
                <a:spcPts val="480"/>
              </a:spcBef>
              <a:spcAft>
                <a:spcPts val="0"/>
              </a:spcAft>
              <a:buSzPts val="2400"/>
              <a:buChar char="▪"/>
            </a:pPr>
            <a:r>
              <a:rPr lang="en-US"/>
              <a:t>Nhà tạo mẫu tóc</a:t>
            </a:r>
            <a:endParaRPr/>
          </a:p>
          <a:p>
            <a:pPr indent="-285750" lvl="1" marL="742950" rtl="0" algn="l">
              <a:spcBef>
                <a:spcPts val="480"/>
              </a:spcBef>
              <a:spcAft>
                <a:spcPts val="0"/>
              </a:spcAft>
              <a:buSzPts val="2400"/>
              <a:buChar char="▪"/>
            </a:pPr>
            <a:r>
              <a:rPr lang="en-US"/>
              <a:t>Diễn viên</a:t>
            </a:r>
            <a:endParaRPr/>
          </a:p>
          <a:p>
            <a:pPr indent="-342900" lvl="0" marL="342900" rtl="0" algn="l">
              <a:spcBef>
                <a:spcPts val="560"/>
              </a:spcBef>
              <a:spcAft>
                <a:spcPts val="0"/>
              </a:spcAft>
              <a:buSzPts val="2800"/>
              <a:buChar char="❖"/>
            </a:pPr>
            <a:r>
              <a:rPr lang="en-US"/>
              <a:t>Khi đó, chuyện gì sẽ xảy ra?</a:t>
            </a:r>
            <a:endParaRPr/>
          </a:p>
          <a:p>
            <a:pPr indent="-285750" lvl="1" marL="742950" rtl="0" algn="l">
              <a:spcBef>
                <a:spcPts val="480"/>
              </a:spcBef>
              <a:spcAft>
                <a:spcPts val="0"/>
              </a:spcAft>
              <a:buSzPts val="2400"/>
              <a:buChar char="▪"/>
            </a:pPr>
            <a:r>
              <a:rPr lang="en-US"/>
              <a:t>Bác sĩ phẫu thuật sẽ bắt đầu rạch dao mổ.</a:t>
            </a:r>
            <a:endParaRPr/>
          </a:p>
          <a:p>
            <a:pPr indent="-285750" lvl="1" marL="742950" rtl="0" algn="l">
              <a:spcBef>
                <a:spcPts val="480"/>
              </a:spcBef>
              <a:spcAft>
                <a:spcPts val="0"/>
              </a:spcAft>
              <a:buSzPts val="2400"/>
              <a:buChar char="▪"/>
            </a:pPr>
            <a:r>
              <a:rPr lang="en-US"/>
              <a:t>Nhà tạo mẫu sẽ bắt đầu cắt tóc cho một ai đó.</a:t>
            </a:r>
            <a:endParaRPr/>
          </a:p>
          <a:p>
            <a:pPr indent="-285750" lvl="1" marL="742950" rtl="0" algn="l">
              <a:spcBef>
                <a:spcPts val="480"/>
              </a:spcBef>
              <a:spcAft>
                <a:spcPts val="0"/>
              </a:spcAft>
              <a:buSzPts val="2400"/>
              <a:buChar char="▪"/>
            </a:pPr>
            <a:r>
              <a:rPr lang="en-US"/>
              <a:t>Nam diễn viên sẽ ngừng diễn cảnh hiện tại, chờ đạo diễn hướng dẫn.</a:t>
            </a:r>
            <a:endParaRPr/>
          </a:p>
          <a:p>
            <a:pPr indent="-133350" lvl="1" marL="742950" rtl="0" algn="l">
              <a:spcBef>
                <a:spcPts val="480"/>
              </a:spcBef>
              <a:spcAft>
                <a:spcPts val="0"/>
              </a:spcAft>
              <a:buSzPts val="2400"/>
              <a:buNone/>
            </a:pPr>
            <a:r>
              <a:t/>
            </a:r>
            <a:endParaRPr/>
          </a:p>
        </p:txBody>
      </p:sp>
      <p:sp>
        <p:nvSpPr>
          <p:cNvPr id="267" name="Google Shape;267;p27"/>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8"/>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8"/>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165100" lvl="0" marL="342900" rtl="0" algn="just">
              <a:spcBef>
                <a:spcPts val="0"/>
              </a:spcBef>
              <a:spcAft>
                <a:spcPts val="0"/>
              </a:spcAft>
              <a:buSzPts val="2800"/>
              <a:buNone/>
            </a:pPr>
            <a:r>
              <a:t/>
            </a:r>
            <a:endParaRPr/>
          </a:p>
          <a:p>
            <a:pPr indent="-165100" lvl="0" marL="342900" rtl="0" algn="just">
              <a:spcBef>
                <a:spcPts val="560"/>
              </a:spcBef>
              <a:spcAft>
                <a:spcPts val="0"/>
              </a:spcAft>
              <a:buSzPts val="2800"/>
              <a:buNone/>
            </a:pPr>
            <a:r>
              <a:t/>
            </a:r>
            <a:endParaRPr/>
          </a:p>
          <a:p>
            <a:pPr indent="-165100" lvl="0" marL="342900" rtl="0" algn="just">
              <a:spcBef>
                <a:spcPts val="560"/>
              </a:spcBef>
              <a:spcAft>
                <a:spcPts val="0"/>
              </a:spcAft>
              <a:buSzPts val="2800"/>
              <a:buNone/>
            </a:pPr>
            <a:r>
              <a:t/>
            </a:r>
            <a:endParaRPr/>
          </a:p>
          <a:p>
            <a:pPr indent="-190500" lvl="0" marL="342900" rtl="0" algn="just">
              <a:spcBef>
                <a:spcPts val="480"/>
              </a:spcBef>
              <a:spcAft>
                <a:spcPts val="0"/>
              </a:spcAft>
              <a:buSzPts val="2400"/>
              <a:buNone/>
            </a:pPr>
            <a:r>
              <a:t/>
            </a:r>
            <a:endParaRPr sz="2400"/>
          </a:p>
          <a:p>
            <a:pPr indent="-342900" lvl="0" marL="342900" rtl="0" algn="just">
              <a:spcBef>
                <a:spcPts val="480"/>
              </a:spcBef>
              <a:spcAft>
                <a:spcPts val="0"/>
              </a:spcAft>
              <a:buSzPts val="2400"/>
              <a:buChar char="❖"/>
            </a:pPr>
            <a:r>
              <a:rPr lang="en-US" sz="2400"/>
              <a:t>Trong chương trình có hai hàm cùng mang tên là “print”. Tuy nhiên, hai hàm lại có tham số khác nhau. Do đó, chức năng của hai hàm này cũng hoàn toàn khác nhau. Cụ thể:</a:t>
            </a:r>
            <a:endParaRPr/>
          </a:p>
          <a:p>
            <a:pPr indent="-342900" lvl="0" marL="342900" rtl="0" algn="just">
              <a:spcBef>
                <a:spcPts val="480"/>
              </a:spcBef>
              <a:spcAft>
                <a:spcPts val="0"/>
              </a:spcAft>
              <a:buSzPts val="2400"/>
              <a:buChar char="❖"/>
            </a:pPr>
            <a:r>
              <a:rPr lang="en-US" sz="2400"/>
              <a:t>Hàm print thứ nhất có tham số kiểu chuỗi (string). Vì vậy, mục đích của hàm này là để in một chuỗi ra màn hình.</a:t>
            </a:r>
            <a:endParaRPr/>
          </a:p>
          <a:p>
            <a:pPr indent="-342900" lvl="0" marL="342900" rtl="0" algn="just">
              <a:spcBef>
                <a:spcPts val="480"/>
              </a:spcBef>
              <a:spcAft>
                <a:spcPts val="0"/>
              </a:spcAft>
              <a:buSzPts val="2400"/>
              <a:buChar char="❖"/>
            </a:pPr>
            <a:r>
              <a:rPr lang="en-US" sz="2400"/>
              <a:t>Hàm print thứ hai có tham số kiểu danh sách (list). Vì vậy, mục đích của hàm này là để in một danh sách ra màn hình. Trong trường hợp trên là danh sách kiểu số nguyên (int).</a:t>
            </a:r>
            <a:endParaRPr sz="2400"/>
          </a:p>
        </p:txBody>
      </p:sp>
      <p:pic>
        <p:nvPicPr>
          <p:cNvPr id="274" name="Google Shape;274;p28"/>
          <p:cNvPicPr preferRelativeResize="0"/>
          <p:nvPr/>
        </p:nvPicPr>
        <p:blipFill rotWithShape="1">
          <a:blip r:embed="rId3">
            <a:alphaModFix/>
          </a:blip>
          <a:srcRect b="0" l="0" r="0" t="0"/>
          <a:stretch/>
        </p:blipFill>
        <p:spPr>
          <a:xfrm>
            <a:off x="709448" y="1228727"/>
            <a:ext cx="7977352" cy="1921212"/>
          </a:xfrm>
          <a:prstGeom prst="rect">
            <a:avLst/>
          </a:prstGeom>
          <a:noFill/>
          <a:ln>
            <a:noFill/>
          </a:ln>
        </p:spPr>
      </p:pic>
      <p:sp>
        <p:nvSpPr>
          <p:cNvPr id="275" name="Google Shape;275;p28"/>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9"/>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8.3. Mục đích của Tính đa hình</a:t>
            </a:r>
            <a:endParaRPr/>
          </a:p>
        </p:txBody>
      </p:sp>
      <p:sp>
        <p:nvSpPr>
          <p:cNvPr id="281" name="Google Shape;281;p29"/>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Khi các lớp con cần dùng phương thức của lớp cha để bổ sung cho một phương thức khác.</a:t>
            </a:r>
            <a:endParaRPr/>
          </a:p>
          <a:p>
            <a:pPr indent="-342900" lvl="0" marL="342900" rtl="0" algn="l">
              <a:spcBef>
                <a:spcPts val="480"/>
              </a:spcBef>
              <a:spcAft>
                <a:spcPts val="0"/>
              </a:spcAft>
              <a:buSzPts val="2400"/>
              <a:buChar char="❖"/>
            </a:pPr>
            <a:r>
              <a:rPr lang="en-US" sz="2400"/>
              <a:t>Khi một lớp cần có nhiều phương thức cùng tên nhưng khác tham số (parameter).</a:t>
            </a:r>
            <a:endParaRPr/>
          </a:p>
          <a:p>
            <a:pPr indent="-342900" lvl="0" marL="342900" rtl="0" algn="l">
              <a:spcBef>
                <a:spcPts val="480"/>
              </a:spcBef>
              <a:spcAft>
                <a:spcPts val="0"/>
              </a:spcAft>
              <a:buSzPts val="2400"/>
              <a:buChar char="❖"/>
            </a:pPr>
            <a:r>
              <a:rPr lang="en-US" sz="2400"/>
              <a:t>Không phải viết lại mã hoặc lớp đã có sẵn. Sau khi một đoạn mã hoặc lớp được khởi tạo thành công, ta có thể tái sử dụng chúng nhờ vào Tính đa hình.</a:t>
            </a:r>
            <a:endParaRPr/>
          </a:p>
          <a:p>
            <a:pPr indent="-342900" lvl="0" marL="342900" rtl="0" algn="l">
              <a:spcBef>
                <a:spcPts val="480"/>
              </a:spcBef>
              <a:spcAft>
                <a:spcPts val="0"/>
              </a:spcAft>
              <a:buSzPts val="2400"/>
              <a:buChar char="❖"/>
            </a:pPr>
            <a:r>
              <a:rPr lang="en-US" sz="2400"/>
              <a:t>Dùng một tên duy nhất để lưu trữ biến của nhiều kiểu dữ liệu khác nhau (float, double, long, int,…).</a:t>
            </a:r>
            <a:endParaRPr/>
          </a:p>
          <a:p>
            <a:pPr indent="-342900" lvl="0" marL="342900" rtl="0" algn="l">
              <a:spcBef>
                <a:spcPts val="480"/>
              </a:spcBef>
              <a:spcAft>
                <a:spcPts val="0"/>
              </a:spcAft>
              <a:buSzPts val="2400"/>
              <a:buChar char="❖"/>
            </a:pPr>
            <a:r>
              <a:rPr lang="en-US" sz="2400"/>
              <a:t>Phát triển thêm Tính trừu tượng từ những đoạn mã đơn giản..</a:t>
            </a:r>
            <a:endParaRPr sz="2400"/>
          </a:p>
          <a:p>
            <a:pPr indent="-190500" lvl="0" marL="342900" rtl="0" algn="l">
              <a:spcBef>
                <a:spcPts val="480"/>
              </a:spcBef>
              <a:spcAft>
                <a:spcPts val="0"/>
              </a:spcAft>
              <a:buSzPts val="2400"/>
              <a:buNone/>
            </a:pPr>
            <a:r>
              <a:t/>
            </a:r>
            <a:endParaRPr sz="2400"/>
          </a:p>
        </p:txBody>
      </p:sp>
      <p:sp>
        <p:nvSpPr>
          <p:cNvPr id="282" name="Google Shape;282;p29"/>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0"/>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Ví dụ về đa hình</a:t>
            </a:r>
            <a:endParaRPr/>
          </a:p>
        </p:txBody>
      </p:sp>
      <p:pic>
        <p:nvPicPr>
          <p:cNvPr descr="Screen Clipping" id="288" name="Google Shape;288;p30"/>
          <p:cNvPicPr preferRelativeResize="0"/>
          <p:nvPr>
            <p:ph idx="1" type="body"/>
          </p:nvPr>
        </p:nvPicPr>
        <p:blipFill rotWithShape="1">
          <a:blip r:embed="rId3">
            <a:alphaModFix/>
          </a:blip>
          <a:srcRect b="0" l="0" r="0" t="0"/>
          <a:stretch/>
        </p:blipFill>
        <p:spPr>
          <a:xfrm>
            <a:off x="457200" y="1438410"/>
            <a:ext cx="8229600" cy="4366448"/>
          </a:xfrm>
          <a:prstGeom prst="rect">
            <a:avLst/>
          </a:prstGeom>
          <a:noFill/>
          <a:ln cap="flat" cmpd="sng" w="9525">
            <a:solidFill>
              <a:schemeClr val="accent1"/>
            </a:solidFill>
            <a:prstDash val="solid"/>
            <a:round/>
            <a:headEnd len="sm" w="sm" type="none"/>
            <a:tailEnd len="sm" w="sm" type="none"/>
          </a:ln>
        </p:spPr>
      </p:pic>
      <p:sp>
        <p:nvSpPr>
          <p:cNvPr id="289" name="Google Shape;289;p30"/>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31"/>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8.4. Các loại đa hình</a:t>
            </a:r>
            <a:endParaRPr/>
          </a:p>
        </p:txBody>
      </p:sp>
      <p:sp>
        <p:nvSpPr>
          <p:cNvPr id="295" name="Google Shape;295;p31"/>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400"/>
              <a:buChar char="❖"/>
            </a:pPr>
            <a:r>
              <a:rPr lang="en-US" sz="2400"/>
              <a:t>Tính đa hình trong OOP gồm có hai loại: </a:t>
            </a:r>
            <a:endParaRPr sz="2400"/>
          </a:p>
          <a:p>
            <a:pPr indent="-285750" lvl="1" marL="742950" rtl="0" algn="l">
              <a:spcBef>
                <a:spcPts val="480"/>
              </a:spcBef>
              <a:spcAft>
                <a:spcPts val="0"/>
              </a:spcAft>
              <a:buSzPts val="2400"/>
              <a:buChar char="▪"/>
            </a:pPr>
            <a:r>
              <a:rPr lang="en-US"/>
              <a:t>Đa hình thời gian chạy (Runtime Polymorphism) </a:t>
            </a:r>
            <a:endParaRPr/>
          </a:p>
          <a:p>
            <a:pPr indent="-285750" lvl="1" marL="742950" rtl="0" algn="l">
              <a:spcBef>
                <a:spcPts val="480"/>
              </a:spcBef>
              <a:spcAft>
                <a:spcPts val="0"/>
              </a:spcAft>
              <a:buSzPts val="2400"/>
              <a:buChar char="▪"/>
            </a:pPr>
            <a:r>
              <a:rPr lang="en-US"/>
              <a:t>Đa hình thời gian biên dịch (Compile Time Polymorphism).</a:t>
            </a:r>
            <a:endParaRPr/>
          </a:p>
          <a:p>
            <a:pPr indent="-342900" lvl="0" marL="342900" rtl="0" algn="just">
              <a:spcBef>
                <a:spcPts val="480"/>
              </a:spcBef>
              <a:spcAft>
                <a:spcPts val="0"/>
              </a:spcAft>
              <a:buSzPts val="2400"/>
              <a:buChar char="❖"/>
            </a:pPr>
            <a:r>
              <a:rPr lang="en-US" sz="2400"/>
              <a:t>Theo đó, Tính đa hình cho phép một phương thức thực thi những hành vi khác nhau theo hai hướng: sử dụng phương thức ghi đè (method overriding) hoặc phương thức nạp chồng (method overloading).</a:t>
            </a:r>
            <a:endParaRPr sz="2400"/>
          </a:p>
        </p:txBody>
      </p:sp>
      <p:sp>
        <p:nvSpPr>
          <p:cNvPr id="296" name="Google Shape;296;p31"/>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2"/>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Đa hình thời gian chạy</a:t>
            </a:r>
            <a:endParaRPr/>
          </a:p>
        </p:txBody>
      </p:sp>
      <p:sp>
        <p:nvSpPr>
          <p:cNvPr id="302" name="Google Shape;302;p32"/>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Đây là trường hợp một đối tượng bị ràng buộc với chức năng của chúng ngay tại thời gian chương trình đang chạy.</a:t>
            </a:r>
            <a:endParaRPr/>
          </a:p>
          <a:p>
            <a:pPr indent="-342900" lvl="0" marL="342900" rtl="0" algn="just">
              <a:spcBef>
                <a:spcPts val="480"/>
              </a:spcBef>
              <a:spcAft>
                <a:spcPts val="0"/>
              </a:spcAft>
              <a:buSzPts val="2400"/>
              <a:buChar char="❖"/>
            </a:pPr>
            <a:r>
              <a:rPr lang="en-US" sz="2400"/>
              <a:t>Đa hình thời gian chạy sử dụng phương thức ghi đè. Cụ thể, lớp con sẽ dùng lại một phương thức cùng tên với phương thức sẵn có của lớp cha.</a:t>
            </a:r>
            <a:endParaRPr/>
          </a:p>
          <a:p>
            <a:pPr indent="-165100" lvl="0" marL="342900" rtl="0" algn="just">
              <a:spcBef>
                <a:spcPts val="560"/>
              </a:spcBef>
              <a:spcAft>
                <a:spcPts val="0"/>
              </a:spcAft>
              <a:buSzPts val="2800"/>
              <a:buNone/>
            </a:pPr>
            <a:r>
              <a:t/>
            </a:r>
            <a:endParaRPr/>
          </a:p>
        </p:txBody>
      </p:sp>
      <p:pic>
        <p:nvPicPr>
          <p:cNvPr descr="Minh họa về phương thức ghi đè trong ngôn ngữ lập trình Python." id="303" name="Google Shape;303;p32"/>
          <p:cNvPicPr preferRelativeResize="0"/>
          <p:nvPr/>
        </p:nvPicPr>
        <p:blipFill rotWithShape="1">
          <a:blip r:embed="rId3">
            <a:alphaModFix/>
          </a:blip>
          <a:srcRect b="0" l="0" r="0" t="0"/>
          <a:stretch/>
        </p:blipFill>
        <p:spPr>
          <a:xfrm>
            <a:off x="1751012" y="3559497"/>
            <a:ext cx="5641975" cy="1663942"/>
          </a:xfrm>
          <a:prstGeom prst="rect">
            <a:avLst/>
          </a:prstGeom>
          <a:noFill/>
          <a:ln cap="flat" cmpd="sng" w="9525">
            <a:solidFill>
              <a:schemeClr val="accent1"/>
            </a:solidFill>
            <a:prstDash val="solid"/>
            <a:round/>
            <a:headEnd len="sm" w="sm" type="none"/>
            <a:tailEnd len="sm" w="sm" type="none"/>
          </a:ln>
        </p:spPr>
      </p:pic>
      <p:sp>
        <p:nvSpPr>
          <p:cNvPr id="304" name="Google Shape;304;p32"/>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3"/>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Đa hình thời gian biên dịch</a:t>
            </a:r>
            <a:endParaRPr/>
          </a:p>
        </p:txBody>
      </p:sp>
      <p:sp>
        <p:nvSpPr>
          <p:cNvPr id="310" name="Google Shape;310;p33"/>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2400"/>
              <a:buChar char="❖"/>
            </a:pPr>
            <a:r>
              <a:rPr lang="en-US" sz="2400"/>
              <a:t>Đây là trường hợp một đối tượng bị ràng buộc với chức năng của chúng ngay tại thời gian chương trình đang biên dịch.</a:t>
            </a:r>
            <a:endParaRPr/>
          </a:p>
          <a:p>
            <a:pPr indent="-342900" lvl="0" marL="342900" rtl="0" algn="just">
              <a:spcBef>
                <a:spcPts val="560"/>
              </a:spcBef>
              <a:spcAft>
                <a:spcPts val="0"/>
              </a:spcAft>
              <a:buSzPts val="2400"/>
              <a:buChar char="❖"/>
            </a:pPr>
            <a:r>
              <a:rPr lang="en-US" sz="2400"/>
              <a:t>Đa hình thời gian biên dịch sử dụng phương thức nạp chồng. Cụ thể, các phương thức hoặc hàm có thể cùng tên, nhưng sẽ khác một số tham số (parameter) được truyền vào trong lệnh gọi. Tùy vào số lượng tham số được truyền vào mà phương thức đó sẽ cho ra các kết quả khác nhau</a:t>
            </a:r>
            <a:r>
              <a:rPr lang="en-US"/>
              <a:t>.</a:t>
            </a:r>
            <a:endParaRPr/>
          </a:p>
          <a:p>
            <a:pPr indent="-165100" lvl="0" marL="342900" rtl="0" algn="just">
              <a:spcBef>
                <a:spcPts val="560"/>
              </a:spcBef>
              <a:spcAft>
                <a:spcPts val="0"/>
              </a:spcAft>
              <a:buSzPts val="2800"/>
              <a:buNone/>
            </a:pPr>
            <a:r>
              <a:t/>
            </a:r>
            <a:endParaRPr/>
          </a:p>
        </p:txBody>
      </p:sp>
      <p:sp>
        <p:nvSpPr>
          <p:cNvPr id="311" name="Google Shape;311;p33"/>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4"/>
          <p:cNvSpPr txBox="1"/>
          <p:nvPr>
            <p:ph type="title"/>
          </p:nvPr>
        </p:nvSpPr>
        <p:spPr>
          <a:xfrm>
            <a:off x="1322384" y="471163"/>
            <a:ext cx="7642103" cy="487363"/>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Tài liệu tham khảo</a:t>
            </a:r>
            <a:endParaRPr/>
          </a:p>
        </p:txBody>
      </p:sp>
      <p:sp>
        <p:nvSpPr>
          <p:cNvPr id="317" name="Google Shape;317;p34"/>
          <p:cNvSpPr txBox="1"/>
          <p:nvPr>
            <p:ph idx="1" type="body"/>
          </p:nvPr>
        </p:nvSpPr>
        <p:spPr>
          <a:xfrm>
            <a:off x="457200" y="1228727"/>
            <a:ext cx="8229600" cy="5248275"/>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2800"/>
              <a:buChar char="❖"/>
            </a:pPr>
            <a:r>
              <a:rPr lang="en-US"/>
              <a:t>Code python Programming, Wesley J.Chun, Prentice Hall PTR, 2000</a:t>
            </a:r>
            <a:endParaRPr/>
          </a:p>
          <a:p>
            <a:pPr indent="-342900" lvl="0" marL="342900" rtl="0" algn="l">
              <a:spcBef>
                <a:spcPts val="560"/>
              </a:spcBef>
              <a:spcAft>
                <a:spcPts val="0"/>
              </a:spcAft>
              <a:buSzPts val="2800"/>
              <a:buChar char="❖"/>
            </a:pPr>
            <a:r>
              <a:rPr lang="en-US"/>
              <a:t>Fundamentals of Python Programming, Richard L. Halterman Sothern Adventis University, 2018</a:t>
            </a:r>
            <a:endParaRPr/>
          </a:p>
          <a:p>
            <a:pPr indent="-342900" lvl="0" marL="342900" rtl="0" algn="l">
              <a:spcBef>
                <a:spcPts val="560"/>
              </a:spcBef>
              <a:spcAft>
                <a:spcPts val="0"/>
              </a:spcAft>
              <a:buSzPts val="2800"/>
              <a:buChar char="❖"/>
            </a:pPr>
            <a:r>
              <a:rPr lang="en-US"/>
              <a:t>Python Notes for Professionals, GoalKicker.com, Free Programming Books</a:t>
            </a:r>
            <a:endParaRPr/>
          </a:p>
          <a:p>
            <a:pPr indent="-342900" lvl="0" marL="342900" rtl="0" algn="l">
              <a:spcBef>
                <a:spcPts val="560"/>
              </a:spcBef>
              <a:spcAft>
                <a:spcPts val="0"/>
              </a:spcAft>
              <a:buSzPts val="2800"/>
              <a:buChar char="❖"/>
            </a:pPr>
            <a:r>
              <a:rPr lang="en-US"/>
              <a:t>https://quantrimang.com/hon-100-bai-tap-python-co-loi-giai-code-mau-142456</a:t>
            </a:r>
            <a:endParaRPr/>
          </a:p>
          <a:p>
            <a:pPr indent="-342900" lvl="0" marL="342900" rtl="0" algn="l">
              <a:spcBef>
                <a:spcPts val="560"/>
              </a:spcBef>
              <a:spcAft>
                <a:spcPts val="0"/>
              </a:spcAft>
              <a:buSzPts val="2800"/>
              <a:buChar char="❖"/>
            </a:pPr>
            <a:r>
              <a:rPr lang="en-US"/>
              <a:t>https://openplanning.net/11377/python</a:t>
            </a:r>
            <a:endParaRPr/>
          </a:p>
          <a:p>
            <a:pPr indent="-342900" lvl="0" marL="342900" rtl="0" algn="l">
              <a:spcBef>
                <a:spcPts val="560"/>
              </a:spcBef>
              <a:spcAft>
                <a:spcPts val="0"/>
              </a:spcAft>
              <a:buSzPts val="2800"/>
              <a:buChar char="❖"/>
            </a:pPr>
            <a:r>
              <a:rPr lang="en-US"/>
              <a:t>https://viettuts.vn/python-string</a:t>
            </a:r>
            <a:endParaRPr/>
          </a:p>
          <a:p>
            <a:pPr indent="-165100" lvl="0" marL="342900" rtl="0" algn="l">
              <a:spcBef>
                <a:spcPts val="560"/>
              </a:spcBef>
              <a:spcAft>
                <a:spcPts val="0"/>
              </a:spcAft>
              <a:buSzPts val="2800"/>
              <a:buNone/>
            </a:pPr>
            <a:r>
              <a:t/>
            </a:r>
            <a:endParaRPr/>
          </a:p>
        </p:txBody>
      </p:sp>
      <p:sp>
        <p:nvSpPr>
          <p:cNvPr id="318" name="Google Shape;318;p34"/>
          <p:cNvSpPr txBox="1"/>
          <p:nvPr>
            <p:ph idx="12" type="sldNum"/>
          </p:nvPr>
        </p:nvSpPr>
        <p:spPr>
          <a:xfrm>
            <a:off x="613264" y="6188970"/>
            <a:ext cx="1125488" cy="288032"/>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pic>
        <p:nvPicPr>
          <p:cNvPr id="323" name="Google Shape;323;p35"/>
          <p:cNvPicPr preferRelativeResize="0"/>
          <p:nvPr>
            <p:ph idx="1" type="body"/>
          </p:nvPr>
        </p:nvPicPr>
        <p:blipFill rotWithShape="1">
          <a:blip r:embed="rId3">
            <a:alphaModFix/>
          </a:blip>
          <a:srcRect b="0" l="0" r="0" t="0"/>
          <a:stretch/>
        </p:blipFill>
        <p:spPr>
          <a:xfrm>
            <a:off x="410399" y="1645408"/>
            <a:ext cx="8556179" cy="3422471"/>
          </a:xfrm>
          <a:prstGeom prst="rect">
            <a:avLst/>
          </a:prstGeom>
          <a:noFill/>
          <a:ln>
            <a:noFill/>
          </a:ln>
        </p:spPr>
      </p:pic>
      <p:sp>
        <p:nvSpPr>
          <p:cNvPr id="324" name="Google Shape;324;p35"/>
          <p:cNvSpPr txBox="1"/>
          <p:nvPr>
            <p:ph idx="12" type="sldNum"/>
          </p:nvPr>
        </p:nvSpPr>
        <p:spPr>
          <a:xfrm>
            <a:off x="7564670" y="6529663"/>
            <a:ext cx="1125488" cy="288032"/>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Theme1">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2020-06-02T08:04:28Z</dcterms:created>
  <dc:creator>AnPhuongDiep</dc:creator>
</cp:coreProperties>
</file>