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4"/>
  </p:notesMasterIdLst>
  <p:sldIdLst>
    <p:sldId id="260" r:id="rId2"/>
    <p:sldId id="329" r:id="rId3"/>
    <p:sldId id="324" r:id="rId4"/>
    <p:sldId id="330" r:id="rId5"/>
    <p:sldId id="331" r:id="rId6"/>
    <p:sldId id="332" r:id="rId7"/>
    <p:sldId id="333" r:id="rId8"/>
    <p:sldId id="334" r:id="rId9"/>
    <p:sldId id="335" r:id="rId10"/>
    <p:sldId id="350" r:id="rId11"/>
    <p:sldId id="351" r:id="rId12"/>
    <p:sldId id="325" r:id="rId13"/>
    <p:sldId id="336" r:id="rId14"/>
    <p:sldId id="337" r:id="rId15"/>
    <p:sldId id="338" r:id="rId16"/>
    <p:sldId id="339" r:id="rId17"/>
    <p:sldId id="340" r:id="rId18"/>
    <p:sldId id="341" r:id="rId19"/>
    <p:sldId id="326" r:id="rId20"/>
    <p:sldId id="342" r:id="rId21"/>
    <p:sldId id="343" r:id="rId22"/>
    <p:sldId id="344" r:id="rId23"/>
    <p:sldId id="345" r:id="rId24"/>
    <p:sldId id="346" r:id="rId25"/>
    <p:sldId id="347" r:id="rId26"/>
    <p:sldId id="348" r:id="rId27"/>
    <p:sldId id="327" r:id="rId28"/>
    <p:sldId id="328" r:id="rId29"/>
    <p:sldId id="352" r:id="rId30"/>
    <p:sldId id="349" r:id="rId31"/>
    <p:sldId id="323" r:id="rId32"/>
    <p:sldId id="298"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2D6633"/>
    <a:srgbClr val="099ED9"/>
    <a:srgbClr val="969696"/>
    <a:srgbClr val="92C952"/>
    <a:srgbClr val="F29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057" autoAdjust="0"/>
    <p:restoredTop sz="86364" autoAdjust="0"/>
  </p:normalViewPr>
  <p:slideViewPr>
    <p:cSldViewPr snapToGrid="0">
      <p:cViewPr varScale="1">
        <p:scale>
          <a:sx n="97" d="100"/>
          <a:sy n="97" d="100"/>
        </p:scale>
        <p:origin x="1554"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06/11/2021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27167502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smtClean="0">
                <a:solidFill>
                  <a:srgbClr val="0033CC"/>
                </a:solidFill>
                <a:latin typeface="Cambria" pitchFamily="18" charset="0"/>
              </a:rPr>
              <a:t>PYTHON</a:t>
            </a:r>
            <a:r>
              <a:rPr lang="en-US" b="1" baseline="0" smtClean="0">
                <a:solidFill>
                  <a:srgbClr val="0033CC"/>
                </a:solidFill>
                <a:latin typeface="Cambria" pitchFamily="18" charset="0"/>
              </a:rPr>
              <a:t> PROGRAMMING</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000"/>
            </a:lvl1pPr>
          </a:lstStyle>
          <a:p>
            <a:r>
              <a:rPr lang="en-US" smtClean="0"/>
              <a:t>Click to edit Master title style</a:t>
            </a:r>
            <a:endParaRPr lang="vi-VN"/>
          </a:p>
        </p:txBody>
      </p:sp>
      <p:sp>
        <p:nvSpPr>
          <p:cNvPr id="3" name="Content Placeholder 2"/>
          <p:cNvSpPr>
            <a:spLocks noGrp="1"/>
          </p:cNvSpPr>
          <p:nvPr>
            <p:ph idx="1"/>
          </p:nvPr>
        </p:nvSpPr>
        <p:spPr/>
        <p:txBody>
          <a:bodyPr/>
          <a:lstStyle>
            <a:lvl1pPr algn="just">
              <a:defRPr sz="2600">
                <a:latin typeface="Arial" panose="020B0604020202020204" pitchFamily="34" charset="0"/>
                <a:cs typeface="Arial" panose="020B0604020202020204" pitchFamily="34" charset="0"/>
              </a:defRPr>
            </a:lvl1pPr>
            <a:lvl2pPr algn="just">
              <a:defRPr sz="2400">
                <a:solidFill>
                  <a:srgbClr val="003399"/>
                </a:solidFill>
                <a:latin typeface="Arial" panose="020B0604020202020204" pitchFamily="34" charset="0"/>
                <a:cs typeface="Arial" panose="020B0604020202020204" pitchFamily="34" charset="0"/>
              </a:defRPr>
            </a:lvl2pPr>
            <a:lvl3pPr algn="just">
              <a:defRPr sz="2200">
                <a:solidFill>
                  <a:srgbClr val="800000"/>
                </a:solidFill>
                <a:latin typeface="Arial" panose="020B0604020202020204" pitchFamily="34" charset="0"/>
                <a:cs typeface="Arial" panose="020B0604020202020204" pitchFamily="34" charset="0"/>
              </a:defRPr>
            </a:lvl3pPr>
            <a:lvl4pPr algn="just">
              <a:defRPr>
                <a:latin typeface="Arial" panose="020B0604020202020204" pitchFamily="34" charset="0"/>
                <a:cs typeface="Arial" panose="020B0604020202020204" pitchFamily="34" charset="0"/>
              </a:defRPr>
            </a:lvl4pPr>
            <a:lvl5pPr algn="just">
              <a:defRPr>
                <a:latin typeface="Arial" panose="020B0604020202020204" pitchFamily="34" charset="0"/>
                <a:cs typeface="Arial" panose="020B0604020202020204"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hf hdr="0" ftr="0" dt="0"/>
  <p:txStyles>
    <p:titleStyle>
      <a:lvl1pPr algn="l" rtl="0" eaLnBrk="1" fontAlgn="base" hangingPunct="1">
        <a:spcBef>
          <a:spcPct val="0"/>
        </a:spcBef>
        <a:spcAft>
          <a:spcPct val="0"/>
        </a:spcAft>
        <a:defRPr sz="28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rgbClr val="0033CC"/>
          </a:solidFill>
          <a:latin typeface="Times New Roman" panose="02020603050405020304" pitchFamily="18" charset="0"/>
          <a:ea typeface="Tahoma" panose="020B0604030504040204" pitchFamily="34" charset="0"/>
          <a:cs typeface="Times New Roman" panose="02020603050405020304" pitchFamily="18" charset="0"/>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accent4">
              <a:lumMod val="75000"/>
            </a:schemeClr>
          </a:solidFill>
          <a:latin typeface="Times New Roman" panose="02020603050405020304" pitchFamily="18" charset="0"/>
          <a:ea typeface="Tahoma" panose="020B0604030504040204" pitchFamily="34" charset="0"/>
          <a:cs typeface="Times New Roman" panose="02020603050405020304" pitchFamily="18" charset="0"/>
        </a:defRPr>
      </a:lvl2pPr>
      <a:lvl3pPr marL="1143000" indent="-228600" algn="l" rtl="0" eaLnBrk="1" fontAlgn="base" hangingPunct="1">
        <a:spcBef>
          <a:spcPct val="20000"/>
        </a:spcBef>
        <a:spcAft>
          <a:spcPct val="0"/>
        </a:spcAft>
        <a:buClr>
          <a:schemeClr val="tx1"/>
        </a:buClr>
        <a:buChar char="•"/>
        <a:defRPr sz="2400">
          <a:solidFill>
            <a:srgbClr val="003399"/>
          </a:solidFill>
          <a:latin typeface="Times New Roman" panose="02020603050405020304" pitchFamily="18" charset="0"/>
          <a:ea typeface="Tahoma" panose="020B0604030504040204" pitchFamily="34" charset="0"/>
          <a:cs typeface="Times New Roman" panose="02020603050405020304" pitchFamily="18" charset="0"/>
        </a:defRPr>
      </a:lvl3pPr>
      <a:lvl4pPr marL="1600200" indent="-228600" algn="l" rtl="0" eaLnBrk="1" fontAlgn="base" hangingPunct="1">
        <a:spcBef>
          <a:spcPct val="20000"/>
        </a:spcBef>
        <a:spcAft>
          <a:spcPct val="0"/>
        </a:spcAft>
        <a:buChar char="–"/>
        <a:defRPr sz="2000">
          <a:solidFill>
            <a:srgbClr val="FF3300"/>
          </a:solidFill>
          <a:latin typeface="Times New Roman" panose="02020603050405020304" pitchFamily="18" charset="0"/>
          <a:ea typeface="Tahoma" panose="020B0604030504040204" pitchFamily="34" charset="0"/>
          <a:cs typeface="Times New Roman" panose="02020603050405020304" pitchFamily="18" charset="0"/>
        </a:defRPr>
      </a:lvl4pPr>
      <a:lvl5pPr marL="2057400" indent="-228600" algn="l" rtl="0" eaLnBrk="1" fontAlgn="base" hangingPunct="1">
        <a:spcBef>
          <a:spcPct val="20000"/>
        </a:spcBef>
        <a:spcAft>
          <a:spcPct val="0"/>
        </a:spcAft>
        <a:buChar char="»"/>
        <a:defRPr sz="2000">
          <a:solidFill>
            <a:srgbClr val="FF9900"/>
          </a:solidFill>
          <a:latin typeface="Times New Roman" panose="02020603050405020304" pitchFamily="18" charset="0"/>
          <a:ea typeface="Tahoma" panose="020B0604030504040204" pitchFamily="34" charset="0"/>
          <a:cs typeface="Times New Roman" panose="02020603050405020304" pitchFamily="18"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mtClean="0"/>
              <a:t>CHƯƠNG 6 (Tiếp)</a:t>
            </a:r>
            <a:r>
              <a:rPr lang="en-US" smtClean="0">
                <a:latin typeface="Calibri" panose="020F0502020204030204" pitchFamily="34" charset="0"/>
                <a:cs typeface="Calibri" panose="020F0502020204030204" pitchFamily="34" charset="0"/>
              </a:rPr>
              <a:t/>
            </a:r>
            <a:br>
              <a:rPr lang="en-US" smtClean="0">
                <a:latin typeface="Calibri" panose="020F0502020204030204" pitchFamily="34" charset="0"/>
                <a:cs typeface="Calibri" panose="020F0502020204030204" pitchFamily="34" charset="0"/>
              </a:rPr>
            </a:br>
            <a:r>
              <a:rPr lang="en-US" smtClean="0">
                <a:latin typeface="Calibri" panose="020F0502020204030204" pitchFamily="34" charset="0"/>
                <a:cs typeface="Calibri" panose="020F0502020204030204" pitchFamily="34" charset="0"/>
              </a:rPr>
              <a:t>LUYỆN TẬP</a:t>
            </a:r>
            <a:endParaRPr lang="en-GB"/>
          </a:p>
        </p:txBody>
      </p:sp>
      <p:sp>
        <p:nvSpPr>
          <p:cNvPr id="5" name="Subtitle 2"/>
          <p:cNvSpPr>
            <a:spLocks noGrp="1"/>
          </p:cNvSpPr>
          <p:nvPr>
            <p:ph type="subTitle" idx="1"/>
          </p:nvPr>
        </p:nvSpPr>
        <p:spPr>
          <a:xfrm>
            <a:off x="1149350" y="4428728"/>
            <a:ext cx="7239074" cy="728464"/>
          </a:xfrm>
        </p:spPr>
        <p:txBody>
          <a:bodyPr/>
          <a:lstStyle/>
          <a:p>
            <a:r>
              <a:rPr lang="en-GB" smtClean="0"/>
              <a:t>Giảng viên: Triệu Thu Hương</a:t>
            </a:r>
            <a:endParaRPr lang="en-GB"/>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err="1"/>
              <a:t>Nội</a:t>
            </a:r>
            <a:r>
              <a:rPr lang="en-US" b="1"/>
              <a:t> </a:t>
            </a:r>
            <a:r>
              <a:rPr lang="en-US" b="1" smtClean="0"/>
              <a:t>dùng</a:t>
            </a:r>
            <a:endParaRPr lang="en-US" b="1" dirty="0"/>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a:t>Bài tập về lớp và đối tượng</a:t>
            </a:r>
          </a:p>
          <a:p>
            <a:pPr marL="385763" indent="-385763">
              <a:buFont typeface="+mj-lt"/>
              <a:buAutoNum type="arabicPeriod"/>
            </a:pPr>
            <a:r>
              <a:rPr lang="en-US" sz="2400" smtClean="0">
                <a:solidFill>
                  <a:srgbClr val="FF0000"/>
                </a:solidFill>
              </a:rPr>
              <a:t>Bài tập về kế thừa và đa hình</a:t>
            </a:r>
          </a:p>
          <a:p>
            <a:pPr marL="385763" indent="-385763">
              <a:buFont typeface="+mj-lt"/>
              <a:buAutoNum type="arabicPeriod"/>
            </a:pPr>
            <a:r>
              <a:rPr lang="en-US" sz="2400" smtClean="0"/>
              <a:t>Q&amp;A</a:t>
            </a:r>
            <a:endParaRPr lang="en-US" sz="2400"/>
          </a:p>
          <a:p>
            <a:pPr marL="385763" indent="-385763">
              <a:buFont typeface="+mj-lt"/>
              <a:buAutoNum type="arabicPeriod"/>
            </a:pP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33834478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Luyện tập</a:t>
            </a:r>
            <a:endParaRPr lang="en-US"/>
          </a:p>
        </p:txBody>
      </p:sp>
      <p:sp>
        <p:nvSpPr>
          <p:cNvPr id="3" name="Content Placeholder 2"/>
          <p:cNvSpPr>
            <a:spLocks noGrp="1"/>
          </p:cNvSpPr>
          <p:nvPr>
            <p:ph idx="1"/>
          </p:nvPr>
        </p:nvSpPr>
        <p:spPr/>
        <p:txBody>
          <a:bodyPr/>
          <a:lstStyle/>
          <a:p>
            <a:pPr algn="just">
              <a:buNone/>
            </a:pPr>
            <a:r>
              <a:rPr lang="en-US" smtClean="0"/>
              <a:t>Bài 1: </a:t>
            </a:r>
            <a:r>
              <a:rPr lang="en-US" sz="2400"/>
              <a:t>Xây dựng lớp Người và xây dựng lớp Thí sinh kế thừa lớp Người.</a:t>
            </a:r>
            <a:endParaRPr lang="en-GB" sz="2400"/>
          </a:p>
          <a:p>
            <a:pPr lvl="1" algn="just"/>
            <a:r>
              <a:rPr lang="en-US" sz="2000"/>
              <a:t>a. Xây dựng lớp Người gồm các thành phần Họ tên, Ngày sinh. Xây dựng phương thức nhập, hiển thị dữ liệu.</a:t>
            </a:r>
            <a:endParaRPr lang="en-GB" sz="2000"/>
          </a:p>
          <a:p>
            <a:pPr lvl="1" algn="just"/>
            <a:r>
              <a:rPr lang="en-US" sz="2000"/>
              <a:t>b. Xây dựng lớp Thí sinh kế thừa lớp Người có thêm thuộc tính Số báo danh, điểm các môn toán, lý, hóa.  Xây dựng phương thức nhập, hiển thị của lớp thí sinh</a:t>
            </a:r>
            <a:endParaRPr lang="en-GB" sz="2000"/>
          </a:p>
          <a:p>
            <a:pPr lvl="1" algn="just"/>
            <a:r>
              <a:rPr lang="en-US" sz="2000"/>
              <a:t>c. Viết hàm chính khai báo một danh sách các thí sinh; nhập vào danh sách gồm ít nhất 10 thí sinh; hiển thị lại danh sách thí sinh vừa nhập theo điểm trung bình 3 môn giảm dần; Đếm số lượng thí sinh đạt biết rằng điểm chuẩn là 20.</a:t>
            </a:r>
            <a:endParaRPr lang="en-GB" sz="2000"/>
          </a:p>
          <a:p>
            <a:pPr algn="just"/>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3</a:t>
            </a:fld>
            <a:endParaRPr lang="en-GB"/>
          </a:p>
        </p:txBody>
      </p:sp>
    </p:spTree>
    <p:extLst>
      <p:ext uri="{BB962C8B-B14F-4D97-AF65-F5344CB8AC3E}">
        <p14:creationId xmlns:p14="http://schemas.microsoft.com/office/powerpoint/2010/main" val="926675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a:t>
            </a:r>
            <a:endParaRPr lang="en-US"/>
          </a:p>
        </p:txBody>
      </p:sp>
      <p:sp>
        <p:nvSpPr>
          <p:cNvPr id="3" name="Content Placeholder 2"/>
          <p:cNvSpPr>
            <a:spLocks noGrp="1"/>
          </p:cNvSpPr>
          <p:nvPr>
            <p:ph idx="1"/>
          </p:nvPr>
        </p:nvSpPr>
        <p:spPr/>
        <p:txBody>
          <a:bodyPr/>
          <a:lstStyle/>
          <a:p>
            <a:r>
              <a:rPr lang="en-US" smtClean="0"/>
              <a:t>Xây dựng lớp Người gồm:</a:t>
            </a:r>
          </a:p>
          <a:p>
            <a:pPr lvl="1"/>
            <a:r>
              <a:rPr lang="en-US" smtClean="0"/>
              <a:t>Phương thức khởi tạo với hai tham số: hoten, ngaysinh với giá trị mặc định là None</a:t>
            </a:r>
          </a:p>
          <a:p>
            <a:pPr lvl="1"/>
            <a:r>
              <a:rPr lang="en-US" smtClean="0"/>
              <a:t>Xây dựng phương thức viewInfo để hiển thị thông tin</a:t>
            </a:r>
          </a:p>
          <a:p>
            <a:pPr lvl="1"/>
            <a:r>
              <a:rPr lang="en-US" smtClean="0"/>
              <a:t>Xây dựng phương thức inputInfo để nhập thông tin</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4</a:t>
            </a:fld>
            <a:endParaRPr lang="en-GB"/>
          </a:p>
        </p:txBody>
      </p:sp>
    </p:spTree>
    <p:extLst>
      <p:ext uri="{BB962C8B-B14F-4D97-AF65-F5344CB8AC3E}">
        <p14:creationId xmlns:p14="http://schemas.microsoft.com/office/powerpoint/2010/main" val="1687130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mẫu</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68399" y="1957646"/>
            <a:ext cx="7544853" cy="2905530"/>
          </a:xfrm>
        </p:spPr>
      </p:pic>
      <p:sp>
        <p:nvSpPr>
          <p:cNvPr id="4" name="Slide Number Placeholder 3"/>
          <p:cNvSpPr>
            <a:spLocks noGrp="1"/>
          </p:cNvSpPr>
          <p:nvPr>
            <p:ph type="sldNum" sz="quarter" idx="11"/>
          </p:nvPr>
        </p:nvSpPr>
        <p:spPr/>
        <p:txBody>
          <a:bodyPr/>
          <a:lstStyle/>
          <a:p>
            <a:fld id="{B6B660BE-11E5-49C5-9092-33DADC997675}" type="slidenum">
              <a:rPr lang="en-GB" smtClean="0"/>
              <a:t>5</a:t>
            </a:fld>
            <a:endParaRPr lang="en-GB"/>
          </a:p>
        </p:txBody>
      </p:sp>
    </p:spTree>
    <p:extLst>
      <p:ext uri="{BB962C8B-B14F-4D97-AF65-F5344CB8AC3E}">
        <p14:creationId xmlns:p14="http://schemas.microsoft.com/office/powerpoint/2010/main" val="1824363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Xây dựng lớp thí sinh kế thừa lớp người</a:t>
            </a:r>
          </a:p>
          <a:p>
            <a:pPr lvl="1"/>
            <a:r>
              <a:rPr lang="en-US" smtClean="0"/>
              <a:t>Phương thức khởi tạo với 6 tham số hoten, ngaysinh, sobd, toan, ly, hoa; hai tham số hoten, ngaysinh được khởi tạo nhờ gọi phương thức khởi tạo lớp Nguoi</a:t>
            </a:r>
          </a:p>
          <a:p>
            <a:pPr lvl="1"/>
            <a:r>
              <a:rPr lang="en-US" smtClean="0"/>
              <a:t>Xây dựng phương thức viewInfo() ghi đè phương thức lớp cha và gọi đến phương thức lớp cha</a:t>
            </a:r>
          </a:p>
          <a:p>
            <a:pPr lvl="1"/>
            <a:r>
              <a:rPr lang="en-US" smtClean="0"/>
              <a:t>Xây dựng phương thức inputInfo() </a:t>
            </a:r>
            <a:r>
              <a:rPr lang="en-US"/>
              <a:t>ghi đè phương thức lớp cha và gọi đến phương thức lớp cha</a:t>
            </a:r>
          </a:p>
          <a:p>
            <a:pPr lvl="1"/>
            <a:r>
              <a:rPr lang="en-US" smtClean="0"/>
              <a:t>Xây dựng phương thức trả về điểm trung bình</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6</a:t>
            </a:fld>
            <a:endParaRPr lang="en-GB"/>
          </a:p>
        </p:txBody>
      </p:sp>
    </p:spTree>
    <p:extLst>
      <p:ext uri="{BB962C8B-B14F-4D97-AF65-F5344CB8AC3E}">
        <p14:creationId xmlns:p14="http://schemas.microsoft.com/office/powerpoint/2010/main" val="3939529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mẫu</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7</a:t>
            </a:fld>
            <a:endParaRPr lang="en-GB"/>
          </a:p>
        </p:txBody>
      </p:sp>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61468" y="1233122"/>
            <a:ext cx="7621064" cy="5239481"/>
          </a:xfrm>
          <a:ln>
            <a:solidFill>
              <a:schemeClr val="accent1"/>
            </a:solidFill>
          </a:ln>
        </p:spPr>
      </p:pic>
    </p:spTree>
    <p:extLst>
      <p:ext uri="{BB962C8B-B14F-4D97-AF65-F5344CB8AC3E}">
        <p14:creationId xmlns:p14="http://schemas.microsoft.com/office/powerpoint/2010/main" val="30970819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Thực hiên khai báo một danh sách rỗng</a:t>
            </a:r>
          </a:p>
          <a:p>
            <a:r>
              <a:rPr lang="en-US" smtClean="0"/>
              <a:t>Sử dụng vòng lặp for để nhập vào từng thí sinh và thêm vào danh sách</a:t>
            </a:r>
          </a:p>
          <a:p>
            <a:r>
              <a:rPr lang="en-US" smtClean="0"/>
              <a:t>Hiển thị danh sách</a:t>
            </a:r>
          </a:p>
          <a:p>
            <a:r>
              <a:rPr lang="en-US" smtClean="0"/>
              <a:t>Sắp xếp danh sách theo điểm trung bình giảm dần</a:t>
            </a:r>
          </a:p>
          <a:p>
            <a:r>
              <a:rPr lang="en-US" smtClean="0"/>
              <a:t>Hiển thị danh sách sau sắp xếp</a:t>
            </a:r>
          </a:p>
          <a:p>
            <a:r>
              <a:rPr lang="en-US" smtClean="0"/>
              <a:t>Đếm số thí sinh đạt điểm chuẩn 20 theo điểm trung bình.</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8</a:t>
            </a:fld>
            <a:endParaRPr lang="en-GB"/>
          </a:p>
        </p:txBody>
      </p:sp>
    </p:spTree>
    <p:extLst>
      <p:ext uri="{BB962C8B-B14F-4D97-AF65-F5344CB8AC3E}">
        <p14:creationId xmlns:p14="http://schemas.microsoft.com/office/powerpoint/2010/main" val="3412779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mẫu</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0845" y="1228725"/>
            <a:ext cx="5042310" cy="5248275"/>
          </a:xfrm>
        </p:spPr>
      </p:pic>
      <p:sp>
        <p:nvSpPr>
          <p:cNvPr id="4" name="Slide Number Placeholder 3"/>
          <p:cNvSpPr>
            <a:spLocks noGrp="1"/>
          </p:cNvSpPr>
          <p:nvPr>
            <p:ph type="sldNum" sz="quarter" idx="11"/>
          </p:nvPr>
        </p:nvSpPr>
        <p:spPr/>
        <p:txBody>
          <a:bodyPr/>
          <a:lstStyle/>
          <a:p>
            <a:fld id="{B6B660BE-11E5-49C5-9092-33DADC997675}" type="slidenum">
              <a:rPr lang="en-GB" smtClean="0"/>
              <a:t>9</a:t>
            </a:fld>
            <a:endParaRPr lang="en-GB"/>
          </a:p>
        </p:txBody>
      </p:sp>
    </p:spTree>
    <p:extLst>
      <p:ext uri="{BB962C8B-B14F-4D97-AF65-F5344CB8AC3E}">
        <p14:creationId xmlns:p14="http://schemas.microsoft.com/office/powerpoint/2010/main" val="2735651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2</a:t>
            </a:r>
            <a:endParaRPr lang="en-US"/>
          </a:p>
        </p:txBody>
      </p:sp>
      <p:sp>
        <p:nvSpPr>
          <p:cNvPr id="3" name="Content Placeholder 2"/>
          <p:cNvSpPr>
            <a:spLocks noGrp="1"/>
          </p:cNvSpPr>
          <p:nvPr>
            <p:ph idx="1"/>
          </p:nvPr>
        </p:nvSpPr>
        <p:spPr/>
        <p:txBody>
          <a:bodyPr/>
          <a:lstStyle/>
          <a:p>
            <a:r>
              <a:rPr lang="en-US" smtClean="0"/>
              <a:t>Xây dựng lớp Person chứa thông tin</a:t>
            </a:r>
          </a:p>
          <a:p>
            <a:pPr lvl="1"/>
            <a:r>
              <a:rPr lang="en-US" smtClean="0"/>
              <a:t>Tên, giới tính, ngày sinh, địa chỉ</a:t>
            </a:r>
          </a:p>
          <a:p>
            <a:pPr lvl="1"/>
            <a:r>
              <a:rPr lang="en-US" smtClean="0"/>
              <a:t>Viết phương thức nhập, hiển thị thông tin</a:t>
            </a:r>
          </a:p>
          <a:p>
            <a:r>
              <a:rPr lang="en-US" smtClean="0"/>
              <a:t>Xây dựng lớp Student kế thừa Person với:</a:t>
            </a:r>
          </a:p>
          <a:p>
            <a:pPr lvl="1"/>
            <a:r>
              <a:rPr lang="en-US" smtClean="0"/>
              <a:t>Thêm thuộc tính mã sinh viên: chứa 8 kí tự, điểm trung bình: từ 0.0-10.0, email: phải chứa kí tự @ và tồn tại khoảng trắng</a:t>
            </a:r>
          </a:p>
          <a:p>
            <a:pPr lvl="1"/>
            <a:r>
              <a:rPr lang="en-US" smtClean="0"/>
              <a:t>Ghi đè phương thức nhập, hiển thị</a:t>
            </a:r>
          </a:p>
          <a:p>
            <a:pPr lvl="1"/>
            <a:r>
              <a:rPr lang="en-US" smtClean="0"/>
              <a:t>Viết phương thức xem xét Student có được học bổng không? Điểm trung bình&gt;=8.0 sẽ được học bổng</a:t>
            </a:r>
          </a:p>
        </p:txBody>
      </p:sp>
      <p:sp>
        <p:nvSpPr>
          <p:cNvPr id="4" name="Slide Number Placeholder 3"/>
          <p:cNvSpPr>
            <a:spLocks noGrp="1"/>
          </p:cNvSpPr>
          <p:nvPr>
            <p:ph type="sldNum" sz="quarter" idx="11"/>
          </p:nvPr>
        </p:nvSpPr>
        <p:spPr/>
        <p:txBody>
          <a:bodyPr/>
          <a:lstStyle/>
          <a:p>
            <a:fld id="{B6B660BE-11E5-49C5-9092-33DADC997675}" type="slidenum">
              <a:rPr lang="en-GB" smtClean="0"/>
              <a:t>10</a:t>
            </a:fld>
            <a:endParaRPr lang="en-GB"/>
          </a:p>
        </p:txBody>
      </p:sp>
    </p:spTree>
    <p:extLst>
      <p:ext uri="{BB962C8B-B14F-4D97-AF65-F5344CB8AC3E}">
        <p14:creationId xmlns:p14="http://schemas.microsoft.com/office/powerpoint/2010/main" val="2732017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a:t>
            </a:r>
            <a:endParaRPr lang="en-US"/>
          </a:p>
        </p:txBody>
      </p:sp>
      <p:sp>
        <p:nvSpPr>
          <p:cNvPr id="3" name="Content Placeholder 2"/>
          <p:cNvSpPr>
            <a:spLocks noGrp="1"/>
          </p:cNvSpPr>
          <p:nvPr>
            <p:ph idx="1"/>
          </p:nvPr>
        </p:nvSpPr>
        <p:spPr/>
        <p:txBody>
          <a:bodyPr/>
          <a:lstStyle/>
          <a:p>
            <a:r>
              <a:rPr lang="en-US" smtClean="0"/>
              <a:t>Với bài này cần lưu ý các yêu cầu đối với thuộc tính dữ liệu, kiểm tra dữ liệu người dùng nhập đúng khoảng đã quy định</a:t>
            </a:r>
          </a:p>
          <a:p>
            <a:pPr lvl="1"/>
            <a:r>
              <a:rPr lang="en-US" smtClean="0"/>
              <a:t>Sử dụng câu lệnh if</a:t>
            </a:r>
          </a:p>
          <a:p>
            <a:pPr lvl="1"/>
            <a:r>
              <a:rPr lang="en-US" smtClean="0"/>
              <a:t>Hoặc sử dụng vòng lặp while để yêu cầu lặp lại liên tục</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11</a:t>
            </a:fld>
            <a:endParaRPr lang="en-GB"/>
          </a:p>
        </p:txBody>
      </p:sp>
    </p:spTree>
    <p:extLst>
      <p:ext uri="{BB962C8B-B14F-4D97-AF65-F5344CB8AC3E}">
        <p14:creationId xmlns:p14="http://schemas.microsoft.com/office/powerpoint/2010/main" val="4046765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Bài </a:t>
            </a:r>
            <a:r>
              <a:rPr lang="en-US"/>
              <a:t>3</a:t>
            </a:r>
            <a:endParaRPr lang="en-US"/>
          </a:p>
        </p:txBody>
      </p:sp>
      <p:sp>
        <p:nvSpPr>
          <p:cNvPr id="3" name="Content Placeholder 2"/>
          <p:cNvSpPr>
            <a:spLocks noGrp="1"/>
          </p:cNvSpPr>
          <p:nvPr>
            <p:ph idx="1"/>
          </p:nvPr>
        </p:nvSpPr>
        <p:spPr/>
        <p:txBody>
          <a:bodyPr/>
          <a:lstStyle/>
          <a:p>
            <a:pPr>
              <a:buNone/>
            </a:pPr>
            <a:r>
              <a:rPr lang="en-US" smtClean="0"/>
              <a:t>Xây </a:t>
            </a:r>
            <a:r>
              <a:rPr lang="en-US"/>
              <a:t>dựng lớp Sản phẩm và lớp Ti vi kế thừa lớp Sản phẩm.</a:t>
            </a:r>
            <a:endParaRPr lang="en-GB"/>
          </a:p>
          <a:p>
            <a:pPr lvl="1">
              <a:buNone/>
            </a:pPr>
            <a:r>
              <a:rPr lang="en-US"/>
              <a:t>a. Xây dựng lớp Sản phẩm bao gồm: Mã sản phẩm, tên sản phẩm, Ngày sản xuất. Xây dựng phương thức nhập và hiển thị dữ liệu cho lớp Sản phẩm.</a:t>
            </a:r>
            <a:endParaRPr lang="en-GB"/>
          </a:p>
          <a:p>
            <a:pPr lvl="1">
              <a:buNone/>
            </a:pPr>
            <a:r>
              <a:rPr lang="en-US"/>
              <a:t>b. Xây dựng lớp Tivi kế thừa lớp Sản phẩm thêm vào thuộc tính Chiều dài, Chiểu rộng của màn hình.  Xây dựng </a:t>
            </a:r>
            <a:r>
              <a:rPr lang="en-US" smtClean="0"/>
              <a:t>nhập và hiển thị, phương </a:t>
            </a:r>
            <a:r>
              <a:rPr lang="en-US"/>
              <a:t>thức tính diện tích, chu vi của lớp Tivi. </a:t>
            </a:r>
            <a:endParaRPr lang="en-GB"/>
          </a:p>
          <a:p>
            <a:pPr lvl="1">
              <a:buNone/>
            </a:pPr>
            <a:r>
              <a:rPr lang="en-US"/>
              <a:t>c. Viết hàm chính nhập vào danh sách các Tivi và hiển thị thông tin các Tivi ra màn hình theo diện tích tăng dần.</a:t>
            </a:r>
            <a:endParaRPr lang="en-GB"/>
          </a:p>
        </p:txBody>
      </p:sp>
      <p:sp>
        <p:nvSpPr>
          <p:cNvPr id="4" name="Slide Number Placeholder 3"/>
          <p:cNvSpPr>
            <a:spLocks noGrp="1"/>
          </p:cNvSpPr>
          <p:nvPr>
            <p:ph type="sldNum" sz="quarter" idx="11"/>
          </p:nvPr>
        </p:nvSpPr>
        <p:spPr/>
        <p:txBody>
          <a:bodyPr/>
          <a:lstStyle/>
          <a:p>
            <a:fld id="{B6B660BE-11E5-49C5-9092-33DADC997675}" type="slidenum">
              <a:rPr lang="en-GB" smtClean="0"/>
              <a:t>12</a:t>
            </a:fld>
            <a:endParaRPr lang="en-GB"/>
          </a:p>
        </p:txBody>
      </p:sp>
    </p:spTree>
    <p:extLst>
      <p:ext uri="{BB962C8B-B14F-4D97-AF65-F5344CB8AC3E}">
        <p14:creationId xmlns:p14="http://schemas.microsoft.com/office/powerpoint/2010/main" val="10732193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a:t>
            </a:r>
            <a:endParaRPr lang="en-US"/>
          </a:p>
        </p:txBody>
      </p:sp>
      <p:sp>
        <p:nvSpPr>
          <p:cNvPr id="3" name="Content Placeholder 2"/>
          <p:cNvSpPr>
            <a:spLocks noGrp="1"/>
          </p:cNvSpPr>
          <p:nvPr>
            <p:ph idx="1"/>
          </p:nvPr>
        </p:nvSpPr>
        <p:spPr/>
        <p:txBody>
          <a:bodyPr/>
          <a:lstStyle/>
          <a:p>
            <a:r>
              <a:rPr lang="en-US" smtClean="0"/>
              <a:t>Xây dựng lớp sản phẩm</a:t>
            </a:r>
          </a:p>
          <a:p>
            <a:pPr lvl="1"/>
            <a:r>
              <a:rPr lang="en-US" smtClean="0"/>
              <a:t>Gồm phương thức khởi tạo với tham số mặc định </a:t>
            </a:r>
          </a:p>
          <a:p>
            <a:pPr lvl="1"/>
            <a:r>
              <a:rPr lang="en-US" smtClean="0"/>
              <a:t>Các thuộc tính masp, tensp, ngaysx thuộc phạm vi private</a:t>
            </a:r>
          </a:p>
          <a:p>
            <a:pPr lvl="1"/>
            <a:r>
              <a:rPr lang="en-US" smtClean="0"/>
              <a:t>Xây dựng phương thức nhập và xuất </a:t>
            </a:r>
          </a:p>
          <a:p>
            <a:pPr marL="457200" lvl="1" indent="0">
              <a:buNone/>
            </a:pP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13</a:t>
            </a:fld>
            <a:endParaRPr lang="en-GB"/>
          </a:p>
        </p:txBody>
      </p:sp>
    </p:spTree>
    <p:extLst>
      <p:ext uri="{BB962C8B-B14F-4D97-AF65-F5344CB8AC3E}">
        <p14:creationId xmlns:p14="http://schemas.microsoft.com/office/powerpoint/2010/main" val="37011694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mẫu</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8837" y="1558152"/>
            <a:ext cx="7220958" cy="3743847"/>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14</a:t>
            </a:fld>
            <a:endParaRPr lang="en-GB"/>
          </a:p>
        </p:txBody>
      </p:sp>
    </p:spTree>
    <p:extLst>
      <p:ext uri="{BB962C8B-B14F-4D97-AF65-F5344CB8AC3E}">
        <p14:creationId xmlns:p14="http://schemas.microsoft.com/office/powerpoint/2010/main" val="835036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Xây dựng lớp Tivi kế thừa lớp Sanpham</a:t>
            </a:r>
          </a:p>
          <a:p>
            <a:pPr lvl="1"/>
            <a:r>
              <a:rPr lang="en-US" smtClean="0"/>
              <a:t>Thêm hai thuộc tính chieudai, chieurong</a:t>
            </a:r>
          </a:p>
          <a:p>
            <a:pPr lvl="1"/>
            <a:r>
              <a:rPr lang="en-US" smtClean="0"/>
              <a:t>Xây dựng phương thức khởi tạo, gọi tới phương thức khởi tạo lớp Sanpham</a:t>
            </a:r>
          </a:p>
          <a:p>
            <a:pPr lvl="1"/>
            <a:r>
              <a:rPr lang="en-US" smtClean="0"/>
              <a:t>Xây dựng phương thức nhập gọi tới phương thức nhập lớp Sanpham</a:t>
            </a:r>
          </a:p>
          <a:p>
            <a:pPr lvl="1"/>
            <a:r>
              <a:rPr lang="en-US" smtClean="0"/>
              <a:t>Xây dựng phương thức xuất gọi tới phương thức xuất lớp Sanpham</a:t>
            </a:r>
          </a:p>
          <a:p>
            <a:pPr lvl="1"/>
            <a:r>
              <a:rPr lang="en-US" smtClean="0"/>
              <a:t>Xây dựng phương thức tính chu vi</a:t>
            </a:r>
          </a:p>
          <a:p>
            <a:pPr lvl="1"/>
            <a:r>
              <a:rPr lang="en-US" smtClean="0"/>
              <a:t>Xây dựng phương thức tính diện tích</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15</a:t>
            </a:fld>
            <a:endParaRPr lang="en-GB"/>
          </a:p>
        </p:txBody>
      </p:sp>
    </p:spTree>
    <p:extLst>
      <p:ext uri="{BB962C8B-B14F-4D97-AF65-F5344CB8AC3E}">
        <p14:creationId xmlns:p14="http://schemas.microsoft.com/office/powerpoint/2010/main" val="24424408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 mẫu</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16</a:t>
            </a:fld>
            <a:endParaRPr lang="en-GB"/>
          </a:p>
        </p:txBody>
      </p:sp>
      <p:pic>
        <p:nvPicPr>
          <p:cNvPr id="7" name="Content Placeholder 6"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4890" y="1267249"/>
            <a:ext cx="6954220" cy="4953691"/>
          </a:xfrm>
          <a:ln>
            <a:solidFill>
              <a:schemeClr val="accent1"/>
            </a:solidFill>
          </a:ln>
        </p:spPr>
      </p:pic>
    </p:spTree>
    <p:extLst>
      <p:ext uri="{BB962C8B-B14F-4D97-AF65-F5344CB8AC3E}">
        <p14:creationId xmlns:p14="http://schemas.microsoft.com/office/powerpoint/2010/main" val="41768992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Xây dựng chương trình dưới dạng menu</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17</a:t>
            </a:fld>
            <a:endParaRPr lang="en-GB"/>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1278" y="2185756"/>
            <a:ext cx="4266203" cy="2091276"/>
          </a:xfrm>
          <a:prstGeom prst="rect">
            <a:avLst/>
          </a:prstGeom>
        </p:spPr>
      </p:pic>
    </p:spTree>
    <p:extLst>
      <p:ext uri="{BB962C8B-B14F-4D97-AF65-F5344CB8AC3E}">
        <p14:creationId xmlns:p14="http://schemas.microsoft.com/office/powerpoint/2010/main" val="42224130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mẫu</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80785" y="1423648"/>
            <a:ext cx="5582429" cy="4858428"/>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18</a:t>
            </a:fld>
            <a:endParaRPr lang="en-GB"/>
          </a:p>
        </p:txBody>
      </p:sp>
    </p:spTree>
    <p:extLst>
      <p:ext uri="{BB962C8B-B14F-4D97-AF65-F5344CB8AC3E}">
        <p14:creationId xmlns:p14="http://schemas.microsoft.com/office/powerpoint/2010/main" val="31931976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Bài </a:t>
            </a:r>
            <a:r>
              <a:rPr lang="en-US"/>
              <a:t>4</a:t>
            </a:r>
            <a:endParaRPr lang="en-US"/>
          </a:p>
        </p:txBody>
      </p:sp>
      <p:sp>
        <p:nvSpPr>
          <p:cNvPr id="3" name="Content Placeholder 2"/>
          <p:cNvSpPr>
            <a:spLocks noGrp="1"/>
          </p:cNvSpPr>
          <p:nvPr>
            <p:ph idx="1"/>
          </p:nvPr>
        </p:nvSpPr>
        <p:spPr/>
        <p:txBody>
          <a:bodyPr/>
          <a:lstStyle/>
          <a:p>
            <a:pPr>
              <a:buNone/>
            </a:pPr>
            <a:r>
              <a:rPr lang="en-US" sz="2400" smtClean="0"/>
              <a:t>Xây </a:t>
            </a:r>
            <a:r>
              <a:rPr lang="en-US" sz="2400"/>
              <a:t>dựng các lớp để quản lý thu nhập hàng </a:t>
            </a:r>
            <a:r>
              <a:rPr lang="en-US" sz="2400" smtClean="0"/>
              <a:t>tháng </a:t>
            </a:r>
            <a:r>
              <a:rPr lang="en-US" sz="2400"/>
              <a:t>của 1 cơ quan biết rằng: Cơ quan có 2 dạng người được hưởng lương: biên chế thì hưởng lương theo quỹ lương nhà nước và hợp đồng thì hưởng lương theo số giờ làm việc.</a:t>
            </a:r>
            <a:endParaRPr lang="en-GB" sz="2400"/>
          </a:p>
          <a:p>
            <a:pPr lvl="1"/>
            <a:r>
              <a:rPr lang="en-US" sz="2000" smtClean="0"/>
              <a:t>Mỗi </a:t>
            </a:r>
            <a:r>
              <a:rPr lang="en-US" sz="2000"/>
              <a:t>người trong công ty đều có thông tin sau: Họ tên, Số CMND, Phòng ban</a:t>
            </a:r>
            <a:endParaRPr lang="en-GB" sz="2000"/>
          </a:p>
          <a:p>
            <a:pPr lvl="1"/>
            <a:r>
              <a:rPr lang="en-US" sz="2000" smtClean="0"/>
              <a:t>Biên </a:t>
            </a:r>
            <a:r>
              <a:rPr lang="en-US" sz="2000"/>
              <a:t>chế: có thông tin riêng là Bậc </a:t>
            </a:r>
            <a:r>
              <a:rPr lang="en-US" sz="2000" smtClean="0"/>
              <a:t>lương, lương cơ bản : 560000</a:t>
            </a:r>
            <a:endParaRPr lang="en-GB" sz="2000"/>
          </a:p>
          <a:p>
            <a:pPr lvl="1"/>
            <a:r>
              <a:rPr lang="en-US" sz="2000" smtClean="0"/>
              <a:t>Hợp </a:t>
            </a:r>
            <a:r>
              <a:rPr lang="en-US" sz="2000"/>
              <a:t>đồng: có thông tin riêng là Số giờ, tiền công 1 giờ.</a:t>
            </a:r>
            <a:endParaRPr lang="en-GB" sz="2000"/>
          </a:p>
          <a:p>
            <a:pPr lvl="1"/>
            <a:r>
              <a:rPr lang="en-US" sz="2000"/>
              <a:t>Chương trình cho phép nhập vào 1 danh sách nhân viên theo biên chế, 1 danh sách nhân viên theo hợp đồng và cuối cùng in ra lương của từng nhân viên, tổng lương của các nhân viên thuộc dạng biên chế, tổng lương của các nhân viên thuộc dạng hợp đồng và tổng lương toàn cơ quan.</a:t>
            </a:r>
            <a:endParaRPr lang="en-GB" sz="2000"/>
          </a:p>
        </p:txBody>
      </p:sp>
      <p:sp>
        <p:nvSpPr>
          <p:cNvPr id="4" name="Slide Number Placeholder 3"/>
          <p:cNvSpPr>
            <a:spLocks noGrp="1"/>
          </p:cNvSpPr>
          <p:nvPr>
            <p:ph type="sldNum" sz="quarter" idx="11"/>
          </p:nvPr>
        </p:nvSpPr>
        <p:spPr/>
        <p:txBody>
          <a:bodyPr/>
          <a:lstStyle/>
          <a:p>
            <a:fld id="{B6B660BE-11E5-49C5-9092-33DADC997675}" type="slidenum">
              <a:rPr lang="en-GB" smtClean="0"/>
              <a:t>19</a:t>
            </a:fld>
            <a:endParaRPr lang="en-GB"/>
          </a:p>
        </p:txBody>
      </p:sp>
    </p:spTree>
    <p:extLst>
      <p:ext uri="{BB962C8B-B14F-4D97-AF65-F5344CB8AC3E}">
        <p14:creationId xmlns:p14="http://schemas.microsoft.com/office/powerpoint/2010/main" val="15027267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mẫu</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29176" y="1592891"/>
            <a:ext cx="6744641" cy="3458058"/>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20</a:t>
            </a:fld>
            <a:endParaRPr lang="en-GB"/>
          </a:p>
        </p:txBody>
      </p:sp>
    </p:spTree>
    <p:extLst>
      <p:ext uri="{BB962C8B-B14F-4D97-AF65-F5344CB8AC3E}">
        <p14:creationId xmlns:p14="http://schemas.microsoft.com/office/powerpoint/2010/main" val="31616431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39672" y="1682299"/>
            <a:ext cx="6382641" cy="3515216"/>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21</a:t>
            </a:fld>
            <a:endParaRPr lang="en-GB"/>
          </a:p>
        </p:txBody>
      </p:sp>
    </p:spTree>
    <p:extLst>
      <p:ext uri="{BB962C8B-B14F-4D97-AF65-F5344CB8AC3E}">
        <p14:creationId xmlns:p14="http://schemas.microsoft.com/office/powerpoint/2010/main" val="3309904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10683" y="1502829"/>
            <a:ext cx="7220958" cy="3972479"/>
          </a:xfrm>
        </p:spPr>
      </p:pic>
      <p:sp>
        <p:nvSpPr>
          <p:cNvPr id="4" name="Slide Number Placeholder 3"/>
          <p:cNvSpPr>
            <a:spLocks noGrp="1"/>
          </p:cNvSpPr>
          <p:nvPr>
            <p:ph type="sldNum" sz="quarter" idx="11"/>
          </p:nvPr>
        </p:nvSpPr>
        <p:spPr/>
        <p:txBody>
          <a:bodyPr/>
          <a:lstStyle/>
          <a:p>
            <a:fld id="{B6B660BE-11E5-49C5-9092-33DADC997675}" type="slidenum">
              <a:rPr lang="en-GB" smtClean="0"/>
              <a:t>22</a:t>
            </a:fld>
            <a:endParaRPr lang="en-GB"/>
          </a:p>
        </p:txBody>
      </p:sp>
    </p:spTree>
    <p:extLst>
      <p:ext uri="{BB962C8B-B14F-4D97-AF65-F5344CB8AC3E}">
        <p14:creationId xmlns:p14="http://schemas.microsoft.com/office/powerpoint/2010/main" val="28915472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2229" y="1214854"/>
            <a:ext cx="5915851" cy="5058481"/>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23</a:t>
            </a:fld>
            <a:endParaRPr lang="en-GB"/>
          </a:p>
        </p:txBody>
      </p:sp>
    </p:spTree>
    <p:extLst>
      <p:ext uri="{BB962C8B-B14F-4D97-AF65-F5344CB8AC3E}">
        <p14:creationId xmlns:p14="http://schemas.microsoft.com/office/powerpoint/2010/main" val="37781295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71206" y="1328385"/>
            <a:ext cx="6001588" cy="5048955"/>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24</a:t>
            </a:fld>
            <a:endParaRPr lang="en-GB"/>
          </a:p>
        </p:txBody>
      </p:sp>
    </p:spTree>
    <p:extLst>
      <p:ext uri="{BB962C8B-B14F-4D97-AF65-F5344CB8AC3E}">
        <p14:creationId xmlns:p14="http://schemas.microsoft.com/office/powerpoint/2010/main" val="29288488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09417" y="1876671"/>
            <a:ext cx="5125165" cy="3067478"/>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25</a:t>
            </a:fld>
            <a:endParaRPr lang="en-GB"/>
          </a:p>
        </p:txBody>
      </p:sp>
    </p:spTree>
    <p:extLst>
      <p:ext uri="{BB962C8B-B14F-4D97-AF65-F5344CB8AC3E}">
        <p14:creationId xmlns:p14="http://schemas.microsoft.com/office/powerpoint/2010/main" val="39520984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Yêu cầu mở rộng bài 4</a:t>
            </a:r>
            <a:endParaRPr lang="en-US"/>
          </a:p>
        </p:txBody>
      </p:sp>
      <p:sp>
        <p:nvSpPr>
          <p:cNvPr id="3" name="Content Placeholder 2"/>
          <p:cNvSpPr>
            <a:spLocks noGrp="1"/>
          </p:cNvSpPr>
          <p:nvPr>
            <p:ph idx="1"/>
          </p:nvPr>
        </p:nvSpPr>
        <p:spPr/>
        <p:txBody>
          <a:bodyPr/>
          <a:lstStyle/>
          <a:p>
            <a:r>
              <a:rPr lang="en-US" smtClean="0"/>
              <a:t>Sử dụng một List chung để nhập danh sách nhân viên thay cho 2 list như code mẫu bên trên</a:t>
            </a:r>
          </a:p>
          <a:p>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26</a:t>
            </a:fld>
            <a:endParaRPr lang="en-GB"/>
          </a:p>
        </p:txBody>
      </p:sp>
    </p:spTree>
    <p:extLst>
      <p:ext uri="{BB962C8B-B14F-4D97-AF65-F5344CB8AC3E}">
        <p14:creationId xmlns:p14="http://schemas.microsoft.com/office/powerpoint/2010/main" val="27429602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Bài </a:t>
            </a:r>
            <a:r>
              <a:rPr lang="en-US"/>
              <a:t>5</a:t>
            </a:r>
            <a:endParaRPr lang="en-US"/>
          </a:p>
        </p:txBody>
      </p:sp>
      <p:sp>
        <p:nvSpPr>
          <p:cNvPr id="3" name="Content Placeholder 2"/>
          <p:cNvSpPr>
            <a:spLocks noGrp="1"/>
          </p:cNvSpPr>
          <p:nvPr>
            <p:ph idx="1"/>
          </p:nvPr>
        </p:nvSpPr>
        <p:spPr/>
        <p:txBody>
          <a:bodyPr/>
          <a:lstStyle/>
          <a:p>
            <a:pPr>
              <a:buNone/>
            </a:pPr>
            <a:r>
              <a:rPr lang="en-US" sz="2400" smtClean="0"/>
              <a:t>Thiết </a:t>
            </a:r>
            <a:r>
              <a:rPr lang="en-US" sz="2400"/>
              <a:t>kế chương trình quản lý các đối tượng sau cho một Viện khoa học: nhà khoa học, nhà quản lý và nhân viên phòng thí nghiệm. Một nhà khoa học cũng có thể làm công tác quản lý. </a:t>
            </a:r>
            <a:r>
              <a:rPr lang="en-US" sz="2400" smtClean="0"/>
              <a:t>Các </a:t>
            </a:r>
            <a:r>
              <a:rPr lang="en-US" sz="2400"/>
              <a:t>thành phần dữ liệu của các đối tượng trên:</a:t>
            </a:r>
            <a:endParaRPr lang="en-GB" sz="2400"/>
          </a:p>
          <a:p>
            <a:pPr lvl="1"/>
            <a:r>
              <a:rPr lang="en-US" sz="2000"/>
              <a:t>Nhà khoa học: họ tên, năm sinh, bằng cấp, chức vụ, số bài báo đã công bố, số ngày công trong tháng, bậc lương.</a:t>
            </a:r>
            <a:endParaRPr lang="en-GB" sz="2000"/>
          </a:p>
          <a:p>
            <a:pPr lvl="1"/>
            <a:r>
              <a:rPr lang="en-US" sz="2000"/>
              <a:t>Nhà quản lý: họ tên, năm sinh, bằng cấp, chức vụ, số ngày công trong tháng, bậc lương.</a:t>
            </a:r>
            <a:endParaRPr lang="en-GB" sz="2000"/>
          </a:p>
          <a:p>
            <a:pPr lvl="1"/>
            <a:r>
              <a:rPr lang="en-US" sz="2000"/>
              <a:t>Nhân viên phòng thí nghiệm: họ tên, năm sinh,  bằng cấp, lương tỏng tháng.</a:t>
            </a:r>
            <a:endParaRPr lang="en-GB" sz="2000"/>
          </a:p>
          <a:p>
            <a:pPr lvl="1"/>
            <a:r>
              <a:rPr lang="en-US" sz="2000"/>
              <a:t>Biết rằng nhân viên phòng thí nghiệm lãnh lương khoán, còn lương các nhà khoa học và nhà quản lý bàng số ngày công trong tháng* bậc lương. Nhập, xuất danh sách nhân viên và in tổng lương đã chi trả cho từng đối tượng.</a:t>
            </a:r>
            <a:endParaRPr lang="en-GB" sz="2000"/>
          </a:p>
          <a:p>
            <a:pPr marL="0" indent="0">
              <a:buNone/>
            </a:pP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27</a:t>
            </a:fld>
            <a:endParaRPr lang="en-GB"/>
          </a:p>
        </p:txBody>
      </p:sp>
    </p:spTree>
    <p:extLst>
      <p:ext uri="{BB962C8B-B14F-4D97-AF65-F5344CB8AC3E}">
        <p14:creationId xmlns:p14="http://schemas.microsoft.com/office/powerpoint/2010/main" val="39382205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Bài </a:t>
            </a:r>
            <a:r>
              <a:rPr lang="en-US"/>
              <a:t>6</a:t>
            </a:r>
            <a:endParaRPr lang="en-US"/>
          </a:p>
        </p:txBody>
      </p:sp>
      <p:sp>
        <p:nvSpPr>
          <p:cNvPr id="3" name="Content Placeholder 2"/>
          <p:cNvSpPr>
            <a:spLocks noGrp="1"/>
          </p:cNvSpPr>
          <p:nvPr>
            <p:ph idx="1"/>
          </p:nvPr>
        </p:nvSpPr>
        <p:spPr/>
        <p:txBody>
          <a:bodyPr/>
          <a:lstStyle/>
          <a:p>
            <a:pPr>
              <a:buNone/>
            </a:pPr>
            <a:r>
              <a:rPr lang="en-US" sz="2400" smtClean="0"/>
              <a:t>Xây </a:t>
            </a:r>
            <a:r>
              <a:rPr lang="en-US" sz="2400"/>
              <a:t>dựng các lớp Người, Giáo viên cơ hữu, Giáo viên thỉnh giảng, Nhân viên hành chính</a:t>
            </a:r>
            <a:endParaRPr lang="en-GB" sz="2400"/>
          </a:p>
          <a:p>
            <a:pPr lvl="1">
              <a:buNone/>
            </a:pPr>
            <a:r>
              <a:rPr lang="en-US" sz="2000"/>
              <a:t>a. Xây dựng lớp Người gồm: Mã số, họ và tên</a:t>
            </a:r>
            <a:endParaRPr lang="en-GB" sz="2000"/>
          </a:p>
          <a:p>
            <a:pPr lvl="1">
              <a:buNone/>
            </a:pPr>
            <a:r>
              <a:rPr lang="en-US" sz="2000"/>
              <a:t>b. Xây dựng lớp Giáo viên cơ hữu kế thừa lớp người thêm vào các đặc tính: Tiền công một tiết, số tiết dạy trong tháng, phụ cấp đặc biệt.</a:t>
            </a:r>
            <a:endParaRPr lang="en-GB" sz="2000"/>
          </a:p>
          <a:p>
            <a:pPr lvl="1">
              <a:buNone/>
            </a:pPr>
            <a:r>
              <a:rPr lang="en-US" sz="2000"/>
              <a:t>c. Xây dựng lớp Nhân viên hành chính kế thừa lớp người thêm vào các đặc tính hệ số lượng và phụ cấp.</a:t>
            </a:r>
            <a:endParaRPr lang="en-GB" sz="2000"/>
          </a:p>
          <a:p>
            <a:pPr lvl="1">
              <a:buNone/>
            </a:pPr>
            <a:r>
              <a:rPr lang="en-US" sz="2000"/>
              <a:t>d. Xây dựng lớp Giáo viên thỉnh giảng kế thừa lớp người thêm vào đặc tính Tiền công một tiết, số tiết dạy trong tháng.</a:t>
            </a:r>
            <a:endParaRPr lang="en-GB" sz="2000"/>
          </a:p>
          <a:p>
            <a:pPr lvl="1">
              <a:buNone/>
            </a:pPr>
            <a:r>
              <a:rPr lang="en-US" sz="2000"/>
              <a:t>e. Viết hàm chính nhập vào danh sách gồm các đối tượng giáo viên cơ hữu, giáo viên thỉnh giảng, nhân viên hành chính và đưa ra lương của từng đối tượng. </a:t>
            </a:r>
            <a:endParaRPr lang="en-GB" sz="2000"/>
          </a:p>
        </p:txBody>
      </p:sp>
      <p:sp>
        <p:nvSpPr>
          <p:cNvPr id="4" name="Slide Number Placeholder 3"/>
          <p:cNvSpPr>
            <a:spLocks noGrp="1"/>
          </p:cNvSpPr>
          <p:nvPr>
            <p:ph type="sldNum" sz="quarter" idx="11"/>
          </p:nvPr>
        </p:nvSpPr>
        <p:spPr/>
        <p:txBody>
          <a:bodyPr/>
          <a:lstStyle/>
          <a:p>
            <a:fld id="{B6B660BE-11E5-49C5-9092-33DADC997675}" type="slidenum">
              <a:rPr lang="en-GB" smtClean="0"/>
              <a:t>28</a:t>
            </a:fld>
            <a:endParaRPr lang="en-GB"/>
          </a:p>
        </p:txBody>
      </p:sp>
    </p:spTree>
    <p:extLst>
      <p:ext uri="{BB962C8B-B14F-4D97-AF65-F5344CB8AC3E}">
        <p14:creationId xmlns:p14="http://schemas.microsoft.com/office/powerpoint/2010/main" val="32284174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Bài 7</a:t>
            </a:r>
            <a:endParaRPr lang="en-US"/>
          </a:p>
        </p:txBody>
      </p:sp>
      <p:sp>
        <p:nvSpPr>
          <p:cNvPr id="3" name="Content Placeholder 2"/>
          <p:cNvSpPr>
            <a:spLocks noGrp="1"/>
          </p:cNvSpPr>
          <p:nvPr>
            <p:ph idx="1"/>
          </p:nvPr>
        </p:nvSpPr>
        <p:spPr/>
        <p:txBody>
          <a:bodyPr/>
          <a:lstStyle/>
          <a:p>
            <a:r>
              <a:rPr lang="en-US" sz="2400" smtClean="0"/>
              <a:t>Tạo lớp Animal gồm các :</a:t>
            </a:r>
          </a:p>
          <a:p>
            <a:pPr lvl="1"/>
            <a:r>
              <a:rPr lang="en-US" sz="2000" smtClean="0"/>
              <a:t>Thuộc tính: Tên, tuổi, mô tả</a:t>
            </a:r>
          </a:p>
          <a:p>
            <a:pPr lvl="1"/>
            <a:r>
              <a:rPr lang="en-US" sz="2000" smtClean="0"/>
              <a:t>Phương thức: xemThongTin(),tiengKeu()</a:t>
            </a:r>
          </a:p>
          <a:p>
            <a:r>
              <a:rPr lang="en-US" sz="2400" smtClean="0"/>
              <a:t>Tạo lớp Tiger, Dog,Cat theo yêu cầu sau:</a:t>
            </a:r>
          </a:p>
          <a:p>
            <a:pPr lvl="1"/>
            <a:r>
              <a:rPr lang="en-US" sz="2000" smtClean="0"/>
              <a:t>Kế thừa từ lớp Animal</a:t>
            </a:r>
          </a:p>
          <a:p>
            <a:pPr lvl="1"/>
            <a:r>
              <a:rPr lang="en-US" sz="2000" smtClean="0"/>
              <a:t>Ghi đè phương thức tiengKeu()</a:t>
            </a:r>
          </a:p>
          <a:p>
            <a:r>
              <a:rPr lang="en-US" sz="2400" smtClean="0"/>
              <a:t>Tạo lớp Chuong gồm</a:t>
            </a:r>
          </a:p>
          <a:p>
            <a:pPr lvl="1"/>
            <a:r>
              <a:rPr lang="en-US" sz="2000" smtClean="0"/>
              <a:t>Thuộc tính: mã chuồng, một danh sách AnimalList</a:t>
            </a:r>
          </a:p>
          <a:p>
            <a:pPr lvl="1"/>
            <a:r>
              <a:rPr lang="en-US" sz="2000" smtClean="0"/>
              <a:t>Phương thức: themConVat(animal),xoaConVat(ten)</a:t>
            </a:r>
          </a:p>
          <a:p>
            <a:r>
              <a:rPr lang="en-US" sz="2400" smtClean="0"/>
              <a:t>Tạo lớp Zoo gồm:</a:t>
            </a:r>
          </a:p>
          <a:p>
            <a:pPr lvl="1"/>
            <a:r>
              <a:rPr lang="en-US" sz="2000" smtClean="0"/>
              <a:t>Một ist Danh sách chuồng</a:t>
            </a:r>
          </a:p>
          <a:p>
            <a:pPr lvl="1"/>
            <a:r>
              <a:rPr lang="en-US" sz="2000" smtClean="0"/>
              <a:t>Phương thức themChuong(chuong), xoaChuong(chuong)</a:t>
            </a:r>
            <a:endParaRPr lang="en-US" sz="2000"/>
          </a:p>
        </p:txBody>
      </p:sp>
      <p:sp>
        <p:nvSpPr>
          <p:cNvPr id="4" name="Slide Number Placeholder 3"/>
          <p:cNvSpPr>
            <a:spLocks noGrp="1"/>
          </p:cNvSpPr>
          <p:nvPr>
            <p:ph type="sldNum" sz="quarter" idx="11"/>
          </p:nvPr>
        </p:nvSpPr>
        <p:spPr/>
        <p:txBody>
          <a:bodyPr/>
          <a:lstStyle/>
          <a:p>
            <a:fld id="{B6B660BE-11E5-49C5-9092-33DADC997675}" type="slidenum">
              <a:rPr lang="en-GB" smtClean="0"/>
              <a:t>29</a:t>
            </a:fld>
            <a:endParaRPr lang="en-GB"/>
          </a:p>
        </p:txBody>
      </p:sp>
    </p:spTree>
    <p:extLst>
      <p:ext uri="{BB962C8B-B14F-4D97-AF65-F5344CB8AC3E}">
        <p14:creationId xmlns:p14="http://schemas.microsoft.com/office/powerpoint/2010/main" val="27456554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000" smtClean="0"/>
              <a:t>Tạo lớp có tên TesTZoo chứa phương thức main để quản lý sở thú theo dạng Menu như sau:</a:t>
            </a:r>
          </a:p>
          <a:p>
            <a:endParaRPr lang="en-US" sz="2000"/>
          </a:p>
          <a:p>
            <a:endParaRPr lang="en-US" sz="2000" smtClean="0"/>
          </a:p>
          <a:p>
            <a:endParaRPr lang="en-US" sz="2000"/>
          </a:p>
          <a:p>
            <a:endParaRPr lang="en-US" sz="2000" smtClean="0"/>
          </a:p>
          <a:p>
            <a:endParaRPr lang="en-US" sz="2000"/>
          </a:p>
          <a:p>
            <a:endParaRPr lang="en-US" sz="2000" smtClean="0"/>
          </a:p>
          <a:p>
            <a:r>
              <a:rPr lang="en-US" sz="2000" smtClean="0"/>
              <a:t>Khi người dùng chon 3 thì yêu cầu người dùng nhập vào loại con vật muốn them (Tiger, Dog, Cat) rồi nhập thông tin con vật và them vào AnimaList</a:t>
            </a:r>
          </a:p>
          <a:p>
            <a:r>
              <a:rPr lang="en-US" sz="2000" smtClean="0"/>
              <a:t>Khi người dùng chọn 5 thì hiển thị thông tin cùng tiếng kêu cảu từng con vật trong sở thú</a:t>
            </a:r>
            <a:endParaRPr lang="en-US" sz="2000"/>
          </a:p>
        </p:txBody>
      </p:sp>
      <p:sp>
        <p:nvSpPr>
          <p:cNvPr id="4" name="Slide Number Placeholder 3"/>
          <p:cNvSpPr>
            <a:spLocks noGrp="1"/>
          </p:cNvSpPr>
          <p:nvPr>
            <p:ph type="sldNum" sz="quarter" idx="11"/>
          </p:nvPr>
        </p:nvSpPr>
        <p:spPr/>
        <p:txBody>
          <a:bodyPr/>
          <a:lstStyle/>
          <a:p>
            <a:fld id="{B6B660BE-11E5-49C5-9092-33DADC997675}" type="slidenum">
              <a:rPr lang="en-GB" smtClean="0"/>
              <a:t>30</a:t>
            </a:fld>
            <a:endParaRPr lang="en-GB"/>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76536" y="1823756"/>
            <a:ext cx="2000529" cy="2029108"/>
          </a:xfrm>
          <a:prstGeom prst="rect">
            <a:avLst/>
          </a:prstGeom>
          <a:ln>
            <a:solidFill>
              <a:schemeClr val="accent1"/>
            </a:solidFill>
          </a:ln>
        </p:spPr>
      </p:pic>
    </p:spTree>
    <p:extLst>
      <p:ext uri="{BB962C8B-B14F-4D97-AF65-F5344CB8AC3E}">
        <p14:creationId xmlns:p14="http://schemas.microsoft.com/office/powerpoint/2010/main" val="40275673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sz="2000"/>
              <a:t>Code python Programming, Wesley J.Chun, Prentice Hall PTR, 2000</a:t>
            </a:r>
          </a:p>
          <a:p>
            <a:r>
              <a:rPr lang="en-US" sz="2000"/>
              <a:t>Fundamentals of Python Programming, Richard L. Halterman Sothern Adventis University, 2018</a:t>
            </a:r>
          </a:p>
          <a:p>
            <a:r>
              <a:rPr lang="en-US" sz="2000"/>
              <a:t>Python Notes for Professionals, GoalKicker.com, Free Programming Books</a:t>
            </a:r>
          </a:p>
          <a:p>
            <a:r>
              <a:rPr lang="en-US" sz="2000"/>
              <a:t>https://quantrimang.com/hon-100-bai-tap-python-co-loi-giai-code-mau-142456</a:t>
            </a:r>
          </a:p>
          <a:p>
            <a:r>
              <a:rPr lang="en-US" sz="2000"/>
              <a:t>https://openplanning.net/11377/python</a:t>
            </a:r>
          </a:p>
          <a:p>
            <a:r>
              <a:rPr lang="en-US" sz="2000"/>
              <a:t>https://</a:t>
            </a:r>
            <a:r>
              <a:rPr lang="en-US" sz="2000" smtClean="0"/>
              <a:t>viettuts.vn/python-string</a:t>
            </a:r>
          </a:p>
          <a:p>
            <a:r>
              <a:rPr lang="en-US" sz="2000"/>
              <a:t>https://</a:t>
            </a:r>
            <a:r>
              <a:rPr lang="en-US" sz="2000" smtClean="0"/>
              <a:t>erlerobotics.gitbooks.io/erle-robotics-learning-python-gitbook- free/ content/ lists/ exercises_list_and_dictionaries.html</a:t>
            </a:r>
            <a:endParaRPr lang="en-US" sz="2000"/>
          </a:p>
          <a:p>
            <a:endParaRPr lang="en-US" sz="2000"/>
          </a:p>
        </p:txBody>
      </p:sp>
      <p:sp>
        <p:nvSpPr>
          <p:cNvPr id="5" name="Slide Number Placeholder 4"/>
          <p:cNvSpPr>
            <a:spLocks noGrp="1"/>
          </p:cNvSpPr>
          <p:nvPr>
            <p:ph type="sldNum" sz="quarter" idx="11"/>
          </p:nvPr>
        </p:nvSpPr>
        <p:spPr/>
        <p:txBody>
          <a:bodyPr/>
          <a:lstStyle/>
          <a:p>
            <a:fld id="{B6B660BE-11E5-49C5-9092-33DADC997675}" type="slidenum">
              <a:rPr lang="en-GB" smtClean="0"/>
              <a:t>31</a:t>
            </a:fld>
            <a:endParaRPr lang="en-GB"/>
          </a:p>
        </p:txBody>
      </p:sp>
    </p:spTree>
    <p:extLst>
      <p:ext uri="{BB962C8B-B14F-4D97-AF65-F5344CB8AC3E}">
        <p14:creationId xmlns:p14="http://schemas.microsoft.com/office/powerpoint/2010/main" val="19532591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
        <p:nvSpPr>
          <p:cNvPr id="3" name="Slide Number Placeholder 2"/>
          <p:cNvSpPr>
            <a:spLocks noGrp="1"/>
          </p:cNvSpPr>
          <p:nvPr>
            <p:ph type="sldNum" sz="quarter" idx="11"/>
          </p:nvPr>
        </p:nvSpPr>
        <p:spPr/>
        <p:txBody>
          <a:bodyPr/>
          <a:lstStyle/>
          <a:p>
            <a:fld id="{B6B660BE-11E5-49C5-9092-33DADC997675}" type="slidenum">
              <a:rPr lang="en-GB" smtClean="0"/>
              <a:t>32</a:t>
            </a:fld>
            <a:endParaRPr lang="en-GB"/>
          </a:p>
        </p:txBody>
      </p:sp>
    </p:spTree>
    <p:extLst>
      <p:ext uri="{BB962C8B-B14F-4D97-AF65-F5344CB8AC3E}">
        <p14:creationId xmlns:p14="http://schemas.microsoft.com/office/powerpoint/2010/main" val="2754159483"/>
      </p:ext>
    </p:extLst>
  </p:cSld>
  <p:clrMapOvr>
    <a:masterClrMapping/>
  </p:clrMapOvr>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4195</TotalTime>
  <Words>1543</Words>
  <Application>Microsoft Office PowerPoint</Application>
  <PresentationFormat>On-screen Show (4:3)</PresentationFormat>
  <Paragraphs>147</Paragraphs>
  <Slides>32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Cambria</vt:lpstr>
      <vt:lpstr>Tahoma</vt:lpstr>
      <vt:lpstr>Times New Roman</vt:lpstr>
      <vt:lpstr>Wingdings</vt:lpstr>
      <vt:lpstr>Theme1</vt:lpstr>
      <vt:lpstr>CHƯƠNG 6 (Tiếp) LUYỆN TẬP</vt:lpstr>
      <vt:lpstr>Nội dùng</vt:lpstr>
      <vt:lpstr>Luyện tập</vt:lpstr>
      <vt:lpstr>Hướng dẫn</vt:lpstr>
      <vt:lpstr>Code mẫu</vt:lpstr>
      <vt:lpstr>PowerPoint Presentation</vt:lpstr>
      <vt:lpstr>Code mẫu</vt:lpstr>
      <vt:lpstr>PowerPoint Presentation</vt:lpstr>
      <vt:lpstr>Code mẫu</vt:lpstr>
      <vt:lpstr>Bài 2</vt:lpstr>
      <vt:lpstr>Hướng dẫn</vt:lpstr>
      <vt:lpstr>Bài 3</vt:lpstr>
      <vt:lpstr>Hướng dẫn</vt:lpstr>
      <vt:lpstr>Code mẫu</vt:lpstr>
      <vt:lpstr>PowerPoint Presentation</vt:lpstr>
      <vt:lpstr>Cod mẫu</vt:lpstr>
      <vt:lpstr>PowerPoint Presentation</vt:lpstr>
      <vt:lpstr>Code mẫu</vt:lpstr>
      <vt:lpstr>Bài 4</vt:lpstr>
      <vt:lpstr>Code mẫu</vt:lpstr>
      <vt:lpstr>PowerPoint Presentation</vt:lpstr>
      <vt:lpstr>PowerPoint Presentation</vt:lpstr>
      <vt:lpstr>PowerPoint Presentation</vt:lpstr>
      <vt:lpstr>PowerPoint Presentation</vt:lpstr>
      <vt:lpstr>PowerPoint Presentation</vt:lpstr>
      <vt:lpstr>Yêu cầu mở rộng bài 4</vt:lpstr>
      <vt:lpstr>Bài 5</vt:lpstr>
      <vt:lpstr>Bài 6</vt:lpstr>
      <vt:lpstr>Bài 7</vt:lpstr>
      <vt:lpstr>PowerPoint Presentation</vt:lpstr>
      <vt:lpstr>Tài liệu tham khảo</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210</cp:revision>
  <dcterms:created xsi:type="dcterms:W3CDTF">2020-06-02T08:04:28Z</dcterms:created>
  <dcterms:modified xsi:type="dcterms:W3CDTF">2021-11-06T16:05:13Z</dcterms:modified>
</cp:coreProperties>
</file>