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44"/>
  </p:notesMasterIdLst>
  <p:sldIdLst>
    <p:sldId id="260" r:id="rId2"/>
    <p:sldId id="261" r:id="rId3"/>
    <p:sldId id="262" r:id="rId4"/>
    <p:sldId id="283" r:id="rId5"/>
    <p:sldId id="284" r:id="rId6"/>
    <p:sldId id="286" r:id="rId7"/>
    <p:sldId id="287" r:id="rId8"/>
    <p:sldId id="288" r:id="rId9"/>
    <p:sldId id="289" r:id="rId10"/>
    <p:sldId id="299" r:id="rId11"/>
    <p:sldId id="285" r:id="rId12"/>
    <p:sldId id="300" r:id="rId13"/>
    <p:sldId id="290" r:id="rId14"/>
    <p:sldId id="291" r:id="rId15"/>
    <p:sldId id="293" r:id="rId16"/>
    <p:sldId id="294" r:id="rId17"/>
    <p:sldId id="295" r:id="rId18"/>
    <p:sldId id="296" r:id="rId19"/>
    <p:sldId id="301" r:id="rId20"/>
    <p:sldId id="297" r:id="rId21"/>
    <p:sldId id="303" r:id="rId22"/>
    <p:sldId id="302" r:id="rId23"/>
    <p:sldId id="304" r:id="rId24"/>
    <p:sldId id="305" r:id="rId25"/>
    <p:sldId id="312" r:id="rId26"/>
    <p:sldId id="313" r:id="rId27"/>
    <p:sldId id="307" r:id="rId28"/>
    <p:sldId id="306" r:id="rId29"/>
    <p:sldId id="308" r:id="rId30"/>
    <p:sldId id="309" r:id="rId31"/>
    <p:sldId id="310" r:id="rId32"/>
    <p:sldId id="311" r:id="rId33"/>
    <p:sldId id="316" r:id="rId34"/>
    <p:sldId id="317" r:id="rId35"/>
    <p:sldId id="318" r:id="rId36"/>
    <p:sldId id="319" r:id="rId37"/>
    <p:sldId id="314" r:id="rId38"/>
    <p:sldId id="315" r:id="rId39"/>
    <p:sldId id="320" r:id="rId40"/>
    <p:sldId id="321" r:id="rId41"/>
    <p:sldId id="323" r:id="rId42"/>
    <p:sldId id="282" r:id="rId4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5306E"/>
    <a:srgbClr val="2D6633"/>
    <a:srgbClr val="099ED9"/>
    <a:srgbClr val="969696"/>
    <a:srgbClr val="92C952"/>
    <a:srgbClr val="F29D6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057" autoAdjust="0"/>
    <p:restoredTop sz="92615" autoAdjust="0"/>
  </p:normalViewPr>
  <p:slideViewPr>
    <p:cSldViewPr snapToGrid="0">
      <p:cViewPr varScale="1">
        <p:scale>
          <a:sx n="104" d="100"/>
          <a:sy n="104" d="100"/>
        </p:scale>
        <p:origin x="1374" y="108"/>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26D3AC-0F27-4ED1-A1F8-89FA0732B42A}" type="datetimeFigureOut">
              <a:rPr lang="en-GB" smtClean="0"/>
              <a:t>06/11/2021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095F42-A089-4824-B5E2-D5F665D256F5}" type="slidenum">
              <a:rPr lang="en-GB" smtClean="0"/>
              <a:t>‹#›</a:t>
            </a:fld>
            <a:endParaRPr lang="en-GB"/>
          </a:p>
        </p:txBody>
      </p:sp>
    </p:spTree>
    <p:extLst>
      <p:ext uri="{BB962C8B-B14F-4D97-AF65-F5344CB8AC3E}">
        <p14:creationId xmlns:p14="http://schemas.microsoft.com/office/powerpoint/2010/main" val="24296674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juejung.github.io/jdocs/Comp/html/index.html"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hlinkClick r:id="rId3"/>
              </a:rPr>
              <a:t>https://juejung.github.io/jdocs/Comp/html/index.html</a:t>
            </a:r>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1</a:t>
            </a:fld>
            <a:endParaRPr lang="en-GB"/>
          </a:p>
        </p:txBody>
      </p:sp>
    </p:spTree>
    <p:extLst>
      <p:ext uri="{BB962C8B-B14F-4D97-AF65-F5344CB8AC3E}">
        <p14:creationId xmlns:p14="http://schemas.microsoft.com/office/powerpoint/2010/main" val="18174166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3</a:t>
            </a:fld>
            <a:endParaRPr lang="en-GB"/>
          </a:p>
        </p:txBody>
      </p:sp>
    </p:spTree>
    <p:extLst>
      <p:ext uri="{BB962C8B-B14F-4D97-AF65-F5344CB8AC3E}">
        <p14:creationId xmlns:p14="http://schemas.microsoft.com/office/powerpoint/2010/main" val="29894839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28</a:t>
            </a:fld>
            <a:endParaRPr lang="en-GB"/>
          </a:p>
        </p:txBody>
      </p:sp>
    </p:spTree>
    <p:extLst>
      <p:ext uri="{BB962C8B-B14F-4D97-AF65-F5344CB8AC3E}">
        <p14:creationId xmlns:p14="http://schemas.microsoft.com/office/powerpoint/2010/main" val="62555948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gray">
          <a:xfrm>
            <a:off x="1149350" y="2132858"/>
            <a:ext cx="7239074" cy="1583531"/>
          </a:xfrm>
        </p:spPr>
        <p:txBody>
          <a:bodyPr/>
          <a:lstStyle>
            <a:lvl1pPr algn="ctr">
              <a:defRPr sz="4400" i="0">
                <a:solidFill>
                  <a:srgbClr val="003399"/>
                </a:solidFill>
                <a:effectLst>
                  <a:outerShdw blurRad="38100" dist="38100" dir="2700000" algn="tl">
                    <a:srgbClr val="000000">
                      <a:alpha val="43137"/>
                    </a:srgbClr>
                  </a:outerShdw>
                </a:effectLst>
                <a:latin typeface="Cambria" pitchFamily="18" charset="0"/>
              </a:defRPr>
            </a:lvl1pPr>
          </a:lstStyle>
          <a:p>
            <a:pPr lvl="0"/>
            <a:r>
              <a:rPr lang="en-US" noProof="0" smtClean="0"/>
              <a:t>Click to edit Master title style</a:t>
            </a:r>
            <a:endParaRPr lang="en-US" noProof="0"/>
          </a:p>
        </p:txBody>
      </p:sp>
      <p:sp>
        <p:nvSpPr>
          <p:cNvPr id="3075" name="Rectangle 3"/>
          <p:cNvSpPr>
            <a:spLocks noGrp="1" noChangeArrowheads="1"/>
          </p:cNvSpPr>
          <p:nvPr>
            <p:ph type="subTitle" idx="1"/>
          </p:nvPr>
        </p:nvSpPr>
        <p:spPr bwMode="gray">
          <a:xfrm>
            <a:off x="1149350" y="4428728"/>
            <a:ext cx="7239074" cy="728464"/>
          </a:xfrm>
        </p:spPr>
        <p:txBody>
          <a:bodyPr/>
          <a:lstStyle>
            <a:lvl1pPr marL="0" indent="0" algn="ctr">
              <a:buFont typeface="Wingdings" pitchFamily="2" charset="2"/>
              <a:buNone/>
              <a:defRPr sz="2200" b="1">
                <a:solidFill>
                  <a:schemeClr val="tx1"/>
                </a:solidFill>
              </a:defRPr>
            </a:lvl1pPr>
          </a:lstStyle>
          <a:p>
            <a:pPr lvl="0"/>
            <a:r>
              <a:rPr lang="en-US" noProof="0" smtClean="0"/>
              <a:t>Click to edit Master subtitle style</a:t>
            </a:r>
            <a:endParaRPr lang="en-US" noProof="0"/>
          </a:p>
        </p:txBody>
      </p:sp>
      <p:sp>
        <p:nvSpPr>
          <p:cNvPr id="20" name="Rectangle 15"/>
          <p:cNvSpPr>
            <a:spLocks noChangeArrowheads="1"/>
          </p:cNvSpPr>
          <p:nvPr/>
        </p:nvSpPr>
        <p:spPr bwMode="gray">
          <a:xfrm>
            <a:off x="1144423" y="4149080"/>
            <a:ext cx="3619537" cy="45719"/>
          </a:xfrm>
          <a:prstGeom prst="rect">
            <a:avLst/>
          </a:prstGeom>
          <a:solidFill>
            <a:srgbClr val="FF6600"/>
          </a:solidFill>
          <a:ln>
            <a:noFill/>
          </a:ln>
        </p:spPr>
        <p:txBody>
          <a:bodyPr/>
          <a:lstStyle/>
          <a:p>
            <a:endParaRPr lang="vi-VN"/>
          </a:p>
        </p:txBody>
      </p:sp>
      <p:sp>
        <p:nvSpPr>
          <p:cNvPr id="23" name="Rectangle 15"/>
          <p:cNvSpPr>
            <a:spLocks noChangeArrowheads="1"/>
          </p:cNvSpPr>
          <p:nvPr/>
        </p:nvSpPr>
        <p:spPr bwMode="gray">
          <a:xfrm>
            <a:off x="1149350" y="4103362"/>
            <a:ext cx="7239074" cy="45719"/>
          </a:xfrm>
          <a:prstGeom prst="rect">
            <a:avLst/>
          </a:prstGeom>
          <a:solidFill>
            <a:srgbClr val="FF6600"/>
          </a:solidFill>
          <a:ln>
            <a:noFill/>
          </a:ln>
        </p:spPr>
        <p:txBody>
          <a:bodyPr/>
          <a:lstStyle/>
          <a:p>
            <a:endParaRPr lang="vi-VN">
              <a:solidFill>
                <a:srgbClr val="FF3300"/>
              </a:solidFill>
            </a:endParaRPr>
          </a:p>
        </p:txBody>
      </p:sp>
      <p:sp>
        <p:nvSpPr>
          <p:cNvPr id="3" name="TextBox 2"/>
          <p:cNvSpPr txBox="1"/>
          <p:nvPr/>
        </p:nvSpPr>
        <p:spPr>
          <a:xfrm>
            <a:off x="2339752" y="478413"/>
            <a:ext cx="4968552" cy="369332"/>
          </a:xfrm>
          <a:prstGeom prst="rect">
            <a:avLst/>
          </a:prstGeom>
          <a:noFill/>
        </p:spPr>
        <p:txBody>
          <a:bodyPr wrap="square" rtlCol="0">
            <a:spAutoFit/>
          </a:bodyPr>
          <a:lstStyle/>
          <a:p>
            <a:pPr algn="ctr"/>
            <a:r>
              <a:rPr lang="en-US" b="1" smtClean="0">
                <a:solidFill>
                  <a:srgbClr val="0033CC"/>
                </a:solidFill>
                <a:latin typeface="Cambria" pitchFamily="18" charset="0"/>
              </a:rPr>
              <a:t>PYTHON</a:t>
            </a:r>
            <a:r>
              <a:rPr lang="en-US" b="1" baseline="0" smtClean="0">
                <a:solidFill>
                  <a:srgbClr val="0033CC"/>
                </a:solidFill>
                <a:latin typeface="Cambria" pitchFamily="18" charset="0"/>
              </a:rPr>
              <a:t> PROGRAMMING</a:t>
            </a:r>
            <a:endParaRPr lang="vi-VN" b="1">
              <a:solidFill>
                <a:srgbClr val="0033CC"/>
              </a:solidFill>
              <a:latin typeface="Cambria"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56376" y="59094"/>
            <a:ext cx="1127935" cy="1137658"/>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528" y="61287"/>
            <a:ext cx="1356120" cy="1207473"/>
          </a:xfrm>
          <a:prstGeom prst="rect">
            <a:avLst/>
          </a:prstGeom>
        </p:spPr>
      </p:pic>
    </p:spTree>
    <p:extLst>
      <p:ext uri="{BB962C8B-B14F-4D97-AF65-F5344CB8AC3E}">
        <p14:creationId xmlns:p14="http://schemas.microsoft.com/office/powerpoint/2010/main" val="8239545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lvl1pPr>
              <a:defRPr>
                <a:latin typeface="+mj-lt"/>
              </a:defRPr>
            </a:lvl1pPr>
            <a:lvl2pPr>
              <a:defRPr sz="2400">
                <a:solidFill>
                  <a:srgbClr val="003399"/>
                </a:solidFill>
                <a:latin typeface="+mj-lt"/>
              </a:defRPr>
            </a:lvl2pPr>
            <a:lvl3pPr>
              <a:defRPr sz="2200">
                <a:solidFill>
                  <a:srgbClr val="800000"/>
                </a:solidFill>
                <a:latin typeface="+mj-lt"/>
              </a:defRPr>
            </a:lvl3pPr>
            <a:lvl4pPr>
              <a:defRPr>
                <a:latin typeface="+mj-lt"/>
              </a:defRPr>
            </a:lvl4pPr>
            <a:lvl5pPr>
              <a:defRPr>
                <a:latin typeface="+mj-lt"/>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a:xfrm>
            <a:off x="2123728" y="6537327"/>
            <a:ext cx="5400600" cy="320675"/>
          </a:xfrm>
          <a:prstGeom prst="rect">
            <a:avLst/>
          </a:prstGeom>
        </p:spPr>
        <p:txBody>
          <a:bodyPr/>
          <a:lstStyle>
            <a:lvl1pPr algn="ctr">
              <a:defRPr sz="1200" b="0">
                <a:latin typeface="+mj-lt"/>
              </a:defRPr>
            </a:lvl1pPr>
          </a:lstStyle>
          <a:p>
            <a:endParaRPr lang="en-GB"/>
          </a:p>
        </p:txBody>
      </p:sp>
      <p:sp>
        <p:nvSpPr>
          <p:cNvPr id="5" name="Slide Number Placeholder 4"/>
          <p:cNvSpPr>
            <a:spLocks noGrp="1"/>
          </p:cNvSpPr>
          <p:nvPr>
            <p:ph type="sldNum" sz="quarter" idx="11"/>
          </p:nvPr>
        </p:nvSpPr>
        <p:spPr>
          <a:xfrm>
            <a:off x="7564670" y="6529663"/>
            <a:ext cx="1125488" cy="288032"/>
          </a:xfrm>
          <a:prstGeom prst="rect">
            <a:avLst/>
          </a:prstGeom>
        </p:spPr>
        <p:txBody>
          <a:bodyPr/>
          <a:lstStyle>
            <a:lvl1pPr>
              <a:defRPr sz="1200" b="0">
                <a:latin typeface="+mj-lt"/>
              </a:defRPr>
            </a:lvl1pPr>
          </a:lstStyle>
          <a:p>
            <a:fld id="{B6B660BE-11E5-49C5-9092-33DADC997675}" type="slidenum">
              <a:rPr lang="en-GB" smtClean="0"/>
              <a:t>‹#›</a:t>
            </a:fld>
            <a:endParaRPr lang="en-GB"/>
          </a:p>
        </p:txBody>
      </p:sp>
      <p:sp>
        <p:nvSpPr>
          <p:cNvPr id="6" name="Date Placeholder 5"/>
          <p:cNvSpPr>
            <a:spLocks noGrp="1"/>
          </p:cNvSpPr>
          <p:nvPr>
            <p:ph type="dt" sz="half" idx="12"/>
          </p:nvPr>
        </p:nvSpPr>
        <p:spPr>
          <a:xfrm>
            <a:off x="467544" y="6540783"/>
            <a:ext cx="1656184" cy="317219"/>
          </a:xfrm>
          <a:prstGeom prst="rect">
            <a:avLst/>
          </a:prstGeom>
        </p:spPr>
        <p:txBody>
          <a:bodyPr/>
          <a:lstStyle>
            <a:lvl1pPr algn="l">
              <a:defRPr sz="1200" b="0">
                <a:latin typeface="+mj-lt"/>
              </a:defRPr>
            </a:lvl1pPr>
          </a:lstStyle>
          <a:p>
            <a:fld id="{CFEF895A-9539-4A49-A27C-E6596B636E9C}" type="datetime1">
              <a:rPr lang="en-GB" smtClean="0"/>
              <a:t>06/11/2021</a:t>
            </a:fld>
            <a:endParaRPr lang="en-GB"/>
          </a:p>
        </p:txBody>
      </p:sp>
    </p:spTree>
    <p:extLst>
      <p:ext uri="{BB962C8B-B14F-4D97-AF65-F5344CB8AC3E}">
        <p14:creationId xmlns:p14="http://schemas.microsoft.com/office/powerpoint/2010/main" val="18218899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403648" y="476672"/>
            <a:ext cx="7391400" cy="487363"/>
          </a:xfrm>
        </p:spPr>
        <p:txBody>
          <a:bodyPr/>
          <a:lstStyle/>
          <a:p>
            <a:r>
              <a:rPr lang="en-US" smtClean="0"/>
              <a:t>Click to edit Master title style</a:t>
            </a:r>
            <a:endParaRPr lang="vi-VN"/>
          </a:p>
        </p:txBody>
      </p:sp>
      <p:sp>
        <p:nvSpPr>
          <p:cNvPr id="3" name="Table Placeholder 2"/>
          <p:cNvSpPr>
            <a:spLocks noGrp="1"/>
          </p:cNvSpPr>
          <p:nvPr>
            <p:ph type="tbl" idx="1"/>
          </p:nvPr>
        </p:nvSpPr>
        <p:spPr>
          <a:xfrm>
            <a:off x="457200" y="1228727"/>
            <a:ext cx="8229600" cy="5248275"/>
          </a:xfrm>
        </p:spPr>
        <p:txBody>
          <a:bodyPr/>
          <a:lstStyle/>
          <a:p>
            <a:r>
              <a:rPr lang="en-US" smtClean="0"/>
              <a:t>Click icon to add table</a:t>
            </a:r>
            <a:endParaRPr lang="vi-VN"/>
          </a:p>
        </p:txBody>
      </p:sp>
      <p:sp>
        <p:nvSpPr>
          <p:cNvPr id="7" name="Footer Placeholder 3"/>
          <p:cNvSpPr>
            <a:spLocks noGrp="1"/>
          </p:cNvSpPr>
          <p:nvPr>
            <p:ph type="ftr" sz="quarter" idx="10"/>
          </p:nvPr>
        </p:nvSpPr>
        <p:spPr>
          <a:xfrm>
            <a:off x="2123728" y="6537327"/>
            <a:ext cx="5400600" cy="320675"/>
          </a:xfrm>
          <a:prstGeom prst="rect">
            <a:avLst/>
          </a:prstGeom>
        </p:spPr>
        <p:txBody>
          <a:bodyPr/>
          <a:lstStyle>
            <a:lvl1pPr algn="ctr">
              <a:defRPr sz="1200" b="0"/>
            </a:lvl1pPr>
          </a:lstStyle>
          <a:p>
            <a:endParaRPr lang="en-GB"/>
          </a:p>
        </p:txBody>
      </p:sp>
      <p:sp>
        <p:nvSpPr>
          <p:cNvPr id="8" name="Slide Number Placeholder 4"/>
          <p:cNvSpPr>
            <a:spLocks noGrp="1"/>
          </p:cNvSpPr>
          <p:nvPr>
            <p:ph type="sldNum" sz="quarter" idx="11"/>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9" name="Date Placeholder 5"/>
          <p:cNvSpPr>
            <a:spLocks noGrp="1"/>
          </p:cNvSpPr>
          <p:nvPr>
            <p:ph type="dt" sz="half" idx="12"/>
          </p:nvPr>
        </p:nvSpPr>
        <p:spPr>
          <a:xfrm>
            <a:off x="467544" y="6540783"/>
            <a:ext cx="1656184" cy="317219"/>
          </a:xfrm>
          <a:prstGeom prst="rect">
            <a:avLst/>
          </a:prstGeom>
        </p:spPr>
        <p:txBody>
          <a:bodyPr/>
          <a:lstStyle>
            <a:lvl1pPr algn="l">
              <a:defRPr sz="1200" b="0"/>
            </a:lvl1pPr>
          </a:lstStyle>
          <a:p>
            <a:fld id="{113DB5B0-87CB-4AFA-9FBE-09E90FB16248}" type="datetime1">
              <a:rPr lang="en-GB" smtClean="0"/>
              <a:t>06/11/2021</a:t>
            </a:fld>
            <a:endParaRPr lang="en-GB"/>
          </a:p>
        </p:txBody>
      </p:sp>
    </p:spTree>
    <p:extLst>
      <p:ext uri="{BB962C8B-B14F-4D97-AF65-F5344CB8AC3E}">
        <p14:creationId xmlns:p14="http://schemas.microsoft.com/office/powerpoint/2010/main" val="4489129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gray">
          <a:xfrm>
            <a:off x="1149350" y="2132858"/>
            <a:ext cx="7239074" cy="1583531"/>
          </a:xfrm>
        </p:spPr>
        <p:txBody>
          <a:bodyPr/>
          <a:lstStyle>
            <a:lvl1pPr algn="ctr">
              <a:defRPr sz="4400" i="0">
                <a:solidFill>
                  <a:srgbClr val="003399"/>
                </a:solidFill>
                <a:effectLst>
                  <a:outerShdw blurRad="38100" dist="38100" dir="2700000" algn="tl">
                    <a:srgbClr val="000000">
                      <a:alpha val="43137"/>
                    </a:srgbClr>
                  </a:outerShdw>
                </a:effectLst>
                <a:latin typeface="Cambria" pitchFamily="18" charset="0"/>
              </a:defRPr>
            </a:lvl1pPr>
          </a:lstStyle>
          <a:p>
            <a:pPr lvl="0"/>
            <a:r>
              <a:rPr lang="en-US" noProof="0" smtClean="0"/>
              <a:t>Click to edit Master title style</a:t>
            </a:r>
            <a:endParaRPr lang="en-US" noProof="0"/>
          </a:p>
        </p:txBody>
      </p:sp>
      <p:sp>
        <p:nvSpPr>
          <p:cNvPr id="3075" name="Rectangle 3"/>
          <p:cNvSpPr>
            <a:spLocks noGrp="1" noChangeArrowheads="1"/>
          </p:cNvSpPr>
          <p:nvPr>
            <p:ph type="subTitle" idx="1"/>
          </p:nvPr>
        </p:nvSpPr>
        <p:spPr bwMode="gray">
          <a:xfrm>
            <a:off x="1149350" y="4428728"/>
            <a:ext cx="7239074" cy="728464"/>
          </a:xfrm>
        </p:spPr>
        <p:txBody>
          <a:bodyPr/>
          <a:lstStyle>
            <a:lvl1pPr marL="0" indent="0" algn="ctr">
              <a:buFont typeface="Wingdings" pitchFamily="2" charset="2"/>
              <a:buNone/>
              <a:defRPr sz="2200" b="1">
                <a:solidFill>
                  <a:schemeClr val="tx1"/>
                </a:solidFill>
              </a:defRPr>
            </a:lvl1pPr>
          </a:lstStyle>
          <a:p>
            <a:pPr lvl="0"/>
            <a:r>
              <a:rPr lang="en-US" noProof="0" smtClean="0"/>
              <a:t>Click to edit Master subtitle style</a:t>
            </a:r>
            <a:endParaRPr lang="en-US" noProof="0"/>
          </a:p>
        </p:txBody>
      </p:sp>
      <p:sp>
        <p:nvSpPr>
          <p:cNvPr id="20" name="Rectangle 15"/>
          <p:cNvSpPr>
            <a:spLocks noChangeArrowheads="1"/>
          </p:cNvSpPr>
          <p:nvPr/>
        </p:nvSpPr>
        <p:spPr bwMode="gray">
          <a:xfrm>
            <a:off x="1144423" y="4149080"/>
            <a:ext cx="3619537" cy="45719"/>
          </a:xfrm>
          <a:prstGeom prst="rect">
            <a:avLst/>
          </a:prstGeom>
          <a:solidFill>
            <a:srgbClr val="FF6600"/>
          </a:solidFill>
          <a:ln>
            <a:noFill/>
          </a:ln>
        </p:spPr>
        <p:txBody>
          <a:bodyPr/>
          <a:lstStyle/>
          <a:p>
            <a:endParaRPr lang="vi-VN"/>
          </a:p>
        </p:txBody>
      </p:sp>
      <p:sp>
        <p:nvSpPr>
          <p:cNvPr id="23" name="Rectangle 15"/>
          <p:cNvSpPr>
            <a:spLocks noChangeArrowheads="1"/>
          </p:cNvSpPr>
          <p:nvPr/>
        </p:nvSpPr>
        <p:spPr bwMode="gray">
          <a:xfrm>
            <a:off x="1149350" y="4103362"/>
            <a:ext cx="7239074" cy="45719"/>
          </a:xfrm>
          <a:prstGeom prst="rect">
            <a:avLst/>
          </a:prstGeom>
          <a:solidFill>
            <a:srgbClr val="FF6600"/>
          </a:solidFill>
          <a:ln>
            <a:noFill/>
          </a:ln>
        </p:spPr>
        <p:txBody>
          <a:bodyPr/>
          <a:lstStyle/>
          <a:p>
            <a:endParaRPr lang="vi-VN">
              <a:solidFill>
                <a:srgbClr val="FF3300"/>
              </a:solidFill>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528" y="61287"/>
            <a:ext cx="1356120" cy="1207473"/>
          </a:xfrm>
          <a:prstGeom prst="rect">
            <a:avLst/>
          </a:prstGeom>
        </p:spPr>
      </p:pic>
      <p:sp>
        <p:nvSpPr>
          <p:cNvPr id="9" name="Footer Placeholder 3"/>
          <p:cNvSpPr>
            <a:spLocks noGrp="1"/>
          </p:cNvSpPr>
          <p:nvPr>
            <p:ph type="ftr" sz="quarter" idx="10"/>
          </p:nvPr>
        </p:nvSpPr>
        <p:spPr>
          <a:xfrm>
            <a:off x="2123728" y="6537327"/>
            <a:ext cx="5400600" cy="320675"/>
          </a:xfrm>
          <a:prstGeom prst="rect">
            <a:avLst/>
          </a:prstGeom>
        </p:spPr>
        <p:txBody>
          <a:bodyPr/>
          <a:lstStyle>
            <a:lvl1pPr algn="ctr">
              <a:defRPr sz="1200" b="0"/>
            </a:lvl1pPr>
          </a:lstStyle>
          <a:p>
            <a:endParaRPr lang="en-GB"/>
          </a:p>
        </p:txBody>
      </p:sp>
      <p:sp>
        <p:nvSpPr>
          <p:cNvPr id="10" name="Slide Number Placeholder 4"/>
          <p:cNvSpPr>
            <a:spLocks noGrp="1"/>
          </p:cNvSpPr>
          <p:nvPr>
            <p:ph type="sldNum" sz="quarter" idx="11"/>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11" name="Date Placeholder 5"/>
          <p:cNvSpPr>
            <a:spLocks noGrp="1"/>
          </p:cNvSpPr>
          <p:nvPr>
            <p:ph type="dt" sz="half" idx="12"/>
          </p:nvPr>
        </p:nvSpPr>
        <p:spPr>
          <a:xfrm>
            <a:off x="467544" y="6540783"/>
            <a:ext cx="1656184" cy="317219"/>
          </a:xfrm>
          <a:prstGeom prst="rect">
            <a:avLst/>
          </a:prstGeom>
        </p:spPr>
        <p:txBody>
          <a:bodyPr/>
          <a:lstStyle>
            <a:lvl1pPr algn="l">
              <a:defRPr sz="1200" b="0"/>
            </a:lvl1pPr>
          </a:lstStyle>
          <a:p>
            <a:fld id="{DC1B12A6-D55B-4B6B-9CB3-2AE9CB5F6CA4}" type="datetime1">
              <a:rPr lang="en-GB" smtClean="0"/>
              <a:t>06/11/2021</a:t>
            </a:fld>
            <a:endParaRPr lang="en-GB"/>
          </a:p>
        </p:txBody>
      </p:sp>
    </p:spTree>
    <p:extLst>
      <p:ext uri="{BB962C8B-B14F-4D97-AF65-F5344CB8AC3E}">
        <p14:creationId xmlns:p14="http://schemas.microsoft.com/office/powerpoint/2010/main" val="200617575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39" name="Rectangle 15"/>
          <p:cNvSpPr>
            <a:spLocks noChangeArrowheads="1"/>
          </p:cNvSpPr>
          <p:nvPr/>
        </p:nvSpPr>
        <p:spPr bwMode="gray">
          <a:xfrm>
            <a:off x="1259632" y="404664"/>
            <a:ext cx="7884368" cy="620363"/>
          </a:xfrm>
          <a:prstGeom prst="rect">
            <a:avLst/>
          </a:prstGeom>
          <a:solidFill>
            <a:srgbClr val="FF6600"/>
          </a:solidFill>
          <a:ln>
            <a:noFill/>
          </a:ln>
        </p:spPr>
        <p:txBody>
          <a:bodyPr/>
          <a:lstStyle/>
          <a:p>
            <a:endParaRPr lang="vi-VN"/>
          </a:p>
        </p:txBody>
      </p:sp>
      <p:sp>
        <p:nvSpPr>
          <p:cNvPr id="1027" name="Rectangle 3"/>
          <p:cNvSpPr>
            <a:spLocks noGrp="1" noChangeArrowheads="1"/>
          </p:cNvSpPr>
          <p:nvPr>
            <p:ph type="body" idx="1"/>
          </p:nvPr>
        </p:nvSpPr>
        <p:spPr bwMode="auto">
          <a:xfrm>
            <a:off x="457200" y="1228727"/>
            <a:ext cx="8229600"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26" name="Rectangle 2"/>
          <p:cNvSpPr>
            <a:spLocks noGrp="1" noChangeArrowheads="1"/>
          </p:cNvSpPr>
          <p:nvPr>
            <p:ph type="title"/>
          </p:nvPr>
        </p:nvSpPr>
        <p:spPr bwMode="white">
          <a:xfrm>
            <a:off x="1322384" y="471163"/>
            <a:ext cx="7642103"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a:p>
        </p:txBody>
      </p:sp>
      <p:sp>
        <p:nvSpPr>
          <p:cNvPr id="13" name="Footer Placeholder 3"/>
          <p:cNvSpPr>
            <a:spLocks noGrp="1"/>
          </p:cNvSpPr>
          <p:nvPr>
            <p:ph type="ftr" sz="quarter" idx="3"/>
          </p:nvPr>
        </p:nvSpPr>
        <p:spPr>
          <a:xfrm>
            <a:off x="2123728" y="6537327"/>
            <a:ext cx="5400600" cy="320675"/>
          </a:xfrm>
          <a:prstGeom prst="rect">
            <a:avLst/>
          </a:prstGeom>
        </p:spPr>
        <p:txBody>
          <a:bodyPr/>
          <a:lstStyle>
            <a:lvl1pPr algn="ctr">
              <a:defRPr sz="1200" b="0"/>
            </a:lvl1pPr>
          </a:lstStyle>
          <a:p>
            <a:endParaRPr lang="en-GB"/>
          </a:p>
        </p:txBody>
      </p:sp>
      <p:sp>
        <p:nvSpPr>
          <p:cNvPr id="14" name="Slide Number Placeholder 4"/>
          <p:cNvSpPr>
            <a:spLocks noGrp="1"/>
          </p:cNvSpPr>
          <p:nvPr>
            <p:ph type="sldNum" sz="quarter" idx="4"/>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15" name="Date Placeholder 5"/>
          <p:cNvSpPr>
            <a:spLocks noGrp="1"/>
          </p:cNvSpPr>
          <p:nvPr>
            <p:ph type="dt" sz="half" idx="2"/>
          </p:nvPr>
        </p:nvSpPr>
        <p:spPr>
          <a:xfrm>
            <a:off x="467544" y="6540783"/>
            <a:ext cx="1656184" cy="317219"/>
          </a:xfrm>
          <a:prstGeom prst="rect">
            <a:avLst/>
          </a:prstGeom>
        </p:spPr>
        <p:txBody>
          <a:bodyPr/>
          <a:lstStyle>
            <a:lvl1pPr algn="l">
              <a:defRPr sz="1200" b="0"/>
            </a:lvl1pPr>
          </a:lstStyle>
          <a:p>
            <a:fld id="{CD94399C-112C-4407-8D1C-E6A1F959EF8F}" type="datetime1">
              <a:rPr lang="en-GB" smtClean="0"/>
              <a:t>06/11/2021</a:t>
            </a:fld>
            <a:endParaRPr lang="en-GB"/>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0"/>
            <a:ext cx="1322385" cy="1177436"/>
          </a:xfrm>
          <a:prstGeom prst="rect">
            <a:avLst/>
          </a:prstGeom>
        </p:spPr>
      </p:pic>
    </p:spTree>
    <p:extLst>
      <p:ext uri="{BB962C8B-B14F-4D97-AF65-F5344CB8AC3E}">
        <p14:creationId xmlns:p14="http://schemas.microsoft.com/office/powerpoint/2010/main" val="10577861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Lst>
  <p:hf hdr="0" ftr="0" dt="0"/>
  <p:txStyles>
    <p:titleStyle>
      <a:lvl1pPr algn="l" rtl="0" eaLnBrk="1" fontAlgn="base" hangingPunct="1">
        <a:spcBef>
          <a:spcPct val="0"/>
        </a:spcBef>
        <a:spcAft>
          <a:spcPct val="0"/>
        </a:spcAft>
        <a:defRPr sz="3000" b="1">
          <a:solidFill>
            <a:schemeClr val="bg1"/>
          </a:solidFill>
          <a:latin typeface="+mj-lt"/>
          <a:ea typeface="+mj-ea"/>
          <a:cs typeface="+mj-cs"/>
        </a:defRPr>
      </a:lvl1pPr>
      <a:lvl2pPr algn="l" rtl="0" eaLnBrk="1" fontAlgn="base" hangingPunct="1">
        <a:spcBef>
          <a:spcPct val="0"/>
        </a:spcBef>
        <a:spcAft>
          <a:spcPct val="0"/>
        </a:spcAft>
        <a:defRPr sz="2800" b="1">
          <a:solidFill>
            <a:schemeClr val="bg1"/>
          </a:solidFill>
          <a:latin typeface="Arial" charset="0"/>
        </a:defRPr>
      </a:lvl2pPr>
      <a:lvl3pPr algn="l" rtl="0" eaLnBrk="1" fontAlgn="base" hangingPunct="1">
        <a:spcBef>
          <a:spcPct val="0"/>
        </a:spcBef>
        <a:spcAft>
          <a:spcPct val="0"/>
        </a:spcAft>
        <a:defRPr sz="2800" b="1">
          <a:solidFill>
            <a:schemeClr val="bg1"/>
          </a:solidFill>
          <a:latin typeface="Arial" charset="0"/>
        </a:defRPr>
      </a:lvl3pPr>
      <a:lvl4pPr algn="l" rtl="0" eaLnBrk="1" fontAlgn="base" hangingPunct="1">
        <a:spcBef>
          <a:spcPct val="0"/>
        </a:spcBef>
        <a:spcAft>
          <a:spcPct val="0"/>
        </a:spcAft>
        <a:defRPr sz="2800" b="1">
          <a:solidFill>
            <a:schemeClr val="bg1"/>
          </a:solidFill>
          <a:latin typeface="Arial" charset="0"/>
        </a:defRPr>
      </a:lvl4pPr>
      <a:lvl5pPr algn="l" rtl="0" eaLnBrk="1" fontAlgn="base" hangingPunct="1">
        <a:spcBef>
          <a:spcPct val="0"/>
        </a:spcBef>
        <a:spcAft>
          <a:spcPct val="0"/>
        </a:spcAft>
        <a:defRPr sz="2800" b="1">
          <a:solidFill>
            <a:schemeClr val="bg1"/>
          </a:solidFill>
          <a:latin typeface="Arial" charset="0"/>
        </a:defRPr>
      </a:lvl5pPr>
      <a:lvl6pPr marL="457200" algn="l" rtl="0" eaLnBrk="1" fontAlgn="base" hangingPunct="1">
        <a:spcBef>
          <a:spcPct val="0"/>
        </a:spcBef>
        <a:spcAft>
          <a:spcPct val="0"/>
        </a:spcAft>
        <a:defRPr sz="2800" b="1">
          <a:solidFill>
            <a:schemeClr val="bg1"/>
          </a:solidFill>
          <a:latin typeface="Arial" charset="0"/>
        </a:defRPr>
      </a:lvl6pPr>
      <a:lvl7pPr marL="914400" algn="l" rtl="0" eaLnBrk="1" fontAlgn="base" hangingPunct="1">
        <a:spcBef>
          <a:spcPct val="0"/>
        </a:spcBef>
        <a:spcAft>
          <a:spcPct val="0"/>
        </a:spcAft>
        <a:defRPr sz="2800" b="1">
          <a:solidFill>
            <a:schemeClr val="bg1"/>
          </a:solidFill>
          <a:latin typeface="Arial" charset="0"/>
        </a:defRPr>
      </a:lvl7pPr>
      <a:lvl8pPr marL="1371600" algn="l" rtl="0" eaLnBrk="1" fontAlgn="base" hangingPunct="1">
        <a:spcBef>
          <a:spcPct val="0"/>
        </a:spcBef>
        <a:spcAft>
          <a:spcPct val="0"/>
        </a:spcAft>
        <a:defRPr sz="2800" b="1">
          <a:solidFill>
            <a:schemeClr val="bg1"/>
          </a:solidFill>
          <a:latin typeface="Arial" charset="0"/>
        </a:defRPr>
      </a:lvl8pPr>
      <a:lvl9pPr marL="1828800" algn="l" rtl="0" eaLnBrk="1" fontAlgn="base" hangingPunct="1">
        <a:spcBef>
          <a:spcPct val="0"/>
        </a:spcBef>
        <a:spcAft>
          <a:spcPct val="0"/>
        </a:spcAft>
        <a:defRPr sz="2800" b="1">
          <a:solidFill>
            <a:schemeClr val="bg1"/>
          </a:solidFill>
          <a:latin typeface="Arial" charset="0"/>
        </a:defRPr>
      </a:lvl9pPr>
    </p:titleStyle>
    <p:bodyStyle>
      <a:lvl1pPr marL="342900" indent="-342900" algn="just" rtl="0" eaLnBrk="1" fontAlgn="base" hangingPunct="1">
        <a:spcBef>
          <a:spcPct val="20000"/>
        </a:spcBef>
        <a:spcAft>
          <a:spcPct val="0"/>
        </a:spcAft>
        <a:buClr>
          <a:schemeClr val="hlink"/>
        </a:buClr>
        <a:buFont typeface="Wingdings" pitchFamily="2" charset="2"/>
        <a:buChar char="v"/>
        <a:defRPr sz="2600">
          <a:solidFill>
            <a:srgbClr val="0033CC"/>
          </a:solidFill>
          <a:latin typeface="Arial" panose="020B0604020202020204" pitchFamily="34" charset="0"/>
          <a:ea typeface="Tahoma" panose="020B0604030504040204" pitchFamily="34" charset="0"/>
          <a:cs typeface="Arial" panose="020B0604020202020204" pitchFamily="34" charset="0"/>
        </a:defRPr>
      </a:lvl1pPr>
      <a:lvl2pPr marL="742950" indent="-285750" algn="just" rtl="0" eaLnBrk="1" fontAlgn="base" hangingPunct="1">
        <a:spcBef>
          <a:spcPct val="20000"/>
        </a:spcBef>
        <a:spcAft>
          <a:spcPct val="0"/>
        </a:spcAft>
        <a:buClr>
          <a:schemeClr val="accent1"/>
        </a:buClr>
        <a:buFont typeface="Wingdings" pitchFamily="2" charset="2"/>
        <a:buChar char="§"/>
        <a:defRPr sz="2400">
          <a:solidFill>
            <a:schemeClr val="accent4">
              <a:lumMod val="75000"/>
            </a:schemeClr>
          </a:solidFill>
          <a:latin typeface="Arial" panose="020B0604020202020204" pitchFamily="34" charset="0"/>
          <a:ea typeface="Tahoma" panose="020B0604030504040204" pitchFamily="34" charset="0"/>
          <a:cs typeface="Arial" panose="020B0604020202020204" pitchFamily="34" charset="0"/>
        </a:defRPr>
      </a:lvl2pPr>
      <a:lvl3pPr marL="1143000" indent="-228600" algn="just" rtl="0" eaLnBrk="1" fontAlgn="base" hangingPunct="1">
        <a:spcBef>
          <a:spcPct val="20000"/>
        </a:spcBef>
        <a:spcAft>
          <a:spcPct val="0"/>
        </a:spcAft>
        <a:buClr>
          <a:schemeClr val="tx1"/>
        </a:buClr>
        <a:buChar char="•"/>
        <a:defRPr sz="2000">
          <a:solidFill>
            <a:srgbClr val="003399"/>
          </a:solidFill>
          <a:latin typeface="Arial" panose="020B0604020202020204" pitchFamily="34" charset="0"/>
          <a:ea typeface="Tahoma" panose="020B0604030504040204" pitchFamily="34" charset="0"/>
          <a:cs typeface="Arial" panose="020B0604020202020204" pitchFamily="34" charset="0"/>
        </a:defRPr>
      </a:lvl3pPr>
      <a:lvl4pPr marL="1600200" indent="-228600" algn="just" rtl="0" eaLnBrk="1" fontAlgn="base" hangingPunct="1">
        <a:spcBef>
          <a:spcPct val="20000"/>
        </a:spcBef>
        <a:spcAft>
          <a:spcPct val="0"/>
        </a:spcAft>
        <a:buChar char="–"/>
        <a:defRPr sz="2000">
          <a:solidFill>
            <a:srgbClr val="FF3300"/>
          </a:solidFill>
          <a:latin typeface="Arial" panose="020B0604020202020204" pitchFamily="34" charset="0"/>
          <a:ea typeface="Tahoma" panose="020B0604030504040204" pitchFamily="34" charset="0"/>
          <a:cs typeface="Arial" panose="020B0604020202020204" pitchFamily="34" charset="0"/>
        </a:defRPr>
      </a:lvl4pPr>
      <a:lvl5pPr marL="2057400" indent="-228600" algn="just" rtl="0" eaLnBrk="1" fontAlgn="base" hangingPunct="1">
        <a:spcBef>
          <a:spcPct val="20000"/>
        </a:spcBef>
        <a:spcAft>
          <a:spcPct val="0"/>
        </a:spcAft>
        <a:buChar char="»"/>
        <a:defRPr sz="2000">
          <a:solidFill>
            <a:srgbClr val="FF9900"/>
          </a:solidFill>
          <a:latin typeface="Arial" panose="020B0604020202020204" pitchFamily="34" charset="0"/>
          <a:ea typeface="Tahoma" panose="020B0604030504040204" pitchFamily="34" charset="0"/>
          <a:cs typeface="Arial" panose="020B0604020202020204" pitchFamily="34" charset="0"/>
        </a:defRPr>
      </a:lvl5pPr>
      <a:lvl6pPr marL="2514600" indent="-228600" algn="l" rtl="0" eaLnBrk="1" fontAlgn="base" hangingPunct="1">
        <a:spcBef>
          <a:spcPct val="20000"/>
        </a:spcBef>
        <a:spcAft>
          <a:spcPct val="0"/>
        </a:spcAft>
        <a:buChar char="»"/>
        <a:defRPr sz="2000">
          <a:solidFill>
            <a:schemeClr val="tx1"/>
          </a:solidFill>
          <a:latin typeface="+mj-lt"/>
        </a:defRPr>
      </a:lvl6pPr>
      <a:lvl7pPr marL="2971800" indent="-228600" algn="l" rtl="0" eaLnBrk="1" fontAlgn="base" hangingPunct="1">
        <a:spcBef>
          <a:spcPct val="20000"/>
        </a:spcBef>
        <a:spcAft>
          <a:spcPct val="0"/>
        </a:spcAft>
        <a:buChar char="»"/>
        <a:defRPr sz="2000">
          <a:solidFill>
            <a:schemeClr val="tx1"/>
          </a:solidFill>
          <a:latin typeface="+mj-lt"/>
        </a:defRPr>
      </a:lvl7pPr>
      <a:lvl8pPr marL="3429000" indent="-228600" algn="l" rtl="0" eaLnBrk="1" fontAlgn="base" hangingPunct="1">
        <a:spcBef>
          <a:spcPct val="20000"/>
        </a:spcBef>
        <a:spcAft>
          <a:spcPct val="0"/>
        </a:spcAft>
        <a:buChar char="»"/>
        <a:defRPr sz="2000">
          <a:solidFill>
            <a:schemeClr val="tx1"/>
          </a:solidFill>
          <a:latin typeface="+mj-lt"/>
        </a:defRPr>
      </a:lvl8pPr>
      <a:lvl9pPr marL="3886200" indent="-228600" algn="l" rtl="0" eaLnBrk="1" fontAlgn="base" hangingPunct="1">
        <a:spcBef>
          <a:spcPct val="20000"/>
        </a:spcBef>
        <a:spcAft>
          <a:spcPct val="0"/>
        </a:spcAft>
        <a:buChar char="»"/>
        <a:defRPr sz="2000">
          <a:solidFill>
            <a:schemeClr val="tx1"/>
          </a:solidFill>
          <a:latin typeface="+mj-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tmp"/><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tmp"/><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tmp"/><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1.tmp"/><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2.tmp"/><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3.tmp"/><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4.tmp"/><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5.tmp"/><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mtClean="0"/>
              <a:t>CHƯƠNG 7</a:t>
            </a:r>
            <a:br>
              <a:rPr lang="en-US" smtClean="0"/>
            </a:br>
            <a:r>
              <a:rPr lang="en-US" smtClean="0"/>
              <a:t>NGOẠI LỆ </a:t>
            </a:r>
            <a:r>
              <a:rPr lang="en-US" smtClean="0"/>
              <a:t>và </a:t>
            </a:r>
            <a:r>
              <a:rPr lang="en-US" smtClean="0"/>
              <a:t>VÀO RA TỆP</a:t>
            </a:r>
            <a:endParaRPr lang="en-GB"/>
          </a:p>
        </p:txBody>
      </p:sp>
      <p:sp>
        <p:nvSpPr>
          <p:cNvPr id="3" name="Subtitle 2"/>
          <p:cNvSpPr>
            <a:spLocks noGrp="1"/>
          </p:cNvSpPr>
          <p:nvPr>
            <p:ph type="subTitle" idx="1"/>
          </p:nvPr>
        </p:nvSpPr>
        <p:spPr/>
        <p:txBody>
          <a:bodyPr/>
          <a:lstStyle/>
          <a:p>
            <a:r>
              <a:rPr lang="en-GB" smtClean="0"/>
              <a:t>Giảng viên: Triệu Thu Hương</a:t>
            </a:r>
            <a:endParaRPr lang="en-GB"/>
          </a:p>
        </p:txBody>
      </p:sp>
    </p:spTree>
    <p:extLst>
      <p:ext uri="{BB962C8B-B14F-4D97-AF65-F5344CB8AC3E}">
        <p14:creationId xmlns:p14="http://schemas.microsoft.com/office/powerpoint/2010/main" val="117314569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385763" indent="-385763">
              <a:buFont typeface="+mj-lt"/>
              <a:buAutoNum type="arabicPeriod"/>
            </a:pPr>
            <a:r>
              <a:rPr lang="en-US" sz="2400" b="1" smtClean="0">
                <a:solidFill>
                  <a:srgbClr val="FF0000"/>
                </a:solidFill>
              </a:rPr>
              <a:t>Ngoại lệ</a:t>
            </a:r>
          </a:p>
          <a:p>
            <a:pPr marL="385763" indent="-385763">
              <a:buFont typeface="+mj-lt"/>
              <a:buAutoNum type="arabicPeriod"/>
            </a:pPr>
            <a:r>
              <a:rPr lang="en-US" sz="2400" b="1" smtClean="0"/>
              <a:t>File I/O</a:t>
            </a:r>
            <a:endParaRPr lang="en-US" sz="2400" b="1" dirty="0"/>
          </a:p>
          <a:p>
            <a:pPr marL="385763" indent="-385763">
              <a:buFont typeface="+mj-lt"/>
              <a:buAutoNum type="arabicPeriod"/>
            </a:pPr>
            <a:r>
              <a:rPr lang="en-US" sz="2400" b="1" dirty="0"/>
              <a:t>Q &amp; A</a:t>
            </a:r>
          </a:p>
        </p:txBody>
      </p:sp>
      <p:sp>
        <p:nvSpPr>
          <p:cNvPr id="5" name="Slide Number Placeholder 4"/>
          <p:cNvSpPr>
            <a:spLocks noGrp="1"/>
          </p:cNvSpPr>
          <p:nvPr>
            <p:ph type="sldNum" sz="quarter" idx="11"/>
          </p:nvPr>
        </p:nvSpPr>
        <p:spPr/>
        <p:txBody>
          <a:bodyPr/>
          <a:lstStyle/>
          <a:p>
            <a:fld id="{B6B660BE-11E5-49C5-9092-33DADC997675}" type="slidenum">
              <a:rPr lang="en-GB" smtClean="0"/>
              <a:t>2</a:t>
            </a:fld>
            <a:endParaRPr lang="en-GB"/>
          </a:p>
        </p:txBody>
      </p:sp>
    </p:spTree>
    <p:extLst>
      <p:ext uri="{BB962C8B-B14F-4D97-AF65-F5344CB8AC3E}">
        <p14:creationId xmlns:p14="http://schemas.microsoft.com/office/powerpoint/2010/main" val="280568049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1.1 </a:t>
            </a:r>
            <a:r>
              <a:rPr lang="en-US" smtClean="0"/>
              <a:t>Ngoại lệ (Exception) </a:t>
            </a:r>
            <a:r>
              <a:rPr lang="en-US" smtClean="0"/>
              <a:t>là gì?</a:t>
            </a:r>
            <a:endParaRPr lang="en-US" dirty="0"/>
          </a:p>
        </p:txBody>
      </p:sp>
      <p:sp>
        <p:nvSpPr>
          <p:cNvPr id="3" name="Content Placeholder 2"/>
          <p:cNvSpPr>
            <a:spLocks noGrp="1"/>
          </p:cNvSpPr>
          <p:nvPr>
            <p:ph idx="1"/>
          </p:nvPr>
        </p:nvSpPr>
        <p:spPr/>
        <p:txBody>
          <a:bodyPr>
            <a:normAutofit/>
          </a:bodyPr>
          <a:lstStyle/>
          <a:p>
            <a:pPr algn="just"/>
            <a:r>
              <a:rPr lang="en-US" sz="2200" smtClean="0">
                <a:cs typeface="Calibri" panose="020F0502020204030204" pitchFamily="34" charset="0"/>
              </a:rPr>
              <a:t>Exception- ngoại lệ được coi là những bất thường xảy ra trong chương trình phá vỡ luồng thực thi của chương trình đó. Bất cứ khi nào ngoại lệ xuất hiện, mà không được xử lý, chương trình sẽ bị ngưng thực thi</a:t>
            </a:r>
          </a:p>
          <a:p>
            <a:pPr algn="just"/>
            <a:r>
              <a:rPr lang="en-US" sz="2200" smtClean="0">
                <a:cs typeface="Calibri" panose="020F0502020204030204" pitchFamily="34" charset="0"/>
              </a:rPr>
              <a:t>Python định nghĩa sẵn các ngoại lệ. Việc xử lý các ngoai lệ này cũng như tạo các Custom Exception là cần thiết đối với mỗi lập trình viên chuyên nghiệp.</a:t>
            </a:r>
            <a:endParaRPr lang="en-US" sz="2200" dirty="0"/>
          </a:p>
        </p:txBody>
      </p:sp>
      <p:sp>
        <p:nvSpPr>
          <p:cNvPr id="4" name="Slide Number Placeholder 3"/>
          <p:cNvSpPr>
            <a:spLocks noGrp="1"/>
          </p:cNvSpPr>
          <p:nvPr>
            <p:ph type="sldNum" sz="quarter" idx="11"/>
          </p:nvPr>
        </p:nvSpPr>
        <p:spPr/>
        <p:txBody>
          <a:bodyPr/>
          <a:lstStyle/>
          <a:p>
            <a:fld id="{B6B660BE-11E5-49C5-9092-33DADC997675}" type="slidenum">
              <a:rPr lang="en-GB" smtClean="0"/>
              <a:t>3</a:t>
            </a:fld>
            <a:endParaRPr lang="en-GB"/>
          </a:p>
        </p:txBody>
      </p:sp>
    </p:spTree>
    <p:extLst>
      <p:ext uri="{BB962C8B-B14F-4D97-AF65-F5344CB8AC3E}">
        <p14:creationId xmlns:p14="http://schemas.microsoft.com/office/powerpoint/2010/main" val="208516573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1.2. Xử lý ngoại lệ</a:t>
            </a:r>
            <a:endParaRPr lang="en-US"/>
          </a:p>
        </p:txBody>
      </p:sp>
      <p:sp>
        <p:nvSpPr>
          <p:cNvPr id="3" name="Content Placeholder 2"/>
          <p:cNvSpPr>
            <a:spLocks noGrp="1"/>
          </p:cNvSpPr>
          <p:nvPr>
            <p:ph idx="1"/>
          </p:nvPr>
        </p:nvSpPr>
        <p:spPr/>
        <p:txBody>
          <a:bodyPr/>
          <a:lstStyle/>
          <a:p>
            <a:r>
              <a:rPr lang="en-US" sz="2400" smtClean="0"/>
              <a:t>Khi lập trình, chúng ta thấy bất kì đoạn code nào khả nghi ( có thể gây ra ngoại lệ, có thể gây dừng chương trình) thì ta có thể kiểm soát đoạn chương trình đó hay kiểm soát ngoại lệ đó bằng cách sử dụng lệnh </a:t>
            </a:r>
            <a:r>
              <a:rPr lang="en-US" sz="2400" smtClean="0">
                <a:solidFill>
                  <a:srgbClr val="FF0000"/>
                </a:solidFill>
              </a:rPr>
              <a:t>try</a:t>
            </a:r>
          </a:p>
          <a:p>
            <a:r>
              <a:rPr lang="en-US" sz="2400" smtClean="0"/>
              <a:t>Lệnh </a:t>
            </a:r>
            <a:r>
              <a:rPr lang="en-US" sz="2400" smtClean="0">
                <a:solidFill>
                  <a:srgbClr val="FF0000"/>
                </a:solidFill>
              </a:rPr>
              <a:t>try</a:t>
            </a:r>
            <a:r>
              <a:rPr lang="en-US" sz="2400" smtClean="0"/>
              <a:t> được theo sau bở </a:t>
            </a:r>
            <a:r>
              <a:rPr lang="en-US" sz="2400" smtClean="0">
                <a:solidFill>
                  <a:srgbClr val="FF0000"/>
                </a:solidFill>
              </a:rPr>
              <a:t>except </a:t>
            </a:r>
            <a:r>
              <a:rPr lang="en-US" sz="2400" smtClean="0"/>
              <a:t>. Sau đó, nó được theo sau bởi các lệnh để xử lý vấn đề ngoại lệ đó.</a:t>
            </a:r>
            <a:endParaRPr lang="en-US" sz="2400">
              <a:solidFill>
                <a:srgbClr val="FF0000"/>
              </a:solidFill>
            </a:endParaRPr>
          </a:p>
        </p:txBody>
      </p:sp>
      <p:sp>
        <p:nvSpPr>
          <p:cNvPr id="4" name="Slide Number Placeholder 3"/>
          <p:cNvSpPr>
            <a:spLocks noGrp="1"/>
          </p:cNvSpPr>
          <p:nvPr>
            <p:ph type="sldNum" sz="quarter" idx="11"/>
          </p:nvPr>
        </p:nvSpPr>
        <p:spPr/>
        <p:txBody>
          <a:bodyPr/>
          <a:lstStyle/>
          <a:p>
            <a:fld id="{B6B660BE-11E5-49C5-9092-33DADC997675}" type="slidenum">
              <a:rPr lang="en-GB" smtClean="0"/>
              <a:t>4</a:t>
            </a:fld>
            <a:endParaRPr lang="en-GB"/>
          </a:p>
        </p:txBody>
      </p:sp>
    </p:spTree>
    <p:extLst>
      <p:ext uri="{BB962C8B-B14F-4D97-AF65-F5344CB8AC3E}">
        <p14:creationId xmlns:p14="http://schemas.microsoft.com/office/powerpoint/2010/main" val="35463635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1.3. Cú </a:t>
            </a:r>
            <a:r>
              <a:rPr lang="en-US" smtClean="0"/>
              <a:t>pháp câu lệnh try </a:t>
            </a:r>
            <a:endParaRPr lang="en-US"/>
          </a:p>
        </p:txBody>
      </p:sp>
      <p:sp>
        <p:nvSpPr>
          <p:cNvPr id="3" name="Content Placeholder 2"/>
          <p:cNvSpPr>
            <a:spLocks noGrp="1"/>
          </p:cNvSpPr>
          <p:nvPr>
            <p:ph idx="1"/>
          </p:nvPr>
        </p:nvSpPr>
        <p:spPr/>
        <p:txBody>
          <a:bodyPr/>
          <a:lstStyle/>
          <a:p>
            <a:pPr marL="0" indent="0">
              <a:buNone/>
            </a:pPr>
            <a:r>
              <a:rPr lang="en-US" b="1">
                <a:solidFill>
                  <a:schemeClr val="tx1"/>
                </a:solidFill>
                <a:latin typeface="Consolas" panose="020B0609020204030204" pitchFamily="49" charset="0"/>
                <a:cs typeface="Courier New" panose="02070309020205020404" pitchFamily="49" charset="0"/>
              </a:rPr>
              <a:t>try</a:t>
            </a:r>
            <a:r>
              <a:rPr lang="en-US">
                <a:solidFill>
                  <a:schemeClr val="tx1"/>
                </a:solidFill>
                <a:latin typeface="Consolas" panose="020B0609020204030204" pitchFamily="49" charset="0"/>
                <a:cs typeface="Courier New" panose="02070309020205020404" pitchFamily="49" charset="0"/>
              </a:rPr>
              <a:t>: </a:t>
            </a:r>
            <a:endParaRPr lang="en-US" smtClean="0">
              <a:solidFill>
                <a:schemeClr val="tx1"/>
              </a:solidFill>
              <a:latin typeface="Consolas" panose="020B0609020204030204" pitchFamily="49" charset="0"/>
              <a:cs typeface="Courier New" panose="02070309020205020404" pitchFamily="49" charset="0"/>
            </a:endParaRPr>
          </a:p>
          <a:p>
            <a:pPr marL="1090613" indent="-1090613">
              <a:buNone/>
            </a:pPr>
            <a:r>
              <a:rPr lang="en-US" smtClean="0">
                <a:solidFill>
                  <a:schemeClr val="tx1"/>
                </a:solidFill>
                <a:latin typeface="Consolas" panose="020B0609020204030204" pitchFamily="49" charset="0"/>
                <a:cs typeface="Courier New" panose="02070309020205020404" pitchFamily="49" charset="0"/>
              </a:rPr>
              <a:t>	</a:t>
            </a:r>
            <a:r>
              <a:rPr lang="en-US" smtClean="0">
                <a:solidFill>
                  <a:schemeClr val="tx1"/>
                </a:solidFill>
                <a:latin typeface="Consolas" panose="020B0609020204030204" pitchFamily="49" charset="0"/>
                <a:cs typeface="Courier New" panose="02070309020205020404" pitchFamily="49" charset="0"/>
              </a:rPr>
              <a:t>#</a:t>
            </a:r>
            <a:r>
              <a:rPr lang="en-US" smtClean="0">
                <a:solidFill>
                  <a:schemeClr val="tx1"/>
                </a:solidFill>
                <a:latin typeface="Consolas" panose="020B0609020204030204" pitchFamily="49" charset="0"/>
                <a:cs typeface="Courier New" panose="02070309020205020404" pitchFamily="49" charset="0"/>
              </a:rPr>
              <a:t>Đoạn chương trình có thể phát sinh ngoại lệ</a:t>
            </a:r>
          </a:p>
          <a:p>
            <a:pPr marL="0" indent="0">
              <a:buNone/>
            </a:pPr>
            <a:r>
              <a:rPr lang="en-US" b="1" smtClean="0">
                <a:solidFill>
                  <a:schemeClr val="tx1"/>
                </a:solidFill>
                <a:latin typeface="Consolas" panose="020B0609020204030204" pitchFamily="49" charset="0"/>
                <a:cs typeface="Courier New" panose="02070309020205020404" pitchFamily="49" charset="0"/>
              </a:rPr>
              <a:t>except</a:t>
            </a:r>
            <a:r>
              <a:rPr lang="en-US">
                <a:solidFill>
                  <a:schemeClr val="tx1"/>
                </a:solidFill>
                <a:latin typeface="Consolas" panose="020B0609020204030204" pitchFamily="49" charset="0"/>
                <a:cs typeface="Courier New" panose="02070309020205020404" pitchFamily="49" charset="0"/>
              </a:rPr>
              <a:t>: </a:t>
            </a:r>
            <a:endParaRPr lang="en-US" smtClean="0">
              <a:solidFill>
                <a:schemeClr val="tx1"/>
              </a:solidFill>
              <a:latin typeface="Consolas" panose="020B0609020204030204" pitchFamily="49" charset="0"/>
              <a:cs typeface="Courier New" panose="02070309020205020404" pitchFamily="49" charset="0"/>
            </a:endParaRPr>
          </a:p>
          <a:p>
            <a:pPr marL="400050" lvl="1" indent="0">
              <a:buNone/>
            </a:pPr>
            <a:r>
              <a:rPr lang="en-US" smtClean="0">
                <a:solidFill>
                  <a:schemeClr val="tx1"/>
                </a:solidFill>
                <a:latin typeface="Consolas" panose="020B0609020204030204" pitchFamily="49" charset="0"/>
                <a:cs typeface="Courier New" panose="02070309020205020404" pitchFamily="49" charset="0"/>
              </a:rPr>
              <a:t>    #Mã lệnh thực thi khi ngoại lệ xảy ra</a:t>
            </a:r>
            <a:endParaRPr lang="en-US">
              <a:solidFill>
                <a:schemeClr val="tx1"/>
              </a:solidFill>
              <a:latin typeface="Consolas" panose="020B0609020204030204" pitchFamily="49" charset="0"/>
              <a:cs typeface="Courier New" panose="02070309020205020404" pitchFamily="49" charset="0"/>
            </a:endParaRPr>
          </a:p>
          <a:p>
            <a:pPr marL="0" indent="0">
              <a:buNone/>
            </a:pPr>
            <a:r>
              <a:rPr lang="en-US" b="1" smtClean="0">
                <a:solidFill>
                  <a:schemeClr val="tx1"/>
                </a:solidFill>
                <a:latin typeface="Consolas" panose="020B0609020204030204" pitchFamily="49" charset="0"/>
                <a:cs typeface="Courier New" panose="02070309020205020404" pitchFamily="49" charset="0"/>
              </a:rPr>
              <a:t>else</a:t>
            </a:r>
            <a:r>
              <a:rPr lang="en-US" smtClean="0">
                <a:solidFill>
                  <a:schemeClr val="tx1"/>
                </a:solidFill>
                <a:latin typeface="Consolas" panose="020B0609020204030204" pitchFamily="49" charset="0"/>
                <a:cs typeface="Courier New" panose="02070309020205020404" pitchFamily="49" charset="0"/>
              </a:rPr>
              <a:t>: </a:t>
            </a:r>
            <a:endParaRPr lang="en-US" smtClean="0">
              <a:solidFill>
                <a:schemeClr val="tx1"/>
              </a:solidFill>
              <a:latin typeface="Consolas" panose="020B0609020204030204" pitchFamily="49" charset="0"/>
              <a:cs typeface="Courier New" panose="02070309020205020404" pitchFamily="49" charset="0"/>
            </a:endParaRPr>
          </a:p>
          <a:p>
            <a:pPr marL="1025525" indent="0">
              <a:buNone/>
            </a:pPr>
            <a:r>
              <a:rPr lang="en-US" smtClean="0">
                <a:solidFill>
                  <a:schemeClr val="tx1"/>
                </a:solidFill>
                <a:latin typeface="Consolas" panose="020B0609020204030204" pitchFamily="49" charset="0"/>
                <a:cs typeface="Courier New" panose="02070309020205020404" pitchFamily="49" charset="0"/>
              </a:rPr>
              <a:t>#Nếu không có ngoại lệ xảy ra sẽ thực thi mã lệnh tại đây</a:t>
            </a:r>
            <a:endParaRPr lang="en-US">
              <a:solidFill>
                <a:schemeClr val="tx1"/>
              </a:solidFill>
              <a:latin typeface="Consolas" panose="020B0609020204030204" pitchFamily="49" charset="0"/>
              <a:cs typeface="Courier New" panose="02070309020205020404" pitchFamily="49" charset="0"/>
            </a:endParaRPr>
          </a:p>
        </p:txBody>
      </p:sp>
      <p:sp>
        <p:nvSpPr>
          <p:cNvPr id="4" name="Slide Number Placeholder 3"/>
          <p:cNvSpPr>
            <a:spLocks noGrp="1"/>
          </p:cNvSpPr>
          <p:nvPr>
            <p:ph type="sldNum" sz="quarter" idx="11"/>
          </p:nvPr>
        </p:nvSpPr>
        <p:spPr/>
        <p:txBody>
          <a:bodyPr/>
          <a:lstStyle/>
          <a:p>
            <a:fld id="{B6B660BE-11E5-49C5-9092-33DADC997675}" type="slidenum">
              <a:rPr lang="en-GB" smtClean="0"/>
              <a:t>5</a:t>
            </a:fld>
            <a:endParaRPr lang="en-GB"/>
          </a:p>
        </p:txBody>
      </p:sp>
    </p:spTree>
    <p:extLst>
      <p:ext uri="{BB962C8B-B14F-4D97-AF65-F5344CB8AC3E}">
        <p14:creationId xmlns:p14="http://schemas.microsoft.com/office/powerpoint/2010/main" val="5400804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a:t>
            </a:r>
            <a:endParaRPr lang="en-US"/>
          </a:p>
        </p:txBody>
      </p:sp>
      <p:sp>
        <p:nvSpPr>
          <p:cNvPr id="3" name="Content Placeholder 2"/>
          <p:cNvSpPr>
            <a:spLocks noGrp="1"/>
          </p:cNvSpPr>
          <p:nvPr>
            <p:ph idx="1"/>
          </p:nvPr>
        </p:nvSpPr>
        <p:spPr/>
        <p:txBody>
          <a:bodyPr/>
          <a:lstStyle/>
          <a:p>
            <a:pPr marL="0" indent="0">
              <a:buNone/>
            </a:pPr>
            <a:r>
              <a:rPr lang="vi-VN" sz="2000">
                <a:solidFill>
                  <a:schemeClr val="tx1"/>
                </a:solidFill>
                <a:latin typeface="Consolas" panose="020B0609020204030204" pitchFamily="49" charset="0"/>
                <a:cs typeface="Courier New" panose="02070309020205020404" pitchFamily="49" charset="0"/>
              </a:rPr>
              <a:t>print ("Three</a:t>
            </a:r>
            <a:r>
              <a:rPr lang="vi-VN" sz="2000" smtClean="0">
                <a:solidFill>
                  <a:schemeClr val="tx1"/>
                </a:solidFill>
                <a:latin typeface="Consolas" panose="020B0609020204030204" pitchFamily="49" charset="0"/>
                <a:cs typeface="Courier New" panose="02070309020205020404" pitchFamily="49" charset="0"/>
              </a:rPr>
              <a:t>") </a:t>
            </a:r>
            <a:endParaRPr lang="vi-VN" sz="2000">
              <a:solidFill>
                <a:schemeClr val="tx1"/>
              </a:solidFill>
              <a:latin typeface="Consolas" panose="020B0609020204030204" pitchFamily="49" charset="0"/>
              <a:cs typeface="Courier New" panose="02070309020205020404" pitchFamily="49" charset="0"/>
            </a:endParaRPr>
          </a:p>
          <a:p>
            <a:pPr marL="0" indent="0">
              <a:buNone/>
            </a:pPr>
            <a:r>
              <a:rPr lang="vi-VN" sz="2000" i="1">
                <a:solidFill>
                  <a:schemeClr val="tx1"/>
                </a:solidFill>
                <a:latin typeface="Consolas" panose="020B0609020204030204" pitchFamily="49" charset="0"/>
                <a:cs typeface="Courier New" panose="02070309020205020404" pitchFamily="49" charset="0"/>
              </a:rPr>
              <a:t># Phép chia này không vấn đề.</a:t>
            </a:r>
          </a:p>
          <a:p>
            <a:pPr marL="0" indent="0">
              <a:buNone/>
            </a:pPr>
            <a:r>
              <a:rPr lang="vi-VN" sz="2000">
                <a:solidFill>
                  <a:schemeClr val="tx1"/>
                </a:solidFill>
                <a:latin typeface="Consolas" panose="020B0609020204030204" pitchFamily="49" charset="0"/>
                <a:cs typeface="Courier New" panose="02070309020205020404" pitchFamily="49" charset="0"/>
              </a:rPr>
              <a:t>value = 10 / </a:t>
            </a:r>
            <a:r>
              <a:rPr lang="vi-VN" sz="2000" smtClean="0">
                <a:solidFill>
                  <a:schemeClr val="tx1"/>
                </a:solidFill>
                <a:latin typeface="Consolas" panose="020B0609020204030204" pitchFamily="49" charset="0"/>
                <a:cs typeface="Courier New" panose="02070309020205020404" pitchFamily="49" charset="0"/>
              </a:rPr>
              <a:t>2 </a:t>
            </a:r>
            <a:endParaRPr lang="vi-VN" sz="2000">
              <a:solidFill>
                <a:schemeClr val="tx1"/>
              </a:solidFill>
              <a:latin typeface="Consolas" panose="020B0609020204030204" pitchFamily="49" charset="0"/>
              <a:cs typeface="Courier New" panose="02070309020205020404" pitchFamily="49" charset="0"/>
            </a:endParaRPr>
          </a:p>
          <a:p>
            <a:pPr marL="0" indent="0">
              <a:buNone/>
            </a:pPr>
            <a:r>
              <a:rPr lang="vi-VN" sz="2000">
                <a:solidFill>
                  <a:schemeClr val="tx1"/>
                </a:solidFill>
                <a:latin typeface="Consolas" panose="020B0609020204030204" pitchFamily="49" charset="0"/>
                <a:cs typeface="Courier New" panose="02070309020205020404" pitchFamily="49" charset="0"/>
              </a:rPr>
              <a:t>print ("Two</a:t>
            </a:r>
            <a:r>
              <a:rPr lang="vi-VN" sz="2000" smtClean="0">
                <a:solidFill>
                  <a:schemeClr val="tx1"/>
                </a:solidFill>
                <a:latin typeface="Consolas" panose="020B0609020204030204" pitchFamily="49" charset="0"/>
                <a:cs typeface="Courier New" panose="02070309020205020404" pitchFamily="49" charset="0"/>
              </a:rPr>
              <a:t>") </a:t>
            </a:r>
            <a:endParaRPr lang="vi-VN" sz="2000">
              <a:solidFill>
                <a:schemeClr val="tx1"/>
              </a:solidFill>
              <a:latin typeface="Consolas" panose="020B0609020204030204" pitchFamily="49" charset="0"/>
              <a:cs typeface="Courier New" panose="02070309020205020404" pitchFamily="49" charset="0"/>
            </a:endParaRPr>
          </a:p>
          <a:p>
            <a:pPr marL="0" indent="0">
              <a:buNone/>
            </a:pPr>
            <a:r>
              <a:rPr lang="vi-VN" sz="2000" i="1">
                <a:solidFill>
                  <a:schemeClr val="tx1"/>
                </a:solidFill>
                <a:latin typeface="Consolas" panose="020B0609020204030204" pitchFamily="49" charset="0"/>
                <a:cs typeface="Courier New" panose="02070309020205020404" pitchFamily="49" charset="0"/>
              </a:rPr>
              <a:t># Phép chia này không vấn đề.</a:t>
            </a:r>
          </a:p>
          <a:p>
            <a:pPr marL="0" indent="0">
              <a:buNone/>
            </a:pPr>
            <a:r>
              <a:rPr lang="vi-VN" sz="2000">
                <a:solidFill>
                  <a:schemeClr val="tx1"/>
                </a:solidFill>
                <a:latin typeface="Consolas" panose="020B0609020204030204" pitchFamily="49" charset="0"/>
                <a:cs typeface="Courier New" panose="02070309020205020404" pitchFamily="49" charset="0"/>
              </a:rPr>
              <a:t>value = 10 / </a:t>
            </a:r>
            <a:r>
              <a:rPr lang="vi-VN" sz="2000" smtClean="0">
                <a:solidFill>
                  <a:schemeClr val="tx1"/>
                </a:solidFill>
                <a:latin typeface="Consolas" panose="020B0609020204030204" pitchFamily="49" charset="0"/>
                <a:cs typeface="Courier New" panose="02070309020205020404" pitchFamily="49" charset="0"/>
              </a:rPr>
              <a:t>1  </a:t>
            </a:r>
            <a:endParaRPr lang="vi-VN" sz="2000">
              <a:solidFill>
                <a:schemeClr val="tx1"/>
              </a:solidFill>
              <a:latin typeface="Consolas" panose="020B0609020204030204" pitchFamily="49" charset="0"/>
              <a:cs typeface="Courier New" panose="02070309020205020404" pitchFamily="49" charset="0"/>
            </a:endParaRPr>
          </a:p>
          <a:p>
            <a:pPr marL="0" indent="0">
              <a:buNone/>
            </a:pPr>
            <a:r>
              <a:rPr lang="vi-VN" sz="2000">
                <a:solidFill>
                  <a:schemeClr val="tx1"/>
                </a:solidFill>
                <a:latin typeface="Consolas" panose="020B0609020204030204" pitchFamily="49" charset="0"/>
                <a:cs typeface="Courier New" panose="02070309020205020404" pitchFamily="49" charset="0"/>
              </a:rPr>
              <a:t>print ("One</a:t>
            </a:r>
            <a:r>
              <a:rPr lang="vi-VN" sz="2000" smtClean="0">
                <a:solidFill>
                  <a:schemeClr val="tx1"/>
                </a:solidFill>
                <a:latin typeface="Consolas" panose="020B0609020204030204" pitchFamily="49" charset="0"/>
                <a:cs typeface="Courier New" panose="02070309020205020404" pitchFamily="49" charset="0"/>
              </a:rPr>
              <a:t>") </a:t>
            </a:r>
            <a:endParaRPr lang="vi-VN" sz="2000">
              <a:solidFill>
                <a:schemeClr val="tx1"/>
              </a:solidFill>
              <a:latin typeface="Consolas" panose="020B0609020204030204" pitchFamily="49" charset="0"/>
              <a:cs typeface="Courier New" panose="02070309020205020404" pitchFamily="49" charset="0"/>
            </a:endParaRPr>
          </a:p>
          <a:p>
            <a:pPr marL="0" indent="0">
              <a:buNone/>
            </a:pPr>
            <a:r>
              <a:rPr lang="vi-VN" sz="2000" b="1">
                <a:solidFill>
                  <a:schemeClr val="tx1"/>
                </a:solidFill>
                <a:latin typeface="Consolas" panose="020B0609020204030204" pitchFamily="49" charset="0"/>
                <a:cs typeface="Courier New" panose="02070309020205020404" pitchFamily="49" charset="0"/>
              </a:rPr>
              <a:t>d = </a:t>
            </a:r>
            <a:r>
              <a:rPr lang="vi-VN" sz="2000" b="1" smtClean="0">
                <a:solidFill>
                  <a:schemeClr val="tx1"/>
                </a:solidFill>
                <a:latin typeface="Consolas" panose="020B0609020204030204" pitchFamily="49" charset="0"/>
                <a:cs typeface="Courier New" panose="02070309020205020404" pitchFamily="49" charset="0"/>
              </a:rPr>
              <a:t>0 </a:t>
            </a:r>
            <a:endParaRPr lang="vi-VN" sz="2000" b="1">
              <a:solidFill>
                <a:schemeClr val="tx1"/>
              </a:solidFill>
              <a:latin typeface="Consolas" panose="020B0609020204030204" pitchFamily="49" charset="0"/>
              <a:cs typeface="Courier New" panose="02070309020205020404" pitchFamily="49" charset="0"/>
            </a:endParaRPr>
          </a:p>
          <a:p>
            <a:pPr marL="0" indent="0">
              <a:buNone/>
            </a:pPr>
            <a:r>
              <a:rPr lang="vi-VN" sz="2000" b="1" i="1">
                <a:solidFill>
                  <a:schemeClr val="tx1"/>
                </a:solidFill>
                <a:latin typeface="Consolas" panose="020B0609020204030204" pitchFamily="49" charset="0"/>
                <a:cs typeface="Courier New" panose="02070309020205020404" pitchFamily="49" charset="0"/>
              </a:rPr>
              <a:t># Phép chia này có vấn đề, cho cho 0</a:t>
            </a:r>
          </a:p>
          <a:p>
            <a:pPr marL="0" indent="0">
              <a:buNone/>
            </a:pPr>
            <a:r>
              <a:rPr lang="vi-VN" sz="2000" b="1" i="1">
                <a:solidFill>
                  <a:schemeClr val="tx1"/>
                </a:solidFill>
                <a:latin typeface="Consolas" panose="020B0609020204030204" pitchFamily="49" charset="0"/>
                <a:cs typeface="Courier New" panose="02070309020205020404" pitchFamily="49" charset="0"/>
              </a:rPr>
              <a:t># Một lỗi được phát ra tại đây.</a:t>
            </a:r>
          </a:p>
          <a:p>
            <a:pPr marL="0" indent="0">
              <a:buNone/>
            </a:pPr>
            <a:r>
              <a:rPr lang="vi-VN" sz="2000" b="1">
                <a:solidFill>
                  <a:schemeClr val="tx1"/>
                </a:solidFill>
                <a:latin typeface="Consolas" panose="020B0609020204030204" pitchFamily="49" charset="0"/>
                <a:cs typeface="Courier New" panose="02070309020205020404" pitchFamily="49" charset="0"/>
              </a:rPr>
              <a:t>value = 10 / </a:t>
            </a:r>
            <a:r>
              <a:rPr lang="vi-VN" sz="2000" b="1" smtClean="0">
                <a:solidFill>
                  <a:schemeClr val="tx1"/>
                </a:solidFill>
                <a:latin typeface="Consolas" panose="020B0609020204030204" pitchFamily="49" charset="0"/>
                <a:cs typeface="Courier New" panose="02070309020205020404" pitchFamily="49" charset="0"/>
              </a:rPr>
              <a:t>d </a:t>
            </a:r>
            <a:endParaRPr lang="vi-VN" sz="2000" b="1">
              <a:solidFill>
                <a:schemeClr val="tx1"/>
              </a:solidFill>
              <a:latin typeface="Consolas" panose="020B0609020204030204" pitchFamily="49" charset="0"/>
              <a:cs typeface="Courier New" panose="02070309020205020404" pitchFamily="49" charset="0"/>
            </a:endParaRPr>
          </a:p>
          <a:p>
            <a:pPr marL="0" indent="0">
              <a:buNone/>
            </a:pPr>
            <a:r>
              <a:rPr lang="vi-VN" sz="2000" i="1">
                <a:solidFill>
                  <a:schemeClr val="tx1"/>
                </a:solidFill>
                <a:latin typeface="Consolas" panose="020B0609020204030204" pitchFamily="49" charset="0"/>
                <a:cs typeface="Courier New" panose="02070309020205020404" pitchFamily="49" charset="0"/>
              </a:rPr>
              <a:t># Dòng mã dưới đây sẽ không được thực thi.</a:t>
            </a:r>
          </a:p>
          <a:p>
            <a:pPr marL="0" indent="0">
              <a:buNone/>
            </a:pPr>
            <a:r>
              <a:rPr lang="vi-VN" sz="2000">
                <a:solidFill>
                  <a:schemeClr val="tx1"/>
                </a:solidFill>
                <a:latin typeface="Consolas" panose="020B0609020204030204" pitchFamily="49" charset="0"/>
                <a:cs typeface="Courier New" panose="02070309020205020404" pitchFamily="49" charset="0"/>
              </a:rPr>
              <a:t>print ("Let's go!")</a:t>
            </a:r>
            <a:endParaRPr lang="en-US" sz="2000">
              <a:solidFill>
                <a:schemeClr val="tx1"/>
              </a:solidFill>
              <a:latin typeface="Consolas" panose="020B0609020204030204" pitchFamily="49" charset="0"/>
              <a:cs typeface="Courier New" panose="02070309020205020404" pitchFamily="49" charset="0"/>
            </a:endParaRPr>
          </a:p>
        </p:txBody>
      </p:sp>
      <p:sp>
        <p:nvSpPr>
          <p:cNvPr id="4" name="Slide Number Placeholder 3"/>
          <p:cNvSpPr>
            <a:spLocks noGrp="1"/>
          </p:cNvSpPr>
          <p:nvPr>
            <p:ph type="sldNum" sz="quarter" idx="11"/>
          </p:nvPr>
        </p:nvSpPr>
        <p:spPr/>
        <p:txBody>
          <a:bodyPr/>
          <a:lstStyle/>
          <a:p>
            <a:fld id="{B6B660BE-11E5-49C5-9092-33DADC997675}" type="slidenum">
              <a:rPr lang="en-GB" smtClean="0"/>
              <a:t>6</a:t>
            </a:fld>
            <a:endParaRPr lang="en-GB"/>
          </a:p>
        </p:txBody>
      </p:sp>
    </p:spTree>
    <p:extLst>
      <p:ext uri="{BB962C8B-B14F-4D97-AF65-F5344CB8AC3E}">
        <p14:creationId xmlns:p14="http://schemas.microsoft.com/office/powerpoint/2010/main" val="25745701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Phân tích ví dụ</a:t>
            </a:r>
            <a:endParaRPr lang="en-US"/>
          </a:p>
        </p:txBody>
      </p:sp>
      <p:pic>
        <p:nvPicPr>
          <p:cNvPr id="2050" name="Picture 2" descr="https://s1.o7planning.com/vi/11421/images/7601509.pn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812026" y="1061577"/>
            <a:ext cx="3407731" cy="5628500"/>
          </a:xfrm>
          <a:prstGeom prst="rect">
            <a:avLst/>
          </a:prstGeom>
          <a:noFill/>
          <a:extLst>
            <a:ext uri="{909E8E84-426E-40DD-AFC4-6F175D3DCCD1}">
              <a14:hiddenFill xmlns:a14="http://schemas.microsoft.com/office/drawing/2010/main">
                <a:solidFill>
                  <a:srgbClr val="FFFFFF"/>
                </a:solidFill>
              </a14:hiddenFill>
            </a:ext>
          </a:extLst>
        </p:spPr>
      </p:pic>
      <p:sp>
        <p:nvSpPr>
          <p:cNvPr id="3" name="Slide Number Placeholder 2"/>
          <p:cNvSpPr>
            <a:spLocks noGrp="1"/>
          </p:cNvSpPr>
          <p:nvPr>
            <p:ph type="sldNum" sz="quarter" idx="11"/>
          </p:nvPr>
        </p:nvSpPr>
        <p:spPr/>
        <p:txBody>
          <a:bodyPr/>
          <a:lstStyle/>
          <a:p>
            <a:fld id="{B6B660BE-11E5-49C5-9092-33DADC997675}" type="slidenum">
              <a:rPr lang="en-GB" smtClean="0"/>
              <a:t>7</a:t>
            </a:fld>
            <a:endParaRPr lang="en-GB"/>
          </a:p>
        </p:txBody>
      </p:sp>
    </p:spTree>
    <p:extLst>
      <p:ext uri="{BB962C8B-B14F-4D97-AF65-F5344CB8AC3E}">
        <p14:creationId xmlns:p14="http://schemas.microsoft.com/office/powerpoint/2010/main" val="41482845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Thực hiện thêm vào khối try</a:t>
            </a:r>
            <a:endParaRPr lang="en-US"/>
          </a:p>
        </p:txBody>
      </p:sp>
      <p:sp>
        <p:nvSpPr>
          <p:cNvPr id="3" name="Content Placeholder 2"/>
          <p:cNvSpPr>
            <a:spLocks noGrp="1"/>
          </p:cNvSpPr>
          <p:nvPr>
            <p:ph idx="1"/>
          </p:nvPr>
        </p:nvSpPr>
        <p:spPr>
          <a:xfrm>
            <a:off x="457200" y="1228727"/>
            <a:ext cx="8229600" cy="5535867"/>
          </a:xfrm>
        </p:spPr>
        <p:txBody>
          <a:bodyPr/>
          <a:lstStyle/>
          <a:p>
            <a:pPr marL="0" indent="0" algn="l">
              <a:buNone/>
            </a:pPr>
            <a:r>
              <a:rPr lang="vi-VN" sz="2000">
                <a:solidFill>
                  <a:schemeClr val="tx1"/>
                </a:solidFill>
                <a:latin typeface="Consolas" panose="020B0609020204030204" pitchFamily="49" charset="0"/>
                <a:cs typeface="Courier New" panose="02070309020205020404" pitchFamily="49" charset="0"/>
              </a:rPr>
              <a:t>print ("Three</a:t>
            </a:r>
            <a:r>
              <a:rPr lang="vi-VN" sz="2000" smtClean="0">
                <a:solidFill>
                  <a:schemeClr val="tx1"/>
                </a:solidFill>
                <a:latin typeface="Consolas" panose="020B0609020204030204" pitchFamily="49" charset="0"/>
                <a:cs typeface="Courier New" panose="02070309020205020404" pitchFamily="49" charset="0"/>
              </a:rPr>
              <a:t>") </a:t>
            </a:r>
            <a:endParaRPr lang="vi-VN" sz="2000">
              <a:solidFill>
                <a:schemeClr val="tx1"/>
              </a:solidFill>
              <a:latin typeface="Consolas" panose="020B0609020204030204" pitchFamily="49" charset="0"/>
              <a:cs typeface="Courier New" panose="02070309020205020404" pitchFamily="49" charset="0"/>
            </a:endParaRPr>
          </a:p>
          <a:p>
            <a:pPr marL="0" indent="0" algn="l">
              <a:buNone/>
            </a:pPr>
            <a:r>
              <a:rPr lang="vi-VN" sz="2000">
                <a:solidFill>
                  <a:schemeClr val="tx1"/>
                </a:solidFill>
                <a:latin typeface="Consolas" panose="020B0609020204030204" pitchFamily="49" charset="0"/>
                <a:cs typeface="Courier New" panose="02070309020205020404" pitchFamily="49" charset="0"/>
              </a:rPr>
              <a:t>value = 10 / </a:t>
            </a:r>
            <a:r>
              <a:rPr lang="vi-VN" sz="2000" smtClean="0">
                <a:solidFill>
                  <a:schemeClr val="tx1"/>
                </a:solidFill>
                <a:latin typeface="Consolas" panose="020B0609020204030204" pitchFamily="49" charset="0"/>
                <a:cs typeface="Courier New" panose="02070309020205020404" pitchFamily="49" charset="0"/>
              </a:rPr>
              <a:t>2 </a:t>
            </a:r>
            <a:endParaRPr lang="vi-VN" sz="2000">
              <a:solidFill>
                <a:schemeClr val="tx1"/>
              </a:solidFill>
              <a:latin typeface="Consolas" panose="020B0609020204030204" pitchFamily="49" charset="0"/>
              <a:cs typeface="Courier New" panose="02070309020205020404" pitchFamily="49" charset="0"/>
            </a:endParaRPr>
          </a:p>
          <a:p>
            <a:pPr marL="0" indent="0" algn="l">
              <a:buNone/>
            </a:pPr>
            <a:r>
              <a:rPr lang="vi-VN" sz="2000">
                <a:solidFill>
                  <a:schemeClr val="tx1"/>
                </a:solidFill>
                <a:latin typeface="Consolas" panose="020B0609020204030204" pitchFamily="49" charset="0"/>
                <a:cs typeface="Courier New" panose="02070309020205020404" pitchFamily="49" charset="0"/>
              </a:rPr>
              <a:t>print ("Two</a:t>
            </a:r>
            <a:r>
              <a:rPr lang="vi-VN" sz="2000" smtClean="0">
                <a:solidFill>
                  <a:schemeClr val="tx1"/>
                </a:solidFill>
                <a:latin typeface="Consolas" panose="020B0609020204030204" pitchFamily="49" charset="0"/>
                <a:cs typeface="Courier New" panose="02070309020205020404" pitchFamily="49" charset="0"/>
              </a:rPr>
              <a:t>") </a:t>
            </a:r>
            <a:endParaRPr lang="vi-VN" sz="2000">
              <a:solidFill>
                <a:schemeClr val="tx1"/>
              </a:solidFill>
              <a:latin typeface="Consolas" panose="020B0609020204030204" pitchFamily="49" charset="0"/>
              <a:cs typeface="Courier New" panose="02070309020205020404" pitchFamily="49" charset="0"/>
            </a:endParaRPr>
          </a:p>
          <a:p>
            <a:pPr marL="0" indent="0" algn="l">
              <a:buNone/>
            </a:pPr>
            <a:r>
              <a:rPr lang="vi-VN" sz="2000">
                <a:solidFill>
                  <a:schemeClr val="tx1"/>
                </a:solidFill>
                <a:latin typeface="Consolas" panose="020B0609020204030204" pitchFamily="49" charset="0"/>
                <a:cs typeface="Courier New" panose="02070309020205020404" pitchFamily="49" charset="0"/>
              </a:rPr>
              <a:t>value = 10 / </a:t>
            </a:r>
            <a:r>
              <a:rPr lang="vi-VN" sz="2000" smtClean="0">
                <a:solidFill>
                  <a:schemeClr val="tx1"/>
                </a:solidFill>
                <a:latin typeface="Consolas" panose="020B0609020204030204" pitchFamily="49" charset="0"/>
                <a:cs typeface="Courier New" panose="02070309020205020404" pitchFamily="49" charset="0"/>
              </a:rPr>
              <a:t>1  </a:t>
            </a:r>
            <a:endParaRPr lang="vi-VN" sz="2000">
              <a:solidFill>
                <a:schemeClr val="tx1"/>
              </a:solidFill>
              <a:latin typeface="Consolas" panose="020B0609020204030204" pitchFamily="49" charset="0"/>
              <a:cs typeface="Courier New" panose="02070309020205020404" pitchFamily="49" charset="0"/>
            </a:endParaRPr>
          </a:p>
          <a:p>
            <a:pPr marL="0" indent="0" algn="l">
              <a:buNone/>
            </a:pPr>
            <a:r>
              <a:rPr lang="vi-VN" sz="2000">
                <a:solidFill>
                  <a:schemeClr val="tx1"/>
                </a:solidFill>
                <a:latin typeface="Consolas" panose="020B0609020204030204" pitchFamily="49" charset="0"/>
                <a:cs typeface="Courier New" panose="02070309020205020404" pitchFamily="49" charset="0"/>
              </a:rPr>
              <a:t>print ("One</a:t>
            </a:r>
            <a:r>
              <a:rPr lang="vi-VN" sz="2000" smtClean="0">
                <a:solidFill>
                  <a:schemeClr val="tx1"/>
                </a:solidFill>
                <a:latin typeface="Consolas" panose="020B0609020204030204" pitchFamily="49" charset="0"/>
                <a:cs typeface="Courier New" panose="02070309020205020404" pitchFamily="49" charset="0"/>
              </a:rPr>
              <a:t>") </a:t>
            </a:r>
            <a:endParaRPr lang="vi-VN" sz="2000">
              <a:solidFill>
                <a:schemeClr val="tx1"/>
              </a:solidFill>
              <a:latin typeface="Consolas" panose="020B0609020204030204" pitchFamily="49" charset="0"/>
              <a:cs typeface="Courier New" panose="02070309020205020404" pitchFamily="49" charset="0"/>
            </a:endParaRPr>
          </a:p>
          <a:p>
            <a:pPr marL="0" indent="0" algn="l">
              <a:buNone/>
            </a:pPr>
            <a:r>
              <a:rPr lang="vi-VN" sz="2000">
                <a:solidFill>
                  <a:schemeClr val="tx1"/>
                </a:solidFill>
                <a:latin typeface="Consolas" panose="020B0609020204030204" pitchFamily="49" charset="0"/>
                <a:cs typeface="Courier New" panose="02070309020205020404" pitchFamily="49" charset="0"/>
              </a:rPr>
              <a:t>d = </a:t>
            </a:r>
            <a:r>
              <a:rPr lang="vi-VN" sz="2000" smtClean="0">
                <a:solidFill>
                  <a:schemeClr val="tx1"/>
                </a:solidFill>
                <a:latin typeface="Consolas" panose="020B0609020204030204" pitchFamily="49" charset="0"/>
                <a:cs typeface="Courier New" panose="02070309020205020404" pitchFamily="49" charset="0"/>
              </a:rPr>
              <a:t>0</a:t>
            </a:r>
          </a:p>
          <a:p>
            <a:pPr marL="0" indent="0" algn="l">
              <a:buNone/>
            </a:pPr>
            <a:r>
              <a:rPr lang="vi-VN" sz="2000" b="1" smtClean="0">
                <a:solidFill>
                  <a:schemeClr val="tx1"/>
                </a:solidFill>
                <a:latin typeface="Consolas" panose="020B0609020204030204" pitchFamily="49" charset="0"/>
                <a:cs typeface="Courier New" panose="02070309020205020404" pitchFamily="49" charset="0"/>
              </a:rPr>
              <a:t>try :</a:t>
            </a:r>
          </a:p>
          <a:p>
            <a:pPr marL="0" indent="0" algn="l">
              <a:buNone/>
            </a:pPr>
            <a:r>
              <a:rPr lang="vi-VN" sz="2000" b="1" smtClean="0">
                <a:solidFill>
                  <a:schemeClr val="tx1"/>
                </a:solidFill>
                <a:latin typeface="Consolas" panose="020B0609020204030204" pitchFamily="49" charset="0"/>
                <a:cs typeface="Courier New" panose="02070309020205020404" pitchFamily="49" charset="0"/>
              </a:rPr>
              <a:t>    </a:t>
            </a:r>
            <a:r>
              <a:rPr lang="vi-VN" sz="2000" b="1" i="1">
                <a:solidFill>
                  <a:schemeClr val="tx1"/>
                </a:solidFill>
                <a:latin typeface="Consolas" panose="020B0609020204030204" pitchFamily="49" charset="0"/>
                <a:cs typeface="Courier New" panose="02070309020205020404" pitchFamily="49" charset="0"/>
              </a:rPr>
              <a:t># Phép chia này có vấn đề, chia cho 0.</a:t>
            </a:r>
          </a:p>
          <a:p>
            <a:pPr marL="0" indent="0" algn="l">
              <a:buNone/>
            </a:pPr>
            <a:r>
              <a:rPr lang="vi-VN" sz="2000" b="1" i="1">
                <a:solidFill>
                  <a:schemeClr val="tx1"/>
                </a:solidFill>
                <a:latin typeface="Consolas" panose="020B0609020204030204" pitchFamily="49" charset="0"/>
                <a:cs typeface="Courier New" panose="02070309020205020404" pitchFamily="49" charset="0"/>
              </a:rPr>
              <a:t>    # Một lỗi được phát ra tại </a:t>
            </a:r>
            <a:r>
              <a:rPr lang="vi-VN" sz="2000" b="1" i="1" smtClean="0">
                <a:solidFill>
                  <a:schemeClr val="tx1"/>
                </a:solidFill>
                <a:latin typeface="Consolas" panose="020B0609020204030204" pitchFamily="49" charset="0"/>
                <a:cs typeface="Courier New" panose="02070309020205020404" pitchFamily="49" charset="0"/>
              </a:rPr>
              <a:t>đây</a:t>
            </a:r>
            <a:r>
              <a:rPr lang="en-US" sz="2000" b="1" i="1" smtClean="0">
                <a:solidFill>
                  <a:schemeClr val="tx1"/>
                </a:solidFill>
                <a:latin typeface="Consolas" panose="020B0609020204030204" pitchFamily="49" charset="0"/>
                <a:cs typeface="Courier New" panose="02070309020205020404" pitchFamily="49" charset="0"/>
              </a:rPr>
              <a:t> </a:t>
            </a:r>
            <a:r>
              <a:rPr lang="vi-VN" sz="2000" b="1" i="1" smtClean="0">
                <a:solidFill>
                  <a:schemeClr val="tx1"/>
                </a:solidFill>
                <a:latin typeface="Consolas" panose="020B0609020204030204" pitchFamily="49" charset="0"/>
                <a:cs typeface="Courier New" panose="02070309020205020404" pitchFamily="49" charset="0"/>
              </a:rPr>
              <a:t>(</a:t>
            </a:r>
            <a:r>
              <a:rPr lang="vi-VN" sz="2000" b="1" i="1">
                <a:solidFill>
                  <a:schemeClr val="tx1"/>
                </a:solidFill>
                <a:latin typeface="Consolas" panose="020B0609020204030204" pitchFamily="49" charset="0"/>
                <a:cs typeface="Courier New" panose="02070309020205020404" pitchFamily="49" charset="0"/>
              </a:rPr>
              <a:t>ZeroDivisionError).</a:t>
            </a:r>
          </a:p>
          <a:p>
            <a:pPr marL="0" indent="0" algn="l">
              <a:buNone/>
            </a:pPr>
            <a:r>
              <a:rPr lang="vi-VN" sz="2000" b="1">
                <a:solidFill>
                  <a:schemeClr val="tx1"/>
                </a:solidFill>
                <a:latin typeface="Consolas" panose="020B0609020204030204" pitchFamily="49" charset="0"/>
                <a:cs typeface="Courier New" panose="02070309020205020404" pitchFamily="49" charset="0"/>
              </a:rPr>
              <a:t>    value = 10 / </a:t>
            </a:r>
            <a:r>
              <a:rPr lang="vi-VN" sz="2000" b="1" smtClean="0">
                <a:solidFill>
                  <a:schemeClr val="tx1"/>
                </a:solidFill>
                <a:latin typeface="Consolas" panose="020B0609020204030204" pitchFamily="49" charset="0"/>
                <a:cs typeface="Courier New" panose="02070309020205020404" pitchFamily="49" charset="0"/>
              </a:rPr>
              <a:t>d     </a:t>
            </a:r>
            <a:endParaRPr lang="vi-VN" sz="2000" b="1">
              <a:solidFill>
                <a:schemeClr val="tx1"/>
              </a:solidFill>
              <a:latin typeface="Consolas" panose="020B0609020204030204" pitchFamily="49" charset="0"/>
              <a:cs typeface="Courier New" panose="02070309020205020404" pitchFamily="49" charset="0"/>
            </a:endParaRPr>
          </a:p>
          <a:p>
            <a:pPr marL="0" indent="0" algn="l">
              <a:buNone/>
            </a:pPr>
            <a:r>
              <a:rPr lang="vi-VN" sz="2000" b="1">
                <a:solidFill>
                  <a:schemeClr val="tx1"/>
                </a:solidFill>
                <a:latin typeface="Consolas" panose="020B0609020204030204" pitchFamily="49" charset="0"/>
                <a:cs typeface="Courier New" panose="02070309020205020404" pitchFamily="49" charset="0"/>
              </a:rPr>
              <a:t>    print ("value = ", value</a:t>
            </a:r>
            <a:r>
              <a:rPr lang="vi-VN" sz="2000" b="1" smtClean="0">
                <a:solidFill>
                  <a:schemeClr val="tx1"/>
                </a:solidFill>
                <a:latin typeface="Consolas" panose="020B0609020204030204" pitchFamily="49" charset="0"/>
                <a:cs typeface="Courier New" panose="02070309020205020404" pitchFamily="49" charset="0"/>
              </a:rPr>
              <a:t>)</a:t>
            </a:r>
            <a:r>
              <a:rPr lang="vi-VN" sz="2000" smtClean="0">
                <a:solidFill>
                  <a:schemeClr val="tx1"/>
                </a:solidFill>
                <a:latin typeface="Consolas" panose="020B0609020204030204" pitchFamily="49" charset="0"/>
                <a:cs typeface="Courier New" panose="02070309020205020404" pitchFamily="49" charset="0"/>
              </a:rPr>
              <a:t>     </a:t>
            </a:r>
            <a:endParaRPr lang="vi-VN" sz="2000">
              <a:solidFill>
                <a:schemeClr val="tx1"/>
              </a:solidFill>
              <a:latin typeface="Consolas" panose="020B0609020204030204" pitchFamily="49" charset="0"/>
              <a:cs typeface="Courier New" panose="02070309020205020404" pitchFamily="49" charset="0"/>
            </a:endParaRPr>
          </a:p>
          <a:p>
            <a:pPr marL="0" indent="0" algn="l">
              <a:buNone/>
            </a:pPr>
            <a:r>
              <a:rPr lang="vi-VN" sz="2000" b="1">
                <a:solidFill>
                  <a:schemeClr val="tx1"/>
                </a:solidFill>
                <a:latin typeface="Consolas" panose="020B0609020204030204" pitchFamily="49" charset="0"/>
                <a:cs typeface="Courier New" panose="02070309020205020404" pitchFamily="49" charset="0"/>
              </a:rPr>
              <a:t>except ZeroDivisionError as e </a:t>
            </a:r>
            <a:r>
              <a:rPr lang="vi-VN" sz="2000" smtClean="0">
                <a:solidFill>
                  <a:schemeClr val="tx1"/>
                </a:solidFill>
                <a:latin typeface="Consolas" panose="020B0609020204030204" pitchFamily="49" charset="0"/>
                <a:cs typeface="Courier New" panose="02070309020205020404" pitchFamily="49" charset="0"/>
              </a:rPr>
              <a:t>:     </a:t>
            </a:r>
            <a:endParaRPr lang="vi-VN" sz="2000">
              <a:solidFill>
                <a:schemeClr val="tx1"/>
              </a:solidFill>
              <a:latin typeface="Consolas" panose="020B0609020204030204" pitchFamily="49" charset="0"/>
              <a:cs typeface="Courier New" panose="02070309020205020404" pitchFamily="49" charset="0"/>
            </a:endParaRPr>
          </a:p>
          <a:p>
            <a:pPr marL="0" indent="0" algn="l">
              <a:buNone/>
            </a:pPr>
            <a:r>
              <a:rPr lang="vi-VN" sz="2000">
                <a:solidFill>
                  <a:schemeClr val="tx1"/>
                </a:solidFill>
                <a:latin typeface="Consolas" panose="020B0609020204030204" pitchFamily="49" charset="0"/>
                <a:cs typeface="Courier New" panose="02070309020205020404" pitchFamily="49" charset="0"/>
              </a:rPr>
              <a:t>    </a:t>
            </a:r>
            <a:r>
              <a:rPr lang="vi-VN" sz="2000" b="1">
                <a:solidFill>
                  <a:schemeClr val="tx1"/>
                </a:solidFill>
                <a:latin typeface="Consolas" panose="020B0609020204030204" pitchFamily="49" charset="0"/>
                <a:cs typeface="Courier New" panose="02070309020205020404" pitchFamily="49" charset="0"/>
              </a:rPr>
              <a:t>print ("Error: ", str(e) )</a:t>
            </a:r>
          </a:p>
          <a:p>
            <a:pPr marL="0" indent="0" algn="l">
              <a:buNone/>
            </a:pPr>
            <a:r>
              <a:rPr lang="vi-VN" sz="2000" b="1">
                <a:solidFill>
                  <a:schemeClr val="tx1"/>
                </a:solidFill>
                <a:latin typeface="Consolas" panose="020B0609020204030204" pitchFamily="49" charset="0"/>
                <a:cs typeface="Courier New" panose="02070309020205020404" pitchFamily="49" charset="0"/>
              </a:rPr>
              <a:t>    print ("Ignore to continue ...")</a:t>
            </a:r>
          </a:p>
          <a:p>
            <a:pPr marL="0" indent="0" algn="l">
              <a:buNone/>
            </a:pPr>
            <a:r>
              <a:rPr lang="vi-VN" sz="2000">
                <a:latin typeface="Courier New" panose="02070309020205020404" pitchFamily="49" charset="0"/>
                <a:cs typeface="Courier New" panose="02070309020205020404" pitchFamily="49" charset="0"/>
              </a:rPr>
              <a:t> </a:t>
            </a:r>
          </a:p>
          <a:p>
            <a:pPr marL="0" indent="0" algn="l">
              <a:buNone/>
            </a:pPr>
            <a:r>
              <a:rPr lang="vi-VN" sz="2000">
                <a:latin typeface="Courier New" panose="02070309020205020404" pitchFamily="49" charset="0"/>
                <a:cs typeface="Courier New" panose="02070309020205020404" pitchFamily="49" charset="0"/>
              </a:rPr>
              <a:t> </a:t>
            </a:r>
          </a:p>
          <a:p>
            <a:pPr marL="0" indent="0" algn="l">
              <a:buNone/>
            </a:pPr>
            <a:r>
              <a:rPr lang="vi-VN" sz="2000">
                <a:latin typeface="Courier New" panose="02070309020205020404" pitchFamily="49" charset="0"/>
                <a:cs typeface="Courier New" panose="02070309020205020404" pitchFamily="49" charset="0"/>
              </a:rPr>
              <a:t>print ("Let's go!")</a:t>
            </a:r>
            <a:endParaRPr lang="en-US" sz="2000">
              <a:latin typeface="Courier New" panose="02070309020205020404" pitchFamily="49" charset="0"/>
              <a:cs typeface="Courier New" panose="02070309020205020404" pitchFamily="49" charset="0"/>
            </a:endParaRPr>
          </a:p>
        </p:txBody>
      </p:sp>
      <p:sp>
        <p:nvSpPr>
          <p:cNvPr id="4" name="Slide Number Placeholder 3"/>
          <p:cNvSpPr>
            <a:spLocks noGrp="1"/>
          </p:cNvSpPr>
          <p:nvPr>
            <p:ph type="sldNum" sz="quarter" idx="11"/>
          </p:nvPr>
        </p:nvSpPr>
        <p:spPr/>
        <p:txBody>
          <a:bodyPr/>
          <a:lstStyle/>
          <a:p>
            <a:fld id="{B6B660BE-11E5-49C5-9092-33DADC997675}" type="slidenum">
              <a:rPr lang="en-GB" smtClean="0"/>
              <a:t>8</a:t>
            </a:fld>
            <a:endParaRPr lang="en-GB"/>
          </a:p>
        </p:txBody>
      </p:sp>
    </p:spTree>
    <p:extLst>
      <p:ext uri="{BB962C8B-B14F-4D97-AF65-F5344CB8AC3E}">
        <p14:creationId xmlns:p14="http://schemas.microsoft.com/office/powerpoint/2010/main" val="4805484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Khi chương trình chạy</a:t>
            </a:r>
            <a:endParaRPr lang="en-US"/>
          </a:p>
        </p:txBody>
      </p:sp>
      <p:pic>
        <p:nvPicPr>
          <p:cNvPr id="3074" name="Picture 2" descr="https://s1.o7planning.com/vi/11421/images/7601436.pn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853815" y="1228725"/>
            <a:ext cx="3436370" cy="5248275"/>
          </a:xfrm>
          <a:prstGeom prst="rect">
            <a:avLst/>
          </a:prstGeom>
          <a:noFill/>
          <a:extLst>
            <a:ext uri="{909E8E84-426E-40DD-AFC4-6F175D3DCCD1}">
              <a14:hiddenFill xmlns:a14="http://schemas.microsoft.com/office/drawing/2010/main">
                <a:solidFill>
                  <a:srgbClr val="FFFFFF"/>
                </a:solidFill>
              </a14:hiddenFill>
            </a:ext>
          </a:extLst>
        </p:spPr>
      </p:pic>
      <p:sp>
        <p:nvSpPr>
          <p:cNvPr id="3" name="Slide Number Placeholder 2"/>
          <p:cNvSpPr>
            <a:spLocks noGrp="1"/>
          </p:cNvSpPr>
          <p:nvPr>
            <p:ph type="sldNum" sz="quarter" idx="11"/>
          </p:nvPr>
        </p:nvSpPr>
        <p:spPr/>
        <p:txBody>
          <a:bodyPr/>
          <a:lstStyle/>
          <a:p>
            <a:fld id="{B6B660BE-11E5-49C5-9092-33DADC997675}" type="slidenum">
              <a:rPr lang="en-GB" smtClean="0"/>
              <a:t>9</a:t>
            </a:fld>
            <a:endParaRPr lang="en-GB"/>
          </a:p>
        </p:txBody>
      </p:sp>
    </p:spTree>
    <p:extLst>
      <p:ext uri="{BB962C8B-B14F-4D97-AF65-F5344CB8AC3E}">
        <p14:creationId xmlns:p14="http://schemas.microsoft.com/office/powerpoint/2010/main" val="38042975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a:t>
            </a:r>
            <a:endParaRPr lang="en-US"/>
          </a:p>
        </p:txBody>
      </p:sp>
      <p:sp>
        <p:nvSpPr>
          <p:cNvPr id="3" name="Slide Number Placeholder 2"/>
          <p:cNvSpPr>
            <a:spLocks noGrp="1"/>
          </p:cNvSpPr>
          <p:nvPr>
            <p:ph type="sldNum" sz="quarter" idx="11"/>
          </p:nvPr>
        </p:nvSpPr>
        <p:spPr/>
        <p:txBody>
          <a:bodyPr/>
          <a:lstStyle/>
          <a:p>
            <a:fld id="{B6B660BE-11E5-49C5-9092-33DADC997675}" type="slidenum">
              <a:rPr lang="en-GB" smtClean="0"/>
              <a:t>10</a:t>
            </a:fld>
            <a:endParaRPr lang="en-GB"/>
          </a:p>
        </p:txBody>
      </p:sp>
      <p:pic>
        <p:nvPicPr>
          <p:cNvPr id="6" name="Content Placeholder 5" descr="Spyder (Python 3.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1643381"/>
            <a:ext cx="8229600" cy="4418962"/>
          </a:xfrm>
          <a:ln>
            <a:solidFill>
              <a:schemeClr val="accent1"/>
            </a:solidFill>
          </a:ln>
        </p:spPr>
      </p:pic>
    </p:spTree>
    <p:extLst>
      <p:ext uri="{BB962C8B-B14F-4D97-AF65-F5344CB8AC3E}">
        <p14:creationId xmlns:p14="http://schemas.microsoft.com/office/powerpoint/2010/main" val="18508562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Lệnh </a:t>
            </a:r>
            <a:r>
              <a:rPr lang="en-US" smtClean="0"/>
              <a:t>try </a:t>
            </a:r>
            <a:r>
              <a:rPr lang="en-US" smtClean="0"/>
              <a:t>khi đã xác định loại except</a:t>
            </a:r>
            <a:endParaRPr lang="en-US"/>
          </a:p>
        </p:txBody>
      </p:sp>
      <p:sp>
        <p:nvSpPr>
          <p:cNvPr id="3" name="Content Placeholder 2"/>
          <p:cNvSpPr>
            <a:spLocks noGrp="1"/>
          </p:cNvSpPr>
          <p:nvPr>
            <p:ph idx="1"/>
          </p:nvPr>
        </p:nvSpPr>
        <p:spPr/>
        <p:txBody>
          <a:bodyPr/>
          <a:lstStyle/>
          <a:p>
            <a:pPr marL="0" indent="0">
              <a:buNone/>
            </a:pPr>
            <a:r>
              <a:rPr lang="en-US" sz="2400" b="1">
                <a:solidFill>
                  <a:schemeClr val="tx1"/>
                </a:solidFill>
                <a:latin typeface="Consolas" panose="020B0609020204030204" pitchFamily="49" charset="0"/>
                <a:cs typeface="Courier New" panose="02070309020205020404" pitchFamily="49" charset="0"/>
              </a:rPr>
              <a:t>try</a:t>
            </a:r>
            <a:r>
              <a:rPr lang="en-US" sz="2400">
                <a:solidFill>
                  <a:schemeClr val="tx1"/>
                </a:solidFill>
                <a:latin typeface="Consolas" panose="020B0609020204030204" pitchFamily="49" charset="0"/>
                <a:cs typeface="Courier New" panose="02070309020205020404" pitchFamily="49" charset="0"/>
              </a:rPr>
              <a:t>: </a:t>
            </a:r>
          </a:p>
          <a:p>
            <a:pPr marL="1090613" indent="-1090613">
              <a:buNone/>
            </a:pPr>
            <a:r>
              <a:rPr lang="en-US" sz="2400">
                <a:solidFill>
                  <a:schemeClr val="tx1"/>
                </a:solidFill>
                <a:latin typeface="Consolas" panose="020B0609020204030204" pitchFamily="49" charset="0"/>
                <a:cs typeface="Courier New" panose="02070309020205020404" pitchFamily="49" charset="0"/>
              </a:rPr>
              <a:t>	</a:t>
            </a:r>
            <a:r>
              <a:rPr lang="en-US" sz="2400" smtClean="0">
                <a:solidFill>
                  <a:schemeClr val="tx1"/>
                </a:solidFill>
                <a:latin typeface="Consolas" panose="020B0609020204030204" pitchFamily="49" charset="0"/>
                <a:cs typeface="Courier New" panose="02070309020205020404" pitchFamily="49" charset="0"/>
              </a:rPr>
              <a:t>#</a:t>
            </a:r>
            <a:r>
              <a:rPr lang="en-US" sz="2400">
                <a:solidFill>
                  <a:schemeClr val="tx1"/>
                </a:solidFill>
                <a:latin typeface="Consolas" panose="020B0609020204030204" pitchFamily="49" charset="0"/>
                <a:cs typeface="Courier New" panose="02070309020205020404" pitchFamily="49" charset="0"/>
              </a:rPr>
              <a:t>Đoạn chương trình có thể phát sinh ngoại lệ</a:t>
            </a:r>
          </a:p>
          <a:p>
            <a:pPr marL="0" indent="0">
              <a:buNone/>
            </a:pPr>
            <a:r>
              <a:rPr lang="en-US" sz="2400" b="1" smtClean="0">
                <a:solidFill>
                  <a:schemeClr val="tx1"/>
                </a:solidFill>
                <a:latin typeface="Consolas" panose="020B0609020204030204" pitchFamily="49" charset="0"/>
                <a:cs typeface="Courier New" panose="02070309020205020404" pitchFamily="49" charset="0"/>
              </a:rPr>
              <a:t>Except </a:t>
            </a:r>
            <a:r>
              <a:rPr lang="en-US" sz="2400" b="1" i="1" smtClean="0">
                <a:solidFill>
                  <a:schemeClr val="tx1"/>
                </a:solidFill>
                <a:latin typeface="Consolas" panose="020B0609020204030204" pitchFamily="49" charset="0"/>
                <a:cs typeface="Courier New" panose="02070309020205020404" pitchFamily="49" charset="0"/>
              </a:rPr>
              <a:t>Exceptioni</a:t>
            </a:r>
            <a:r>
              <a:rPr lang="en-US" sz="2400" smtClean="0">
                <a:solidFill>
                  <a:schemeClr val="tx1"/>
                </a:solidFill>
                <a:latin typeface="Consolas" panose="020B0609020204030204" pitchFamily="49" charset="0"/>
                <a:cs typeface="Courier New" panose="02070309020205020404" pitchFamily="49" charset="0"/>
              </a:rPr>
              <a:t>: </a:t>
            </a:r>
            <a:endParaRPr lang="en-US" sz="2400">
              <a:solidFill>
                <a:schemeClr val="tx1"/>
              </a:solidFill>
              <a:latin typeface="Consolas" panose="020B0609020204030204" pitchFamily="49" charset="0"/>
              <a:cs typeface="Courier New" panose="02070309020205020404" pitchFamily="49" charset="0"/>
            </a:endParaRPr>
          </a:p>
          <a:p>
            <a:pPr marL="1090613" lvl="1" indent="-690563">
              <a:buNone/>
            </a:pPr>
            <a:r>
              <a:rPr lang="en-US">
                <a:solidFill>
                  <a:schemeClr val="tx1"/>
                </a:solidFill>
                <a:latin typeface="Consolas" panose="020B0609020204030204" pitchFamily="49" charset="0"/>
                <a:cs typeface="Courier New" panose="02070309020205020404" pitchFamily="49" charset="0"/>
              </a:rPr>
              <a:t>    #Mã lệnh thực thi khi ngoại </a:t>
            </a:r>
            <a:r>
              <a:rPr lang="en-US" smtClean="0">
                <a:solidFill>
                  <a:schemeClr val="tx1"/>
                </a:solidFill>
                <a:latin typeface="Consolas" panose="020B0609020204030204" pitchFamily="49" charset="0"/>
                <a:cs typeface="Courier New" panose="02070309020205020404" pitchFamily="49" charset="0"/>
              </a:rPr>
              <a:t>lệ </a:t>
            </a:r>
            <a:r>
              <a:rPr lang="en-US" b="1" i="1" smtClean="0">
                <a:solidFill>
                  <a:schemeClr val="tx1"/>
                </a:solidFill>
                <a:latin typeface="Consolas" panose="020B0609020204030204" pitchFamily="49" charset="0"/>
                <a:cs typeface="Courier New" panose="02070309020205020404" pitchFamily="49" charset="0"/>
              </a:rPr>
              <a:t>Exceptioni</a:t>
            </a:r>
            <a:r>
              <a:rPr lang="en-US" smtClean="0">
                <a:solidFill>
                  <a:schemeClr val="tx1"/>
                </a:solidFill>
                <a:latin typeface="Consolas" panose="020B0609020204030204" pitchFamily="49" charset="0"/>
                <a:cs typeface="Courier New" panose="02070309020205020404" pitchFamily="49" charset="0"/>
              </a:rPr>
              <a:t> </a:t>
            </a:r>
            <a:r>
              <a:rPr lang="en-US">
                <a:solidFill>
                  <a:schemeClr val="tx1"/>
                </a:solidFill>
                <a:latin typeface="Consolas" panose="020B0609020204030204" pitchFamily="49" charset="0"/>
                <a:cs typeface="Courier New" panose="02070309020205020404" pitchFamily="49" charset="0"/>
              </a:rPr>
              <a:t>xảy ra</a:t>
            </a:r>
          </a:p>
          <a:p>
            <a:pPr marL="0" indent="0">
              <a:buNone/>
            </a:pPr>
            <a:r>
              <a:rPr lang="en-US" sz="2400" b="1">
                <a:solidFill>
                  <a:schemeClr val="tx1"/>
                </a:solidFill>
                <a:latin typeface="Consolas" panose="020B0609020204030204" pitchFamily="49" charset="0"/>
                <a:cs typeface="Courier New" panose="02070309020205020404" pitchFamily="49" charset="0"/>
              </a:rPr>
              <a:t>else</a:t>
            </a:r>
            <a:r>
              <a:rPr lang="en-US" sz="2400">
                <a:solidFill>
                  <a:schemeClr val="tx1"/>
                </a:solidFill>
                <a:latin typeface="Consolas" panose="020B0609020204030204" pitchFamily="49" charset="0"/>
                <a:cs typeface="Courier New" panose="02070309020205020404" pitchFamily="49" charset="0"/>
              </a:rPr>
              <a:t>: </a:t>
            </a:r>
          </a:p>
          <a:p>
            <a:pPr marL="1025525" indent="-1025525">
              <a:buNone/>
            </a:pPr>
            <a:r>
              <a:rPr lang="en-US" sz="2400">
                <a:solidFill>
                  <a:schemeClr val="tx1"/>
                </a:solidFill>
                <a:latin typeface="Consolas" panose="020B0609020204030204" pitchFamily="49" charset="0"/>
                <a:cs typeface="Courier New" panose="02070309020205020404" pitchFamily="49" charset="0"/>
              </a:rPr>
              <a:t>	</a:t>
            </a:r>
            <a:r>
              <a:rPr lang="en-US" sz="2400" smtClean="0">
                <a:solidFill>
                  <a:schemeClr val="tx1"/>
                </a:solidFill>
                <a:latin typeface="Consolas" panose="020B0609020204030204" pitchFamily="49" charset="0"/>
                <a:cs typeface="Courier New" panose="02070309020205020404" pitchFamily="49" charset="0"/>
              </a:rPr>
              <a:t>#</a:t>
            </a:r>
            <a:r>
              <a:rPr lang="en-US" sz="2400">
                <a:solidFill>
                  <a:schemeClr val="tx1"/>
                </a:solidFill>
                <a:latin typeface="Consolas" panose="020B0609020204030204" pitchFamily="49" charset="0"/>
                <a:cs typeface="Courier New" panose="02070309020205020404" pitchFamily="49" charset="0"/>
              </a:rPr>
              <a:t>Nếu không có ngoại lệ xảy ra sẽ thực thi mã lệnh tại </a:t>
            </a:r>
            <a:r>
              <a:rPr lang="en-US" sz="2400" smtClean="0">
                <a:solidFill>
                  <a:schemeClr val="tx1"/>
                </a:solidFill>
                <a:latin typeface="Consolas" panose="020B0609020204030204" pitchFamily="49" charset="0"/>
                <a:cs typeface="Courier New" panose="02070309020205020404" pitchFamily="49" charset="0"/>
              </a:rPr>
              <a:t>đây</a:t>
            </a:r>
            <a:endParaRPr lang="en-US" sz="2400">
              <a:solidFill>
                <a:schemeClr val="tx1"/>
              </a:solidFill>
              <a:latin typeface="Consolas" panose="020B0609020204030204" pitchFamily="49" charset="0"/>
              <a:cs typeface="Courier New" panose="02070309020205020404" pitchFamily="49" charset="0"/>
            </a:endParaRPr>
          </a:p>
          <a:p>
            <a:pPr marL="0" indent="0">
              <a:buNone/>
            </a:pPr>
            <a:endParaRPr lang="en-US" sz="2400">
              <a:solidFill>
                <a:schemeClr val="tx1"/>
              </a:solidFill>
              <a:latin typeface="Consolas" panose="020B0609020204030204" pitchFamily="49" charset="0"/>
            </a:endParaRPr>
          </a:p>
        </p:txBody>
      </p:sp>
      <p:sp>
        <p:nvSpPr>
          <p:cNvPr id="4" name="Slide Number Placeholder 3"/>
          <p:cNvSpPr>
            <a:spLocks noGrp="1"/>
          </p:cNvSpPr>
          <p:nvPr>
            <p:ph type="sldNum" sz="quarter" idx="11"/>
          </p:nvPr>
        </p:nvSpPr>
        <p:spPr/>
        <p:txBody>
          <a:bodyPr/>
          <a:lstStyle/>
          <a:p>
            <a:fld id="{B6B660BE-11E5-49C5-9092-33DADC997675}" type="slidenum">
              <a:rPr lang="en-GB" smtClean="0"/>
              <a:t>11</a:t>
            </a:fld>
            <a:endParaRPr lang="en-GB"/>
          </a:p>
        </p:txBody>
      </p:sp>
    </p:spTree>
    <p:extLst>
      <p:ext uri="{BB962C8B-B14F-4D97-AF65-F5344CB8AC3E}">
        <p14:creationId xmlns:p14="http://schemas.microsoft.com/office/powerpoint/2010/main" val="32106242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28363" y="1477646"/>
            <a:ext cx="3506183" cy="3591441"/>
          </a:xfrm>
          <a:ln>
            <a:solidFill>
              <a:schemeClr val="accent1"/>
            </a:solidFill>
          </a:ln>
        </p:spPr>
      </p:pic>
      <p:sp>
        <p:nvSpPr>
          <p:cNvPr id="3" name="Slide Number Placeholder 2"/>
          <p:cNvSpPr>
            <a:spLocks noGrp="1"/>
          </p:cNvSpPr>
          <p:nvPr>
            <p:ph type="sldNum" sz="quarter" idx="11"/>
          </p:nvPr>
        </p:nvSpPr>
        <p:spPr/>
        <p:txBody>
          <a:bodyPr/>
          <a:lstStyle/>
          <a:p>
            <a:fld id="{B6B660BE-11E5-49C5-9092-33DADC997675}" type="slidenum">
              <a:rPr lang="en-GB" smtClean="0"/>
              <a:t>12</a:t>
            </a:fld>
            <a:endParaRPr lang="en-GB"/>
          </a:p>
        </p:txBody>
      </p:sp>
    </p:spTree>
    <p:extLst>
      <p:ext uri="{BB962C8B-B14F-4D97-AF65-F5344CB8AC3E}">
        <p14:creationId xmlns:p14="http://schemas.microsoft.com/office/powerpoint/2010/main" val="15488460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1.4. </a:t>
            </a:r>
            <a:r>
              <a:rPr lang="en-US" smtClean="0"/>
              <a:t>Tham số trong ngoại lệ</a:t>
            </a:r>
            <a:endParaRPr lang="en-US"/>
          </a:p>
        </p:txBody>
      </p:sp>
      <p:sp>
        <p:nvSpPr>
          <p:cNvPr id="3" name="Content Placeholder 2"/>
          <p:cNvSpPr>
            <a:spLocks noGrp="1"/>
          </p:cNvSpPr>
          <p:nvPr>
            <p:ph idx="1"/>
          </p:nvPr>
        </p:nvSpPr>
        <p:spPr/>
        <p:txBody>
          <a:bodyPr/>
          <a:lstStyle/>
          <a:p>
            <a:r>
              <a:rPr lang="en-US" sz="2400" smtClean="0"/>
              <a:t>Một ngoại lệ có thể có một tham số cung cấp thong tin bổ sung về vấn đế ngoại lệ. </a:t>
            </a:r>
          </a:p>
          <a:p>
            <a:r>
              <a:rPr lang="en-US" sz="2400" smtClean="0"/>
              <a:t>Nội dung tham số này là phụ thuộc vào ngoại lệ đó là ngoại lệ nào</a:t>
            </a:r>
          </a:p>
          <a:p>
            <a:r>
              <a:rPr lang="en-US" sz="2400" smtClean="0"/>
              <a:t>Cú pháp tham số trong ngoại lệ</a:t>
            </a:r>
          </a:p>
          <a:p>
            <a:pPr marL="0" indent="0">
              <a:buNone/>
            </a:pPr>
            <a:r>
              <a:rPr lang="en-US" sz="2400" b="1">
                <a:solidFill>
                  <a:schemeClr val="tx1"/>
                </a:solidFill>
                <a:latin typeface="Consolas" panose="020B0609020204030204" pitchFamily="49" charset="0"/>
                <a:cs typeface="Courier New" panose="02070309020205020404" pitchFamily="49" charset="0"/>
              </a:rPr>
              <a:t>try</a:t>
            </a:r>
            <a:r>
              <a:rPr lang="en-US" sz="2400">
                <a:solidFill>
                  <a:schemeClr val="tx1"/>
                </a:solidFill>
                <a:latin typeface="Consolas" panose="020B0609020204030204" pitchFamily="49" charset="0"/>
                <a:cs typeface="Courier New" panose="02070309020205020404" pitchFamily="49" charset="0"/>
              </a:rPr>
              <a:t>: </a:t>
            </a:r>
          </a:p>
          <a:p>
            <a:pPr marL="1090613" indent="-1090613">
              <a:buNone/>
            </a:pPr>
            <a:r>
              <a:rPr lang="en-US" sz="2400">
                <a:solidFill>
                  <a:schemeClr val="tx1"/>
                </a:solidFill>
                <a:latin typeface="Consolas" panose="020B0609020204030204" pitchFamily="49" charset="0"/>
                <a:cs typeface="Courier New" panose="02070309020205020404" pitchFamily="49" charset="0"/>
              </a:rPr>
              <a:t>	</a:t>
            </a:r>
            <a:r>
              <a:rPr lang="en-US" sz="2400" i="1" smtClean="0">
                <a:solidFill>
                  <a:schemeClr val="tx1"/>
                </a:solidFill>
                <a:latin typeface="Consolas" panose="020B0609020204030204" pitchFamily="49" charset="0"/>
                <a:cs typeface="Courier New" panose="02070309020205020404" pitchFamily="49" charset="0"/>
              </a:rPr>
              <a:t>#</a:t>
            </a:r>
            <a:r>
              <a:rPr lang="en-US" sz="2400" i="1">
                <a:solidFill>
                  <a:schemeClr val="tx1"/>
                </a:solidFill>
                <a:latin typeface="Consolas" panose="020B0609020204030204" pitchFamily="49" charset="0"/>
                <a:cs typeface="Courier New" panose="02070309020205020404" pitchFamily="49" charset="0"/>
              </a:rPr>
              <a:t>Đoạn chương trình có thể phát sinh ngoại lệ</a:t>
            </a:r>
          </a:p>
          <a:p>
            <a:pPr marL="0" indent="0">
              <a:buNone/>
            </a:pPr>
            <a:r>
              <a:rPr lang="en-US" sz="2400" b="1" smtClean="0">
                <a:solidFill>
                  <a:schemeClr val="tx1"/>
                </a:solidFill>
                <a:latin typeface="Consolas" panose="020B0609020204030204" pitchFamily="49" charset="0"/>
                <a:cs typeface="Courier New" panose="02070309020205020404" pitchFamily="49" charset="0"/>
              </a:rPr>
              <a:t>Except Kiểu_exception,Thamso</a:t>
            </a:r>
            <a:r>
              <a:rPr lang="en-US" sz="2400" smtClean="0">
                <a:solidFill>
                  <a:schemeClr val="tx1"/>
                </a:solidFill>
                <a:latin typeface="Consolas" panose="020B0609020204030204" pitchFamily="49" charset="0"/>
                <a:cs typeface="Courier New" panose="02070309020205020404" pitchFamily="49" charset="0"/>
              </a:rPr>
              <a:t>: </a:t>
            </a:r>
            <a:endParaRPr lang="en-US" sz="2400">
              <a:solidFill>
                <a:schemeClr val="tx1"/>
              </a:solidFill>
              <a:latin typeface="Consolas" panose="020B0609020204030204" pitchFamily="49" charset="0"/>
              <a:cs typeface="Courier New" panose="02070309020205020404" pitchFamily="49" charset="0"/>
            </a:endParaRPr>
          </a:p>
          <a:p>
            <a:pPr marL="400050" lvl="1" indent="0">
              <a:buNone/>
            </a:pPr>
            <a:r>
              <a:rPr lang="en-US">
                <a:solidFill>
                  <a:schemeClr val="tx1"/>
                </a:solidFill>
                <a:latin typeface="Consolas" panose="020B0609020204030204" pitchFamily="49" charset="0"/>
                <a:cs typeface="Courier New" panose="02070309020205020404" pitchFamily="49" charset="0"/>
              </a:rPr>
              <a:t>    </a:t>
            </a:r>
            <a:r>
              <a:rPr lang="en-US" i="1">
                <a:solidFill>
                  <a:schemeClr val="tx1"/>
                </a:solidFill>
                <a:latin typeface="Consolas" panose="020B0609020204030204" pitchFamily="49" charset="0"/>
                <a:cs typeface="Courier New" panose="02070309020205020404" pitchFamily="49" charset="0"/>
              </a:rPr>
              <a:t>#Mã lệnh thực thi khi ngoại lệ xảy </a:t>
            </a:r>
            <a:r>
              <a:rPr lang="en-US" i="1" smtClean="0">
                <a:solidFill>
                  <a:schemeClr val="tx1"/>
                </a:solidFill>
                <a:latin typeface="Consolas" panose="020B0609020204030204" pitchFamily="49" charset="0"/>
                <a:cs typeface="Courier New" panose="02070309020205020404" pitchFamily="49" charset="0"/>
              </a:rPr>
              <a:t>ra</a:t>
            </a:r>
          </a:p>
          <a:p>
            <a:pPr marL="1090613" lvl="1" indent="-690563">
              <a:buNone/>
            </a:pPr>
            <a:r>
              <a:rPr lang="en-US" i="1">
                <a:solidFill>
                  <a:schemeClr val="tx1"/>
                </a:solidFill>
                <a:latin typeface="Consolas" panose="020B0609020204030204" pitchFamily="49" charset="0"/>
                <a:cs typeface="Courier New" panose="02070309020205020404" pitchFamily="49" charset="0"/>
              </a:rPr>
              <a:t> </a:t>
            </a:r>
            <a:r>
              <a:rPr lang="en-US" i="1" smtClean="0">
                <a:solidFill>
                  <a:schemeClr val="tx1"/>
                </a:solidFill>
                <a:latin typeface="Consolas" panose="020B0609020204030204" pitchFamily="49" charset="0"/>
                <a:cs typeface="Courier New" panose="02070309020205020404" pitchFamily="49" charset="0"/>
              </a:rPr>
              <a:t>   #Hiển thị tham số tại đây để nhận thêm thông tin ngoại lệ</a:t>
            </a:r>
            <a:endParaRPr lang="en-US" i="1">
              <a:solidFill>
                <a:schemeClr val="tx1"/>
              </a:solidFill>
              <a:latin typeface="Consolas" panose="020B0609020204030204" pitchFamily="49" charset="0"/>
            </a:endParaRPr>
          </a:p>
        </p:txBody>
      </p:sp>
      <p:sp>
        <p:nvSpPr>
          <p:cNvPr id="4" name="Slide Number Placeholder 3"/>
          <p:cNvSpPr>
            <a:spLocks noGrp="1"/>
          </p:cNvSpPr>
          <p:nvPr>
            <p:ph type="sldNum" sz="quarter" idx="11"/>
          </p:nvPr>
        </p:nvSpPr>
        <p:spPr/>
        <p:txBody>
          <a:bodyPr/>
          <a:lstStyle/>
          <a:p>
            <a:fld id="{B6B660BE-11E5-49C5-9092-33DADC997675}" type="slidenum">
              <a:rPr lang="en-GB" smtClean="0"/>
              <a:t>13</a:t>
            </a:fld>
            <a:endParaRPr lang="en-GB"/>
          </a:p>
        </p:txBody>
      </p:sp>
    </p:spTree>
    <p:extLst>
      <p:ext uri="{BB962C8B-B14F-4D97-AF65-F5344CB8AC3E}">
        <p14:creationId xmlns:p14="http://schemas.microsoft.com/office/powerpoint/2010/main" val="32665347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1.5. </a:t>
            </a:r>
            <a:r>
              <a:rPr lang="en-US" smtClean="0"/>
              <a:t>Các ngoại lệ trong Python</a:t>
            </a:r>
            <a:endParaRPr lang="en-US"/>
          </a:p>
        </p:txBody>
      </p:sp>
      <p:pic>
        <p:nvPicPr>
          <p:cNvPr id="4098" name="Picture 2" descr="https://s1.o7planning.com/vi/11421/images/7601427.pn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38675" y="1651819"/>
            <a:ext cx="8233871" cy="4493342"/>
          </a:xfrm>
          <a:prstGeom prst="rect">
            <a:avLst/>
          </a:prstGeom>
          <a:noFill/>
          <a:extLst>
            <a:ext uri="{909E8E84-426E-40DD-AFC4-6F175D3DCCD1}">
              <a14:hiddenFill xmlns:a14="http://schemas.microsoft.com/office/drawing/2010/main">
                <a:solidFill>
                  <a:srgbClr val="FFFFFF"/>
                </a:solidFill>
              </a14:hiddenFill>
            </a:ext>
          </a:extLst>
        </p:spPr>
      </p:pic>
      <p:sp>
        <p:nvSpPr>
          <p:cNvPr id="3" name="Slide Number Placeholder 2"/>
          <p:cNvSpPr>
            <a:spLocks noGrp="1"/>
          </p:cNvSpPr>
          <p:nvPr>
            <p:ph type="sldNum" sz="quarter" idx="11"/>
          </p:nvPr>
        </p:nvSpPr>
        <p:spPr/>
        <p:txBody>
          <a:bodyPr/>
          <a:lstStyle/>
          <a:p>
            <a:fld id="{B6B660BE-11E5-49C5-9092-33DADC997675}" type="slidenum">
              <a:rPr lang="en-GB" smtClean="0"/>
              <a:t>14</a:t>
            </a:fld>
            <a:endParaRPr lang="en-GB"/>
          </a:p>
        </p:txBody>
      </p:sp>
    </p:spTree>
    <p:extLst>
      <p:ext uri="{BB962C8B-B14F-4D97-AF65-F5344CB8AC3E}">
        <p14:creationId xmlns:p14="http://schemas.microsoft.com/office/powerpoint/2010/main" val="33176692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Giải thích</a:t>
            </a:r>
            <a:endParaRPr lang="en-US"/>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789900305"/>
              </p:ext>
            </p:extLst>
          </p:nvPr>
        </p:nvGraphicFramePr>
        <p:xfrm>
          <a:off x="678426" y="1533833"/>
          <a:ext cx="7865806" cy="4701274"/>
        </p:xfrm>
        <a:graphic>
          <a:graphicData uri="http://schemas.openxmlformats.org/drawingml/2006/table">
            <a:tbl>
              <a:tblPr>
                <a:tableStyleId>{3C2FFA5D-87B4-456A-9821-1D502468CF0F}</a:tableStyleId>
              </a:tblPr>
              <a:tblGrid>
                <a:gridCol w="2609523"/>
                <a:gridCol w="5256283"/>
              </a:tblGrid>
              <a:tr h="412024">
                <a:tc>
                  <a:txBody>
                    <a:bodyPr/>
                    <a:lstStyle/>
                    <a:p>
                      <a:r>
                        <a:rPr lang="en-US" b="1">
                          <a:effectLst/>
                        </a:rPr>
                        <a:t>Exception Name</a:t>
                      </a:r>
                    </a:p>
                  </a:txBody>
                  <a:tcPr marL="38100" marR="38100" marT="38100" marB="38100" anchor="ctr"/>
                </a:tc>
                <a:tc>
                  <a:txBody>
                    <a:bodyPr/>
                    <a:lstStyle/>
                    <a:p>
                      <a:r>
                        <a:rPr lang="en-US" b="1">
                          <a:effectLst/>
                        </a:rPr>
                        <a:t>Chú Thích</a:t>
                      </a:r>
                    </a:p>
                  </a:txBody>
                  <a:tcPr marL="38100" marR="38100" marT="38100" marB="38100" anchor="ctr"/>
                </a:tc>
              </a:tr>
              <a:tr h="709794">
                <a:tc>
                  <a:txBody>
                    <a:bodyPr/>
                    <a:lstStyle/>
                    <a:p>
                      <a:r>
                        <a:rPr lang="en-US" b="1">
                          <a:effectLst/>
                        </a:rPr>
                        <a:t>Exception</a:t>
                      </a:r>
                    </a:p>
                  </a:txBody>
                  <a:tcPr marL="38100" marR="38100" marT="38100" marB="38100" anchor="ctr"/>
                </a:tc>
                <a:tc>
                  <a:txBody>
                    <a:bodyPr/>
                    <a:lstStyle/>
                    <a:p>
                      <a:r>
                        <a:rPr lang="vi-VN">
                          <a:effectLst/>
                        </a:rPr>
                        <a:t>Đây là lớp cơ sở cho tất cả các exception, nó sẽ xuất hiện khi có bất cứ một lỗi nào xảy ra.</a:t>
                      </a:r>
                    </a:p>
                  </a:txBody>
                  <a:tcPr marL="38100" marR="38100" marT="38100" marB="38100" anchor="ctr"/>
                </a:tc>
              </a:tr>
              <a:tr h="729575">
                <a:tc>
                  <a:txBody>
                    <a:bodyPr/>
                    <a:lstStyle/>
                    <a:p>
                      <a:r>
                        <a:rPr lang="en-US" b="1">
                          <a:effectLst/>
                        </a:rPr>
                        <a:t>StopIteration</a:t>
                      </a:r>
                    </a:p>
                  </a:txBody>
                  <a:tcPr marL="38100" marR="38100" marT="38100" marB="38100" anchor="ctr"/>
                </a:tc>
                <a:tc>
                  <a:txBody>
                    <a:bodyPr/>
                    <a:lstStyle/>
                    <a:p>
                      <a:r>
                        <a:rPr lang="vi-VN">
                          <a:effectLst/>
                        </a:rPr>
                        <a:t>Xuất hiện khi phương thức next() của interator không trỏ đến một đối tượng nào.</a:t>
                      </a:r>
                    </a:p>
                  </a:txBody>
                  <a:tcPr marL="38100" marR="38100" marT="38100" marB="38100" anchor="ctr"/>
                </a:tc>
              </a:tr>
              <a:tr h="418289">
                <a:tc>
                  <a:txBody>
                    <a:bodyPr/>
                    <a:lstStyle/>
                    <a:p>
                      <a:r>
                        <a:rPr lang="en-US" b="1">
                          <a:effectLst/>
                        </a:rPr>
                        <a:t>SystemExit</a:t>
                      </a:r>
                    </a:p>
                  </a:txBody>
                  <a:tcPr marL="38100" marR="38100" marT="38100" marB="38100" anchor="ctr"/>
                </a:tc>
                <a:tc>
                  <a:txBody>
                    <a:bodyPr/>
                    <a:lstStyle/>
                    <a:p>
                      <a:r>
                        <a:rPr lang="vi-VN">
                          <a:effectLst/>
                        </a:rPr>
                        <a:t>Xuất hiện khi dùng phương thức sys.exit()</a:t>
                      </a:r>
                    </a:p>
                  </a:txBody>
                  <a:tcPr marL="38100" marR="38100" marT="38100" marB="38100" anchor="ctr"/>
                </a:tc>
              </a:tr>
              <a:tr h="734477">
                <a:tc>
                  <a:txBody>
                    <a:bodyPr/>
                    <a:lstStyle/>
                    <a:p>
                      <a:r>
                        <a:rPr lang="en-US" b="1">
                          <a:effectLst/>
                        </a:rPr>
                        <a:t>StandardError</a:t>
                      </a:r>
                    </a:p>
                  </a:txBody>
                  <a:tcPr marL="38100" marR="38100" marT="38100" marB="38100" anchor="ctr"/>
                </a:tc>
                <a:tc>
                  <a:txBody>
                    <a:bodyPr/>
                    <a:lstStyle/>
                    <a:p>
                      <a:r>
                        <a:rPr lang="vi-VN">
                          <a:effectLst/>
                        </a:rPr>
                        <a:t>Lớp cơ sở cho tất cả các exception.</a:t>
                      </a:r>
                    </a:p>
                  </a:txBody>
                  <a:tcPr marL="38100" marR="38100" marT="38100" marB="38100" anchor="ctr"/>
                </a:tc>
              </a:tr>
              <a:tr h="734477">
                <a:tc>
                  <a:txBody>
                    <a:bodyPr/>
                    <a:lstStyle/>
                    <a:p>
                      <a:r>
                        <a:rPr lang="en-US" b="1">
                          <a:effectLst/>
                        </a:rPr>
                        <a:t>ArithmeticError</a:t>
                      </a:r>
                    </a:p>
                  </a:txBody>
                  <a:tcPr marL="38100" marR="38100" marT="38100" marB="38100" anchor="ctr"/>
                </a:tc>
                <a:tc>
                  <a:txBody>
                    <a:bodyPr/>
                    <a:lstStyle/>
                    <a:p>
                      <a:r>
                        <a:rPr lang="en-US">
                          <a:effectLst/>
                        </a:rPr>
                        <a:t>Xuất hiện khi có lỗi tính toán giữa các số với nhau</a:t>
                      </a:r>
                    </a:p>
                  </a:txBody>
                  <a:tcPr marL="38100" marR="38100" marT="38100" marB="38100" anchor="ctr"/>
                </a:tc>
              </a:tr>
              <a:tr h="734477">
                <a:tc>
                  <a:txBody>
                    <a:bodyPr/>
                    <a:lstStyle/>
                    <a:p>
                      <a:r>
                        <a:rPr lang="en-US" sz="2000" b="1">
                          <a:effectLst/>
                        </a:rPr>
                        <a:t>UnboundLocalError</a:t>
                      </a:r>
                      <a:endParaRPr lang="en-US" sz="2000">
                        <a:effectLst/>
                      </a:endParaRPr>
                    </a:p>
                  </a:txBody>
                  <a:tcPr marL="24119" marR="24119" marT="24119" marB="24119" anchor="ctr"/>
                </a:tc>
                <a:tc>
                  <a:txBody>
                    <a:bodyPr/>
                    <a:lstStyle/>
                    <a:p>
                      <a:r>
                        <a:rPr lang="vi-VN" sz="2000">
                          <a:effectLst/>
                        </a:rPr>
                        <a:t>Xuất hiện khi chúng ta cố tình truy cập vào một biến trong hàm hoặc phương thức, nhưng không thiết lập giá trị cho nó.</a:t>
                      </a:r>
                    </a:p>
                  </a:txBody>
                  <a:tcPr marL="24119" marR="24119" marT="24119" marB="24119" anchor="ctr"/>
                </a:tc>
              </a:tr>
            </a:tbl>
          </a:graphicData>
        </a:graphic>
      </p:graphicFrame>
      <p:sp>
        <p:nvSpPr>
          <p:cNvPr id="3" name="Slide Number Placeholder 2"/>
          <p:cNvSpPr>
            <a:spLocks noGrp="1"/>
          </p:cNvSpPr>
          <p:nvPr>
            <p:ph type="sldNum" sz="quarter" idx="11"/>
          </p:nvPr>
        </p:nvSpPr>
        <p:spPr/>
        <p:txBody>
          <a:bodyPr/>
          <a:lstStyle/>
          <a:p>
            <a:fld id="{B6B660BE-11E5-49C5-9092-33DADC997675}" type="slidenum">
              <a:rPr lang="en-GB" smtClean="0"/>
              <a:t>15</a:t>
            </a:fld>
            <a:endParaRPr lang="en-GB"/>
          </a:p>
        </p:txBody>
      </p:sp>
    </p:spTree>
    <p:extLst>
      <p:ext uri="{BB962C8B-B14F-4D97-AF65-F5344CB8AC3E}">
        <p14:creationId xmlns:p14="http://schemas.microsoft.com/office/powerpoint/2010/main" val="31655746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266007079"/>
              </p:ext>
            </p:extLst>
          </p:nvPr>
        </p:nvGraphicFramePr>
        <p:xfrm>
          <a:off x="923636" y="1281392"/>
          <a:ext cx="7666182" cy="5248271"/>
        </p:xfrm>
        <a:graphic>
          <a:graphicData uri="http://schemas.openxmlformats.org/drawingml/2006/table">
            <a:tbl>
              <a:tblPr>
                <a:tableStyleId>{3C2FFA5D-87B4-456A-9821-1D502468CF0F}</a:tableStyleId>
              </a:tblPr>
              <a:tblGrid>
                <a:gridCol w="1911928"/>
                <a:gridCol w="5754254"/>
              </a:tblGrid>
              <a:tr h="1057898">
                <a:tc>
                  <a:txBody>
                    <a:bodyPr/>
                    <a:lstStyle/>
                    <a:p>
                      <a:r>
                        <a:rPr lang="en-US" sz="1600" b="1">
                          <a:effectLst/>
                        </a:rPr>
                        <a:t>verflowError</a:t>
                      </a:r>
                    </a:p>
                  </a:txBody>
                  <a:tcPr marL="34347" marR="34347" marT="34347" marB="34347" anchor="ctr"/>
                </a:tc>
                <a:tc>
                  <a:txBody>
                    <a:bodyPr/>
                    <a:lstStyle/>
                    <a:p>
                      <a:r>
                        <a:rPr lang="vi-VN" sz="1600">
                          <a:effectLst/>
                        </a:rPr>
                        <a:t>Xuất hiện khi thực hiện tính toán và giá trị của nó vượt quá ngưỡng giới hạn cho phép của kiểu dữ liệu.</a:t>
                      </a:r>
                    </a:p>
                  </a:txBody>
                  <a:tcPr marL="34347" marR="34347" marT="34347" marB="34347" anchor="ctr"/>
                </a:tc>
              </a:tr>
              <a:tr h="563296">
                <a:tc>
                  <a:txBody>
                    <a:bodyPr/>
                    <a:lstStyle/>
                    <a:p>
                      <a:r>
                        <a:rPr lang="en-US" sz="1600" b="1">
                          <a:effectLst/>
                        </a:rPr>
                        <a:t>FloatingPointError</a:t>
                      </a:r>
                    </a:p>
                  </a:txBody>
                  <a:tcPr marL="34347" marR="34347" marT="34347" marB="34347" anchor="ctr"/>
                </a:tc>
                <a:tc>
                  <a:txBody>
                    <a:bodyPr/>
                    <a:lstStyle/>
                    <a:p>
                      <a:r>
                        <a:rPr lang="en-US" sz="1600">
                          <a:effectLst/>
                        </a:rPr>
                        <a:t>Xuất hiện khi tính toán float thất bại.</a:t>
                      </a:r>
                    </a:p>
                  </a:txBody>
                  <a:tcPr marL="34347" marR="34347" marT="34347" marB="34347" anchor="ctr"/>
                </a:tc>
              </a:tr>
              <a:tr h="563296">
                <a:tc>
                  <a:txBody>
                    <a:bodyPr/>
                    <a:lstStyle/>
                    <a:p>
                      <a:r>
                        <a:rPr lang="en-US" sz="1600" b="1">
                          <a:effectLst/>
                        </a:rPr>
                        <a:t>ZeroDivisonError</a:t>
                      </a:r>
                    </a:p>
                  </a:txBody>
                  <a:tcPr marL="34347" marR="34347" marT="34347" marB="34347" anchor="ctr"/>
                </a:tc>
                <a:tc>
                  <a:txBody>
                    <a:bodyPr/>
                    <a:lstStyle/>
                    <a:p>
                      <a:r>
                        <a:rPr lang="en-US" sz="1600">
                          <a:effectLst/>
                        </a:rPr>
                        <a:t>Xuất hiện khi thực hiện phép chia cho 0.</a:t>
                      </a:r>
                    </a:p>
                  </a:txBody>
                  <a:tcPr marL="34347" marR="34347" marT="34347" marB="34347" anchor="ctr"/>
                </a:tc>
              </a:tr>
              <a:tr h="563296">
                <a:tc>
                  <a:txBody>
                    <a:bodyPr/>
                    <a:lstStyle/>
                    <a:p>
                      <a:r>
                        <a:rPr lang="en-US" sz="1600" b="1">
                          <a:effectLst/>
                        </a:rPr>
                        <a:t>AssertionError</a:t>
                      </a:r>
                    </a:p>
                  </a:txBody>
                  <a:tcPr marL="34347" marR="34347" marT="34347" marB="34347" anchor="ctr"/>
                </a:tc>
                <a:tc>
                  <a:txBody>
                    <a:bodyPr/>
                    <a:lstStyle/>
                    <a:p>
                      <a:r>
                        <a:rPr lang="vi-VN" sz="1600">
                          <a:effectLst/>
                        </a:rPr>
                        <a:t>Xuất hiện trong trường hợp lệnh assert thất bại.</a:t>
                      </a:r>
                    </a:p>
                  </a:txBody>
                  <a:tcPr marL="34347" marR="34347" marT="34347" marB="34347" anchor="ctr"/>
                </a:tc>
              </a:tr>
              <a:tr h="810597">
                <a:tc>
                  <a:txBody>
                    <a:bodyPr/>
                    <a:lstStyle/>
                    <a:p>
                      <a:r>
                        <a:rPr lang="en-US" sz="1600" b="1">
                          <a:effectLst/>
                        </a:rPr>
                        <a:t>AttributeError</a:t>
                      </a:r>
                    </a:p>
                  </a:txBody>
                  <a:tcPr marL="34347" marR="34347" marT="34347" marB="34347" anchor="ctr"/>
                </a:tc>
                <a:tc>
                  <a:txBody>
                    <a:bodyPr/>
                    <a:lstStyle/>
                    <a:p>
                      <a:r>
                        <a:rPr lang="en-US" sz="1600">
                          <a:effectLst/>
                        </a:rPr>
                        <a:t>Xuất hiện khi không tồn tại thuộc tính này, hoặc thiếu tham số truyền vào nó.</a:t>
                      </a:r>
                    </a:p>
                  </a:txBody>
                  <a:tcPr marL="34347" marR="34347" marT="34347" marB="34347" anchor="ctr"/>
                </a:tc>
              </a:tr>
              <a:tr h="563296">
                <a:tc>
                  <a:txBody>
                    <a:bodyPr/>
                    <a:lstStyle/>
                    <a:p>
                      <a:r>
                        <a:rPr lang="en-US" sz="1600" b="1">
                          <a:effectLst/>
                        </a:rPr>
                        <a:t>EOFError</a:t>
                      </a:r>
                    </a:p>
                  </a:txBody>
                  <a:tcPr marL="34347" marR="34347" marT="34347" marB="34347" anchor="ctr"/>
                </a:tc>
                <a:tc>
                  <a:txBody>
                    <a:bodyPr/>
                    <a:lstStyle/>
                    <a:p>
                      <a:r>
                        <a:rPr lang="en-US" sz="1600">
                          <a:effectLst/>
                        </a:rPr>
                        <a:t>Xuất hiện khi không có dữ liệu từ hàm input() hoặc cuối file.</a:t>
                      </a:r>
                    </a:p>
                  </a:txBody>
                  <a:tcPr marL="34347" marR="34347" marT="34347" marB="34347" anchor="ctr"/>
                </a:tc>
              </a:tr>
              <a:tr h="563296">
                <a:tc>
                  <a:txBody>
                    <a:bodyPr/>
                    <a:lstStyle/>
                    <a:p>
                      <a:r>
                        <a:rPr lang="en-US" sz="1600" b="1">
                          <a:effectLst/>
                        </a:rPr>
                        <a:t>ImportError</a:t>
                      </a:r>
                    </a:p>
                  </a:txBody>
                  <a:tcPr marL="34347" marR="34347" marT="34347" marB="34347" anchor="ctr"/>
                </a:tc>
                <a:tc>
                  <a:txBody>
                    <a:bodyPr/>
                    <a:lstStyle/>
                    <a:p>
                      <a:r>
                        <a:rPr lang="en-US" sz="1600">
                          <a:effectLst/>
                        </a:rPr>
                        <a:t>Xuất hiện khi lệnh import thất bại.</a:t>
                      </a:r>
                    </a:p>
                  </a:txBody>
                  <a:tcPr marL="34347" marR="34347" marT="34347" marB="34347" anchor="ctr"/>
                </a:tc>
              </a:tr>
              <a:tr h="563296">
                <a:tc>
                  <a:txBody>
                    <a:bodyPr/>
                    <a:lstStyle/>
                    <a:p>
                      <a:r>
                        <a:rPr lang="en-US" sz="1600" b="1">
                          <a:effectLst/>
                        </a:rPr>
                        <a:t>KeyboardInterrupt</a:t>
                      </a:r>
                    </a:p>
                  </a:txBody>
                  <a:tcPr marL="34347" marR="34347" marT="34347" marB="34347" anchor="ctr"/>
                </a:tc>
                <a:tc>
                  <a:txBody>
                    <a:bodyPr/>
                    <a:lstStyle/>
                    <a:p>
                      <a:r>
                        <a:rPr lang="en-US" sz="1600">
                          <a:effectLst/>
                        </a:rPr>
                        <a:t>Xuất hiện khi ngắt trình biên dịch.</a:t>
                      </a:r>
                    </a:p>
                  </a:txBody>
                  <a:tcPr marL="34347" marR="34347" marT="34347" marB="34347" anchor="ctr"/>
                </a:tc>
              </a:tr>
            </a:tbl>
          </a:graphicData>
        </a:graphic>
      </p:graphicFrame>
      <p:sp>
        <p:nvSpPr>
          <p:cNvPr id="3" name="Slide Number Placeholder 2"/>
          <p:cNvSpPr>
            <a:spLocks noGrp="1"/>
          </p:cNvSpPr>
          <p:nvPr>
            <p:ph type="sldNum" sz="quarter" idx="11"/>
          </p:nvPr>
        </p:nvSpPr>
        <p:spPr/>
        <p:txBody>
          <a:bodyPr/>
          <a:lstStyle/>
          <a:p>
            <a:fld id="{B6B660BE-11E5-49C5-9092-33DADC997675}" type="slidenum">
              <a:rPr lang="en-GB" smtClean="0"/>
              <a:t>16</a:t>
            </a:fld>
            <a:endParaRPr lang="en-GB"/>
          </a:p>
        </p:txBody>
      </p:sp>
    </p:spTree>
    <p:extLst>
      <p:ext uri="{BB962C8B-B14F-4D97-AF65-F5344CB8AC3E}">
        <p14:creationId xmlns:p14="http://schemas.microsoft.com/office/powerpoint/2010/main" val="38881558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173331069"/>
              </p:ext>
            </p:extLst>
          </p:nvPr>
        </p:nvGraphicFramePr>
        <p:xfrm>
          <a:off x="1005306" y="1281387"/>
          <a:ext cx="7684852" cy="5248276"/>
        </p:xfrm>
        <a:graphic>
          <a:graphicData uri="http://schemas.openxmlformats.org/drawingml/2006/table">
            <a:tbl>
              <a:tblPr>
                <a:tableStyleId>{3C2FFA5D-87B4-456A-9821-1D502468CF0F}</a:tableStyleId>
              </a:tblPr>
              <a:tblGrid>
                <a:gridCol w="2062265"/>
                <a:gridCol w="5622587"/>
              </a:tblGrid>
              <a:tr h="591152">
                <a:tc>
                  <a:txBody>
                    <a:bodyPr/>
                    <a:lstStyle/>
                    <a:p>
                      <a:r>
                        <a:rPr lang="en-US" sz="1700" b="1">
                          <a:effectLst/>
                        </a:rPr>
                        <a:t>LookupError</a:t>
                      </a:r>
                    </a:p>
                  </a:txBody>
                  <a:tcPr marL="36046" marR="36046" marT="36046" marB="36046" anchor="ctr"/>
                </a:tc>
                <a:tc>
                  <a:txBody>
                    <a:bodyPr/>
                    <a:lstStyle/>
                    <a:p>
                      <a:r>
                        <a:rPr lang="vi-VN" sz="1700">
                          <a:effectLst/>
                        </a:rPr>
                        <a:t>Lớp cơ sở cho tất cả các lỗi về lookup.</a:t>
                      </a:r>
                    </a:p>
                  </a:txBody>
                  <a:tcPr marL="36046" marR="36046" marT="36046" marB="36046" anchor="ctr"/>
                </a:tc>
              </a:tr>
              <a:tr h="591152">
                <a:tc>
                  <a:txBody>
                    <a:bodyPr/>
                    <a:lstStyle/>
                    <a:p>
                      <a:r>
                        <a:rPr lang="en-US" sz="1700" b="1">
                          <a:effectLst/>
                        </a:rPr>
                        <a:t>IndexError</a:t>
                      </a:r>
                    </a:p>
                  </a:txBody>
                  <a:tcPr marL="36046" marR="36046" marT="36046" marB="36046" anchor="ctr"/>
                </a:tc>
                <a:tc>
                  <a:txBody>
                    <a:bodyPr/>
                    <a:lstStyle/>
                    <a:p>
                      <a:r>
                        <a:rPr lang="en-US" sz="1700">
                          <a:effectLst/>
                        </a:rPr>
                        <a:t>Xuất hiện khi index không tồn tại trong list, string,...</a:t>
                      </a:r>
                    </a:p>
                  </a:txBody>
                  <a:tcPr marL="36046" marR="36046" marT="36046" marB="36046" anchor="ctr"/>
                </a:tc>
              </a:tr>
              <a:tr h="591152">
                <a:tc>
                  <a:txBody>
                    <a:bodyPr/>
                    <a:lstStyle/>
                    <a:p>
                      <a:r>
                        <a:rPr lang="en-US" sz="1700" b="1">
                          <a:effectLst/>
                        </a:rPr>
                        <a:t>KeyError</a:t>
                      </a:r>
                    </a:p>
                  </a:txBody>
                  <a:tcPr marL="36046" marR="36046" marT="36046" marB="36046" anchor="ctr"/>
                </a:tc>
                <a:tc>
                  <a:txBody>
                    <a:bodyPr/>
                    <a:lstStyle/>
                    <a:p>
                      <a:r>
                        <a:rPr lang="en-US" sz="1700">
                          <a:effectLst/>
                        </a:rPr>
                        <a:t>Xuất hiện khi key không tồn tại trong dictionary.</a:t>
                      </a:r>
                    </a:p>
                  </a:txBody>
                  <a:tcPr marL="36046" marR="36046" marT="36046" marB="36046" anchor="ctr"/>
                </a:tc>
              </a:tr>
              <a:tr h="850682">
                <a:tc>
                  <a:txBody>
                    <a:bodyPr/>
                    <a:lstStyle/>
                    <a:p>
                      <a:r>
                        <a:rPr lang="en-US" sz="1700" b="1">
                          <a:effectLst/>
                        </a:rPr>
                        <a:t>NameError</a:t>
                      </a:r>
                    </a:p>
                  </a:txBody>
                  <a:tcPr marL="36046" marR="36046" marT="36046" marB="36046" anchor="ctr"/>
                </a:tc>
                <a:tc>
                  <a:txBody>
                    <a:bodyPr/>
                    <a:lstStyle/>
                    <a:p>
                      <a:r>
                        <a:rPr lang="en-US" sz="1700">
                          <a:effectLst/>
                        </a:rPr>
                        <a:t>Xuất hiện khi một biến không tồn tại trong phạm vi bạn gọi nó.</a:t>
                      </a:r>
                    </a:p>
                  </a:txBody>
                  <a:tcPr marL="36046" marR="36046" marT="36046" marB="36046" anchor="ctr"/>
                </a:tc>
              </a:tr>
              <a:tr h="591152">
                <a:tc>
                  <a:txBody>
                    <a:bodyPr/>
                    <a:lstStyle/>
                    <a:p>
                      <a:r>
                        <a:rPr lang="en-US" sz="1700" b="1">
                          <a:effectLst/>
                        </a:rPr>
                        <a:t>EnvironmentError</a:t>
                      </a:r>
                    </a:p>
                  </a:txBody>
                  <a:tcPr marL="36046" marR="36046" marT="36046" marB="36046" anchor="ctr"/>
                </a:tc>
                <a:tc>
                  <a:txBody>
                    <a:bodyPr/>
                    <a:lstStyle/>
                    <a:p>
                      <a:r>
                        <a:rPr lang="en-US" sz="1700">
                          <a:effectLst/>
                        </a:rPr>
                        <a:t>Xuất hiện khi có bất kỳ một lỗi nào ngoài phạm vị của Python.</a:t>
                      </a:r>
                    </a:p>
                  </a:txBody>
                  <a:tcPr marL="36046" marR="36046" marT="36046" marB="36046" anchor="ctr"/>
                </a:tc>
              </a:tr>
              <a:tr h="850682">
                <a:tc>
                  <a:txBody>
                    <a:bodyPr/>
                    <a:lstStyle/>
                    <a:p>
                      <a:r>
                        <a:rPr lang="en-US" sz="1700" b="1">
                          <a:effectLst/>
                        </a:rPr>
                        <a:t>IOError</a:t>
                      </a:r>
                    </a:p>
                  </a:txBody>
                  <a:tcPr marL="36046" marR="36046" marT="36046" marB="36046" anchor="ctr"/>
                </a:tc>
                <a:tc>
                  <a:txBody>
                    <a:bodyPr/>
                    <a:lstStyle/>
                    <a:p>
                      <a:r>
                        <a:rPr lang="en-US" sz="1700">
                          <a:effectLst/>
                        </a:rPr>
                        <a:t>Xuất hiện khi xử dụng input/ output thất bại, hoặc  mở file không thành công.</a:t>
                      </a:r>
                    </a:p>
                  </a:txBody>
                  <a:tcPr marL="36046" marR="36046" marT="36046" marB="36046" anchor="ctr"/>
                </a:tc>
              </a:tr>
              <a:tr h="591152">
                <a:tc>
                  <a:txBody>
                    <a:bodyPr/>
                    <a:lstStyle/>
                    <a:p>
                      <a:r>
                        <a:rPr lang="en-US" sz="1700" b="1">
                          <a:effectLst/>
                        </a:rPr>
                        <a:t>OSError</a:t>
                      </a:r>
                    </a:p>
                  </a:txBody>
                  <a:tcPr marL="36046" marR="36046" marT="36046" marB="36046" anchor="ctr"/>
                </a:tc>
                <a:tc>
                  <a:txBody>
                    <a:bodyPr/>
                    <a:lstStyle/>
                    <a:p>
                      <a:r>
                        <a:rPr lang="en-US" sz="1700">
                          <a:effectLst/>
                        </a:rPr>
                        <a:t>Xuất hiện khi có lỗi từ hệ điều hành.</a:t>
                      </a:r>
                    </a:p>
                  </a:txBody>
                  <a:tcPr marL="36046" marR="36046" marT="36046" marB="36046" anchor="ctr"/>
                </a:tc>
              </a:tr>
              <a:tr h="591152">
                <a:tc>
                  <a:txBody>
                    <a:bodyPr/>
                    <a:lstStyle/>
                    <a:p>
                      <a:r>
                        <a:rPr lang="en-US" sz="1700" b="1">
                          <a:effectLst/>
                        </a:rPr>
                        <a:t>SyntaxError</a:t>
                      </a:r>
                    </a:p>
                  </a:txBody>
                  <a:tcPr marL="36046" marR="36046" marT="36046" marB="36046" anchor="ctr"/>
                </a:tc>
                <a:tc>
                  <a:txBody>
                    <a:bodyPr/>
                    <a:lstStyle/>
                    <a:p>
                      <a:r>
                        <a:rPr lang="vi-VN" sz="1700">
                          <a:effectLst/>
                        </a:rPr>
                        <a:t>Xuất hiện khi chương trình có lỗi cú pháp.</a:t>
                      </a:r>
                    </a:p>
                  </a:txBody>
                  <a:tcPr marL="36046" marR="36046" marT="36046" marB="36046" anchor="ctr"/>
                </a:tc>
              </a:tr>
            </a:tbl>
          </a:graphicData>
        </a:graphic>
      </p:graphicFrame>
      <p:sp>
        <p:nvSpPr>
          <p:cNvPr id="3" name="Slide Number Placeholder 2"/>
          <p:cNvSpPr>
            <a:spLocks noGrp="1"/>
          </p:cNvSpPr>
          <p:nvPr>
            <p:ph type="sldNum" sz="quarter" idx="11"/>
          </p:nvPr>
        </p:nvSpPr>
        <p:spPr/>
        <p:txBody>
          <a:bodyPr/>
          <a:lstStyle/>
          <a:p>
            <a:fld id="{B6B660BE-11E5-49C5-9092-33DADC997675}" type="slidenum">
              <a:rPr lang="en-GB" smtClean="0"/>
              <a:t>17</a:t>
            </a:fld>
            <a:endParaRPr lang="en-GB"/>
          </a:p>
        </p:txBody>
      </p:sp>
    </p:spTree>
    <p:extLst>
      <p:ext uri="{BB962C8B-B14F-4D97-AF65-F5344CB8AC3E}">
        <p14:creationId xmlns:p14="http://schemas.microsoft.com/office/powerpoint/2010/main" val="19287658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67836814"/>
              </p:ext>
            </p:extLst>
          </p:nvPr>
        </p:nvGraphicFramePr>
        <p:xfrm>
          <a:off x="917366" y="1496579"/>
          <a:ext cx="7772792" cy="4331755"/>
        </p:xfrm>
        <a:graphic>
          <a:graphicData uri="http://schemas.openxmlformats.org/drawingml/2006/table">
            <a:tbl>
              <a:tblPr>
                <a:tableStyleId>{3C2FFA5D-87B4-456A-9821-1D502468CF0F}</a:tableStyleId>
              </a:tblPr>
              <a:tblGrid>
                <a:gridCol w="2402674"/>
                <a:gridCol w="5370118"/>
              </a:tblGrid>
              <a:tr h="395550">
                <a:tc>
                  <a:txBody>
                    <a:bodyPr/>
                    <a:lstStyle/>
                    <a:p>
                      <a:r>
                        <a:rPr lang="en-US" sz="1700" b="1">
                          <a:effectLst/>
                        </a:rPr>
                        <a:t>IndentationError</a:t>
                      </a:r>
                    </a:p>
                  </a:txBody>
                  <a:tcPr marL="24119" marR="24119" marT="24119" marB="24119" anchor="ctr"/>
                </a:tc>
                <a:tc>
                  <a:txBody>
                    <a:bodyPr/>
                    <a:lstStyle/>
                    <a:p>
                      <a:r>
                        <a:rPr lang="en-US" sz="1700">
                          <a:effectLst/>
                        </a:rPr>
                        <a:t>Xuất hiện khi bạn thụt dòng không đúng.</a:t>
                      </a:r>
                    </a:p>
                  </a:txBody>
                  <a:tcPr marL="24119" marR="24119" marT="24119" marB="24119" anchor="ctr"/>
                </a:tc>
              </a:tr>
              <a:tr h="569206">
                <a:tc>
                  <a:txBody>
                    <a:bodyPr/>
                    <a:lstStyle/>
                    <a:p>
                      <a:r>
                        <a:rPr lang="en-US" sz="1700" b="1">
                          <a:effectLst/>
                        </a:rPr>
                        <a:t>SystemError</a:t>
                      </a:r>
                    </a:p>
                  </a:txBody>
                  <a:tcPr marL="24119" marR="24119" marT="24119" marB="24119" anchor="ctr"/>
                </a:tc>
                <a:tc>
                  <a:txBody>
                    <a:bodyPr/>
                    <a:lstStyle/>
                    <a:p>
                      <a:r>
                        <a:rPr lang="vi-VN" sz="1700">
                          <a:effectLst/>
                        </a:rPr>
                        <a:t>Xuất hiện khi trình biên dịch có vấn đề nhưng mà nó lại không tự động exit.</a:t>
                      </a:r>
                    </a:p>
                  </a:txBody>
                  <a:tcPr marL="24119" marR="24119" marT="24119" marB="24119" anchor="ctr"/>
                </a:tc>
              </a:tr>
              <a:tr h="395550">
                <a:tc>
                  <a:txBody>
                    <a:bodyPr/>
                    <a:lstStyle/>
                    <a:p>
                      <a:r>
                        <a:rPr lang="en-US" sz="1700" b="1">
                          <a:effectLst/>
                        </a:rPr>
                        <a:t>SystemExit</a:t>
                      </a:r>
                    </a:p>
                  </a:txBody>
                  <a:tcPr marL="24119" marR="24119" marT="24119" marB="24119" anchor="ctr"/>
                </a:tc>
                <a:tc>
                  <a:txBody>
                    <a:bodyPr/>
                    <a:lstStyle/>
                    <a:p>
                      <a:r>
                        <a:rPr lang="vi-VN" sz="1700">
                          <a:effectLst/>
                        </a:rPr>
                        <a:t>Xuất hiện khi trình biên dịch được thoát bởi sys.exit().</a:t>
                      </a:r>
                    </a:p>
                  </a:txBody>
                  <a:tcPr marL="24119" marR="24119" marT="24119" marB="24119" anchor="ctr"/>
                </a:tc>
              </a:tr>
              <a:tr h="742862">
                <a:tc>
                  <a:txBody>
                    <a:bodyPr/>
                    <a:lstStyle/>
                    <a:p>
                      <a:r>
                        <a:rPr lang="en-US" sz="1700" b="1">
                          <a:effectLst/>
                        </a:rPr>
                        <a:t>TypeError</a:t>
                      </a:r>
                    </a:p>
                  </a:txBody>
                  <a:tcPr marL="24119" marR="24119" marT="24119" marB="24119" anchor="ctr"/>
                </a:tc>
                <a:tc>
                  <a:txBody>
                    <a:bodyPr/>
                    <a:lstStyle/>
                    <a:p>
                      <a:r>
                        <a:rPr lang="en-US" sz="1700">
                          <a:effectLst/>
                        </a:rPr>
                        <a:t>Xuất hiện khi thực thi toán tử hoặc hàm mà kiểu dữ liệu bị sai so với kiểu dữ liệu đã định nghĩa ban đầu.</a:t>
                      </a:r>
                    </a:p>
                  </a:txBody>
                  <a:tcPr marL="24119" marR="24119" marT="24119" marB="24119" anchor="ctr"/>
                </a:tc>
              </a:tr>
              <a:tr h="916519">
                <a:tc>
                  <a:txBody>
                    <a:bodyPr/>
                    <a:lstStyle/>
                    <a:p>
                      <a:r>
                        <a:rPr lang="en-US" sz="1700" b="1">
                          <a:effectLst/>
                        </a:rPr>
                        <a:t>ValueError</a:t>
                      </a:r>
                    </a:p>
                  </a:txBody>
                  <a:tcPr marL="24119" marR="24119" marT="24119" marB="24119" anchor="ctr"/>
                </a:tc>
                <a:tc>
                  <a:txBody>
                    <a:bodyPr/>
                    <a:lstStyle/>
                    <a:p>
                      <a:r>
                        <a:rPr lang="vi-VN" sz="1700">
                          <a:effectLst/>
                        </a:rPr>
                        <a:t>Xuất hiện khi chúng ta build 1 function mà kiểu dữ liệu đúng nhưng khi chúng ta thiết lập ở tham số là khác so với khi truyền vào.</a:t>
                      </a:r>
                    </a:p>
                  </a:txBody>
                  <a:tcPr marL="24119" marR="24119" marT="24119" marB="24119" anchor="ctr"/>
                </a:tc>
              </a:tr>
              <a:tr h="569206">
                <a:tc>
                  <a:txBody>
                    <a:bodyPr/>
                    <a:lstStyle/>
                    <a:p>
                      <a:r>
                        <a:rPr lang="en-US" sz="1700" b="1">
                          <a:effectLst/>
                        </a:rPr>
                        <a:t>RuntimeError</a:t>
                      </a:r>
                    </a:p>
                  </a:txBody>
                  <a:tcPr marL="24119" marR="24119" marT="24119" marB="24119" anchor="ctr"/>
                </a:tc>
                <a:tc>
                  <a:txBody>
                    <a:bodyPr/>
                    <a:lstStyle/>
                    <a:p>
                      <a:r>
                        <a:rPr lang="vi-VN" sz="1700">
                          <a:effectLst/>
                        </a:rPr>
                        <a:t>Xuất hiện khi lỗi được sinh ra không thuộc một danh mục nào.</a:t>
                      </a:r>
                    </a:p>
                  </a:txBody>
                  <a:tcPr marL="24119" marR="24119" marT="24119" marB="24119" anchor="ctr"/>
                </a:tc>
              </a:tr>
              <a:tr h="742862">
                <a:tc>
                  <a:txBody>
                    <a:bodyPr/>
                    <a:lstStyle/>
                    <a:p>
                      <a:r>
                        <a:rPr lang="en-US" sz="1700" b="1">
                          <a:effectLst/>
                        </a:rPr>
                        <a:t>NotImplementedError</a:t>
                      </a:r>
                    </a:p>
                  </a:txBody>
                  <a:tcPr marL="24119" marR="24119" marT="24119" marB="24119" anchor="ctr"/>
                </a:tc>
                <a:tc>
                  <a:txBody>
                    <a:bodyPr/>
                    <a:lstStyle/>
                    <a:p>
                      <a:r>
                        <a:rPr lang="vi-VN" sz="1700">
                          <a:effectLst/>
                        </a:rPr>
                        <a:t>Xuất hiện khi một phương thức trừu tượng cần được thực hiện trong lớp kế thừa chứ không phải là lớp thực thi</a:t>
                      </a:r>
                    </a:p>
                  </a:txBody>
                  <a:tcPr marL="24119" marR="24119" marT="24119" marB="24119" anchor="ctr"/>
                </a:tc>
              </a:tr>
            </a:tbl>
          </a:graphicData>
        </a:graphic>
      </p:graphicFrame>
      <p:sp>
        <p:nvSpPr>
          <p:cNvPr id="3" name="Slide Number Placeholder 2"/>
          <p:cNvSpPr>
            <a:spLocks noGrp="1"/>
          </p:cNvSpPr>
          <p:nvPr>
            <p:ph type="sldNum" sz="quarter" idx="11"/>
          </p:nvPr>
        </p:nvSpPr>
        <p:spPr/>
        <p:txBody>
          <a:bodyPr/>
          <a:lstStyle/>
          <a:p>
            <a:fld id="{B6B660BE-11E5-49C5-9092-33DADC997675}" type="slidenum">
              <a:rPr lang="en-GB" smtClean="0"/>
              <a:t>18</a:t>
            </a:fld>
            <a:endParaRPr lang="en-GB"/>
          </a:p>
        </p:txBody>
      </p:sp>
    </p:spTree>
    <p:extLst>
      <p:ext uri="{BB962C8B-B14F-4D97-AF65-F5344CB8AC3E}">
        <p14:creationId xmlns:p14="http://schemas.microsoft.com/office/powerpoint/2010/main" val="11493852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1.6. </a:t>
            </a:r>
            <a:r>
              <a:rPr lang="en-US" smtClean="0"/>
              <a:t>Xây dựng Exception riêng</a:t>
            </a:r>
            <a:endParaRPr lang="en-US"/>
          </a:p>
        </p:txBody>
      </p:sp>
      <p:sp>
        <p:nvSpPr>
          <p:cNvPr id="3" name="Content Placeholder 2"/>
          <p:cNvSpPr>
            <a:spLocks noGrp="1"/>
          </p:cNvSpPr>
          <p:nvPr>
            <p:ph idx="1"/>
          </p:nvPr>
        </p:nvSpPr>
        <p:spPr/>
        <p:txBody>
          <a:bodyPr/>
          <a:lstStyle/>
          <a:p>
            <a:r>
              <a:rPr lang="en-US" sz="2400" smtClean="0"/>
              <a:t>Để xây dựng cho mình một exception riêng ta cần phải kế thừa lớp Exception</a:t>
            </a:r>
          </a:p>
          <a:p>
            <a:r>
              <a:rPr lang="en-US" sz="2400" smtClean="0"/>
              <a:t>Khi cần gọi exception đó, ta chỉ cần sử dụng từ khóa </a:t>
            </a:r>
            <a:r>
              <a:rPr lang="en-US" sz="2400" b="1" smtClean="0"/>
              <a:t>raise</a:t>
            </a:r>
            <a:r>
              <a:rPr lang="en-US" sz="2400" smtClean="0"/>
              <a:t> theo cú pháp:</a:t>
            </a:r>
          </a:p>
          <a:p>
            <a:pPr lvl="1"/>
            <a:r>
              <a:rPr lang="en-US" smtClean="0">
                <a:latin typeface="Courier New" panose="02070309020205020404" pitchFamily="49" charset="0"/>
                <a:cs typeface="Courier New" panose="02070309020205020404" pitchFamily="49" charset="0"/>
              </a:rPr>
              <a:t>raise </a:t>
            </a:r>
            <a:r>
              <a:rPr lang="en-US" b="1" i="1" smtClean="0">
                <a:latin typeface="Courier New" panose="02070309020205020404" pitchFamily="49" charset="0"/>
                <a:cs typeface="Courier New" panose="02070309020205020404" pitchFamily="49" charset="0"/>
              </a:rPr>
              <a:t>exception_name</a:t>
            </a:r>
          </a:p>
          <a:p>
            <a:r>
              <a:rPr lang="en-US" sz="2400" smtClean="0">
                <a:latin typeface="Arial" panose="020B0604020202020204" pitchFamily="34" charset="0"/>
              </a:rPr>
              <a:t>Ví dụ:</a:t>
            </a:r>
          </a:p>
          <a:p>
            <a:endParaRPr lang="en-US" sz="2400">
              <a:latin typeface="Courier New" panose="02070309020205020404" pitchFamily="49" charset="0"/>
              <a:cs typeface="Courier New" panose="02070309020205020404" pitchFamily="49" charset="0"/>
            </a:endParaRPr>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27955" y="3503434"/>
            <a:ext cx="4613048" cy="2468956"/>
          </a:xfrm>
          <a:prstGeom prst="rect">
            <a:avLst/>
          </a:prstGeom>
          <a:ln>
            <a:solidFill>
              <a:schemeClr val="accent1"/>
            </a:solidFill>
          </a:ln>
        </p:spPr>
      </p:pic>
      <p:sp>
        <p:nvSpPr>
          <p:cNvPr id="5" name="Slide Number Placeholder 4"/>
          <p:cNvSpPr>
            <a:spLocks noGrp="1"/>
          </p:cNvSpPr>
          <p:nvPr>
            <p:ph type="sldNum" sz="quarter" idx="11"/>
          </p:nvPr>
        </p:nvSpPr>
        <p:spPr/>
        <p:txBody>
          <a:bodyPr/>
          <a:lstStyle/>
          <a:p>
            <a:fld id="{B6B660BE-11E5-49C5-9092-33DADC997675}" type="slidenum">
              <a:rPr lang="en-GB" smtClean="0"/>
              <a:t>19</a:t>
            </a:fld>
            <a:endParaRPr lang="en-GB"/>
          </a:p>
        </p:txBody>
      </p:sp>
    </p:spTree>
    <p:extLst>
      <p:ext uri="{BB962C8B-B14F-4D97-AF65-F5344CB8AC3E}">
        <p14:creationId xmlns:p14="http://schemas.microsoft.com/office/powerpoint/2010/main" val="26771731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50361" y="1422814"/>
            <a:ext cx="8039797" cy="4435224"/>
          </a:xfrm>
          <a:ln>
            <a:solidFill>
              <a:schemeClr val="accent1"/>
            </a:solidFill>
          </a:ln>
        </p:spPr>
      </p:pic>
      <p:sp>
        <p:nvSpPr>
          <p:cNvPr id="3" name="Slide Number Placeholder 2"/>
          <p:cNvSpPr>
            <a:spLocks noGrp="1"/>
          </p:cNvSpPr>
          <p:nvPr>
            <p:ph type="sldNum" sz="quarter" idx="11"/>
          </p:nvPr>
        </p:nvSpPr>
        <p:spPr/>
        <p:txBody>
          <a:bodyPr/>
          <a:lstStyle/>
          <a:p>
            <a:fld id="{B6B660BE-11E5-49C5-9092-33DADC997675}" type="slidenum">
              <a:rPr lang="en-GB" smtClean="0"/>
              <a:t>20</a:t>
            </a:fld>
            <a:endParaRPr lang="en-GB"/>
          </a:p>
        </p:txBody>
      </p:sp>
    </p:spTree>
    <p:extLst>
      <p:ext uri="{BB962C8B-B14F-4D97-AF65-F5344CB8AC3E}">
        <p14:creationId xmlns:p14="http://schemas.microsoft.com/office/powerpoint/2010/main" val="24653823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385763" indent="-385763">
              <a:buFont typeface="+mj-lt"/>
              <a:buAutoNum type="arabicPeriod"/>
            </a:pPr>
            <a:r>
              <a:rPr lang="en-US" sz="2400" b="1" smtClean="0"/>
              <a:t>Ngoại lệ</a:t>
            </a:r>
          </a:p>
          <a:p>
            <a:pPr marL="385763" indent="-385763">
              <a:buFont typeface="+mj-lt"/>
              <a:buAutoNum type="arabicPeriod"/>
            </a:pPr>
            <a:r>
              <a:rPr lang="en-US" sz="2400" b="1" smtClean="0">
                <a:solidFill>
                  <a:srgbClr val="FF0000"/>
                </a:solidFill>
              </a:rPr>
              <a:t>File I/O</a:t>
            </a:r>
            <a:endParaRPr lang="en-US" sz="2400" b="1" dirty="0">
              <a:solidFill>
                <a:srgbClr val="FF0000"/>
              </a:solidFill>
            </a:endParaRPr>
          </a:p>
          <a:p>
            <a:pPr marL="385763" indent="-385763">
              <a:buFont typeface="+mj-lt"/>
              <a:buAutoNum type="arabicPeriod"/>
            </a:pPr>
            <a:r>
              <a:rPr lang="en-US" sz="2400" b="1" dirty="0"/>
              <a:t>Q &amp; A</a:t>
            </a:r>
          </a:p>
        </p:txBody>
      </p:sp>
      <p:sp>
        <p:nvSpPr>
          <p:cNvPr id="4" name="Slide Number Placeholder 3"/>
          <p:cNvSpPr>
            <a:spLocks noGrp="1"/>
          </p:cNvSpPr>
          <p:nvPr>
            <p:ph type="sldNum" sz="quarter" idx="12"/>
          </p:nvPr>
        </p:nvSpPr>
        <p:spPr/>
        <p:txBody>
          <a:bodyPr/>
          <a:lstStyle/>
          <a:p>
            <a:fld id="{D55F1051-63A8-40BE-A0A8-9F6D9BC932E4}" type="slidenum">
              <a:rPr lang="en-US" smtClean="0"/>
              <a:t>21</a:t>
            </a:fld>
            <a:endParaRPr lang="en-US"/>
          </a:p>
        </p:txBody>
      </p:sp>
    </p:spTree>
    <p:extLst>
      <p:ext uri="{BB962C8B-B14F-4D97-AF65-F5344CB8AC3E}">
        <p14:creationId xmlns:p14="http://schemas.microsoft.com/office/powerpoint/2010/main" val="105341081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2.1. Khái niệm file</a:t>
            </a:r>
            <a:endParaRPr lang="en-US"/>
          </a:p>
        </p:txBody>
      </p:sp>
      <p:sp>
        <p:nvSpPr>
          <p:cNvPr id="3" name="Content Placeholder 2"/>
          <p:cNvSpPr>
            <a:spLocks noGrp="1"/>
          </p:cNvSpPr>
          <p:nvPr>
            <p:ph idx="1"/>
          </p:nvPr>
        </p:nvSpPr>
        <p:spPr/>
        <p:txBody>
          <a:bodyPr/>
          <a:lstStyle/>
          <a:p>
            <a:r>
              <a:rPr lang="vi-VN" sz="2400"/>
              <a:t>File – tệp, tập tin. File là tập hợp của các thông tin được đặt tên được lưu trữ trên bộ nhớ máy tính như đĩa cứng, đĩa mềm, CD, DVD,…Hiểu theo một cách khác thì File chính là một dãy bit có tên và được lưu trữ trên các thiết bị bộ nhớ của máy tính. </a:t>
            </a:r>
            <a:endParaRPr lang="en-US" sz="2400" smtClean="0"/>
          </a:p>
          <a:p>
            <a:r>
              <a:rPr lang="vi-VN" sz="2400" smtClean="0"/>
              <a:t>Có </a:t>
            </a:r>
            <a:r>
              <a:rPr lang="vi-VN" sz="2400"/>
              <a:t>3 loại file thông dụng là file văn bản, hình ảnh và âm thanh. Trong </a:t>
            </a:r>
            <a:r>
              <a:rPr lang="en-US" sz="2400" smtClean="0"/>
              <a:t>bài học này </a:t>
            </a:r>
            <a:r>
              <a:rPr lang="vi-VN" sz="2400" smtClean="0"/>
              <a:t>đối </a:t>
            </a:r>
            <a:r>
              <a:rPr lang="vi-VN" sz="2400"/>
              <a:t>tượng mà hướng đến chính là: File văn bản</a:t>
            </a:r>
            <a:r>
              <a:rPr lang="vi-VN" sz="2400" smtClean="0"/>
              <a:t>.</a:t>
            </a:r>
            <a:endParaRPr lang="en-US" sz="2400" smtClean="0"/>
          </a:p>
          <a:p>
            <a:r>
              <a:rPr lang="en-US" sz="2400" smtClean="0"/>
              <a:t>Khi sử dụng các lệnh liên quan đến đường dẫn cần khai báo mô đun os bằng câu lệnh</a:t>
            </a:r>
          </a:p>
          <a:p>
            <a:pPr marL="400050" lvl="1" indent="0">
              <a:buNone/>
            </a:pPr>
            <a:r>
              <a:rPr lang="en-US" b="1" smtClean="0">
                <a:solidFill>
                  <a:schemeClr val="tx1"/>
                </a:solidFill>
                <a:latin typeface="Consolas" panose="020B0609020204030204" pitchFamily="49" charset="0"/>
                <a:cs typeface="Courier New" panose="02070309020205020404" pitchFamily="49" charset="0"/>
              </a:rPr>
              <a:t>Import os</a:t>
            </a:r>
            <a:endParaRPr lang="en-US" b="1">
              <a:solidFill>
                <a:schemeClr val="tx1"/>
              </a:solidFill>
              <a:latin typeface="Consolas" panose="020B0609020204030204" pitchFamily="49" charset="0"/>
              <a:cs typeface="Courier New" panose="02070309020205020404" pitchFamily="49" charset="0"/>
            </a:endParaRPr>
          </a:p>
        </p:txBody>
      </p:sp>
      <p:sp>
        <p:nvSpPr>
          <p:cNvPr id="4" name="Slide Number Placeholder 3"/>
          <p:cNvSpPr>
            <a:spLocks noGrp="1"/>
          </p:cNvSpPr>
          <p:nvPr>
            <p:ph type="sldNum" sz="quarter" idx="11"/>
          </p:nvPr>
        </p:nvSpPr>
        <p:spPr/>
        <p:txBody>
          <a:bodyPr/>
          <a:lstStyle/>
          <a:p>
            <a:fld id="{B6B660BE-11E5-49C5-9092-33DADC997675}" type="slidenum">
              <a:rPr lang="en-GB" smtClean="0"/>
              <a:t>22</a:t>
            </a:fld>
            <a:endParaRPr lang="en-GB"/>
          </a:p>
        </p:txBody>
      </p:sp>
    </p:spTree>
    <p:extLst>
      <p:ext uri="{BB962C8B-B14F-4D97-AF65-F5344CB8AC3E}">
        <p14:creationId xmlns:p14="http://schemas.microsoft.com/office/powerpoint/2010/main" val="38916418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2.2. Mở file</a:t>
            </a:r>
            <a:endParaRPr lang="en-US"/>
          </a:p>
        </p:txBody>
      </p:sp>
      <p:sp>
        <p:nvSpPr>
          <p:cNvPr id="3" name="Content Placeholder 2"/>
          <p:cNvSpPr>
            <a:spLocks noGrp="1"/>
          </p:cNvSpPr>
          <p:nvPr>
            <p:ph idx="1"/>
          </p:nvPr>
        </p:nvSpPr>
        <p:spPr/>
        <p:txBody>
          <a:bodyPr/>
          <a:lstStyle/>
          <a:p>
            <a:r>
              <a:rPr lang="en-US"/>
              <a:t>Để có thể đọc và ghi một file nào đó thì mở file là công việc tất yếu. Python cho phép chúng ta thực hiện điều đó với hàm </a:t>
            </a:r>
            <a:r>
              <a:rPr lang="en-US" smtClean="0"/>
              <a:t>open.</a:t>
            </a:r>
          </a:p>
          <a:p>
            <a:r>
              <a:rPr lang="en-US" smtClean="0"/>
              <a:t>Cú pháp</a:t>
            </a:r>
          </a:p>
          <a:p>
            <a:pPr marL="457200" lvl="1" indent="0" algn="l">
              <a:buNone/>
            </a:pPr>
            <a:r>
              <a:rPr lang="en-US" sz="2000" b="1">
                <a:solidFill>
                  <a:schemeClr val="tx1"/>
                </a:solidFill>
                <a:latin typeface="Consolas" panose="020B0609020204030204" pitchFamily="49" charset="0"/>
                <a:cs typeface="Courier New" panose="02070309020205020404" pitchFamily="49" charset="0"/>
              </a:rPr>
              <a:t>file object = </a:t>
            </a:r>
            <a:r>
              <a:rPr lang="en-US" sz="2000" b="1" smtClean="0">
                <a:solidFill>
                  <a:schemeClr val="tx1"/>
                </a:solidFill>
                <a:latin typeface="Consolas" panose="020B0609020204030204" pitchFamily="49" charset="0"/>
                <a:cs typeface="Courier New" panose="02070309020205020404" pitchFamily="49" charset="0"/>
              </a:rPr>
              <a:t>open(file_name [, access_mode</a:t>
            </a:r>
            <a:r>
              <a:rPr lang="en-US" sz="2000" b="1">
                <a:solidFill>
                  <a:schemeClr val="tx1"/>
                </a:solidFill>
                <a:latin typeface="Consolas" panose="020B0609020204030204" pitchFamily="49" charset="0"/>
                <a:cs typeface="Courier New" panose="02070309020205020404" pitchFamily="49" charset="0"/>
              </a:rPr>
              <a:t>][, buffering</a:t>
            </a:r>
            <a:r>
              <a:rPr lang="en-US" sz="2000" b="1" smtClean="0">
                <a:solidFill>
                  <a:schemeClr val="tx1"/>
                </a:solidFill>
                <a:latin typeface="Consolas" panose="020B0609020204030204" pitchFamily="49" charset="0"/>
                <a:cs typeface="Courier New" panose="02070309020205020404" pitchFamily="49" charset="0"/>
              </a:rPr>
              <a:t>])</a:t>
            </a:r>
          </a:p>
          <a:p>
            <a:pPr algn="l"/>
            <a:r>
              <a:rPr lang="en-US" sz="2800" smtClean="0">
                <a:solidFill>
                  <a:srgbClr val="0033CC"/>
                </a:solidFill>
              </a:rPr>
              <a:t>Trong đó</a:t>
            </a:r>
          </a:p>
          <a:p>
            <a:pPr lvl="1" algn="l"/>
            <a:r>
              <a:rPr lang="en-US" smtClean="0">
                <a:solidFill>
                  <a:srgbClr val="0033CC"/>
                </a:solidFill>
              </a:rPr>
              <a:t>File_name: là tên tạp tin cần mở</a:t>
            </a:r>
          </a:p>
          <a:p>
            <a:pPr lvl="1" algn="l"/>
            <a:r>
              <a:rPr lang="en-US" smtClean="0">
                <a:solidFill>
                  <a:srgbClr val="0033CC"/>
                </a:solidFill>
              </a:rPr>
              <a:t>Access_mode: là một vài ký tự quy định cách thức  mà tập tin sẽ được mở để làm gì. Mặc định sẽ là </a:t>
            </a:r>
            <a:r>
              <a:rPr lang="en-US" b="1" smtClean="0">
                <a:solidFill>
                  <a:srgbClr val="0033CC"/>
                </a:solidFill>
              </a:rPr>
              <a:t>‘r’</a:t>
            </a:r>
          </a:p>
          <a:p>
            <a:pPr lvl="1" algn="l"/>
            <a:r>
              <a:rPr lang="en-US" smtClean="0">
                <a:solidFill>
                  <a:srgbClr val="0033CC"/>
                </a:solidFill>
              </a:rPr>
              <a:t>Buffering: quy định bộ đệm sư rudnjg khi mở file [&lt;0,0,1,1]</a:t>
            </a:r>
            <a:endParaRPr lang="en-US">
              <a:solidFill>
                <a:srgbClr val="0033CC"/>
              </a:solidFill>
            </a:endParaRPr>
          </a:p>
        </p:txBody>
      </p:sp>
      <p:sp>
        <p:nvSpPr>
          <p:cNvPr id="4" name="Slide Number Placeholder 3"/>
          <p:cNvSpPr>
            <a:spLocks noGrp="1"/>
          </p:cNvSpPr>
          <p:nvPr>
            <p:ph type="sldNum" sz="quarter" idx="11"/>
          </p:nvPr>
        </p:nvSpPr>
        <p:spPr/>
        <p:txBody>
          <a:bodyPr/>
          <a:lstStyle/>
          <a:p>
            <a:fld id="{B6B660BE-11E5-49C5-9092-33DADC997675}" type="slidenum">
              <a:rPr lang="en-GB" smtClean="0"/>
              <a:t>23</a:t>
            </a:fld>
            <a:endParaRPr lang="en-GB"/>
          </a:p>
        </p:txBody>
      </p:sp>
    </p:spTree>
    <p:extLst>
      <p:ext uri="{BB962C8B-B14F-4D97-AF65-F5344CB8AC3E}">
        <p14:creationId xmlns:p14="http://schemas.microsoft.com/office/powerpoint/2010/main" val="4044139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Chế độ mở file</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66876" y="1391055"/>
            <a:ext cx="7732731" cy="4863830"/>
          </a:xfrm>
        </p:spPr>
      </p:pic>
      <p:sp>
        <p:nvSpPr>
          <p:cNvPr id="3" name="Slide Number Placeholder 2"/>
          <p:cNvSpPr>
            <a:spLocks noGrp="1"/>
          </p:cNvSpPr>
          <p:nvPr>
            <p:ph type="sldNum" sz="quarter" idx="11"/>
          </p:nvPr>
        </p:nvSpPr>
        <p:spPr/>
        <p:txBody>
          <a:bodyPr/>
          <a:lstStyle/>
          <a:p>
            <a:fld id="{B6B660BE-11E5-49C5-9092-33DADC997675}" type="slidenum">
              <a:rPr lang="en-GB" smtClean="0"/>
              <a:t>24</a:t>
            </a:fld>
            <a:endParaRPr lang="en-GB"/>
          </a:p>
        </p:txBody>
      </p:sp>
    </p:spTree>
    <p:extLst>
      <p:ext uri="{BB962C8B-B14F-4D97-AF65-F5344CB8AC3E}">
        <p14:creationId xmlns:p14="http://schemas.microsoft.com/office/powerpoint/2010/main" val="15474580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Thuộc tính của file</a:t>
            </a:r>
            <a:endParaRPr lang="en-US"/>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537169318"/>
              </p:ext>
            </p:extLst>
          </p:nvPr>
        </p:nvGraphicFramePr>
        <p:xfrm>
          <a:off x="1566962" y="1582426"/>
          <a:ext cx="5942790" cy="2240544"/>
        </p:xfrm>
        <a:graphic>
          <a:graphicData uri="http://schemas.openxmlformats.org/drawingml/2006/table">
            <a:tbl>
              <a:tblPr>
                <a:tableStyleId>{3C2FFA5D-87B4-456A-9821-1D502468CF0F}</a:tableStyleId>
              </a:tblPr>
              <a:tblGrid>
                <a:gridCol w="2971395"/>
                <a:gridCol w="2971395"/>
              </a:tblGrid>
              <a:tr h="407372">
                <a:tc>
                  <a:txBody>
                    <a:bodyPr/>
                    <a:lstStyle/>
                    <a:p>
                      <a:pPr algn="ctr" fontAlgn="t"/>
                      <a:r>
                        <a:rPr lang="en-US" b="1">
                          <a:effectLst/>
                        </a:rPr>
                        <a:t>Thuộc tính</a:t>
                      </a:r>
                    </a:p>
                  </a:txBody>
                  <a:tcPr/>
                </a:tc>
                <a:tc>
                  <a:txBody>
                    <a:bodyPr/>
                    <a:lstStyle/>
                    <a:p>
                      <a:pPr algn="ctr" fontAlgn="t"/>
                      <a:r>
                        <a:rPr lang="en-US" b="1">
                          <a:effectLst/>
                        </a:rPr>
                        <a:t>Mô tả</a:t>
                      </a:r>
                    </a:p>
                  </a:txBody>
                  <a:tcPr/>
                </a:tc>
              </a:tr>
              <a:tr h="712900">
                <a:tc>
                  <a:txBody>
                    <a:bodyPr/>
                    <a:lstStyle/>
                    <a:p>
                      <a:pPr algn="ctr" fontAlgn="t"/>
                      <a:r>
                        <a:rPr lang="en-US">
                          <a:effectLst/>
                        </a:rPr>
                        <a:t>file.closed</a:t>
                      </a:r>
                    </a:p>
                  </a:txBody>
                  <a:tcPr/>
                </a:tc>
                <a:tc>
                  <a:txBody>
                    <a:bodyPr/>
                    <a:lstStyle/>
                    <a:p>
                      <a:pPr fontAlgn="t"/>
                      <a:r>
                        <a:rPr lang="vi-VN">
                          <a:effectLst/>
                        </a:rPr>
                        <a:t>Trả về True nếu file đã đóng, ngược lại là False</a:t>
                      </a:r>
                    </a:p>
                  </a:txBody>
                  <a:tcPr/>
                </a:tc>
              </a:tr>
              <a:tr h="712900">
                <a:tc>
                  <a:txBody>
                    <a:bodyPr/>
                    <a:lstStyle/>
                    <a:p>
                      <a:pPr algn="ctr" fontAlgn="t"/>
                      <a:r>
                        <a:rPr lang="en-US">
                          <a:effectLst/>
                        </a:rPr>
                        <a:t>file.mode</a:t>
                      </a:r>
                    </a:p>
                  </a:txBody>
                  <a:tcPr/>
                </a:tc>
                <a:tc>
                  <a:txBody>
                    <a:bodyPr/>
                    <a:lstStyle/>
                    <a:p>
                      <a:pPr fontAlgn="t"/>
                      <a:r>
                        <a:rPr lang="vi-VN">
                          <a:effectLst/>
                        </a:rPr>
                        <a:t>Trả về chế độ truy cập của file đang được mở</a:t>
                      </a:r>
                    </a:p>
                  </a:txBody>
                  <a:tcPr/>
                </a:tc>
              </a:tr>
              <a:tr h="407372">
                <a:tc>
                  <a:txBody>
                    <a:bodyPr/>
                    <a:lstStyle/>
                    <a:p>
                      <a:pPr algn="ctr" fontAlgn="t"/>
                      <a:r>
                        <a:rPr lang="en-US" u="none" strike="noStrike">
                          <a:effectLst/>
                        </a:rPr>
                        <a:t>file.name</a:t>
                      </a:r>
                      <a:endParaRPr lang="en-US">
                        <a:effectLst/>
                      </a:endParaRPr>
                    </a:p>
                  </a:txBody>
                  <a:tcPr/>
                </a:tc>
                <a:tc>
                  <a:txBody>
                    <a:bodyPr/>
                    <a:lstStyle/>
                    <a:p>
                      <a:pPr fontAlgn="t"/>
                      <a:r>
                        <a:rPr lang="en-US">
                          <a:effectLst/>
                        </a:rPr>
                        <a:t>Trả về tên của file</a:t>
                      </a:r>
                    </a:p>
                  </a:txBody>
                  <a:tcPr/>
                </a:tc>
              </a:tr>
            </a:tbl>
          </a:graphicData>
        </a:graphic>
      </p:graphicFrame>
      <p:sp>
        <p:nvSpPr>
          <p:cNvPr id="3" name="Slide Number Placeholder 2"/>
          <p:cNvSpPr>
            <a:spLocks noGrp="1"/>
          </p:cNvSpPr>
          <p:nvPr>
            <p:ph type="sldNum" sz="quarter" idx="11"/>
          </p:nvPr>
        </p:nvSpPr>
        <p:spPr/>
        <p:txBody>
          <a:bodyPr/>
          <a:lstStyle/>
          <a:p>
            <a:fld id="{B6B660BE-11E5-49C5-9092-33DADC997675}" type="slidenum">
              <a:rPr lang="en-GB" smtClean="0"/>
              <a:t>25</a:t>
            </a:fld>
            <a:endParaRPr lang="en-GB"/>
          </a:p>
        </p:txBody>
      </p:sp>
    </p:spTree>
    <p:extLst>
      <p:ext uri="{BB962C8B-B14F-4D97-AF65-F5344CB8AC3E}">
        <p14:creationId xmlns:p14="http://schemas.microsoft.com/office/powerpoint/2010/main" val="10300896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2.3. Đóng file</a:t>
            </a:r>
            <a:endParaRPr lang="en-US"/>
          </a:p>
        </p:txBody>
      </p:sp>
      <p:sp>
        <p:nvSpPr>
          <p:cNvPr id="3" name="Content Placeholder 2"/>
          <p:cNvSpPr>
            <a:spLocks noGrp="1"/>
          </p:cNvSpPr>
          <p:nvPr>
            <p:ph idx="1"/>
          </p:nvPr>
        </p:nvSpPr>
        <p:spPr/>
        <p:txBody>
          <a:bodyPr/>
          <a:lstStyle/>
          <a:p>
            <a:r>
              <a:rPr lang="vi-VN" sz="2400"/>
              <a:t>Khi bạn đã thực hiện xong các hoạt động trên file thì cuối cùng bạn cần đóng file đó</a:t>
            </a:r>
            <a:r>
              <a:rPr lang="vi-VN" sz="2400" smtClean="0"/>
              <a:t>.</a:t>
            </a:r>
            <a:endParaRPr lang="en-US" sz="2400" smtClean="0"/>
          </a:p>
          <a:p>
            <a:r>
              <a:rPr lang="vi-VN" sz="2400" smtClean="0"/>
              <a:t> </a:t>
            </a:r>
            <a:r>
              <a:rPr lang="vi-VN" sz="2400"/>
              <a:t>Python tự động đóng một file khi đối tượng tham chiếu của một file đã được tái gán cho một file khác. Tuy nhiên, sử dụng phương thức close() để đóng một file vẫn tốt hơn</a:t>
            </a:r>
            <a:r>
              <a:rPr lang="vi-VN" sz="2400" smtClean="0"/>
              <a:t>.</a:t>
            </a:r>
            <a:endParaRPr lang="en-US" sz="2400" smtClean="0"/>
          </a:p>
          <a:p>
            <a:r>
              <a:rPr lang="en-US" sz="2400" smtClean="0"/>
              <a:t>Cú pháp: </a:t>
            </a:r>
          </a:p>
          <a:p>
            <a:pPr marL="457200" lvl="1" indent="0">
              <a:buNone/>
            </a:pPr>
            <a:r>
              <a:rPr lang="en-US" b="1">
                <a:solidFill>
                  <a:schemeClr val="tx1"/>
                </a:solidFill>
                <a:latin typeface="Consolas" panose="020B0609020204030204" pitchFamily="49" charset="0"/>
                <a:cs typeface="Courier New" panose="02070309020205020404" pitchFamily="49" charset="0"/>
              </a:rPr>
              <a:t>fileObject.close()</a:t>
            </a:r>
          </a:p>
        </p:txBody>
      </p:sp>
      <p:sp>
        <p:nvSpPr>
          <p:cNvPr id="4" name="Slide Number Placeholder 3"/>
          <p:cNvSpPr>
            <a:spLocks noGrp="1"/>
          </p:cNvSpPr>
          <p:nvPr>
            <p:ph type="sldNum" sz="quarter" idx="11"/>
          </p:nvPr>
        </p:nvSpPr>
        <p:spPr/>
        <p:txBody>
          <a:bodyPr/>
          <a:lstStyle/>
          <a:p>
            <a:fld id="{B6B660BE-11E5-49C5-9092-33DADC997675}" type="slidenum">
              <a:rPr lang="en-GB" smtClean="0"/>
              <a:t>26</a:t>
            </a:fld>
            <a:endParaRPr lang="en-GB"/>
          </a:p>
        </p:txBody>
      </p:sp>
    </p:spTree>
    <p:extLst>
      <p:ext uri="{BB962C8B-B14F-4D97-AF65-F5344CB8AC3E}">
        <p14:creationId xmlns:p14="http://schemas.microsoft.com/office/powerpoint/2010/main" val="2546641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2.4. Đọc file dùng hàm read</a:t>
            </a:r>
            <a:endParaRPr lang="en-US"/>
          </a:p>
        </p:txBody>
      </p:sp>
      <p:sp>
        <p:nvSpPr>
          <p:cNvPr id="3" name="Content Placeholder 2"/>
          <p:cNvSpPr>
            <a:spLocks noGrp="1"/>
          </p:cNvSpPr>
          <p:nvPr>
            <p:ph idx="1"/>
          </p:nvPr>
        </p:nvSpPr>
        <p:spPr/>
        <p:txBody>
          <a:bodyPr/>
          <a:lstStyle/>
          <a:p>
            <a:r>
              <a:rPr lang="en-US" sz="2400" smtClean="0"/>
              <a:t>Câu lệnh mở file chỉ là chế độ mở một file ra, tiếp theo để xem nội dung file ta cần phải đọc file đó</a:t>
            </a:r>
          </a:p>
          <a:p>
            <a:r>
              <a:rPr lang="en-US" sz="2400" smtClean="0"/>
              <a:t>Cú pháp:</a:t>
            </a:r>
          </a:p>
          <a:p>
            <a:pPr marL="457200" lvl="1" indent="0">
              <a:buNone/>
            </a:pPr>
            <a:r>
              <a:rPr lang="en-US" b="1" smtClean="0">
                <a:solidFill>
                  <a:schemeClr val="tx1"/>
                </a:solidFill>
                <a:latin typeface="Consolas" panose="020B0609020204030204" pitchFamily="49" charset="0"/>
                <a:cs typeface="Courier New" panose="02070309020205020404" pitchFamily="49" charset="0"/>
              </a:rPr>
              <a:t>fileObject.read([sized])</a:t>
            </a:r>
            <a:r>
              <a:rPr lang="vi-VN">
                <a:solidFill>
                  <a:schemeClr val="tx1"/>
                </a:solidFill>
                <a:latin typeface="Consolas" panose="020B0609020204030204" pitchFamily="49" charset="0"/>
              </a:rPr>
              <a:t> </a:t>
            </a:r>
            <a:endParaRPr lang="en-US" smtClean="0">
              <a:solidFill>
                <a:schemeClr val="tx1"/>
              </a:solidFill>
              <a:latin typeface="Consolas" panose="020B0609020204030204" pitchFamily="49" charset="0"/>
            </a:endParaRPr>
          </a:p>
          <a:p>
            <a:r>
              <a:rPr lang="vi-VN" sz="2400" smtClean="0"/>
              <a:t>Phương </a:t>
            </a:r>
            <a:r>
              <a:rPr lang="vi-VN" sz="2400"/>
              <a:t>thức này trả về một chuỗi có kích thước bằng size. Nếu không truyền size thì toàn bộ nội dung của file sẽ được đọc</a:t>
            </a:r>
            <a:endParaRPr lang="en-US" sz="2400" b="1">
              <a:latin typeface="Courier New" panose="02070309020205020404" pitchFamily="49" charset="0"/>
              <a:cs typeface="Courier New" panose="02070309020205020404" pitchFamily="49" charset="0"/>
            </a:endParaRPr>
          </a:p>
        </p:txBody>
      </p:sp>
      <p:sp>
        <p:nvSpPr>
          <p:cNvPr id="4" name="Slide Number Placeholder 3"/>
          <p:cNvSpPr>
            <a:spLocks noGrp="1"/>
          </p:cNvSpPr>
          <p:nvPr>
            <p:ph type="sldNum" sz="quarter" idx="11"/>
          </p:nvPr>
        </p:nvSpPr>
        <p:spPr/>
        <p:txBody>
          <a:bodyPr/>
          <a:lstStyle/>
          <a:p>
            <a:fld id="{B6B660BE-11E5-49C5-9092-33DADC997675}" type="slidenum">
              <a:rPr lang="en-GB" smtClean="0"/>
              <a:t>27</a:t>
            </a:fld>
            <a:endParaRPr lang="en-GB"/>
          </a:p>
        </p:txBody>
      </p:sp>
    </p:spTree>
    <p:extLst>
      <p:ext uri="{BB962C8B-B14F-4D97-AF65-F5344CB8AC3E}">
        <p14:creationId xmlns:p14="http://schemas.microsoft.com/office/powerpoint/2010/main" val="139400846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a:t>
            </a:r>
            <a:endParaRPr lang="en-US"/>
          </a:p>
        </p:txBody>
      </p:sp>
      <p:sp>
        <p:nvSpPr>
          <p:cNvPr id="5" name="TextBox 4"/>
          <p:cNvSpPr txBox="1"/>
          <p:nvPr/>
        </p:nvSpPr>
        <p:spPr>
          <a:xfrm>
            <a:off x="948107" y="1190181"/>
            <a:ext cx="7179307" cy="830997"/>
          </a:xfrm>
          <a:prstGeom prst="rect">
            <a:avLst/>
          </a:prstGeom>
          <a:noFill/>
        </p:spPr>
        <p:txBody>
          <a:bodyPr wrap="square" rtlCol="0">
            <a:spAutoFit/>
          </a:bodyPr>
          <a:lstStyle/>
          <a:p>
            <a:pPr algn="ctr"/>
            <a:r>
              <a:rPr lang="en-US" sz="2400" smtClean="0"/>
              <a:t>Nếu chúng ta sử dụng size trong hàm read(). Số lượng kí tự đọc ra sẽ tương ứng với size</a:t>
            </a:r>
            <a:endParaRPr lang="en-US" sz="2400"/>
          </a:p>
        </p:txBody>
      </p:sp>
      <p:sp>
        <p:nvSpPr>
          <p:cNvPr id="3" name="Slide Number Placeholder 2"/>
          <p:cNvSpPr>
            <a:spLocks noGrp="1"/>
          </p:cNvSpPr>
          <p:nvPr>
            <p:ph type="sldNum" sz="quarter" idx="11"/>
          </p:nvPr>
        </p:nvSpPr>
        <p:spPr/>
        <p:txBody>
          <a:bodyPr/>
          <a:lstStyle/>
          <a:p>
            <a:fld id="{B6B660BE-11E5-49C5-9092-33DADC997675}" type="slidenum">
              <a:rPr lang="en-GB" smtClean="0"/>
              <a:t>28</a:t>
            </a:fld>
            <a:endParaRPr lang="en-GB"/>
          </a:p>
        </p:txBody>
      </p:sp>
      <p:pic>
        <p:nvPicPr>
          <p:cNvPr id="7" name="Content Placeholder 6" descr="Spyder (Python 3.7)"/>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571394" y="2021178"/>
            <a:ext cx="8229600" cy="4418962"/>
          </a:xfrm>
          <a:ln>
            <a:solidFill>
              <a:schemeClr val="accent1"/>
            </a:solidFill>
          </a:ln>
        </p:spPr>
      </p:pic>
    </p:spTree>
    <p:extLst>
      <p:ext uri="{BB962C8B-B14F-4D97-AF65-F5344CB8AC3E}">
        <p14:creationId xmlns:p14="http://schemas.microsoft.com/office/powerpoint/2010/main" val="34832726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2.5. Đọc file sử dụng hàm readline</a:t>
            </a:r>
            <a:endParaRPr lang="en-US"/>
          </a:p>
        </p:txBody>
      </p:sp>
      <p:sp>
        <p:nvSpPr>
          <p:cNvPr id="3" name="Content Placeholder 2"/>
          <p:cNvSpPr>
            <a:spLocks noGrp="1"/>
          </p:cNvSpPr>
          <p:nvPr>
            <p:ph idx="1"/>
          </p:nvPr>
        </p:nvSpPr>
        <p:spPr/>
        <p:txBody>
          <a:bodyPr/>
          <a:lstStyle/>
          <a:p>
            <a:r>
              <a:rPr lang="vi-VN">
                <a:latin typeface="Times New Roman" panose="02020603050405020304" pitchFamily="18" charset="0"/>
                <a:cs typeface="Times New Roman" panose="02020603050405020304" pitchFamily="18" charset="0"/>
              </a:rPr>
              <a:t>Readline – một phương thức thường dùng trong đọc file. Phương thức này cho phép đọc một dòng trong file và trả về chuỗi</a:t>
            </a:r>
            <a:r>
              <a:rPr lang="vi-VN" smtClean="0">
                <a:latin typeface="Times New Roman" panose="02020603050405020304" pitchFamily="18" charset="0"/>
                <a:cs typeface="Times New Roman" panose="02020603050405020304" pitchFamily="18" charset="0"/>
              </a:rPr>
              <a:t>.</a:t>
            </a:r>
            <a:endParaRPr lang="en-US" smtClean="0">
              <a:latin typeface="Times New Roman" panose="02020603050405020304" pitchFamily="18" charset="0"/>
              <a:cs typeface="Times New Roman" panose="02020603050405020304" pitchFamily="18" charset="0"/>
            </a:endParaRPr>
          </a:p>
          <a:p>
            <a:r>
              <a:rPr lang="vi-VN">
                <a:latin typeface="Times New Roman" panose="02020603050405020304" pitchFamily="18" charset="0"/>
                <a:cs typeface="Times New Roman" panose="02020603050405020304" pitchFamily="18" charset="0"/>
              </a:rPr>
              <a:t>Lưu ý: Ký tự \n (xuống dòng) sẽ được đọc và trả về ở cuối chuỗi nếu đọc file theo phương thức này</a:t>
            </a:r>
            <a:r>
              <a:rPr lang="vi-VN" smtClean="0">
                <a:latin typeface="Times New Roman" panose="02020603050405020304" pitchFamily="18" charset="0"/>
                <a:cs typeface="Times New Roman" panose="02020603050405020304" pitchFamily="18" charset="0"/>
              </a:rPr>
              <a:t>.</a:t>
            </a:r>
            <a:endParaRPr lang="en-US" smtClean="0">
              <a:latin typeface="Times New Roman" panose="02020603050405020304" pitchFamily="18" charset="0"/>
              <a:cs typeface="Times New Roman" panose="02020603050405020304" pitchFamily="18" charset="0"/>
            </a:endParaRPr>
          </a:p>
          <a:p>
            <a:r>
              <a:rPr lang="en-US" smtClean="0">
                <a:latin typeface="Times New Roman" panose="02020603050405020304" pitchFamily="18" charset="0"/>
                <a:cs typeface="Times New Roman" panose="02020603050405020304" pitchFamily="18" charset="0"/>
              </a:rPr>
              <a:t>Cú pháp:</a:t>
            </a:r>
          </a:p>
          <a:p>
            <a:pPr marL="514350" lvl="1" indent="0">
              <a:buNone/>
            </a:pPr>
            <a:r>
              <a:rPr lang="en-US" b="1" smtClean="0">
                <a:solidFill>
                  <a:schemeClr val="tx1"/>
                </a:solidFill>
                <a:latin typeface="Times New Roman" panose="02020603050405020304" pitchFamily="18" charset="0"/>
                <a:cs typeface="Times New Roman" panose="02020603050405020304" pitchFamily="18" charset="0"/>
              </a:rPr>
              <a:t>fileObject.readline()</a:t>
            </a:r>
            <a:endParaRPr lang="en-US">
              <a:solidFill>
                <a:schemeClr val="tx1"/>
              </a:solidFill>
              <a:latin typeface="Times New Roman" panose="02020603050405020304" pitchFamily="18" charset="0"/>
              <a:cs typeface="Times New Roman" panose="02020603050405020304" pitchFamily="18" charset="0"/>
            </a:endParaRPr>
          </a:p>
          <a:p>
            <a:pPr marL="914400" lvl="2" indent="0">
              <a:buNone/>
            </a:pPr>
            <a:endParaRPr lang="en-US">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1"/>
          </p:nvPr>
        </p:nvSpPr>
        <p:spPr/>
        <p:txBody>
          <a:bodyPr/>
          <a:lstStyle/>
          <a:p>
            <a:fld id="{B6B660BE-11E5-49C5-9092-33DADC997675}" type="slidenum">
              <a:rPr lang="en-GB" smtClean="0"/>
              <a:t>29</a:t>
            </a:fld>
            <a:endParaRPr lang="en-GB"/>
          </a:p>
        </p:txBody>
      </p:sp>
    </p:spTree>
    <p:extLst>
      <p:ext uri="{BB962C8B-B14F-4D97-AF65-F5344CB8AC3E}">
        <p14:creationId xmlns:p14="http://schemas.microsoft.com/office/powerpoint/2010/main" val="36466305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a:t>
            </a:r>
            <a:endParaRPr lang="en-US"/>
          </a:p>
        </p:txBody>
      </p:sp>
      <p:sp>
        <p:nvSpPr>
          <p:cNvPr id="3" name="Slide Number Placeholder 2"/>
          <p:cNvSpPr>
            <a:spLocks noGrp="1"/>
          </p:cNvSpPr>
          <p:nvPr>
            <p:ph type="sldNum" sz="quarter" idx="11"/>
          </p:nvPr>
        </p:nvSpPr>
        <p:spPr/>
        <p:txBody>
          <a:bodyPr/>
          <a:lstStyle/>
          <a:p>
            <a:fld id="{B6B660BE-11E5-49C5-9092-33DADC997675}" type="slidenum">
              <a:rPr lang="en-GB" smtClean="0"/>
              <a:t>30</a:t>
            </a:fld>
            <a:endParaRPr lang="en-GB"/>
          </a:p>
        </p:txBody>
      </p:sp>
      <p:pic>
        <p:nvPicPr>
          <p:cNvPr id="6" name="Content Placeholder 5" descr="Spyder (Python 3.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1643381"/>
            <a:ext cx="8229600" cy="4418962"/>
          </a:xfrm>
          <a:ln>
            <a:solidFill>
              <a:schemeClr val="accent1"/>
            </a:solidFill>
          </a:ln>
        </p:spPr>
      </p:pic>
    </p:spTree>
    <p:extLst>
      <p:ext uri="{BB962C8B-B14F-4D97-AF65-F5344CB8AC3E}">
        <p14:creationId xmlns:p14="http://schemas.microsoft.com/office/powerpoint/2010/main" val="37584790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2.6. Ghi file</a:t>
            </a:r>
            <a:endParaRPr lang="en-US"/>
          </a:p>
        </p:txBody>
      </p:sp>
      <p:sp>
        <p:nvSpPr>
          <p:cNvPr id="3" name="Content Placeholder 2"/>
          <p:cNvSpPr>
            <a:spLocks noGrp="1"/>
          </p:cNvSpPr>
          <p:nvPr>
            <p:ph idx="1"/>
          </p:nvPr>
        </p:nvSpPr>
        <p:spPr/>
        <p:txBody>
          <a:bodyPr/>
          <a:lstStyle/>
          <a:p>
            <a:r>
              <a:rPr lang="vi-VN" sz="2400"/>
              <a:t>Tương tự đọc file, để ghi một file ta cần mở file bằng cú pháp để ghi và sử dụng phương thức write để ghi vào. </a:t>
            </a:r>
            <a:endParaRPr lang="en-US" sz="2400" smtClean="0"/>
          </a:p>
          <a:p>
            <a:r>
              <a:rPr lang="vi-VN" sz="2400" smtClean="0"/>
              <a:t>Cú </a:t>
            </a:r>
            <a:r>
              <a:rPr lang="vi-VN" sz="2400"/>
              <a:t>pháp: </a:t>
            </a:r>
            <a:endParaRPr lang="en-US" sz="2400" smtClean="0"/>
          </a:p>
          <a:p>
            <a:pPr marL="457200" lvl="1" indent="0">
              <a:buNone/>
            </a:pPr>
            <a:r>
              <a:rPr lang="vi-VN" b="1" smtClean="0">
                <a:solidFill>
                  <a:schemeClr val="tx1"/>
                </a:solidFill>
                <a:latin typeface="Consolas" panose="020B0609020204030204" pitchFamily="49" charset="0"/>
                <a:cs typeface="Courier New" panose="02070309020205020404" pitchFamily="49" charset="0"/>
              </a:rPr>
              <a:t>fileObject.write(string</a:t>
            </a:r>
            <a:r>
              <a:rPr lang="vi-VN" b="1">
                <a:solidFill>
                  <a:schemeClr val="tx1"/>
                </a:solidFill>
                <a:latin typeface="Consolas" panose="020B0609020204030204" pitchFamily="49" charset="0"/>
                <a:cs typeface="Courier New" panose="02070309020205020404" pitchFamily="49" charset="0"/>
              </a:rPr>
              <a:t>) </a:t>
            </a:r>
            <a:endParaRPr lang="en-US" b="1" smtClean="0">
              <a:solidFill>
                <a:schemeClr val="tx1"/>
              </a:solidFill>
              <a:latin typeface="Consolas" panose="020B0609020204030204" pitchFamily="49" charset="0"/>
              <a:cs typeface="Courier New" panose="02070309020205020404" pitchFamily="49" charset="0"/>
            </a:endParaRPr>
          </a:p>
          <a:p>
            <a:r>
              <a:rPr lang="en-US" sz="2400" smtClean="0"/>
              <a:t>P</a:t>
            </a:r>
            <a:r>
              <a:rPr lang="vi-VN" sz="2400" smtClean="0"/>
              <a:t>hương </a:t>
            </a:r>
            <a:r>
              <a:rPr lang="vi-VN" sz="2400"/>
              <a:t>thức này cho phép ghi một chuỗi có nội dung là string vào vị trí của con trỏ trong tập tin</a:t>
            </a:r>
            <a:endParaRPr lang="en-US" sz="2400"/>
          </a:p>
        </p:txBody>
      </p:sp>
      <p:sp>
        <p:nvSpPr>
          <p:cNvPr id="4" name="Slide Number Placeholder 3"/>
          <p:cNvSpPr>
            <a:spLocks noGrp="1"/>
          </p:cNvSpPr>
          <p:nvPr>
            <p:ph type="sldNum" sz="quarter" idx="11"/>
          </p:nvPr>
        </p:nvSpPr>
        <p:spPr/>
        <p:txBody>
          <a:bodyPr/>
          <a:lstStyle/>
          <a:p>
            <a:fld id="{B6B660BE-11E5-49C5-9092-33DADC997675}" type="slidenum">
              <a:rPr lang="en-GB" smtClean="0"/>
              <a:t>31</a:t>
            </a:fld>
            <a:endParaRPr lang="en-GB"/>
          </a:p>
        </p:txBody>
      </p:sp>
    </p:spTree>
    <p:extLst>
      <p:ext uri="{BB962C8B-B14F-4D97-AF65-F5344CB8AC3E}">
        <p14:creationId xmlns:p14="http://schemas.microsoft.com/office/powerpoint/2010/main" val="24518130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a:t>
            </a:r>
            <a:endParaRPr lang="en-US"/>
          </a:p>
        </p:txBody>
      </p:sp>
      <p:sp>
        <p:nvSpPr>
          <p:cNvPr id="3" name="Slide Number Placeholder 2"/>
          <p:cNvSpPr>
            <a:spLocks noGrp="1"/>
          </p:cNvSpPr>
          <p:nvPr>
            <p:ph type="sldNum" sz="quarter" idx="11"/>
          </p:nvPr>
        </p:nvSpPr>
        <p:spPr/>
        <p:txBody>
          <a:bodyPr/>
          <a:lstStyle/>
          <a:p>
            <a:fld id="{B6B660BE-11E5-49C5-9092-33DADC997675}" type="slidenum">
              <a:rPr lang="en-GB" smtClean="0"/>
              <a:t>32</a:t>
            </a:fld>
            <a:endParaRPr lang="en-GB"/>
          </a:p>
        </p:txBody>
      </p:sp>
      <p:pic>
        <p:nvPicPr>
          <p:cNvPr id="8" name="Content Placeholder 7" descr="Spyder (Python 3.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1643381"/>
            <a:ext cx="8229600" cy="4418962"/>
          </a:xfrm>
          <a:ln>
            <a:solidFill>
              <a:schemeClr val="accent1"/>
            </a:solidFill>
          </a:ln>
        </p:spPr>
      </p:pic>
    </p:spTree>
    <p:extLst>
      <p:ext uri="{BB962C8B-B14F-4D97-AF65-F5344CB8AC3E}">
        <p14:creationId xmlns:p14="http://schemas.microsoft.com/office/powerpoint/2010/main" val="259671378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2.7. Phương thức tell  và seek</a:t>
            </a:r>
            <a:endParaRPr lang="en-US"/>
          </a:p>
        </p:txBody>
      </p:sp>
      <p:sp>
        <p:nvSpPr>
          <p:cNvPr id="3" name="Content Placeholder 2"/>
          <p:cNvSpPr>
            <a:spLocks noGrp="1"/>
          </p:cNvSpPr>
          <p:nvPr>
            <p:ph idx="1"/>
          </p:nvPr>
        </p:nvSpPr>
        <p:spPr/>
        <p:txBody>
          <a:bodyPr/>
          <a:lstStyle/>
          <a:p>
            <a:r>
              <a:rPr lang="vi-VN" sz="2400"/>
              <a:t>Phương thức </a:t>
            </a:r>
            <a:r>
              <a:rPr lang="vi-VN" sz="2400" b="1"/>
              <a:t>tell() </a:t>
            </a:r>
            <a:r>
              <a:rPr lang="vi-VN" sz="2400"/>
              <a:t>sẽ nói cho bạn biết vị trí hiện tại bên trong file. Nói cách khác, việc đọc và ghi tiếp theo sẽ diễn ra trên các byte đó</a:t>
            </a:r>
            <a:r>
              <a:rPr lang="vi-VN" sz="2400" smtClean="0"/>
              <a:t>.</a:t>
            </a:r>
            <a:endParaRPr lang="en-US" sz="2400" smtClean="0"/>
          </a:p>
          <a:p>
            <a:r>
              <a:rPr lang="vi-VN" sz="2400"/>
              <a:t>Phương thức </a:t>
            </a:r>
            <a:r>
              <a:rPr lang="vi-VN" sz="2400" b="1"/>
              <a:t>seek(offset[, from]) </a:t>
            </a:r>
            <a:r>
              <a:rPr lang="vi-VN" sz="2400"/>
              <a:t>thay đổi vị trí hiện tại bên trong file</a:t>
            </a:r>
            <a:r>
              <a:rPr lang="vi-VN" sz="2400" smtClean="0"/>
              <a:t>.</a:t>
            </a:r>
            <a:endParaRPr lang="vi-VN" sz="2400"/>
          </a:p>
          <a:p>
            <a:pPr lvl="1"/>
            <a:r>
              <a:rPr lang="vi-VN"/>
              <a:t>Tham số </a:t>
            </a:r>
            <a:r>
              <a:rPr lang="vi-VN" b="1"/>
              <a:t>offset</a:t>
            </a:r>
            <a:r>
              <a:rPr lang="vi-VN"/>
              <a:t> là chỉ số byte để được di chuyển.</a:t>
            </a:r>
          </a:p>
          <a:p>
            <a:pPr lvl="1"/>
            <a:r>
              <a:rPr lang="vi-VN"/>
              <a:t>Tham số </a:t>
            </a:r>
            <a:r>
              <a:rPr lang="vi-VN" b="1"/>
              <a:t>from</a:t>
            </a:r>
            <a:r>
              <a:rPr lang="vi-VN"/>
              <a:t> xác định vị trí tham chiếu mà từ đó byte được di chuyển.</a:t>
            </a:r>
          </a:p>
          <a:p>
            <a:pPr lvl="2"/>
            <a:r>
              <a:rPr lang="vi-VN" sz="2400"/>
              <a:t>Nếu from là 0 thì sử dụng phần đầu file như là vị trí tham </a:t>
            </a:r>
            <a:r>
              <a:rPr lang="vi-VN" sz="2400" smtClean="0"/>
              <a:t>chiếu</a:t>
            </a:r>
            <a:endParaRPr lang="vi-VN" sz="2400"/>
          </a:p>
          <a:p>
            <a:pPr lvl="2"/>
            <a:r>
              <a:rPr lang="vi-VN" sz="2400"/>
              <a:t>Nếu from là 2 thì sử dụng phần cuối file như là vị trí tham chiếu</a:t>
            </a:r>
            <a:endParaRPr lang="en-US" sz="2400"/>
          </a:p>
        </p:txBody>
      </p:sp>
      <p:sp>
        <p:nvSpPr>
          <p:cNvPr id="4" name="Slide Number Placeholder 3"/>
          <p:cNvSpPr>
            <a:spLocks noGrp="1"/>
          </p:cNvSpPr>
          <p:nvPr>
            <p:ph type="sldNum" sz="quarter" idx="11"/>
          </p:nvPr>
        </p:nvSpPr>
        <p:spPr/>
        <p:txBody>
          <a:bodyPr/>
          <a:lstStyle/>
          <a:p>
            <a:fld id="{B6B660BE-11E5-49C5-9092-33DADC997675}" type="slidenum">
              <a:rPr lang="en-GB" smtClean="0"/>
              <a:t>33</a:t>
            </a:fld>
            <a:endParaRPr lang="en-GB"/>
          </a:p>
        </p:txBody>
      </p:sp>
    </p:spTree>
    <p:extLst>
      <p:ext uri="{BB962C8B-B14F-4D97-AF65-F5344CB8AC3E}">
        <p14:creationId xmlns:p14="http://schemas.microsoft.com/office/powerpoint/2010/main" val="248616016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a:t>
            </a:r>
            <a:endParaRPr lang="en-US"/>
          </a:p>
        </p:txBody>
      </p:sp>
      <p:sp>
        <p:nvSpPr>
          <p:cNvPr id="3" name="Slide Number Placeholder 2"/>
          <p:cNvSpPr>
            <a:spLocks noGrp="1"/>
          </p:cNvSpPr>
          <p:nvPr>
            <p:ph type="sldNum" sz="quarter" idx="11"/>
          </p:nvPr>
        </p:nvSpPr>
        <p:spPr/>
        <p:txBody>
          <a:bodyPr/>
          <a:lstStyle/>
          <a:p>
            <a:fld id="{B6B660BE-11E5-49C5-9092-33DADC997675}" type="slidenum">
              <a:rPr lang="en-GB" smtClean="0"/>
              <a:t>34</a:t>
            </a:fld>
            <a:endParaRPr lang="en-GB"/>
          </a:p>
        </p:txBody>
      </p:sp>
      <p:pic>
        <p:nvPicPr>
          <p:cNvPr id="6" name="Content Placeholder 5" descr="Spyder (Python 3.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1643381"/>
            <a:ext cx="8229600" cy="4418962"/>
          </a:xfrm>
        </p:spPr>
      </p:pic>
    </p:spTree>
    <p:extLst>
      <p:ext uri="{BB962C8B-B14F-4D97-AF65-F5344CB8AC3E}">
        <p14:creationId xmlns:p14="http://schemas.microsoft.com/office/powerpoint/2010/main" val="284734900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2.9. Các phương thức làm việc với file</a:t>
            </a:r>
            <a:endParaRPr lang="en-US"/>
          </a:p>
        </p:txBody>
      </p:sp>
      <p:sp>
        <p:nvSpPr>
          <p:cNvPr id="3" name="Content Placeholder 2"/>
          <p:cNvSpPr>
            <a:spLocks noGrp="1"/>
          </p:cNvSpPr>
          <p:nvPr>
            <p:ph idx="1"/>
          </p:nvPr>
        </p:nvSpPr>
        <p:spPr/>
        <p:txBody>
          <a:bodyPr/>
          <a:lstStyle/>
          <a:p>
            <a:r>
              <a:rPr lang="vi-VN" sz="2400"/>
              <a:t>Phương thức file.flush</a:t>
            </a:r>
            <a:r>
              <a:rPr lang="vi-VN" sz="2400" smtClean="0"/>
              <a:t>()</a:t>
            </a:r>
            <a:r>
              <a:rPr lang="en-US" sz="2400" smtClean="0"/>
              <a:t>: </a:t>
            </a:r>
            <a:r>
              <a:rPr lang="vi-VN" sz="2400" smtClean="0"/>
              <a:t>xóa </a:t>
            </a:r>
            <a:r>
              <a:rPr lang="vi-VN" sz="2400"/>
              <a:t>sạch hoặc chuyển ra </a:t>
            </a:r>
            <a:r>
              <a:rPr lang="vi-VN" sz="2400" smtClean="0"/>
              <a:t>ngoài</a:t>
            </a:r>
            <a:r>
              <a:rPr lang="en-US" sz="2400" smtClean="0"/>
              <a:t> </a:t>
            </a:r>
            <a:r>
              <a:rPr lang="vi-VN" sz="2400" smtClean="0"/>
              <a:t>bộ </a:t>
            </a:r>
            <a:r>
              <a:rPr lang="vi-VN" sz="2400"/>
              <a:t>đệm nội tại.</a:t>
            </a:r>
          </a:p>
          <a:p>
            <a:r>
              <a:rPr lang="vi-VN" sz="2400" smtClean="0"/>
              <a:t>Phương </a:t>
            </a:r>
            <a:r>
              <a:rPr lang="vi-VN" sz="2400"/>
              <a:t>thức file.fileno</a:t>
            </a:r>
            <a:r>
              <a:rPr lang="vi-VN" sz="2400" smtClean="0"/>
              <a:t>()</a:t>
            </a:r>
            <a:r>
              <a:rPr lang="en-US" sz="2400" smtClean="0"/>
              <a:t>: t</a:t>
            </a:r>
            <a:r>
              <a:rPr lang="vi-VN" sz="2400" smtClean="0"/>
              <a:t>rả </a:t>
            </a:r>
            <a:r>
              <a:rPr lang="vi-VN" sz="2400"/>
              <a:t>về File descriptor (là một số nguyên) mà được sử dụng bởi trình triển khai cơ bản để yêu </a:t>
            </a:r>
            <a:r>
              <a:rPr lang="vi-VN" sz="2400" smtClean="0"/>
              <a:t>cầu</a:t>
            </a:r>
            <a:r>
              <a:rPr lang="en-US" sz="2400" smtClean="0"/>
              <a:t> </a:t>
            </a:r>
            <a:r>
              <a:rPr lang="vi-VN" sz="2400" smtClean="0"/>
              <a:t>các </a:t>
            </a:r>
            <a:r>
              <a:rPr lang="vi-VN" sz="2400"/>
              <a:t>hoạt động I/O từ hệ điều hành</a:t>
            </a:r>
          </a:p>
          <a:p>
            <a:r>
              <a:rPr lang="en-US" sz="2400" smtClean="0"/>
              <a:t>P</a:t>
            </a:r>
            <a:r>
              <a:rPr lang="vi-VN" sz="2400" smtClean="0"/>
              <a:t>hương </a:t>
            </a:r>
            <a:r>
              <a:rPr lang="vi-VN" sz="2400"/>
              <a:t>thức file.isatty</a:t>
            </a:r>
            <a:r>
              <a:rPr lang="vi-VN" sz="2400" smtClean="0"/>
              <a:t>()</a:t>
            </a:r>
            <a:r>
              <a:rPr lang="en-US" sz="2400" smtClean="0"/>
              <a:t>: t</a:t>
            </a:r>
            <a:r>
              <a:rPr lang="vi-VN" sz="2400" smtClean="0"/>
              <a:t>rả </a:t>
            </a:r>
            <a:r>
              <a:rPr lang="vi-VN" sz="2400"/>
              <a:t>về true nếu file được kết nối tới một thiết bị tty(-like), nếu không là false</a:t>
            </a:r>
          </a:p>
          <a:p>
            <a:r>
              <a:rPr lang="vi-VN" sz="2400" smtClean="0"/>
              <a:t>Phương </a:t>
            </a:r>
            <a:r>
              <a:rPr lang="vi-VN" sz="2400"/>
              <a:t>thức file.next</a:t>
            </a:r>
            <a:r>
              <a:rPr lang="vi-VN" sz="2400" smtClean="0"/>
              <a:t>()</a:t>
            </a:r>
            <a:r>
              <a:rPr lang="en-US" sz="2400" smtClean="0"/>
              <a:t>: </a:t>
            </a:r>
            <a:r>
              <a:rPr lang="en-US" sz="2400"/>
              <a:t>t</a:t>
            </a:r>
            <a:r>
              <a:rPr lang="vi-VN" sz="2400" smtClean="0"/>
              <a:t>rả </a:t>
            </a:r>
            <a:r>
              <a:rPr lang="vi-VN" sz="2400"/>
              <a:t>về dòng tiếp theo từ file mỗi khi phương thức này được </a:t>
            </a:r>
            <a:r>
              <a:rPr lang="vi-VN" sz="2400" smtClean="0"/>
              <a:t>gọi</a:t>
            </a:r>
            <a:endParaRPr lang="vi-VN" sz="2400"/>
          </a:p>
        </p:txBody>
      </p:sp>
      <p:sp>
        <p:nvSpPr>
          <p:cNvPr id="4" name="Slide Number Placeholder 3"/>
          <p:cNvSpPr>
            <a:spLocks noGrp="1"/>
          </p:cNvSpPr>
          <p:nvPr>
            <p:ph type="sldNum" sz="quarter" idx="11"/>
          </p:nvPr>
        </p:nvSpPr>
        <p:spPr/>
        <p:txBody>
          <a:bodyPr/>
          <a:lstStyle/>
          <a:p>
            <a:fld id="{B6B660BE-11E5-49C5-9092-33DADC997675}" type="slidenum">
              <a:rPr lang="en-GB" smtClean="0"/>
              <a:t>35</a:t>
            </a:fld>
            <a:endParaRPr lang="en-GB"/>
          </a:p>
        </p:txBody>
      </p:sp>
    </p:spTree>
    <p:extLst>
      <p:ext uri="{BB962C8B-B14F-4D97-AF65-F5344CB8AC3E}">
        <p14:creationId xmlns:p14="http://schemas.microsoft.com/office/powerpoint/2010/main" val="23122414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2.9. Các phương thức làm việc với file</a:t>
            </a:r>
            <a:endParaRPr lang="en-US"/>
          </a:p>
        </p:txBody>
      </p:sp>
      <p:sp>
        <p:nvSpPr>
          <p:cNvPr id="3" name="Content Placeholder 2"/>
          <p:cNvSpPr>
            <a:spLocks noGrp="1"/>
          </p:cNvSpPr>
          <p:nvPr>
            <p:ph idx="1"/>
          </p:nvPr>
        </p:nvSpPr>
        <p:spPr/>
        <p:txBody>
          <a:bodyPr/>
          <a:lstStyle/>
          <a:p>
            <a:r>
              <a:rPr lang="vi-VN" sz="2400" smtClean="0"/>
              <a:t>Phương </a:t>
            </a:r>
            <a:r>
              <a:rPr lang="vi-VN" sz="2400"/>
              <a:t>thức file.readlines([sizehint</a:t>
            </a:r>
            <a:r>
              <a:rPr lang="vi-VN" sz="2400" smtClean="0"/>
              <a:t>])</a:t>
            </a:r>
            <a:r>
              <a:rPr lang="en-US" sz="2400" smtClean="0"/>
              <a:t>: đ</a:t>
            </a:r>
            <a:r>
              <a:rPr lang="vi-VN" sz="2400" smtClean="0"/>
              <a:t>ọc </a:t>
            </a:r>
            <a:r>
              <a:rPr lang="vi-VN" sz="2400"/>
              <a:t>tới EOF bởi sử dụng readline() và trả về một danh sách chứa các dòng. Nếu tham số sizehint tùy </a:t>
            </a:r>
            <a:r>
              <a:rPr lang="vi-VN" sz="2400" smtClean="0"/>
              <a:t>ý</a:t>
            </a:r>
            <a:r>
              <a:rPr lang="en-US" sz="2400" smtClean="0"/>
              <a:t> </a:t>
            </a:r>
            <a:r>
              <a:rPr lang="vi-VN" sz="2400" smtClean="0"/>
              <a:t>là </a:t>
            </a:r>
            <a:r>
              <a:rPr lang="vi-VN" sz="2400"/>
              <a:t>có mặt thì thay vì đọc tới EOF, thì tất cả các dòng có tổng số byte xấp xỉ là sizehint sẽ được đọc</a:t>
            </a:r>
          </a:p>
          <a:p>
            <a:r>
              <a:rPr lang="vi-VN" sz="2400" smtClean="0"/>
              <a:t>Phương </a:t>
            </a:r>
            <a:r>
              <a:rPr lang="vi-VN" sz="2400"/>
              <a:t>thức file.truncate([size</a:t>
            </a:r>
            <a:r>
              <a:rPr lang="vi-VN" sz="2400" smtClean="0"/>
              <a:t>])</a:t>
            </a:r>
            <a:r>
              <a:rPr lang="en-US" sz="2400" smtClean="0"/>
              <a:t>: c</a:t>
            </a:r>
            <a:r>
              <a:rPr lang="vi-VN" sz="2400" smtClean="0"/>
              <a:t>ắt </a:t>
            </a:r>
            <a:r>
              <a:rPr lang="vi-VN" sz="2400"/>
              <a:t>gọn kích cỡ file. Nếu tham số size tùy ý này có mặt, thì file được cắt gọn về kích cỡ </a:t>
            </a:r>
            <a:r>
              <a:rPr lang="vi-VN" sz="2400" smtClean="0"/>
              <a:t>đó</a:t>
            </a:r>
            <a:r>
              <a:rPr lang="en-US" sz="2400" smtClean="0"/>
              <a:t>.</a:t>
            </a:r>
            <a:endParaRPr lang="vi-VN" sz="2400"/>
          </a:p>
          <a:p>
            <a:r>
              <a:rPr lang="vi-VN" sz="2400" smtClean="0"/>
              <a:t>Phương </a:t>
            </a:r>
            <a:r>
              <a:rPr lang="vi-VN" sz="2400"/>
              <a:t>thức file.writelines(sequence</a:t>
            </a:r>
            <a:r>
              <a:rPr lang="vi-VN" sz="2400" smtClean="0"/>
              <a:t>)</a:t>
            </a:r>
            <a:r>
              <a:rPr lang="en-US" sz="2400" smtClean="0"/>
              <a:t>: </a:t>
            </a:r>
            <a:r>
              <a:rPr lang="vi-VN" sz="2400" smtClean="0"/>
              <a:t>Ghi </a:t>
            </a:r>
            <a:r>
              <a:rPr lang="vi-VN" sz="2400"/>
              <a:t>một dãy các chuỗi tới file. Dãy sequence này có thể là bất cứ đối tượng mà tạo ra chuỗi nào, ví </a:t>
            </a:r>
            <a:r>
              <a:rPr lang="vi-VN" sz="2400" smtClean="0"/>
              <a:t>dụ</a:t>
            </a:r>
            <a:r>
              <a:rPr lang="en-US" sz="2400" smtClean="0"/>
              <a:t> </a:t>
            </a:r>
            <a:r>
              <a:rPr lang="vi-VN" sz="2400" smtClean="0"/>
              <a:t>như </a:t>
            </a:r>
            <a:r>
              <a:rPr lang="vi-VN" sz="2400"/>
              <a:t>một List các chuỗ</a:t>
            </a:r>
            <a:endParaRPr lang="en-US" sz="2400"/>
          </a:p>
        </p:txBody>
      </p:sp>
      <p:sp>
        <p:nvSpPr>
          <p:cNvPr id="4" name="Slide Number Placeholder 3"/>
          <p:cNvSpPr>
            <a:spLocks noGrp="1"/>
          </p:cNvSpPr>
          <p:nvPr>
            <p:ph type="sldNum" sz="quarter" idx="11"/>
          </p:nvPr>
        </p:nvSpPr>
        <p:spPr/>
        <p:txBody>
          <a:bodyPr/>
          <a:lstStyle/>
          <a:p>
            <a:fld id="{B6B660BE-11E5-49C5-9092-33DADC997675}" type="slidenum">
              <a:rPr lang="en-GB" smtClean="0"/>
              <a:t>36</a:t>
            </a:fld>
            <a:endParaRPr lang="en-GB"/>
          </a:p>
        </p:txBody>
      </p:sp>
    </p:spTree>
    <p:extLst>
      <p:ext uri="{BB962C8B-B14F-4D97-AF65-F5344CB8AC3E}">
        <p14:creationId xmlns:p14="http://schemas.microsoft.com/office/powerpoint/2010/main" val="13746165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2.10. Sửa tên file</a:t>
            </a:r>
            <a:endParaRPr lang="en-US"/>
          </a:p>
        </p:txBody>
      </p:sp>
      <p:sp>
        <p:nvSpPr>
          <p:cNvPr id="3" name="Content Placeholder 2"/>
          <p:cNvSpPr>
            <a:spLocks noGrp="1"/>
          </p:cNvSpPr>
          <p:nvPr>
            <p:ph idx="1"/>
          </p:nvPr>
        </p:nvSpPr>
        <p:spPr/>
        <p:txBody>
          <a:bodyPr/>
          <a:lstStyle/>
          <a:p>
            <a:r>
              <a:rPr lang="vi-VN" sz="2400"/>
              <a:t>Phương thức rename() trong module os được sử dụng để thay tên file. Phương thức này nhận hai tham số là tên file cũ và tên file mới</a:t>
            </a:r>
            <a:r>
              <a:rPr lang="vi-VN" sz="2400" smtClean="0"/>
              <a:t>.</a:t>
            </a:r>
            <a:endParaRPr lang="en-US" sz="2400" smtClean="0"/>
          </a:p>
          <a:p>
            <a:r>
              <a:rPr lang="en-US" sz="2400" smtClean="0"/>
              <a:t>Cú pháp:</a:t>
            </a:r>
          </a:p>
          <a:p>
            <a:pPr lvl="1"/>
            <a:r>
              <a:rPr lang="en-US" b="1">
                <a:solidFill>
                  <a:schemeClr val="tx1"/>
                </a:solidFill>
                <a:latin typeface="Consolas" panose="020B0609020204030204" pitchFamily="49" charset="0"/>
                <a:cs typeface="Courier New" panose="02070309020205020404" pitchFamily="49" charset="0"/>
              </a:rPr>
              <a:t>os.rename("&lt;tên file hiện tại&gt;", "&lt;tên file mới&gt;")</a:t>
            </a:r>
          </a:p>
        </p:txBody>
      </p:sp>
      <p:sp>
        <p:nvSpPr>
          <p:cNvPr id="4" name="Slide Number Placeholder 3"/>
          <p:cNvSpPr>
            <a:spLocks noGrp="1"/>
          </p:cNvSpPr>
          <p:nvPr>
            <p:ph type="sldNum" sz="quarter" idx="11"/>
          </p:nvPr>
        </p:nvSpPr>
        <p:spPr/>
        <p:txBody>
          <a:bodyPr/>
          <a:lstStyle/>
          <a:p>
            <a:fld id="{B6B660BE-11E5-49C5-9092-33DADC997675}" type="slidenum">
              <a:rPr lang="en-GB" smtClean="0"/>
              <a:t>37</a:t>
            </a:fld>
            <a:endParaRPr lang="en-GB"/>
          </a:p>
        </p:txBody>
      </p:sp>
    </p:spTree>
    <p:extLst>
      <p:ext uri="{BB962C8B-B14F-4D97-AF65-F5344CB8AC3E}">
        <p14:creationId xmlns:p14="http://schemas.microsoft.com/office/powerpoint/2010/main" val="164493368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2.11. Xóa file</a:t>
            </a:r>
            <a:endParaRPr lang="en-US"/>
          </a:p>
        </p:txBody>
      </p:sp>
      <p:sp>
        <p:nvSpPr>
          <p:cNvPr id="3" name="Content Placeholder 2"/>
          <p:cNvSpPr>
            <a:spLocks noGrp="1"/>
          </p:cNvSpPr>
          <p:nvPr>
            <p:ph idx="1"/>
          </p:nvPr>
        </p:nvSpPr>
        <p:spPr/>
        <p:txBody>
          <a:bodyPr/>
          <a:lstStyle/>
          <a:p>
            <a:r>
              <a:rPr lang="en-US" smtClean="0"/>
              <a:t>C</a:t>
            </a:r>
            <a:r>
              <a:rPr lang="vi-VN" smtClean="0"/>
              <a:t>ó </a:t>
            </a:r>
            <a:r>
              <a:rPr lang="vi-VN"/>
              <a:t>thể sử dụng phương thức remove() của module os để xóa các file với tham số là tên file bạn cần xóa</a:t>
            </a:r>
            <a:r>
              <a:rPr lang="vi-VN" smtClean="0"/>
              <a:t>.</a:t>
            </a:r>
            <a:endParaRPr lang="en-US" smtClean="0"/>
          </a:p>
          <a:p>
            <a:r>
              <a:rPr lang="en-US"/>
              <a:t>Cú pháp</a:t>
            </a:r>
            <a:r>
              <a:rPr lang="en-US" smtClean="0"/>
              <a:t>:</a:t>
            </a:r>
            <a:endParaRPr lang="en-US"/>
          </a:p>
          <a:p>
            <a:pPr lvl="1"/>
            <a:r>
              <a:rPr lang="en-US" b="1">
                <a:solidFill>
                  <a:schemeClr val="tx1"/>
                </a:solidFill>
                <a:latin typeface="Consolas" panose="020B0609020204030204" pitchFamily="49" charset="0"/>
                <a:cs typeface="Courier New" panose="02070309020205020404" pitchFamily="49" charset="0"/>
              </a:rPr>
              <a:t>os.remove("&lt;tên file&gt;")</a:t>
            </a:r>
          </a:p>
        </p:txBody>
      </p:sp>
      <p:sp>
        <p:nvSpPr>
          <p:cNvPr id="4" name="Slide Number Placeholder 3"/>
          <p:cNvSpPr>
            <a:spLocks noGrp="1"/>
          </p:cNvSpPr>
          <p:nvPr>
            <p:ph type="sldNum" sz="quarter" idx="11"/>
          </p:nvPr>
        </p:nvSpPr>
        <p:spPr/>
        <p:txBody>
          <a:bodyPr/>
          <a:lstStyle/>
          <a:p>
            <a:fld id="{B6B660BE-11E5-49C5-9092-33DADC997675}" type="slidenum">
              <a:rPr lang="en-GB" smtClean="0"/>
              <a:t>38</a:t>
            </a:fld>
            <a:endParaRPr lang="en-GB"/>
          </a:p>
        </p:txBody>
      </p:sp>
    </p:spTree>
    <p:extLst>
      <p:ext uri="{BB962C8B-B14F-4D97-AF65-F5344CB8AC3E}">
        <p14:creationId xmlns:p14="http://schemas.microsoft.com/office/powerpoint/2010/main" val="3029721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Luyện tập</a:t>
            </a:r>
            <a:endParaRPr lang="en-US"/>
          </a:p>
        </p:txBody>
      </p:sp>
      <p:sp>
        <p:nvSpPr>
          <p:cNvPr id="3" name="Content Placeholder 2"/>
          <p:cNvSpPr>
            <a:spLocks noGrp="1"/>
          </p:cNvSpPr>
          <p:nvPr>
            <p:ph idx="1"/>
          </p:nvPr>
        </p:nvSpPr>
        <p:spPr/>
        <p:txBody>
          <a:bodyPr/>
          <a:lstStyle/>
          <a:p>
            <a:r>
              <a:rPr lang="en-US" smtClean="0"/>
              <a:t>Bài 1: </a:t>
            </a:r>
            <a:r>
              <a:rPr lang="vi-VN" smtClean="0"/>
              <a:t> </a:t>
            </a:r>
            <a:r>
              <a:rPr lang="vi-VN"/>
              <a:t>Viết chương trình Python để đọc toàn bộ tập tin văn bản từ một file *.txt </a:t>
            </a:r>
            <a:r>
              <a:rPr lang="vi-VN" smtClean="0"/>
              <a:t>cho </a:t>
            </a:r>
            <a:r>
              <a:rPr lang="vi-VN"/>
              <a:t>trước.</a:t>
            </a:r>
          </a:p>
          <a:p>
            <a:r>
              <a:rPr lang="en-US" smtClean="0"/>
              <a:t>Bài 2:</a:t>
            </a:r>
            <a:r>
              <a:rPr lang="vi-VN" smtClean="0"/>
              <a:t> </a:t>
            </a:r>
            <a:r>
              <a:rPr lang="vi-VN"/>
              <a:t>Viết một chương trình Python để đọc n dòng đầu tiên của một tập </a:t>
            </a:r>
            <a:r>
              <a:rPr lang="vi-VN" smtClean="0"/>
              <a:t>tin</a:t>
            </a:r>
            <a:r>
              <a:rPr lang="en-US" smtClean="0"/>
              <a:t> </a:t>
            </a:r>
            <a:r>
              <a:rPr lang="vi-VN" smtClean="0"/>
              <a:t>cho </a:t>
            </a:r>
            <a:r>
              <a:rPr lang="vi-VN"/>
              <a:t>trước. Với n là số được nhập từ bàn phím.</a:t>
            </a:r>
          </a:p>
          <a:p>
            <a:r>
              <a:rPr lang="en-US" smtClean="0"/>
              <a:t>Bài 3: </a:t>
            </a:r>
            <a:r>
              <a:rPr lang="vi-VN" smtClean="0"/>
              <a:t>Viết </a:t>
            </a:r>
            <a:r>
              <a:rPr lang="vi-VN"/>
              <a:t>một chương trình Python để ghi đoạn văn bản vào một tập tin và hiển thị văn bản đó.</a:t>
            </a:r>
          </a:p>
          <a:p>
            <a:r>
              <a:rPr lang="en-US" smtClean="0"/>
              <a:t>Bài 4: </a:t>
            </a:r>
            <a:r>
              <a:rPr lang="vi-VN" smtClean="0"/>
              <a:t>Tạo </a:t>
            </a:r>
            <a:r>
              <a:rPr lang="vi-VN"/>
              <a:t>file ‘demo_file1.txt’ trong thư mục source code. Với nội dung file </a:t>
            </a:r>
            <a:r>
              <a:rPr lang="en-US" smtClean="0"/>
              <a:t> </a:t>
            </a:r>
            <a:r>
              <a:rPr lang="vi-VN" smtClean="0"/>
              <a:t>như </a:t>
            </a:r>
            <a:r>
              <a:rPr lang="vi-VN"/>
              <a:t>sau: </a:t>
            </a:r>
          </a:p>
          <a:p>
            <a:pPr marL="0" indent="0">
              <a:buNone/>
            </a:pPr>
            <a:r>
              <a:rPr lang="en-US" smtClean="0"/>
              <a:t>	</a:t>
            </a:r>
            <a:r>
              <a:rPr lang="vi-VN" smtClean="0"/>
              <a:t>‘</a:t>
            </a:r>
            <a:r>
              <a:rPr lang="vi-VN"/>
              <a:t>Thuc \n hanh \n voi \n file\n IO\n’.</a:t>
            </a:r>
          </a:p>
          <a:p>
            <a:pPr lvl="1"/>
            <a:r>
              <a:rPr lang="vi-VN" smtClean="0"/>
              <a:t>a</a:t>
            </a:r>
            <a:r>
              <a:rPr lang="vi-VN"/>
              <a:t>) In ra màn hình nội dung file đó trên một dòng,</a:t>
            </a:r>
          </a:p>
          <a:p>
            <a:pPr lvl="1"/>
            <a:r>
              <a:rPr lang="vi-VN" smtClean="0"/>
              <a:t>b</a:t>
            </a:r>
            <a:r>
              <a:rPr lang="vi-VN"/>
              <a:t>) In ra màn hình nội dung file đó theo từng </a:t>
            </a:r>
            <a:r>
              <a:rPr lang="vi-VN" smtClean="0"/>
              <a:t>dòn</a:t>
            </a:r>
            <a:r>
              <a:rPr lang="en-US" smtClean="0"/>
              <a:t>g</a:t>
            </a:r>
            <a:endParaRPr lang="en-US"/>
          </a:p>
        </p:txBody>
      </p:sp>
      <p:sp>
        <p:nvSpPr>
          <p:cNvPr id="4" name="Slide Number Placeholder 3"/>
          <p:cNvSpPr>
            <a:spLocks noGrp="1"/>
          </p:cNvSpPr>
          <p:nvPr>
            <p:ph type="sldNum" sz="quarter" idx="11"/>
          </p:nvPr>
        </p:nvSpPr>
        <p:spPr/>
        <p:txBody>
          <a:bodyPr/>
          <a:lstStyle/>
          <a:p>
            <a:fld id="{B6B660BE-11E5-49C5-9092-33DADC997675}" type="slidenum">
              <a:rPr lang="en-GB" smtClean="0"/>
              <a:t>39</a:t>
            </a:fld>
            <a:endParaRPr lang="en-GB"/>
          </a:p>
        </p:txBody>
      </p:sp>
    </p:spTree>
    <p:extLst>
      <p:ext uri="{BB962C8B-B14F-4D97-AF65-F5344CB8AC3E}">
        <p14:creationId xmlns:p14="http://schemas.microsoft.com/office/powerpoint/2010/main" val="235684791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Luyện tập</a:t>
            </a:r>
            <a:endParaRPr lang="en-US"/>
          </a:p>
        </p:txBody>
      </p:sp>
      <p:sp>
        <p:nvSpPr>
          <p:cNvPr id="3" name="Content Placeholder 2"/>
          <p:cNvSpPr>
            <a:spLocks noGrp="1"/>
          </p:cNvSpPr>
          <p:nvPr>
            <p:ph idx="1"/>
          </p:nvPr>
        </p:nvSpPr>
        <p:spPr/>
        <p:txBody>
          <a:bodyPr/>
          <a:lstStyle/>
          <a:p>
            <a:r>
              <a:rPr lang="en-US" smtClean="0"/>
              <a:t>Bài 5: </a:t>
            </a:r>
            <a:r>
              <a:rPr lang="vi-VN" smtClean="0"/>
              <a:t>Viết </a:t>
            </a:r>
            <a:r>
              <a:rPr lang="vi-VN"/>
              <a:t>chương trình nhập từ bàn phím các thông tin cá nhân bao gồm: tên, tuổi, email, skype, địa chỉ, nơi làm việc. </a:t>
            </a:r>
            <a:endParaRPr lang="en-US" smtClean="0"/>
          </a:p>
          <a:p>
            <a:pPr lvl="1"/>
            <a:r>
              <a:rPr lang="vi-VN" smtClean="0"/>
              <a:t>a</a:t>
            </a:r>
            <a:r>
              <a:rPr lang="vi-VN"/>
              <a:t>) Sau đó lưu các thông tin trên vào file ‘setInfo.txt’. </a:t>
            </a:r>
            <a:endParaRPr lang="en-US" smtClean="0"/>
          </a:p>
          <a:p>
            <a:pPr lvl="1"/>
            <a:r>
              <a:rPr lang="vi-VN" smtClean="0"/>
              <a:t>b</a:t>
            </a:r>
            <a:r>
              <a:rPr lang="vi-VN"/>
              <a:t>) Đọc thông tin từ file ‘setInfo.txt’ và hiển thị kết quả ra màn hình. </a:t>
            </a:r>
            <a:endParaRPr lang="en-US" smtClean="0"/>
          </a:p>
          <a:p>
            <a:r>
              <a:rPr lang="en-US" smtClean="0"/>
              <a:t>Bài 6</a:t>
            </a:r>
            <a:r>
              <a:rPr lang="vi-VN" smtClean="0"/>
              <a:t>: </a:t>
            </a:r>
            <a:r>
              <a:rPr lang="vi-VN"/>
              <a:t>Cho một file ‘demo_file2.txt’ có nội dung: ‘Dem so luong tu xuat hien abc abc abc 12 12 it it itplus’. Đếm số lượng xuất hiện của các từ trong file đó. </a:t>
            </a:r>
            <a:endParaRPr lang="en-US" smtClean="0"/>
          </a:p>
          <a:p>
            <a:pPr lvl="1"/>
            <a:r>
              <a:rPr lang="vi-VN" smtClean="0"/>
              <a:t>Kết </a:t>
            </a:r>
            <a:r>
              <a:rPr lang="vi-VN"/>
              <a:t>quả trả về: {'Dem': 1, 'so': 1, 'luong': 1, 'tu': 1, 'xuat': 1, 'hien': 1, 'abc': 3, '12': 2, 'it': 2, 'itplus': </a:t>
            </a:r>
            <a:r>
              <a:rPr lang="vi-VN" smtClean="0"/>
              <a:t>1</a:t>
            </a:r>
            <a:r>
              <a:rPr lang="en-US"/>
              <a:t>}</a:t>
            </a:r>
          </a:p>
        </p:txBody>
      </p:sp>
      <p:sp>
        <p:nvSpPr>
          <p:cNvPr id="4" name="Slide Number Placeholder 3"/>
          <p:cNvSpPr>
            <a:spLocks noGrp="1"/>
          </p:cNvSpPr>
          <p:nvPr>
            <p:ph type="sldNum" sz="quarter" idx="11"/>
          </p:nvPr>
        </p:nvSpPr>
        <p:spPr/>
        <p:txBody>
          <a:bodyPr/>
          <a:lstStyle/>
          <a:p>
            <a:fld id="{B6B660BE-11E5-49C5-9092-33DADC997675}" type="slidenum">
              <a:rPr lang="en-GB" smtClean="0"/>
              <a:t>40</a:t>
            </a:fld>
            <a:endParaRPr lang="en-GB"/>
          </a:p>
        </p:txBody>
      </p:sp>
    </p:spTree>
    <p:extLst>
      <p:ext uri="{BB962C8B-B14F-4D97-AF65-F5344CB8AC3E}">
        <p14:creationId xmlns:p14="http://schemas.microsoft.com/office/powerpoint/2010/main" val="325105267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Tài liệu tham khảo</a:t>
            </a:r>
            <a:endParaRPr lang="en-US"/>
          </a:p>
        </p:txBody>
      </p:sp>
      <p:sp>
        <p:nvSpPr>
          <p:cNvPr id="3" name="Content Placeholder 2"/>
          <p:cNvSpPr>
            <a:spLocks noGrp="1"/>
          </p:cNvSpPr>
          <p:nvPr>
            <p:ph idx="1"/>
          </p:nvPr>
        </p:nvSpPr>
        <p:spPr/>
        <p:txBody>
          <a:bodyPr/>
          <a:lstStyle/>
          <a:p>
            <a:r>
              <a:rPr lang="en-US"/>
              <a:t>Code python Programming, Wesley J.Chun, Prentice Hall PTR, 2000</a:t>
            </a:r>
          </a:p>
          <a:p>
            <a:r>
              <a:rPr lang="en-US"/>
              <a:t>Fundamentals of Python Programming, Richard L. Halterman Sothern Adventis University, 2018</a:t>
            </a:r>
          </a:p>
          <a:p>
            <a:r>
              <a:rPr lang="en-US"/>
              <a:t>Python Notes for Professionals, GoalKicker.com, Free Programming Books</a:t>
            </a:r>
          </a:p>
          <a:p>
            <a:r>
              <a:rPr lang="en-US"/>
              <a:t>https://quantrimang.com/hon-100-bai-tap-python-co-loi-giai-code-mau-142456</a:t>
            </a:r>
          </a:p>
          <a:p>
            <a:r>
              <a:rPr lang="en-US"/>
              <a:t>https://openplanning.net/11377/python</a:t>
            </a:r>
          </a:p>
          <a:p>
            <a:r>
              <a:rPr lang="en-US"/>
              <a:t>https://viettuts.vn/python-string</a:t>
            </a:r>
          </a:p>
          <a:p>
            <a:endParaRPr lang="en-US"/>
          </a:p>
        </p:txBody>
      </p:sp>
      <p:sp>
        <p:nvSpPr>
          <p:cNvPr id="4" name="Slide Number Placeholder 3"/>
          <p:cNvSpPr>
            <a:spLocks noGrp="1"/>
          </p:cNvSpPr>
          <p:nvPr>
            <p:ph type="sldNum" sz="quarter" idx="11"/>
          </p:nvPr>
        </p:nvSpPr>
        <p:spPr>
          <a:xfrm>
            <a:off x="613264" y="6188970"/>
            <a:ext cx="1125488" cy="288032"/>
          </a:xfrm>
        </p:spPr>
        <p:txBody>
          <a:bodyPr/>
          <a:lstStyle/>
          <a:p>
            <a:pPr algn="l"/>
            <a:fld id="{B6B660BE-11E5-49C5-9092-33DADC997675}" type="slidenum">
              <a:rPr lang="en-GB" smtClean="0"/>
              <a:pPr algn="l"/>
              <a:t>41</a:t>
            </a:fld>
            <a:endParaRPr lang="en-GB"/>
          </a:p>
        </p:txBody>
      </p:sp>
    </p:spTree>
    <p:extLst>
      <p:ext uri="{BB962C8B-B14F-4D97-AF65-F5344CB8AC3E}">
        <p14:creationId xmlns:p14="http://schemas.microsoft.com/office/powerpoint/2010/main" val="204551337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55F1051-63A8-40BE-A0A8-9F6D9BC932E4}" type="slidenum">
              <a:rPr lang="en-US" smtClean="0"/>
              <a:t>42</a:t>
            </a:fld>
            <a:endParaRPr lang="en-US"/>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10399" y="1645408"/>
            <a:ext cx="8556179" cy="3422471"/>
          </a:xfrm>
        </p:spPr>
      </p:pic>
    </p:spTree>
    <p:extLst>
      <p:ext uri="{BB962C8B-B14F-4D97-AF65-F5344CB8AC3E}">
        <p14:creationId xmlns:p14="http://schemas.microsoft.com/office/powerpoint/2010/main" val="1734164788"/>
      </p:ext>
    </p:extLst>
  </p:cSld>
  <p:clrMapOvr>
    <a:masterClrMapping/>
  </p:clrMapOvr>
  <p:timing>
    <p:tnLst>
      <p:par>
        <p:cTn id="1" dur="indefinite" restart="never" nodeType="tmRoot"/>
      </p:par>
    </p:tnLst>
  </p:timing>
</p:sld>
</file>

<file path=ppt/theme/theme1.xml><?xml version="1.0" encoding="utf-8"?>
<a:theme xmlns:a="http://schemas.openxmlformats.org/drawingml/2006/main" name="Theme1">
  <a:themeElements>
    <a:clrScheme name="Custom 1">
      <a:dk1>
        <a:sysClr val="windowText" lastClr="000000"/>
      </a:dk1>
      <a:lt1>
        <a:sysClr val="window" lastClr="FFFFFF"/>
      </a:lt1>
      <a:dk2>
        <a:srgbClr val="3E3D2D"/>
      </a:dk2>
      <a:lt2>
        <a:srgbClr val="FFFFFF"/>
      </a:lt2>
      <a:accent1>
        <a:srgbClr val="FF6600"/>
      </a:accent1>
      <a:accent2>
        <a:srgbClr val="71685A"/>
      </a:accent2>
      <a:accent3>
        <a:srgbClr val="FF6700"/>
      </a:accent3>
      <a:accent4>
        <a:srgbClr val="BF4D00"/>
      </a:accent4>
      <a:accent5>
        <a:srgbClr val="956B43"/>
      </a:accent5>
      <a:accent6>
        <a:srgbClr val="FEA022"/>
      </a:accent6>
      <a:hlink>
        <a:srgbClr val="E68200"/>
      </a:hlink>
      <a:folHlink>
        <a:srgbClr val="FFA365"/>
      </a:folHlink>
    </a:clrScheme>
    <a:fontScheme name="Custom 1">
      <a:majorFont>
        <a:latin typeface="Cambria"/>
        <a:ea typeface=""/>
        <a:cs typeface=""/>
      </a:majorFont>
      <a:minorFont>
        <a:latin typeface="Cambri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sample 1">
        <a:dk1>
          <a:srgbClr val="000000"/>
        </a:dk1>
        <a:lt1>
          <a:srgbClr val="FFFFFF"/>
        </a:lt1>
        <a:dk2>
          <a:srgbClr val="000798"/>
        </a:dk2>
        <a:lt2>
          <a:srgbClr val="B2B2B2"/>
        </a:lt2>
        <a:accent1>
          <a:srgbClr val="1B33E7"/>
        </a:accent1>
        <a:accent2>
          <a:srgbClr val="6699FF"/>
        </a:accent2>
        <a:accent3>
          <a:srgbClr val="FFFFFF"/>
        </a:accent3>
        <a:accent4>
          <a:srgbClr val="000000"/>
        </a:accent4>
        <a:accent5>
          <a:srgbClr val="ABADF1"/>
        </a:accent5>
        <a:accent6>
          <a:srgbClr val="5C8AE7"/>
        </a:accent6>
        <a:hlink>
          <a:srgbClr val="99CCFF"/>
        </a:hlink>
        <a:folHlink>
          <a:srgbClr val="3366CC"/>
        </a:folHlink>
      </a:clrScheme>
      <a:clrMap bg1="lt1" tx1="dk1" bg2="lt2" tx2="dk2" accent1="accent1" accent2="accent2" accent3="accent3" accent4="accent4" accent5="accent5" accent6="accent6" hlink="hlink" folHlink="folHlink"/>
    </a:extraClrScheme>
    <a:extraClrScheme>
      <a:clrScheme name="sample 2">
        <a:dk1>
          <a:srgbClr val="000000"/>
        </a:dk1>
        <a:lt1>
          <a:srgbClr val="FFFFFF"/>
        </a:lt1>
        <a:dk2>
          <a:srgbClr val="094332"/>
        </a:dk2>
        <a:lt2>
          <a:srgbClr val="B2B2B2"/>
        </a:lt2>
        <a:accent1>
          <a:srgbClr val="0D6531"/>
        </a:accent1>
        <a:accent2>
          <a:srgbClr val="39AF6E"/>
        </a:accent2>
        <a:accent3>
          <a:srgbClr val="FFFFFF"/>
        </a:accent3>
        <a:accent4>
          <a:srgbClr val="000000"/>
        </a:accent4>
        <a:accent5>
          <a:srgbClr val="AAB8AD"/>
        </a:accent5>
        <a:accent6>
          <a:srgbClr val="339E63"/>
        </a:accent6>
        <a:hlink>
          <a:srgbClr val="93E1A0"/>
        </a:hlink>
        <a:folHlink>
          <a:srgbClr val="1D834B"/>
        </a:folHlink>
      </a:clrScheme>
      <a:clrMap bg1="lt1" tx1="dk1" bg2="lt2" tx2="dk2" accent1="accent1" accent2="accent2" accent3="accent3" accent4="accent4" accent5="accent5" accent6="accent6" hlink="hlink" folHlink="folHlink"/>
    </a:extraClrScheme>
    <a:extraClrScheme>
      <a:clrScheme name="sample 3">
        <a:dk1>
          <a:srgbClr val="000000"/>
        </a:dk1>
        <a:lt1>
          <a:srgbClr val="FFFFFF"/>
        </a:lt1>
        <a:dk2>
          <a:srgbClr val="275CA3"/>
        </a:dk2>
        <a:lt2>
          <a:srgbClr val="C0C0C0"/>
        </a:lt2>
        <a:accent1>
          <a:srgbClr val="529EBC"/>
        </a:accent1>
        <a:accent2>
          <a:srgbClr val="55BEE3"/>
        </a:accent2>
        <a:accent3>
          <a:srgbClr val="FFFFFF"/>
        </a:accent3>
        <a:accent4>
          <a:srgbClr val="000000"/>
        </a:accent4>
        <a:accent5>
          <a:srgbClr val="B3CCDA"/>
        </a:accent5>
        <a:accent6>
          <a:srgbClr val="4CACCE"/>
        </a:accent6>
        <a:hlink>
          <a:srgbClr val="9FD4F1"/>
        </a:hlink>
        <a:folHlink>
          <a:srgbClr val="0099CC"/>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Theme1" id="{1C174CB8-4ECC-412D-A934-188137497CE9}" vid="{29585AFE-8B2E-46BA-A8FC-6BBDA0C7EFC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1773</TotalTime>
  <Words>2343</Words>
  <Application>Microsoft Office PowerPoint</Application>
  <PresentationFormat>On-screen Show (4:3)</PresentationFormat>
  <Paragraphs>281</Paragraphs>
  <Slides>42</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42</vt:i4>
      </vt:variant>
    </vt:vector>
  </HeadingPairs>
  <TitlesOfParts>
    <vt:vector size="51" baseType="lpstr">
      <vt:lpstr>Arial</vt:lpstr>
      <vt:lpstr>Calibri</vt:lpstr>
      <vt:lpstr>Cambria</vt:lpstr>
      <vt:lpstr>Consolas</vt:lpstr>
      <vt:lpstr>Courier New</vt:lpstr>
      <vt:lpstr>Tahoma</vt:lpstr>
      <vt:lpstr>Times New Roman</vt:lpstr>
      <vt:lpstr>Wingdings</vt:lpstr>
      <vt:lpstr>Theme1</vt:lpstr>
      <vt:lpstr>CHƯƠNG 7 NGOẠI LỆ và VÀO RA TỆP</vt:lpstr>
      <vt:lpstr>Nội dung</vt:lpstr>
      <vt:lpstr>1.1 Ngoại lệ (Exception) là gì?</vt:lpstr>
      <vt:lpstr>1.2. Xử lý ngoại lệ</vt:lpstr>
      <vt:lpstr>1.3. Cú pháp câu lệnh try </vt:lpstr>
      <vt:lpstr>Ví dụ</vt:lpstr>
      <vt:lpstr>Phân tích ví dụ</vt:lpstr>
      <vt:lpstr>Thực hiện thêm vào khối try</vt:lpstr>
      <vt:lpstr>Khi chương trình chạy</vt:lpstr>
      <vt:lpstr>Ví dụ</vt:lpstr>
      <vt:lpstr>Lệnh try khi đã xác định loại except</vt:lpstr>
      <vt:lpstr>Ví dụ</vt:lpstr>
      <vt:lpstr>1.4. Tham số trong ngoại lệ</vt:lpstr>
      <vt:lpstr>1.5. Các ngoại lệ trong Python</vt:lpstr>
      <vt:lpstr>Giải thích</vt:lpstr>
      <vt:lpstr>PowerPoint Presentation</vt:lpstr>
      <vt:lpstr>PowerPoint Presentation</vt:lpstr>
      <vt:lpstr>PowerPoint Presentation</vt:lpstr>
      <vt:lpstr>1.6. Xây dựng Exception riêng</vt:lpstr>
      <vt:lpstr>Ví dụ</vt:lpstr>
      <vt:lpstr>Nội dung</vt:lpstr>
      <vt:lpstr>2.1. Khái niệm file</vt:lpstr>
      <vt:lpstr>2.2. Mở file</vt:lpstr>
      <vt:lpstr>Chế độ mở file</vt:lpstr>
      <vt:lpstr>Thuộc tính của file</vt:lpstr>
      <vt:lpstr>2.3. Đóng file</vt:lpstr>
      <vt:lpstr>2.4. Đọc file dùng hàm read</vt:lpstr>
      <vt:lpstr>Ví dụ</vt:lpstr>
      <vt:lpstr>2.5. Đọc file sử dụng hàm readline</vt:lpstr>
      <vt:lpstr>Ví dụ</vt:lpstr>
      <vt:lpstr>2.6. Ghi file</vt:lpstr>
      <vt:lpstr>Ví dụ</vt:lpstr>
      <vt:lpstr>2.7. Phương thức tell  và seek</vt:lpstr>
      <vt:lpstr>Ví dụ</vt:lpstr>
      <vt:lpstr>2.9. Các phương thức làm việc với file</vt:lpstr>
      <vt:lpstr>2.9. Các phương thức làm việc với file</vt:lpstr>
      <vt:lpstr>2.10. Sửa tên file</vt:lpstr>
      <vt:lpstr>2.11. Xóa file</vt:lpstr>
      <vt:lpstr>Luyện tập</vt:lpstr>
      <vt:lpstr>Luyện tập</vt:lpstr>
      <vt:lpstr>Tài liệu tham khảo</vt:lpstr>
      <vt:lpstr>PowerPoint Presentation</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TỔNG QUAN VỀ TRÍ TUỆ NHÂN TẠO</dc:title>
  <dc:creator>AnPhuongDiep</dc:creator>
  <cp:lastModifiedBy>Microsoft account</cp:lastModifiedBy>
  <cp:revision>161</cp:revision>
  <dcterms:created xsi:type="dcterms:W3CDTF">2020-06-02T08:04:28Z</dcterms:created>
  <dcterms:modified xsi:type="dcterms:W3CDTF">2021-11-06T09:21:31Z</dcterms:modified>
</cp:coreProperties>
</file>