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8" roundtripDataSignature="AMtx7mg1x0YdHNbu9+Ah48Z+rN+65TV32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0CEE4C5-355D-4125-BD40-137A4137A65B}">
  <a:tblStyle styleId="{30CEE4C5-355D-4125-BD40-137A4137A65B}" styleName="Table_0">
    <a:wholeTbl>
      <a:tcTxStyle b="off" i="off">
        <a:font>
          <a:latin typeface="Cambria"/>
          <a:ea typeface="Cambria"/>
          <a:cs typeface="Cambria"/>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12700">
              <a:solidFill>
                <a:schemeClr val="accent1"/>
              </a:solidFill>
              <a:prstDash val="solid"/>
              <a:round/>
              <a:headEnd len="sm" w="sm" type="none"/>
              <a:tailEnd len="sm" w="sm" type="none"/>
            </a:ln>
          </a:insideV>
        </a:tcBdr>
        <a:fill>
          <a:solidFill>
            <a:srgbClr val="FFEAE6"/>
          </a:solidFill>
        </a:fill>
      </a:tcStyle>
    </a:wholeTbl>
    <a:band1H>
      <a:tcTxStyle/>
      <a:tcStyle>
        <a:fill>
          <a:solidFill>
            <a:srgbClr val="FFD2CA"/>
          </a:solidFill>
        </a:fill>
      </a:tcStyle>
    </a:band1H>
    <a:band2H>
      <a:tcTxStyle/>
    </a:band2H>
    <a:band1V>
      <a:tcTxStyle/>
      <a:tcStyle>
        <a:fill>
          <a:solidFill>
            <a:srgbClr val="FFD2CA"/>
          </a:solidFill>
        </a:fill>
      </a:tcStyle>
    </a:band1V>
    <a:band2V>
      <a:tcTxStyle/>
    </a:band2V>
    <a:lastCol>
      <a:tcTxStyle b="on" i="off"/>
    </a:lastCol>
    <a:firstCol>
      <a:tcTxStyle b="on" i="off"/>
    </a:firstCol>
    <a:lastRow>
      <a:tcTxStyle b="on" i="off"/>
      <a:tcStyle>
        <a:tcBdr>
          <a:top>
            <a:ln cap="flat" cmpd="sng" w="25400">
              <a:solidFill>
                <a:schemeClr val="accent1"/>
              </a:solidFill>
              <a:prstDash val="solid"/>
              <a:round/>
              <a:headEnd len="sm" w="sm" type="none"/>
              <a:tailEnd len="sm" w="sm" type="none"/>
            </a:ln>
          </a:top>
        </a:tcBdr>
        <a:fill>
          <a:solidFill>
            <a:srgbClr val="FFEAE6"/>
          </a:solidFill>
        </a:fill>
      </a:tcStyle>
    </a:lastRow>
    <a:seCell>
      <a:tcTxStyle/>
    </a:seCell>
    <a:swCell>
      <a:tcTxStyle/>
    </a:swCell>
    <a:firstRow>
      <a:tcTxStyle b="on" i="off"/>
      <a:tcStyle>
        <a:fill>
          <a:solidFill>
            <a:srgbClr val="FFEAE6"/>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14" Type="http://schemas.openxmlformats.org/officeDocument/2006/relationships/slide" Target="slides/slide9.xml"/><Relationship Id="rId58"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juejung.github.io/jdocs/Comp/html/index.html" TargetMode="Externa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 name="Google Shape;5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u="sng">
                <a:solidFill>
                  <a:schemeClr val="hlink"/>
                </a:solidFill>
                <a:hlinkClick r:id="rId2"/>
              </a:rPr>
              <a:t>https://juejung.github.io/jdocs/Comp/html/index.html</a:t>
            </a:r>
            <a:endParaRPr/>
          </a:p>
        </p:txBody>
      </p:sp>
      <p:sp>
        <p:nvSpPr>
          <p:cNvPr id="55" name="Google Shape;5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 name="Google Shape;61;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 name="Google Shape;6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 name="Google Shape;76;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 name="Google Shape;83;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 name="Google Shape;97;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https://www.tutorialspoint.com/numpy/numpy_ndarray_object.htm</a:t>
            </a:r>
            <a:endParaRPr/>
          </a:p>
        </p:txBody>
      </p:sp>
      <p:sp>
        <p:nvSpPr>
          <p:cNvPr id="98" name="Google Shape;98;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https://www.tutorialspoint.com/numpy/numpy_ndarray_object.htm</a:t>
            </a:r>
            <a:endParaRPr/>
          </a:p>
        </p:txBody>
      </p:sp>
      <p:sp>
        <p:nvSpPr>
          <p:cNvPr id="187" name="Google Shape;187;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3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3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4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4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4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4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4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4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4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4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4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4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5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5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5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7" name="Shape 17"/>
        <p:cNvGrpSpPr/>
        <p:nvPr/>
      </p:nvGrpSpPr>
      <p:grpSpPr>
        <a:xfrm>
          <a:off x="0" y="0"/>
          <a:ext cx="0" cy="0"/>
          <a:chOff x="0" y="0"/>
          <a:chExt cx="0" cy="0"/>
        </a:xfrm>
      </p:grpSpPr>
      <p:sp>
        <p:nvSpPr>
          <p:cNvPr id="18" name="Google Shape;18;p54"/>
          <p:cNvSpPr txBox="1"/>
          <p:nvPr>
            <p:ph type="ctrTitle"/>
          </p:nvPr>
        </p:nvSpPr>
        <p:spPr>
          <a:xfrm>
            <a:off x="1149350" y="2132858"/>
            <a:ext cx="7239074" cy="1583531"/>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i="0" sz="4400">
                <a:solidFill>
                  <a:srgbClr val="003399"/>
                </a:solidFill>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4"/>
          <p:cNvSpPr txBox="1"/>
          <p:nvPr>
            <p:ph idx="1" type="subTitle"/>
          </p:nvPr>
        </p:nvSpPr>
        <p:spPr>
          <a:xfrm>
            <a:off x="1149350" y="4428728"/>
            <a:ext cx="7239074" cy="728464"/>
          </a:xfrm>
          <a:prstGeom prst="rect">
            <a:avLst/>
          </a:prstGeom>
          <a:noFill/>
          <a:ln>
            <a:noFill/>
          </a:ln>
        </p:spPr>
        <p:txBody>
          <a:bodyPr anchorCtr="0" anchor="t" bIns="45700" lIns="91425" spcFirstLastPara="1" rIns="91425" wrap="square" tIns="45700">
            <a:noAutofit/>
          </a:bodyPr>
          <a:lstStyle>
            <a:lvl1pPr lvl="0" algn="ctr">
              <a:spcBef>
                <a:spcPts val="440"/>
              </a:spcBef>
              <a:spcAft>
                <a:spcPts val="0"/>
              </a:spcAft>
              <a:buSzPts val="2200"/>
              <a:buFont typeface="Noto Sans Symbols"/>
              <a:buNone/>
              <a:defRPr b="1" sz="2200">
                <a:solidFill>
                  <a:schemeClr val="dk1"/>
                </a:solidFill>
              </a:defRPr>
            </a:lvl1pPr>
            <a:lvl2pPr lvl="1" algn="just">
              <a:spcBef>
                <a:spcPts val="360"/>
              </a:spcBef>
              <a:spcAft>
                <a:spcPts val="0"/>
              </a:spcAft>
              <a:buSzPts val="1800"/>
              <a:buChar char="▪"/>
              <a:defRPr/>
            </a:lvl2pPr>
            <a:lvl3pPr lvl="2" algn="just">
              <a:spcBef>
                <a:spcPts val="360"/>
              </a:spcBef>
              <a:spcAft>
                <a:spcPts val="0"/>
              </a:spcAft>
              <a:buSzPts val="1800"/>
              <a:buChar char="•"/>
              <a:defRPr/>
            </a:lvl3pPr>
            <a:lvl4pPr lvl="3" algn="just">
              <a:spcBef>
                <a:spcPts val="360"/>
              </a:spcBef>
              <a:spcAft>
                <a:spcPts val="0"/>
              </a:spcAft>
              <a:buClr>
                <a:srgbClr val="FF3300"/>
              </a:buClr>
              <a:buSzPts val="1800"/>
              <a:buChar char="–"/>
              <a:defRPr/>
            </a:lvl4pPr>
            <a:lvl5pPr lvl="4" algn="just">
              <a:spcBef>
                <a:spcPts val="360"/>
              </a:spcBef>
              <a:spcAft>
                <a:spcPts val="0"/>
              </a:spcAft>
              <a:buClr>
                <a:srgbClr val="FF9900"/>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20" name="Google Shape;20;p54"/>
          <p:cNvSpPr/>
          <p:nvPr/>
        </p:nvSpPr>
        <p:spPr>
          <a:xfrm>
            <a:off x="1144423" y="4149080"/>
            <a:ext cx="3619537"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21" name="Google Shape;21;p54"/>
          <p:cNvSpPr/>
          <p:nvPr/>
        </p:nvSpPr>
        <p:spPr>
          <a:xfrm>
            <a:off x="1149350" y="4103362"/>
            <a:ext cx="7239074"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3300"/>
              </a:solidFill>
              <a:latin typeface="Cambria"/>
              <a:ea typeface="Cambria"/>
              <a:cs typeface="Cambria"/>
              <a:sym typeface="Cambria"/>
            </a:endParaRPr>
          </a:p>
        </p:txBody>
      </p:sp>
      <p:sp>
        <p:nvSpPr>
          <p:cNvPr id="22" name="Google Shape;22;p54"/>
          <p:cNvSpPr txBox="1"/>
          <p:nvPr/>
        </p:nvSpPr>
        <p:spPr>
          <a:xfrm>
            <a:off x="2339752" y="478413"/>
            <a:ext cx="496855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0033CC"/>
                </a:solidFill>
                <a:latin typeface="Cambria"/>
                <a:ea typeface="Cambria"/>
                <a:cs typeface="Cambria"/>
                <a:sym typeface="Cambria"/>
              </a:rPr>
              <a:t>PYTHON</a:t>
            </a:r>
            <a:r>
              <a:rPr b="1" lang="en-US" sz="1800">
                <a:solidFill>
                  <a:srgbClr val="0033CC"/>
                </a:solidFill>
                <a:latin typeface="Cambria"/>
                <a:ea typeface="Cambria"/>
                <a:cs typeface="Cambria"/>
                <a:sym typeface="Cambria"/>
              </a:rPr>
              <a:t> PROGRAMMING</a:t>
            </a:r>
            <a:endParaRPr b="1" sz="1800">
              <a:solidFill>
                <a:srgbClr val="0033CC"/>
              </a:solidFill>
              <a:latin typeface="Cambria"/>
              <a:ea typeface="Cambria"/>
              <a:cs typeface="Cambria"/>
              <a:sym typeface="Cambria"/>
            </a:endParaRPr>
          </a:p>
        </p:txBody>
      </p:sp>
      <p:pic>
        <p:nvPicPr>
          <p:cNvPr id="23" name="Google Shape;23;p54"/>
          <p:cNvPicPr preferRelativeResize="0"/>
          <p:nvPr/>
        </p:nvPicPr>
        <p:blipFill rotWithShape="1">
          <a:blip r:embed="rId2">
            <a:alphaModFix/>
          </a:blip>
          <a:srcRect b="0" l="0" r="0" t="0"/>
          <a:stretch/>
        </p:blipFill>
        <p:spPr>
          <a:xfrm>
            <a:off x="7956376" y="59094"/>
            <a:ext cx="1127935" cy="1137658"/>
          </a:xfrm>
          <a:prstGeom prst="rect">
            <a:avLst/>
          </a:prstGeom>
          <a:noFill/>
          <a:ln>
            <a:noFill/>
          </a:ln>
        </p:spPr>
      </p:pic>
      <p:pic>
        <p:nvPicPr>
          <p:cNvPr id="24" name="Google Shape;24;p54"/>
          <p:cNvPicPr preferRelativeResize="0"/>
          <p:nvPr/>
        </p:nvPicPr>
        <p:blipFill rotWithShape="1">
          <a:blip r:embed="rId3">
            <a:alphaModFix/>
          </a:blip>
          <a:srcRect b="0" l="0" r="0" t="0"/>
          <a:stretch/>
        </p:blipFill>
        <p:spPr>
          <a:xfrm>
            <a:off x="47528" y="61287"/>
            <a:ext cx="1356120" cy="1207473"/>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5"/>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lvl1pPr indent="-393700" lvl="0" marL="457200" algn="just">
              <a:spcBef>
                <a:spcPts val="520"/>
              </a:spcBef>
              <a:spcAft>
                <a:spcPts val="0"/>
              </a:spcAft>
              <a:buSzPts val="2600"/>
              <a:buChar char="❖"/>
              <a:defRPr>
                <a:latin typeface="Cambria"/>
                <a:ea typeface="Cambria"/>
                <a:cs typeface="Cambria"/>
                <a:sym typeface="Cambria"/>
              </a:defRPr>
            </a:lvl1pPr>
            <a:lvl2pPr indent="-381000" lvl="1" marL="914400" algn="just">
              <a:spcBef>
                <a:spcPts val="480"/>
              </a:spcBef>
              <a:spcAft>
                <a:spcPts val="0"/>
              </a:spcAft>
              <a:buSzPts val="2400"/>
              <a:buChar char="▪"/>
              <a:defRPr sz="2400">
                <a:solidFill>
                  <a:srgbClr val="003399"/>
                </a:solidFill>
                <a:latin typeface="Cambria"/>
                <a:ea typeface="Cambria"/>
                <a:cs typeface="Cambria"/>
                <a:sym typeface="Cambria"/>
              </a:defRPr>
            </a:lvl2pPr>
            <a:lvl3pPr indent="-368300" lvl="2" marL="1371600" algn="just">
              <a:spcBef>
                <a:spcPts val="440"/>
              </a:spcBef>
              <a:spcAft>
                <a:spcPts val="0"/>
              </a:spcAft>
              <a:buSzPts val="2200"/>
              <a:buFont typeface="Cambria"/>
              <a:buChar char="•"/>
              <a:defRPr sz="2200">
                <a:solidFill>
                  <a:srgbClr val="800000"/>
                </a:solidFill>
                <a:latin typeface="Cambria"/>
                <a:ea typeface="Cambria"/>
                <a:cs typeface="Cambria"/>
                <a:sym typeface="Cambria"/>
              </a:defRPr>
            </a:lvl3pPr>
            <a:lvl4pPr indent="-355600" lvl="3" marL="1828800" algn="just">
              <a:spcBef>
                <a:spcPts val="400"/>
              </a:spcBef>
              <a:spcAft>
                <a:spcPts val="0"/>
              </a:spcAft>
              <a:buClr>
                <a:srgbClr val="FF3300"/>
              </a:buClr>
              <a:buSzPts val="2000"/>
              <a:buFont typeface="Cambria"/>
              <a:buChar char="–"/>
              <a:defRPr>
                <a:latin typeface="Cambria"/>
                <a:ea typeface="Cambria"/>
                <a:cs typeface="Cambria"/>
                <a:sym typeface="Cambria"/>
              </a:defRPr>
            </a:lvl4pPr>
            <a:lvl5pPr indent="-355600" lvl="4" marL="2286000" algn="just">
              <a:spcBef>
                <a:spcPts val="400"/>
              </a:spcBef>
              <a:spcAft>
                <a:spcPts val="0"/>
              </a:spcAft>
              <a:buClr>
                <a:srgbClr val="FF9900"/>
              </a:buClr>
              <a:buSzPts val="2000"/>
              <a:buFont typeface="Cambria"/>
              <a:buChar char="»"/>
              <a:defRPr>
                <a:latin typeface="Cambria"/>
                <a:ea typeface="Cambria"/>
                <a:cs typeface="Cambria"/>
                <a:sym typeface="Cambria"/>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55"/>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b="0" sz="1200">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sz="1200">
                <a:solidFill>
                  <a:schemeClr val="dk1"/>
                </a:solidFill>
                <a:latin typeface="Cambria"/>
                <a:ea typeface="Cambria"/>
                <a:cs typeface="Cambria"/>
                <a:sym typeface="Cambria"/>
              </a:defRPr>
            </a:lvl1pPr>
            <a:lvl2pPr indent="0" lvl="1" marL="0" algn="r">
              <a:spcBef>
                <a:spcPts val="0"/>
              </a:spcBef>
              <a:buNone/>
              <a:defRPr b="0" sz="1200">
                <a:solidFill>
                  <a:schemeClr val="dk1"/>
                </a:solidFill>
                <a:latin typeface="Cambria"/>
                <a:ea typeface="Cambria"/>
                <a:cs typeface="Cambria"/>
                <a:sym typeface="Cambria"/>
              </a:defRPr>
            </a:lvl2pPr>
            <a:lvl3pPr indent="0" lvl="2" marL="0" algn="r">
              <a:spcBef>
                <a:spcPts val="0"/>
              </a:spcBef>
              <a:buNone/>
              <a:defRPr b="0" sz="1200">
                <a:solidFill>
                  <a:schemeClr val="dk1"/>
                </a:solidFill>
                <a:latin typeface="Cambria"/>
                <a:ea typeface="Cambria"/>
                <a:cs typeface="Cambria"/>
                <a:sym typeface="Cambria"/>
              </a:defRPr>
            </a:lvl3pPr>
            <a:lvl4pPr indent="0" lvl="3" marL="0" algn="r">
              <a:spcBef>
                <a:spcPts val="0"/>
              </a:spcBef>
              <a:buNone/>
              <a:defRPr b="0" sz="1200">
                <a:solidFill>
                  <a:schemeClr val="dk1"/>
                </a:solidFill>
                <a:latin typeface="Cambria"/>
                <a:ea typeface="Cambria"/>
                <a:cs typeface="Cambria"/>
                <a:sym typeface="Cambria"/>
              </a:defRPr>
            </a:lvl4pPr>
            <a:lvl5pPr indent="0" lvl="4" marL="0" algn="r">
              <a:spcBef>
                <a:spcPts val="0"/>
              </a:spcBef>
              <a:buNone/>
              <a:defRPr b="0" sz="1200">
                <a:solidFill>
                  <a:schemeClr val="dk1"/>
                </a:solidFill>
                <a:latin typeface="Cambria"/>
                <a:ea typeface="Cambria"/>
                <a:cs typeface="Cambria"/>
                <a:sym typeface="Cambria"/>
              </a:defRPr>
            </a:lvl5pPr>
            <a:lvl6pPr indent="0" lvl="5" marL="0" algn="r">
              <a:spcBef>
                <a:spcPts val="0"/>
              </a:spcBef>
              <a:buNone/>
              <a:defRPr b="0" sz="1200">
                <a:solidFill>
                  <a:schemeClr val="dk1"/>
                </a:solidFill>
                <a:latin typeface="Cambria"/>
                <a:ea typeface="Cambria"/>
                <a:cs typeface="Cambria"/>
                <a:sym typeface="Cambria"/>
              </a:defRPr>
            </a:lvl6pPr>
            <a:lvl7pPr indent="0" lvl="6" marL="0" algn="r">
              <a:spcBef>
                <a:spcPts val="0"/>
              </a:spcBef>
              <a:buNone/>
              <a:defRPr b="0" sz="1200">
                <a:solidFill>
                  <a:schemeClr val="dk1"/>
                </a:solidFill>
                <a:latin typeface="Cambria"/>
                <a:ea typeface="Cambria"/>
                <a:cs typeface="Cambria"/>
                <a:sym typeface="Cambria"/>
              </a:defRPr>
            </a:lvl7pPr>
            <a:lvl8pPr indent="0" lvl="7" marL="0" algn="r">
              <a:spcBef>
                <a:spcPts val="0"/>
              </a:spcBef>
              <a:buNone/>
              <a:defRPr b="0" sz="1200">
                <a:solidFill>
                  <a:schemeClr val="dk1"/>
                </a:solidFill>
                <a:latin typeface="Cambria"/>
                <a:ea typeface="Cambria"/>
                <a:cs typeface="Cambria"/>
                <a:sym typeface="Cambria"/>
              </a:defRPr>
            </a:lvl8pPr>
            <a:lvl9pPr indent="0" lvl="8" marL="0" algn="r">
              <a:spcBef>
                <a:spcPts val="0"/>
              </a:spcBef>
              <a:buNone/>
              <a:defRPr b="0" sz="1200">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30" name="Google Shape;30;p55"/>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sz="1200">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31" name="Shape 31"/>
        <p:cNvGrpSpPr/>
        <p:nvPr/>
      </p:nvGrpSpPr>
      <p:grpSpPr>
        <a:xfrm>
          <a:off x="0" y="0"/>
          <a:ext cx="0" cy="0"/>
          <a:chOff x="0" y="0"/>
          <a:chExt cx="0" cy="0"/>
        </a:xfrm>
      </p:grpSpPr>
      <p:sp>
        <p:nvSpPr>
          <p:cNvPr id="32" name="Google Shape;32;p5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6"/>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5" name="Google Shape;35;p56"/>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6"/>
          <p:cNvSpPr txBox="1"/>
          <p:nvPr>
            <p:ph idx="1" type="body"/>
          </p:nvPr>
        </p:nvSpPr>
        <p:spPr>
          <a:xfrm>
            <a:off x="609600" y="1185863"/>
            <a:ext cx="4004733" cy="5198533"/>
          </a:xfrm>
          <a:prstGeom prst="rect">
            <a:avLst/>
          </a:prstGeom>
          <a:noFill/>
          <a:ln>
            <a:noFill/>
          </a:ln>
        </p:spPr>
        <p:txBody>
          <a:bodyPr anchorCtr="0" anchor="t" bIns="45700" lIns="91425" spcFirstLastPara="1" rIns="91425" wrap="square" tIns="45700">
            <a:noAutofit/>
          </a:bodyPr>
          <a:lstStyle>
            <a:lvl1pPr indent="-342900" lvl="0" marL="457200" algn="just">
              <a:spcBef>
                <a:spcPts val="360"/>
              </a:spcBef>
              <a:spcAft>
                <a:spcPts val="0"/>
              </a:spcAft>
              <a:buSzPts val="1800"/>
              <a:buChar char="❖"/>
              <a:defRPr/>
            </a:lvl1pPr>
            <a:lvl2pPr indent="-342900" lvl="1" marL="914400" algn="just">
              <a:spcBef>
                <a:spcPts val="360"/>
              </a:spcBef>
              <a:spcAft>
                <a:spcPts val="0"/>
              </a:spcAft>
              <a:buSzPts val="1800"/>
              <a:buChar char="▪"/>
              <a:defRPr/>
            </a:lvl2pPr>
            <a:lvl3pPr indent="-342900" lvl="2" marL="1371600" algn="just">
              <a:spcBef>
                <a:spcPts val="360"/>
              </a:spcBef>
              <a:spcAft>
                <a:spcPts val="0"/>
              </a:spcAft>
              <a:buSzPts val="1800"/>
              <a:buChar char="•"/>
              <a:defRPr/>
            </a:lvl3pPr>
            <a:lvl4pPr indent="-342900" lvl="3" marL="1828800" algn="just">
              <a:spcBef>
                <a:spcPts val="360"/>
              </a:spcBef>
              <a:spcAft>
                <a:spcPts val="0"/>
              </a:spcAft>
              <a:buClr>
                <a:srgbClr val="FF3300"/>
              </a:buClr>
              <a:buSzPts val="1800"/>
              <a:buChar char="–"/>
              <a:defRPr/>
            </a:lvl4pPr>
            <a:lvl5pPr indent="-342900" lvl="4" marL="2286000" algn="just">
              <a:spcBef>
                <a:spcPts val="360"/>
              </a:spcBef>
              <a:spcAft>
                <a:spcPts val="0"/>
              </a:spcAft>
              <a:buClr>
                <a:srgbClr val="FF9900"/>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7" name="Google Shape;37;p56"/>
          <p:cNvSpPr txBox="1"/>
          <p:nvPr>
            <p:ph idx="2" type="body"/>
          </p:nvPr>
        </p:nvSpPr>
        <p:spPr>
          <a:xfrm>
            <a:off x="4872502" y="1185864"/>
            <a:ext cx="4025965" cy="5121804"/>
          </a:xfrm>
          <a:prstGeom prst="rect">
            <a:avLst/>
          </a:prstGeom>
          <a:noFill/>
          <a:ln>
            <a:noFill/>
          </a:ln>
        </p:spPr>
        <p:txBody>
          <a:bodyPr anchorCtr="0" anchor="t" bIns="45700" lIns="91425" spcFirstLastPara="1" rIns="91425" wrap="square" tIns="45700">
            <a:noAutofit/>
          </a:bodyPr>
          <a:lstStyle>
            <a:lvl1pPr indent="-342900" lvl="0" marL="457200" algn="just">
              <a:spcBef>
                <a:spcPts val="360"/>
              </a:spcBef>
              <a:spcAft>
                <a:spcPts val="0"/>
              </a:spcAft>
              <a:buSzPts val="1800"/>
              <a:buChar char="❖"/>
              <a:defRPr/>
            </a:lvl1pPr>
            <a:lvl2pPr indent="-342900" lvl="1" marL="914400" algn="just">
              <a:spcBef>
                <a:spcPts val="360"/>
              </a:spcBef>
              <a:spcAft>
                <a:spcPts val="0"/>
              </a:spcAft>
              <a:buSzPts val="1800"/>
              <a:buChar char="▪"/>
              <a:defRPr/>
            </a:lvl2pPr>
            <a:lvl3pPr indent="-342900" lvl="2" marL="1371600" algn="just">
              <a:spcBef>
                <a:spcPts val="360"/>
              </a:spcBef>
              <a:spcAft>
                <a:spcPts val="0"/>
              </a:spcAft>
              <a:buSzPts val="1800"/>
              <a:buChar char="•"/>
              <a:defRPr/>
            </a:lvl3pPr>
            <a:lvl4pPr indent="-342900" lvl="3" marL="1828800" algn="just">
              <a:spcBef>
                <a:spcPts val="360"/>
              </a:spcBef>
              <a:spcAft>
                <a:spcPts val="0"/>
              </a:spcAft>
              <a:buClr>
                <a:srgbClr val="FF3300"/>
              </a:buClr>
              <a:buSzPts val="1800"/>
              <a:buChar char="–"/>
              <a:defRPr/>
            </a:lvl4pPr>
            <a:lvl5pPr indent="-342900" lvl="4" marL="2286000" algn="just">
              <a:spcBef>
                <a:spcPts val="360"/>
              </a:spcBef>
              <a:spcAft>
                <a:spcPts val="0"/>
              </a:spcAft>
              <a:buClr>
                <a:srgbClr val="FF9900"/>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38" name="Shape 38"/>
        <p:cNvGrpSpPr/>
        <p:nvPr/>
      </p:nvGrpSpPr>
      <p:grpSpPr>
        <a:xfrm>
          <a:off x="0" y="0"/>
          <a:ext cx="0" cy="0"/>
          <a:chOff x="0" y="0"/>
          <a:chExt cx="0" cy="0"/>
        </a:xfrm>
      </p:grpSpPr>
      <p:sp>
        <p:nvSpPr>
          <p:cNvPr id="39" name="Google Shape;39;p57"/>
          <p:cNvSpPr txBox="1"/>
          <p:nvPr>
            <p:ph type="title"/>
          </p:nvPr>
        </p:nvSpPr>
        <p:spPr>
          <a:xfrm>
            <a:off x="1403648" y="476672"/>
            <a:ext cx="7391400" cy="48736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7"/>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sz="1200">
                <a:solidFill>
                  <a:schemeClr val="dk1"/>
                </a:solidFill>
                <a:latin typeface="Cambria"/>
                <a:ea typeface="Cambria"/>
                <a:cs typeface="Cambria"/>
                <a:sym typeface="Cambria"/>
              </a:defRPr>
            </a:lvl1pPr>
            <a:lvl2pPr indent="0" lvl="1" marL="0" algn="r">
              <a:spcBef>
                <a:spcPts val="0"/>
              </a:spcBef>
              <a:buNone/>
              <a:defRPr b="0" sz="1200">
                <a:solidFill>
                  <a:schemeClr val="dk1"/>
                </a:solidFill>
                <a:latin typeface="Cambria"/>
                <a:ea typeface="Cambria"/>
                <a:cs typeface="Cambria"/>
                <a:sym typeface="Cambria"/>
              </a:defRPr>
            </a:lvl2pPr>
            <a:lvl3pPr indent="0" lvl="2" marL="0" algn="r">
              <a:spcBef>
                <a:spcPts val="0"/>
              </a:spcBef>
              <a:buNone/>
              <a:defRPr b="0" sz="1200">
                <a:solidFill>
                  <a:schemeClr val="dk1"/>
                </a:solidFill>
                <a:latin typeface="Cambria"/>
                <a:ea typeface="Cambria"/>
                <a:cs typeface="Cambria"/>
                <a:sym typeface="Cambria"/>
              </a:defRPr>
            </a:lvl3pPr>
            <a:lvl4pPr indent="0" lvl="3" marL="0" algn="r">
              <a:spcBef>
                <a:spcPts val="0"/>
              </a:spcBef>
              <a:buNone/>
              <a:defRPr b="0" sz="1200">
                <a:solidFill>
                  <a:schemeClr val="dk1"/>
                </a:solidFill>
                <a:latin typeface="Cambria"/>
                <a:ea typeface="Cambria"/>
                <a:cs typeface="Cambria"/>
                <a:sym typeface="Cambria"/>
              </a:defRPr>
            </a:lvl4pPr>
            <a:lvl5pPr indent="0" lvl="4" marL="0" algn="r">
              <a:spcBef>
                <a:spcPts val="0"/>
              </a:spcBef>
              <a:buNone/>
              <a:defRPr b="0" sz="1200">
                <a:solidFill>
                  <a:schemeClr val="dk1"/>
                </a:solidFill>
                <a:latin typeface="Cambria"/>
                <a:ea typeface="Cambria"/>
                <a:cs typeface="Cambria"/>
                <a:sym typeface="Cambria"/>
              </a:defRPr>
            </a:lvl5pPr>
            <a:lvl6pPr indent="0" lvl="5" marL="0" algn="r">
              <a:spcBef>
                <a:spcPts val="0"/>
              </a:spcBef>
              <a:buNone/>
              <a:defRPr b="0" sz="1200">
                <a:solidFill>
                  <a:schemeClr val="dk1"/>
                </a:solidFill>
                <a:latin typeface="Cambria"/>
                <a:ea typeface="Cambria"/>
                <a:cs typeface="Cambria"/>
                <a:sym typeface="Cambria"/>
              </a:defRPr>
            </a:lvl6pPr>
            <a:lvl7pPr indent="0" lvl="6" marL="0" algn="r">
              <a:spcBef>
                <a:spcPts val="0"/>
              </a:spcBef>
              <a:buNone/>
              <a:defRPr b="0" sz="1200">
                <a:solidFill>
                  <a:schemeClr val="dk1"/>
                </a:solidFill>
                <a:latin typeface="Cambria"/>
                <a:ea typeface="Cambria"/>
                <a:cs typeface="Cambria"/>
                <a:sym typeface="Cambria"/>
              </a:defRPr>
            </a:lvl7pPr>
            <a:lvl8pPr indent="0" lvl="7" marL="0" algn="r">
              <a:spcBef>
                <a:spcPts val="0"/>
              </a:spcBef>
              <a:buNone/>
              <a:defRPr b="0" sz="1200">
                <a:solidFill>
                  <a:schemeClr val="dk1"/>
                </a:solidFill>
                <a:latin typeface="Cambria"/>
                <a:ea typeface="Cambria"/>
                <a:cs typeface="Cambria"/>
                <a:sym typeface="Cambria"/>
              </a:defRPr>
            </a:lvl8pPr>
            <a:lvl9pPr indent="0" lvl="8" marL="0" algn="r">
              <a:spcBef>
                <a:spcPts val="0"/>
              </a:spcBef>
              <a:buNone/>
              <a:defRPr b="0" sz="1200">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42" name="Google Shape;42;p57"/>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showMasterSp="0">
  <p:cSld name="1_Title Slide">
    <p:spTree>
      <p:nvGrpSpPr>
        <p:cNvPr id="43" name="Shape 43"/>
        <p:cNvGrpSpPr/>
        <p:nvPr/>
      </p:nvGrpSpPr>
      <p:grpSpPr>
        <a:xfrm>
          <a:off x="0" y="0"/>
          <a:ext cx="0" cy="0"/>
          <a:chOff x="0" y="0"/>
          <a:chExt cx="0" cy="0"/>
        </a:xfrm>
      </p:grpSpPr>
      <p:sp>
        <p:nvSpPr>
          <p:cNvPr id="44" name="Google Shape;44;p58"/>
          <p:cNvSpPr txBox="1"/>
          <p:nvPr>
            <p:ph type="ctrTitle"/>
          </p:nvPr>
        </p:nvSpPr>
        <p:spPr>
          <a:xfrm>
            <a:off x="1149350" y="2132858"/>
            <a:ext cx="7239074" cy="1583531"/>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i="0" sz="4400">
                <a:solidFill>
                  <a:srgbClr val="003399"/>
                </a:solidFill>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8"/>
          <p:cNvSpPr txBox="1"/>
          <p:nvPr>
            <p:ph idx="1" type="subTitle"/>
          </p:nvPr>
        </p:nvSpPr>
        <p:spPr>
          <a:xfrm>
            <a:off x="1149350" y="4428728"/>
            <a:ext cx="7239074" cy="728464"/>
          </a:xfrm>
          <a:prstGeom prst="rect">
            <a:avLst/>
          </a:prstGeom>
          <a:noFill/>
          <a:ln>
            <a:noFill/>
          </a:ln>
        </p:spPr>
        <p:txBody>
          <a:bodyPr anchorCtr="0" anchor="t" bIns="45700" lIns="91425" spcFirstLastPara="1" rIns="91425" wrap="square" tIns="45700">
            <a:noAutofit/>
          </a:bodyPr>
          <a:lstStyle>
            <a:lvl1pPr lvl="0" algn="ctr">
              <a:spcBef>
                <a:spcPts val="440"/>
              </a:spcBef>
              <a:spcAft>
                <a:spcPts val="0"/>
              </a:spcAft>
              <a:buSzPts val="2200"/>
              <a:buFont typeface="Noto Sans Symbols"/>
              <a:buNone/>
              <a:defRPr b="1" sz="2200">
                <a:solidFill>
                  <a:schemeClr val="dk1"/>
                </a:solidFill>
              </a:defRPr>
            </a:lvl1pPr>
            <a:lvl2pPr lvl="1" algn="just">
              <a:spcBef>
                <a:spcPts val="360"/>
              </a:spcBef>
              <a:spcAft>
                <a:spcPts val="0"/>
              </a:spcAft>
              <a:buSzPts val="1800"/>
              <a:buChar char="▪"/>
              <a:defRPr/>
            </a:lvl2pPr>
            <a:lvl3pPr lvl="2" algn="just">
              <a:spcBef>
                <a:spcPts val="360"/>
              </a:spcBef>
              <a:spcAft>
                <a:spcPts val="0"/>
              </a:spcAft>
              <a:buSzPts val="1800"/>
              <a:buChar char="•"/>
              <a:defRPr/>
            </a:lvl3pPr>
            <a:lvl4pPr lvl="3" algn="just">
              <a:spcBef>
                <a:spcPts val="360"/>
              </a:spcBef>
              <a:spcAft>
                <a:spcPts val="0"/>
              </a:spcAft>
              <a:buClr>
                <a:srgbClr val="FF3300"/>
              </a:buClr>
              <a:buSzPts val="1800"/>
              <a:buChar char="–"/>
              <a:defRPr/>
            </a:lvl4pPr>
            <a:lvl5pPr lvl="4" algn="just">
              <a:spcBef>
                <a:spcPts val="360"/>
              </a:spcBef>
              <a:spcAft>
                <a:spcPts val="0"/>
              </a:spcAft>
              <a:buClr>
                <a:srgbClr val="FF9900"/>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46" name="Google Shape;46;p58"/>
          <p:cNvSpPr/>
          <p:nvPr/>
        </p:nvSpPr>
        <p:spPr>
          <a:xfrm>
            <a:off x="1144423" y="4149080"/>
            <a:ext cx="3619537"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47" name="Google Shape;47;p58"/>
          <p:cNvSpPr/>
          <p:nvPr/>
        </p:nvSpPr>
        <p:spPr>
          <a:xfrm>
            <a:off x="1149350" y="4103362"/>
            <a:ext cx="7239074"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3300"/>
              </a:solidFill>
              <a:latin typeface="Cambria"/>
              <a:ea typeface="Cambria"/>
              <a:cs typeface="Cambria"/>
              <a:sym typeface="Cambria"/>
            </a:endParaRPr>
          </a:p>
        </p:txBody>
      </p:sp>
      <p:pic>
        <p:nvPicPr>
          <p:cNvPr id="48" name="Google Shape;48;p58"/>
          <p:cNvPicPr preferRelativeResize="0"/>
          <p:nvPr/>
        </p:nvPicPr>
        <p:blipFill rotWithShape="1">
          <a:blip r:embed="rId2">
            <a:alphaModFix/>
          </a:blip>
          <a:srcRect b="0" l="0" r="0" t="0"/>
          <a:stretch/>
        </p:blipFill>
        <p:spPr>
          <a:xfrm>
            <a:off x="47528" y="61287"/>
            <a:ext cx="1356120" cy="1207473"/>
          </a:xfrm>
          <a:prstGeom prst="rect">
            <a:avLst/>
          </a:prstGeom>
          <a:noFill/>
          <a:ln>
            <a:noFill/>
          </a:ln>
        </p:spPr>
      </p:pic>
      <p:sp>
        <p:nvSpPr>
          <p:cNvPr id="49" name="Google Shape;49;p58"/>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sz="1200">
                <a:solidFill>
                  <a:schemeClr val="dk1"/>
                </a:solidFill>
                <a:latin typeface="Cambria"/>
                <a:ea typeface="Cambria"/>
                <a:cs typeface="Cambria"/>
                <a:sym typeface="Cambria"/>
              </a:defRPr>
            </a:lvl1pPr>
            <a:lvl2pPr indent="0" lvl="1" marL="0" algn="r">
              <a:spcBef>
                <a:spcPts val="0"/>
              </a:spcBef>
              <a:buNone/>
              <a:defRPr b="0" sz="1200">
                <a:solidFill>
                  <a:schemeClr val="dk1"/>
                </a:solidFill>
                <a:latin typeface="Cambria"/>
                <a:ea typeface="Cambria"/>
                <a:cs typeface="Cambria"/>
                <a:sym typeface="Cambria"/>
              </a:defRPr>
            </a:lvl2pPr>
            <a:lvl3pPr indent="0" lvl="2" marL="0" algn="r">
              <a:spcBef>
                <a:spcPts val="0"/>
              </a:spcBef>
              <a:buNone/>
              <a:defRPr b="0" sz="1200">
                <a:solidFill>
                  <a:schemeClr val="dk1"/>
                </a:solidFill>
                <a:latin typeface="Cambria"/>
                <a:ea typeface="Cambria"/>
                <a:cs typeface="Cambria"/>
                <a:sym typeface="Cambria"/>
              </a:defRPr>
            </a:lvl3pPr>
            <a:lvl4pPr indent="0" lvl="3" marL="0" algn="r">
              <a:spcBef>
                <a:spcPts val="0"/>
              </a:spcBef>
              <a:buNone/>
              <a:defRPr b="0" sz="1200">
                <a:solidFill>
                  <a:schemeClr val="dk1"/>
                </a:solidFill>
                <a:latin typeface="Cambria"/>
                <a:ea typeface="Cambria"/>
                <a:cs typeface="Cambria"/>
                <a:sym typeface="Cambria"/>
              </a:defRPr>
            </a:lvl4pPr>
            <a:lvl5pPr indent="0" lvl="4" marL="0" algn="r">
              <a:spcBef>
                <a:spcPts val="0"/>
              </a:spcBef>
              <a:buNone/>
              <a:defRPr b="0" sz="1200">
                <a:solidFill>
                  <a:schemeClr val="dk1"/>
                </a:solidFill>
                <a:latin typeface="Cambria"/>
                <a:ea typeface="Cambria"/>
                <a:cs typeface="Cambria"/>
                <a:sym typeface="Cambria"/>
              </a:defRPr>
            </a:lvl5pPr>
            <a:lvl6pPr indent="0" lvl="5" marL="0" algn="r">
              <a:spcBef>
                <a:spcPts val="0"/>
              </a:spcBef>
              <a:buNone/>
              <a:defRPr b="0" sz="1200">
                <a:solidFill>
                  <a:schemeClr val="dk1"/>
                </a:solidFill>
                <a:latin typeface="Cambria"/>
                <a:ea typeface="Cambria"/>
                <a:cs typeface="Cambria"/>
                <a:sym typeface="Cambria"/>
              </a:defRPr>
            </a:lvl6pPr>
            <a:lvl7pPr indent="0" lvl="6" marL="0" algn="r">
              <a:spcBef>
                <a:spcPts val="0"/>
              </a:spcBef>
              <a:buNone/>
              <a:defRPr b="0" sz="1200">
                <a:solidFill>
                  <a:schemeClr val="dk1"/>
                </a:solidFill>
                <a:latin typeface="Cambria"/>
                <a:ea typeface="Cambria"/>
                <a:cs typeface="Cambria"/>
                <a:sym typeface="Cambria"/>
              </a:defRPr>
            </a:lvl7pPr>
            <a:lvl8pPr indent="0" lvl="7" marL="0" algn="r">
              <a:spcBef>
                <a:spcPts val="0"/>
              </a:spcBef>
              <a:buNone/>
              <a:defRPr b="0" sz="1200">
                <a:solidFill>
                  <a:schemeClr val="dk1"/>
                </a:solidFill>
                <a:latin typeface="Cambria"/>
                <a:ea typeface="Cambria"/>
                <a:cs typeface="Cambria"/>
                <a:sym typeface="Cambria"/>
              </a:defRPr>
            </a:lvl8pPr>
            <a:lvl9pPr indent="0" lvl="8" marL="0" algn="r">
              <a:spcBef>
                <a:spcPts val="0"/>
              </a:spcBef>
              <a:buNone/>
              <a:defRPr b="0" sz="1200">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51" name="Google Shape;51;p58"/>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0.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3"/>
          <p:cNvSpPr/>
          <p:nvPr/>
        </p:nvSpPr>
        <p:spPr>
          <a:xfrm>
            <a:off x="1259632" y="404664"/>
            <a:ext cx="7884368" cy="620363"/>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11" name="Google Shape;11;p5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lvl1pPr indent="-393700" lvl="0" marL="457200" marR="0" rtl="0" algn="just">
              <a:spcBef>
                <a:spcPts val="520"/>
              </a:spcBef>
              <a:spcAft>
                <a:spcPts val="0"/>
              </a:spcAft>
              <a:buClr>
                <a:schemeClr val="hlink"/>
              </a:buClr>
              <a:buSzPts val="2600"/>
              <a:buFont typeface="Noto Sans Symbols"/>
              <a:buChar char="❖"/>
              <a:defRPr b="0" i="0" sz="2600" u="none" cap="none" strike="noStrike">
                <a:solidFill>
                  <a:srgbClr val="0033CC"/>
                </a:solidFill>
                <a:latin typeface="Arial"/>
                <a:ea typeface="Arial"/>
                <a:cs typeface="Arial"/>
                <a:sym typeface="Arial"/>
              </a:defRPr>
            </a:lvl1pPr>
            <a:lvl2pPr indent="-381000" lvl="1" marL="914400" marR="0" rtl="0" algn="just">
              <a:spcBef>
                <a:spcPts val="480"/>
              </a:spcBef>
              <a:spcAft>
                <a:spcPts val="0"/>
              </a:spcAft>
              <a:buClr>
                <a:schemeClr val="accent1"/>
              </a:buClr>
              <a:buSzPts val="2400"/>
              <a:buFont typeface="Noto Sans Symbols"/>
              <a:buChar char="▪"/>
              <a:defRPr b="0" i="0" sz="2400" u="none" cap="none" strike="noStrike">
                <a:solidFill>
                  <a:srgbClr val="8F3900"/>
                </a:solidFill>
                <a:latin typeface="Arial"/>
                <a:ea typeface="Arial"/>
                <a:cs typeface="Arial"/>
                <a:sym typeface="Arial"/>
              </a:defRPr>
            </a:lvl2pPr>
            <a:lvl3pPr indent="-355600" lvl="2" marL="1371600" marR="0" rtl="0" algn="just">
              <a:spcBef>
                <a:spcPts val="400"/>
              </a:spcBef>
              <a:spcAft>
                <a:spcPts val="0"/>
              </a:spcAft>
              <a:buClr>
                <a:schemeClr val="dk1"/>
              </a:buClr>
              <a:buSzPts val="2000"/>
              <a:buFont typeface="Arial"/>
              <a:buChar char="•"/>
              <a:defRPr b="0" i="0" sz="2000" u="none" cap="none" strike="noStrike">
                <a:solidFill>
                  <a:srgbClr val="003399"/>
                </a:solidFill>
                <a:latin typeface="Arial"/>
                <a:ea typeface="Arial"/>
                <a:cs typeface="Arial"/>
                <a:sym typeface="Arial"/>
              </a:defRPr>
            </a:lvl3pPr>
            <a:lvl4pPr indent="-355600" lvl="3" marL="1828800" marR="0" rtl="0" algn="just">
              <a:spcBef>
                <a:spcPts val="400"/>
              </a:spcBef>
              <a:spcAft>
                <a:spcPts val="0"/>
              </a:spcAft>
              <a:buClr>
                <a:srgbClr val="FF3300"/>
              </a:buClr>
              <a:buSzPts val="2000"/>
              <a:buFont typeface="Arial"/>
              <a:buChar char="–"/>
              <a:defRPr b="0" i="0" sz="2000" u="none" cap="none" strike="noStrike">
                <a:solidFill>
                  <a:srgbClr val="FF3300"/>
                </a:solidFill>
                <a:latin typeface="Arial"/>
                <a:ea typeface="Arial"/>
                <a:cs typeface="Arial"/>
                <a:sym typeface="Arial"/>
              </a:defRPr>
            </a:lvl4pPr>
            <a:lvl5pPr indent="-355600" lvl="4" marL="2286000" marR="0" rtl="0" algn="just">
              <a:spcBef>
                <a:spcPts val="400"/>
              </a:spcBef>
              <a:spcAft>
                <a:spcPts val="0"/>
              </a:spcAft>
              <a:buClr>
                <a:srgbClr val="FF9900"/>
              </a:buClr>
              <a:buSzPts val="2000"/>
              <a:buFont typeface="Arial"/>
              <a:buChar char="»"/>
              <a:defRPr b="0" i="0" sz="2000" u="none" cap="none" strike="noStrike">
                <a:solidFill>
                  <a:srgbClr val="FF9900"/>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2" name="Google Shape;12;p5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0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1" i="0" sz="2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1" i="0" sz="2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1" i="0" sz="2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13" name="Google Shape;13;p53"/>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sz="1200">
                <a:solidFill>
                  <a:schemeClr val="dk1"/>
                </a:solidFill>
                <a:latin typeface="Cambria"/>
                <a:ea typeface="Cambria"/>
                <a:cs typeface="Cambria"/>
                <a:sym typeface="Cambria"/>
              </a:defRPr>
            </a:lvl1pPr>
            <a:lvl2pPr lvl="1"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2pPr>
            <a:lvl3pPr lvl="2"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3pPr>
            <a:lvl4pPr lvl="3"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4pPr>
            <a:lvl5pPr lvl="4"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5pPr>
            <a:lvl6pPr lvl="5"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6pPr>
            <a:lvl7pPr lvl="6"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7pPr>
            <a:lvl8pPr lvl="7"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8pPr>
            <a:lvl9pPr lvl="8"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9pPr>
          </a:lstStyle>
          <a:p/>
        </p:txBody>
      </p:sp>
      <p:sp>
        <p:nvSpPr>
          <p:cNvPr id="14" name="Google Shape;14;p5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sz="1200" u="none">
                <a:solidFill>
                  <a:schemeClr val="dk1"/>
                </a:solidFill>
                <a:latin typeface="Cambria"/>
                <a:ea typeface="Cambria"/>
                <a:cs typeface="Cambria"/>
                <a:sym typeface="Cambria"/>
              </a:defRPr>
            </a:lvl1pPr>
            <a:lvl2pPr indent="0" lvl="1" marL="0" marR="0" rtl="0" algn="r">
              <a:spcBef>
                <a:spcPts val="0"/>
              </a:spcBef>
              <a:buNone/>
              <a:defRPr b="0" sz="1200" u="none">
                <a:solidFill>
                  <a:schemeClr val="dk1"/>
                </a:solidFill>
                <a:latin typeface="Cambria"/>
                <a:ea typeface="Cambria"/>
                <a:cs typeface="Cambria"/>
                <a:sym typeface="Cambria"/>
              </a:defRPr>
            </a:lvl2pPr>
            <a:lvl3pPr indent="0" lvl="2" marL="0" marR="0" rtl="0" algn="r">
              <a:spcBef>
                <a:spcPts val="0"/>
              </a:spcBef>
              <a:buNone/>
              <a:defRPr b="0" sz="1200" u="none">
                <a:solidFill>
                  <a:schemeClr val="dk1"/>
                </a:solidFill>
                <a:latin typeface="Cambria"/>
                <a:ea typeface="Cambria"/>
                <a:cs typeface="Cambria"/>
                <a:sym typeface="Cambria"/>
              </a:defRPr>
            </a:lvl3pPr>
            <a:lvl4pPr indent="0" lvl="3" marL="0" marR="0" rtl="0" algn="r">
              <a:spcBef>
                <a:spcPts val="0"/>
              </a:spcBef>
              <a:buNone/>
              <a:defRPr b="0" sz="1200" u="none">
                <a:solidFill>
                  <a:schemeClr val="dk1"/>
                </a:solidFill>
                <a:latin typeface="Cambria"/>
                <a:ea typeface="Cambria"/>
                <a:cs typeface="Cambria"/>
                <a:sym typeface="Cambria"/>
              </a:defRPr>
            </a:lvl4pPr>
            <a:lvl5pPr indent="0" lvl="4" marL="0" marR="0" rtl="0" algn="r">
              <a:spcBef>
                <a:spcPts val="0"/>
              </a:spcBef>
              <a:buNone/>
              <a:defRPr b="0" sz="1200" u="none">
                <a:solidFill>
                  <a:schemeClr val="dk1"/>
                </a:solidFill>
                <a:latin typeface="Cambria"/>
                <a:ea typeface="Cambria"/>
                <a:cs typeface="Cambria"/>
                <a:sym typeface="Cambria"/>
              </a:defRPr>
            </a:lvl5pPr>
            <a:lvl6pPr indent="0" lvl="5" marL="0" marR="0" rtl="0" algn="r">
              <a:spcBef>
                <a:spcPts val="0"/>
              </a:spcBef>
              <a:buNone/>
              <a:defRPr b="0" sz="1200" u="none">
                <a:solidFill>
                  <a:schemeClr val="dk1"/>
                </a:solidFill>
                <a:latin typeface="Cambria"/>
                <a:ea typeface="Cambria"/>
                <a:cs typeface="Cambria"/>
                <a:sym typeface="Cambria"/>
              </a:defRPr>
            </a:lvl6pPr>
            <a:lvl7pPr indent="0" lvl="6" marL="0" marR="0" rtl="0" algn="r">
              <a:spcBef>
                <a:spcPts val="0"/>
              </a:spcBef>
              <a:buNone/>
              <a:defRPr b="0" sz="1200" u="none">
                <a:solidFill>
                  <a:schemeClr val="dk1"/>
                </a:solidFill>
                <a:latin typeface="Cambria"/>
                <a:ea typeface="Cambria"/>
                <a:cs typeface="Cambria"/>
                <a:sym typeface="Cambria"/>
              </a:defRPr>
            </a:lvl7pPr>
            <a:lvl8pPr indent="0" lvl="7" marL="0" marR="0" rtl="0" algn="r">
              <a:spcBef>
                <a:spcPts val="0"/>
              </a:spcBef>
              <a:buNone/>
              <a:defRPr b="0" sz="1200" u="none">
                <a:solidFill>
                  <a:schemeClr val="dk1"/>
                </a:solidFill>
                <a:latin typeface="Cambria"/>
                <a:ea typeface="Cambria"/>
                <a:cs typeface="Cambria"/>
                <a:sym typeface="Cambria"/>
              </a:defRPr>
            </a:lvl8pPr>
            <a:lvl9pPr indent="0" lvl="8" marL="0" marR="0" rtl="0" algn="r">
              <a:spcBef>
                <a:spcPts val="0"/>
              </a:spcBef>
              <a:buNone/>
              <a:defRPr b="0" sz="1200" u="non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15" name="Google Shape;15;p53"/>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sz="1200">
                <a:solidFill>
                  <a:schemeClr val="dk1"/>
                </a:solidFill>
                <a:latin typeface="Cambria"/>
                <a:ea typeface="Cambria"/>
                <a:cs typeface="Cambria"/>
                <a:sym typeface="Cambria"/>
              </a:defRPr>
            </a:lvl1pPr>
            <a:lvl2pPr lvl="1"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2pPr>
            <a:lvl3pPr lvl="2"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3pPr>
            <a:lvl4pPr lvl="3"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4pPr>
            <a:lvl5pPr lvl="4"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5pPr>
            <a:lvl6pPr lvl="5"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6pPr>
            <a:lvl7pPr lvl="6"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7pPr>
            <a:lvl8pPr lvl="7"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8pPr>
            <a:lvl9pPr lvl="8"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9pPr>
          </a:lstStyle>
          <a:p/>
        </p:txBody>
      </p:sp>
      <p:pic>
        <p:nvPicPr>
          <p:cNvPr id="16" name="Google Shape;16;p53"/>
          <p:cNvPicPr preferRelativeResize="0"/>
          <p:nvPr/>
        </p:nvPicPr>
        <p:blipFill rotWithShape="1">
          <a:blip r:embed="rId1">
            <a:alphaModFix/>
          </a:blip>
          <a:srcRect b="0" l="0" r="0" t="0"/>
          <a:stretch/>
        </p:blipFill>
        <p:spPr>
          <a:xfrm>
            <a:off x="0" y="0"/>
            <a:ext cx="1322385" cy="117743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4.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5.png"/><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2.png"/><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6.png"/><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1.png"/><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2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3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3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38.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3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3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3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hyperlink" Target="https://viettuts.vn/python-string" TargetMode="External"/><Relationship Id="rId4" Type="http://schemas.openxmlformats.org/officeDocument/2006/relationships/hyperlink" Target="https://erlerobotics.gitbooks.io/erle-robotics-learning-python-gitbook-%20free/%20content/%20lists/%20exercises_list_and_dictionaries.html"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1"/>
          <p:cNvSpPr txBox="1"/>
          <p:nvPr>
            <p:ph type="ctrTitle"/>
          </p:nvPr>
        </p:nvSpPr>
        <p:spPr>
          <a:xfrm>
            <a:off x="1149350" y="2132858"/>
            <a:ext cx="7488812" cy="1583531"/>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None/>
            </a:pPr>
            <a:r>
              <a:rPr lang="en-US"/>
              <a:t>CHƯƠNG 8</a:t>
            </a:r>
            <a:br>
              <a:rPr lang="en-US"/>
            </a:br>
            <a:r>
              <a:rPr lang="en-US"/>
              <a:t>MỘT SỐ THƯ VIỆN TRONG PYTHON</a:t>
            </a:r>
            <a:endParaRPr/>
          </a:p>
        </p:txBody>
      </p:sp>
      <p:sp>
        <p:nvSpPr>
          <p:cNvPr id="58" name="Google Shape;58;p1"/>
          <p:cNvSpPr txBox="1"/>
          <p:nvPr>
            <p:ph idx="1" type="subTitle"/>
          </p:nvPr>
        </p:nvSpPr>
        <p:spPr>
          <a:xfrm>
            <a:off x="1149350" y="4428728"/>
            <a:ext cx="7239074" cy="728464"/>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2200"/>
              <a:buFont typeface="Noto Sans Symbols"/>
              <a:buNone/>
            </a:pPr>
            <a:r>
              <a:rPr lang="en-US"/>
              <a:t>Giảng viên: Triệu Thu Hương</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t>Nội dung</a:t>
            </a:r>
            <a:endParaRPr/>
          </a:p>
        </p:txBody>
      </p:sp>
      <p:sp>
        <p:nvSpPr>
          <p:cNvPr id="64" name="Google Shape;64;p2"/>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rmAutofit/>
          </a:bodyPr>
          <a:lstStyle/>
          <a:p>
            <a:pPr indent="-385763" lvl="0" marL="385763" rtl="0" algn="just">
              <a:spcBef>
                <a:spcPts val="0"/>
              </a:spcBef>
              <a:spcAft>
                <a:spcPts val="0"/>
              </a:spcAft>
              <a:buSzPts val="2400"/>
              <a:buFont typeface="Cambria"/>
              <a:buAutoNum type="arabicPeriod"/>
            </a:pPr>
            <a:r>
              <a:rPr b="1" lang="en-US" sz="2400">
                <a:solidFill>
                  <a:schemeClr val="accent1"/>
                </a:solidFill>
              </a:rPr>
              <a:t>Giới thiệu</a:t>
            </a:r>
            <a:endParaRPr/>
          </a:p>
          <a:p>
            <a:pPr indent="-385763" lvl="0" marL="385763" rtl="0" algn="just">
              <a:spcBef>
                <a:spcPts val="480"/>
              </a:spcBef>
              <a:spcAft>
                <a:spcPts val="0"/>
              </a:spcAft>
              <a:buSzPts val="2400"/>
              <a:buFont typeface="Cambria"/>
              <a:buAutoNum type="arabicPeriod"/>
            </a:pPr>
            <a:r>
              <a:rPr b="1" lang="en-US" sz="2400"/>
              <a:t>Thư viện numpy</a:t>
            </a:r>
            <a:endParaRPr/>
          </a:p>
          <a:p>
            <a:pPr indent="-385763" lvl="0" marL="385763" rtl="0" algn="just">
              <a:spcBef>
                <a:spcPts val="480"/>
              </a:spcBef>
              <a:spcAft>
                <a:spcPts val="0"/>
              </a:spcAft>
              <a:buSzPts val="2400"/>
              <a:buFont typeface="Cambria"/>
              <a:buAutoNum type="arabicPeriod"/>
            </a:pPr>
            <a:r>
              <a:rPr b="1" lang="en-US" sz="2400"/>
              <a:t>Thư viện pandas</a:t>
            </a:r>
            <a:endParaRPr/>
          </a:p>
          <a:p>
            <a:pPr indent="-385763" lvl="0" marL="385763" rtl="0" algn="just">
              <a:spcBef>
                <a:spcPts val="480"/>
              </a:spcBef>
              <a:spcAft>
                <a:spcPts val="0"/>
              </a:spcAft>
              <a:buSzPts val="2400"/>
              <a:buFont typeface="Cambria"/>
              <a:buAutoNum type="arabicPeriod"/>
            </a:pPr>
            <a:r>
              <a:rPr b="1" lang="en-US" sz="2400"/>
              <a:t>Thư viện matplotlib</a:t>
            </a:r>
            <a:endParaRPr b="1" sz="2400"/>
          </a:p>
          <a:p>
            <a:pPr indent="-385763" lvl="0" marL="385763" rtl="0" algn="just">
              <a:spcBef>
                <a:spcPts val="480"/>
              </a:spcBef>
              <a:spcAft>
                <a:spcPts val="0"/>
              </a:spcAft>
              <a:buSzPts val="2400"/>
              <a:buFont typeface="Cambria"/>
              <a:buAutoNum type="arabicPeriod"/>
            </a:pPr>
            <a:r>
              <a:rPr b="1" lang="en-US" sz="2400"/>
              <a:t>Thư viện seabon</a:t>
            </a:r>
            <a:endParaRPr b="1" sz="2400"/>
          </a:p>
          <a:p>
            <a:pPr indent="-385763" lvl="0" marL="385763" rtl="0" algn="just">
              <a:spcBef>
                <a:spcPts val="480"/>
              </a:spcBef>
              <a:spcAft>
                <a:spcPts val="0"/>
              </a:spcAft>
              <a:buSzPts val="2400"/>
              <a:buFont typeface="Cambria"/>
              <a:buAutoNum type="arabicPeriod"/>
            </a:pPr>
            <a:r>
              <a:rPr b="1" lang="en-US" sz="2400"/>
              <a:t>Q &amp; A</a:t>
            </a:r>
            <a:endParaRPr/>
          </a:p>
        </p:txBody>
      </p:sp>
      <p:sp>
        <p:nvSpPr>
          <p:cNvPr id="65" name="Google Shape;65;p2"/>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1.1. Giới thiệu</a:t>
            </a:r>
            <a:endParaRPr/>
          </a:p>
        </p:txBody>
      </p:sp>
      <p:sp>
        <p:nvSpPr>
          <p:cNvPr id="71" name="Google Shape;71;p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Khi Python ngày càng nhận được nhiều sự quan tâm của cộng đồng Data Science trong những năm gần đây.</a:t>
            </a:r>
            <a:endParaRPr/>
          </a:p>
          <a:p>
            <a:pPr indent="-342900" lvl="0" marL="342900" rtl="0" algn="just">
              <a:spcBef>
                <a:spcPts val="480"/>
              </a:spcBef>
              <a:spcAft>
                <a:spcPts val="0"/>
              </a:spcAft>
              <a:buSzPts val="2400"/>
              <a:buChar char="❖"/>
            </a:pPr>
            <a:r>
              <a:rPr lang="en-US" sz="2400"/>
              <a:t>Một trong những điểm mạnh của Python đó là hệ thống thư viện mã nguồn mở khổng lồ, dễ dàng sử dụng</a:t>
            </a:r>
            <a:endParaRPr/>
          </a:p>
          <a:p>
            <a:pPr indent="-342900" lvl="0" marL="342900" rtl="0" algn="just">
              <a:spcBef>
                <a:spcPts val="480"/>
              </a:spcBef>
              <a:spcAft>
                <a:spcPts val="0"/>
              </a:spcAft>
              <a:buSzPts val="2400"/>
              <a:buChar char="❖"/>
            </a:pPr>
            <a:r>
              <a:rPr lang="en-US" sz="2400"/>
              <a:t>Danh sách các thư viện phổ biến của python gồm:</a:t>
            </a:r>
            <a:endParaRPr/>
          </a:p>
          <a:p>
            <a:pPr indent="0" lvl="1" marL="457200" rtl="0" algn="just">
              <a:spcBef>
                <a:spcPts val="480"/>
              </a:spcBef>
              <a:spcAft>
                <a:spcPts val="0"/>
              </a:spcAft>
              <a:buSzPts val="2400"/>
              <a:buNone/>
            </a:pPr>
            <a:r>
              <a:t/>
            </a:r>
            <a:endParaRPr/>
          </a:p>
        </p:txBody>
      </p:sp>
      <p:graphicFrame>
        <p:nvGraphicFramePr>
          <p:cNvPr id="72" name="Google Shape;72;p3"/>
          <p:cNvGraphicFramePr/>
          <p:nvPr/>
        </p:nvGraphicFramePr>
        <p:xfrm>
          <a:off x="1607127" y="3499874"/>
          <a:ext cx="3000000" cy="3000000"/>
        </p:xfrm>
        <a:graphic>
          <a:graphicData uri="http://schemas.openxmlformats.org/drawingml/2006/table">
            <a:tbl>
              <a:tblPr bandRow="1" firstRow="1">
                <a:noFill/>
                <a:tableStyleId>{30CEE4C5-355D-4125-BD40-137A4137A65B}</a:tableStyleId>
              </a:tblPr>
              <a:tblGrid>
                <a:gridCol w="3048000"/>
                <a:gridCol w="3048000"/>
              </a:tblGrid>
              <a:tr h="228600">
                <a:tc>
                  <a:txBody>
                    <a:bodyPr/>
                    <a:lstStyle/>
                    <a:p>
                      <a:pPr indent="0" lvl="0" marL="0" marR="0" rtl="0" algn="l">
                        <a:spcBef>
                          <a:spcPts val="0"/>
                        </a:spcBef>
                        <a:spcAft>
                          <a:spcPts val="0"/>
                        </a:spcAft>
                        <a:buNone/>
                      </a:pPr>
                      <a:r>
                        <a:rPr b="0" lang="en-US" sz="1800" u="none" cap="none" strike="noStrike"/>
                        <a:t>Numpy</a:t>
                      </a:r>
                      <a:endParaRPr b="0" sz="1800"/>
                    </a:p>
                  </a:txBody>
                  <a:tcPr marT="45725" marB="45725" marR="91450" marL="91450"/>
                </a:tc>
                <a:tc>
                  <a:txBody>
                    <a:bodyPr/>
                    <a:lstStyle/>
                    <a:p>
                      <a:pPr indent="0" lvl="0" marL="0" marR="0" rtl="0" algn="l">
                        <a:spcBef>
                          <a:spcPts val="0"/>
                        </a:spcBef>
                        <a:spcAft>
                          <a:spcPts val="0"/>
                        </a:spcAft>
                        <a:buNone/>
                      </a:pPr>
                      <a:r>
                        <a:rPr b="0" lang="en-US" sz="1800"/>
                        <a:t>Bokeh</a:t>
                      </a:r>
                      <a:endParaRPr b="0" sz="1800"/>
                    </a:p>
                  </a:txBody>
                  <a:tcPr marT="45725" marB="45725" marR="91450" marL="91450"/>
                </a:tc>
              </a:tr>
              <a:tr h="370850">
                <a:tc>
                  <a:txBody>
                    <a:bodyPr/>
                    <a:lstStyle/>
                    <a:p>
                      <a:pPr indent="0" lvl="0" marL="0" marR="0" rtl="0" algn="l">
                        <a:spcBef>
                          <a:spcPts val="0"/>
                        </a:spcBef>
                        <a:spcAft>
                          <a:spcPts val="0"/>
                        </a:spcAft>
                        <a:buNone/>
                      </a:pPr>
                      <a:r>
                        <a:rPr lang="en-US" sz="1800"/>
                        <a:t>Scipy</a:t>
                      </a:r>
                      <a:endParaRPr sz="1800"/>
                    </a:p>
                  </a:txBody>
                  <a:tcPr marT="45725" marB="45725" marR="91450" marL="91450"/>
                </a:tc>
                <a:tc>
                  <a:txBody>
                    <a:bodyPr/>
                    <a:lstStyle/>
                    <a:p>
                      <a:pPr indent="0" lvl="0" marL="0" marR="0" rtl="0" algn="l">
                        <a:spcBef>
                          <a:spcPts val="0"/>
                        </a:spcBef>
                        <a:spcAft>
                          <a:spcPts val="0"/>
                        </a:spcAft>
                        <a:buNone/>
                      </a:pPr>
                      <a:r>
                        <a:rPr lang="en-US" sz="1800"/>
                        <a:t>Plotly</a:t>
                      </a:r>
                      <a:endParaRPr sz="1800"/>
                    </a:p>
                  </a:txBody>
                  <a:tcPr marT="45725" marB="45725" marR="91450" marL="91450"/>
                </a:tc>
              </a:tr>
              <a:tr h="370850">
                <a:tc>
                  <a:txBody>
                    <a:bodyPr/>
                    <a:lstStyle/>
                    <a:p>
                      <a:pPr indent="0" lvl="0" marL="0" marR="0" rtl="0" algn="l">
                        <a:spcBef>
                          <a:spcPts val="0"/>
                        </a:spcBef>
                        <a:spcAft>
                          <a:spcPts val="0"/>
                        </a:spcAft>
                        <a:buNone/>
                      </a:pPr>
                      <a:r>
                        <a:rPr lang="en-US" sz="1800"/>
                        <a:t>Pandas</a:t>
                      </a:r>
                      <a:endParaRPr sz="1800"/>
                    </a:p>
                  </a:txBody>
                  <a:tcPr marT="45725" marB="45725" marR="91450" marL="91450"/>
                </a:tc>
                <a:tc>
                  <a:txBody>
                    <a:bodyPr/>
                    <a:lstStyle/>
                    <a:p>
                      <a:pPr indent="0" lvl="0" marL="0" marR="0" rtl="0" algn="l">
                        <a:spcBef>
                          <a:spcPts val="0"/>
                        </a:spcBef>
                        <a:spcAft>
                          <a:spcPts val="0"/>
                        </a:spcAft>
                        <a:buNone/>
                      </a:pPr>
                      <a:r>
                        <a:rPr lang="en-US" sz="1800"/>
                        <a:t>SciKit-Learn</a:t>
                      </a:r>
                      <a:endParaRPr sz="1800"/>
                    </a:p>
                  </a:txBody>
                  <a:tcPr marT="45725" marB="45725" marR="91450" marL="91450"/>
                </a:tc>
              </a:tr>
              <a:tr h="370850">
                <a:tc>
                  <a:txBody>
                    <a:bodyPr/>
                    <a:lstStyle/>
                    <a:p>
                      <a:pPr indent="0" lvl="0" marL="0" marR="0" rtl="0" algn="l">
                        <a:spcBef>
                          <a:spcPts val="0"/>
                        </a:spcBef>
                        <a:spcAft>
                          <a:spcPts val="0"/>
                        </a:spcAft>
                        <a:buNone/>
                      </a:pPr>
                      <a:r>
                        <a:rPr lang="en-US" sz="1800"/>
                        <a:t>Matplotlib</a:t>
                      </a:r>
                      <a:endParaRPr sz="1800"/>
                    </a:p>
                  </a:txBody>
                  <a:tcPr marT="45725" marB="45725" marR="91450" marL="91450"/>
                </a:tc>
                <a:tc>
                  <a:txBody>
                    <a:bodyPr/>
                    <a:lstStyle/>
                    <a:p>
                      <a:pPr indent="0" lvl="0" marL="0" marR="0" rtl="0" algn="l">
                        <a:spcBef>
                          <a:spcPts val="0"/>
                        </a:spcBef>
                        <a:spcAft>
                          <a:spcPts val="0"/>
                        </a:spcAft>
                        <a:buNone/>
                      </a:pPr>
                      <a:r>
                        <a:rPr lang="en-US" sz="1800"/>
                        <a:t>Theano</a:t>
                      </a:r>
                      <a:endParaRPr sz="1800"/>
                    </a:p>
                  </a:txBody>
                  <a:tcPr marT="45725" marB="45725" marR="91450" marL="91450"/>
                </a:tc>
              </a:tr>
              <a:tr h="370850">
                <a:tc>
                  <a:txBody>
                    <a:bodyPr/>
                    <a:lstStyle/>
                    <a:p>
                      <a:pPr indent="0" lvl="0" marL="0" marR="0" rtl="0" algn="l">
                        <a:spcBef>
                          <a:spcPts val="0"/>
                        </a:spcBef>
                        <a:spcAft>
                          <a:spcPts val="0"/>
                        </a:spcAft>
                        <a:buNone/>
                      </a:pPr>
                      <a:r>
                        <a:rPr lang="en-US" sz="1800"/>
                        <a:t>Seaborn</a:t>
                      </a:r>
                      <a:endParaRPr sz="1800"/>
                    </a:p>
                  </a:txBody>
                  <a:tcPr marT="45725" marB="45725" marR="91450" marL="91450"/>
                </a:tc>
                <a:tc>
                  <a:txBody>
                    <a:bodyPr/>
                    <a:lstStyle/>
                    <a:p>
                      <a:pPr indent="0" lvl="0" marL="0" marR="0" rtl="0" algn="l">
                        <a:spcBef>
                          <a:spcPts val="0"/>
                        </a:spcBef>
                        <a:spcAft>
                          <a:spcPts val="0"/>
                        </a:spcAft>
                        <a:buNone/>
                      </a:pPr>
                      <a:r>
                        <a:rPr lang="en-US" sz="1800"/>
                        <a:t>TensorFlow</a:t>
                      </a:r>
                      <a:endParaRPr sz="1800"/>
                    </a:p>
                  </a:txBody>
                  <a:tcPr marT="45725" marB="45725" marR="91450" marL="91450"/>
                </a:tc>
              </a:tr>
              <a:tr h="370850">
                <a:tc>
                  <a:txBody>
                    <a:bodyPr/>
                    <a:lstStyle/>
                    <a:p>
                      <a:pPr indent="0" lvl="0" marL="0" marR="0" rtl="0" algn="l">
                        <a:spcBef>
                          <a:spcPts val="0"/>
                        </a:spcBef>
                        <a:spcAft>
                          <a:spcPts val="0"/>
                        </a:spcAft>
                        <a:buNone/>
                      </a:pPr>
                      <a:r>
                        <a:rPr lang="en-US" sz="1800"/>
                        <a:t>…</a:t>
                      </a:r>
                      <a:endParaRPr sz="1800"/>
                    </a:p>
                  </a:txBody>
                  <a:tcPr marT="45725" marB="45725" marR="91450" marL="91450"/>
                </a:tc>
                <a:tc>
                  <a:txBody>
                    <a:bodyPr/>
                    <a:lstStyle/>
                    <a:p>
                      <a:pPr indent="0" lvl="0" marL="0" marR="0" rtl="0" algn="l">
                        <a:spcBef>
                          <a:spcPts val="0"/>
                        </a:spcBef>
                        <a:spcAft>
                          <a:spcPts val="0"/>
                        </a:spcAft>
                        <a:buNone/>
                      </a:pPr>
                      <a:r>
                        <a:t/>
                      </a:r>
                      <a:endParaRPr sz="1800"/>
                    </a:p>
                  </a:txBody>
                  <a:tcPr marT="45725" marB="45725" marR="91450" marL="91450"/>
                </a:tc>
              </a:tr>
            </a:tbl>
          </a:graphicData>
        </a:graphic>
      </p:graphicFrame>
      <p:sp>
        <p:nvSpPr>
          <p:cNvPr id="73" name="Google Shape;73;p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1.2. Cài đặt</a:t>
            </a:r>
            <a:endParaRPr/>
          </a:p>
        </p:txBody>
      </p:sp>
      <p:sp>
        <p:nvSpPr>
          <p:cNvPr id="79" name="Google Shape;79;p4"/>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Các thư viện trong Python khi muôn sử dụng cần thực hiện cài đặt </a:t>
            </a:r>
            <a:endParaRPr/>
          </a:p>
          <a:p>
            <a:pPr indent="-285750" lvl="1" marL="742950" rtl="0" algn="just">
              <a:spcBef>
                <a:spcPts val="480"/>
              </a:spcBef>
              <a:spcAft>
                <a:spcPts val="0"/>
              </a:spcAft>
              <a:buSzPts val="2400"/>
              <a:buChar char="▪"/>
            </a:pPr>
            <a:r>
              <a:rPr lang="en-US"/>
              <a:t>Cài đặt trực tiếp trên python dùng lệnh:</a:t>
            </a:r>
            <a:endParaRPr/>
          </a:p>
          <a:p>
            <a:pPr indent="-228600" lvl="2" marL="1143000" rtl="0" algn="just">
              <a:spcBef>
                <a:spcPts val="440"/>
              </a:spcBef>
              <a:spcAft>
                <a:spcPts val="0"/>
              </a:spcAft>
              <a:buSzPts val="2200"/>
              <a:buFont typeface="Consolas"/>
              <a:buChar char="•"/>
            </a:pPr>
            <a:r>
              <a:rPr b="1" lang="en-US">
                <a:solidFill>
                  <a:schemeClr val="dk1"/>
                </a:solidFill>
                <a:latin typeface="Consolas"/>
                <a:ea typeface="Consolas"/>
                <a:cs typeface="Consolas"/>
                <a:sym typeface="Consolas"/>
              </a:rPr>
              <a:t>pip install tên_thư_viện</a:t>
            </a:r>
            <a:endParaRPr/>
          </a:p>
          <a:p>
            <a:pPr indent="-285750" lvl="1" marL="742950" rtl="0" algn="just">
              <a:spcBef>
                <a:spcPts val="480"/>
              </a:spcBef>
              <a:spcAft>
                <a:spcPts val="0"/>
              </a:spcAft>
              <a:buSzPts val="2400"/>
              <a:buChar char="▪"/>
            </a:pPr>
            <a:r>
              <a:rPr lang="en-US"/>
              <a:t>Cài đặt trên anaconda:</a:t>
            </a:r>
            <a:endParaRPr/>
          </a:p>
          <a:p>
            <a:pPr indent="-228600" lvl="2" marL="1143000" rtl="0" algn="just">
              <a:spcBef>
                <a:spcPts val="440"/>
              </a:spcBef>
              <a:spcAft>
                <a:spcPts val="0"/>
              </a:spcAft>
              <a:buSzPts val="2200"/>
              <a:buFont typeface="Consolas"/>
              <a:buChar char="•"/>
            </a:pPr>
            <a:r>
              <a:rPr b="1" lang="en-US">
                <a:solidFill>
                  <a:schemeClr val="dk1"/>
                </a:solidFill>
                <a:latin typeface="Consolas"/>
                <a:ea typeface="Consolas"/>
                <a:cs typeface="Consolas"/>
                <a:sym typeface="Consolas"/>
              </a:rPr>
              <a:t>conda install tên_thư_viện</a:t>
            </a:r>
            <a:endParaRPr/>
          </a:p>
          <a:p>
            <a:pPr indent="-133350" lvl="1" marL="742950" rtl="0" algn="just">
              <a:spcBef>
                <a:spcPts val="480"/>
              </a:spcBef>
              <a:spcAft>
                <a:spcPts val="0"/>
              </a:spcAft>
              <a:buSzPts val="2400"/>
              <a:buNone/>
            </a:pPr>
            <a:r>
              <a:t/>
            </a:r>
            <a:endParaRPr/>
          </a:p>
        </p:txBody>
      </p:sp>
      <p:sp>
        <p:nvSpPr>
          <p:cNvPr id="80" name="Google Shape;80;p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1.3. Cách sử dụng</a:t>
            </a:r>
            <a:endParaRPr/>
          </a:p>
        </p:txBody>
      </p:sp>
      <p:sp>
        <p:nvSpPr>
          <p:cNvPr id="86" name="Google Shape;86;p5"/>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Các thư viện khi sử dụng cũng được thực hiện gọi vào bằng câu lệnh </a:t>
            </a:r>
            <a:r>
              <a:rPr lang="en-US">
                <a:solidFill>
                  <a:schemeClr val="dk1"/>
                </a:solidFill>
              </a:rPr>
              <a:t>import</a:t>
            </a:r>
            <a:r>
              <a:rPr lang="en-US"/>
              <a:t> giống mô đun</a:t>
            </a:r>
            <a:endParaRPr/>
          </a:p>
          <a:p>
            <a:pPr indent="-285750" lvl="1" marL="742950" rtl="0" algn="just">
              <a:spcBef>
                <a:spcPts val="480"/>
              </a:spcBef>
              <a:spcAft>
                <a:spcPts val="0"/>
              </a:spcAft>
              <a:buSzPts val="2400"/>
              <a:buChar char="▪"/>
            </a:pPr>
            <a:r>
              <a:rPr b="1" lang="en-US">
                <a:solidFill>
                  <a:schemeClr val="dk1"/>
                </a:solidFill>
                <a:latin typeface="Consolas"/>
                <a:ea typeface="Consolas"/>
                <a:cs typeface="Consolas"/>
                <a:sym typeface="Consolas"/>
              </a:rPr>
              <a:t>import tên_thư_viên as tên_mới</a:t>
            </a:r>
            <a:endParaRPr b="1">
              <a:solidFill>
                <a:schemeClr val="dk1"/>
              </a:solidFill>
              <a:latin typeface="Consolas"/>
              <a:ea typeface="Consolas"/>
              <a:cs typeface="Consolas"/>
              <a:sym typeface="Consolas"/>
            </a:endParaRPr>
          </a:p>
        </p:txBody>
      </p:sp>
      <p:sp>
        <p:nvSpPr>
          <p:cNvPr id="87" name="Google Shape;87;p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t>Nội dung</a:t>
            </a:r>
            <a:endParaRPr/>
          </a:p>
        </p:txBody>
      </p:sp>
      <p:sp>
        <p:nvSpPr>
          <p:cNvPr id="93" name="Google Shape;93;p6"/>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rmAutofit/>
          </a:bodyPr>
          <a:lstStyle/>
          <a:p>
            <a:pPr indent="-385763" lvl="0" marL="385763" rtl="0" algn="just">
              <a:spcBef>
                <a:spcPts val="0"/>
              </a:spcBef>
              <a:spcAft>
                <a:spcPts val="0"/>
              </a:spcAft>
              <a:buSzPts val="2400"/>
              <a:buFont typeface="Cambria"/>
              <a:buAutoNum type="arabicPeriod"/>
            </a:pPr>
            <a:r>
              <a:rPr b="1" lang="en-US" sz="2400"/>
              <a:t>Giới thiệu</a:t>
            </a:r>
            <a:endParaRPr/>
          </a:p>
          <a:p>
            <a:pPr indent="-385763" lvl="0" marL="385763" rtl="0" algn="just">
              <a:spcBef>
                <a:spcPts val="480"/>
              </a:spcBef>
              <a:spcAft>
                <a:spcPts val="0"/>
              </a:spcAft>
              <a:buSzPts val="2400"/>
              <a:buFont typeface="Cambria"/>
              <a:buAutoNum type="arabicPeriod"/>
            </a:pPr>
            <a:r>
              <a:rPr b="1" lang="en-US" sz="2400">
                <a:solidFill>
                  <a:schemeClr val="accent3"/>
                </a:solidFill>
              </a:rPr>
              <a:t>Thư viện numpy</a:t>
            </a:r>
            <a:endParaRPr/>
          </a:p>
          <a:p>
            <a:pPr indent="-385763" lvl="0" marL="385763" rtl="0" algn="just">
              <a:spcBef>
                <a:spcPts val="480"/>
              </a:spcBef>
              <a:spcAft>
                <a:spcPts val="0"/>
              </a:spcAft>
              <a:buSzPts val="2400"/>
              <a:buFont typeface="Cambria"/>
              <a:buAutoNum type="arabicPeriod"/>
            </a:pPr>
            <a:r>
              <a:rPr b="1" lang="en-US" sz="2400"/>
              <a:t>Thư viện pandas</a:t>
            </a:r>
            <a:endParaRPr/>
          </a:p>
          <a:p>
            <a:pPr indent="-385763" lvl="0" marL="385763" rtl="0" algn="just">
              <a:spcBef>
                <a:spcPts val="480"/>
              </a:spcBef>
              <a:spcAft>
                <a:spcPts val="0"/>
              </a:spcAft>
              <a:buSzPts val="2400"/>
              <a:buFont typeface="Cambria"/>
              <a:buAutoNum type="arabicPeriod"/>
            </a:pPr>
            <a:r>
              <a:rPr b="1" lang="en-US" sz="2400"/>
              <a:t>Thư viện matplotlib</a:t>
            </a:r>
            <a:endParaRPr b="1" sz="2400"/>
          </a:p>
          <a:p>
            <a:pPr indent="-385763" lvl="0" marL="385763" rtl="0" algn="just">
              <a:spcBef>
                <a:spcPts val="480"/>
              </a:spcBef>
              <a:spcAft>
                <a:spcPts val="0"/>
              </a:spcAft>
              <a:buSzPts val="2400"/>
              <a:buFont typeface="Cambria"/>
              <a:buAutoNum type="arabicPeriod"/>
            </a:pPr>
            <a:r>
              <a:rPr b="1" lang="en-US" sz="2400"/>
              <a:t>Thư viện seabon</a:t>
            </a:r>
            <a:endParaRPr b="1" sz="2400"/>
          </a:p>
          <a:p>
            <a:pPr indent="-385763" lvl="0" marL="385763" rtl="0" algn="just">
              <a:spcBef>
                <a:spcPts val="480"/>
              </a:spcBef>
              <a:spcAft>
                <a:spcPts val="0"/>
              </a:spcAft>
              <a:buSzPts val="2400"/>
              <a:buFont typeface="Cambria"/>
              <a:buAutoNum type="arabicPeriod"/>
            </a:pPr>
            <a:r>
              <a:rPr b="1" lang="en-US" sz="2400"/>
              <a:t>Q &amp; A</a:t>
            </a:r>
            <a:endParaRPr/>
          </a:p>
        </p:txBody>
      </p:sp>
      <p:sp>
        <p:nvSpPr>
          <p:cNvPr id="94" name="Google Shape;94;p6"/>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2.1. Giới thiệu</a:t>
            </a:r>
            <a:endParaRPr/>
          </a:p>
        </p:txBody>
      </p:sp>
      <p:sp>
        <p:nvSpPr>
          <p:cNvPr id="101" name="Google Shape;101;p7"/>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Numpy (Numeric Python): là một thư viện toán học phổ biến và mạnh mẽ của Python. Cho phép làm việc hiệu quả với ma trận và mảng, đặc biệt là dữ liệu ma trận và mảng lớn với tốc độ xử lý nhanh hơn nhiều lần khi chỉ sử dụng “core Python” đơn thuần.</a:t>
            </a:r>
            <a:endParaRPr sz="2400"/>
          </a:p>
          <a:p>
            <a:pPr indent="-342900" lvl="0" marL="342900" rtl="0" algn="just">
              <a:spcBef>
                <a:spcPts val="480"/>
              </a:spcBef>
              <a:spcAft>
                <a:spcPts val="0"/>
              </a:spcAft>
              <a:buSzPts val="2400"/>
              <a:buChar char="❖"/>
            </a:pPr>
            <a:r>
              <a:rPr lang="en-US" sz="2400"/>
              <a:t>Cài đặt thư viện: </a:t>
            </a:r>
            <a:r>
              <a:rPr b="1" lang="en-US" sz="2400">
                <a:solidFill>
                  <a:schemeClr val="dk1"/>
                </a:solidFill>
                <a:latin typeface="Consolas"/>
                <a:ea typeface="Consolas"/>
                <a:cs typeface="Consolas"/>
                <a:sym typeface="Consolas"/>
              </a:rPr>
              <a:t>pip install numpy</a:t>
            </a:r>
            <a:endParaRPr b="1" sz="2400">
              <a:solidFill>
                <a:schemeClr val="dk1"/>
              </a:solidFill>
              <a:latin typeface="Consolas"/>
              <a:ea typeface="Consolas"/>
              <a:cs typeface="Consolas"/>
              <a:sym typeface="Consolas"/>
            </a:endParaRPr>
          </a:p>
          <a:p>
            <a:pPr indent="-342900" lvl="0" marL="342900" rtl="0" algn="just">
              <a:spcBef>
                <a:spcPts val="480"/>
              </a:spcBef>
              <a:spcAft>
                <a:spcPts val="0"/>
              </a:spcAft>
              <a:buSzPts val="2400"/>
              <a:buChar char="❖"/>
            </a:pPr>
            <a:r>
              <a:rPr lang="en-US" sz="2400"/>
              <a:t>Khai báo sử dụng thư viện: </a:t>
            </a:r>
            <a:r>
              <a:rPr b="1" lang="en-US" sz="2400">
                <a:solidFill>
                  <a:schemeClr val="dk1"/>
                </a:solidFill>
                <a:latin typeface="Consolas"/>
                <a:ea typeface="Consolas"/>
                <a:cs typeface="Consolas"/>
                <a:sym typeface="Consolas"/>
              </a:rPr>
              <a:t>import numpy as np</a:t>
            </a:r>
            <a:endParaRPr b="1" sz="2400">
              <a:solidFill>
                <a:schemeClr val="dk1"/>
              </a:solidFill>
              <a:latin typeface="Consolas"/>
              <a:ea typeface="Consolas"/>
              <a:cs typeface="Consolas"/>
              <a:sym typeface="Consolas"/>
            </a:endParaRPr>
          </a:p>
        </p:txBody>
      </p:sp>
      <p:sp>
        <p:nvSpPr>
          <p:cNvPr id="102" name="Google Shape;102;p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2.2. Array</a:t>
            </a:r>
            <a:endParaRPr/>
          </a:p>
        </p:txBody>
      </p:sp>
      <p:sp>
        <p:nvSpPr>
          <p:cNvPr id="108" name="Google Shape;108;p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Một mảng numpy là một lưới các giá trị, và tất cả các giá trị có dùng kiểu giá trị, và được lập chỉ mục bởi một số nguyên không âm, số chiều được gọi là </a:t>
            </a:r>
            <a:r>
              <a:rPr b="1" lang="en-US"/>
              <a:t>rank</a:t>
            </a:r>
            <a:r>
              <a:rPr lang="en-US"/>
              <a:t> của mảng Numpy, và </a:t>
            </a:r>
            <a:r>
              <a:rPr b="1" lang="en-US"/>
              <a:t>shape</a:t>
            </a:r>
            <a:r>
              <a:rPr lang="en-US"/>
              <a:t> là một </a:t>
            </a:r>
            <a:r>
              <a:rPr b="1" lang="en-US"/>
              <a:t>tuple</a:t>
            </a:r>
            <a:r>
              <a:rPr lang="en-US"/>
              <a:t> các số nguyên đưa ra kích thước của mảng theo mỗi chiều.</a:t>
            </a:r>
            <a:endParaRPr/>
          </a:p>
          <a:p>
            <a:pPr indent="-342900" lvl="0" marL="342900" rtl="0" algn="just">
              <a:spcBef>
                <a:spcPts val="520"/>
              </a:spcBef>
              <a:spcAft>
                <a:spcPts val="0"/>
              </a:spcAft>
              <a:buSzPts val="2600"/>
              <a:buChar char="❖"/>
            </a:pPr>
            <a:r>
              <a:rPr lang="en-US"/>
              <a:t>Chúng ta có thể khởi tạo numpy arrays từ nested Python lists, </a:t>
            </a:r>
            <a:endParaRPr/>
          </a:p>
        </p:txBody>
      </p:sp>
      <p:pic>
        <p:nvPicPr>
          <p:cNvPr id="109" name="Google Shape;109;p8"/>
          <p:cNvPicPr preferRelativeResize="0"/>
          <p:nvPr/>
        </p:nvPicPr>
        <p:blipFill rotWithShape="1">
          <a:blip r:embed="rId3">
            <a:alphaModFix/>
          </a:blip>
          <a:srcRect b="0" l="0" r="0" t="0"/>
          <a:stretch/>
        </p:blipFill>
        <p:spPr>
          <a:xfrm>
            <a:off x="2837106" y="4499842"/>
            <a:ext cx="4171950" cy="1543050"/>
          </a:xfrm>
          <a:prstGeom prst="rect">
            <a:avLst/>
          </a:prstGeom>
          <a:noFill/>
          <a:ln>
            <a:noFill/>
          </a:ln>
        </p:spPr>
      </p:pic>
      <p:sp>
        <p:nvSpPr>
          <p:cNvPr id="110" name="Google Shape;110;p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Khởi tạo mảng</a:t>
            </a:r>
            <a:endParaRPr/>
          </a:p>
        </p:txBody>
      </p:sp>
      <p:sp>
        <p:nvSpPr>
          <p:cNvPr id="116" name="Google Shape;116;p9"/>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Khởi tạo mảng một chiều</a:t>
            </a:r>
            <a:endParaRPr/>
          </a:p>
          <a:p>
            <a:pPr indent="-190500" lvl="0" marL="342900" rtl="0" algn="just">
              <a:spcBef>
                <a:spcPts val="480"/>
              </a:spcBef>
              <a:spcAft>
                <a:spcPts val="0"/>
              </a:spcAft>
              <a:buSzPts val="2400"/>
              <a:buNone/>
            </a:pPr>
            <a:r>
              <a:t/>
            </a:r>
            <a:endParaRPr sz="2400"/>
          </a:p>
          <a:p>
            <a:pPr indent="-190500" lvl="0" marL="342900" rtl="0" algn="just">
              <a:spcBef>
                <a:spcPts val="480"/>
              </a:spcBef>
              <a:spcAft>
                <a:spcPts val="0"/>
              </a:spcAft>
              <a:buSzPts val="2400"/>
              <a:buNone/>
            </a:pPr>
            <a:r>
              <a:t/>
            </a:r>
            <a:endParaRPr sz="2400"/>
          </a:p>
          <a:p>
            <a:pPr indent="-190500" lvl="0" marL="342900" rtl="0" algn="just">
              <a:spcBef>
                <a:spcPts val="480"/>
              </a:spcBef>
              <a:spcAft>
                <a:spcPts val="0"/>
              </a:spcAft>
              <a:buSzPts val="2400"/>
              <a:buNone/>
            </a:pPr>
            <a:r>
              <a:t/>
            </a:r>
            <a:endParaRPr sz="2400"/>
          </a:p>
          <a:p>
            <a:pPr indent="-190500" lvl="0" marL="342900" rtl="0" algn="just">
              <a:spcBef>
                <a:spcPts val="480"/>
              </a:spcBef>
              <a:spcAft>
                <a:spcPts val="0"/>
              </a:spcAft>
              <a:buSzPts val="2400"/>
              <a:buNone/>
            </a:pPr>
            <a:r>
              <a:t/>
            </a:r>
            <a:endParaRPr sz="2400"/>
          </a:p>
          <a:p>
            <a:pPr indent="-285750" lvl="1" marL="742950" rtl="0" algn="just">
              <a:spcBef>
                <a:spcPts val="480"/>
              </a:spcBef>
              <a:spcAft>
                <a:spcPts val="0"/>
              </a:spcAft>
              <a:buSzPts val="2400"/>
              <a:buChar char="▪"/>
            </a:pPr>
            <a:r>
              <a:rPr lang="en-US"/>
              <a:t>Output: [1 3 4 5 6]</a:t>
            </a:r>
            <a:endParaRPr/>
          </a:p>
          <a:p>
            <a:pPr indent="-342900" lvl="0" marL="342900" rtl="0" algn="just">
              <a:spcBef>
                <a:spcPts val="480"/>
              </a:spcBef>
              <a:spcAft>
                <a:spcPts val="0"/>
              </a:spcAft>
              <a:buSzPts val="2400"/>
              <a:buChar char="❖"/>
            </a:pPr>
            <a:r>
              <a:rPr lang="en-US" sz="2400"/>
              <a:t>Khởi tạo ảng hai chiều</a:t>
            </a:r>
            <a:endParaRPr/>
          </a:p>
          <a:p>
            <a:pPr indent="-190500" lvl="0" marL="342900" rtl="0" algn="just">
              <a:spcBef>
                <a:spcPts val="480"/>
              </a:spcBef>
              <a:spcAft>
                <a:spcPts val="0"/>
              </a:spcAft>
              <a:buSzPts val="2400"/>
              <a:buNone/>
            </a:pPr>
            <a:r>
              <a:t/>
            </a:r>
            <a:endParaRPr sz="2400"/>
          </a:p>
          <a:p>
            <a:pPr indent="-190500" lvl="0" marL="342900" rtl="0" algn="just">
              <a:spcBef>
                <a:spcPts val="480"/>
              </a:spcBef>
              <a:spcAft>
                <a:spcPts val="0"/>
              </a:spcAft>
              <a:buSzPts val="2400"/>
              <a:buNone/>
            </a:pPr>
            <a:r>
              <a:t/>
            </a:r>
            <a:endParaRPr sz="2400"/>
          </a:p>
          <a:p>
            <a:pPr indent="-285750" lvl="1" marL="742950" rtl="0" algn="just">
              <a:spcBef>
                <a:spcPts val="440"/>
              </a:spcBef>
              <a:spcAft>
                <a:spcPts val="0"/>
              </a:spcAft>
              <a:buSzPts val="2200"/>
              <a:buChar char="▪"/>
            </a:pPr>
            <a:r>
              <a:rPr lang="en-US" sz="2200"/>
              <a:t>Output: [ [4 5 6]</a:t>
            </a:r>
            <a:endParaRPr/>
          </a:p>
          <a:p>
            <a:pPr indent="0" lvl="1" marL="457200" rtl="0" algn="just">
              <a:spcBef>
                <a:spcPts val="440"/>
              </a:spcBef>
              <a:spcAft>
                <a:spcPts val="0"/>
              </a:spcAft>
              <a:buSzPts val="2200"/>
              <a:buNone/>
            </a:pPr>
            <a:r>
              <a:rPr lang="en-US" sz="2200"/>
              <a:t>                       [1 2 3]]</a:t>
            </a:r>
            <a:endParaRPr sz="2200"/>
          </a:p>
        </p:txBody>
      </p:sp>
      <p:pic>
        <p:nvPicPr>
          <p:cNvPr descr="Screen Clipping" id="117" name="Google Shape;117;p9"/>
          <p:cNvPicPr preferRelativeResize="0"/>
          <p:nvPr/>
        </p:nvPicPr>
        <p:blipFill rotWithShape="1">
          <a:blip r:embed="rId3">
            <a:alphaModFix/>
          </a:blip>
          <a:srcRect b="0" l="0" r="0" t="0"/>
          <a:stretch/>
        </p:blipFill>
        <p:spPr>
          <a:xfrm>
            <a:off x="1466880" y="1702785"/>
            <a:ext cx="6171594" cy="1810616"/>
          </a:xfrm>
          <a:prstGeom prst="rect">
            <a:avLst/>
          </a:prstGeom>
          <a:noFill/>
          <a:ln>
            <a:noFill/>
          </a:ln>
        </p:spPr>
      </p:pic>
      <p:pic>
        <p:nvPicPr>
          <p:cNvPr descr="Screen Clipping" id="118" name="Google Shape;118;p9"/>
          <p:cNvPicPr preferRelativeResize="0"/>
          <p:nvPr/>
        </p:nvPicPr>
        <p:blipFill rotWithShape="1">
          <a:blip r:embed="rId4">
            <a:alphaModFix/>
          </a:blip>
          <a:srcRect b="0" l="0" r="0" t="0"/>
          <a:stretch/>
        </p:blipFill>
        <p:spPr>
          <a:xfrm>
            <a:off x="2418225" y="4344184"/>
            <a:ext cx="4592175" cy="852733"/>
          </a:xfrm>
          <a:prstGeom prst="rect">
            <a:avLst/>
          </a:prstGeom>
          <a:noFill/>
          <a:ln>
            <a:noFill/>
          </a:ln>
        </p:spPr>
      </p:pic>
      <p:sp>
        <p:nvSpPr>
          <p:cNvPr id="119" name="Google Shape;119;p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10"/>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Khởi tạo mảng ba chiều</a:t>
            </a:r>
            <a:endParaRPr/>
          </a:p>
          <a:p>
            <a:pPr indent="-190500" lvl="0" marL="342900" rtl="0" algn="just">
              <a:spcBef>
                <a:spcPts val="480"/>
              </a:spcBef>
              <a:spcAft>
                <a:spcPts val="0"/>
              </a:spcAft>
              <a:buSzPts val="2400"/>
              <a:buNone/>
            </a:pPr>
            <a:r>
              <a:t/>
            </a:r>
            <a:endParaRPr sz="2400"/>
          </a:p>
          <a:p>
            <a:pPr indent="-190500" lvl="0" marL="342900" rtl="0" algn="just">
              <a:spcBef>
                <a:spcPts val="480"/>
              </a:spcBef>
              <a:spcAft>
                <a:spcPts val="0"/>
              </a:spcAft>
              <a:buSzPts val="2400"/>
              <a:buNone/>
            </a:pPr>
            <a:r>
              <a:t/>
            </a:r>
            <a:endParaRPr sz="2400"/>
          </a:p>
          <a:p>
            <a:pPr indent="-190500" lvl="0" marL="342900" rtl="0" algn="just">
              <a:spcBef>
                <a:spcPts val="480"/>
              </a:spcBef>
              <a:spcAft>
                <a:spcPts val="0"/>
              </a:spcAft>
              <a:buSzPts val="2400"/>
              <a:buNone/>
            </a:pPr>
            <a:r>
              <a:t/>
            </a:r>
            <a:endParaRPr sz="2400"/>
          </a:p>
          <a:p>
            <a:pPr indent="-190500" lvl="0" marL="342900" rtl="0" algn="just">
              <a:spcBef>
                <a:spcPts val="480"/>
              </a:spcBef>
              <a:spcAft>
                <a:spcPts val="0"/>
              </a:spcAft>
              <a:buSzPts val="2400"/>
              <a:buNone/>
            </a:pPr>
            <a:r>
              <a:t/>
            </a:r>
            <a:endParaRPr sz="2400"/>
          </a:p>
          <a:p>
            <a:pPr indent="-285750" lvl="1" marL="742950" rtl="0" algn="just">
              <a:spcBef>
                <a:spcPts val="480"/>
              </a:spcBef>
              <a:spcAft>
                <a:spcPts val="0"/>
              </a:spcAft>
              <a:buSzPts val="2400"/>
              <a:buChar char="▪"/>
            </a:pPr>
            <a:r>
              <a:rPr lang="en-US"/>
              <a:t>Output: [[[2 4 0 6]</a:t>
            </a:r>
            <a:endParaRPr/>
          </a:p>
          <a:p>
            <a:pPr indent="0" lvl="1" marL="457200" rtl="0" algn="just">
              <a:spcBef>
                <a:spcPts val="480"/>
              </a:spcBef>
              <a:spcAft>
                <a:spcPts val="0"/>
              </a:spcAft>
              <a:buSzPts val="2400"/>
              <a:buNone/>
            </a:pPr>
            <a:r>
              <a:rPr lang="en-US"/>
              <a:t>                        [4 7 5 6]]</a:t>
            </a:r>
            <a:endParaRPr/>
          </a:p>
          <a:p>
            <a:pPr indent="0" lvl="1" marL="457200" rtl="0" algn="just">
              <a:spcBef>
                <a:spcPts val="480"/>
              </a:spcBef>
              <a:spcAft>
                <a:spcPts val="0"/>
              </a:spcAft>
              <a:buSzPts val="2400"/>
              <a:buNone/>
            </a:pPr>
            <a:r>
              <a:rPr lang="en-US"/>
              <a:t>                       [[0 3 2 1]</a:t>
            </a:r>
            <a:endParaRPr/>
          </a:p>
          <a:p>
            <a:pPr indent="0" lvl="1" marL="457200" rtl="0" algn="just">
              <a:spcBef>
                <a:spcPts val="480"/>
              </a:spcBef>
              <a:spcAft>
                <a:spcPts val="0"/>
              </a:spcAft>
              <a:buSzPts val="2400"/>
              <a:buNone/>
            </a:pPr>
            <a:r>
              <a:rPr lang="en-US"/>
              <a:t>                         [9 4 5 6]]</a:t>
            </a:r>
            <a:endParaRPr/>
          </a:p>
          <a:p>
            <a:pPr indent="0" lvl="1" marL="457200" rtl="0" algn="just">
              <a:spcBef>
                <a:spcPts val="480"/>
              </a:spcBef>
              <a:spcAft>
                <a:spcPts val="0"/>
              </a:spcAft>
              <a:buSzPts val="2400"/>
              <a:buNone/>
            </a:pPr>
            <a:r>
              <a:rPr lang="en-US"/>
              <a:t> 		   [[5 8 6 4]</a:t>
            </a:r>
            <a:endParaRPr/>
          </a:p>
          <a:p>
            <a:pPr indent="0" lvl="1" marL="457200" rtl="0" algn="just">
              <a:spcBef>
                <a:spcPts val="480"/>
              </a:spcBef>
              <a:spcAft>
                <a:spcPts val="0"/>
              </a:spcAft>
              <a:buSzPts val="2400"/>
              <a:buNone/>
            </a:pPr>
            <a:r>
              <a:rPr lang="en-US"/>
              <a:t>                         [1 4 6 8]]</a:t>
            </a:r>
            <a:endParaRPr/>
          </a:p>
        </p:txBody>
      </p:sp>
      <p:pic>
        <p:nvPicPr>
          <p:cNvPr descr="Screen Clipping" id="126" name="Google Shape;126;p10"/>
          <p:cNvPicPr preferRelativeResize="0"/>
          <p:nvPr/>
        </p:nvPicPr>
        <p:blipFill rotWithShape="1">
          <a:blip r:embed="rId3">
            <a:alphaModFix/>
          </a:blip>
          <a:srcRect b="0" l="0" r="0" t="0"/>
          <a:stretch/>
        </p:blipFill>
        <p:spPr>
          <a:xfrm>
            <a:off x="1526395" y="1714512"/>
            <a:ext cx="6379933" cy="1579113"/>
          </a:xfrm>
          <a:prstGeom prst="rect">
            <a:avLst/>
          </a:prstGeom>
          <a:noFill/>
          <a:ln>
            <a:noFill/>
          </a:ln>
        </p:spPr>
      </p:pic>
      <p:sp>
        <p:nvSpPr>
          <p:cNvPr id="127" name="Google Shape;127;p1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1"/>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p1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Khởi tạo với các hàm có sẵn:</a:t>
            </a:r>
            <a:endParaRPr/>
          </a:p>
          <a:p>
            <a:pPr indent="-285750" lvl="1" marL="742950" rtl="0" algn="just">
              <a:spcBef>
                <a:spcPts val="440"/>
              </a:spcBef>
              <a:spcAft>
                <a:spcPts val="0"/>
              </a:spcAft>
              <a:buSzPts val="2200"/>
              <a:buChar char="▪"/>
            </a:pPr>
            <a:r>
              <a:rPr b="1" lang="en-US" sz="2200"/>
              <a:t>np.zeros((3,4), dtype = int)</a:t>
            </a:r>
            <a:r>
              <a:rPr lang="en-US" sz="2200"/>
              <a:t>: Tạo mảng hai chiều các phần tử 0 với kích thước 3x4.</a:t>
            </a:r>
            <a:endParaRPr/>
          </a:p>
          <a:p>
            <a:pPr indent="-285750" lvl="1" marL="742950" rtl="0" algn="just">
              <a:spcBef>
                <a:spcPts val="440"/>
              </a:spcBef>
              <a:spcAft>
                <a:spcPts val="0"/>
              </a:spcAft>
              <a:buSzPts val="2200"/>
              <a:buChar char="▪"/>
            </a:pPr>
            <a:r>
              <a:rPr b="1" lang="en-US" sz="2200"/>
              <a:t>np.ones((2,3,4), dtype = int)</a:t>
            </a:r>
            <a:r>
              <a:rPr lang="en-US" sz="2200"/>
              <a:t>: Tạo mảng 3 chiều các phần tử 1 với kích thước 2x3x4.</a:t>
            </a:r>
            <a:endParaRPr/>
          </a:p>
          <a:p>
            <a:pPr indent="-285750" lvl="1" marL="742950" rtl="0" algn="just">
              <a:spcBef>
                <a:spcPts val="440"/>
              </a:spcBef>
              <a:spcAft>
                <a:spcPts val="0"/>
              </a:spcAft>
              <a:buSzPts val="2200"/>
              <a:buChar char="▪"/>
            </a:pPr>
            <a:r>
              <a:rPr b="1" lang="en-US" sz="2200"/>
              <a:t>np.arange(1,7,2)</a:t>
            </a:r>
            <a:r>
              <a:rPr lang="en-US" sz="2200"/>
              <a:t>: Tạo mảng với các phần tử từ 1 - 6 với bước nhảy là 2.</a:t>
            </a:r>
            <a:endParaRPr/>
          </a:p>
          <a:p>
            <a:pPr indent="-285750" lvl="1" marL="742950" rtl="0" algn="just">
              <a:spcBef>
                <a:spcPts val="440"/>
              </a:spcBef>
              <a:spcAft>
                <a:spcPts val="0"/>
              </a:spcAft>
              <a:buSzPts val="2200"/>
              <a:buChar char="▪"/>
            </a:pPr>
            <a:r>
              <a:rPr b="1" lang="en-US" sz="2200"/>
              <a:t>np.full((2,3),5)</a:t>
            </a:r>
            <a:r>
              <a:rPr lang="en-US" sz="2200"/>
              <a:t>: Tạo mảng 2 chiều các phần tử 5 với kích thước 2x3.</a:t>
            </a:r>
            <a:endParaRPr/>
          </a:p>
          <a:p>
            <a:pPr indent="-285750" lvl="1" marL="742950" rtl="0" algn="just">
              <a:spcBef>
                <a:spcPts val="440"/>
              </a:spcBef>
              <a:spcAft>
                <a:spcPts val="0"/>
              </a:spcAft>
              <a:buSzPts val="2200"/>
              <a:buChar char="▪"/>
            </a:pPr>
            <a:r>
              <a:rPr b="1" lang="en-US" sz="2200"/>
              <a:t>np.eye(4, dtype=int)</a:t>
            </a:r>
            <a:r>
              <a:rPr lang="en-US" sz="2200"/>
              <a:t>: Tạo ma trận đơn vị với kích thước là 4x4.</a:t>
            </a:r>
            <a:endParaRPr/>
          </a:p>
          <a:p>
            <a:pPr indent="-285750" lvl="1" marL="742950" rtl="0" algn="just">
              <a:spcBef>
                <a:spcPts val="440"/>
              </a:spcBef>
              <a:spcAft>
                <a:spcPts val="0"/>
              </a:spcAft>
              <a:buSzPts val="2200"/>
              <a:buChar char="▪"/>
            </a:pPr>
            <a:r>
              <a:rPr b="1" lang="en-US" sz="2200"/>
              <a:t>np.random.random((2,3))</a:t>
            </a:r>
            <a:r>
              <a:rPr lang="en-US" sz="2200"/>
              <a:t>: Tạo ma trận các phần tử ngẫu nhiên với kích thước 2x3.</a:t>
            </a:r>
            <a:endParaRPr/>
          </a:p>
          <a:p>
            <a:pPr indent="-190500" lvl="0" marL="342900" rtl="0" algn="just">
              <a:spcBef>
                <a:spcPts val="480"/>
              </a:spcBef>
              <a:spcAft>
                <a:spcPts val="0"/>
              </a:spcAft>
              <a:buSzPts val="2400"/>
              <a:buNone/>
            </a:pPr>
            <a:r>
              <a:t/>
            </a:r>
            <a:endParaRPr sz="2400"/>
          </a:p>
        </p:txBody>
      </p:sp>
      <p:sp>
        <p:nvSpPr>
          <p:cNvPr id="134" name="Google Shape;134;p1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Thao tác với mảng</a:t>
            </a:r>
            <a:endParaRPr/>
          </a:p>
        </p:txBody>
      </p:sp>
      <p:sp>
        <p:nvSpPr>
          <p:cNvPr id="140" name="Google Shape;140;p12"/>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b="1" lang="en-US"/>
              <a:t>dtype</a:t>
            </a:r>
            <a:r>
              <a:rPr lang="en-US"/>
              <a:t>: Kiểu dữ liệu của phần tử trong mảng.</a:t>
            </a:r>
            <a:endParaRPr/>
          </a:p>
          <a:p>
            <a:pPr indent="-342900" lvl="0" marL="342900" rtl="0" algn="just">
              <a:spcBef>
                <a:spcPts val="520"/>
              </a:spcBef>
              <a:spcAft>
                <a:spcPts val="0"/>
              </a:spcAft>
              <a:buSzPts val="2600"/>
              <a:buChar char="❖"/>
            </a:pPr>
            <a:r>
              <a:rPr b="1" lang="en-US"/>
              <a:t>shape</a:t>
            </a:r>
            <a:r>
              <a:rPr lang="en-US"/>
              <a:t>: Kích thước của mảng.</a:t>
            </a:r>
            <a:endParaRPr/>
          </a:p>
          <a:p>
            <a:pPr indent="-342900" lvl="0" marL="342900" rtl="0" algn="just">
              <a:spcBef>
                <a:spcPts val="520"/>
              </a:spcBef>
              <a:spcAft>
                <a:spcPts val="0"/>
              </a:spcAft>
              <a:buSzPts val="2600"/>
              <a:buChar char="❖"/>
            </a:pPr>
            <a:r>
              <a:rPr b="1" lang="en-US"/>
              <a:t>size</a:t>
            </a:r>
            <a:r>
              <a:rPr lang="en-US"/>
              <a:t>: Số phần tử trong mảng.</a:t>
            </a:r>
            <a:endParaRPr/>
          </a:p>
          <a:p>
            <a:pPr indent="-342900" lvl="0" marL="342900" rtl="0" algn="just">
              <a:spcBef>
                <a:spcPts val="520"/>
              </a:spcBef>
              <a:spcAft>
                <a:spcPts val="0"/>
              </a:spcAft>
              <a:buSzPts val="2600"/>
              <a:buChar char="❖"/>
            </a:pPr>
            <a:r>
              <a:rPr b="1" lang="en-US"/>
              <a:t>ndim</a:t>
            </a:r>
            <a:r>
              <a:rPr lang="en-US"/>
              <a:t>: Số chiều của mảng.</a:t>
            </a:r>
            <a:endParaRPr/>
          </a:p>
          <a:p>
            <a:pPr indent="-177800" lvl="0" marL="342900" rtl="0" algn="just">
              <a:spcBef>
                <a:spcPts val="520"/>
              </a:spcBef>
              <a:spcAft>
                <a:spcPts val="0"/>
              </a:spcAft>
              <a:buSzPts val="2600"/>
              <a:buNone/>
            </a:pPr>
            <a:r>
              <a:t/>
            </a:r>
            <a:endParaRPr/>
          </a:p>
        </p:txBody>
      </p:sp>
      <p:sp>
        <p:nvSpPr>
          <p:cNvPr id="141" name="Google Shape;141;p12"/>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Truy cập phần tử mảng</a:t>
            </a:r>
            <a:endParaRPr/>
          </a:p>
        </p:txBody>
      </p:sp>
      <p:sp>
        <p:nvSpPr>
          <p:cNvPr id="147" name="Google Shape;147;p1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Các phần tử trong mảng được đánh số từ 0 trở đi</a:t>
            </a:r>
            <a:endParaRPr/>
          </a:p>
          <a:p>
            <a:pPr indent="-285750" lvl="1" marL="742950" rtl="0" algn="just">
              <a:spcBef>
                <a:spcPts val="480"/>
              </a:spcBef>
              <a:spcAft>
                <a:spcPts val="0"/>
              </a:spcAft>
              <a:buSzPts val="2400"/>
              <a:buChar char="▪"/>
            </a:pPr>
            <a:r>
              <a:rPr b="1" lang="en-US"/>
              <a:t>arr[i]</a:t>
            </a:r>
            <a:r>
              <a:rPr lang="en-US"/>
              <a:t>: Truy cập tới phần tử thứ i của mảng 1 chiều.</a:t>
            </a:r>
            <a:endParaRPr/>
          </a:p>
          <a:p>
            <a:pPr indent="-285750" lvl="1" marL="742950" rtl="0" algn="just">
              <a:spcBef>
                <a:spcPts val="480"/>
              </a:spcBef>
              <a:spcAft>
                <a:spcPts val="0"/>
              </a:spcAft>
              <a:buSzPts val="2400"/>
              <a:buChar char="▪"/>
            </a:pPr>
            <a:r>
              <a:rPr b="1" lang="en-US"/>
              <a:t>arr1[i,j]</a:t>
            </a:r>
            <a:r>
              <a:rPr lang="en-US"/>
              <a:t>: Truy cập tới phần tử hàng i, cột j của mảng 2 chiều.</a:t>
            </a:r>
            <a:endParaRPr/>
          </a:p>
          <a:p>
            <a:pPr indent="-285750" lvl="1" marL="742950" rtl="0" algn="just">
              <a:spcBef>
                <a:spcPts val="480"/>
              </a:spcBef>
              <a:spcAft>
                <a:spcPts val="0"/>
              </a:spcAft>
              <a:buSzPts val="2400"/>
              <a:buChar char="▪"/>
            </a:pPr>
            <a:r>
              <a:rPr b="1" lang="en-US"/>
              <a:t>arr2[n,i,j]</a:t>
            </a:r>
            <a:r>
              <a:rPr lang="en-US"/>
              <a:t>: Truy cập tới phần tử chiều n, hàng i, cột j của mảng 3 chiều.</a:t>
            </a:r>
            <a:endParaRPr/>
          </a:p>
          <a:p>
            <a:pPr indent="-285750" lvl="1" marL="742950" rtl="0" algn="just">
              <a:spcBef>
                <a:spcPts val="480"/>
              </a:spcBef>
              <a:spcAft>
                <a:spcPts val="0"/>
              </a:spcAft>
              <a:buSzPts val="2400"/>
              <a:buChar char="▪"/>
            </a:pPr>
            <a:r>
              <a:rPr b="1" lang="en-US"/>
              <a:t>arr[a:b]</a:t>
            </a:r>
            <a:r>
              <a:rPr lang="en-US"/>
              <a:t>: Truy cập tới các phần tử từ a đến b-1 trong mảng 1 chiều.</a:t>
            </a:r>
            <a:endParaRPr/>
          </a:p>
          <a:p>
            <a:pPr indent="-285750" lvl="1" marL="742950" rtl="0" algn="just">
              <a:spcBef>
                <a:spcPts val="480"/>
              </a:spcBef>
              <a:spcAft>
                <a:spcPts val="0"/>
              </a:spcAft>
              <a:buSzPts val="2400"/>
              <a:buChar char="▪"/>
            </a:pPr>
            <a:r>
              <a:rPr b="1" lang="en-US"/>
              <a:t>arr1[:,:i]</a:t>
            </a:r>
            <a:r>
              <a:rPr lang="en-US"/>
              <a:t>: Truy cập tới phần tử từ cột 0 đến cột i-1, của tất cả các hàng trong mảng 2 chiều.</a:t>
            </a:r>
            <a:endParaRPr/>
          </a:p>
          <a:p>
            <a:pPr indent="-177800" lvl="0" marL="342900" rtl="0" algn="just">
              <a:spcBef>
                <a:spcPts val="520"/>
              </a:spcBef>
              <a:spcAft>
                <a:spcPts val="0"/>
              </a:spcAft>
              <a:buSzPts val="2600"/>
              <a:buNone/>
            </a:pPr>
            <a:r>
              <a:t/>
            </a:r>
            <a:endParaRPr/>
          </a:p>
        </p:txBody>
      </p:sp>
      <p:sp>
        <p:nvSpPr>
          <p:cNvPr id="148" name="Google Shape;148;p1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Ví dụ</a:t>
            </a:r>
            <a:endParaRPr/>
          </a:p>
        </p:txBody>
      </p:sp>
      <p:pic>
        <p:nvPicPr>
          <p:cNvPr descr="Screen Clipping" id="154" name="Google Shape;154;p14"/>
          <p:cNvPicPr preferRelativeResize="0"/>
          <p:nvPr>
            <p:ph idx="1" type="body"/>
          </p:nvPr>
        </p:nvPicPr>
        <p:blipFill rotWithShape="1">
          <a:blip r:embed="rId3">
            <a:alphaModFix/>
          </a:blip>
          <a:srcRect b="0" l="0" r="0" t="0"/>
          <a:stretch/>
        </p:blipFill>
        <p:spPr>
          <a:xfrm>
            <a:off x="893750" y="1385454"/>
            <a:ext cx="7783814" cy="4019719"/>
          </a:xfrm>
          <a:prstGeom prst="rect">
            <a:avLst/>
          </a:prstGeom>
          <a:noFill/>
          <a:ln>
            <a:noFill/>
          </a:ln>
        </p:spPr>
      </p:pic>
      <p:sp>
        <p:nvSpPr>
          <p:cNvPr id="155" name="Google Shape;155;p1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Các hàm thống kê trên mảng</a:t>
            </a:r>
            <a:endParaRPr/>
          </a:p>
        </p:txBody>
      </p:sp>
      <p:sp>
        <p:nvSpPr>
          <p:cNvPr id="161" name="Google Shape;161;p15"/>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b="1" lang="en-US" sz="2400"/>
              <a:t>arr.max() </a:t>
            </a:r>
            <a:r>
              <a:rPr lang="en-US" sz="2400"/>
              <a:t>hoặc</a:t>
            </a:r>
            <a:r>
              <a:rPr b="1" lang="en-US" sz="2400"/>
              <a:t> np.max(arr): </a:t>
            </a:r>
            <a:r>
              <a:rPr lang="en-US" sz="2400"/>
              <a:t>Lấy giá trị lớn nhất của mảng arr.</a:t>
            </a:r>
            <a:endParaRPr/>
          </a:p>
          <a:p>
            <a:pPr indent="-342900" lvl="0" marL="342900" rtl="0" algn="just">
              <a:spcBef>
                <a:spcPts val="480"/>
              </a:spcBef>
              <a:spcAft>
                <a:spcPts val="0"/>
              </a:spcAft>
              <a:buSzPts val="2400"/>
              <a:buChar char="❖"/>
            </a:pPr>
            <a:r>
              <a:rPr b="1" lang="en-US" sz="2400"/>
              <a:t>arr.min() </a:t>
            </a:r>
            <a:r>
              <a:rPr lang="en-US" sz="2400"/>
              <a:t>hoặc</a:t>
            </a:r>
            <a:r>
              <a:rPr b="1" lang="en-US" sz="2400"/>
              <a:t> np.min(arr): </a:t>
            </a:r>
            <a:r>
              <a:rPr lang="en-US" sz="2400"/>
              <a:t>Lấy giá trị nhỏ nhất của mảng arr.</a:t>
            </a:r>
            <a:endParaRPr/>
          </a:p>
          <a:p>
            <a:pPr indent="-342900" lvl="0" marL="342900" rtl="0" algn="just">
              <a:spcBef>
                <a:spcPts val="480"/>
              </a:spcBef>
              <a:spcAft>
                <a:spcPts val="0"/>
              </a:spcAft>
              <a:buSzPts val="2400"/>
              <a:buChar char="❖"/>
            </a:pPr>
            <a:r>
              <a:rPr b="1" lang="en-US" sz="2400"/>
              <a:t>arr.sum() </a:t>
            </a:r>
            <a:r>
              <a:rPr lang="en-US" sz="2400"/>
              <a:t>hoặc</a:t>
            </a:r>
            <a:r>
              <a:rPr b="1" lang="en-US" sz="2400"/>
              <a:t> np.sum(arr): </a:t>
            </a:r>
            <a:r>
              <a:rPr lang="en-US" sz="2400"/>
              <a:t>Tổng tất cả các phần tử trong mảng arr.</a:t>
            </a:r>
            <a:endParaRPr/>
          </a:p>
          <a:p>
            <a:pPr indent="-342900" lvl="0" marL="342900" rtl="0" algn="just">
              <a:spcBef>
                <a:spcPts val="480"/>
              </a:spcBef>
              <a:spcAft>
                <a:spcPts val="0"/>
              </a:spcAft>
              <a:buSzPts val="2400"/>
              <a:buChar char="❖"/>
            </a:pPr>
            <a:r>
              <a:rPr b="1" lang="en-US" sz="2400"/>
              <a:t>arr.mean() </a:t>
            </a:r>
            <a:r>
              <a:rPr lang="en-US" sz="2400"/>
              <a:t>hoặc</a:t>
            </a:r>
            <a:r>
              <a:rPr b="1" lang="en-US" sz="2400"/>
              <a:t> np.mean(arr)</a:t>
            </a:r>
            <a:r>
              <a:rPr lang="en-US" sz="2400"/>
              <a:t>: Trung bình cộng của tất cả các phần tử trong mảng arr.</a:t>
            </a:r>
            <a:endParaRPr/>
          </a:p>
          <a:p>
            <a:pPr indent="-342900" lvl="0" marL="342900" rtl="0" algn="just">
              <a:spcBef>
                <a:spcPts val="520"/>
              </a:spcBef>
              <a:spcAft>
                <a:spcPts val="0"/>
              </a:spcAft>
              <a:buSzPts val="2400"/>
              <a:buChar char="❖"/>
            </a:pPr>
            <a:r>
              <a:rPr b="1" lang="en-US" sz="2400"/>
              <a:t>np.median(arr)</a:t>
            </a:r>
            <a:r>
              <a:rPr lang="en-US" sz="2400"/>
              <a:t>: Trả về giá trị trung vị của mảng arr</a:t>
            </a:r>
            <a:r>
              <a:rPr lang="en-US"/>
              <a:t>.</a:t>
            </a:r>
            <a:endParaRPr/>
          </a:p>
          <a:p>
            <a:pPr indent="-177800" lvl="0" marL="342900" rtl="0" algn="just">
              <a:spcBef>
                <a:spcPts val="520"/>
              </a:spcBef>
              <a:spcAft>
                <a:spcPts val="0"/>
              </a:spcAft>
              <a:buSzPts val="2600"/>
              <a:buNone/>
            </a:pPr>
            <a:r>
              <a:t/>
            </a:r>
            <a:endParaRPr/>
          </a:p>
        </p:txBody>
      </p:sp>
      <p:sp>
        <p:nvSpPr>
          <p:cNvPr id="162" name="Google Shape;162;p1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Các kiểu dữ liệu của mảng</a:t>
            </a:r>
            <a:endParaRPr/>
          </a:p>
        </p:txBody>
      </p:sp>
      <p:pic>
        <p:nvPicPr>
          <p:cNvPr descr="Screen Clipping" id="168" name="Google Shape;168;p16"/>
          <p:cNvPicPr preferRelativeResize="0"/>
          <p:nvPr>
            <p:ph idx="1" type="body"/>
          </p:nvPr>
        </p:nvPicPr>
        <p:blipFill rotWithShape="1">
          <a:blip r:embed="rId3">
            <a:alphaModFix/>
          </a:blip>
          <a:srcRect b="0" l="0" r="0" t="0"/>
          <a:stretch/>
        </p:blipFill>
        <p:spPr>
          <a:xfrm>
            <a:off x="654567" y="1228725"/>
            <a:ext cx="7834865" cy="5248275"/>
          </a:xfrm>
          <a:prstGeom prst="rect">
            <a:avLst/>
          </a:prstGeom>
          <a:noFill/>
          <a:ln>
            <a:noFill/>
          </a:ln>
        </p:spPr>
      </p:pic>
      <p:sp>
        <p:nvSpPr>
          <p:cNvPr id="169" name="Google Shape;169;p1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Các toán tử trong mảng</a:t>
            </a:r>
            <a:endParaRPr/>
          </a:p>
        </p:txBody>
      </p:sp>
      <p:pic>
        <p:nvPicPr>
          <p:cNvPr descr="Screen Clipping" id="175" name="Google Shape;175;p17"/>
          <p:cNvPicPr preferRelativeResize="0"/>
          <p:nvPr>
            <p:ph idx="1" type="body"/>
          </p:nvPr>
        </p:nvPicPr>
        <p:blipFill rotWithShape="1">
          <a:blip r:embed="rId3">
            <a:alphaModFix/>
          </a:blip>
          <a:srcRect b="0" l="0" r="0" t="0"/>
          <a:stretch/>
        </p:blipFill>
        <p:spPr>
          <a:xfrm>
            <a:off x="1322384" y="1127125"/>
            <a:ext cx="6729312" cy="5376932"/>
          </a:xfrm>
          <a:prstGeom prst="rect">
            <a:avLst/>
          </a:prstGeom>
          <a:noFill/>
          <a:ln>
            <a:noFill/>
          </a:ln>
        </p:spPr>
      </p:pic>
      <p:sp>
        <p:nvSpPr>
          <p:cNvPr id="176" name="Google Shape;176;p1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t>Nội dung</a:t>
            </a:r>
            <a:endParaRPr/>
          </a:p>
        </p:txBody>
      </p:sp>
      <p:sp>
        <p:nvSpPr>
          <p:cNvPr id="182" name="Google Shape;182;p1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rmAutofit/>
          </a:bodyPr>
          <a:lstStyle/>
          <a:p>
            <a:pPr indent="-385763" lvl="0" marL="385763" rtl="0" algn="just">
              <a:spcBef>
                <a:spcPts val="0"/>
              </a:spcBef>
              <a:spcAft>
                <a:spcPts val="0"/>
              </a:spcAft>
              <a:buSzPts val="2400"/>
              <a:buFont typeface="Cambria"/>
              <a:buAutoNum type="arabicPeriod"/>
            </a:pPr>
            <a:r>
              <a:rPr b="1" lang="en-US" sz="2400"/>
              <a:t>Giới thiệu</a:t>
            </a:r>
            <a:endParaRPr/>
          </a:p>
          <a:p>
            <a:pPr indent="-385763" lvl="0" marL="385763" rtl="0" algn="just">
              <a:spcBef>
                <a:spcPts val="480"/>
              </a:spcBef>
              <a:spcAft>
                <a:spcPts val="0"/>
              </a:spcAft>
              <a:buSzPts val="2400"/>
              <a:buFont typeface="Cambria"/>
              <a:buAutoNum type="arabicPeriod"/>
            </a:pPr>
            <a:r>
              <a:rPr b="1" lang="en-US" sz="2400"/>
              <a:t>Thư viện numpy</a:t>
            </a:r>
            <a:endParaRPr/>
          </a:p>
          <a:p>
            <a:pPr indent="-385763" lvl="0" marL="385763" rtl="0" algn="just">
              <a:spcBef>
                <a:spcPts val="480"/>
              </a:spcBef>
              <a:spcAft>
                <a:spcPts val="0"/>
              </a:spcAft>
              <a:buSzPts val="2400"/>
              <a:buFont typeface="Cambria"/>
              <a:buAutoNum type="arabicPeriod"/>
            </a:pPr>
            <a:r>
              <a:rPr b="1" lang="en-US" sz="2400">
                <a:solidFill>
                  <a:schemeClr val="accent3"/>
                </a:solidFill>
              </a:rPr>
              <a:t>Thư viện pandas</a:t>
            </a:r>
            <a:endParaRPr/>
          </a:p>
          <a:p>
            <a:pPr indent="-385763" lvl="0" marL="385763" rtl="0" algn="just">
              <a:spcBef>
                <a:spcPts val="480"/>
              </a:spcBef>
              <a:spcAft>
                <a:spcPts val="0"/>
              </a:spcAft>
              <a:buSzPts val="2400"/>
              <a:buFont typeface="Cambria"/>
              <a:buAutoNum type="arabicPeriod"/>
            </a:pPr>
            <a:r>
              <a:rPr b="1" lang="en-US" sz="2400"/>
              <a:t>Thư viện matplotlib</a:t>
            </a:r>
            <a:endParaRPr b="1" sz="2400"/>
          </a:p>
          <a:p>
            <a:pPr indent="-385763" lvl="0" marL="385763" rtl="0" algn="just">
              <a:spcBef>
                <a:spcPts val="480"/>
              </a:spcBef>
              <a:spcAft>
                <a:spcPts val="0"/>
              </a:spcAft>
              <a:buSzPts val="2400"/>
              <a:buFont typeface="Cambria"/>
              <a:buAutoNum type="arabicPeriod"/>
            </a:pPr>
            <a:r>
              <a:rPr b="1" lang="en-US" sz="2400"/>
              <a:t>Thư viện seabon</a:t>
            </a:r>
            <a:endParaRPr b="1" sz="2400"/>
          </a:p>
          <a:p>
            <a:pPr indent="-385763" lvl="0" marL="385763" rtl="0" algn="just">
              <a:spcBef>
                <a:spcPts val="480"/>
              </a:spcBef>
              <a:spcAft>
                <a:spcPts val="0"/>
              </a:spcAft>
              <a:buSzPts val="2400"/>
              <a:buFont typeface="Cambria"/>
              <a:buAutoNum type="arabicPeriod"/>
            </a:pPr>
            <a:r>
              <a:rPr b="1" lang="en-US" sz="2400"/>
              <a:t>Q &amp; A</a:t>
            </a:r>
            <a:endParaRPr/>
          </a:p>
        </p:txBody>
      </p:sp>
      <p:sp>
        <p:nvSpPr>
          <p:cNvPr id="183" name="Google Shape;183;p18"/>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3.1. Giới thiệu</a:t>
            </a:r>
            <a:endParaRPr/>
          </a:p>
        </p:txBody>
      </p:sp>
      <p:sp>
        <p:nvSpPr>
          <p:cNvPr id="190" name="Google Shape;190;p19"/>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Pandas là một thư viện mã nguồn mở được xây dựng dựa trên NumPy, sử dụng thao tác và phân tích dữ liệu, được thiết kế để cho phép bạn làm việc với dữ liệu được gắn nhãn hoặc quan hệ theo cách trực quan hơn</a:t>
            </a:r>
            <a:endParaRPr/>
          </a:p>
          <a:p>
            <a:pPr indent="-285750" lvl="1" marL="742950" rtl="0" algn="just">
              <a:spcBef>
                <a:spcPts val="420"/>
              </a:spcBef>
              <a:spcAft>
                <a:spcPts val="0"/>
              </a:spcAft>
              <a:buSzPts val="2100"/>
              <a:buChar char="▪"/>
            </a:pPr>
            <a:r>
              <a:rPr lang="en-US" sz="2100"/>
              <a:t>Có thể xử lý tập dữ liệu khác nhau về định dạng: chuỗi thời gian, bảng không đồng nhất, ma trận dữ liệu</a:t>
            </a:r>
            <a:endParaRPr/>
          </a:p>
          <a:p>
            <a:pPr indent="-285750" lvl="1" marL="742950" rtl="0" algn="just">
              <a:spcBef>
                <a:spcPts val="420"/>
              </a:spcBef>
              <a:spcAft>
                <a:spcPts val="0"/>
              </a:spcAft>
              <a:buSzPts val="2100"/>
              <a:buChar char="▪"/>
            </a:pPr>
            <a:r>
              <a:rPr lang="en-US" sz="2100"/>
              <a:t>Khả năng import dữ liệu từ nhiều nguồn khác nhau như CSV, DB/SQL</a:t>
            </a:r>
            <a:endParaRPr/>
          </a:p>
          <a:p>
            <a:pPr indent="-285750" lvl="1" marL="742950" rtl="0" algn="just">
              <a:spcBef>
                <a:spcPts val="420"/>
              </a:spcBef>
              <a:spcAft>
                <a:spcPts val="0"/>
              </a:spcAft>
              <a:buSzPts val="2100"/>
              <a:buChar char="▪"/>
            </a:pPr>
            <a:r>
              <a:rPr lang="en-US" sz="2100"/>
              <a:t>Có thể xử lý vô số phép toán cho tập dữ liệu: subsetting, slicing, filtering, merging, groupBy, re-ordering, and re-shaping,..</a:t>
            </a:r>
            <a:endParaRPr/>
          </a:p>
          <a:p>
            <a:pPr indent="-285750" lvl="1" marL="742950" rtl="0" algn="just">
              <a:spcBef>
                <a:spcPts val="420"/>
              </a:spcBef>
              <a:spcAft>
                <a:spcPts val="0"/>
              </a:spcAft>
              <a:buSzPts val="2100"/>
              <a:buChar char="▪"/>
            </a:pPr>
            <a:r>
              <a:rPr lang="en-US" sz="2100"/>
              <a:t>Xử lý dữ liệu mất mát theo ý người dùng mong muốn: bỏ qua hoặc chuyển sang 0</a:t>
            </a:r>
            <a:endParaRPr/>
          </a:p>
          <a:p>
            <a:pPr indent="-285750" lvl="1" marL="742950" rtl="0" algn="just">
              <a:spcBef>
                <a:spcPts val="420"/>
              </a:spcBef>
              <a:spcAft>
                <a:spcPts val="0"/>
              </a:spcAft>
              <a:buSzPts val="2100"/>
              <a:buChar char="▪"/>
            </a:pPr>
            <a:r>
              <a:rPr lang="en-US" sz="2100"/>
              <a:t>Xử lý, phân tích dữ liệu tốt như mô hình hoá và thống kê</a:t>
            </a:r>
            <a:endParaRPr sz="2100"/>
          </a:p>
          <a:p>
            <a:pPr indent="-285750" lvl="1" marL="742950" rtl="0" algn="just">
              <a:spcBef>
                <a:spcPts val="420"/>
              </a:spcBef>
              <a:spcAft>
                <a:spcPts val="0"/>
              </a:spcAft>
              <a:buSzPts val="2100"/>
              <a:buChar char="▪"/>
            </a:pPr>
            <a:r>
              <a:rPr lang="en-US" sz="2100"/>
              <a:t>…</a:t>
            </a:r>
            <a:endParaRPr sz="2100"/>
          </a:p>
        </p:txBody>
      </p:sp>
      <p:sp>
        <p:nvSpPr>
          <p:cNvPr id="191" name="Google Shape;191;p1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20"/>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Cài đặt pandas:</a:t>
            </a:r>
            <a:endParaRPr/>
          </a:p>
          <a:p>
            <a:pPr indent="-285750" lvl="1" marL="742950" rtl="0" algn="just">
              <a:spcBef>
                <a:spcPts val="480"/>
              </a:spcBef>
              <a:spcAft>
                <a:spcPts val="0"/>
              </a:spcAft>
              <a:buSzPts val="2400"/>
              <a:buChar char="▪"/>
            </a:pPr>
            <a:r>
              <a:rPr lang="en-US"/>
              <a:t>Để cài đặt pandas nếu bạn có Anaconda chỉ cần gõ </a:t>
            </a:r>
            <a:r>
              <a:rPr b="1" lang="en-US">
                <a:solidFill>
                  <a:schemeClr val="dk1"/>
                </a:solidFill>
                <a:latin typeface="Consolas"/>
                <a:ea typeface="Consolas"/>
                <a:cs typeface="Consolas"/>
                <a:sym typeface="Consolas"/>
              </a:rPr>
              <a:t>conda install pandas </a:t>
            </a:r>
            <a:r>
              <a:rPr lang="en-US"/>
              <a:t>hoặc sử dụng tools pip </a:t>
            </a:r>
            <a:r>
              <a:rPr b="1" lang="en-US">
                <a:solidFill>
                  <a:schemeClr val="dk1"/>
                </a:solidFill>
                <a:latin typeface="Consolas"/>
                <a:ea typeface="Consolas"/>
                <a:cs typeface="Consolas"/>
                <a:sym typeface="Consolas"/>
              </a:rPr>
              <a:t>pip install pandas.</a:t>
            </a:r>
            <a:endParaRPr/>
          </a:p>
          <a:p>
            <a:pPr indent="-342900" lvl="0" marL="342900" rtl="0" algn="just">
              <a:spcBef>
                <a:spcPts val="520"/>
              </a:spcBef>
              <a:spcAft>
                <a:spcPts val="0"/>
              </a:spcAft>
              <a:buSzPts val="2600"/>
              <a:buChar char="❖"/>
            </a:pPr>
            <a:r>
              <a:rPr lang="en-US"/>
              <a:t>Sử dụng pandas:</a:t>
            </a:r>
            <a:endParaRPr/>
          </a:p>
          <a:p>
            <a:pPr indent="-285750" lvl="1" marL="742950" rtl="0" algn="just">
              <a:spcBef>
                <a:spcPts val="480"/>
              </a:spcBef>
              <a:spcAft>
                <a:spcPts val="0"/>
              </a:spcAft>
              <a:buSzPts val="2400"/>
              <a:buChar char="▪"/>
            </a:pPr>
            <a:r>
              <a:rPr lang="en-US"/>
              <a:t>Khai báo </a:t>
            </a:r>
            <a:r>
              <a:rPr b="1" lang="en-US">
                <a:solidFill>
                  <a:schemeClr val="dk1"/>
                </a:solidFill>
                <a:latin typeface="Consolas"/>
                <a:ea typeface="Consolas"/>
                <a:cs typeface="Consolas"/>
                <a:sym typeface="Consolas"/>
              </a:rPr>
              <a:t>import pandas </a:t>
            </a:r>
            <a:r>
              <a:rPr lang="en-US"/>
              <a:t>để có thể bắt đầu sử dụng các hàm của pandas. </a:t>
            </a:r>
            <a:endParaRPr/>
          </a:p>
          <a:p>
            <a:pPr indent="-285750" lvl="1" marL="742950" rtl="0" algn="just">
              <a:spcBef>
                <a:spcPts val="480"/>
              </a:spcBef>
              <a:spcAft>
                <a:spcPts val="0"/>
              </a:spcAft>
              <a:buSzPts val="2400"/>
              <a:buChar char="▪"/>
            </a:pPr>
            <a:r>
              <a:rPr lang="en-US"/>
              <a:t>Khai báo gọn lại thành pd </a:t>
            </a:r>
            <a:r>
              <a:rPr b="1" lang="en-US">
                <a:solidFill>
                  <a:schemeClr val="dk1"/>
                </a:solidFill>
                <a:latin typeface="Consolas"/>
                <a:ea typeface="Consolas"/>
                <a:cs typeface="Consolas"/>
                <a:sym typeface="Consolas"/>
              </a:rPr>
              <a:t>import pandas as pd </a:t>
            </a:r>
            <a:r>
              <a:rPr lang="en-US"/>
              <a:t>pd có thể thay thế bằng các từ khác, tuy nhiên bạn nên đặt là pd vì các tài liệu hướng dẫn đều ngầm quy ước như thế.</a:t>
            </a:r>
            <a:endParaRPr/>
          </a:p>
        </p:txBody>
      </p:sp>
      <p:sp>
        <p:nvSpPr>
          <p:cNvPr id="198" name="Google Shape;198;p2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1"/>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2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Pandas có ba cấu trúc dữ liệu và nó được xây dựng dựa trên thư viện Numpy vậy nên chúng hoạt động rất nhanh và hiệu quả: </a:t>
            </a:r>
            <a:r>
              <a:rPr b="1" lang="en-US"/>
              <a:t>Series</a:t>
            </a:r>
            <a:r>
              <a:rPr lang="en-US"/>
              <a:t>, </a:t>
            </a:r>
            <a:r>
              <a:rPr b="1" lang="en-US"/>
              <a:t>DataFrame</a:t>
            </a:r>
            <a:r>
              <a:rPr lang="en-US"/>
              <a:t>, </a:t>
            </a:r>
            <a:r>
              <a:rPr b="1" lang="en-US"/>
              <a:t>Panel</a:t>
            </a:r>
            <a:r>
              <a:rPr lang="en-US"/>
              <a:t>. </a:t>
            </a:r>
            <a:endParaRPr/>
          </a:p>
          <a:p>
            <a:pPr indent="-342900" lvl="0" marL="342900" rtl="0" algn="just">
              <a:spcBef>
                <a:spcPts val="520"/>
              </a:spcBef>
              <a:spcAft>
                <a:spcPts val="0"/>
              </a:spcAft>
              <a:buSzPts val="2600"/>
              <a:buChar char="❖"/>
            </a:pPr>
            <a:r>
              <a:rPr lang="en-US"/>
              <a:t>Trong đó </a:t>
            </a:r>
            <a:r>
              <a:rPr b="1" lang="en-US"/>
              <a:t>Panel</a:t>
            </a:r>
            <a:r>
              <a:rPr lang="en-US"/>
              <a:t> là mảng 3 chiều. </a:t>
            </a:r>
            <a:r>
              <a:rPr b="1" lang="en-US"/>
              <a:t>Panel</a:t>
            </a:r>
            <a:r>
              <a:rPr lang="en-US"/>
              <a:t> thì không được sử dụng rãi như như Series hay DataFrame và nó cũng không dễ hiển thị hay trừu tượng hoá như mảng một chiều và hai chiều.</a:t>
            </a:r>
            <a:endParaRPr/>
          </a:p>
        </p:txBody>
      </p:sp>
      <p:sp>
        <p:nvSpPr>
          <p:cNvPr id="205" name="Google Shape;205;p2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3.2. DataFrame</a:t>
            </a:r>
            <a:endParaRPr/>
          </a:p>
        </p:txBody>
      </p:sp>
      <p:sp>
        <p:nvSpPr>
          <p:cNvPr id="211" name="Google Shape;211;p22"/>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12" name="Google Shape;212;p22"/>
          <p:cNvSpPr txBox="1"/>
          <p:nvPr>
            <p:ph idx="1" type="body"/>
          </p:nvPr>
        </p:nvSpPr>
        <p:spPr>
          <a:xfrm>
            <a:off x="609600" y="1185863"/>
            <a:ext cx="4425785" cy="5198533"/>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200"/>
              <a:buChar char="❖"/>
            </a:pPr>
            <a:r>
              <a:rPr lang="en-US" sz="2200"/>
              <a:t>Một </a:t>
            </a:r>
            <a:r>
              <a:rPr b="1" lang="en-US" sz="2200"/>
              <a:t>Data frame</a:t>
            </a:r>
            <a:r>
              <a:rPr lang="en-US" sz="2200"/>
              <a:t> là một cấu trúc dữ liệu 2 chiều, dữ liệu được sắp xếp theo kiểu bảng trong các hàng và cột có các đặc trưng sau:</a:t>
            </a:r>
            <a:endParaRPr/>
          </a:p>
          <a:p>
            <a:pPr indent="-285750" lvl="1" marL="742950" rtl="0" algn="just">
              <a:spcBef>
                <a:spcPts val="400"/>
              </a:spcBef>
              <a:spcAft>
                <a:spcPts val="0"/>
              </a:spcAft>
              <a:buSzPts val="2000"/>
              <a:buChar char="▪"/>
            </a:pPr>
            <a:r>
              <a:rPr lang="en-US" sz="2000"/>
              <a:t>Các cột dữ liệu là các kiểu không đồng nhất: float64, int, bool, …</a:t>
            </a:r>
            <a:endParaRPr/>
          </a:p>
          <a:p>
            <a:pPr indent="-285750" lvl="1" marL="742950" rtl="0" algn="just">
              <a:spcBef>
                <a:spcPts val="400"/>
              </a:spcBef>
              <a:spcAft>
                <a:spcPts val="0"/>
              </a:spcAft>
              <a:buSzPts val="2000"/>
              <a:buChar char="▪"/>
            </a:pPr>
            <a:r>
              <a:rPr lang="en-US" sz="2000"/>
              <a:t>Kích thước table có thể thay đổi: các cột có thể thêm hoặc xoá đi</a:t>
            </a:r>
            <a:endParaRPr/>
          </a:p>
          <a:p>
            <a:pPr indent="-285750" lvl="1" marL="742950" rtl="0" algn="just">
              <a:spcBef>
                <a:spcPts val="400"/>
              </a:spcBef>
              <a:spcAft>
                <a:spcPts val="0"/>
              </a:spcAft>
              <a:buSzPts val="2000"/>
              <a:buChar char="▪"/>
            </a:pPr>
            <a:r>
              <a:rPr lang="en-US" sz="2000"/>
              <a:t>Các trục được dán nhãn (hàng và cột)</a:t>
            </a:r>
            <a:endParaRPr/>
          </a:p>
          <a:p>
            <a:pPr indent="-285750" lvl="1" marL="742950" rtl="0" algn="just">
              <a:spcBef>
                <a:spcPts val="400"/>
              </a:spcBef>
              <a:spcAft>
                <a:spcPts val="0"/>
              </a:spcAft>
              <a:buSzPts val="2000"/>
              <a:buChar char="▪"/>
            </a:pPr>
            <a:r>
              <a:rPr lang="en-US" sz="2000"/>
              <a:t>Có thể thực hiện các phép toán số học trên các hàng và cột</a:t>
            </a:r>
            <a:endParaRPr/>
          </a:p>
          <a:p>
            <a:pPr indent="-190500" lvl="0" marL="342900" rtl="0" algn="just">
              <a:spcBef>
                <a:spcPts val="480"/>
              </a:spcBef>
              <a:spcAft>
                <a:spcPts val="0"/>
              </a:spcAft>
              <a:buSzPts val="2400"/>
              <a:buNone/>
            </a:pPr>
            <a:r>
              <a:t/>
            </a:r>
            <a:endParaRPr sz="2400"/>
          </a:p>
        </p:txBody>
      </p:sp>
      <p:pic>
        <p:nvPicPr>
          <p:cNvPr id="213" name="Google Shape;213;p22"/>
          <p:cNvPicPr preferRelativeResize="0"/>
          <p:nvPr/>
        </p:nvPicPr>
        <p:blipFill rotWithShape="1">
          <a:blip r:embed="rId3">
            <a:alphaModFix/>
          </a:blip>
          <a:srcRect b="0" l="0" r="0" t="0"/>
          <a:stretch/>
        </p:blipFill>
        <p:spPr>
          <a:xfrm>
            <a:off x="5143435" y="1911927"/>
            <a:ext cx="3654773" cy="320112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Tạo Dataframe</a:t>
            </a:r>
            <a:endParaRPr/>
          </a:p>
        </p:txBody>
      </p:sp>
      <p:sp>
        <p:nvSpPr>
          <p:cNvPr id="219" name="Google Shape;219;p23"/>
          <p:cNvSpPr txBox="1"/>
          <p:nvPr>
            <p:ph idx="1" type="body"/>
          </p:nvPr>
        </p:nvSpPr>
        <p:spPr>
          <a:xfrm>
            <a:off x="460558" y="1281388"/>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200"/>
              <a:buChar char="❖"/>
            </a:pPr>
            <a:r>
              <a:rPr lang="en-US" sz="2200"/>
              <a:t>Một DataFrame có thể được tạo bằng cách sử dụng hàm tạo sau:</a:t>
            </a:r>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 </a:t>
            </a:r>
            <a:r>
              <a:rPr b="1" lang="en-US" sz="2200">
                <a:solidFill>
                  <a:schemeClr val="dk1"/>
                </a:solidFill>
                <a:latin typeface="Consolas"/>
                <a:ea typeface="Consolas"/>
                <a:cs typeface="Consolas"/>
                <a:sym typeface="Consolas"/>
              </a:rPr>
              <a:t>pandas.DataFrame( data, index, columns, dtype, copy)</a:t>
            </a:r>
            <a:endParaRPr b="1" sz="2200">
              <a:solidFill>
                <a:schemeClr val="dk1"/>
              </a:solidFill>
              <a:latin typeface="Consolas"/>
              <a:ea typeface="Consolas"/>
              <a:cs typeface="Consolas"/>
              <a:sym typeface="Consolas"/>
            </a:endParaRPr>
          </a:p>
          <a:p>
            <a:pPr indent="-342900" lvl="0" marL="342900" rtl="0" algn="just">
              <a:spcBef>
                <a:spcPts val="440"/>
              </a:spcBef>
              <a:spcAft>
                <a:spcPts val="0"/>
              </a:spcAft>
              <a:buSzPts val="2200"/>
              <a:buChar char="❖"/>
            </a:pPr>
            <a:r>
              <a:rPr lang="en-US" sz="2200"/>
              <a:t>Trong đó:</a:t>
            </a:r>
            <a:endParaRPr/>
          </a:p>
          <a:p>
            <a:pPr indent="-285750" lvl="1" marL="742950" rtl="0" algn="just">
              <a:spcBef>
                <a:spcPts val="400"/>
              </a:spcBef>
              <a:spcAft>
                <a:spcPts val="0"/>
              </a:spcAft>
              <a:buSzPts val="2000"/>
              <a:buChar char="▪"/>
            </a:pPr>
            <a:r>
              <a:rPr lang="en-US" sz="2000"/>
              <a:t>Data: dữ liệu có nhiều dạng khác nhau như ndarray, series, map, lists, dict, constants hoặc một DataFrame khác</a:t>
            </a:r>
            <a:endParaRPr sz="2000"/>
          </a:p>
          <a:p>
            <a:pPr indent="-285750" lvl="1" marL="742950" rtl="0" algn="just">
              <a:spcBef>
                <a:spcPts val="400"/>
              </a:spcBef>
              <a:spcAft>
                <a:spcPts val="0"/>
              </a:spcAft>
              <a:buSzPts val="2000"/>
              <a:buChar char="▪"/>
            </a:pPr>
            <a:r>
              <a:rPr lang="en-US" sz="2000"/>
              <a:t>Index: Đối với các row labels, Index được sử dụng cho resulting frame là Mặc định tùy chọn np.arrange (n) nếu không có index nào được thông qua</a:t>
            </a:r>
            <a:endParaRPr sz="2000"/>
          </a:p>
          <a:p>
            <a:pPr indent="-285750" lvl="1" marL="742950" rtl="0" algn="just">
              <a:spcBef>
                <a:spcPts val="400"/>
              </a:spcBef>
              <a:spcAft>
                <a:spcPts val="0"/>
              </a:spcAft>
              <a:buSzPts val="2000"/>
              <a:buChar char="▪"/>
            </a:pPr>
            <a:r>
              <a:rPr lang="en-US" sz="2000"/>
              <a:t>Columns: Đối với các column labels. cú pháp mặc định tùy chọn là - np.arrange(n) ,Điều này chỉ đúng nếu không có index nào được thông qua</a:t>
            </a:r>
            <a:endParaRPr sz="2000"/>
          </a:p>
          <a:p>
            <a:pPr indent="-285750" lvl="1" marL="742950" rtl="0" algn="just">
              <a:spcBef>
                <a:spcPts val="400"/>
              </a:spcBef>
              <a:spcAft>
                <a:spcPts val="0"/>
              </a:spcAft>
              <a:buSzPts val="2000"/>
              <a:buChar char="▪"/>
            </a:pPr>
            <a:r>
              <a:rPr lang="en-US" sz="2000"/>
              <a:t>Dtype: Kiểu dữ liệu của từng cột</a:t>
            </a:r>
            <a:endParaRPr/>
          </a:p>
          <a:p>
            <a:pPr indent="-285750" lvl="1" marL="742950" rtl="0" algn="just">
              <a:spcBef>
                <a:spcPts val="400"/>
              </a:spcBef>
              <a:spcAft>
                <a:spcPts val="0"/>
              </a:spcAft>
              <a:buSzPts val="2000"/>
              <a:buChar char="▪"/>
            </a:pPr>
            <a:r>
              <a:rPr lang="en-US" sz="2000"/>
              <a:t>Copy: sao chép dữ liệu, mặc định là false</a:t>
            </a:r>
            <a:endParaRPr/>
          </a:p>
        </p:txBody>
      </p:sp>
      <p:sp>
        <p:nvSpPr>
          <p:cNvPr id="220" name="Google Shape;220;p2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Tạo Dataframe rỗng</a:t>
            </a:r>
            <a:endParaRPr/>
          </a:p>
        </p:txBody>
      </p:sp>
      <p:sp>
        <p:nvSpPr>
          <p:cNvPr id="226" name="Google Shape;226;p2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descr="Screen Clipping" id="227" name="Google Shape;227;p24"/>
          <p:cNvPicPr preferRelativeResize="0"/>
          <p:nvPr>
            <p:ph idx="1" type="body"/>
          </p:nvPr>
        </p:nvPicPr>
        <p:blipFill rotWithShape="1">
          <a:blip r:embed="rId3">
            <a:alphaModFix/>
          </a:blip>
          <a:srcRect b="0" l="0" r="0" t="0"/>
          <a:stretch/>
        </p:blipFill>
        <p:spPr>
          <a:xfrm>
            <a:off x="734887" y="1359045"/>
            <a:ext cx="8229600" cy="389644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Tạo Dataframe từ list</a:t>
            </a:r>
            <a:endParaRPr/>
          </a:p>
        </p:txBody>
      </p:sp>
      <p:pic>
        <p:nvPicPr>
          <p:cNvPr descr="Screen Clipping" id="233" name="Google Shape;233;p25"/>
          <p:cNvPicPr preferRelativeResize="0"/>
          <p:nvPr>
            <p:ph idx="1" type="body"/>
          </p:nvPr>
        </p:nvPicPr>
        <p:blipFill rotWithShape="1">
          <a:blip r:embed="rId3">
            <a:alphaModFix/>
          </a:blip>
          <a:srcRect b="0" l="0" r="0" t="0"/>
          <a:stretch/>
        </p:blipFill>
        <p:spPr>
          <a:xfrm>
            <a:off x="604982" y="1453466"/>
            <a:ext cx="8229600" cy="4318503"/>
          </a:xfrm>
          <a:prstGeom prst="rect">
            <a:avLst/>
          </a:prstGeom>
          <a:noFill/>
          <a:ln>
            <a:noFill/>
          </a:ln>
        </p:spPr>
      </p:pic>
      <p:sp>
        <p:nvSpPr>
          <p:cNvPr id="234" name="Google Shape;234;p2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Tạo Dataframe từ danh sách các list</a:t>
            </a:r>
            <a:endParaRPr/>
          </a:p>
        </p:txBody>
      </p:sp>
      <p:pic>
        <p:nvPicPr>
          <p:cNvPr descr="Screen Clipping" id="240" name="Google Shape;240;p26"/>
          <p:cNvPicPr preferRelativeResize="0"/>
          <p:nvPr>
            <p:ph idx="1" type="body"/>
          </p:nvPr>
        </p:nvPicPr>
        <p:blipFill rotWithShape="1">
          <a:blip r:embed="rId3">
            <a:alphaModFix/>
          </a:blip>
          <a:srcRect b="0" l="0" r="0" t="0"/>
          <a:stretch/>
        </p:blipFill>
        <p:spPr>
          <a:xfrm>
            <a:off x="641927" y="1587826"/>
            <a:ext cx="8229600" cy="3791164"/>
          </a:xfrm>
          <a:prstGeom prst="rect">
            <a:avLst/>
          </a:prstGeom>
          <a:noFill/>
          <a:ln>
            <a:noFill/>
          </a:ln>
        </p:spPr>
      </p:pic>
      <p:sp>
        <p:nvSpPr>
          <p:cNvPr id="241" name="Google Shape;241;p2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Một số thao tác trên Dataframe</a:t>
            </a:r>
            <a:endParaRPr/>
          </a:p>
        </p:txBody>
      </p:sp>
      <p:sp>
        <p:nvSpPr>
          <p:cNvPr id="247" name="Google Shape;247;p27"/>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Chọn cột, thêm cột, xóa cột</a:t>
            </a:r>
            <a:endParaRPr/>
          </a:p>
          <a:p>
            <a:pPr indent="-342900" lvl="0" marL="342900" rtl="0" algn="just">
              <a:spcBef>
                <a:spcPts val="480"/>
              </a:spcBef>
              <a:spcAft>
                <a:spcPts val="0"/>
              </a:spcAft>
              <a:buSzPts val="2400"/>
              <a:buChar char="❖"/>
            </a:pPr>
            <a:r>
              <a:rPr lang="en-US" sz="2400"/>
              <a:t>Chọn dòng, thêm dòng, xóa dòng</a:t>
            </a:r>
            <a:endParaRPr/>
          </a:p>
          <a:p>
            <a:pPr indent="-190500" lvl="0" marL="342900" rtl="0" algn="just">
              <a:spcBef>
                <a:spcPts val="480"/>
              </a:spcBef>
              <a:spcAft>
                <a:spcPts val="0"/>
              </a:spcAft>
              <a:buSzPts val="2400"/>
              <a:buNone/>
            </a:pPr>
            <a:r>
              <a:t/>
            </a:r>
            <a:endParaRPr sz="2400"/>
          </a:p>
        </p:txBody>
      </p:sp>
      <p:sp>
        <p:nvSpPr>
          <p:cNvPr id="248" name="Google Shape;248;p2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descr="Screen Clipping" id="249" name="Google Shape;249;p27"/>
          <p:cNvPicPr preferRelativeResize="0"/>
          <p:nvPr/>
        </p:nvPicPr>
        <p:blipFill rotWithShape="1">
          <a:blip r:embed="rId3">
            <a:alphaModFix/>
          </a:blip>
          <a:srcRect b="0" l="0" r="0" t="0"/>
          <a:stretch/>
        </p:blipFill>
        <p:spPr>
          <a:xfrm>
            <a:off x="1043709" y="2169205"/>
            <a:ext cx="7389092" cy="422466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t>Nội dung</a:t>
            </a:r>
            <a:endParaRPr/>
          </a:p>
        </p:txBody>
      </p:sp>
      <p:sp>
        <p:nvSpPr>
          <p:cNvPr id="255" name="Google Shape;255;p2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rmAutofit/>
          </a:bodyPr>
          <a:lstStyle/>
          <a:p>
            <a:pPr indent="-385763" lvl="0" marL="385763" rtl="0" algn="just">
              <a:spcBef>
                <a:spcPts val="0"/>
              </a:spcBef>
              <a:spcAft>
                <a:spcPts val="0"/>
              </a:spcAft>
              <a:buSzPts val="2400"/>
              <a:buFont typeface="Cambria"/>
              <a:buAutoNum type="arabicPeriod"/>
            </a:pPr>
            <a:r>
              <a:rPr b="1" lang="en-US" sz="2400"/>
              <a:t>Giới thiệu</a:t>
            </a:r>
            <a:endParaRPr/>
          </a:p>
          <a:p>
            <a:pPr indent="-385763" lvl="0" marL="385763" rtl="0" algn="just">
              <a:spcBef>
                <a:spcPts val="480"/>
              </a:spcBef>
              <a:spcAft>
                <a:spcPts val="0"/>
              </a:spcAft>
              <a:buSzPts val="2400"/>
              <a:buFont typeface="Cambria"/>
              <a:buAutoNum type="arabicPeriod"/>
            </a:pPr>
            <a:r>
              <a:rPr b="1" lang="en-US" sz="2400"/>
              <a:t>Thư viện numpy</a:t>
            </a:r>
            <a:endParaRPr/>
          </a:p>
          <a:p>
            <a:pPr indent="-385763" lvl="0" marL="385763" rtl="0" algn="just">
              <a:spcBef>
                <a:spcPts val="480"/>
              </a:spcBef>
              <a:spcAft>
                <a:spcPts val="0"/>
              </a:spcAft>
              <a:buSzPts val="2400"/>
              <a:buFont typeface="Cambria"/>
              <a:buAutoNum type="arabicPeriod"/>
            </a:pPr>
            <a:r>
              <a:rPr b="1" lang="en-US" sz="2400"/>
              <a:t>Thư viện pandas</a:t>
            </a:r>
            <a:endParaRPr/>
          </a:p>
          <a:p>
            <a:pPr indent="-385763" lvl="0" marL="385763" rtl="0" algn="just">
              <a:spcBef>
                <a:spcPts val="480"/>
              </a:spcBef>
              <a:spcAft>
                <a:spcPts val="0"/>
              </a:spcAft>
              <a:buSzPts val="2400"/>
              <a:buFont typeface="Cambria"/>
              <a:buAutoNum type="arabicPeriod"/>
            </a:pPr>
            <a:r>
              <a:rPr b="1" lang="en-US" sz="2400">
                <a:solidFill>
                  <a:schemeClr val="accent1"/>
                </a:solidFill>
              </a:rPr>
              <a:t>Thư viện matplotlib</a:t>
            </a:r>
            <a:endParaRPr b="1" sz="2400">
              <a:solidFill>
                <a:schemeClr val="accent1"/>
              </a:solidFill>
            </a:endParaRPr>
          </a:p>
          <a:p>
            <a:pPr indent="-385763" lvl="0" marL="385763" rtl="0" algn="just">
              <a:spcBef>
                <a:spcPts val="480"/>
              </a:spcBef>
              <a:spcAft>
                <a:spcPts val="0"/>
              </a:spcAft>
              <a:buSzPts val="2400"/>
              <a:buFont typeface="Cambria"/>
              <a:buAutoNum type="arabicPeriod"/>
            </a:pPr>
            <a:r>
              <a:rPr b="1" lang="en-US" sz="2400"/>
              <a:t>Thư viện seabon</a:t>
            </a:r>
            <a:endParaRPr b="1" sz="2400"/>
          </a:p>
          <a:p>
            <a:pPr indent="-385763" lvl="0" marL="385763" rtl="0" algn="just">
              <a:spcBef>
                <a:spcPts val="480"/>
              </a:spcBef>
              <a:spcAft>
                <a:spcPts val="0"/>
              </a:spcAft>
              <a:buSzPts val="2400"/>
              <a:buFont typeface="Cambria"/>
              <a:buAutoNum type="arabicPeriod"/>
            </a:pPr>
            <a:r>
              <a:rPr b="1" lang="en-US" sz="2400"/>
              <a:t>Q &amp; A</a:t>
            </a:r>
            <a:endParaRPr/>
          </a:p>
        </p:txBody>
      </p:sp>
      <p:sp>
        <p:nvSpPr>
          <p:cNvPr id="256" name="Google Shape;256;p28"/>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4.1. Giới thiệu</a:t>
            </a:r>
            <a:endParaRPr/>
          </a:p>
        </p:txBody>
      </p:sp>
      <p:sp>
        <p:nvSpPr>
          <p:cNvPr id="262" name="Google Shape;262;p29"/>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Để thực hiện các suy luận thống kê cần thiết, cần phải trực quan hóa dữ liệu của bạn và Matplotlib là một trong những giải pháp như vậy cho người dùng Python. </a:t>
            </a:r>
            <a:endParaRPr sz="2400"/>
          </a:p>
          <a:p>
            <a:pPr indent="-342900" lvl="0" marL="342900" rtl="0" algn="just">
              <a:spcBef>
                <a:spcPts val="480"/>
              </a:spcBef>
              <a:spcAft>
                <a:spcPts val="0"/>
              </a:spcAft>
              <a:buSzPts val="2400"/>
              <a:buChar char="❖"/>
            </a:pPr>
            <a:r>
              <a:rPr lang="en-US" sz="2400"/>
              <a:t>Nó là một thư viện vẽ đồ thị rất mạnh mẽ hữu ích cho những người làm việc với Python và NumPy. Module được sử dụng nhiều nhất của Matplotib là Pyplot cung cấp giao diện như MATLAB nhưng thay vào đó, nó sử dụng Python và nó là nguồn mở.</a:t>
            </a:r>
            <a:endParaRPr sz="2400"/>
          </a:p>
          <a:p>
            <a:pPr indent="-342900" lvl="0" marL="342900" rtl="0" algn="just">
              <a:spcBef>
                <a:spcPts val="480"/>
              </a:spcBef>
              <a:spcAft>
                <a:spcPts val="0"/>
              </a:spcAft>
              <a:buSzPts val="2400"/>
              <a:buChar char="❖"/>
            </a:pPr>
            <a:r>
              <a:rPr lang="en-US" sz="2400"/>
              <a:t>Để cài đặt Matplotlib nếu bạn có Anaconda chỉ cần gõ </a:t>
            </a:r>
            <a:r>
              <a:rPr b="1" lang="en-US" sz="2400">
                <a:solidFill>
                  <a:schemeClr val="dk1"/>
                </a:solidFill>
              </a:rPr>
              <a:t>conda install matplotlib </a:t>
            </a:r>
            <a:r>
              <a:rPr lang="en-US" sz="2400"/>
              <a:t>hoặc sử dụng tools pip </a:t>
            </a:r>
            <a:r>
              <a:rPr b="1" lang="en-US" sz="2400">
                <a:solidFill>
                  <a:schemeClr val="dk1"/>
                </a:solidFill>
              </a:rPr>
              <a:t>pip install matplotlib</a:t>
            </a:r>
            <a:endParaRPr/>
          </a:p>
        </p:txBody>
      </p:sp>
      <p:sp>
        <p:nvSpPr>
          <p:cNvPr id="263" name="Google Shape;263;p2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30"/>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Một Matplotlib figure có thể được phân loại thành nhiều phần như dưới đây:</a:t>
            </a:r>
            <a:endParaRPr sz="2400"/>
          </a:p>
          <a:p>
            <a:pPr indent="-285750" lvl="1" marL="742950" rtl="0" algn="just">
              <a:spcBef>
                <a:spcPts val="440"/>
              </a:spcBef>
              <a:spcAft>
                <a:spcPts val="0"/>
              </a:spcAft>
              <a:buSzPts val="2200"/>
              <a:buChar char="▪"/>
            </a:pPr>
            <a:r>
              <a:rPr lang="en-US" sz="2200"/>
              <a:t>Figure: Như một cái cửa sổ chứa tất cả những gì bạn sẽ vẽ trên đó.</a:t>
            </a:r>
            <a:endParaRPr/>
          </a:p>
          <a:p>
            <a:pPr indent="-285750" lvl="1" marL="742950" rtl="0" algn="just">
              <a:spcBef>
                <a:spcPts val="440"/>
              </a:spcBef>
              <a:spcAft>
                <a:spcPts val="0"/>
              </a:spcAft>
              <a:buSzPts val="2200"/>
              <a:buChar char="▪"/>
            </a:pPr>
            <a:r>
              <a:rPr lang="en-US" sz="2200"/>
              <a:t>Axes: Thành phần chính của một figure là các axes (những khung nhỏ hơn để vẽ hình lên đó). Một figure có thể chứa một hoặc nhiều axes. Nói cách khác, figure chỉ là khung chứa, chính các axes mới thật sự là nơi các hình vẽ được vẽ lên.</a:t>
            </a:r>
            <a:endParaRPr/>
          </a:p>
          <a:p>
            <a:pPr indent="-285750" lvl="1" marL="742950" rtl="0" algn="just">
              <a:spcBef>
                <a:spcPts val="440"/>
              </a:spcBef>
              <a:spcAft>
                <a:spcPts val="0"/>
              </a:spcAft>
              <a:buSzPts val="2200"/>
              <a:buChar char="▪"/>
            </a:pPr>
            <a:r>
              <a:rPr lang="en-US" sz="2200"/>
              <a:t>Axis: Chúng là dòng số giống như các đối tượng và đảm nhiệm việc tạo các giới hạn biểu đồ.</a:t>
            </a:r>
            <a:endParaRPr/>
          </a:p>
          <a:p>
            <a:pPr indent="-285750" lvl="1" marL="742950" rtl="0" algn="just">
              <a:spcBef>
                <a:spcPts val="440"/>
              </a:spcBef>
              <a:spcAft>
                <a:spcPts val="0"/>
              </a:spcAft>
              <a:buSzPts val="2200"/>
              <a:buChar char="▪"/>
            </a:pPr>
            <a:r>
              <a:rPr lang="en-US" sz="2200"/>
              <a:t>Artist: Mọi thứ mà bạn có thể nhìn thấy trên figure là một artist như Text objects, Line2D objects, collection objects. Hầu hết các Artists được gắn với Axes.</a:t>
            </a:r>
            <a:endParaRPr sz="2200"/>
          </a:p>
        </p:txBody>
      </p:sp>
      <p:sp>
        <p:nvSpPr>
          <p:cNvPr id="270" name="Google Shape;270;p3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1"/>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 Pyplot</a:t>
            </a:r>
            <a:endParaRPr/>
          </a:p>
        </p:txBody>
      </p:sp>
      <p:sp>
        <p:nvSpPr>
          <p:cNvPr id="276" name="Google Shape;276;p3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Pyplot là một module của Matplotlib cung cấp các hàm đơn giản để thêm các thành phần plot như lines, images, text, v.v. vào các axes trong figure</a:t>
            </a:r>
            <a:endParaRPr sz="2400"/>
          </a:p>
          <a:p>
            <a:pPr indent="-342900" lvl="0" marL="342900" rtl="0" algn="just">
              <a:spcBef>
                <a:spcPts val="480"/>
              </a:spcBef>
              <a:spcAft>
                <a:spcPts val="0"/>
              </a:spcAft>
              <a:buSzPts val="2400"/>
              <a:buChar char="❖"/>
            </a:pPr>
            <a:r>
              <a:rPr lang="en-US" sz="2400"/>
              <a:t>Tạo một biểu đồ đơn giản:</a:t>
            </a:r>
            <a:endParaRPr/>
          </a:p>
          <a:p>
            <a:pPr indent="-285750" lvl="1" marL="742950" rtl="0" algn="l">
              <a:spcBef>
                <a:spcPts val="440"/>
              </a:spcBef>
              <a:spcAft>
                <a:spcPts val="0"/>
              </a:spcAft>
              <a:buSzPts val="2200"/>
              <a:buChar char="▪"/>
            </a:pPr>
            <a:r>
              <a:rPr lang="en-US" sz="2200"/>
              <a:t>Plot(): chứa dữ liệu đầu</a:t>
            </a:r>
            <a:br>
              <a:rPr lang="en-US" sz="2200"/>
            </a:br>
            <a:r>
              <a:rPr lang="en-US" sz="2200"/>
              <a:t>vào của biểu đồ.</a:t>
            </a:r>
            <a:endParaRPr/>
          </a:p>
          <a:p>
            <a:pPr indent="-285750" lvl="1" marL="742950" rtl="0" algn="just">
              <a:spcBef>
                <a:spcPts val="440"/>
              </a:spcBef>
              <a:spcAft>
                <a:spcPts val="0"/>
              </a:spcAft>
              <a:buSzPts val="2200"/>
              <a:buChar char="▪"/>
            </a:pPr>
            <a:r>
              <a:rPr lang="en-US" sz="2200"/>
              <a:t>Show(): hiển thị biểu đồ</a:t>
            </a:r>
            <a:endParaRPr/>
          </a:p>
          <a:p>
            <a:pPr indent="0" lvl="0" marL="0" rtl="0" algn="just">
              <a:spcBef>
                <a:spcPts val="480"/>
              </a:spcBef>
              <a:spcAft>
                <a:spcPts val="0"/>
              </a:spcAft>
              <a:buSzPts val="2400"/>
              <a:buNone/>
            </a:pPr>
            <a:r>
              <a:t/>
            </a:r>
            <a:endParaRPr sz="2400"/>
          </a:p>
        </p:txBody>
      </p:sp>
      <p:sp>
        <p:nvSpPr>
          <p:cNvPr id="277" name="Google Shape;277;p3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78" name="Google Shape;278;p31"/>
          <p:cNvPicPr preferRelativeResize="0"/>
          <p:nvPr/>
        </p:nvPicPr>
        <p:blipFill rotWithShape="1">
          <a:blip r:embed="rId3">
            <a:alphaModFix/>
          </a:blip>
          <a:srcRect b="0" l="0" r="0" t="0"/>
          <a:stretch/>
        </p:blipFill>
        <p:spPr>
          <a:xfrm>
            <a:off x="4572000" y="2623127"/>
            <a:ext cx="3944310" cy="2658122"/>
          </a:xfrm>
          <a:prstGeom prst="rect">
            <a:avLst/>
          </a:prstGeom>
          <a:noFill/>
          <a:ln>
            <a:noFill/>
          </a:ln>
        </p:spPr>
      </p:pic>
      <p:pic>
        <p:nvPicPr>
          <p:cNvPr descr="Screen Clipping" id="279" name="Google Shape;279;p31"/>
          <p:cNvPicPr preferRelativeResize="0"/>
          <p:nvPr/>
        </p:nvPicPr>
        <p:blipFill rotWithShape="1">
          <a:blip r:embed="rId4">
            <a:alphaModFix/>
          </a:blip>
          <a:srcRect b="0" l="0" r="0" t="0"/>
          <a:stretch/>
        </p:blipFill>
        <p:spPr>
          <a:xfrm>
            <a:off x="914873" y="4309563"/>
            <a:ext cx="3486637" cy="97168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Các thuộc tính cơ bản</a:t>
            </a:r>
            <a:endParaRPr/>
          </a:p>
        </p:txBody>
      </p:sp>
      <p:sp>
        <p:nvSpPr>
          <p:cNvPr id="285" name="Google Shape;285;p32"/>
          <p:cNvSpPr txBox="1"/>
          <p:nvPr>
            <p:ph idx="1" type="body"/>
          </p:nvPr>
        </p:nvSpPr>
        <p:spPr>
          <a:xfrm>
            <a:off x="457200" y="1228728"/>
            <a:ext cx="3440545" cy="4987346"/>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000"/>
              <a:buChar char="❖"/>
            </a:pPr>
            <a:r>
              <a:rPr lang="en-US" sz="2000"/>
              <a:t>Title (): Tiêu đề biểu đồ</a:t>
            </a:r>
            <a:endParaRPr/>
          </a:p>
          <a:p>
            <a:pPr indent="-342900" lvl="0" marL="342900" rtl="0" algn="just">
              <a:spcBef>
                <a:spcPts val="400"/>
              </a:spcBef>
              <a:spcAft>
                <a:spcPts val="0"/>
              </a:spcAft>
              <a:buSzPts val="2000"/>
              <a:buChar char="❖"/>
            </a:pPr>
            <a:r>
              <a:rPr lang="en-US" sz="2000"/>
              <a:t>Xlabel(): tiêu đề trục X</a:t>
            </a:r>
            <a:endParaRPr/>
          </a:p>
          <a:p>
            <a:pPr indent="-342900" lvl="0" marL="342900" rtl="0" algn="just">
              <a:spcBef>
                <a:spcPts val="400"/>
              </a:spcBef>
              <a:spcAft>
                <a:spcPts val="0"/>
              </a:spcAft>
              <a:buSzPts val="2000"/>
              <a:buChar char="❖"/>
            </a:pPr>
            <a:r>
              <a:rPr lang="en-US" sz="2000"/>
              <a:t>Ylabel(): tiêu đêt trục Y</a:t>
            </a:r>
            <a:endParaRPr sz="2000"/>
          </a:p>
        </p:txBody>
      </p:sp>
      <p:sp>
        <p:nvSpPr>
          <p:cNvPr id="286" name="Google Shape;286;p32"/>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87" name="Google Shape;287;p32"/>
          <p:cNvPicPr preferRelativeResize="0"/>
          <p:nvPr/>
        </p:nvPicPr>
        <p:blipFill rotWithShape="1">
          <a:blip r:embed="rId3">
            <a:alphaModFix/>
          </a:blip>
          <a:srcRect b="0" l="0" r="0" t="0"/>
          <a:stretch/>
        </p:blipFill>
        <p:spPr>
          <a:xfrm>
            <a:off x="4079775" y="1829552"/>
            <a:ext cx="4783735" cy="3481357"/>
          </a:xfrm>
          <a:prstGeom prst="rect">
            <a:avLst/>
          </a:prstGeom>
          <a:noFill/>
          <a:ln>
            <a:noFill/>
          </a:ln>
        </p:spPr>
      </p:pic>
      <p:pic>
        <p:nvPicPr>
          <p:cNvPr descr="Screen Clipping" id="288" name="Google Shape;288;p32"/>
          <p:cNvPicPr preferRelativeResize="0"/>
          <p:nvPr/>
        </p:nvPicPr>
        <p:blipFill rotWithShape="1">
          <a:blip r:embed="rId4">
            <a:alphaModFix/>
          </a:blip>
          <a:srcRect b="0" l="0" r="0" t="0"/>
          <a:stretch/>
        </p:blipFill>
        <p:spPr>
          <a:xfrm>
            <a:off x="561224" y="2544790"/>
            <a:ext cx="3536093" cy="151921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Thay đổi kích thước biểu đồ</a:t>
            </a:r>
            <a:endParaRPr/>
          </a:p>
        </p:txBody>
      </p:sp>
      <p:sp>
        <p:nvSpPr>
          <p:cNvPr id="294" name="Google Shape;294;p33"/>
          <p:cNvSpPr txBox="1"/>
          <p:nvPr>
            <p:ph idx="1" type="body"/>
          </p:nvPr>
        </p:nvSpPr>
        <p:spPr>
          <a:xfrm>
            <a:off x="457200" y="1228728"/>
            <a:ext cx="3440545" cy="4987346"/>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000"/>
              <a:buChar char="❖"/>
            </a:pPr>
            <a:r>
              <a:rPr lang="en-US" sz="2000"/>
              <a:t>Sử dụng phương thức figure() và truyền các giá trị dưới dạng một tuple về độ dài các hang và cột cho đối số figsize</a:t>
            </a:r>
            <a:endParaRPr sz="2000"/>
          </a:p>
        </p:txBody>
      </p:sp>
      <p:sp>
        <p:nvSpPr>
          <p:cNvPr id="295" name="Google Shape;295;p3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96" name="Google Shape;296;p33"/>
          <p:cNvPicPr preferRelativeResize="0"/>
          <p:nvPr/>
        </p:nvPicPr>
        <p:blipFill rotWithShape="1">
          <a:blip r:embed="rId3">
            <a:alphaModFix/>
          </a:blip>
          <a:srcRect b="0" l="0" r="0" t="0"/>
          <a:stretch/>
        </p:blipFill>
        <p:spPr>
          <a:xfrm>
            <a:off x="1070832" y="3089829"/>
            <a:ext cx="7056582" cy="2655189"/>
          </a:xfrm>
          <a:prstGeom prst="rect">
            <a:avLst/>
          </a:prstGeom>
          <a:noFill/>
          <a:ln>
            <a:noFill/>
          </a:ln>
        </p:spPr>
      </p:pic>
      <p:pic>
        <p:nvPicPr>
          <p:cNvPr descr="Screen Clipping" id="297" name="Google Shape;297;p33"/>
          <p:cNvPicPr preferRelativeResize="0"/>
          <p:nvPr/>
        </p:nvPicPr>
        <p:blipFill rotWithShape="1">
          <a:blip r:embed="rId4">
            <a:alphaModFix/>
          </a:blip>
          <a:srcRect b="0" l="0" r="0" t="0"/>
          <a:stretch/>
        </p:blipFill>
        <p:spPr>
          <a:xfrm>
            <a:off x="4947992" y="1197112"/>
            <a:ext cx="3179422" cy="1731880"/>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Thay đổi loại biểu đồ và màu sắc</a:t>
            </a:r>
            <a:endParaRPr/>
          </a:p>
        </p:txBody>
      </p:sp>
      <p:sp>
        <p:nvSpPr>
          <p:cNvPr id="303" name="Google Shape;303;p34"/>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Ngoài hai đối số X, Y trong phương thức </a:t>
            </a:r>
            <a:r>
              <a:rPr lang="en-US" sz="2400">
                <a:solidFill>
                  <a:schemeClr val="dk1"/>
                </a:solidFill>
              </a:rPr>
              <a:t>plot</a:t>
            </a:r>
            <a:r>
              <a:rPr lang="en-US" sz="2400"/>
              <a:t>, có thể thêm đối số thứ 3 quy định màu sắc và loại đường.</a:t>
            </a:r>
            <a:endParaRPr/>
          </a:p>
          <a:p>
            <a:pPr indent="-342900" lvl="0" marL="342900" rtl="0" algn="just">
              <a:spcBef>
                <a:spcPts val="480"/>
              </a:spcBef>
              <a:spcAft>
                <a:spcPts val="0"/>
              </a:spcAft>
              <a:buSzPts val="2400"/>
              <a:buChar char="❖"/>
            </a:pPr>
            <a:r>
              <a:rPr lang="en-US" sz="2400"/>
              <a:t>Ví dụ, đối số thứ 3 là “go” có nghĩa là vòng tròn màu xanh lá cây:</a:t>
            </a:r>
            <a:endParaRPr/>
          </a:p>
          <a:p>
            <a:pPr indent="0" lvl="0" marL="0" rtl="0" algn="ctr">
              <a:spcBef>
                <a:spcPts val="480"/>
              </a:spcBef>
              <a:spcAft>
                <a:spcPts val="0"/>
              </a:spcAft>
              <a:buSzPts val="2400"/>
              <a:buNone/>
            </a:pPr>
            <a:r>
              <a:rPr b="1" lang="en-US" sz="2400">
                <a:solidFill>
                  <a:schemeClr val="dk1"/>
                </a:solidFill>
                <a:latin typeface="Consolas"/>
                <a:ea typeface="Consolas"/>
                <a:cs typeface="Consolas"/>
                <a:sym typeface="Consolas"/>
              </a:rPr>
              <a:t>plt.plot([1,2,3,4],[1,4,9,16],"go")</a:t>
            </a:r>
            <a:endParaRPr/>
          </a:p>
        </p:txBody>
      </p:sp>
      <p:sp>
        <p:nvSpPr>
          <p:cNvPr id="304" name="Google Shape;304;p3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05" name="Google Shape;305;p34"/>
          <p:cNvPicPr preferRelativeResize="0"/>
          <p:nvPr/>
        </p:nvPicPr>
        <p:blipFill rotWithShape="1">
          <a:blip r:embed="rId3">
            <a:alphaModFix/>
          </a:blip>
          <a:srcRect b="0" l="0" r="0" t="0"/>
          <a:stretch/>
        </p:blipFill>
        <p:spPr>
          <a:xfrm>
            <a:off x="1322384" y="3425179"/>
            <a:ext cx="6668655" cy="250922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Chứa nhiều bộ dữ liệu khác nhau</a:t>
            </a:r>
            <a:endParaRPr/>
          </a:p>
        </p:txBody>
      </p:sp>
      <p:pic>
        <p:nvPicPr>
          <p:cNvPr id="311" name="Google Shape;311;p35"/>
          <p:cNvPicPr preferRelativeResize="0"/>
          <p:nvPr>
            <p:ph idx="1" type="body"/>
          </p:nvPr>
        </p:nvPicPr>
        <p:blipFill rotWithShape="1">
          <a:blip r:embed="rId3">
            <a:alphaModFix/>
          </a:blip>
          <a:srcRect b="0" l="0" r="0" t="0"/>
          <a:stretch/>
        </p:blipFill>
        <p:spPr>
          <a:xfrm>
            <a:off x="2162175" y="1181646"/>
            <a:ext cx="5402495" cy="5124896"/>
          </a:xfrm>
          <a:prstGeom prst="rect">
            <a:avLst/>
          </a:prstGeom>
          <a:noFill/>
          <a:ln cap="flat" cmpd="sng" w="9525">
            <a:solidFill>
              <a:schemeClr val="accent1"/>
            </a:solidFill>
            <a:prstDash val="solid"/>
            <a:round/>
            <a:headEnd len="sm" w="sm" type="none"/>
            <a:tailEnd len="sm" w="sm" type="none"/>
          </a:ln>
        </p:spPr>
      </p:pic>
      <p:sp>
        <p:nvSpPr>
          <p:cNvPr id="312" name="Google Shape;312;p3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Vẽ nhiều biểu đồ trong 1 figure</a:t>
            </a:r>
            <a:endParaRPr/>
          </a:p>
        </p:txBody>
      </p:sp>
      <p:pic>
        <p:nvPicPr>
          <p:cNvPr id="318" name="Google Shape;318;p36"/>
          <p:cNvPicPr preferRelativeResize="0"/>
          <p:nvPr>
            <p:ph idx="1" type="body"/>
          </p:nvPr>
        </p:nvPicPr>
        <p:blipFill rotWithShape="1">
          <a:blip r:embed="rId3">
            <a:alphaModFix/>
          </a:blip>
          <a:srcRect b="0" l="0" r="0" t="0"/>
          <a:stretch/>
        </p:blipFill>
        <p:spPr>
          <a:xfrm>
            <a:off x="2176462" y="1352550"/>
            <a:ext cx="4791075" cy="5000625"/>
          </a:xfrm>
          <a:prstGeom prst="rect">
            <a:avLst/>
          </a:prstGeom>
          <a:noFill/>
          <a:ln cap="flat" cmpd="sng" w="9525">
            <a:solidFill>
              <a:schemeClr val="accent1"/>
            </a:solidFill>
            <a:prstDash val="solid"/>
            <a:round/>
            <a:headEnd len="sm" w="sm" type="none"/>
            <a:tailEnd len="sm" w="sm" type="none"/>
          </a:ln>
        </p:spPr>
      </p:pic>
      <p:sp>
        <p:nvSpPr>
          <p:cNvPr id="319" name="Google Shape;319;p3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Các loại biểu đô khác nhau với Pylot</a:t>
            </a:r>
            <a:endParaRPr/>
          </a:p>
        </p:txBody>
      </p:sp>
      <p:sp>
        <p:nvSpPr>
          <p:cNvPr id="325" name="Google Shape;325;p37"/>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Biểu đồ thanh: bar()</a:t>
            </a:r>
            <a:endParaRPr/>
          </a:p>
          <a:p>
            <a:pPr indent="-342900" lvl="0" marL="342900" rtl="0" algn="just">
              <a:spcBef>
                <a:spcPts val="520"/>
              </a:spcBef>
              <a:spcAft>
                <a:spcPts val="0"/>
              </a:spcAft>
              <a:buSzPts val="2600"/>
              <a:buChar char="❖"/>
            </a:pPr>
            <a:r>
              <a:rPr lang="en-US"/>
              <a:t>Biểu đồ tròn: pie()</a:t>
            </a:r>
            <a:endParaRPr/>
          </a:p>
          <a:p>
            <a:pPr indent="-342900" lvl="0" marL="342900" rtl="0" algn="just">
              <a:spcBef>
                <a:spcPts val="520"/>
              </a:spcBef>
              <a:spcAft>
                <a:spcPts val="0"/>
              </a:spcAft>
              <a:buSzPts val="2600"/>
              <a:buChar char="❖"/>
            </a:pPr>
            <a:r>
              <a:rPr lang="en-US"/>
              <a:t>Biểu đồ histogram: hist()</a:t>
            </a:r>
            <a:endParaRPr/>
          </a:p>
          <a:p>
            <a:pPr indent="-342900" lvl="0" marL="342900" rtl="0" algn="just">
              <a:spcBef>
                <a:spcPts val="520"/>
              </a:spcBef>
              <a:spcAft>
                <a:spcPts val="0"/>
              </a:spcAft>
              <a:buSzPts val="2600"/>
              <a:buChar char="❖"/>
            </a:pPr>
            <a:r>
              <a:rPr lang="en-US"/>
              <a:t>Biểu đồ phân tán và 3 chiều</a:t>
            </a:r>
            <a:endParaRPr/>
          </a:p>
          <a:p>
            <a:pPr indent="0" lvl="0" marL="0" rtl="0" algn="just">
              <a:spcBef>
                <a:spcPts val="520"/>
              </a:spcBef>
              <a:spcAft>
                <a:spcPts val="0"/>
              </a:spcAft>
              <a:buSzPts val="2600"/>
              <a:buNone/>
            </a:pPr>
            <a:r>
              <a:t/>
            </a:r>
            <a:endParaRPr/>
          </a:p>
        </p:txBody>
      </p:sp>
      <p:sp>
        <p:nvSpPr>
          <p:cNvPr id="326" name="Google Shape;326;p3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27" name="Google Shape;327;p37"/>
          <p:cNvPicPr preferRelativeResize="0"/>
          <p:nvPr/>
        </p:nvPicPr>
        <p:blipFill rotWithShape="1">
          <a:blip r:embed="rId3">
            <a:alphaModFix/>
          </a:blip>
          <a:srcRect b="0" l="0" r="0" t="0"/>
          <a:stretch/>
        </p:blipFill>
        <p:spPr>
          <a:xfrm>
            <a:off x="4909127" y="1315398"/>
            <a:ext cx="3777673" cy="3668053"/>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pic>
        <p:nvPicPr>
          <p:cNvPr id="333" name="Google Shape;333;p38"/>
          <p:cNvPicPr preferRelativeResize="0"/>
          <p:nvPr>
            <p:ph idx="1" type="body"/>
          </p:nvPr>
        </p:nvPicPr>
        <p:blipFill rotWithShape="1">
          <a:blip r:embed="rId3">
            <a:alphaModFix/>
          </a:blip>
          <a:srcRect b="0" l="0" r="0" t="0"/>
          <a:stretch/>
        </p:blipFill>
        <p:spPr>
          <a:xfrm>
            <a:off x="672234" y="1810760"/>
            <a:ext cx="3996504" cy="3254086"/>
          </a:xfrm>
          <a:prstGeom prst="rect">
            <a:avLst/>
          </a:prstGeom>
          <a:noFill/>
          <a:ln cap="flat" cmpd="sng" w="9525">
            <a:solidFill>
              <a:schemeClr val="accent1"/>
            </a:solidFill>
            <a:prstDash val="solid"/>
            <a:round/>
            <a:headEnd len="sm" w="sm" type="none"/>
            <a:tailEnd len="sm" w="sm" type="none"/>
          </a:ln>
        </p:spPr>
      </p:pic>
      <p:sp>
        <p:nvSpPr>
          <p:cNvPr id="334" name="Google Shape;334;p3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35" name="Google Shape;335;p38"/>
          <p:cNvPicPr preferRelativeResize="0"/>
          <p:nvPr/>
        </p:nvPicPr>
        <p:blipFill rotWithShape="1">
          <a:blip r:embed="rId4">
            <a:alphaModFix/>
          </a:blip>
          <a:srcRect b="0" l="0" r="0" t="0"/>
          <a:stretch/>
        </p:blipFill>
        <p:spPr>
          <a:xfrm>
            <a:off x="4815705" y="1810760"/>
            <a:ext cx="3966817" cy="3254086"/>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3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3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42" name="Google Shape;342;p39"/>
          <p:cNvPicPr preferRelativeResize="0"/>
          <p:nvPr/>
        </p:nvPicPr>
        <p:blipFill rotWithShape="1">
          <a:blip r:embed="rId3">
            <a:alphaModFix/>
          </a:blip>
          <a:srcRect b="0" l="0" r="0" t="0"/>
          <a:stretch/>
        </p:blipFill>
        <p:spPr>
          <a:xfrm>
            <a:off x="833783" y="1810760"/>
            <a:ext cx="3886200" cy="3684875"/>
          </a:xfrm>
          <a:prstGeom prst="rect">
            <a:avLst/>
          </a:prstGeom>
          <a:noFill/>
          <a:ln cap="flat" cmpd="sng" w="9525">
            <a:solidFill>
              <a:schemeClr val="accent1"/>
            </a:solidFill>
            <a:prstDash val="solid"/>
            <a:round/>
            <a:headEnd len="sm" w="sm" type="none"/>
            <a:tailEnd len="sm" w="sm" type="none"/>
          </a:ln>
        </p:spPr>
      </p:pic>
      <p:pic>
        <p:nvPicPr>
          <p:cNvPr id="343" name="Google Shape;343;p39"/>
          <p:cNvPicPr preferRelativeResize="0"/>
          <p:nvPr/>
        </p:nvPicPr>
        <p:blipFill rotWithShape="1">
          <a:blip r:embed="rId4">
            <a:alphaModFix/>
          </a:blip>
          <a:srcRect b="0" l="0" r="0" t="0"/>
          <a:stretch/>
        </p:blipFill>
        <p:spPr>
          <a:xfrm>
            <a:off x="4909705" y="1810760"/>
            <a:ext cx="3920260" cy="3684875"/>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4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t>Nội dung</a:t>
            </a:r>
            <a:endParaRPr/>
          </a:p>
        </p:txBody>
      </p:sp>
      <p:sp>
        <p:nvSpPr>
          <p:cNvPr id="349" name="Google Shape;349;p40"/>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rmAutofit/>
          </a:bodyPr>
          <a:lstStyle/>
          <a:p>
            <a:pPr indent="-385763" lvl="0" marL="385763" rtl="0" algn="just">
              <a:spcBef>
                <a:spcPts val="0"/>
              </a:spcBef>
              <a:spcAft>
                <a:spcPts val="0"/>
              </a:spcAft>
              <a:buSzPts val="2400"/>
              <a:buFont typeface="Cambria"/>
              <a:buAutoNum type="arabicPeriod"/>
            </a:pPr>
            <a:r>
              <a:rPr b="1" lang="en-US" sz="2400"/>
              <a:t>Giới thiệu</a:t>
            </a:r>
            <a:endParaRPr/>
          </a:p>
          <a:p>
            <a:pPr indent="-385763" lvl="0" marL="385763" rtl="0" algn="just">
              <a:spcBef>
                <a:spcPts val="480"/>
              </a:spcBef>
              <a:spcAft>
                <a:spcPts val="0"/>
              </a:spcAft>
              <a:buSzPts val="2400"/>
              <a:buFont typeface="Cambria"/>
              <a:buAutoNum type="arabicPeriod"/>
            </a:pPr>
            <a:r>
              <a:rPr b="1" lang="en-US" sz="2400"/>
              <a:t>Thư viện numpy</a:t>
            </a:r>
            <a:endParaRPr/>
          </a:p>
          <a:p>
            <a:pPr indent="-385763" lvl="0" marL="385763" rtl="0" algn="just">
              <a:spcBef>
                <a:spcPts val="480"/>
              </a:spcBef>
              <a:spcAft>
                <a:spcPts val="0"/>
              </a:spcAft>
              <a:buSzPts val="2400"/>
              <a:buFont typeface="Cambria"/>
              <a:buAutoNum type="arabicPeriod"/>
            </a:pPr>
            <a:r>
              <a:rPr b="1" lang="en-US" sz="2400"/>
              <a:t>Thư viện pandas</a:t>
            </a:r>
            <a:endParaRPr/>
          </a:p>
          <a:p>
            <a:pPr indent="-385763" lvl="0" marL="385763" rtl="0" algn="just">
              <a:spcBef>
                <a:spcPts val="480"/>
              </a:spcBef>
              <a:spcAft>
                <a:spcPts val="0"/>
              </a:spcAft>
              <a:buSzPts val="2400"/>
              <a:buFont typeface="Cambria"/>
              <a:buAutoNum type="arabicPeriod"/>
            </a:pPr>
            <a:r>
              <a:rPr b="1" lang="en-US" sz="2400"/>
              <a:t>Thư viện matplotlib</a:t>
            </a:r>
            <a:endParaRPr/>
          </a:p>
          <a:p>
            <a:pPr indent="-385763" lvl="0" marL="385763" rtl="0" algn="just">
              <a:spcBef>
                <a:spcPts val="480"/>
              </a:spcBef>
              <a:spcAft>
                <a:spcPts val="0"/>
              </a:spcAft>
              <a:buSzPts val="2400"/>
              <a:buFont typeface="Cambria"/>
              <a:buAutoNum type="arabicPeriod"/>
            </a:pPr>
            <a:r>
              <a:rPr b="1" lang="en-US" sz="2400">
                <a:solidFill>
                  <a:schemeClr val="accent1"/>
                </a:solidFill>
              </a:rPr>
              <a:t>Thư viện seabon</a:t>
            </a:r>
            <a:endParaRPr b="1" sz="2400">
              <a:solidFill>
                <a:schemeClr val="accent1"/>
              </a:solidFill>
            </a:endParaRPr>
          </a:p>
          <a:p>
            <a:pPr indent="-385763" lvl="0" marL="385763" rtl="0" algn="just">
              <a:spcBef>
                <a:spcPts val="480"/>
              </a:spcBef>
              <a:spcAft>
                <a:spcPts val="0"/>
              </a:spcAft>
              <a:buSzPts val="2400"/>
              <a:buFont typeface="Cambria"/>
              <a:buAutoNum type="arabicPeriod"/>
            </a:pPr>
            <a:r>
              <a:rPr b="1" lang="en-US" sz="2400"/>
              <a:t>Q &amp; A</a:t>
            </a:r>
            <a:endParaRPr/>
          </a:p>
        </p:txBody>
      </p:sp>
      <p:sp>
        <p:nvSpPr>
          <p:cNvPr id="350" name="Google Shape;350;p40"/>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41"/>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5.1. Giới thiệu</a:t>
            </a:r>
            <a:endParaRPr/>
          </a:p>
        </p:txBody>
      </p:sp>
      <p:sp>
        <p:nvSpPr>
          <p:cNvPr id="356" name="Google Shape;356;p4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Seaborn là mở rộng của matplotlib, có nghĩa là seaborn kế thừa từ matplotlib và cũng chính vì vậy, seaborn khong thể thay thế hoàn toàn được matplotlib.</a:t>
            </a:r>
            <a:endParaRPr/>
          </a:p>
        </p:txBody>
      </p:sp>
      <p:sp>
        <p:nvSpPr>
          <p:cNvPr id="357" name="Google Shape;357;p4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4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So sánh Seabon và Matplotlib</a:t>
            </a:r>
            <a:endParaRPr/>
          </a:p>
        </p:txBody>
      </p:sp>
      <p:pic>
        <p:nvPicPr>
          <p:cNvPr descr="Screen Clipping" id="363" name="Google Shape;363;p42"/>
          <p:cNvPicPr preferRelativeResize="0"/>
          <p:nvPr>
            <p:ph idx="1" type="body"/>
          </p:nvPr>
        </p:nvPicPr>
        <p:blipFill rotWithShape="1">
          <a:blip r:embed="rId3">
            <a:alphaModFix/>
          </a:blip>
          <a:srcRect b="0" l="0" r="0" t="0"/>
          <a:stretch/>
        </p:blipFill>
        <p:spPr>
          <a:xfrm>
            <a:off x="1190734" y="1228725"/>
            <a:ext cx="6762531" cy="5248275"/>
          </a:xfrm>
          <a:prstGeom prst="rect">
            <a:avLst/>
          </a:prstGeom>
          <a:noFill/>
          <a:ln>
            <a:noFill/>
          </a:ln>
        </p:spPr>
      </p:pic>
      <p:sp>
        <p:nvSpPr>
          <p:cNvPr id="364" name="Google Shape;364;p42"/>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5.2. Các loại biểu đồ </a:t>
            </a:r>
            <a:endParaRPr/>
          </a:p>
        </p:txBody>
      </p:sp>
      <p:sp>
        <p:nvSpPr>
          <p:cNvPr id="370" name="Google Shape;370;p4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Pair plots</a:t>
            </a:r>
            <a:endParaRPr/>
          </a:p>
          <a:p>
            <a:pPr indent="-342900" lvl="0" marL="342900" rtl="0" algn="just">
              <a:spcBef>
                <a:spcPts val="520"/>
              </a:spcBef>
              <a:spcAft>
                <a:spcPts val="0"/>
              </a:spcAft>
              <a:buSzPts val="2600"/>
              <a:buChar char="❖"/>
            </a:pPr>
            <a:r>
              <a:rPr lang="en-US"/>
              <a:t>Countplot</a:t>
            </a:r>
            <a:endParaRPr/>
          </a:p>
          <a:p>
            <a:pPr indent="-342900" lvl="0" marL="342900" rtl="0" algn="just">
              <a:spcBef>
                <a:spcPts val="520"/>
              </a:spcBef>
              <a:spcAft>
                <a:spcPts val="0"/>
              </a:spcAft>
              <a:buSzPts val="2600"/>
              <a:buChar char="❖"/>
            </a:pPr>
            <a:r>
              <a:rPr lang="en-US"/>
              <a:t>Histplot và Distplot</a:t>
            </a:r>
            <a:endParaRPr/>
          </a:p>
          <a:p>
            <a:pPr indent="-342900" lvl="0" marL="342900" rtl="0" algn="just">
              <a:spcBef>
                <a:spcPts val="520"/>
              </a:spcBef>
              <a:spcAft>
                <a:spcPts val="0"/>
              </a:spcAft>
              <a:buSzPts val="2600"/>
              <a:buChar char="❖"/>
            </a:pPr>
            <a:r>
              <a:rPr lang="en-US"/>
              <a:t>Joint distributions</a:t>
            </a:r>
            <a:endParaRPr/>
          </a:p>
          <a:p>
            <a:pPr indent="-342900" lvl="0" marL="342900" rtl="0" algn="just">
              <a:spcBef>
                <a:spcPts val="520"/>
              </a:spcBef>
              <a:spcAft>
                <a:spcPts val="0"/>
              </a:spcAft>
              <a:buSzPts val="2600"/>
              <a:buChar char="❖"/>
            </a:pPr>
            <a:r>
              <a:rPr lang="en-US"/>
              <a:t>Bar plots</a:t>
            </a:r>
            <a:endParaRPr/>
          </a:p>
          <a:p>
            <a:pPr indent="-342900" lvl="0" marL="342900" rtl="0" algn="just">
              <a:spcBef>
                <a:spcPts val="520"/>
              </a:spcBef>
              <a:spcAft>
                <a:spcPts val="0"/>
              </a:spcAft>
              <a:buSzPts val="2600"/>
              <a:buChar char="❖"/>
            </a:pPr>
            <a:r>
              <a:rPr lang="en-US"/>
              <a:t>Heatmap</a:t>
            </a:r>
            <a:endParaRPr/>
          </a:p>
          <a:p>
            <a:pPr indent="-342900" lvl="0" marL="342900" rtl="0" algn="just">
              <a:spcBef>
                <a:spcPts val="520"/>
              </a:spcBef>
              <a:spcAft>
                <a:spcPts val="0"/>
              </a:spcAft>
              <a:buSzPts val="2600"/>
              <a:buChar char="❖"/>
            </a:pPr>
            <a:r>
              <a:rPr lang="en-US"/>
              <a:t>Box plot, Swarm plot và Violin plot</a:t>
            </a:r>
            <a:endParaRPr/>
          </a:p>
          <a:p>
            <a:pPr indent="-342900" lvl="0" marL="342900" rtl="0" algn="just">
              <a:spcBef>
                <a:spcPts val="520"/>
              </a:spcBef>
              <a:spcAft>
                <a:spcPts val="0"/>
              </a:spcAft>
              <a:buSzPts val="2600"/>
              <a:buChar char="❖"/>
            </a:pPr>
            <a:r>
              <a:rPr lang="en-US"/>
              <a:t>Pie chart</a:t>
            </a:r>
            <a:endParaRPr/>
          </a:p>
        </p:txBody>
      </p:sp>
      <p:sp>
        <p:nvSpPr>
          <p:cNvPr id="371" name="Google Shape;371;p4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4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44"/>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400"/>
              <a:buNone/>
            </a:pPr>
            <a:r>
              <a:rPr lang="en-US" sz="2400">
                <a:solidFill>
                  <a:schemeClr val="dk1"/>
                </a:solidFill>
                <a:latin typeface="Consolas"/>
                <a:ea typeface="Consolas"/>
                <a:cs typeface="Consolas"/>
                <a:sym typeface="Consolas"/>
              </a:rPr>
              <a:t># Import library </a:t>
            </a:r>
            <a:endParaRPr sz="2400">
              <a:solidFill>
                <a:schemeClr val="dk1"/>
              </a:solidFill>
              <a:latin typeface="Consolas"/>
              <a:ea typeface="Consolas"/>
              <a:cs typeface="Consolas"/>
              <a:sym typeface="Consolas"/>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import pandas as pd </a:t>
            </a:r>
            <a:endParaRPr sz="2400">
              <a:solidFill>
                <a:schemeClr val="dk1"/>
              </a:solidFill>
              <a:latin typeface="Consolas"/>
              <a:ea typeface="Consolas"/>
              <a:cs typeface="Consolas"/>
              <a:sym typeface="Consolas"/>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import numpy as np </a:t>
            </a:r>
            <a:endParaRPr sz="2400">
              <a:solidFill>
                <a:schemeClr val="dk1"/>
              </a:solidFill>
              <a:latin typeface="Consolas"/>
              <a:ea typeface="Consolas"/>
              <a:cs typeface="Consolas"/>
              <a:sym typeface="Consolas"/>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import matplotlib.pyplot as plt </a:t>
            </a:r>
            <a:endParaRPr sz="2400">
              <a:solidFill>
                <a:schemeClr val="dk1"/>
              </a:solidFill>
              <a:latin typeface="Consolas"/>
              <a:ea typeface="Consolas"/>
              <a:cs typeface="Consolas"/>
              <a:sym typeface="Consolas"/>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import seaborn as sns</a:t>
            </a:r>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 Load data </a:t>
            </a:r>
            <a:endParaRPr sz="2400">
              <a:solidFill>
                <a:schemeClr val="dk1"/>
              </a:solidFill>
              <a:latin typeface="Consolas"/>
              <a:ea typeface="Consolas"/>
              <a:cs typeface="Consolas"/>
              <a:sym typeface="Consolas"/>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tips = sns.load_dataset('tips') </a:t>
            </a:r>
            <a:endParaRPr sz="2400">
              <a:solidFill>
                <a:schemeClr val="dk1"/>
              </a:solidFill>
              <a:latin typeface="Consolas"/>
              <a:ea typeface="Consolas"/>
              <a:cs typeface="Consolas"/>
              <a:sym typeface="Consolas"/>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iris = sns.load_dataset('iris') </a:t>
            </a:r>
            <a:endParaRPr sz="2400">
              <a:solidFill>
                <a:schemeClr val="dk1"/>
              </a:solidFill>
              <a:latin typeface="Consolas"/>
              <a:ea typeface="Consolas"/>
              <a:cs typeface="Consolas"/>
              <a:sym typeface="Consolas"/>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planets = sns.load_dataset('planets')</a:t>
            </a:r>
            <a:endParaRPr sz="2400">
              <a:solidFill>
                <a:schemeClr val="dk1"/>
              </a:solidFill>
              <a:latin typeface="Consolas"/>
              <a:ea typeface="Consolas"/>
              <a:cs typeface="Consolas"/>
              <a:sym typeface="Consolas"/>
            </a:endParaRPr>
          </a:p>
        </p:txBody>
      </p:sp>
      <p:sp>
        <p:nvSpPr>
          <p:cNvPr id="378" name="Google Shape;378;p4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4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Pair plots</a:t>
            </a:r>
            <a:endParaRPr/>
          </a:p>
        </p:txBody>
      </p:sp>
      <p:sp>
        <p:nvSpPr>
          <p:cNvPr id="384" name="Google Shape;384;p45"/>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200"/>
              <a:buChar char="❖"/>
            </a:pPr>
            <a:r>
              <a:rPr lang="en-US" sz="2200"/>
              <a:t>Khi muốn nhìn tổng quan dữ liệu và mối tương quan giữa các chiều dữ liệu theo từng cặp với nhau, thì pair plots là lựa chọn vô cùng hoàn hảo (Các features dạng số, hiển nhiên :v)</a:t>
            </a:r>
            <a:endParaRPr sz="2200"/>
          </a:p>
          <a:p>
            <a:pPr indent="-342900" lvl="0" marL="342900" rtl="0" algn="just">
              <a:spcBef>
                <a:spcPts val="440"/>
              </a:spcBef>
              <a:spcAft>
                <a:spcPts val="0"/>
              </a:spcAft>
              <a:buSzPts val="2200"/>
              <a:buChar char="❖"/>
            </a:pPr>
            <a:r>
              <a:rPr lang="en-US" sz="2200"/>
              <a:t>sns.pairplot(iris, hue='species', height=1.5)</a:t>
            </a:r>
            <a:endParaRPr sz="2200"/>
          </a:p>
        </p:txBody>
      </p:sp>
      <p:sp>
        <p:nvSpPr>
          <p:cNvPr id="385" name="Google Shape;385;p4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86" name="Google Shape;386;p45"/>
          <p:cNvPicPr preferRelativeResize="0"/>
          <p:nvPr/>
        </p:nvPicPr>
        <p:blipFill rotWithShape="1">
          <a:blip r:embed="rId3">
            <a:alphaModFix/>
          </a:blip>
          <a:srcRect b="0" l="0" r="0" t="0"/>
          <a:stretch/>
        </p:blipFill>
        <p:spPr>
          <a:xfrm>
            <a:off x="2798618" y="2817101"/>
            <a:ext cx="4012045" cy="3468244"/>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4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Countplot</a:t>
            </a:r>
            <a:endParaRPr/>
          </a:p>
        </p:txBody>
      </p:sp>
      <p:sp>
        <p:nvSpPr>
          <p:cNvPr id="392" name="Google Shape;392;p46"/>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Countplot sẽ trả về số lượng của từng loại dưới dạng cột</a:t>
            </a:r>
            <a:endParaRPr/>
          </a:p>
          <a:p>
            <a:pPr indent="0" lvl="0" marL="0" rtl="0" algn="just">
              <a:spcBef>
                <a:spcPts val="480"/>
              </a:spcBef>
              <a:spcAft>
                <a:spcPts val="0"/>
              </a:spcAft>
              <a:buSzPts val="2400"/>
              <a:buNone/>
            </a:pPr>
            <a:r>
              <a:rPr b="1" lang="en-US" sz="2400">
                <a:solidFill>
                  <a:schemeClr val="dk1"/>
                </a:solidFill>
                <a:latin typeface="Consolas"/>
                <a:ea typeface="Consolas"/>
                <a:cs typeface="Consolas"/>
                <a:sym typeface="Consolas"/>
              </a:rPr>
              <a:t>sns.countplot(x = tips['day'])</a:t>
            </a:r>
            <a:endParaRPr b="1" sz="2400">
              <a:solidFill>
                <a:schemeClr val="dk1"/>
              </a:solidFill>
              <a:latin typeface="Consolas"/>
              <a:ea typeface="Consolas"/>
              <a:cs typeface="Consolas"/>
              <a:sym typeface="Consolas"/>
            </a:endParaRPr>
          </a:p>
        </p:txBody>
      </p:sp>
      <p:sp>
        <p:nvSpPr>
          <p:cNvPr id="393" name="Google Shape;393;p4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94" name="Google Shape;394;p46"/>
          <p:cNvPicPr preferRelativeResize="0"/>
          <p:nvPr/>
        </p:nvPicPr>
        <p:blipFill rotWithShape="1">
          <a:blip r:embed="rId3">
            <a:alphaModFix/>
          </a:blip>
          <a:srcRect b="0" l="0" r="0" t="0"/>
          <a:stretch/>
        </p:blipFill>
        <p:spPr>
          <a:xfrm>
            <a:off x="2037917" y="2711161"/>
            <a:ext cx="4791075" cy="3486150"/>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4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Histplot và Distplot</a:t>
            </a:r>
            <a:endParaRPr/>
          </a:p>
        </p:txBody>
      </p:sp>
      <p:sp>
        <p:nvSpPr>
          <p:cNvPr id="400" name="Google Shape;400;p47"/>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Displot giúp ta xem được sự phân phối (Distribution) của dữ liệu</a:t>
            </a:r>
            <a:endParaRPr sz="2400"/>
          </a:p>
          <a:p>
            <a:pPr indent="0" lvl="0" marL="0" rtl="0" algn="just">
              <a:spcBef>
                <a:spcPts val="480"/>
              </a:spcBef>
              <a:spcAft>
                <a:spcPts val="0"/>
              </a:spcAft>
              <a:buSzPts val="2400"/>
              <a:buNone/>
            </a:pPr>
            <a:r>
              <a:rPr b="1" lang="en-US" sz="2400">
                <a:solidFill>
                  <a:schemeClr val="dk1"/>
                </a:solidFill>
                <a:latin typeface="Consolas"/>
                <a:ea typeface="Consolas"/>
                <a:cs typeface="Consolas"/>
                <a:sym typeface="Consolas"/>
              </a:rPr>
              <a:t>sns.distplot(tips['total_bill'], bins= 7) # bins: chia ra thành bins cột</a:t>
            </a:r>
            <a:endParaRPr b="1" sz="2400">
              <a:solidFill>
                <a:schemeClr val="dk1"/>
              </a:solidFill>
              <a:latin typeface="Consolas"/>
              <a:ea typeface="Consolas"/>
              <a:cs typeface="Consolas"/>
              <a:sym typeface="Consolas"/>
            </a:endParaRPr>
          </a:p>
        </p:txBody>
      </p:sp>
      <p:sp>
        <p:nvSpPr>
          <p:cNvPr id="401" name="Google Shape;401;p4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02" name="Google Shape;402;p47"/>
          <p:cNvPicPr preferRelativeResize="0"/>
          <p:nvPr/>
        </p:nvPicPr>
        <p:blipFill rotWithShape="1">
          <a:blip r:embed="rId3">
            <a:alphaModFix/>
          </a:blip>
          <a:srcRect b="0" l="0" r="0" t="0"/>
          <a:stretch/>
        </p:blipFill>
        <p:spPr>
          <a:xfrm>
            <a:off x="2067357" y="2943227"/>
            <a:ext cx="5286375" cy="3533775"/>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Joint distributions</a:t>
            </a:r>
            <a:endParaRPr/>
          </a:p>
        </p:txBody>
      </p:sp>
      <p:sp>
        <p:nvSpPr>
          <p:cNvPr id="408" name="Google Shape;408;p4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Tương tự như pairplot, chúng ta có thể sử dụng sns.jointplot để xem phân phối dữ liệu</a:t>
            </a:r>
            <a:endParaRPr sz="2400"/>
          </a:p>
          <a:p>
            <a:pPr indent="0" lvl="0" marL="0" rtl="0" algn="just">
              <a:spcBef>
                <a:spcPts val="480"/>
              </a:spcBef>
              <a:spcAft>
                <a:spcPts val="0"/>
              </a:spcAft>
              <a:buSzPts val="2400"/>
              <a:buNone/>
            </a:pPr>
            <a:r>
              <a:rPr b="1" lang="en-US" sz="2400">
                <a:solidFill>
                  <a:schemeClr val="dk1"/>
                </a:solidFill>
                <a:latin typeface="Consolas"/>
                <a:ea typeface="Consolas"/>
                <a:cs typeface="Consolas"/>
                <a:sym typeface="Consolas"/>
              </a:rPr>
              <a:t>sns.jointplot(x= 'tip', y= 'total_bill', kind= 'hex', data= tips)</a:t>
            </a:r>
            <a:endParaRPr b="1" sz="2400">
              <a:solidFill>
                <a:schemeClr val="dk1"/>
              </a:solidFill>
              <a:latin typeface="Consolas"/>
              <a:ea typeface="Consolas"/>
              <a:cs typeface="Consolas"/>
              <a:sym typeface="Consolas"/>
            </a:endParaRPr>
          </a:p>
        </p:txBody>
      </p:sp>
      <p:sp>
        <p:nvSpPr>
          <p:cNvPr id="409" name="Google Shape;409;p4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10" name="Google Shape;410;p48"/>
          <p:cNvPicPr preferRelativeResize="0"/>
          <p:nvPr/>
        </p:nvPicPr>
        <p:blipFill rotWithShape="1">
          <a:blip r:embed="rId3">
            <a:alphaModFix/>
          </a:blip>
          <a:srcRect b="0" l="0" r="0" t="0"/>
          <a:stretch/>
        </p:blipFill>
        <p:spPr>
          <a:xfrm>
            <a:off x="4064000" y="2592943"/>
            <a:ext cx="3866861" cy="3678404"/>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4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Bar plots</a:t>
            </a:r>
            <a:endParaRPr/>
          </a:p>
        </p:txBody>
      </p:sp>
      <p:sp>
        <p:nvSpPr>
          <p:cNvPr id="416" name="Google Shape;416;p49"/>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Time series data có thể biểu diễn thông qua sns.factorplot (version hiện tại khuyên dùng sns.catplot) . </a:t>
            </a:r>
            <a:endParaRPr sz="2400"/>
          </a:p>
          <a:p>
            <a:pPr indent="0" lvl="0" marL="0" rtl="0" algn="just">
              <a:spcBef>
                <a:spcPts val="480"/>
              </a:spcBef>
              <a:spcAft>
                <a:spcPts val="0"/>
              </a:spcAft>
              <a:buSzPts val="2400"/>
              <a:buNone/>
            </a:pPr>
            <a:r>
              <a:rPr b="1" lang="en-US" sz="2400">
                <a:solidFill>
                  <a:schemeClr val="dk1"/>
                </a:solidFill>
                <a:latin typeface="Consolas"/>
                <a:ea typeface="Consolas"/>
                <a:cs typeface="Consolas"/>
                <a:sym typeface="Consolas"/>
              </a:rPr>
              <a:t>sns.catplot(x = "year", data=planets, aspect=2, kind="count")</a:t>
            </a:r>
            <a:endParaRPr b="1" sz="2400">
              <a:solidFill>
                <a:schemeClr val="dk1"/>
              </a:solidFill>
              <a:latin typeface="Consolas"/>
              <a:ea typeface="Consolas"/>
              <a:cs typeface="Consolas"/>
              <a:sym typeface="Consolas"/>
            </a:endParaRPr>
          </a:p>
        </p:txBody>
      </p:sp>
      <p:sp>
        <p:nvSpPr>
          <p:cNvPr id="417" name="Google Shape;417;p4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18" name="Google Shape;418;p49"/>
          <p:cNvPicPr preferRelativeResize="0"/>
          <p:nvPr/>
        </p:nvPicPr>
        <p:blipFill rotWithShape="1">
          <a:blip r:embed="rId3">
            <a:alphaModFix/>
          </a:blip>
          <a:srcRect b="0" l="0" r="0" t="0"/>
          <a:stretch/>
        </p:blipFill>
        <p:spPr>
          <a:xfrm>
            <a:off x="1567584" y="2869951"/>
            <a:ext cx="6735995" cy="3339421"/>
          </a:xfrm>
          <a:prstGeom prst="rect">
            <a:avLst/>
          </a:prstGeom>
          <a:noFill/>
          <a:ln cap="flat" cmpd="sng" w="9525">
            <a:solidFill>
              <a:schemeClr val="accent1"/>
            </a:solidFill>
            <a:prstDash val="solid"/>
            <a:round/>
            <a:headEnd len="sm" w="sm" type="none"/>
            <a:tailEnd len="sm" w="sm" type="none"/>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5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Heatmap</a:t>
            </a:r>
            <a:endParaRPr/>
          </a:p>
        </p:txBody>
      </p:sp>
      <p:sp>
        <p:nvSpPr>
          <p:cNvPr id="424" name="Google Shape;424;p50"/>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600"/>
              <a:buChar char="❖"/>
            </a:pPr>
            <a:r>
              <a:rPr lang="en-US"/>
              <a:t>Đánh giá mối quan hệ tương quan</a:t>
            </a:r>
            <a:endParaRPr/>
          </a:p>
          <a:p>
            <a:pPr indent="0" lvl="1" marL="457200" rtl="0" algn="just">
              <a:spcBef>
                <a:spcPts val="480"/>
              </a:spcBef>
              <a:spcAft>
                <a:spcPts val="0"/>
              </a:spcAft>
              <a:buSzPts val="2400"/>
              <a:buNone/>
            </a:pPr>
            <a:r>
              <a:rPr b="1" lang="en-US">
                <a:solidFill>
                  <a:schemeClr val="dk1"/>
                </a:solidFill>
                <a:latin typeface="Consolas"/>
                <a:ea typeface="Consolas"/>
                <a:cs typeface="Consolas"/>
                <a:sym typeface="Consolas"/>
              </a:rPr>
              <a:t>sns.heatmap(tips.corr())</a:t>
            </a:r>
            <a:endParaRPr b="1">
              <a:solidFill>
                <a:schemeClr val="dk1"/>
              </a:solidFill>
              <a:latin typeface="Consolas"/>
              <a:ea typeface="Consolas"/>
              <a:cs typeface="Consolas"/>
              <a:sym typeface="Consolas"/>
            </a:endParaRPr>
          </a:p>
        </p:txBody>
      </p:sp>
      <p:sp>
        <p:nvSpPr>
          <p:cNvPr id="425" name="Google Shape;425;p5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26" name="Google Shape;426;p50"/>
          <p:cNvPicPr preferRelativeResize="0"/>
          <p:nvPr/>
        </p:nvPicPr>
        <p:blipFill rotWithShape="1">
          <a:blip r:embed="rId3">
            <a:alphaModFix/>
          </a:blip>
          <a:srcRect b="0" l="0" r="0" t="0"/>
          <a:stretch/>
        </p:blipFill>
        <p:spPr>
          <a:xfrm>
            <a:off x="2589500" y="2403764"/>
            <a:ext cx="4352925" cy="304800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51"/>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Tài liệu tham khảo</a:t>
            </a:r>
            <a:endParaRPr/>
          </a:p>
        </p:txBody>
      </p:sp>
      <p:sp>
        <p:nvSpPr>
          <p:cNvPr id="432" name="Google Shape;432;p5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000"/>
              <a:buChar char="❖"/>
            </a:pPr>
            <a:r>
              <a:rPr lang="en-US" sz="2000"/>
              <a:t>Code python Programming, Wesley J.Chun, Prentice Hall PTR, 2000</a:t>
            </a:r>
            <a:endParaRPr/>
          </a:p>
          <a:p>
            <a:pPr indent="-342900" lvl="0" marL="342900" rtl="0" algn="just">
              <a:spcBef>
                <a:spcPts val="400"/>
              </a:spcBef>
              <a:spcAft>
                <a:spcPts val="0"/>
              </a:spcAft>
              <a:buSzPts val="2000"/>
              <a:buChar char="❖"/>
            </a:pPr>
            <a:r>
              <a:rPr lang="en-US" sz="2000"/>
              <a:t>Fundamentals of Python Programming, Richard L. Halterman Sothern Adventis University, 2018</a:t>
            </a:r>
            <a:endParaRPr/>
          </a:p>
          <a:p>
            <a:pPr indent="-342900" lvl="0" marL="342900" rtl="0" algn="just">
              <a:spcBef>
                <a:spcPts val="400"/>
              </a:spcBef>
              <a:spcAft>
                <a:spcPts val="0"/>
              </a:spcAft>
              <a:buSzPts val="2000"/>
              <a:buChar char="❖"/>
            </a:pPr>
            <a:r>
              <a:rPr lang="en-US" sz="2000"/>
              <a:t>Python Notes for Professionals, GoalKicker.com, Free Programming Books</a:t>
            </a:r>
            <a:endParaRPr/>
          </a:p>
          <a:p>
            <a:pPr indent="-342900" lvl="0" marL="342900" rtl="0" algn="just">
              <a:spcBef>
                <a:spcPts val="400"/>
              </a:spcBef>
              <a:spcAft>
                <a:spcPts val="0"/>
              </a:spcAft>
              <a:buSzPts val="2000"/>
              <a:buChar char="❖"/>
            </a:pPr>
            <a:r>
              <a:rPr lang="en-US" sz="2000"/>
              <a:t>https://quantrimang.com/hon-100-bai-tap-python-co-loi-giai-code-mau-142456</a:t>
            </a:r>
            <a:endParaRPr/>
          </a:p>
          <a:p>
            <a:pPr indent="-342900" lvl="0" marL="342900" rtl="0" algn="just">
              <a:spcBef>
                <a:spcPts val="400"/>
              </a:spcBef>
              <a:spcAft>
                <a:spcPts val="0"/>
              </a:spcAft>
              <a:buSzPts val="2000"/>
              <a:buChar char="❖"/>
            </a:pPr>
            <a:r>
              <a:rPr lang="en-US" sz="2000"/>
              <a:t>https://openplanning.net/11377/python</a:t>
            </a:r>
            <a:endParaRPr/>
          </a:p>
          <a:p>
            <a:pPr indent="-342900" lvl="0" marL="342900" rtl="0" algn="just">
              <a:spcBef>
                <a:spcPts val="400"/>
              </a:spcBef>
              <a:spcAft>
                <a:spcPts val="0"/>
              </a:spcAft>
              <a:buSzPts val="2000"/>
              <a:buChar char="❖"/>
            </a:pPr>
            <a:r>
              <a:rPr lang="en-US" sz="2000" u="sng">
                <a:solidFill>
                  <a:schemeClr val="hlink"/>
                </a:solidFill>
                <a:hlinkClick r:id="rId3"/>
              </a:rPr>
              <a:t>https://viettuts.vn/python-string</a:t>
            </a:r>
            <a:endParaRPr sz="2000"/>
          </a:p>
          <a:p>
            <a:pPr indent="-342900" lvl="0" marL="342900" rtl="0" algn="just">
              <a:spcBef>
                <a:spcPts val="400"/>
              </a:spcBef>
              <a:spcAft>
                <a:spcPts val="0"/>
              </a:spcAft>
              <a:buSzPts val="2000"/>
              <a:buChar char="❖"/>
            </a:pPr>
            <a:r>
              <a:rPr lang="en-US" sz="2000"/>
              <a:t>https://viblo.asia/p/gioi-thieu-ve-matplotlib-mot-thu-vien-rat-huu-ich-cua-python-dung-de-ve-do-thi-yMnKMN6gZ7P</a:t>
            </a:r>
            <a:endParaRPr sz="2000"/>
          </a:p>
          <a:p>
            <a:pPr indent="-342900" lvl="0" marL="342900" rtl="0" algn="just">
              <a:spcBef>
                <a:spcPts val="400"/>
              </a:spcBef>
              <a:spcAft>
                <a:spcPts val="0"/>
              </a:spcAft>
              <a:buSzPts val="2000"/>
              <a:buChar char="❖"/>
            </a:pPr>
            <a:r>
              <a:rPr lang="en-US" sz="2000" u="sng">
                <a:solidFill>
                  <a:schemeClr val="hlink"/>
                </a:solidFill>
                <a:hlinkClick r:id="rId4"/>
              </a:rPr>
              <a:t>https://erlerobotics.gitbooks.io/erle-robotics-learning-python-gitbook- free/ content/ lists/ exercises_list_and_dictionaries.html</a:t>
            </a:r>
            <a:endParaRPr sz="2000"/>
          </a:p>
          <a:p>
            <a:pPr indent="-342900" lvl="0" marL="342900" rtl="0" algn="just">
              <a:spcBef>
                <a:spcPts val="400"/>
              </a:spcBef>
              <a:spcAft>
                <a:spcPts val="0"/>
              </a:spcAft>
              <a:buSzPts val="2000"/>
              <a:buChar char="❖"/>
            </a:pPr>
            <a:r>
              <a:rPr lang="en-US" sz="2000"/>
              <a:t>https://www.tutorialspoint.com/numpy/numpy_ndarray_object.htm</a:t>
            </a:r>
            <a:endParaRPr sz="2000"/>
          </a:p>
          <a:p>
            <a:pPr indent="-215900" lvl="0" marL="342900" rtl="0" algn="just">
              <a:spcBef>
                <a:spcPts val="400"/>
              </a:spcBef>
              <a:spcAft>
                <a:spcPts val="0"/>
              </a:spcAft>
              <a:buSzPts val="2000"/>
              <a:buNone/>
            </a:pPr>
            <a:r>
              <a:t/>
            </a:r>
            <a:endParaRPr sz="2000"/>
          </a:p>
        </p:txBody>
      </p:sp>
      <p:sp>
        <p:nvSpPr>
          <p:cNvPr id="433" name="Google Shape;433;p5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52"/>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pic>
        <p:nvPicPr>
          <p:cNvPr id="439" name="Google Shape;439;p52"/>
          <p:cNvPicPr preferRelativeResize="0"/>
          <p:nvPr>
            <p:ph idx="1" type="body"/>
          </p:nvPr>
        </p:nvPicPr>
        <p:blipFill rotWithShape="1">
          <a:blip r:embed="rId3">
            <a:alphaModFix/>
          </a:blip>
          <a:srcRect b="0" l="0" r="0" t="0"/>
          <a:stretch/>
        </p:blipFill>
        <p:spPr>
          <a:xfrm>
            <a:off x="410399" y="1645408"/>
            <a:ext cx="8556179" cy="342247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heme1">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2020-06-02T08:04:28Z</dcterms:created>
  <dc:creator>AnPhuongDiep</dc:creator>
</cp:coreProperties>
</file>