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Lst>
  <p:sldSz cy="6858000" cx="12192000"/>
  <p:notesSz cx="6858000" cy="9144000"/>
  <p:embeddedFontLst>
    <p:embeddedFont>
      <p:font typeface="Lato"/>
      <p:regular r:id="rId54"/>
      <p:bold r:id="rId55"/>
      <p:italic r:id="rId56"/>
      <p:boldItalic r:id="rId57"/>
    </p:embeddedFont>
    <p:embeddedFont>
      <p:font typeface="Lato Black"/>
      <p:bold r:id="rId58"/>
      <p:boldItalic r:id="rId59"/>
    </p:embeddedFont>
    <p:embeddedFont>
      <p:font typeface="Helvetica Neue"/>
      <p:regular r:id="rId60"/>
      <p:bold r:id="rId61"/>
      <p:italic r:id="rId62"/>
      <p:boldItalic r:id="rId63"/>
    </p:embeddedFont>
    <p:embeddedFont>
      <p:font typeface="Open Sans"/>
      <p:regular r:id="rId64"/>
      <p:bold r:id="rId65"/>
      <p:italic r:id="rId66"/>
      <p:boldItalic r:id="rId6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3840">
          <p15:clr>
            <a:srgbClr val="A4A3A4"/>
          </p15:clr>
        </p15:guide>
        <p15:guide id="2" orient="horz" pos="2160">
          <p15:clr>
            <a:srgbClr val="A4A3A4"/>
          </p15:clr>
        </p15:guide>
        <p15:guide id="3" pos="576">
          <p15:clr>
            <a:srgbClr val="A4A3A4"/>
          </p15:clr>
        </p15:guide>
        <p15:guide id="4" pos="7104">
          <p15:clr>
            <a:srgbClr val="A4A3A4"/>
          </p15:clr>
        </p15:guide>
      </p15:sldGuideLst>
    </p:ext>
    <p:ext uri="http://customooxmlschemas.google.com/">
      <go:slidesCustomData xmlns:go="http://customooxmlschemas.google.com/" r:id="rId68" roundtripDataSignature="AMtx7mipds7WAVH4v5afBz+Bh1JgLuTMg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840"/>
        <p:guide pos="2160" orient="horz"/>
        <p:guide pos="576"/>
        <p:guide pos="7104"/>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font" Target="fonts/HelveticaNeue-italic.fntdata"/><Relationship Id="rId61" Type="http://schemas.openxmlformats.org/officeDocument/2006/relationships/font" Target="fonts/HelveticaNeue-bold.fntdata"/><Relationship Id="rId20" Type="http://schemas.openxmlformats.org/officeDocument/2006/relationships/slide" Target="slides/slide14.xml"/><Relationship Id="rId64" Type="http://schemas.openxmlformats.org/officeDocument/2006/relationships/font" Target="fonts/OpenSans-regular.fntdata"/><Relationship Id="rId63" Type="http://schemas.openxmlformats.org/officeDocument/2006/relationships/font" Target="fonts/HelveticaNeue-boldItalic.fntdata"/><Relationship Id="rId22" Type="http://schemas.openxmlformats.org/officeDocument/2006/relationships/slide" Target="slides/slide16.xml"/><Relationship Id="rId66" Type="http://schemas.openxmlformats.org/officeDocument/2006/relationships/font" Target="fonts/OpenSans-italic.fntdata"/><Relationship Id="rId21" Type="http://schemas.openxmlformats.org/officeDocument/2006/relationships/slide" Target="slides/slide15.xml"/><Relationship Id="rId65" Type="http://schemas.openxmlformats.org/officeDocument/2006/relationships/font" Target="fonts/OpenSans-bold.fntdata"/><Relationship Id="rId24" Type="http://schemas.openxmlformats.org/officeDocument/2006/relationships/slide" Target="slides/slide18.xml"/><Relationship Id="rId68" Type="http://customschemas.google.com/relationships/presentationmetadata" Target="metadata"/><Relationship Id="rId23" Type="http://schemas.openxmlformats.org/officeDocument/2006/relationships/slide" Target="slides/slide17.xml"/><Relationship Id="rId67" Type="http://schemas.openxmlformats.org/officeDocument/2006/relationships/font" Target="fonts/OpenSans-boldItalic.fntdata"/><Relationship Id="rId60" Type="http://schemas.openxmlformats.org/officeDocument/2006/relationships/font" Target="fonts/HelveticaNeue-regular.fnt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font" Target="fonts/Lato-bold.fntdata"/><Relationship Id="rId10" Type="http://schemas.openxmlformats.org/officeDocument/2006/relationships/slide" Target="slides/slide4.xml"/><Relationship Id="rId54" Type="http://schemas.openxmlformats.org/officeDocument/2006/relationships/font" Target="fonts/Lato-regular.fntdata"/><Relationship Id="rId13" Type="http://schemas.openxmlformats.org/officeDocument/2006/relationships/slide" Target="slides/slide7.xml"/><Relationship Id="rId57" Type="http://schemas.openxmlformats.org/officeDocument/2006/relationships/font" Target="fonts/Lato-boldItalic.fntdata"/><Relationship Id="rId12" Type="http://schemas.openxmlformats.org/officeDocument/2006/relationships/slide" Target="slides/slide6.xml"/><Relationship Id="rId56" Type="http://schemas.openxmlformats.org/officeDocument/2006/relationships/font" Target="fonts/Lato-italic.fntdata"/><Relationship Id="rId15" Type="http://schemas.openxmlformats.org/officeDocument/2006/relationships/slide" Target="slides/slide9.xml"/><Relationship Id="rId59" Type="http://schemas.openxmlformats.org/officeDocument/2006/relationships/font" Target="fonts/LatoBlack-boldItalic.fntdata"/><Relationship Id="rId14" Type="http://schemas.openxmlformats.org/officeDocument/2006/relationships/slide" Target="slides/slide8.xml"/><Relationship Id="rId58" Type="http://schemas.openxmlformats.org/officeDocument/2006/relationships/font" Target="fonts/LatoBlack-bold.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2" name="Google Shape;212;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Theo </a:t>
            </a:r>
            <a:r>
              <a:rPr i="1" lang="en-US"/>
              <a:t>Business Insider</a:t>
            </a:r>
            <a:r>
              <a:rPr lang="en-US"/>
              <a:t>, Nicole Eagan, CEO của công ty an ninh mạng Darktrace, mới đây đã tiết lộ vụ tấn công hi hữu. Cụ thể, một sòng bạc đã trở thành nạn nhân của tin tặc khi kẻ gian tìm được lổ hổng thông qua một chiếc nhiệt kế thông minh được dùng để theo dõi nước trong hồ cá đặt ngay giữa sảnh. "Những kẻ tấn công đã sử dụng nhiệt kế thông minh để xâm nhập vào mạng nội bộ", Eagan chia sẻ. "Sau đó chúng tìm thông tin cá nhân của những tay chơi bạc lớn rồi lấy dữ liệu ra theo cách đã đi vào, qua nhiệt kế, rồi tải lên hệ thống lưu trữ đám mây".</a:t>
            </a:r>
            <a:endParaRPr/>
          </a:p>
          <a:p>
            <a:pPr indent="0" lvl="0" marL="0" rtl="0" algn="l">
              <a:spcBef>
                <a:spcPts val="0"/>
              </a:spcBef>
              <a:spcAft>
                <a:spcPts val="0"/>
              </a:spcAft>
              <a:buNone/>
            </a:pPr>
            <a:r>
              <a:rPr lang="en-US"/>
              <a:t>Dữ liệu bị lấy có thể là thông tin về một số khách hàng chi tiêu nhiều nhất trong casino, cùng với các thông tin cá nhân khác. Tất cả được thực hiện nhờ việc kiểm soát một thiết bị IoT.</a:t>
            </a:r>
            <a:endParaRPr/>
          </a:p>
          <a:p>
            <a:pPr indent="0" lvl="0" marL="0" rtl="0" algn="l">
              <a:spcBef>
                <a:spcPts val="0"/>
              </a:spcBef>
              <a:spcAft>
                <a:spcPts val="0"/>
              </a:spcAft>
              <a:buNone/>
            </a:pPr>
            <a:r>
              <a:rPr lang="en-US"/>
              <a:t>Theo Eagan, sự gia tăng mạnh mẽ của các thiết bị kết nối thông minh như đèn, nhiệt kế... khiến cho mọi người dễ bị tấn công mạng hơn và đây là một ví dụ điển hình về rủi ro có thể xảy ra.</a:t>
            </a:r>
            <a:endParaRPr/>
          </a:p>
          <a:p>
            <a:pPr indent="0" lvl="0" marL="0" rtl="0" algn="l">
              <a:spcBef>
                <a:spcPts val="0"/>
              </a:spcBef>
              <a:spcAft>
                <a:spcPts val="0"/>
              </a:spcAft>
              <a:buNone/>
            </a:pPr>
            <a:r>
              <a:rPr lang="en-US"/>
              <a:t>"Có rất nhiều thiết bị IoT, từ bộ đo nhiệt, hệ thống làm lạnh, hệ thống HVAC (Heating, Ventilation and Air conditioning - Nhiệt, thông gió và điều hòa không khí), đến những người mang thiết bị hỗ trợ Alexa của họ vào văn phòng", CEO này cho biết. "Nó mở rộng phạm vi tấn công và hầu hết những thiết bị này không được bảo vệ bởi các hệ thống phòng thủ truyền thống".</a:t>
            </a:r>
            <a:endParaRPr/>
          </a:p>
          <a:p>
            <a:pPr indent="0" lvl="0" marL="0" rtl="0" algn="l">
              <a:spcBef>
                <a:spcPts val="0"/>
              </a:spcBef>
              <a:spcAft>
                <a:spcPts val="0"/>
              </a:spcAft>
              <a:buNone/>
            </a:pPr>
            <a:r>
              <a:rPr lang="en-US"/>
              <a:t>Cụ thể hơn, đó là việc các thiết bị IoT hiện nay có xu hướng được thiết kế rất cơ bản, không bao gồm các tính năng bảo mật bổ sung ngoài giao thức WPA2 phổ biến của mạng Wi-Fi. Mà trên thực tế, đây cũng không phải là một lớp bảo mật hoàn hảo. Tất nhiên, chúng đang được cải tiến để trở nên an toàn hơn, nhưng thế vẫn chưa đủ để tách xa khỏi sự dòm ngó của những kẻ tin tặc.</a:t>
            </a:r>
            <a:endParaRPr/>
          </a:p>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1" name="Google Shape;221;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8" name="Google Shape;228;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2" name="Google Shape;422;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9" name="Google Shape;449;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3" name="Google Shape;463;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0" name="Google Shape;480;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6" name="Google Shape;486;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0" name="Shape 10"/>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50"/>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lvl1pPr lvl="0" marR="0" rtl="0" algn="r">
              <a:lnSpc>
                <a:spcPct val="90000"/>
              </a:lnSpc>
              <a:spcBef>
                <a:spcPts val="0"/>
              </a:spcBef>
              <a:spcAft>
                <a:spcPts val="0"/>
              </a:spcAft>
              <a:buClr>
                <a:srgbClr val="0070C0"/>
              </a:buClr>
              <a:buSzPts val="4800"/>
              <a:buFont typeface="Lato Black"/>
              <a:buNone/>
              <a:defRPr b="0" i="0" sz="4800" u="none" cap="none" strike="noStrike">
                <a:solidFill>
                  <a:srgbClr val="0070C0"/>
                </a:solidFill>
                <a:latin typeface="Lato Black"/>
                <a:ea typeface="Lato Black"/>
                <a:cs typeface="Lato Black"/>
                <a:sym typeface="Lato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50"/>
          <p:cNvSpPr txBox="1"/>
          <p:nvPr>
            <p:ph idx="1" type="body"/>
          </p:nvPr>
        </p:nvSpPr>
        <p:spPr>
          <a:xfrm>
            <a:off x="618285" y="1750141"/>
            <a:ext cx="10994760" cy="4621160"/>
          </a:xfrm>
          <a:prstGeom prst="rect">
            <a:avLst/>
          </a:prstGeom>
          <a:noFill/>
          <a:ln>
            <a:noFill/>
          </a:ln>
        </p:spPr>
        <p:txBody>
          <a:bodyPr anchorCtr="0" anchor="t" bIns="45700" lIns="91425" spcFirstLastPara="1" rIns="91425" wrap="square" tIns="45700">
            <a:noAutofit/>
          </a:bodyPr>
          <a:lstStyle>
            <a:lvl1pPr indent="-465645" lvl="0" marL="457200" marR="0" rtl="0" algn="l">
              <a:lnSpc>
                <a:spcPct val="90000"/>
              </a:lnSpc>
              <a:spcBef>
                <a:spcPts val="1000"/>
              </a:spcBef>
              <a:spcAft>
                <a:spcPts val="0"/>
              </a:spcAft>
              <a:buClr>
                <a:schemeClr val="lt1"/>
              </a:buClr>
              <a:buSzPts val="3733"/>
              <a:buFont typeface="Arial"/>
              <a:buChar char="•"/>
              <a:defRPr b="0" i="0" sz="3733" u="none" cap="none" strike="noStrike">
                <a:solidFill>
                  <a:schemeClr val="lt1"/>
                </a:solidFill>
                <a:latin typeface="Lato"/>
                <a:ea typeface="Lato"/>
                <a:cs typeface="Lato"/>
                <a:sym typeface="Lato"/>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Lato"/>
                <a:ea typeface="Lato"/>
                <a:cs typeface="Lato"/>
                <a:sym typeface="Lato"/>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Lato"/>
                <a:ea typeface="Lato"/>
                <a:cs typeface="Lato"/>
                <a:sym typeface="Lato"/>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Lato"/>
                <a:ea typeface="Lato"/>
                <a:cs typeface="Lato"/>
                <a:sym typeface="Lato"/>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Lato"/>
                <a:ea typeface="Lato"/>
                <a:cs typeface="Lato"/>
                <a:sym typeface="Lato"/>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Lato"/>
                <a:ea typeface="Lato"/>
                <a:cs typeface="Lato"/>
                <a:sym typeface="Lato"/>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Lato"/>
                <a:ea typeface="Lato"/>
                <a:cs typeface="Lato"/>
                <a:sym typeface="Lato"/>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Lato"/>
                <a:ea typeface="Lato"/>
                <a:cs typeface="Lato"/>
                <a:sym typeface="Lato"/>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Lato"/>
                <a:ea typeface="Lato"/>
                <a:cs typeface="Lato"/>
                <a:sym typeface="Lato"/>
              </a:defRPr>
            </a:lvl9pPr>
          </a:lstStyle>
          <a:p/>
        </p:txBody>
      </p:sp>
      <p:sp>
        <p:nvSpPr>
          <p:cNvPr id="14" name="Google Shape;14;p50"/>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ato"/>
                <a:ea typeface="Lato"/>
                <a:cs typeface="Lato"/>
                <a:sym typeface="Lato"/>
              </a:defRPr>
            </a:lvl1pPr>
            <a:lvl2pPr lvl="1" marR="0" rtl="0" algn="l">
              <a:spcBef>
                <a:spcPts val="0"/>
              </a:spcBef>
              <a:spcAft>
                <a:spcPts val="0"/>
              </a:spcAft>
              <a:buSzPts val="1400"/>
              <a:buNone/>
              <a:defRPr b="0" i="0" sz="1800" u="none" cap="none" strike="noStrike">
                <a:solidFill>
                  <a:schemeClr val="dk1"/>
                </a:solidFill>
                <a:latin typeface="Lato"/>
                <a:ea typeface="Lato"/>
                <a:cs typeface="Lato"/>
                <a:sym typeface="Lato"/>
              </a:defRPr>
            </a:lvl2pPr>
            <a:lvl3pPr lvl="2" marR="0" rtl="0" algn="l">
              <a:spcBef>
                <a:spcPts val="0"/>
              </a:spcBef>
              <a:spcAft>
                <a:spcPts val="0"/>
              </a:spcAft>
              <a:buSzPts val="1400"/>
              <a:buNone/>
              <a:defRPr b="0" i="0" sz="1800" u="none" cap="none" strike="noStrike">
                <a:solidFill>
                  <a:schemeClr val="dk1"/>
                </a:solidFill>
                <a:latin typeface="Lato"/>
                <a:ea typeface="Lato"/>
                <a:cs typeface="Lato"/>
                <a:sym typeface="Lato"/>
              </a:defRPr>
            </a:lvl3pPr>
            <a:lvl4pPr lvl="3" marR="0" rtl="0" algn="l">
              <a:spcBef>
                <a:spcPts val="0"/>
              </a:spcBef>
              <a:spcAft>
                <a:spcPts val="0"/>
              </a:spcAft>
              <a:buSzPts val="1400"/>
              <a:buNone/>
              <a:defRPr b="0" i="0" sz="1800" u="none" cap="none" strike="noStrike">
                <a:solidFill>
                  <a:schemeClr val="dk1"/>
                </a:solidFill>
                <a:latin typeface="Lato"/>
                <a:ea typeface="Lato"/>
                <a:cs typeface="Lato"/>
                <a:sym typeface="Lato"/>
              </a:defRPr>
            </a:lvl4pPr>
            <a:lvl5pPr lvl="4" marR="0" rtl="0" algn="l">
              <a:spcBef>
                <a:spcPts val="0"/>
              </a:spcBef>
              <a:spcAft>
                <a:spcPts val="0"/>
              </a:spcAft>
              <a:buSzPts val="1400"/>
              <a:buNone/>
              <a:defRPr b="0" i="0" sz="1800" u="none" cap="none" strike="noStrike">
                <a:solidFill>
                  <a:schemeClr val="dk1"/>
                </a:solidFill>
                <a:latin typeface="Lato"/>
                <a:ea typeface="Lato"/>
                <a:cs typeface="Lato"/>
                <a:sym typeface="Lato"/>
              </a:defRPr>
            </a:lvl5pPr>
            <a:lvl6pPr lvl="5" marR="0" rtl="0" algn="l">
              <a:spcBef>
                <a:spcPts val="0"/>
              </a:spcBef>
              <a:spcAft>
                <a:spcPts val="0"/>
              </a:spcAft>
              <a:buSzPts val="1400"/>
              <a:buNone/>
              <a:defRPr b="0" i="0" sz="1800" u="none" cap="none" strike="noStrike">
                <a:solidFill>
                  <a:schemeClr val="dk1"/>
                </a:solidFill>
                <a:latin typeface="Lato"/>
                <a:ea typeface="Lato"/>
                <a:cs typeface="Lato"/>
                <a:sym typeface="Lato"/>
              </a:defRPr>
            </a:lvl6pPr>
            <a:lvl7pPr lvl="6" marR="0" rtl="0" algn="l">
              <a:spcBef>
                <a:spcPts val="0"/>
              </a:spcBef>
              <a:spcAft>
                <a:spcPts val="0"/>
              </a:spcAft>
              <a:buSzPts val="1400"/>
              <a:buNone/>
              <a:defRPr b="0" i="0" sz="1800" u="none" cap="none" strike="noStrike">
                <a:solidFill>
                  <a:schemeClr val="dk1"/>
                </a:solidFill>
                <a:latin typeface="Lato"/>
                <a:ea typeface="Lato"/>
                <a:cs typeface="Lato"/>
                <a:sym typeface="Lato"/>
              </a:defRPr>
            </a:lvl7pPr>
            <a:lvl8pPr lvl="7" marR="0" rtl="0" algn="l">
              <a:spcBef>
                <a:spcPts val="0"/>
              </a:spcBef>
              <a:spcAft>
                <a:spcPts val="0"/>
              </a:spcAft>
              <a:buSzPts val="1400"/>
              <a:buNone/>
              <a:defRPr b="0" i="0" sz="1800" u="none" cap="none" strike="noStrike">
                <a:solidFill>
                  <a:schemeClr val="dk1"/>
                </a:solidFill>
                <a:latin typeface="Lato"/>
                <a:ea typeface="Lato"/>
                <a:cs typeface="Lato"/>
                <a:sym typeface="Lato"/>
              </a:defRPr>
            </a:lvl8pPr>
            <a:lvl9pPr lvl="8" marR="0" rtl="0" algn="l">
              <a:spcBef>
                <a:spcPts val="0"/>
              </a:spcBef>
              <a:spcAft>
                <a:spcPts val="0"/>
              </a:spcAft>
              <a:buSzPts val="1400"/>
              <a:buNone/>
              <a:defRPr b="0" i="0" sz="1800" u="none" cap="none" strike="noStrike">
                <a:solidFill>
                  <a:schemeClr val="dk1"/>
                </a:solidFill>
                <a:latin typeface="Lato"/>
                <a:ea typeface="Lato"/>
                <a:cs typeface="Lato"/>
                <a:sym typeface="Lato"/>
              </a:defRPr>
            </a:lvl9pPr>
          </a:lstStyle>
          <a:p/>
        </p:txBody>
      </p:sp>
      <p:sp>
        <p:nvSpPr>
          <p:cNvPr id="15" name="Google Shape;15;p50"/>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ato"/>
                <a:ea typeface="Lato"/>
                <a:cs typeface="Lato"/>
                <a:sym typeface="Lato"/>
              </a:defRPr>
            </a:lvl1pPr>
            <a:lvl2pPr lvl="1" marR="0" rtl="0" algn="l">
              <a:spcBef>
                <a:spcPts val="0"/>
              </a:spcBef>
              <a:spcAft>
                <a:spcPts val="0"/>
              </a:spcAft>
              <a:buSzPts val="1400"/>
              <a:buNone/>
              <a:defRPr b="0" i="0" sz="1800" u="none" cap="none" strike="noStrike">
                <a:solidFill>
                  <a:schemeClr val="dk1"/>
                </a:solidFill>
                <a:latin typeface="Lato"/>
                <a:ea typeface="Lato"/>
                <a:cs typeface="Lato"/>
                <a:sym typeface="Lato"/>
              </a:defRPr>
            </a:lvl2pPr>
            <a:lvl3pPr lvl="2" marR="0" rtl="0" algn="l">
              <a:spcBef>
                <a:spcPts val="0"/>
              </a:spcBef>
              <a:spcAft>
                <a:spcPts val="0"/>
              </a:spcAft>
              <a:buSzPts val="1400"/>
              <a:buNone/>
              <a:defRPr b="0" i="0" sz="1800" u="none" cap="none" strike="noStrike">
                <a:solidFill>
                  <a:schemeClr val="dk1"/>
                </a:solidFill>
                <a:latin typeface="Lato"/>
                <a:ea typeface="Lato"/>
                <a:cs typeface="Lato"/>
                <a:sym typeface="Lato"/>
              </a:defRPr>
            </a:lvl3pPr>
            <a:lvl4pPr lvl="3" marR="0" rtl="0" algn="l">
              <a:spcBef>
                <a:spcPts val="0"/>
              </a:spcBef>
              <a:spcAft>
                <a:spcPts val="0"/>
              </a:spcAft>
              <a:buSzPts val="1400"/>
              <a:buNone/>
              <a:defRPr b="0" i="0" sz="1800" u="none" cap="none" strike="noStrike">
                <a:solidFill>
                  <a:schemeClr val="dk1"/>
                </a:solidFill>
                <a:latin typeface="Lato"/>
                <a:ea typeface="Lato"/>
                <a:cs typeface="Lato"/>
                <a:sym typeface="Lato"/>
              </a:defRPr>
            </a:lvl4pPr>
            <a:lvl5pPr lvl="4" marR="0" rtl="0" algn="l">
              <a:spcBef>
                <a:spcPts val="0"/>
              </a:spcBef>
              <a:spcAft>
                <a:spcPts val="0"/>
              </a:spcAft>
              <a:buSzPts val="1400"/>
              <a:buNone/>
              <a:defRPr b="0" i="0" sz="1800" u="none" cap="none" strike="noStrike">
                <a:solidFill>
                  <a:schemeClr val="dk1"/>
                </a:solidFill>
                <a:latin typeface="Lato"/>
                <a:ea typeface="Lato"/>
                <a:cs typeface="Lato"/>
                <a:sym typeface="Lato"/>
              </a:defRPr>
            </a:lvl5pPr>
            <a:lvl6pPr lvl="5" marR="0" rtl="0" algn="l">
              <a:spcBef>
                <a:spcPts val="0"/>
              </a:spcBef>
              <a:spcAft>
                <a:spcPts val="0"/>
              </a:spcAft>
              <a:buSzPts val="1400"/>
              <a:buNone/>
              <a:defRPr b="0" i="0" sz="1800" u="none" cap="none" strike="noStrike">
                <a:solidFill>
                  <a:schemeClr val="dk1"/>
                </a:solidFill>
                <a:latin typeface="Lato"/>
                <a:ea typeface="Lato"/>
                <a:cs typeface="Lato"/>
                <a:sym typeface="Lato"/>
              </a:defRPr>
            </a:lvl6pPr>
            <a:lvl7pPr lvl="6" marR="0" rtl="0" algn="l">
              <a:spcBef>
                <a:spcPts val="0"/>
              </a:spcBef>
              <a:spcAft>
                <a:spcPts val="0"/>
              </a:spcAft>
              <a:buSzPts val="1400"/>
              <a:buNone/>
              <a:defRPr b="0" i="0" sz="1800" u="none" cap="none" strike="noStrike">
                <a:solidFill>
                  <a:schemeClr val="dk1"/>
                </a:solidFill>
                <a:latin typeface="Lato"/>
                <a:ea typeface="Lato"/>
                <a:cs typeface="Lato"/>
                <a:sym typeface="Lato"/>
              </a:defRPr>
            </a:lvl7pPr>
            <a:lvl8pPr lvl="7" marR="0" rtl="0" algn="l">
              <a:spcBef>
                <a:spcPts val="0"/>
              </a:spcBef>
              <a:spcAft>
                <a:spcPts val="0"/>
              </a:spcAft>
              <a:buSzPts val="1400"/>
              <a:buNone/>
              <a:defRPr b="0" i="0" sz="1800" u="none" cap="none" strike="noStrike">
                <a:solidFill>
                  <a:schemeClr val="dk1"/>
                </a:solidFill>
                <a:latin typeface="Lato"/>
                <a:ea typeface="Lato"/>
                <a:cs typeface="Lato"/>
                <a:sym typeface="Lato"/>
              </a:defRPr>
            </a:lvl8pPr>
            <a:lvl9pPr lvl="8" marR="0" rtl="0" algn="l">
              <a:spcBef>
                <a:spcPts val="0"/>
              </a:spcBef>
              <a:spcAft>
                <a:spcPts val="0"/>
              </a:spcAft>
              <a:buSzPts val="1400"/>
              <a:buNone/>
              <a:defRPr b="0" i="0" sz="1800" u="none" cap="none" strike="noStrike">
                <a:solidFill>
                  <a:schemeClr val="dk1"/>
                </a:solidFill>
                <a:latin typeface="Lato"/>
                <a:ea typeface="Lato"/>
                <a:cs typeface="Lato"/>
                <a:sym typeface="Lato"/>
              </a:defRPr>
            </a:lvl9pPr>
          </a:lstStyle>
          <a:p/>
        </p:txBody>
      </p:sp>
      <p:sp>
        <p:nvSpPr>
          <p:cNvPr id="16" name="Google Shape;16;p50"/>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Lato"/>
                <a:ea typeface="Lato"/>
                <a:cs typeface="Lato"/>
                <a:sym typeface="Lato"/>
              </a:defRPr>
            </a:lvl1pPr>
            <a:lvl2pPr indent="0" lvl="1" marL="0" marR="0" rtl="0" algn="l">
              <a:spcBef>
                <a:spcPts val="0"/>
              </a:spcBef>
              <a:buNone/>
              <a:defRPr b="0" i="0" sz="1800" u="none" cap="none" strike="noStrike">
                <a:solidFill>
                  <a:schemeClr val="dk1"/>
                </a:solidFill>
                <a:latin typeface="Lato"/>
                <a:ea typeface="Lato"/>
                <a:cs typeface="Lato"/>
                <a:sym typeface="Lato"/>
              </a:defRPr>
            </a:lvl2pPr>
            <a:lvl3pPr indent="0" lvl="2" marL="0" marR="0" rtl="0" algn="l">
              <a:spcBef>
                <a:spcPts val="0"/>
              </a:spcBef>
              <a:buNone/>
              <a:defRPr b="0" i="0" sz="1800" u="none" cap="none" strike="noStrike">
                <a:solidFill>
                  <a:schemeClr val="dk1"/>
                </a:solidFill>
                <a:latin typeface="Lato"/>
                <a:ea typeface="Lato"/>
                <a:cs typeface="Lato"/>
                <a:sym typeface="Lato"/>
              </a:defRPr>
            </a:lvl3pPr>
            <a:lvl4pPr indent="0" lvl="3" marL="0" marR="0" rtl="0" algn="l">
              <a:spcBef>
                <a:spcPts val="0"/>
              </a:spcBef>
              <a:buNone/>
              <a:defRPr b="0" i="0" sz="1800" u="none" cap="none" strike="noStrike">
                <a:solidFill>
                  <a:schemeClr val="dk1"/>
                </a:solidFill>
                <a:latin typeface="Lato"/>
                <a:ea typeface="Lato"/>
                <a:cs typeface="Lato"/>
                <a:sym typeface="Lato"/>
              </a:defRPr>
            </a:lvl4pPr>
            <a:lvl5pPr indent="0" lvl="4" marL="0" marR="0" rtl="0" algn="l">
              <a:spcBef>
                <a:spcPts val="0"/>
              </a:spcBef>
              <a:buNone/>
              <a:defRPr b="0" i="0" sz="1800" u="none" cap="none" strike="noStrike">
                <a:solidFill>
                  <a:schemeClr val="dk1"/>
                </a:solidFill>
                <a:latin typeface="Lato"/>
                <a:ea typeface="Lato"/>
                <a:cs typeface="Lato"/>
                <a:sym typeface="Lato"/>
              </a:defRPr>
            </a:lvl5pPr>
            <a:lvl6pPr indent="0" lvl="5" marL="0" marR="0" rtl="0" algn="l">
              <a:spcBef>
                <a:spcPts val="0"/>
              </a:spcBef>
              <a:buNone/>
              <a:defRPr b="0" i="0" sz="1800" u="none" cap="none" strike="noStrike">
                <a:solidFill>
                  <a:schemeClr val="dk1"/>
                </a:solidFill>
                <a:latin typeface="Lato"/>
                <a:ea typeface="Lato"/>
                <a:cs typeface="Lato"/>
                <a:sym typeface="Lato"/>
              </a:defRPr>
            </a:lvl6pPr>
            <a:lvl7pPr indent="0" lvl="6" marL="0" marR="0" rtl="0" algn="l">
              <a:spcBef>
                <a:spcPts val="0"/>
              </a:spcBef>
              <a:buNone/>
              <a:defRPr b="0" i="0" sz="1800" u="none" cap="none" strike="noStrike">
                <a:solidFill>
                  <a:schemeClr val="dk1"/>
                </a:solidFill>
                <a:latin typeface="Lato"/>
                <a:ea typeface="Lato"/>
                <a:cs typeface="Lato"/>
                <a:sym typeface="Lato"/>
              </a:defRPr>
            </a:lvl7pPr>
            <a:lvl8pPr indent="0" lvl="7" marL="0" marR="0" rtl="0" algn="l">
              <a:spcBef>
                <a:spcPts val="0"/>
              </a:spcBef>
              <a:buNone/>
              <a:defRPr b="0" i="0" sz="1800" u="none" cap="none" strike="noStrike">
                <a:solidFill>
                  <a:schemeClr val="dk1"/>
                </a:solidFill>
                <a:latin typeface="Lato"/>
                <a:ea typeface="Lato"/>
                <a:cs typeface="Lato"/>
                <a:sym typeface="Lato"/>
              </a:defRPr>
            </a:lvl8pPr>
            <a:lvl9pPr indent="0" lvl="8" marL="0" marR="0" rtl="0" algn="l">
              <a:spcBef>
                <a:spcPts val="0"/>
              </a:spcBef>
              <a:buNone/>
              <a:defRPr b="0" i="0" sz="1800" u="none" cap="none" strike="noStrike">
                <a:solidFill>
                  <a:schemeClr val="dk1"/>
                </a:solidFill>
                <a:latin typeface="Lato"/>
                <a:ea typeface="Lato"/>
                <a:cs typeface="Lato"/>
                <a:sym typeface="Lato"/>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type="title">
  <p:cSld name="TITLE">
    <p:spTree>
      <p:nvGrpSpPr>
        <p:cNvPr id="17" name="Shape 17"/>
        <p:cNvGrpSpPr/>
        <p:nvPr/>
      </p:nvGrpSpPr>
      <p:grpSpPr>
        <a:xfrm>
          <a:off x="0" y="0"/>
          <a:ext cx="0" cy="0"/>
          <a:chOff x="0" y="0"/>
          <a:chExt cx="0" cy="0"/>
        </a:xfrm>
      </p:grpSpPr>
      <p:sp>
        <p:nvSpPr>
          <p:cNvPr id="18" name="Google Shape;18;p5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dk1"/>
              </a:buClr>
              <a:buSzPts val="6000"/>
              <a:buFont typeface="Lato Black"/>
              <a:buNone/>
              <a:defRPr b="0" i="0" sz="6000" u="none" cap="none" strike="noStrike">
                <a:solidFill>
                  <a:schemeClr val="dk1"/>
                </a:solidFill>
                <a:latin typeface="Lato Black"/>
                <a:ea typeface="Lato Black"/>
                <a:cs typeface="Lato Black"/>
                <a:sym typeface="Lato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9" name="Google Shape;19;p5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dk1"/>
              </a:buClr>
              <a:buSzPts val="2400"/>
              <a:buFont typeface="Arial"/>
              <a:buNone/>
              <a:defRPr b="0" i="0" sz="2400" u="none" cap="none" strike="noStrike">
                <a:solidFill>
                  <a:schemeClr val="dk1"/>
                </a:solidFill>
                <a:latin typeface="Lato"/>
                <a:ea typeface="Lato"/>
                <a:cs typeface="Lato"/>
                <a:sym typeface="Lato"/>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Lato"/>
                <a:ea typeface="Lato"/>
                <a:cs typeface="Lato"/>
                <a:sym typeface="Lato"/>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Lato"/>
                <a:ea typeface="Lato"/>
                <a:cs typeface="Lato"/>
                <a:sym typeface="Lato"/>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Lato"/>
                <a:ea typeface="Lato"/>
                <a:cs typeface="Lato"/>
                <a:sym typeface="Lato"/>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Lato"/>
                <a:ea typeface="Lato"/>
                <a:cs typeface="Lato"/>
                <a:sym typeface="Lato"/>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Lato"/>
                <a:ea typeface="Lato"/>
                <a:cs typeface="Lato"/>
                <a:sym typeface="Lato"/>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Lato"/>
                <a:ea typeface="Lato"/>
                <a:cs typeface="Lato"/>
                <a:sym typeface="Lato"/>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Lato"/>
                <a:ea typeface="Lato"/>
                <a:cs typeface="Lato"/>
                <a:sym typeface="Lato"/>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Lato"/>
                <a:ea typeface="Lato"/>
                <a:cs typeface="Lato"/>
                <a:sym typeface="Lato"/>
              </a:defRPr>
            </a:lvl9pPr>
          </a:lstStyle>
          <a:p/>
        </p:txBody>
      </p:sp>
      <p:sp>
        <p:nvSpPr>
          <p:cNvPr id="20" name="Google Shape;20;p51"/>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Lato"/>
                <a:ea typeface="Lato"/>
                <a:cs typeface="Lato"/>
                <a:sym typeface="Lato"/>
              </a:defRPr>
            </a:lvl1pPr>
            <a:lvl2pPr lvl="1" marR="0" rtl="0" algn="l">
              <a:spcBef>
                <a:spcPts val="0"/>
              </a:spcBef>
              <a:spcAft>
                <a:spcPts val="0"/>
              </a:spcAft>
              <a:buSzPts val="1400"/>
              <a:buNone/>
              <a:defRPr b="0" i="0" sz="1800" u="none" cap="none" strike="noStrike">
                <a:solidFill>
                  <a:schemeClr val="dk1"/>
                </a:solidFill>
                <a:latin typeface="Lato"/>
                <a:ea typeface="Lato"/>
                <a:cs typeface="Lato"/>
                <a:sym typeface="Lato"/>
              </a:defRPr>
            </a:lvl2pPr>
            <a:lvl3pPr lvl="2" marR="0" rtl="0" algn="l">
              <a:spcBef>
                <a:spcPts val="0"/>
              </a:spcBef>
              <a:spcAft>
                <a:spcPts val="0"/>
              </a:spcAft>
              <a:buSzPts val="1400"/>
              <a:buNone/>
              <a:defRPr b="0" i="0" sz="1800" u="none" cap="none" strike="noStrike">
                <a:solidFill>
                  <a:schemeClr val="dk1"/>
                </a:solidFill>
                <a:latin typeface="Lato"/>
                <a:ea typeface="Lato"/>
                <a:cs typeface="Lato"/>
                <a:sym typeface="Lato"/>
              </a:defRPr>
            </a:lvl3pPr>
            <a:lvl4pPr lvl="3" marR="0" rtl="0" algn="l">
              <a:spcBef>
                <a:spcPts val="0"/>
              </a:spcBef>
              <a:spcAft>
                <a:spcPts val="0"/>
              </a:spcAft>
              <a:buSzPts val="1400"/>
              <a:buNone/>
              <a:defRPr b="0" i="0" sz="1800" u="none" cap="none" strike="noStrike">
                <a:solidFill>
                  <a:schemeClr val="dk1"/>
                </a:solidFill>
                <a:latin typeface="Lato"/>
                <a:ea typeface="Lato"/>
                <a:cs typeface="Lato"/>
                <a:sym typeface="Lato"/>
              </a:defRPr>
            </a:lvl4pPr>
            <a:lvl5pPr lvl="4" marR="0" rtl="0" algn="l">
              <a:spcBef>
                <a:spcPts val="0"/>
              </a:spcBef>
              <a:spcAft>
                <a:spcPts val="0"/>
              </a:spcAft>
              <a:buSzPts val="1400"/>
              <a:buNone/>
              <a:defRPr b="0" i="0" sz="1800" u="none" cap="none" strike="noStrike">
                <a:solidFill>
                  <a:schemeClr val="dk1"/>
                </a:solidFill>
                <a:latin typeface="Lato"/>
                <a:ea typeface="Lato"/>
                <a:cs typeface="Lato"/>
                <a:sym typeface="Lato"/>
              </a:defRPr>
            </a:lvl5pPr>
            <a:lvl6pPr lvl="5" marR="0" rtl="0" algn="l">
              <a:spcBef>
                <a:spcPts val="0"/>
              </a:spcBef>
              <a:spcAft>
                <a:spcPts val="0"/>
              </a:spcAft>
              <a:buSzPts val="1400"/>
              <a:buNone/>
              <a:defRPr b="0" i="0" sz="1800" u="none" cap="none" strike="noStrike">
                <a:solidFill>
                  <a:schemeClr val="dk1"/>
                </a:solidFill>
                <a:latin typeface="Lato"/>
                <a:ea typeface="Lato"/>
                <a:cs typeface="Lato"/>
                <a:sym typeface="Lato"/>
              </a:defRPr>
            </a:lvl6pPr>
            <a:lvl7pPr lvl="6" marR="0" rtl="0" algn="l">
              <a:spcBef>
                <a:spcPts val="0"/>
              </a:spcBef>
              <a:spcAft>
                <a:spcPts val="0"/>
              </a:spcAft>
              <a:buSzPts val="1400"/>
              <a:buNone/>
              <a:defRPr b="0" i="0" sz="1800" u="none" cap="none" strike="noStrike">
                <a:solidFill>
                  <a:schemeClr val="dk1"/>
                </a:solidFill>
                <a:latin typeface="Lato"/>
                <a:ea typeface="Lato"/>
                <a:cs typeface="Lato"/>
                <a:sym typeface="Lato"/>
              </a:defRPr>
            </a:lvl7pPr>
            <a:lvl8pPr lvl="7" marR="0" rtl="0" algn="l">
              <a:spcBef>
                <a:spcPts val="0"/>
              </a:spcBef>
              <a:spcAft>
                <a:spcPts val="0"/>
              </a:spcAft>
              <a:buSzPts val="1400"/>
              <a:buNone/>
              <a:defRPr b="0" i="0" sz="1800" u="none" cap="none" strike="noStrike">
                <a:solidFill>
                  <a:schemeClr val="dk1"/>
                </a:solidFill>
                <a:latin typeface="Lato"/>
                <a:ea typeface="Lato"/>
                <a:cs typeface="Lato"/>
                <a:sym typeface="Lato"/>
              </a:defRPr>
            </a:lvl8pPr>
            <a:lvl9pPr lvl="8" marR="0" rtl="0" algn="l">
              <a:spcBef>
                <a:spcPts val="0"/>
              </a:spcBef>
              <a:spcAft>
                <a:spcPts val="0"/>
              </a:spcAft>
              <a:buSzPts val="1400"/>
              <a:buNone/>
              <a:defRPr b="0" i="0" sz="1800" u="none" cap="none" strike="noStrike">
                <a:solidFill>
                  <a:schemeClr val="dk1"/>
                </a:solidFill>
                <a:latin typeface="Lato"/>
                <a:ea typeface="Lato"/>
                <a:cs typeface="Lato"/>
                <a:sym typeface="Lato"/>
              </a:defRPr>
            </a:lvl9pPr>
          </a:lstStyle>
          <a:p/>
        </p:txBody>
      </p:sp>
      <p:sp>
        <p:nvSpPr>
          <p:cNvPr id="21" name="Google Shape;21;p51"/>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Lato"/>
                <a:ea typeface="Lato"/>
                <a:cs typeface="Lato"/>
                <a:sym typeface="Lato"/>
              </a:defRPr>
            </a:lvl1pPr>
            <a:lvl2pPr lvl="1" marR="0" rtl="0" algn="l">
              <a:spcBef>
                <a:spcPts val="0"/>
              </a:spcBef>
              <a:spcAft>
                <a:spcPts val="0"/>
              </a:spcAft>
              <a:buSzPts val="1400"/>
              <a:buNone/>
              <a:defRPr b="0" i="0" sz="1800" u="none" cap="none" strike="noStrike">
                <a:solidFill>
                  <a:schemeClr val="dk1"/>
                </a:solidFill>
                <a:latin typeface="Lato"/>
                <a:ea typeface="Lato"/>
                <a:cs typeface="Lato"/>
                <a:sym typeface="Lato"/>
              </a:defRPr>
            </a:lvl2pPr>
            <a:lvl3pPr lvl="2" marR="0" rtl="0" algn="l">
              <a:spcBef>
                <a:spcPts val="0"/>
              </a:spcBef>
              <a:spcAft>
                <a:spcPts val="0"/>
              </a:spcAft>
              <a:buSzPts val="1400"/>
              <a:buNone/>
              <a:defRPr b="0" i="0" sz="1800" u="none" cap="none" strike="noStrike">
                <a:solidFill>
                  <a:schemeClr val="dk1"/>
                </a:solidFill>
                <a:latin typeface="Lato"/>
                <a:ea typeface="Lato"/>
                <a:cs typeface="Lato"/>
                <a:sym typeface="Lato"/>
              </a:defRPr>
            </a:lvl3pPr>
            <a:lvl4pPr lvl="3" marR="0" rtl="0" algn="l">
              <a:spcBef>
                <a:spcPts val="0"/>
              </a:spcBef>
              <a:spcAft>
                <a:spcPts val="0"/>
              </a:spcAft>
              <a:buSzPts val="1400"/>
              <a:buNone/>
              <a:defRPr b="0" i="0" sz="1800" u="none" cap="none" strike="noStrike">
                <a:solidFill>
                  <a:schemeClr val="dk1"/>
                </a:solidFill>
                <a:latin typeface="Lato"/>
                <a:ea typeface="Lato"/>
                <a:cs typeface="Lato"/>
                <a:sym typeface="Lato"/>
              </a:defRPr>
            </a:lvl4pPr>
            <a:lvl5pPr lvl="4" marR="0" rtl="0" algn="l">
              <a:spcBef>
                <a:spcPts val="0"/>
              </a:spcBef>
              <a:spcAft>
                <a:spcPts val="0"/>
              </a:spcAft>
              <a:buSzPts val="1400"/>
              <a:buNone/>
              <a:defRPr b="0" i="0" sz="1800" u="none" cap="none" strike="noStrike">
                <a:solidFill>
                  <a:schemeClr val="dk1"/>
                </a:solidFill>
                <a:latin typeface="Lato"/>
                <a:ea typeface="Lato"/>
                <a:cs typeface="Lato"/>
                <a:sym typeface="Lato"/>
              </a:defRPr>
            </a:lvl5pPr>
            <a:lvl6pPr lvl="5" marR="0" rtl="0" algn="l">
              <a:spcBef>
                <a:spcPts val="0"/>
              </a:spcBef>
              <a:spcAft>
                <a:spcPts val="0"/>
              </a:spcAft>
              <a:buSzPts val="1400"/>
              <a:buNone/>
              <a:defRPr b="0" i="0" sz="1800" u="none" cap="none" strike="noStrike">
                <a:solidFill>
                  <a:schemeClr val="dk1"/>
                </a:solidFill>
                <a:latin typeface="Lato"/>
                <a:ea typeface="Lato"/>
                <a:cs typeface="Lato"/>
                <a:sym typeface="Lato"/>
              </a:defRPr>
            </a:lvl6pPr>
            <a:lvl7pPr lvl="6" marR="0" rtl="0" algn="l">
              <a:spcBef>
                <a:spcPts val="0"/>
              </a:spcBef>
              <a:spcAft>
                <a:spcPts val="0"/>
              </a:spcAft>
              <a:buSzPts val="1400"/>
              <a:buNone/>
              <a:defRPr b="0" i="0" sz="1800" u="none" cap="none" strike="noStrike">
                <a:solidFill>
                  <a:schemeClr val="dk1"/>
                </a:solidFill>
                <a:latin typeface="Lato"/>
                <a:ea typeface="Lato"/>
                <a:cs typeface="Lato"/>
                <a:sym typeface="Lato"/>
              </a:defRPr>
            </a:lvl7pPr>
            <a:lvl8pPr lvl="7" marR="0" rtl="0" algn="l">
              <a:spcBef>
                <a:spcPts val="0"/>
              </a:spcBef>
              <a:spcAft>
                <a:spcPts val="0"/>
              </a:spcAft>
              <a:buSzPts val="1400"/>
              <a:buNone/>
              <a:defRPr b="0" i="0" sz="1800" u="none" cap="none" strike="noStrike">
                <a:solidFill>
                  <a:schemeClr val="dk1"/>
                </a:solidFill>
                <a:latin typeface="Lato"/>
                <a:ea typeface="Lato"/>
                <a:cs typeface="Lato"/>
                <a:sym typeface="Lato"/>
              </a:defRPr>
            </a:lvl8pPr>
            <a:lvl9pPr lvl="8" marR="0" rtl="0" algn="l">
              <a:spcBef>
                <a:spcPts val="0"/>
              </a:spcBef>
              <a:spcAft>
                <a:spcPts val="0"/>
              </a:spcAft>
              <a:buSzPts val="1400"/>
              <a:buNone/>
              <a:defRPr b="0" i="0" sz="1800" u="none" cap="none" strike="noStrike">
                <a:solidFill>
                  <a:schemeClr val="dk1"/>
                </a:solidFill>
                <a:latin typeface="Lato"/>
                <a:ea typeface="Lato"/>
                <a:cs typeface="Lato"/>
                <a:sym typeface="Lato"/>
              </a:defRPr>
            </a:lvl9pPr>
          </a:lstStyle>
          <a:p/>
        </p:txBody>
      </p:sp>
      <p:sp>
        <p:nvSpPr>
          <p:cNvPr id="22" name="Google Shape;22;p51"/>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Lato"/>
                <a:ea typeface="Lato"/>
                <a:cs typeface="Lato"/>
                <a:sym typeface="Lato"/>
              </a:defRPr>
            </a:lvl1pPr>
            <a:lvl2pPr indent="0" lvl="1" marL="0" marR="0" rtl="0" algn="l">
              <a:spcBef>
                <a:spcPts val="0"/>
              </a:spcBef>
              <a:buNone/>
              <a:defRPr sz="1800">
                <a:solidFill>
                  <a:schemeClr val="dk1"/>
                </a:solidFill>
                <a:latin typeface="Lato"/>
                <a:ea typeface="Lato"/>
                <a:cs typeface="Lato"/>
                <a:sym typeface="Lato"/>
              </a:defRPr>
            </a:lvl2pPr>
            <a:lvl3pPr indent="0" lvl="2" marL="0" marR="0" rtl="0" algn="l">
              <a:spcBef>
                <a:spcPts val="0"/>
              </a:spcBef>
              <a:buNone/>
              <a:defRPr sz="1800">
                <a:solidFill>
                  <a:schemeClr val="dk1"/>
                </a:solidFill>
                <a:latin typeface="Lato"/>
                <a:ea typeface="Lato"/>
                <a:cs typeface="Lato"/>
                <a:sym typeface="Lato"/>
              </a:defRPr>
            </a:lvl3pPr>
            <a:lvl4pPr indent="0" lvl="3" marL="0" marR="0" rtl="0" algn="l">
              <a:spcBef>
                <a:spcPts val="0"/>
              </a:spcBef>
              <a:buNone/>
              <a:defRPr sz="1800">
                <a:solidFill>
                  <a:schemeClr val="dk1"/>
                </a:solidFill>
                <a:latin typeface="Lato"/>
                <a:ea typeface="Lato"/>
                <a:cs typeface="Lato"/>
                <a:sym typeface="Lato"/>
              </a:defRPr>
            </a:lvl4pPr>
            <a:lvl5pPr indent="0" lvl="4" marL="0" marR="0" rtl="0" algn="l">
              <a:spcBef>
                <a:spcPts val="0"/>
              </a:spcBef>
              <a:buNone/>
              <a:defRPr sz="1800">
                <a:solidFill>
                  <a:schemeClr val="dk1"/>
                </a:solidFill>
                <a:latin typeface="Lato"/>
                <a:ea typeface="Lato"/>
                <a:cs typeface="Lato"/>
                <a:sym typeface="Lato"/>
              </a:defRPr>
            </a:lvl5pPr>
            <a:lvl6pPr indent="0" lvl="5" marL="0" marR="0" rtl="0" algn="l">
              <a:spcBef>
                <a:spcPts val="0"/>
              </a:spcBef>
              <a:buNone/>
              <a:defRPr sz="1800">
                <a:solidFill>
                  <a:schemeClr val="dk1"/>
                </a:solidFill>
                <a:latin typeface="Lato"/>
                <a:ea typeface="Lato"/>
                <a:cs typeface="Lato"/>
                <a:sym typeface="Lato"/>
              </a:defRPr>
            </a:lvl6pPr>
            <a:lvl7pPr indent="0" lvl="6" marL="0" marR="0" rtl="0" algn="l">
              <a:spcBef>
                <a:spcPts val="0"/>
              </a:spcBef>
              <a:buNone/>
              <a:defRPr sz="1800">
                <a:solidFill>
                  <a:schemeClr val="dk1"/>
                </a:solidFill>
                <a:latin typeface="Lato"/>
                <a:ea typeface="Lato"/>
                <a:cs typeface="Lato"/>
                <a:sym typeface="Lato"/>
              </a:defRPr>
            </a:lvl7pPr>
            <a:lvl8pPr indent="0" lvl="7" marL="0" marR="0" rtl="0" algn="l">
              <a:spcBef>
                <a:spcPts val="0"/>
              </a:spcBef>
              <a:buNone/>
              <a:defRPr sz="1800">
                <a:solidFill>
                  <a:schemeClr val="dk1"/>
                </a:solidFill>
                <a:latin typeface="Lato"/>
                <a:ea typeface="Lato"/>
                <a:cs typeface="Lato"/>
                <a:sym typeface="Lato"/>
              </a:defRPr>
            </a:lvl8pPr>
            <a:lvl9pPr indent="0" lvl="8" marL="0" marR="0" rtl="0" algn="l">
              <a:spcBef>
                <a:spcPts val="0"/>
              </a:spcBef>
              <a:buNone/>
              <a:defRPr sz="1800">
                <a:solidFill>
                  <a:schemeClr val="dk1"/>
                </a:solidFill>
                <a:latin typeface="Lato"/>
                <a:ea typeface="Lato"/>
                <a:cs typeface="Lato"/>
                <a:sym typeface="Lato"/>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23" name="Shape 23"/>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p:cSld name="2_Title Slide">
    <p:bg>
      <p:bgPr>
        <a:solidFill>
          <a:srgbClr val="222A35"/>
        </a:solidFill>
      </p:bgPr>
    </p:bg>
    <p:spTree>
      <p:nvGrpSpPr>
        <p:cNvPr id="24" name="Shape 24"/>
        <p:cNvGrpSpPr/>
        <p:nvPr/>
      </p:nvGrpSpPr>
      <p:grpSpPr>
        <a:xfrm>
          <a:off x="0" y="0"/>
          <a:ext cx="0" cy="0"/>
          <a:chOff x="0" y="0"/>
          <a:chExt cx="0" cy="0"/>
        </a:xfrm>
      </p:grpSpPr>
      <p:sp>
        <p:nvSpPr>
          <p:cNvPr id="25" name="Google Shape;25;p53"/>
          <p:cNvSpPr/>
          <p:nvPr/>
        </p:nvSpPr>
        <p:spPr>
          <a:xfrm>
            <a:off x="10452555"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26" name="Google Shape;26;p53"/>
          <p:cNvSpPr/>
          <p:nvPr/>
        </p:nvSpPr>
        <p:spPr>
          <a:xfrm>
            <a:off x="10744448" y="449754"/>
            <a:ext cx="253173" cy="253173"/>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27" name="Google Shape;27;p53"/>
          <p:cNvSpPr/>
          <p:nvPr/>
        </p:nvSpPr>
        <p:spPr>
          <a:xfrm>
            <a:off x="11024427"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28" name="Google Shape;28;p53"/>
          <p:cNvSpPr txBox="1"/>
          <p:nvPr/>
        </p:nvSpPr>
        <p:spPr>
          <a:xfrm>
            <a:off x="100739" y="6552744"/>
            <a:ext cx="808811" cy="276999"/>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Lato"/>
                <a:ea typeface="Lato"/>
                <a:cs typeface="Lato"/>
                <a:sym typeface="Lato"/>
              </a:rPr>
              <a:t>TEK4.VN</a:t>
            </a:r>
            <a:endParaRPr b="1" sz="1200">
              <a:solidFill>
                <a:schemeClr val="lt1"/>
              </a:solidFill>
              <a:latin typeface="Lato"/>
              <a:ea typeface="Lato"/>
              <a:cs typeface="Lato"/>
              <a:sym typeface="Lato"/>
            </a:endParaRPr>
          </a:p>
        </p:txBody>
      </p:sp>
      <p:sp>
        <p:nvSpPr>
          <p:cNvPr id="29" name="Google Shape;29;p53"/>
          <p:cNvSpPr/>
          <p:nvPr/>
        </p:nvSpPr>
        <p:spPr>
          <a:xfrm>
            <a:off x="11121648" y="513134"/>
            <a:ext cx="75935" cy="131426"/>
          </a:xfrm>
          <a:custGeom>
            <a:rect b="b" l="l" r="r" t="t"/>
            <a:pathLst>
              <a:path extrusionOk="0" h="396" w="228">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30" name="Google Shape;30;p53"/>
          <p:cNvSpPr/>
          <p:nvPr/>
        </p:nvSpPr>
        <p:spPr>
          <a:xfrm>
            <a:off x="10534176" y="513134"/>
            <a:ext cx="75935" cy="131426"/>
          </a:xfrm>
          <a:custGeom>
            <a:rect b="b" l="l" r="r" t="t"/>
            <a:pathLst>
              <a:path extrusionOk="0" h="396" w="228">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31" name="Google Shape;31;p53"/>
          <p:cNvSpPr/>
          <p:nvPr/>
        </p:nvSpPr>
        <p:spPr>
          <a:xfrm>
            <a:off x="1545443" y="6506949"/>
            <a:ext cx="146261" cy="96400"/>
          </a:xfrm>
          <a:custGeom>
            <a:rect b="b" l="l" r="r" t="t"/>
            <a:pathLst>
              <a:path extrusionOk="0" h="338" w="514">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32" name="Google Shape;32;p53"/>
          <p:cNvSpPr/>
          <p:nvPr/>
        </p:nvSpPr>
        <p:spPr>
          <a:xfrm>
            <a:off x="1300060" y="6490329"/>
            <a:ext cx="69807" cy="129641"/>
          </a:xfrm>
          <a:custGeom>
            <a:rect b="b" l="l" r="r" t="t"/>
            <a:pathLst>
              <a:path extrusionOk="0" h="453" w="249">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33" name="Google Shape;33;p53"/>
          <p:cNvSpPr txBox="1"/>
          <p:nvPr/>
        </p:nvSpPr>
        <p:spPr>
          <a:xfrm>
            <a:off x="10711223" y="460923"/>
            <a:ext cx="322524" cy="230832"/>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fld id="{00000000-1234-1234-1234-123412341234}" type="slidenum">
              <a:rPr lang="en-US" sz="900">
                <a:solidFill>
                  <a:srgbClr val="222A35"/>
                </a:solidFill>
                <a:latin typeface="Lato Black"/>
                <a:ea typeface="Lato Black"/>
                <a:cs typeface="Lato Black"/>
                <a:sym typeface="Lato Black"/>
              </a:rPr>
              <a:t>‹#›</a:t>
            </a:fld>
            <a:endParaRPr sz="900">
              <a:solidFill>
                <a:srgbClr val="222A35"/>
              </a:solidFill>
              <a:latin typeface="Lato Black"/>
              <a:ea typeface="Lato Black"/>
              <a:cs typeface="Lato Black"/>
              <a:sym typeface="Lato Black"/>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34" name="Shape 34"/>
        <p:cNvGrpSpPr/>
        <p:nvPr/>
      </p:nvGrpSpPr>
      <p:grpSpPr>
        <a:xfrm>
          <a:off x="0" y="0"/>
          <a:ext cx="0" cy="0"/>
          <a:chOff x="0" y="0"/>
          <a:chExt cx="0" cy="0"/>
        </a:xfrm>
      </p:grpSpPr>
      <p:sp>
        <p:nvSpPr>
          <p:cNvPr id="35" name="Google Shape;35;p54"/>
          <p:cNvSpPr/>
          <p:nvPr>
            <p:ph idx="2" type="pic"/>
          </p:nvPr>
        </p:nvSpPr>
        <p:spPr>
          <a:xfrm>
            <a:off x="0" y="1612233"/>
            <a:ext cx="12192000" cy="2735179"/>
          </a:xfrm>
          <a:prstGeom prst="rect">
            <a:avLst/>
          </a:prstGeom>
          <a:noFill/>
          <a:ln>
            <a:noFill/>
          </a:ln>
        </p:spPr>
      </p:sp>
      <p:sp>
        <p:nvSpPr>
          <p:cNvPr id="36" name="Google Shape;36;p54"/>
          <p:cNvSpPr/>
          <p:nvPr/>
        </p:nvSpPr>
        <p:spPr>
          <a:xfrm>
            <a:off x="10452555"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37" name="Google Shape;37;p54"/>
          <p:cNvSpPr/>
          <p:nvPr/>
        </p:nvSpPr>
        <p:spPr>
          <a:xfrm>
            <a:off x="10744448" y="449754"/>
            <a:ext cx="253173" cy="253173"/>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38" name="Google Shape;38;p54"/>
          <p:cNvSpPr/>
          <p:nvPr/>
        </p:nvSpPr>
        <p:spPr>
          <a:xfrm>
            <a:off x="11024427"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39" name="Google Shape;39;p54"/>
          <p:cNvSpPr txBox="1"/>
          <p:nvPr/>
        </p:nvSpPr>
        <p:spPr>
          <a:xfrm>
            <a:off x="0" y="6555149"/>
            <a:ext cx="808811" cy="276999"/>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Lato"/>
                <a:ea typeface="Lato"/>
                <a:cs typeface="Lato"/>
                <a:sym typeface="Lato"/>
              </a:rPr>
              <a:t>TEK4.VN</a:t>
            </a:r>
            <a:endParaRPr b="1" sz="1200">
              <a:solidFill>
                <a:schemeClr val="lt1"/>
              </a:solidFill>
              <a:latin typeface="Lato"/>
              <a:ea typeface="Lato"/>
              <a:cs typeface="Lato"/>
              <a:sym typeface="Lato"/>
            </a:endParaRPr>
          </a:p>
        </p:txBody>
      </p:sp>
      <p:sp>
        <p:nvSpPr>
          <p:cNvPr id="40" name="Google Shape;40;p54"/>
          <p:cNvSpPr/>
          <p:nvPr/>
        </p:nvSpPr>
        <p:spPr>
          <a:xfrm>
            <a:off x="11121648" y="513134"/>
            <a:ext cx="75935" cy="131426"/>
          </a:xfrm>
          <a:custGeom>
            <a:rect b="b" l="l" r="r" t="t"/>
            <a:pathLst>
              <a:path extrusionOk="0" h="396" w="228">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41" name="Google Shape;41;p54"/>
          <p:cNvSpPr/>
          <p:nvPr/>
        </p:nvSpPr>
        <p:spPr>
          <a:xfrm>
            <a:off x="10534176" y="513134"/>
            <a:ext cx="75935" cy="131426"/>
          </a:xfrm>
          <a:custGeom>
            <a:rect b="b" l="l" r="r" t="t"/>
            <a:pathLst>
              <a:path extrusionOk="0" h="396" w="228">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42" name="Google Shape;42;p54"/>
          <p:cNvSpPr/>
          <p:nvPr/>
        </p:nvSpPr>
        <p:spPr>
          <a:xfrm>
            <a:off x="978162" y="6502379"/>
            <a:ext cx="131303" cy="105541"/>
          </a:xfrm>
          <a:custGeom>
            <a:rect b="b" l="l" r="r" t="t"/>
            <a:pathLst>
              <a:path extrusionOk="0" h="374" w="462">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43" name="Google Shape;43;p54"/>
          <p:cNvSpPr txBox="1"/>
          <p:nvPr/>
        </p:nvSpPr>
        <p:spPr>
          <a:xfrm>
            <a:off x="10711223" y="460923"/>
            <a:ext cx="322524" cy="230832"/>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fld id="{00000000-1234-1234-1234-123412341234}" type="slidenum">
              <a:rPr lang="en-US" sz="900">
                <a:solidFill>
                  <a:srgbClr val="222A35"/>
                </a:solidFill>
                <a:latin typeface="Lato Black"/>
                <a:ea typeface="Lato Black"/>
                <a:cs typeface="Lato Black"/>
                <a:sym typeface="Lato Black"/>
              </a:rPr>
              <a:t>‹#›</a:t>
            </a:fld>
            <a:endParaRPr sz="900">
              <a:solidFill>
                <a:srgbClr val="222A35"/>
              </a:solidFill>
              <a:latin typeface="Lato Black"/>
              <a:ea typeface="Lato Black"/>
              <a:cs typeface="Lato Black"/>
              <a:sym typeface="Lato Black"/>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ustom Layout">
  <p:cSld name="1_Custom Layout">
    <p:spTree>
      <p:nvGrpSpPr>
        <p:cNvPr id="44" name="Shape 44"/>
        <p:cNvGrpSpPr/>
        <p:nvPr/>
      </p:nvGrpSpPr>
      <p:grpSpPr>
        <a:xfrm>
          <a:off x="0" y="0"/>
          <a:ext cx="0" cy="0"/>
          <a:chOff x="0" y="0"/>
          <a:chExt cx="0" cy="0"/>
        </a:xfrm>
      </p:grpSpPr>
      <p:sp>
        <p:nvSpPr>
          <p:cNvPr id="45" name="Google Shape;45;p55"/>
          <p:cNvSpPr/>
          <p:nvPr>
            <p:ph idx="2" type="pic"/>
          </p:nvPr>
        </p:nvSpPr>
        <p:spPr>
          <a:xfrm>
            <a:off x="6096000" y="0"/>
            <a:ext cx="6096000" cy="6858000"/>
          </a:xfrm>
          <a:prstGeom prst="rect">
            <a:avLst/>
          </a:prstGeom>
          <a:noFill/>
          <a:ln>
            <a:noFill/>
          </a:ln>
        </p:spPr>
      </p:sp>
      <p:sp>
        <p:nvSpPr>
          <p:cNvPr id="46" name="Google Shape;46;p55"/>
          <p:cNvSpPr txBox="1"/>
          <p:nvPr/>
        </p:nvSpPr>
        <p:spPr>
          <a:xfrm>
            <a:off x="0" y="6545024"/>
            <a:ext cx="808811" cy="276999"/>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Lato"/>
                <a:ea typeface="Lato"/>
                <a:cs typeface="Lato"/>
                <a:sym typeface="Lato"/>
              </a:rPr>
              <a:t>TEK4.VN</a:t>
            </a:r>
            <a:endParaRPr b="1" sz="1200">
              <a:solidFill>
                <a:schemeClr val="lt1"/>
              </a:solidFill>
              <a:latin typeface="Lato"/>
              <a:ea typeface="Lato"/>
              <a:cs typeface="Lato"/>
              <a:sym typeface="Lato"/>
            </a:endParaRPr>
          </a:p>
        </p:txBody>
      </p:sp>
      <p:sp>
        <p:nvSpPr>
          <p:cNvPr id="47" name="Google Shape;47;p55"/>
          <p:cNvSpPr/>
          <p:nvPr/>
        </p:nvSpPr>
        <p:spPr>
          <a:xfrm>
            <a:off x="1545443" y="6506949"/>
            <a:ext cx="146261" cy="96400"/>
          </a:xfrm>
          <a:custGeom>
            <a:rect b="b" l="l" r="r" t="t"/>
            <a:pathLst>
              <a:path extrusionOk="0" h="338" w="514">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48" name="Google Shape;48;p55"/>
          <p:cNvSpPr/>
          <p:nvPr/>
        </p:nvSpPr>
        <p:spPr>
          <a:xfrm>
            <a:off x="1300060" y="6490329"/>
            <a:ext cx="69807" cy="129641"/>
          </a:xfrm>
          <a:custGeom>
            <a:rect b="b" l="l" r="r" t="t"/>
            <a:pathLst>
              <a:path extrusionOk="0" h="453" w="249">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49" name="Google Shape;49;p55"/>
          <p:cNvSpPr/>
          <p:nvPr/>
        </p:nvSpPr>
        <p:spPr>
          <a:xfrm>
            <a:off x="978162" y="6502379"/>
            <a:ext cx="131303" cy="105541"/>
          </a:xfrm>
          <a:custGeom>
            <a:rect b="b" l="l" r="r" t="t"/>
            <a:pathLst>
              <a:path extrusionOk="0" h="374" w="462">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Custom Layout">
  <p:cSld name="2_Custom Layout">
    <p:spTree>
      <p:nvGrpSpPr>
        <p:cNvPr id="50" name="Shape 50"/>
        <p:cNvGrpSpPr/>
        <p:nvPr/>
      </p:nvGrpSpPr>
      <p:grpSpPr>
        <a:xfrm>
          <a:off x="0" y="0"/>
          <a:ext cx="0" cy="0"/>
          <a:chOff x="0" y="0"/>
          <a:chExt cx="0" cy="0"/>
        </a:xfrm>
      </p:grpSpPr>
      <p:sp>
        <p:nvSpPr>
          <p:cNvPr id="51" name="Google Shape;51;p56"/>
          <p:cNvSpPr/>
          <p:nvPr>
            <p:ph idx="2" type="pic"/>
          </p:nvPr>
        </p:nvSpPr>
        <p:spPr>
          <a:xfrm>
            <a:off x="918298" y="1877093"/>
            <a:ext cx="2203704" cy="2203704"/>
          </a:xfrm>
          <a:prstGeom prst="rect">
            <a:avLst/>
          </a:prstGeom>
          <a:noFill/>
          <a:ln>
            <a:noFill/>
          </a:ln>
        </p:spPr>
      </p:sp>
      <p:sp>
        <p:nvSpPr>
          <p:cNvPr id="52" name="Google Shape;52;p56"/>
          <p:cNvSpPr/>
          <p:nvPr>
            <p:ph idx="3" type="pic"/>
          </p:nvPr>
        </p:nvSpPr>
        <p:spPr>
          <a:xfrm>
            <a:off x="3637108" y="1877093"/>
            <a:ext cx="2203704" cy="2203704"/>
          </a:xfrm>
          <a:prstGeom prst="rect">
            <a:avLst/>
          </a:prstGeom>
          <a:noFill/>
          <a:ln>
            <a:noFill/>
          </a:ln>
        </p:spPr>
      </p:sp>
      <p:sp>
        <p:nvSpPr>
          <p:cNvPr id="53" name="Google Shape;53;p56"/>
          <p:cNvSpPr/>
          <p:nvPr>
            <p:ph idx="4" type="pic"/>
          </p:nvPr>
        </p:nvSpPr>
        <p:spPr>
          <a:xfrm>
            <a:off x="6355917" y="1877093"/>
            <a:ext cx="2203704" cy="2203704"/>
          </a:xfrm>
          <a:prstGeom prst="rect">
            <a:avLst/>
          </a:prstGeom>
          <a:noFill/>
          <a:ln>
            <a:noFill/>
          </a:ln>
        </p:spPr>
      </p:sp>
      <p:sp>
        <p:nvSpPr>
          <p:cNvPr id="54" name="Google Shape;54;p56"/>
          <p:cNvSpPr/>
          <p:nvPr>
            <p:ph idx="5" type="pic"/>
          </p:nvPr>
        </p:nvSpPr>
        <p:spPr>
          <a:xfrm>
            <a:off x="9074727" y="1877093"/>
            <a:ext cx="2203704" cy="2203704"/>
          </a:xfrm>
          <a:prstGeom prst="rect">
            <a:avLst/>
          </a:prstGeom>
          <a:noFill/>
          <a:ln>
            <a:noFill/>
          </a:ln>
        </p:spPr>
      </p:sp>
      <p:sp>
        <p:nvSpPr>
          <p:cNvPr id="55" name="Google Shape;55;p56"/>
          <p:cNvSpPr/>
          <p:nvPr/>
        </p:nvSpPr>
        <p:spPr>
          <a:xfrm>
            <a:off x="10452555"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56" name="Google Shape;56;p56"/>
          <p:cNvSpPr/>
          <p:nvPr/>
        </p:nvSpPr>
        <p:spPr>
          <a:xfrm>
            <a:off x="10744448" y="449754"/>
            <a:ext cx="253173" cy="253173"/>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57" name="Google Shape;57;p56"/>
          <p:cNvSpPr/>
          <p:nvPr/>
        </p:nvSpPr>
        <p:spPr>
          <a:xfrm>
            <a:off x="11024427"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58" name="Google Shape;58;p56"/>
          <p:cNvSpPr txBox="1"/>
          <p:nvPr/>
        </p:nvSpPr>
        <p:spPr>
          <a:xfrm>
            <a:off x="109586" y="6502379"/>
            <a:ext cx="808811" cy="276999"/>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Lato"/>
                <a:ea typeface="Lato"/>
                <a:cs typeface="Lato"/>
                <a:sym typeface="Lato"/>
              </a:rPr>
              <a:t>TEK4.VN</a:t>
            </a:r>
            <a:endParaRPr b="1" sz="1200">
              <a:solidFill>
                <a:schemeClr val="lt1"/>
              </a:solidFill>
              <a:latin typeface="Lato"/>
              <a:ea typeface="Lato"/>
              <a:cs typeface="Lato"/>
              <a:sym typeface="Lato"/>
            </a:endParaRPr>
          </a:p>
        </p:txBody>
      </p:sp>
      <p:sp>
        <p:nvSpPr>
          <p:cNvPr id="59" name="Google Shape;59;p56"/>
          <p:cNvSpPr/>
          <p:nvPr/>
        </p:nvSpPr>
        <p:spPr>
          <a:xfrm>
            <a:off x="11121648" y="513134"/>
            <a:ext cx="75935" cy="131426"/>
          </a:xfrm>
          <a:custGeom>
            <a:rect b="b" l="l" r="r" t="t"/>
            <a:pathLst>
              <a:path extrusionOk="0" h="396" w="228">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60" name="Google Shape;60;p56"/>
          <p:cNvSpPr/>
          <p:nvPr/>
        </p:nvSpPr>
        <p:spPr>
          <a:xfrm>
            <a:off x="10534176" y="513134"/>
            <a:ext cx="75935" cy="131426"/>
          </a:xfrm>
          <a:custGeom>
            <a:rect b="b" l="l" r="r" t="t"/>
            <a:pathLst>
              <a:path extrusionOk="0" h="396" w="228">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61" name="Google Shape;61;p56"/>
          <p:cNvSpPr/>
          <p:nvPr/>
        </p:nvSpPr>
        <p:spPr>
          <a:xfrm>
            <a:off x="1545443" y="6506949"/>
            <a:ext cx="146261" cy="96400"/>
          </a:xfrm>
          <a:custGeom>
            <a:rect b="b" l="l" r="r" t="t"/>
            <a:pathLst>
              <a:path extrusionOk="0" h="338" w="514">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62" name="Google Shape;62;p56"/>
          <p:cNvSpPr/>
          <p:nvPr/>
        </p:nvSpPr>
        <p:spPr>
          <a:xfrm>
            <a:off x="1300060" y="6490329"/>
            <a:ext cx="69807" cy="129641"/>
          </a:xfrm>
          <a:custGeom>
            <a:rect b="b" l="l" r="r" t="t"/>
            <a:pathLst>
              <a:path extrusionOk="0" h="453" w="249">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63" name="Google Shape;63;p56"/>
          <p:cNvSpPr/>
          <p:nvPr/>
        </p:nvSpPr>
        <p:spPr>
          <a:xfrm>
            <a:off x="978162" y="6502379"/>
            <a:ext cx="131303" cy="105541"/>
          </a:xfrm>
          <a:custGeom>
            <a:rect b="b" l="l" r="r" t="t"/>
            <a:pathLst>
              <a:path extrusionOk="0" h="374" w="462">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64" name="Google Shape;64;p56"/>
          <p:cNvSpPr txBox="1"/>
          <p:nvPr/>
        </p:nvSpPr>
        <p:spPr>
          <a:xfrm>
            <a:off x="10711223" y="460923"/>
            <a:ext cx="322524" cy="230832"/>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fld id="{00000000-1234-1234-1234-123412341234}" type="slidenum">
              <a:rPr lang="en-US" sz="900">
                <a:solidFill>
                  <a:srgbClr val="222A35"/>
                </a:solidFill>
                <a:latin typeface="Lato Black"/>
                <a:ea typeface="Lato Black"/>
                <a:cs typeface="Lato Black"/>
                <a:sym typeface="Lato Black"/>
              </a:rPr>
              <a:t>‹#›</a:t>
            </a:fld>
            <a:endParaRPr sz="900">
              <a:solidFill>
                <a:srgbClr val="222A35"/>
              </a:solidFill>
              <a:latin typeface="Lato Black"/>
              <a:ea typeface="Lato Black"/>
              <a:cs typeface="Lato Black"/>
              <a:sym typeface="Lato Black"/>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Custom Layout">
  <p:cSld name="3_Custom Layout">
    <p:spTree>
      <p:nvGrpSpPr>
        <p:cNvPr id="65" name="Shape 65"/>
        <p:cNvGrpSpPr/>
        <p:nvPr/>
      </p:nvGrpSpPr>
      <p:grpSpPr>
        <a:xfrm>
          <a:off x="0" y="0"/>
          <a:ext cx="0" cy="0"/>
          <a:chOff x="0" y="0"/>
          <a:chExt cx="0" cy="0"/>
        </a:xfrm>
      </p:grpSpPr>
      <p:sp>
        <p:nvSpPr>
          <p:cNvPr id="66" name="Google Shape;66;p57"/>
          <p:cNvSpPr/>
          <p:nvPr>
            <p:ph idx="2" type="pic"/>
          </p:nvPr>
        </p:nvSpPr>
        <p:spPr>
          <a:xfrm>
            <a:off x="918298" y="1706879"/>
            <a:ext cx="2589826" cy="2055224"/>
          </a:xfrm>
          <a:prstGeom prst="rect">
            <a:avLst/>
          </a:prstGeom>
          <a:noFill/>
          <a:ln>
            <a:noFill/>
          </a:ln>
        </p:spPr>
      </p:sp>
      <p:sp>
        <p:nvSpPr>
          <p:cNvPr id="67" name="Google Shape;67;p57"/>
          <p:cNvSpPr/>
          <p:nvPr>
            <p:ph idx="3" type="pic"/>
          </p:nvPr>
        </p:nvSpPr>
        <p:spPr>
          <a:xfrm>
            <a:off x="6097949" y="1706879"/>
            <a:ext cx="2589826" cy="2055224"/>
          </a:xfrm>
          <a:prstGeom prst="rect">
            <a:avLst/>
          </a:prstGeom>
          <a:noFill/>
          <a:ln>
            <a:noFill/>
          </a:ln>
        </p:spPr>
      </p:sp>
      <p:sp>
        <p:nvSpPr>
          <p:cNvPr id="68" name="Google Shape;68;p57"/>
          <p:cNvSpPr/>
          <p:nvPr>
            <p:ph idx="4" type="pic"/>
          </p:nvPr>
        </p:nvSpPr>
        <p:spPr>
          <a:xfrm>
            <a:off x="3508124" y="3762103"/>
            <a:ext cx="2589826" cy="2055224"/>
          </a:xfrm>
          <a:prstGeom prst="rect">
            <a:avLst/>
          </a:prstGeom>
          <a:noFill/>
          <a:ln>
            <a:noFill/>
          </a:ln>
        </p:spPr>
      </p:sp>
      <p:sp>
        <p:nvSpPr>
          <p:cNvPr id="69" name="Google Shape;69;p57"/>
          <p:cNvSpPr/>
          <p:nvPr>
            <p:ph idx="5" type="pic"/>
          </p:nvPr>
        </p:nvSpPr>
        <p:spPr>
          <a:xfrm>
            <a:off x="8687775" y="3762103"/>
            <a:ext cx="2589826" cy="2055224"/>
          </a:xfrm>
          <a:prstGeom prst="rect">
            <a:avLst/>
          </a:prstGeom>
          <a:noFill/>
          <a:ln>
            <a:noFill/>
          </a:ln>
        </p:spPr>
      </p:sp>
      <p:sp>
        <p:nvSpPr>
          <p:cNvPr id="70" name="Google Shape;70;p57"/>
          <p:cNvSpPr/>
          <p:nvPr/>
        </p:nvSpPr>
        <p:spPr>
          <a:xfrm>
            <a:off x="10452555"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71" name="Google Shape;71;p57"/>
          <p:cNvSpPr/>
          <p:nvPr/>
        </p:nvSpPr>
        <p:spPr>
          <a:xfrm>
            <a:off x="10744448" y="449754"/>
            <a:ext cx="253173" cy="253173"/>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72" name="Google Shape;72;p57"/>
          <p:cNvSpPr/>
          <p:nvPr/>
        </p:nvSpPr>
        <p:spPr>
          <a:xfrm>
            <a:off x="11024427"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73" name="Google Shape;73;p57"/>
          <p:cNvSpPr txBox="1"/>
          <p:nvPr/>
        </p:nvSpPr>
        <p:spPr>
          <a:xfrm>
            <a:off x="109586" y="6490329"/>
            <a:ext cx="808811" cy="276999"/>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Lato"/>
                <a:ea typeface="Lato"/>
                <a:cs typeface="Lato"/>
                <a:sym typeface="Lato"/>
              </a:rPr>
              <a:t>TEK4.VN</a:t>
            </a:r>
            <a:endParaRPr b="1" sz="1200">
              <a:solidFill>
                <a:schemeClr val="lt1"/>
              </a:solidFill>
              <a:latin typeface="Lato"/>
              <a:ea typeface="Lato"/>
              <a:cs typeface="Lato"/>
              <a:sym typeface="Lato"/>
            </a:endParaRPr>
          </a:p>
        </p:txBody>
      </p:sp>
      <p:sp>
        <p:nvSpPr>
          <p:cNvPr id="74" name="Google Shape;74;p57"/>
          <p:cNvSpPr/>
          <p:nvPr/>
        </p:nvSpPr>
        <p:spPr>
          <a:xfrm>
            <a:off x="11121648" y="513134"/>
            <a:ext cx="75935" cy="131426"/>
          </a:xfrm>
          <a:custGeom>
            <a:rect b="b" l="l" r="r" t="t"/>
            <a:pathLst>
              <a:path extrusionOk="0" h="396" w="228">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75" name="Google Shape;75;p57"/>
          <p:cNvSpPr/>
          <p:nvPr/>
        </p:nvSpPr>
        <p:spPr>
          <a:xfrm>
            <a:off x="10534176" y="513134"/>
            <a:ext cx="75935" cy="131426"/>
          </a:xfrm>
          <a:custGeom>
            <a:rect b="b" l="l" r="r" t="t"/>
            <a:pathLst>
              <a:path extrusionOk="0" h="396" w="228">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76" name="Google Shape;76;p57"/>
          <p:cNvSpPr/>
          <p:nvPr/>
        </p:nvSpPr>
        <p:spPr>
          <a:xfrm>
            <a:off x="1545443" y="6506949"/>
            <a:ext cx="146261" cy="96400"/>
          </a:xfrm>
          <a:custGeom>
            <a:rect b="b" l="l" r="r" t="t"/>
            <a:pathLst>
              <a:path extrusionOk="0" h="338" w="514">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77" name="Google Shape;77;p57"/>
          <p:cNvSpPr/>
          <p:nvPr/>
        </p:nvSpPr>
        <p:spPr>
          <a:xfrm>
            <a:off x="1300060" y="6490329"/>
            <a:ext cx="69807" cy="129641"/>
          </a:xfrm>
          <a:custGeom>
            <a:rect b="b" l="l" r="r" t="t"/>
            <a:pathLst>
              <a:path extrusionOk="0" h="453" w="249">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78" name="Google Shape;78;p57"/>
          <p:cNvSpPr/>
          <p:nvPr/>
        </p:nvSpPr>
        <p:spPr>
          <a:xfrm>
            <a:off x="978162" y="6502379"/>
            <a:ext cx="131303" cy="105541"/>
          </a:xfrm>
          <a:custGeom>
            <a:rect b="b" l="l" r="r" t="t"/>
            <a:pathLst>
              <a:path extrusionOk="0" h="374" w="462">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79" name="Google Shape;79;p57"/>
          <p:cNvSpPr txBox="1"/>
          <p:nvPr/>
        </p:nvSpPr>
        <p:spPr>
          <a:xfrm>
            <a:off x="10711223" y="460923"/>
            <a:ext cx="322524" cy="230832"/>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fld id="{00000000-1234-1234-1234-123412341234}" type="slidenum">
              <a:rPr lang="en-US" sz="900">
                <a:solidFill>
                  <a:srgbClr val="222A35"/>
                </a:solidFill>
                <a:latin typeface="Lato Black"/>
                <a:ea typeface="Lato Black"/>
                <a:cs typeface="Lato Black"/>
                <a:sym typeface="Lato Black"/>
              </a:rPr>
              <a:t>‹#›</a:t>
            </a:fld>
            <a:endParaRPr sz="900">
              <a:solidFill>
                <a:srgbClr val="222A35"/>
              </a:solidFill>
              <a:latin typeface="Lato Black"/>
              <a:ea typeface="Lato Black"/>
              <a:cs typeface="Lato Black"/>
              <a:sym typeface="Lato Black"/>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Custom Layout">
  <p:cSld name="4_Custom Layout">
    <p:spTree>
      <p:nvGrpSpPr>
        <p:cNvPr id="80" name="Shape 80"/>
        <p:cNvGrpSpPr/>
        <p:nvPr/>
      </p:nvGrpSpPr>
      <p:grpSpPr>
        <a:xfrm>
          <a:off x="0" y="0"/>
          <a:ext cx="0" cy="0"/>
          <a:chOff x="0" y="0"/>
          <a:chExt cx="0" cy="0"/>
        </a:xfrm>
      </p:grpSpPr>
      <p:sp>
        <p:nvSpPr>
          <p:cNvPr id="81" name="Google Shape;81;p58"/>
          <p:cNvSpPr/>
          <p:nvPr>
            <p:ph idx="2" type="pic"/>
          </p:nvPr>
        </p:nvSpPr>
        <p:spPr>
          <a:xfrm>
            <a:off x="1118752" y="1917215"/>
            <a:ext cx="4760037" cy="2678153"/>
          </a:xfrm>
          <a:prstGeom prst="rect">
            <a:avLst/>
          </a:prstGeom>
          <a:noFill/>
          <a:ln>
            <a:noFill/>
          </a:ln>
        </p:spPr>
      </p:sp>
      <p:sp>
        <p:nvSpPr>
          <p:cNvPr id="82" name="Google Shape;82;p58"/>
          <p:cNvSpPr/>
          <p:nvPr/>
        </p:nvSpPr>
        <p:spPr>
          <a:xfrm>
            <a:off x="10452555"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83" name="Google Shape;83;p58"/>
          <p:cNvSpPr/>
          <p:nvPr/>
        </p:nvSpPr>
        <p:spPr>
          <a:xfrm>
            <a:off x="10744448" y="449754"/>
            <a:ext cx="253173" cy="253173"/>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84" name="Google Shape;84;p58"/>
          <p:cNvSpPr/>
          <p:nvPr/>
        </p:nvSpPr>
        <p:spPr>
          <a:xfrm>
            <a:off x="11024427" y="449753"/>
            <a:ext cx="253173" cy="253173"/>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85" name="Google Shape;85;p58"/>
          <p:cNvSpPr txBox="1"/>
          <p:nvPr/>
        </p:nvSpPr>
        <p:spPr>
          <a:xfrm>
            <a:off x="74682" y="6536315"/>
            <a:ext cx="808811" cy="276999"/>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Lato"/>
                <a:ea typeface="Lato"/>
                <a:cs typeface="Lato"/>
                <a:sym typeface="Lato"/>
              </a:rPr>
              <a:t>TEK4.VN</a:t>
            </a:r>
            <a:endParaRPr b="1" sz="1200">
              <a:solidFill>
                <a:schemeClr val="lt1"/>
              </a:solidFill>
              <a:latin typeface="Lato"/>
              <a:ea typeface="Lato"/>
              <a:cs typeface="Lato"/>
              <a:sym typeface="Lato"/>
            </a:endParaRPr>
          </a:p>
        </p:txBody>
      </p:sp>
      <p:sp>
        <p:nvSpPr>
          <p:cNvPr id="86" name="Google Shape;86;p58"/>
          <p:cNvSpPr/>
          <p:nvPr/>
        </p:nvSpPr>
        <p:spPr>
          <a:xfrm>
            <a:off x="11121648" y="513134"/>
            <a:ext cx="75935" cy="131426"/>
          </a:xfrm>
          <a:custGeom>
            <a:rect b="b" l="l" r="r" t="t"/>
            <a:pathLst>
              <a:path extrusionOk="0" h="396" w="228">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87" name="Google Shape;87;p58"/>
          <p:cNvSpPr/>
          <p:nvPr/>
        </p:nvSpPr>
        <p:spPr>
          <a:xfrm>
            <a:off x="10534176" y="513134"/>
            <a:ext cx="75935" cy="131426"/>
          </a:xfrm>
          <a:custGeom>
            <a:rect b="b" l="l" r="r" t="t"/>
            <a:pathLst>
              <a:path extrusionOk="0" h="396" w="228">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rgbClr val="222A3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88" name="Google Shape;88;p58"/>
          <p:cNvSpPr/>
          <p:nvPr/>
        </p:nvSpPr>
        <p:spPr>
          <a:xfrm>
            <a:off x="1300060" y="6490329"/>
            <a:ext cx="69807" cy="129641"/>
          </a:xfrm>
          <a:custGeom>
            <a:rect b="b" l="l" r="r" t="t"/>
            <a:pathLst>
              <a:path extrusionOk="0" h="453" w="249">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rgbClr val="222A35"/>
          </a:solidFill>
          <a:ln>
            <a:noFill/>
          </a:ln>
        </p:spPr>
        <p:txBody>
          <a:bodyPr anchorCtr="0" anchor="ctr" bIns="17125" lIns="34275" spcFirstLastPara="1" rIns="34275" wrap="square" tIns="17125">
            <a:noAutofit/>
          </a:bodyPr>
          <a:lstStyle/>
          <a:p>
            <a:pPr indent="0" lvl="0" marL="0" marR="0" rtl="0" algn="l">
              <a:spcBef>
                <a:spcPts val="0"/>
              </a:spcBef>
              <a:spcAft>
                <a:spcPts val="0"/>
              </a:spcAft>
              <a:buNone/>
            </a:pPr>
            <a:r>
              <a:t/>
            </a:r>
            <a:endParaRPr sz="1800">
              <a:solidFill>
                <a:schemeClr val="dk1"/>
              </a:solidFill>
              <a:latin typeface="Lato"/>
              <a:ea typeface="Lato"/>
              <a:cs typeface="Lato"/>
              <a:sym typeface="Lato"/>
            </a:endParaRPr>
          </a:p>
        </p:txBody>
      </p:sp>
      <p:sp>
        <p:nvSpPr>
          <p:cNvPr id="89" name="Google Shape;89;p58"/>
          <p:cNvSpPr txBox="1"/>
          <p:nvPr/>
        </p:nvSpPr>
        <p:spPr>
          <a:xfrm>
            <a:off x="10711223" y="460923"/>
            <a:ext cx="322524" cy="230832"/>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fld id="{00000000-1234-1234-1234-123412341234}" type="slidenum">
              <a:rPr lang="en-US" sz="900">
                <a:solidFill>
                  <a:srgbClr val="222A35"/>
                </a:solidFill>
                <a:latin typeface="Lato Black"/>
                <a:ea typeface="Lato Black"/>
                <a:cs typeface="Lato Black"/>
                <a:sym typeface="Lato Black"/>
              </a:rPr>
              <a:t>‹#›</a:t>
            </a:fld>
            <a:endParaRPr sz="900">
              <a:solidFill>
                <a:srgbClr val="222A35"/>
              </a:solidFill>
              <a:latin typeface="Lato Black"/>
              <a:ea typeface="Lato Black"/>
              <a:cs typeface="Lato Black"/>
              <a:sym typeface="Lato Black"/>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ustom Layout">
  <p:cSld name="5_Custom Layout">
    <p:spTree>
      <p:nvGrpSpPr>
        <p:cNvPr id="90" name="Shape 90"/>
        <p:cNvGrpSpPr/>
        <p:nvPr/>
      </p:nvGrpSpPr>
      <p:grpSpPr>
        <a:xfrm>
          <a:off x="0" y="0"/>
          <a:ext cx="0" cy="0"/>
          <a:chOff x="0" y="0"/>
          <a:chExt cx="0" cy="0"/>
        </a:xfrm>
      </p:grpSpPr>
      <p:sp>
        <p:nvSpPr>
          <p:cNvPr id="91" name="Google Shape;91;p59"/>
          <p:cNvSpPr txBox="1"/>
          <p:nvPr>
            <p:ph type="title"/>
          </p:nvPr>
        </p:nvSpPr>
        <p:spPr>
          <a:xfrm>
            <a:off x="211183" y="190954"/>
            <a:ext cx="10515600" cy="79311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lt1"/>
              </a:buClr>
              <a:buSzPts val="4400"/>
              <a:buFont typeface="Lato Black"/>
              <a:buNone/>
              <a:defRPr b="0" i="0" sz="4400" u="none" cap="none" strike="noStrike">
                <a:solidFill>
                  <a:schemeClr val="lt1"/>
                </a:solidFill>
                <a:latin typeface="Lato Black"/>
                <a:ea typeface="Lato Black"/>
                <a:cs typeface="Lato Black"/>
                <a:sym typeface="Lato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6" name="Shape 96"/>
        <p:cNvGrpSpPr/>
        <p:nvPr/>
      </p:nvGrpSpPr>
      <p:grpSpPr>
        <a:xfrm>
          <a:off x="0" y="0"/>
          <a:ext cx="0" cy="0"/>
          <a:chOff x="0" y="0"/>
          <a:chExt cx="0" cy="0"/>
        </a:xfrm>
      </p:grpSpPr>
      <p:sp>
        <p:nvSpPr>
          <p:cNvPr id="97" name="Google Shape;97;p61"/>
          <p:cNvSpPr txBox="1"/>
          <p:nvPr>
            <p:ph type="title"/>
          </p:nvPr>
        </p:nvSpPr>
        <p:spPr>
          <a:xfrm>
            <a:off x="838200" y="163481"/>
            <a:ext cx="10515600" cy="7390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600"/>
              <a:buFont typeface="Helvetica Neue"/>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hyperlink" Target="http://www.presentationgo.com/" TargetMode="External"/><Relationship Id="rId2" Type="http://schemas.openxmlformats.org/officeDocument/2006/relationships/slideLayout" Target="../slideLayouts/slideLayout12.xml"/><Relationship Id="rId3"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22A35"/>
        </a:solidFill>
      </p:bgPr>
    </p:bg>
    <p:spTree>
      <p:nvGrpSpPr>
        <p:cNvPr id="9" name="Shape 9"/>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323A45"/>
            </a:gs>
            <a:gs pos="35000">
              <a:srgbClr val="323A45"/>
            </a:gs>
            <a:gs pos="100000">
              <a:srgbClr val="1C2026"/>
            </a:gs>
          </a:gsLst>
          <a:path path="circle">
            <a:fillToRect b="50%" l="50%" r="50%" t="50%"/>
          </a:path>
          <a:tileRect/>
        </a:gradFill>
      </p:bgPr>
    </p:bg>
    <p:spTree>
      <p:nvGrpSpPr>
        <p:cNvPr id="92" name="Shape 92"/>
        <p:cNvGrpSpPr/>
        <p:nvPr/>
      </p:nvGrpSpPr>
      <p:grpSpPr>
        <a:xfrm>
          <a:off x="0" y="0"/>
          <a:ext cx="0" cy="0"/>
          <a:chOff x="0" y="0"/>
          <a:chExt cx="0" cy="0"/>
        </a:xfrm>
      </p:grpSpPr>
      <p:sp>
        <p:nvSpPr>
          <p:cNvPr id="93" name="Google Shape;93;p60"/>
          <p:cNvSpPr txBox="1"/>
          <p:nvPr>
            <p:ph type="title"/>
          </p:nvPr>
        </p:nvSpPr>
        <p:spPr>
          <a:xfrm>
            <a:off x="838200" y="163482"/>
            <a:ext cx="10515600" cy="739056"/>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lt1"/>
              </a:buClr>
              <a:buSzPts val="3600"/>
              <a:buFont typeface="Helvetica Neue"/>
              <a:buNone/>
              <a:defRPr b="1" i="0" sz="3600" u="none" cap="none" strike="noStrike">
                <a:solidFill>
                  <a:schemeClr val="lt1"/>
                </a:solidFill>
                <a:latin typeface="Helvetica Neue"/>
                <a:ea typeface="Helvetica Neue"/>
                <a:cs typeface="Helvetica Neue"/>
                <a:sym typeface="Helvetica Neu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4" name="Google Shape;94;p60"/>
          <p:cNvSpPr txBox="1"/>
          <p:nvPr>
            <p:ph idx="1" type="body"/>
          </p:nvPr>
        </p:nvSpPr>
        <p:spPr>
          <a:xfrm>
            <a:off x="838200" y="1219200"/>
            <a:ext cx="10515600" cy="4957763"/>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5" name="Google Shape;95;p60"/>
          <p:cNvSpPr/>
          <p:nvPr/>
        </p:nvSpPr>
        <p:spPr>
          <a:xfrm>
            <a:off x="-12701" y="6959601"/>
            <a:ext cx="1661032" cy="2616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555555"/>
              </a:buClr>
              <a:buSzPts val="1100"/>
              <a:buFont typeface="Open Sans"/>
              <a:buNone/>
            </a:pPr>
            <a:r>
              <a:rPr b="0" i="0" lang="en-US" sz="1100" u="none" cap="none" strike="noStrike">
                <a:solidFill>
                  <a:srgbClr val="555555"/>
                </a:solidFill>
                <a:latin typeface="Open Sans"/>
                <a:ea typeface="Open Sans"/>
                <a:cs typeface="Open Sans"/>
                <a:sym typeface="Open Sans"/>
              </a:rPr>
              <a:t>© </a:t>
            </a:r>
            <a:r>
              <a:rPr b="0" i="0" lang="en-US" sz="1100" u="sng" cap="none" strike="noStrike">
                <a:solidFill>
                  <a:srgbClr val="A5CD28"/>
                </a:solidFill>
                <a:latin typeface="Open Sans"/>
                <a:ea typeface="Open Sans"/>
                <a:cs typeface="Open Sans"/>
                <a:sym typeface="Open Sans"/>
                <a:hlinkClick r:id="rId1">
                  <a:extLst>
                    <a:ext uri="{A12FA001-AC4F-418D-AE19-62706E023703}">
                      <ahyp:hlinkClr val="tx"/>
                    </a:ext>
                  </a:extLst>
                </a:hlinkClick>
              </a:rPr>
              <a:t>presentationgo.com</a:t>
            </a:r>
            <a:endParaRPr b="0" i="0" sz="1100" u="none" cap="none" strike="noStrike">
              <a:solidFill>
                <a:srgbClr val="000000"/>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61"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hyperlink" Target="https://tek4.v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about:blank" TargetMode="External"/><Relationship Id="rId4" Type="http://schemas.openxmlformats.org/officeDocument/2006/relationships/hyperlink" Target="https://en.wikipedia.org/wiki/GitHub" TargetMode="External"/><Relationship Id="rId5" Type="http://schemas.openxmlformats.org/officeDocument/2006/relationships/hyperlink" Target="https://en.wikipedia.org/wiki/Twitter" TargetMode="External"/><Relationship Id="rId6" Type="http://schemas.openxmlformats.org/officeDocument/2006/relationships/hyperlink" Target="https://en.wikipedia.org/wiki/Reddit" TargetMode="External"/><Relationship Id="rId7" Type="http://schemas.openxmlformats.org/officeDocument/2006/relationships/hyperlink" Target="https://en.wikipedia.org/wiki/Netflix" TargetMode="External"/><Relationship Id="rId8" Type="http://schemas.openxmlformats.org/officeDocument/2006/relationships/hyperlink" Target="https://en.wikipedia.org/wiki/Airbnb"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5.jpg"/><Relationship Id="rId4" Type="http://schemas.openxmlformats.org/officeDocument/2006/relationships/hyperlink" Target="https://zingnews.vn/nghi-van-thong-tin-hang-trieu-tai-khoan-mot-ngan-hang-bi-lo-post1015905.html" TargetMode="External"/><Relationship Id="rId5" Type="http://schemas.openxmlformats.org/officeDocument/2006/relationships/image" Target="../media/image6.png"/><Relationship Id="rId6" Type="http://schemas.openxmlformats.org/officeDocument/2006/relationships/hyperlink" Target="https://www.google.com/url?sa=i&amp;url=https://www.doisongphapluat.com/chua-the-khang-dinh-the-gioi-di-dong-de-lo-thong-tin-cua-hon-5-trieu-khach-hang-a250626.html&amp;psig=AOvVaw0tBcAHLgM2cLVP2U7Yuz6h&amp;ust=1633527199326000&amp;source=images&amp;cd=vfe&amp;ved=0CAsQ3YkBahcKEwjIq_WZsbPzAhUAAAAAHQAAAAAQCQ"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6.jpg"/><Relationship Id="rId4" Type="http://schemas.openxmlformats.org/officeDocument/2006/relationships/image" Target="../media/image8.png"/><Relationship Id="rId5" Type="http://schemas.openxmlformats.org/officeDocument/2006/relationships/hyperlink" Target="https://24s.vn/lam-gi-khi-tai-khoan-facebook-bi-hack/" TargetMode="External"/><Relationship Id="rId6" Type="http://schemas.openxmlformats.org/officeDocument/2006/relationships/hyperlink" Target="https://thanhnien.vn/hang-chuc-clip-nhay-cam-bi-tung-len-mang-dang-so-hack-camera-gia-dinh-post976969.htm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13.png"/><Relationship Id="rId5" Type="http://schemas.openxmlformats.org/officeDocument/2006/relationships/hyperlink" Target="https://vnexpress.net/song-bac-bi-hack-qua-nhiet-ke-thong-minh-cua-be-ca-canh-3738100.html"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jpg"/><Relationship Id="rId4" Type="http://schemas.openxmlformats.org/officeDocument/2006/relationships/hyperlink" Target="https://soha.vn/clip-nhay-cam-cua-van-mai-huong.html"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9.png"/><Relationship Id="rId4" Type="http://schemas.openxmlformats.org/officeDocument/2006/relationships/hyperlink" Target="https://www.phapluatplus.vn/quang-hai-bi-hack-facebook-tag199103/"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7.png"/><Relationship Id="rId4" Type="http://schemas.openxmlformats.org/officeDocument/2006/relationships/hyperlink" Target="https://vnisa.org.vn/vnisa-cong-bo-ket-qua-binh-chon-san-pham-dich-vu-attt-nam-2019/"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0.jpg"/><Relationship Id="rId4" Type="http://schemas.openxmlformats.org/officeDocument/2006/relationships/image" Target="../media/image3.jpg"/><Relationship Id="rId5" Type="http://schemas.openxmlformats.org/officeDocument/2006/relationships/image" Target="../media/image2.jpg"/><Relationship Id="rId6" Type="http://schemas.openxmlformats.org/officeDocument/2006/relationships/image" Target="../media/image10.png"/><Relationship Id="rId7" Type="http://schemas.openxmlformats.org/officeDocument/2006/relationships/image" Target="../media/image14.png"/><Relationship Id="rId8"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2.jpg"/><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3.png"/><Relationship Id="rId4" Type="http://schemas.openxmlformats.org/officeDocument/2006/relationships/hyperlink" Target="https://www.lbmc.com/blog/three-tenets-of-information-security/"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3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3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28.png"/><Relationship Id="rId4" Type="http://schemas.openxmlformats.org/officeDocument/2006/relationships/hyperlink" Target="https://www.howtogeek.com/183439/ask-htg-do-you-need-a-router-for-simple-single-computer-setups/"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3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hyperlink" Target="https://tek4.vn/"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23F4F"/>
        </a:solidFill>
      </p:bgPr>
    </p:bg>
    <p:spTree>
      <p:nvGrpSpPr>
        <p:cNvPr id="101" name="Shape 101"/>
        <p:cNvGrpSpPr/>
        <p:nvPr/>
      </p:nvGrpSpPr>
      <p:grpSpPr>
        <a:xfrm>
          <a:off x="0" y="0"/>
          <a:ext cx="0" cy="0"/>
          <a:chOff x="0" y="0"/>
          <a:chExt cx="0" cy="0"/>
        </a:xfrm>
      </p:grpSpPr>
      <p:cxnSp>
        <p:nvCxnSpPr>
          <p:cNvPr id="102" name="Google Shape;102;p1"/>
          <p:cNvCxnSpPr/>
          <p:nvPr/>
        </p:nvCxnSpPr>
        <p:spPr>
          <a:xfrm>
            <a:off x="5638699" y="4029356"/>
            <a:ext cx="914602" cy="0"/>
          </a:xfrm>
          <a:prstGeom prst="straightConnector1">
            <a:avLst/>
          </a:prstGeom>
          <a:noFill/>
          <a:ln cap="flat" cmpd="sng" w="57150">
            <a:solidFill>
              <a:srgbClr val="01CEAF"/>
            </a:solidFill>
            <a:prstDash val="solid"/>
            <a:miter lim="800000"/>
            <a:headEnd len="sm" w="sm" type="none"/>
            <a:tailEnd len="sm" w="sm" type="none"/>
          </a:ln>
        </p:spPr>
      </p:cxnSp>
      <p:pic>
        <p:nvPicPr>
          <p:cNvPr id="103" name="Google Shape;103;p1"/>
          <p:cNvPicPr preferRelativeResize="0"/>
          <p:nvPr/>
        </p:nvPicPr>
        <p:blipFill rotWithShape="1">
          <a:blip r:embed="rId3">
            <a:alphaModFix/>
          </a:blip>
          <a:srcRect b="0" l="0" r="0" t="0"/>
          <a:stretch/>
        </p:blipFill>
        <p:spPr>
          <a:xfrm>
            <a:off x="1604865" y="3367217"/>
            <a:ext cx="3668442" cy="2751332"/>
          </a:xfrm>
          <a:prstGeom prst="rect">
            <a:avLst/>
          </a:prstGeom>
          <a:noFill/>
          <a:ln>
            <a:noFill/>
          </a:ln>
        </p:spPr>
      </p:pic>
      <p:sp>
        <p:nvSpPr>
          <p:cNvPr id="104" name="Google Shape;104;p1"/>
          <p:cNvSpPr txBox="1"/>
          <p:nvPr/>
        </p:nvSpPr>
        <p:spPr>
          <a:xfrm>
            <a:off x="1650134" y="504895"/>
            <a:ext cx="9591087"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4400" u="none" cap="none" strike="noStrike">
                <a:solidFill>
                  <a:schemeClr val="lt1"/>
                </a:solidFill>
                <a:latin typeface="Lato"/>
                <a:ea typeface="Lato"/>
                <a:cs typeface="Lato"/>
                <a:sym typeface="Lato"/>
              </a:rPr>
              <a:t>Foundation of Information Security</a:t>
            </a:r>
            <a:endParaRPr/>
          </a:p>
          <a:p>
            <a:pPr indent="0" lvl="0" marL="0" marR="0" rtl="0" algn="ctr">
              <a:spcBef>
                <a:spcPts val="0"/>
              </a:spcBef>
              <a:spcAft>
                <a:spcPts val="0"/>
              </a:spcAft>
              <a:buNone/>
            </a:pPr>
            <a:r>
              <a:rPr b="1" i="0" lang="en-US" sz="3200" u="none" cap="none" strike="noStrike">
                <a:solidFill>
                  <a:schemeClr val="lt1"/>
                </a:solidFill>
                <a:latin typeface="Times New Roman"/>
                <a:ea typeface="Times New Roman"/>
                <a:cs typeface="Times New Roman"/>
                <a:sym typeface="Times New Roman"/>
              </a:rPr>
              <a:t>BÀI 1. TỔNG QUAN VỀ AN TOÀN THÔNG TIN</a:t>
            </a:r>
            <a:endParaRPr b="1" i="0" sz="3200" u="none" cap="none" strike="noStrike">
              <a:solidFill>
                <a:schemeClr val="lt1"/>
              </a:solidFill>
              <a:latin typeface="Lato"/>
              <a:ea typeface="Lato"/>
              <a:cs typeface="Lato"/>
              <a:sym typeface="Lato"/>
            </a:endParaRPr>
          </a:p>
          <a:p>
            <a:pPr indent="0" lvl="0" marL="0" marR="0" rtl="0" algn="ctr">
              <a:spcBef>
                <a:spcPts val="0"/>
              </a:spcBef>
              <a:spcAft>
                <a:spcPts val="0"/>
              </a:spcAft>
              <a:buNone/>
            </a:pPr>
            <a:r>
              <a:rPr b="1" i="0" lang="en-US" sz="3200" u="none" cap="none" strike="noStrike">
                <a:solidFill>
                  <a:schemeClr val="lt1"/>
                </a:solidFill>
                <a:latin typeface="Times New Roman"/>
                <a:ea typeface="Times New Roman"/>
                <a:cs typeface="Times New Roman"/>
                <a:sym typeface="Times New Roman"/>
              </a:rPr>
              <a:t>Lecturer: Vu Duy Hien</a:t>
            </a:r>
            <a:endParaRPr b="1" i="0" sz="3200" u="none" cap="none" strike="noStrike">
              <a:solidFill>
                <a:schemeClr val="lt1"/>
              </a:solidFill>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2"/>
                                        </p:tgtEl>
                                        <p:attrNameLst>
                                          <p:attrName>style.visibility</p:attrName>
                                        </p:attrNameLst>
                                      </p:cBhvr>
                                      <p:to>
                                        <p:strVal val="visible"/>
                                      </p:to>
                                    </p:set>
                                    <p:animEffect filter="fade" transition="in">
                                      <p:cBhvr>
                                        <p:cTn dur="500"/>
                                        <p:tgtEl>
                                          <p:spTgt spid="10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04"/>
                                        </p:tgtEl>
                                        <p:attrNameLst>
                                          <p:attrName>style.visibility</p:attrName>
                                        </p:attrNameLst>
                                      </p:cBhvr>
                                      <p:to>
                                        <p:strVal val="visible"/>
                                      </p:to>
                                    </p:set>
                                    <p:animEffect filter="fade" transition="in">
                                      <p:cBhvr>
                                        <p:cTn dur="1000"/>
                                        <p:tgtEl>
                                          <p:spTgt spid="1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
          <p:cNvSpPr txBox="1"/>
          <p:nvPr/>
        </p:nvSpPr>
        <p:spPr>
          <a:xfrm>
            <a:off x="704986" y="895753"/>
            <a:ext cx="10605404"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4400" u="none" cap="none" strike="noStrike">
                <a:solidFill>
                  <a:schemeClr val="lt1"/>
                </a:solidFill>
                <a:latin typeface="Times New Roman"/>
                <a:ea typeface="Times New Roman"/>
                <a:cs typeface="Times New Roman"/>
                <a:sym typeface="Times New Roman"/>
              </a:rPr>
              <a:t>BÀI 1. </a:t>
            </a:r>
            <a:endParaRPr/>
          </a:p>
          <a:p>
            <a:pPr indent="0" lvl="0" marL="0" marR="0" rtl="0" algn="ctr">
              <a:spcBef>
                <a:spcPts val="0"/>
              </a:spcBef>
              <a:spcAft>
                <a:spcPts val="0"/>
              </a:spcAft>
              <a:buNone/>
            </a:pPr>
            <a:r>
              <a:rPr b="1" i="0" lang="en-US" sz="4400" u="none" cap="none" strike="noStrike">
                <a:solidFill>
                  <a:schemeClr val="lt1"/>
                </a:solidFill>
                <a:latin typeface="Times New Roman"/>
                <a:ea typeface="Times New Roman"/>
                <a:cs typeface="Times New Roman"/>
                <a:sym typeface="Times New Roman"/>
              </a:rPr>
              <a:t>TỔNG QUAN VỀ AN TOÀN THÔNG TIN</a:t>
            </a:r>
            <a:endParaRPr b="1" i="0" sz="4400" u="none" cap="none" strike="noStrike">
              <a:solidFill>
                <a:schemeClr val="lt1"/>
              </a:solidFill>
              <a:latin typeface="Times New Roman"/>
              <a:ea typeface="Times New Roman"/>
              <a:cs typeface="Times New Roman"/>
              <a:sym typeface="Times New Roman"/>
            </a:endParaRPr>
          </a:p>
        </p:txBody>
      </p:sp>
      <p:pic>
        <p:nvPicPr>
          <p:cNvPr id="110" name="Google Shape;110;p2"/>
          <p:cNvPicPr preferRelativeResize="0"/>
          <p:nvPr/>
        </p:nvPicPr>
        <p:blipFill rotWithShape="1">
          <a:blip r:embed="rId3">
            <a:alphaModFix/>
          </a:blip>
          <a:srcRect b="0" l="0" r="0" t="0"/>
          <a:stretch/>
        </p:blipFill>
        <p:spPr>
          <a:xfrm>
            <a:off x="2042808" y="2655651"/>
            <a:ext cx="7607031" cy="420234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9"/>
                                        </p:tgtEl>
                                        <p:attrNameLst>
                                          <p:attrName>style.visibility</p:attrName>
                                        </p:attrNameLst>
                                      </p:cBhvr>
                                      <p:to>
                                        <p:strVal val="visible"/>
                                      </p:to>
                                    </p:set>
                                    <p:animEffect filter="fade" transition="in">
                                      <p:cBhvr>
                                        <p:cTn dur="1000"/>
                                        <p:tgtEl>
                                          <p:spTgt spid="1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3"/>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Nội dung</a:t>
            </a:r>
            <a:endParaRPr b="1">
              <a:solidFill>
                <a:schemeClr val="lt1"/>
              </a:solidFill>
              <a:latin typeface="Arial"/>
              <a:ea typeface="Arial"/>
              <a:cs typeface="Arial"/>
              <a:sym typeface="Arial"/>
            </a:endParaRPr>
          </a:p>
        </p:txBody>
      </p:sp>
      <p:grpSp>
        <p:nvGrpSpPr>
          <p:cNvPr id="116" name="Google Shape;116;p3"/>
          <p:cNvGrpSpPr/>
          <p:nvPr/>
        </p:nvGrpSpPr>
        <p:grpSpPr>
          <a:xfrm>
            <a:off x="617538" y="1771511"/>
            <a:ext cx="10995025" cy="4577040"/>
            <a:chOff x="0" y="22086"/>
            <a:chExt cx="10995025" cy="4577040"/>
          </a:xfrm>
        </p:grpSpPr>
        <p:sp>
          <p:nvSpPr>
            <p:cNvPr id="117" name="Google Shape;117;p3"/>
            <p:cNvSpPr/>
            <p:nvPr/>
          </p:nvSpPr>
          <p:spPr>
            <a:xfrm>
              <a:off x="0" y="405846"/>
              <a:ext cx="10995025" cy="655200"/>
            </a:xfrm>
            <a:prstGeom prst="rect">
              <a:avLst/>
            </a:prstGeom>
            <a:solidFill>
              <a:schemeClr val="lt1">
                <a:alpha val="89803"/>
              </a:schemeClr>
            </a:solidFill>
            <a:ln cap="flat" cmpd="sng" w="12700">
              <a:solidFill>
                <a:srgbClr val="4CD6A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3"/>
            <p:cNvSpPr/>
            <p:nvPr/>
          </p:nvSpPr>
          <p:spPr>
            <a:xfrm>
              <a:off x="549751" y="22086"/>
              <a:ext cx="7696517" cy="767520"/>
            </a:xfrm>
            <a:prstGeom prst="roundRect">
              <a:avLst>
                <a:gd fmla="val 16667" name="adj"/>
              </a:avLst>
            </a:prstGeom>
            <a:solidFill>
              <a:srgbClr val="7030A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3"/>
            <p:cNvSpPr txBox="1"/>
            <p:nvPr/>
          </p:nvSpPr>
          <p:spPr>
            <a:xfrm>
              <a:off x="587218" y="59553"/>
              <a:ext cx="7621583" cy="692586"/>
            </a:xfrm>
            <a:prstGeom prst="rect">
              <a:avLst/>
            </a:prstGeom>
            <a:noFill/>
            <a:ln>
              <a:noFill/>
            </a:ln>
          </p:spPr>
          <p:txBody>
            <a:bodyPr anchorCtr="0" anchor="ctr" bIns="0" lIns="290900" spcFirstLastPara="1" rIns="290900" wrap="square" tIns="0">
              <a:noAutofit/>
            </a:bodyPr>
            <a:lstStyle/>
            <a:p>
              <a:pPr indent="0" lvl="0" marL="0" marR="0" rtl="0" algn="l">
                <a:lnSpc>
                  <a:spcPct val="90000"/>
                </a:lnSpc>
                <a:spcBef>
                  <a:spcPts val="0"/>
                </a:spcBef>
                <a:spcAft>
                  <a:spcPts val="0"/>
                </a:spcAft>
                <a:buNone/>
              </a:pPr>
              <a:r>
                <a:rPr lang="en-US" sz="2600">
                  <a:solidFill>
                    <a:schemeClr val="lt1"/>
                  </a:solidFill>
                  <a:latin typeface="Lato"/>
                  <a:ea typeface="Lato"/>
                  <a:cs typeface="Lato"/>
                  <a:sym typeface="Lato"/>
                </a:rPr>
                <a:t>Giới thiệu môn học</a:t>
              </a:r>
              <a:endParaRPr sz="2600">
                <a:solidFill>
                  <a:schemeClr val="lt1"/>
                </a:solidFill>
                <a:latin typeface="Lato"/>
                <a:ea typeface="Lato"/>
                <a:cs typeface="Lato"/>
                <a:sym typeface="Lato"/>
              </a:endParaRPr>
            </a:p>
          </p:txBody>
        </p:sp>
        <p:sp>
          <p:nvSpPr>
            <p:cNvPr id="120" name="Google Shape;120;p3"/>
            <p:cNvSpPr/>
            <p:nvPr/>
          </p:nvSpPr>
          <p:spPr>
            <a:xfrm>
              <a:off x="0" y="1585206"/>
              <a:ext cx="10995025" cy="655200"/>
            </a:xfrm>
            <a:prstGeom prst="rect">
              <a:avLst/>
            </a:prstGeom>
            <a:solidFill>
              <a:schemeClr val="lt1">
                <a:alpha val="89803"/>
              </a:schemeClr>
            </a:solidFill>
            <a:ln cap="flat" cmpd="sng" w="12700">
              <a:solidFill>
                <a:srgbClr val="4CD6A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3"/>
            <p:cNvSpPr/>
            <p:nvPr/>
          </p:nvSpPr>
          <p:spPr>
            <a:xfrm>
              <a:off x="549751" y="1201446"/>
              <a:ext cx="7696517" cy="767520"/>
            </a:xfrm>
            <a:prstGeom prst="roundRect">
              <a:avLst>
                <a:gd fmla="val 16667" name="adj"/>
              </a:avLst>
            </a:prstGeom>
            <a:solidFill>
              <a:srgbClr val="C0000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3"/>
            <p:cNvSpPr txBox="1"/>
            <p:nvPr/>
          </p:nvSpPr>
          <p:spPr>
            <a:xfrm>
              <a:off x="587218" y="1238913"/>
              <a:ext cx="7621583" cy="692586"/>
            </a:xfrm>
            <a:prstGeom prst="rect">
              <a:avLst/>
            </a:prstGeom>
            <a:noFill/>
            <a:ln>
              <a:noFill/>
            </a:ln>
          </p:spPr>
          <p:txBody>
            <a:bodyPr anchorCtr="0" anchor="ctr" bIns="0" lIns="290900" spcFirstLastPara="1" rIns="290900" wrap="square" tIns="0">
              <a:noAutofit/>
            </a:bodyPr>
            <a:lstStyle/>
            <a:p>
              <a:pPr indent="0" lvl="0" marL="0" marR="0" rtl="0" algn="l">
                <a:lnSpc>
                  <a:spcPct val="90000"/>
                </a:lnSpc>
                <a:spcBef>
                  <a:spcPts val="0"/>
                </a:spcBef>
                <a:spcAft>
                  <a:spcPts val="0"/>
                </a:spcAft>
                <a:buNone/>
              </a:pPr>
              <a:r>
                <a:rPr lang="en-US" sz="2600">
                  <a:solidFill>
                    <a:schemeClr val="lt1"/>
                  </a:solidFill>
                  <a:latin typeface="Lato"/>
                  <a:ea typeface="Lato"/>
                  <a:cs typeface="Lato"/>
                  <a:sym typeface="Lato"/>
                </a:rPr>
                <a:t>Tổng quan về An toàn thông tin</a:t>
              </a:r>
              <a:endParaRPr sz="2600">
                <a:solidFill>
                  <a:schemeClr val="lt1"/>
                </a:solidFill>
                <a:latin typeface="Lato"/>
                <a:ea typeface="Lato"/>
                <a:cs typeface="Lato"/>
                <a:sym typeface="Lato"/>
              </a:endParaRPr>
            </a:p>
          </p:txBody>
        </p:sp>
        <p:sp>
          <p:nvSpPr>
            <p:cNvPr id="123" name="Google Shape;123;p3"/>
            <p:cNvSpPr/>
            <p:nvPr/>
          </p:nvSpPr>
          <p:spPr>
            <a:xfrm>
              <a:off x="0" y="2764566"/>
              <a:ext cx="10995025" cy="655200"/>
            </a:xfrm>
            <a:prstGeom prst="rect">
              <a:avLst/>
            </a:prstGeom>
            <a:solidFill>
              <a:schemeClr val="lt1">
                <a:alpha val="89803"/>
              </a:schemeClr>
            </a:solidFill>
            <a:ln cap="flat" cmpd="sng" w="12700">
              <a:solidFill>
                <a:srgbClr val="4CD6A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3"/>
            <p:cNvSpPr/>
            <p:nvPr/>
          </p:nvSpPr>
          <p:spPr>
            <a:xfrm>
              <a:off x="549751" y="2380806"/>
              <a:ext cx="7696517" cy="767520"/>
            </a:xfrm>
            <a:prstGeom prst="roundRect">
              <a:avLst>
                <a:gd fmla="val 16667" name="adj"/>
              </a:avLst>
            </a:prstGeom>
            <a:solidFill>
              <a:srgbClr val="0070C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3"/>
            <p:cNvSpPr txBox="1"/>
            <p:nvPr/>
          </p:nvSpPr>
          <p:spPr>
            <a:xfrm>
              <a:off x="587218" y="2418273"/>
              <a:ext cx="7621583" cy="692586"/>
            </a:xfrm>
            <a:prstGeom prst="rect">
              <a:avLst/>
            </a:prstGeom>
            <a:noFill/>
            <a:ln>
              <a:noFill/>
            </a:ln>
          </p:spPr>
          <p:txBody>
            <a:bodyPr anchorCtr="0" anchor="ctr" bIns="0" lIns="290900" spcFirstLastPara="1" rIns="290900" wrap="square" tIns="0">
              <a:noAutofit/>
            </a:bodyPr>
            <a:lstStyle/>
            <a:p>
              <a:pPr indent="0" lvl="0" marL="0" marR="0" rtl="0" algn="l">
                <a:lnSpc>
                  <a:spcPct val="90000"/>
                </a:lnSpc>
                <a:spcBef>
                  <a:spcPts val="0"/>
                </a:spcBef>
                <a:spcAft>
                  <a:spcPts val="0"/>
                </a:spcAft>
                <a:buNone/>
              </a:pPr>
              <a:r>
                <a:rPr lang="en-US" sz="2600">
                  <a:solidFill>
                    <a:schemeClr val="lt1"/>
                  </a:solidFill>
                  <a:latin typeface="Lato"/>
                  <a:ea typeface="Lato"/>
                  <a:cs typeface="Lato"/>
                  <a:sym typeface="Lato"/>
                </a:rPr>
                <a:t>Một số khái niệm trong ATTT</a:t>
              </a:r>
              <a:endParaRPr sz="2600">
                <a:solidFill>
                  <a:schemeClr val="lt1"/>
                </a:solidFill>
                <a:latin typeface="Lato"/>
                <a:ea typeface="Lato"/>
                <a:cs typeface="Lato"/>
                <a:sym typeface="Lato"/>
              </a:endParaRPr>
            </a:p>
          </p:txBody>
        </p:sp>
        <p:sp>
          <p:nvSpPr>
            <p:cNvPr id="126" name="Google Shape;126;p3"/>
            <p:cNvSpPr/>
            <p:nvPr/>
          </p:nvSpPr>
          <p:spPr>
            <a:xfrm>
              <a:off x="0" y="3943926"/>
              <a:ext cx="10995025" cy="655200"/>
            </a:xfrm>
            <a:prstGeom prst="rect">
              <a:avLst/>
            </a:prstGeom>
            <a:solidFill>
              <a:schemeClr val="lt1">
                <a:alpha val="89803"/>
              </a:schemeClr>
            </a:solidFill>
            <a:ln cap="flat" cmpd="sng" w="12700">
              <a:solidFill>
                <a:srgbClr val="4CD6A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3"/>
            <p:cNvSpPr/>
            <p:nvPr/>
          </p:nvSpPr>
          <p:spPr>
            <a:xfrm>
              <a:off x="549751" y="3560166"/>
              <a:ext cx="7696517" cy="767520"/>
            </a:xfrm>
            <a:prstGeom prst="roundRect">
              <a:avLst>
                <a:gd fmla="val 16667" name="adj"/>
              </a:avLst>
            </a:prstGeom>
            <a:solidFill>
              <a:srgbClr val="00B05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3"/>
            <p:cNvSpPr txBox="1"/>
            <p:nvPr/>
          </p:nvSpPr>
          <p:spPr>
            <a:xfrm>
              <a:off x="587218" y="3597633"/>
              <a:ext cx="7621583" cy="692586"/>
            </a:xfrm>
            <a:prstGeom prst="rect">
              <a:avLst/>
            </a:prstGeom>
            <a:noFill/>
            <a:ln>
              <a:noFill/>
            </a:ln>
          </p:spPr>
          <p:txBody>
            <a:bodyPr anchorCtr="0" anchor="ctr" bIns="0" lIns="290900" spcFirstLastPara="1" rIns="290900" wrap="square" tIns="0">
              <a:noAutofit/>
            </a:bodyPr>
            <a:lstStyle/>
            <a:p>
              <a:pPr indent="0" lvl="0" marL="0" marR="0" rtl="0" algn="l">
                <a:lnSpc>
                  <a:spcPct val="90000"/>
                </a:lnSpc>
                <a:spcBef>
                  <a:spcPts val="0"/>
                </a:spcBef>
                <a:spcAft>
                  <a:spcPts val="0"/>
                </a:spcAft>
                <a:buNone/>
              </a:pPr>
              <a:r>
                <a:rPr lang="en-US" sz="2600">
                  <a:solidFill>
                    <a:schemeClr val="lt1"/>
                  </a:solidFill>
                  <a:latin typeface="Lato"/>
                  <a:ea typeface="Lato"/>
                  <a:cs typeface="Lato"/>
                  <a:sym typeface="Lato"/>
                </a:rPr>
                <a:t>Mô hình an toàn</a:t>
              </a:r>
              <a:endParaRPr sz="2600">
                <a:solidFill>
                  <a:schemeClr val="lt1"/>
                </a:solidFill>
                <a:latin typeface="Lato"/>
                <a:ea typeface="Lato"/>
                <a:cs typeface="Lato"/>
                <a:sym typeface="Lato"/>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4"/>
          <p:cNvSpPr txBox="1"/>
          <p:nvPr/>
        </p:nvSpPr>
        <p:spPr>
          <a:xfrm>
            <a:off x="682570" y="2770687"/>
            <a:ext cx="9207018" cy="106182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FFFFFF"/>
              </a:buClr>
              <a:buSzPts val="7000"/>
              <a:buFont typeface="Arial"/>
              <a:buNone/>
            </a:pPr>
            <a:r>
              <a:rPr lang="en-US" sz="7000">
                <a:solidFill>
                  <a:srgbClr val="FFFFFF"/>
                </a:solidFill>
                <a:latin typeface="Arial"/>
                <a:ea typeface="Arial"/>
                <a:cs typeface="Arial"/>
                <a:sym typeface="Arial"/>
              </a:rPr>
              <a:t>GIỚI THIỆU</a:t>
            </a:r>
            <a:endParaRPr b="0" i="0" sz="7000" u="none" cap="none" strike="noStrike">
              <a:solidFill>
                <a:srgbClr val="007A7D"/>
              </a:solidFill>
              <a:latin typeface="Arial"/>
              <a:ea typeface="Arial"/>
              <a:cs typeface="Arial"/>
              <a:sym typeface="Arial"/>
            </a:endParaRPr>
          </a:p>
        </p:txBody>
      </p:sp>
      <p:sp>
        <p:nvSpPr>
          <p:cNvPr id="134" name="Google Shape;134;p4"/>
          <p:cNvSpPr/>
          <p:nvPr/>
        </p:nvSpPr>
        <p:spPr>
          <a:xfrm rot="-2538423">
            <a:off x="10306661" y="-880441"/>
            <a:ext cx="548554" cy="5370184"/>
          </a:xfrm>
          <a:custGeom>
            <a:rect b="b" l="l" r="r" t="t"/>
            <a:pathLst>
              <a:path extrusionOk="0" h="5370184" w="54855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135" name="Google Shape;135;p4"/>
          <p:cNvSpPr/>
          <p:nvPr/>
        </p:nvSpPr>
        <p:spPr>
          <a:xfrm rot="-2538423">
            <a:off x="10682119" y="-733829"/>
            <a:ext cx="530340" cy="4315546"/>
          </a:xfrm>
          <a:custGeom>
            <a:rect b="b" l="l" r="r" t="t"/>
            <a:pathLst>
              <a:path extrusionOk="0" h="4315546" w="530340">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136" name="Google Shape;136;p4"/>
          <p:cNvSpPr/>
          <p:nvPr/>
        </p:nvSpPr>
        <p:spPr>
          <a:xfrm rot="-2538423">
            <a:off x="9611521" y="-1141075"/>
            <a:ext cx="556134" cy="7463630"/>
          </a:xfrm>
          <a:custGeom>
            <a:rect b="b" l="l" r="r" t="t"/>
            <a:pathLst>
              <a:path extrusionOk="0" h="7463630" w="556134">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 </a:t>
            </a:r>
            <a:endParaRPr/>
          </a:p>
        </p:txBody>
      </p:sp>
      <p:sp>
        <p:nvSpPr>
          <p:cNvPr id="137" name="Google Shape;137;p4"/>
          <p:cNvSpPr/>
          <p:nvPr/>
        </p:nvSpPr>
        <p:spPr>
          <a:xfrm>
            <a:off x="11512283" y="243039"/>
            <a:ext cx="451117" cy="451117"/>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Arial"/>
              <a:buNone/>
            </a:pPr>
            <a:r>
              <a:rPr b="0" i="0" lang="en-US" sz="1800" u="none" cap="none" strike="noStrike">
                <a:solidFill>
                  <a:srgbClr val="FFFFFF"/>
                </a:solidFill>
                <a:latin typeface="Arial"/>
                <a:ea typeface="Arial"/>
                <a:cs typeface="Arial"/>
                <a:sym typeface="Arial"/>
              </a:rPr>
              <a:t>1</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5"/>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Mục tiêu học phần</a:t>
            </a:r>
            <a:endParaRPr b="1">
              <a:solidFill>
                <a:schemeClr val="lt1"/>
              </a:solidFill>
              <a:latin typeface="Arial"/>
              <a:ea typeface="Arial"/>
              <a:cs typeface="Arial"/>
              <a:sym typeface="Arial"/>
            </a:endParaRPr>
          </a:p>
        </p:txBody>
      </p:sp>
      <p:sp>
        <p:nvSpPr>
          <p:cNvPr id="143" name="Google Shape;143;p5"/>
          <p:cNvSpPr txBox="1"/>
          <p:nvPr>
            <p:ph idx="1" type="body"/>
          </p:nvPr>
        </p:nvSpPr>
        <p:spPr>
          <a:xfrm>
            <a:off x="618285" y="1750141"/>
            <a:ext cx="10994760" cy="4621160"/>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Font typeface="Noto Sans Symbols"/>
              <a:buChar char="❑"/>
            </a:pPr>
            <a:r>
              <a:rPr lang="en-US"/>
              <a:t> Học phần: Cơ sở an toàn thông tin</a:t>
            </a:r>
            <a:endParaRPr/>
          </a:p>
          <a:p>
            <a:pPr indent="-234950" lvl="0" marL="228600" rtl="0" algn="l">
              <a:lnSpc>
                <a:spcPct val="90000"/>
              </a:lnSpc>
              <a:spcBef>
                <a:spcPts val="3600"/>
              </a:spcBef>
              <a:spcAft>
                <a:spcPts val="0"/>
              </a:spcAft>
              <a:buClr>
                <a:schemeClr val="lt1"/>
              </a:buClr>
              <a:buSzPts val="3700"/>
              <a:buFont typeface="Noto Sans Symbols"/>
              <a:buChar char="❑"/>
            </a:pPr>
            <a:r>
              <a:rPr lang="en-US"/>
              <a:t> Mục tiêu:</a:t>
            </a:r>
            <a:endParaRPr/>
          </a:p>
          <a:p>
            <a:pPr indent="-234950" lvl="0" marL="228600" rtl="0" algn="l">
              <a:lnSpc>
                <a:spcPct val="90000"/>
              </a:lnSpc>
              <a:spcBef>
                <a:spcPts val="1000"/>
              </a:spcBef>
              <a:spcAft>
                <a:spcPts val="0"/>
              </a:spcAft>
              <a:buClr>
                <a:schemeClr val="lt1"/>
              </a:buClr>
              <a:buSzPts val="3700"/>
              <a:buChar char="•"/>
            </a:pPr>
            <a:r>
              <a:rPr lang="en-US"/>
              <a:t>Khái niệm an toàn thông tin</a:t>
            </a:r>
            <a:endParaRPr/>
          </a:p>
          <a:p>
            <a:pPr indent="-234950" lvl="0" marL="228600" rtl="0" algn="l">
              <a:lnSpc>
                <a:spcPct val="90000"/>
              </a:lnSpc>
              <a:spcBef>
                <a:spcPts val="1000"/>
              </a:spcBef>
              <a:spcAft>
                <a:spcPts val="0"/>
              </a:spcAft>
              <a:buClr>
                <a:schemeClr val="lt1"/>
              </a:buClr>
              <a:buSzPts val="3700"/>
              <a:buChar char="•"/>
            </a:pPr>
            <a:r>
              <a:rPr lang="en-US"/>
              <a:t>Hiểm họa an toàn thông tin</a:t>
            </a:r>
            <a:endParaRPr/>
          </a:p>
          <a:p>
            <a:pPr indent="-234950" lvl="0" marL="228600" rtl="0" algn="l">
              <a:lnSpc>
                <a:spcPct val="90000"/>
              </a:lnSpc>
              <a:spcBef>
                <a:spcPts val="1000"/>
              </a:spcBef>
              <a:spcAft>
                <a:spcPts val="0"/>
              </a:spcAft>
              <a:buClr>
                <a:schemeClr val="lt1"/>
              </a:buClr>
              <a:buSzPts val="3700"/>
              <a:buChar char="•"/>
            </a:pPr>
            <a:r>
              <a:rPr lang="en-US"/>
              <a:t>Phương pháp đảm bảo an toàn thông tin</a:t>
            </a:r>
            <a:endParaRPr/>
          </a:p>
          <a:p>
            <a:pPr indent="-234950" lvl="0" marL="228600" rtl="0" algn="l">
              <a:lnSpc>
                <a:spcPct val="90000"/>
              </a:lnSpc>
              <a:spcBef>
                <a:spcPts val="1000"/>
              </a:spcBef>
              <a:spcAft>
                <a:spcPts val="0"/>
              </a:spcAft>
              <a:buClr>
                <a:schemeClr val="lt1"/>
              </a:buClr>
              <a:buSzPts val="3700"/>
              <a:buChar char="•"/>
            </a:pPr>
            <a:r>
              <a:rPr lang="en-US"/>
              <a:t>Phương tiện đảm bảo an toàn thông tin</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6"/>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Cấu trúc học phần</a:t>
            </a:r>
            <a:endParaRPr b="1">
              <a:solidFill>
                <a:schemeClr val="lt1"/>
              </a:solidFill>
              <a:latin typeface="Arial"/>
              <a:ea typeface="Arial"/>
              <a:cs typeface="Arial"/>
              <a:sym typeface="Arial"/>
            </a:endParaRPr>
          </a:p>
        </p:txBody>
      </p:sp>
      <p:sp>
        <p:nvSpPr>
          <p:cNvPr id="149" name="Google Shape;149;p6"/>
          <p:cNvSpPr txBox="1"/>
          <p:nvPr>
            <p:ph idx="1" type="body"/>
          </p:nvPr>
        </p:nvSpPr>
        <p:spPr>
          <a:xfrm>
            <a:off x="618285" y="1750141"/>
            <a:ext cx="10994760" cy="4621160"/>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Font typeface="Noto Sans Symbols"/>
              <a:buChar char="❑"/>
            </a:pPr>
            <a:r>
              <a:rPr lang="en-US"/>
              <a:t> Tổng thời lượng: 45 tiết</a:t>
            </a:r>
            <a:endParaRPr/>
          </a:p>
          <a:p>
            <a:pPr indent="-234950" lvl="0" marL="228600" rtl="0" algn="l">
              <a:lnSpc>
                <a:spcPct val="90000"/>
              </a:lnSpc>
              <a:spcBef>
                <a:spcPts val="1000"/>
              </a:spcBef>
              <a:spcAft>
                <a:spcPts val="0"/>
              </a:spcAft>
              <a:buClr>
                <a:schemeClr val="lt1"/>
              </a:buClr>
              <a:buSzPts val="3700"/>
              <a:buFont typeface="Noto Sans Symbols"/>
              <a:buChar char="❑"/>
            </a:pPr>
            <a:r>
              <a:rPr lang="en-US"/>
              <a:t> Số buổi: 15 buổi</a:t>
            </a:r>
            <a:endParaRPr/>
          </a:p>
          <a:p>
            <a:pPr indent="-234950" lvl="0" marL="228600" rtl="0" algn="l">
              <a:lnSpc>
                <a:spcPct val="90000"/>
              </a:lnSpc>
              <a:spcBef>
                <a:spcPts val="1000"/>
              </a:spcBef>
              <a:spcAft>
                <a:spcPts val="0"/>
              </a:spcAft>
              <a:buClr>
                <a:schemeClr val="lt1"/>
              </a:buClr>
              <a:buSzPts val="3700"/>
              <a:buFont typeface="Noto Sans Symbols"/>
              <a:buChar char="❑"/>
            </a:pPr>
            <a:r>
              <a:rPr lang="en-US"/>
              <a:t> Hình thức buổi học</a:t>
            </a:r>
            <a:endParaRPr/>
          </a:p>
          <a:p>
            <a:pPr indent="-234950" lvl="0" marL="228600" rtl="0" algn="l">
              <a:lnSpc>
                <a:spcPct val="90000"/>
              </a:lnSpc>
              <a:spcBef>
                <a:spcPts val="1000"/>
              </a:spcBef>
              <a:spcAft>
                <a:spcPts val="0"/>
              </a:spcAft>
              <a:buClr>
                <a:schemeClr val="lt1"/>
              </a:buClr>
              <a:buSzPts val="3700"/>
              <a:buFont typeface="Noto Sans Symbols"/>
              <a:buChar char="❑"/>
            </a:pPr>
            <a:r>
              <a:rPr lang="en-US"/>
              <a:t> Hình thức thi: trắc nghiệm (60’ – không sử dụng tài liệu).</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7"/>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Kế hoạch học phần</a:t>
            </a:r>
            <a:endParaRPr b="1">
              <a:solidFill>
                <a:schemeClr val="lt1"/>
              </a:solidFill>
              <a:latin typeface="Arial"/>
              <a:ea typeface="Arial"/>
              <a:cs typeface="Arial"/>
              <a:sym typeface="Arial"/>
            </a:endParaRPr>
          </a:p>
        </p:txBody>
      </p:sp>
      <p:sp>
        <p:nvSpPr>
          <p:cNvPr id="155" name="Google Shape;155;p7"/>
          <p:cNvSpPr txBox="1"/>
          <p:nvPr>
            <p:ph idx="1" type="body"/>
          </p:nvPr>
        </p:nvSpPr>
        <p:spPr>
          <a:xfrm>
            <a:off x="618285" y="1750141"/>
            <a:ext cx="10994760" cy="4621160"/>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Char char="•"/>
            </a:pPr>
            <a:r>
              <a:rPr lang="en-US"/>
              <a:t>Kế hoạch các buổi học</a:t>
            </a:r>
            <a:endParaRPr/>
          </a:p>
          <a:p>
            <a:pPr indent="-234950" lvl="0" marL="228600" rtl="0" algn="l">
              <a:lnSpc>
                <a:spcPct val="90000"/>
              </a:lnSpc>
              <a:spcBef>
                <a:spcPts val="1000"/>
              </a:spcBef>
              <a:spcAft>
                <a:spcPts val="0"/>
              </a:spcAft>
              <a:buClr>
                <a:schemeClr val="lt1"/>
              </a:buClr>
              <a:buSzPts val="3700"/>
              <a:buChar char="•"/>
            </a:pPr>
            <a:r>
              <a:rPr lang="en-US"/>
              <a:t>Bài tập lớn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8"/>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Tài liệu tham khảo</a:t>
            </a:r>
            <a:endParaRPr b="1">
              <a:solidFill>
                <a:schemeClr val="lt1"/>
              </a:solidFill>
              <a:latin typeface="Arial"/>
              <a:ea typeface="Arial"/>
              <a:cs typeface="Arial"/>
              <a:sym typeface="Arial"/>
            </a:endParaRPr>
          </a:p>
        </p:txBody>
      </p:sp>
      <p:sp>
        <p:nvSpPr>
          <p:cNvPr id="161" name="Google Shape;161;p8"/>
          <p:cNvSpPr txBox="1"/>
          <p:nvPr>
            <p:ph idx="1" type="body"/>
          </p:nvPr>
        </p:nvSpPr>
        <p:spPr>
          <a:xfrm>
            <a:off x="422343" y="1404908"/>
            <a:ext cx="10994760" cy="46211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3700"/>
              <a:buNone/>
            </a:pPr>
            <a:r>
              <a:rPr lang="en-US"/>
              <a:t>[1] Dieter Gollmann, Computer Security, Hamburg Uninersity of Technology</a:t>
            </a:r>
            <a:endParaRPr/>
          </a:p>
          <a:p>
            <a:pPr indent="0" lvl="0" marL="0" rtl="0" algn="l">
              <a:lnSpc>
                <a:spcPct val="90000"/>
              </a:lnSpc>
              <a:spcBef>
                <a:spcPts val="1000"/>
              </a:spcBef>
              <a:spcAft>
                <a:spcPts val="0"/>
              </a:spcAft>
              <a:buClr>
                <a:schemeClr val="lt1"/>
              </a:buClr>
              <a:buSzPts val="3700"/>
              <a:buNone/>
            </a:pPr>
            <a:r>
              <a:rPr lang="en-US"/>
              <a:t>  </a:t>
            </a:r>
            <a:endParaRPr/>
          </a:p>
          <a:p>
            <a:pPr indent="0" lvl="0" marL="0" rtl="0" algn="l">
              <a:lnSpc>
                <a:spcPct val="90000"/>
              </a:lnSpc>
              <a:spcBef>
                <a:spcPts val="1000"/>
              </a:spcBef>
              <a:spcAft>
                <a:spcPts val="0"/>
              </a:spcAft>
              <a:buClr>
                <a:schemeClr val="lt1"/>
              </a:buClr>
              <a:buSzPts val="3700"/>
              <a:buNone/>
            </a:pPr>
            <a:r>
              <a:rPr lang="en-US"/>
              <a:t>[2] Lê Đình Vinh, Trần Đức Sự, Vũ Thị Vân, Giáo trình Cơ sở an toàn thông tin, NXB Thông tin &amp; Truyền thông, 2013</a:t>
            </a:r>
            <a:endParaRPr/>
          </a:p>
          <a:p>
            <a:pPr indent="0" lvl="0" marL="0" rtl="0" algn="l">
              <a:lnSpc>
                <a:spcPct val="90000"/>
              </a:lnSpc>
              <a:spcBef>
                <a:spcPts val="1000"/>
              </a:spcBef>
              <a:spcAft>
                <a:spcPts val="0"/>
              </a:spcAft>
              <a:buClr>
                <a:schemeClr val="lt1"/>
              </a:buClr>
              <a:buSzPts val="3733"/>
              <a:buNone/>
            </a:pPr>
            <a:r>
              <a:t/>
            </a:r>
            <a:endParaRPr/>
          </a:p>
          <a:p>
            <a:pPr indent="0" lvl="0" marL="0" rtl="0" algn="l">
              <a:lnSpc>
                <a:spcPct val="90000"/>
              </a:lnSpc>
              <a:spcBef>
                <a:spcPts val="1000"/>
              </a:spcBef>
              <a:spcAft>
                <a:spcPts val="0"/>
              </a:spcAft>
              <a:buClr>
                <a:schemeClr val="lt1"/>
              </a:buClr>
              <a:buSzPts val="3700"/>
              <a:buNone/>
            </a:pPr>
            <a:r>
              <a:rPr lang="en-US"/>
              <a:t>[3] </a:t>
            </a:r>
            <a:r>
              <a:rPr lang="en-US" u="sng">
                <a:solidFill>
                  <a:schemeClr val="hlink"/>
                </a:solidFill>
                <a:hlinkClick r:id="rId3"/>
              </a:rPr>
              <a:t>https://tek4.vn</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9"/>
          <p:cNvSpPr txBox="1"/>
          <p:nvPr/>
        </p:nvSpPr>
        <p:spPr>
          <a:xfrm>
            <a:off x="607925" y="2570954"/>
            <a:ext cx="9207018" cy="2031325"/>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FFFFFF"/>
              </a:buClr>
              <a:buSzPts val="7000"/>
              <a:buFont typeface="Arial"/>
              <a:buNone/>
            </a:pPr>
            <a:r>
              <a:rPr lang="en-US" sz="7000">
                <a:solidFill>
                  <a:srgbClr val="FFFFFF"/>
                </a:solidFill>
                <a:latin typeface="Arial"/>
                <a:ea typeface="Arial"/>
                <a:cs typeface="Arial"/>
                <a:sym typeface="Arial"/>
              </a:rPr>
              <a:t>TỔNG QUAN VỀ </a:t>
            </a:r>
            <a:br>
              <a:rPr lang="en-US" sz="7000">
                <a:solidFill>
                  <a:srgbClr val="FFFFFF"/>
                </a:solidFill>
                <a:latin typeface="Arial"/>
                <a:ea typeface="Arial"/>
                <a:cs typeface="Arial"/>
                <a:sym typeface="Arial"/>
              </a:rPr>
            </a:br>
            <a:r>
              <a:rPr lang="en-US" sz="7000">
                <a:solidFill>
                  <a:srgbClr val="FFFFFF"/>
                </a:solidFill>
                <a:latin typeface="Arial"/>
                <a:ea typeface="Arial"/>
                <a:cs typeface="Arial"/>
                <a:sym typeface="Arial"/>
              </a:rPr>
              <a:t>AN TOÀN THÔNG TIN</a:t>
            </a:r>
            <a:endParaRPr b="0" i="0" sz="7000" u="none" cap="none" strike="noStrike">
              <a:solidFill>
                <a:srgbClr val="007A7D"/>
              </a:solidFill>
              <a:latin typeface="Arial"/>
              <a:ea typeface="Arial"/>
              <a:cs typeface="Arial"/>
              <a:sym typeface="Arial"/>
            </a:endParaRPr>
          </a:p>
        </p:txBody>
      </p:sp>
      <p:sp>
        <p:nvSpPr>
          <p:cNvPr id="167" name="Google Shape;167;p9"/>
          <p:cNvSpPr/>
          <p:nvPr/>
        </p:nvSpPr>
        <p:spPr>
          <a:xfrm rot="-2538423">
            <a:off x="10306661" y="-880441"/>
            <a:ext cx="548554" cy="5370184"/>
          </a:xfrm>
          <a:custGeom>
            <a:rect b="b" l="l" r="r" t="t"/>
            <a:pathLst>
              <a:path extrusionOk="0" h="5370184" w="54855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168" name="Google Shape;168;p9"/>
          <p:cNvSpPr/>
          <p:nvPr/>
        </p:nvSpPr>
        <p:spPr>
          <a:xfrm rot="-2538423">
            <a:off x="10682119" y="-733829"/>
            <a:ext cx="530340" cy="4315546"/>
          </a:xfrm>
          <a:custGeom>
            <a:rect b="b" l="l" r="r" t="t"/>
            <a:pathLst>
              <a:path extrusionOk="0" h="4315546" w="530340">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169" name="Google Shape;169;p9"/>
          <p:cNvSpPr/>
          <p:nvPr/>
        </p:nvSpPr>
        <p:spPr>
          <a:xfrm rot="-2538423">
            <a:off x="9611521" y="-1141075"/>
            <a:ext cx="556134" cy="7463630"/>
          </a:xfrm>
          <a:custGeom>
            <a:rect b="b" l="l" r="r" t="t"/>
            <a:pathLst>
              <a:path extrusionOk="0" h="7463630" w="556134">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 </a:t>
            </a:r>
            <a:endParaRPr/>
          </a:p>
        </p:txBody>
      </p:sp>
      <p:sp>
        <p:nvSpPr>
          <p:cNvPr id="170" name="Google Shape;170;p9"/>
          <p:cNvSpPr/>
          <p:nvPr/>
        </p:nvSpPr>
        <p:spPr>
          <a:xfrm>
            <a:off x="11512283" y="243039"/>
            <a:ext cx="451117" cy="451117"/>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Arial"/>
              <a:buNone/>
            </a:pPr>
            <a:r>
              <a:rPr b="0" i="0" lang="en-US" sz="1800" u="none" cap="none" strike="noStrike">
                <a:solidFill>
                  <a:srgbClr val="FFFFFF"/>
                </a:solidFill>
                <a:latin typeface="Arial"/>
                <a:ea typeface="Arial"/>
                <a:cs typeface="Arial"/>
                <a:sym typeface="Arial"/>
              </a:rPr>
              <a:t>1</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0"/>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Vấn đề ATTT đối với quốc gia</a:t>
            </a:r>
            <a:endParaRPr b="1">
              <a:solidFill>
                <a:schemeClr val="lt1"/>
              </a:solidFill>
              <a:latin typeface="Arial"/>
              <a:ea typeface="Arial"/>
              <a:cs typeface="Arial"/>
              <a:sym typeface="Arial"/>
            </a:endParaRPr>
          </a:p>
        </p:txBody>
      </p:sp>
      <p:sp>
        <p:nvSpPr>
          <p:cNvPr id="176" name="Google Shape;176;p10"/>
          <p:cNvSpPr txBox="1"/>
          <p:nvPr>
            <p:ph idx="1" type="body"/>
          </p:nvPr>
        </p:nvSpPr>
        <p:spPr>
          <a:xfrm>
            <a:off x="618285" y="1750141"/>
            <a:ext cx="10994760" cy="4621160"/>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Char char="•"/>
            </a:pPr>
            <a:r>
              <a:rPr lang="en-US"/>
              <a:t>2010: Sâu Stuxnet</a:t>
            </a:r>
            <a:endParaRPr/>
          </a:p>
          <a:p>
            <a:pPr indent="-234950" lvl="0" marL="228600" rtl="0" algn="l">
              <a:lnSpc>
                <a:spcPct val="90000"/>
              </a:lnSpc>
              <a:spcBef>
                <a:spcPts val="1000"/>
              </a:spcBef>
              <a:spcAft>
                <a:spcPts val="0"/>
              </a:spcAft>
              <a:buClr>
                <a:schemeClr val="lt1"/>
              </a:buClr>
              <a:buSzPts val="3700"/>
              <a:buChar char="•"/>
            </a:pPr>
            <a:r>
              <a:rPr lang="en-US"/>
              <a:t>2/2013: Mandiant đưa tin về Đơn vị 61398</a:t>
            </a:r>
            <a:endParaRPr/>
          </a:p>
          <a:p>
            <a:pPr indent="-234950" lvl="0" marL="228600" rtl="0" algn="l">
              <a:lnSpc>
                <a:spcPct val="90000"/>
              </a:lnSpc>
              <a:spcBef>
                <a:spcPts val="1000"/>
              </a:spcBef>
              <a:spcAft>
                <a:spcPts val="0"/>
              </a:spcAft>
              <a:buClr>
                <a:schemeClr val="lt1"/>
              </a:buClr>
              <a:buSzPts val="3700"/>
              <a:buChar char="•"/>
            </a:pPr>
            <a:r>
              <a:rPr lang="en-US"/>
              <a:t>6/2015: Kaspersky bị tấn công</a:t>
            </a:r>
            <a:endParaRPr/>
          </a:p>
          <a:p>
            <a:pPr indent="-234950" lvl="0" marL="228600" rtl="0" algn="l">
              <a:lnSpc>
                <a:spcPct val="90000"/>
              </a:lnSpc>
              <a:spcBef>
                <a:spcPts val="1000"/>
              </a:spcBef>
              <a:spcAft>
                <a:spcPts val="0"/>
              </a:spcAft>
              <a:buClr>
                <a:schemeClr val="lt1"/>
              </a:buClr>
              <a:buSzPts val="3700"/>
              <a:buChar char="•"/>
            </a:pPr>
            <a:r>
              <a:rPr lang="en-US"/>
              <a:t>7/2015: Hacking Team bị hack</a:t>
            </a:r>
            <a:endParaRPr/>
          </a:p>
          <a:p>
            <a:pPr indent="-234950" lvl="0" marL="228600" rtl="0" algn="l">
              <a:lnSpc>
                <a:spcPct val="90000"/>
              </a:lnSpc>
              <a:spcBef>
                <a:spcPts val="1000"/>
              </a:spcBef>
              <a:spcAft>
                <a:spcPts val="0"/>
              </a:spcAft>
              <a:buClr>
                <a:schemeClr val="lt1"/>
              </a:buClr>
              <a:buSzPts val="3700"/>
              <a:buChar char="•"/>
            </a:pPr>
            <a:r>
              <a:rPr lang="en-US"/>
              <a:t>6/2016: Hàn Quốc tố hacker Triều Tiên đánh cắp bí mật quân sự</a:t>
            </a:r>
            <a:endParaRPr/>
          </a:p>
          <a:p>
            <a:pPr indent="-234950" lvl="0" marL="228600" rtl="0" algn="l">
              <a:lnSpc>
                <a:spcPct val="90000"/>
              </a:lnSpc>
              <a:spcBef>
                <a:spcPts val="1000"/>
              </a:spcBef>
              <a:spcAft>
                <a:spcPts val="0"/>
              </a:spcAft>
              <a:buClr>
                <a:schemeClr val="lt1"/>
              </a:buClr>
              <a:buSzPts val="3700"/>
              <a:buChar char="•"/>
            </a:pPr>
            <a:r>
              <a:rPr lang="en-US"/>
              <a:t>8/2016: Nhóm Hacker NSA bị hack</a:t>
            </a:r>
            <a:endParaRPr/>
          </a:p>
          <a:p>
            <a:pPr indent="0" lvl="0" marL="228600" rtl="0" algn="l">
              <a:lnSpc>
                <a:spcPct val="90000"/>
              </a:lnSpc>
              <a:spcBef>
                <a:spcPts val="1000"/>
              </a:spcBef>
              <a:spcAft>
                <a:spcPts val="0"/>
              </a:spcAft>
              <a:buClr>
                <a:schemeClr val="lt1"/>
              </a:buClr>
              <a:buSzPts val="3733"/>
              <a:buNone/>
            </a:pPr>
            <a:r>
              <a:t/>
            </a:r>
            <a:endParaRPr/>
          </a:p>
          <a:p>
            <a:pPr indent="0" lvl="0" marL="228600" rtl="0" algn="l">
              <a:lnSpc>
                <a:spcPct val="90000"/>
              </a:lnSpc>
              <a:spcBef>
                <a:spcPts val="1000"/>
              </a:spcBef>
              <a:spcAft>
                <a:spcPts val="0"/>
              </a:spcAft>
              <a:buClr>
                <a:schemeClr val="lt1"/>
              </a:buClr>
              <a:buSzPts val="3733"/>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1"/>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Vấn đề ATTT đối với doanh nghiệp</a:t>
            </a:r>
            <a:endParaRPr/>
          </a:p>
        </p:txBody>
      </p:sp>
      <p:sp>
        <p:nvSpPr>
          <p:cNvPr id="182" name="Google Shape;182;p11"/>
          <p:cNvSpPr txBox="1"/>
          <p:nvPr>
            <p:ph idx="1" type="body"/>
          </p:nvPr>
        </p:nvSpPr>
        <p:spPr>
          <a:xfrm>
            <a:off x="554618" y="1231642"/>
            <a:ext cx="10994760" cy="4962379"/>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lt1"/>
              </a:buClr>
              <a:buSzPts val="2800"/>
              <a:buChar char="•"/>
            </a:pPr>
            <a:r>
              <a:rPr lang="en-US" sz="2800"/>
              <a:t>2012: 130 triệu tài khoản Linkedin</a:t>
            </a:r>
            <a:endParaRPr/>
          </a:p>
          <a:p>
            <a:pPr indent="-228600" lvl="0" marL="228600" rtl="0" algn="l">
              <a:lnSpc>
                <a:spcPct val="90000"/>
              </a:lnSpc>
              <a:spcBef>
                <a:spcPts val="1000"/>
              </a:spcBef>
              <a:spcAft>
                <a:spcPts val="0"/>
              </a:spcAft>
              <a:buClr>
                <a:schemeClr val="lt1"/>
              </a:buClr>
              <a:buSzPts val="2800"/>
              <a:buChar char="•"/>
            </a:pPr>
            <a:r>
              <a:rPr lang="en-US" sz="2800"/>
              <a:t>2013: 340 triệu tài khoản MySpace</a:t>
            </a:r>
            <a:endParaRPr/>
          </a:p>
          <a:p>
            <a:pPr indent="-228600" lvl="0" marL="228600" rtl="0" algn="l">
              <a:lnSpc>
                <a:spcPct val="90000"/>
              </a:lnSpc>
              <a:spcBef>
                <a:spcPts val="1000"/>
              </a:spcBef>
              <a:spcAft>
                <a:spcPts val="0"/>
              </a:spcAft>
              <a:buClr>
                <a:schemeClr val="lt1"/>
              </a:buClr>
              <a:buSzPts val="2800"/>
              <a:buChar char="•"/>
            </a:pPr>
            <a:r>
              <a:rPr lang="en-US" sz="2800"/>
              <a:t>5/2014: 233 triệu tài khoản eBay</a:t>
            </a:r>
            <a:endParaRPr/>
          </a:p>
          <a:p>
            <a:pPr indent="-228600" lvl="0" marL="228600" rtl="0" algn="l">
              <a:lnSpc>
                <a:spcPct val="90000"/>
              </a:lnSpc>
              <a:spcBef>
                <a:spcPts val="1000"/>
              </a:spcBef>
              <a:spcAft>
                <a:spcPts val="0"/>
              </a:spcAft>
              <a:buClr>
                <a:schemeClr val="lt1"/>
              </a:buClr>
              <a:buSzPts val="2800"/>
              <a:buChar char="•"/>
            </a:pPr>
            <a:r>
              <a:rPr lang="en-US" sz="2800"/>
              <a:t>9/2014: 5 triệu tài khoản Gmail</a:t>
            </a:r>
            <a:endParaRPr/>
          </a:p>
          <a:p>
            <a:pPr indent="-228600" lvl="0" marL="228600" rtl="0" algn="l">
              <a:lnSpc>
                <a:spcPct val="90000"/>
              </a:lnSpc>
              <a:spcBef>
                <a:spcPts val="1000"/>
              </a:spcBef>
              <a:spcAft>
                <a:spcPts val="0"/>
              </a:spcAft>
              <a:buClr>
                <a:schemeClr val="lt1"/>
              </a:buClr>
              <a:buSzPts val="2800"/>
              <a:buChar char="•"/>
            </a:pPr>
            <a:r>
              <a:rPr lang="en-US" sz="2800"/>
              <a:t>6/2016: 100 triệu tài khoản VK (Facebook Nga)</a:t>
            </a:r>
            <a:endParaRPr sz="2800"/>
          </a:p>
          <a:p>
            <a:pPr indent="-228600" lvl="0" marL="228600" rtl="0" algn="l">
              <a:lnSpc>
                <a:spcPct val="90000"/>
              </a:lnSpc>
              <a:spcBef>
                <a:spcPts val="1000"/>
              </a:spcBef>
              <a:spcAft>
                <a:spcPts val="0"/>
              </a:spcAft>
              <a:buClr>
                <a:schemeClr val="lt1"/>
              </a:buClr>
              <a:buSzPts val="2800"/>
              <a:buChar char="•"/>
            </a:pPr>
            <a:r>
              <a:rPr lang="en-US" sz="2800"/>
              <a:t>2017-2019: Facebook liên tục dính đến các vụ việc lộ thông tin cá nhân của hàng trăm triệu người dùng</a:t>
            </a:r>
            <a:endParaRPr sz="2800"/>
          </a:p>
          <a:p>
            <a:pPr indent="-228600" lvl="0" marL="228600" rtl="0" algn="l">
              <a:lnSpc>
                <a:spcPct val="90000"/>
              </a:lnSpc>
              <a:spcBef>
                <a:spcPts val="1000"/>
              </a:spcBef>
              <a:spcAft>
                <a:spcPts val="0"/>
              </a:spcAft>
              <a:buClr>
                <a:schemeClr val="lt1"/>
              </a:buClr>
              <a:buSzPts val="2800"/>
              <a:buChar char="•"/>
            </a:pPr>
            <a:r>
              <a:rPr lang="en-US" sz="2800"/>
              <a:t>Botnet </a:t>
            </a:r>
            <a:r>
              <a:rPr b="1" lang="en-US" sz="2800" u="sng">
                <a:solidFill>
                  <a:schemeClr val="hlink"/>
                </a:solidFill>
                <a:hlinkClick r:id="rId3"/>
              </a:rPr>
              <a:t>Mirai</a:t>
            </a:r>
            <a:r>
              <a:rPr lang="en-US" sz="2800"/>
              <a:t> đã xâm nhập vào gần </a:t>
            </a:r>
            <a:r>
              <a:rPr b="1" lang="en-US" sz="2800"/>
              <a:t>900,000</a:t>
            </a:r>
            <a:r>
              <a:rPr lang="en-US" sz="2800"/>
              <a:t> thiết bị IoT trên thế giới tấn công làm gián đoạn </a:t>
            </a:r>
            <a:r>
              <a:rPr lang="en-US" sz="2800" u="sng">
                <a:solidFill>
                  <a:schemeClr val="hlink"/>
                </a:solidFill>
                <a:hlinkClick r:id="rId4"/>
              </a:rPr>
              <a:t>GitHub</a:t>
            </a:r>
            <a:r>
              <a:rPr lang="en-US" sz="2800"/>
              <a:t>, </a:t>
            </a:r>
            <a:r>
              <a:rPr lang="en-US" sz="2800" u="sng">
                <a:solidFill>
                  <a:schemeClr val="hlink"/>
                </a:solidFill>
                <a:hlinkClick r:id="rId5"/>
              </a:rPr>
              <a:t>Twitter</a:t>
            </a:r>
            <a:r>
              <a:rPr lang="en-US" sz="2800"/>
              <a:t>, </a:t>
            </a:r>
            <a:r>
              <a:rPr lang="en-US" sz="2800" u="sng">
                <a:solidFill>
                  <a:schemeClr val="hlink"/>
                </a:solidFill>
                <a:hlinkClick r:id="rId6"/>
              </a:rPr>
              <a:t>Reddit</a:t>
            </a:r>
            <a:r>
              <a:rPr lang="en-US" sz="2800"/>
              <a:t>, </a:t>
            </a:r>
            <a:r>
              <a:rPr lang="en-US" sz="2800" u="sng">
                <a:solidFill>
                  <a:schemeClr val="hlink"/>
                </a:solidFill>
                <a:hlinkClick r:id="rId7"/>
              </a:rPr>
              <a:t>Netflix</a:t>
            </a:r>
            <a:r>
              <a:rPr lang="en-US" sz="2800"/>
              <a:t>, </a:t>
            </a:r>
            <a:r>
              <a:rPr lang="en-US" sz="2800" u="sng">
                <a:solidFill>
                  <a:schemeClr val="hlink"/>
                </a:solidFill>
                <a:hlinkClick r:id="rId8"/>
              </a:rPr>
              <a:t>Airbnb</a:t>
            </a:r>
            <a:r>
              <a:rPr lang="en-US" sz="2800"/>
              <a:t> với băng thông 1 Tbit/s  (Google: 24.3 terabytes / ngày)</a:t>
            </a:r>
            <a:endParaRPr sz="2800"/>
          </a:p>
          <a:p>
            <a:pPr indent="0" lvl="0" marL="228600" rtl="0" algn="l">
              <a:lnSpc>
                <a:spcPct val="90000"/>
              </a:lnSpc>
              <a:spcBef>
                <a:spcPts val="1000"/>
              </a:spcBef>
              <a:spcAft>
                <a:spcPts val="0"/>
              </a:spcAft>
              <a:buClr>
                <a:schemeClr val="lt1"/>
              </a:buClr>
              <a:buSzPts val="3733"/>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2"/>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Vấn đề ATTT đối với doanh nghiệp</a:t>
            </a:r>
            <a:endParaRPr/>
          </a:p>
        </p:txBody>
      </p:sp>
      <p:pic>
        <p:nvPicPr>
          <p:cNvPr id="188" name="Google Shape;188;p12"/>
          <p:cNvPicPr preferRelativeResize="0"/>
          <p:nvPr/>
        </p:nvPicPr>
        <p:blipFill rotWithShape="1">
          <a:blip r:embed="rId3">
            <a:alphaModFix/>
          </a:blip>
          <a:srcRect b="0" l="0" r="0" t="0"/>
          <a:stretch/>
        </p:blipFill>
        <p:spPr>
          <a:xfrm>
            <a:off x="140020" y="1520889"/>
            <a:ext cx="5836687" cy="4377515"/>
          </a:xfrm>
          <a:prstGeom prst="rect">
            <a:avLst/>
          </a:prstGeom>
          <a:noFill/>
          <a:ln>
            <a:noFill/>
          </a:ln>
        </p:spPr>
      </p:pic>
      <p:sp>
        <p:nvSpPr>
          <p:cNvPr id="189" name="Google Shape;189;p12"/>
          <p:cNvSpPr txBox="1"/>
          <p:nvPr/>
        </p:nvSpPr>
        <p:spPr>
          <a:xfrm>
            <a:off x="2068348" y="6102142"/>
            <a:ext cx="198002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a:t>
            </a:r>
            <a:r>
              <a:rPr lang="en-US" sz="1800" u="sng">
                <a:solidFill>
                  <a:schemeClr val="lt1"/>
                </a:solidFill>
                <a:latin typeface="Lato"/>
                <a:ea typeface="Lato"/>
                <a:cs typeface="Lato"/>
                <a:sym typeface="Lato"/>
                <a:hlinkClick r:id="rId4">
                  <a:extLst>
                    <a:ext uri="{A12FA001-AC4F-418D-AE19-62706E023703}">
                      <ahyp:hlinkClr val="tx"/>
                    </a:ext>
                  </a:extLst>
                </a:hlinkClick>
              </a:rPr>
              <a:t>Zingnews</a:t>
            </a:r>
            <a:endParaRPr sz="1800">
              <a:solidFill>
                <a:schemeClr val="lt1"/>
              </a:solidFill>
              <a:latin typeface="Lato"/>
              <a:ea typeface="Lato"/>
              <a:cs typeface="Lato"/>
              <a:sym typeface="Lato"/>
            </a:endParaRPr>
          </a:p>
        </p:txBody>
      </p:sp>
      <p:pic>
        <p:nvPicPr>
          <p:cNvPr id="190" name="Google Shape;190;p12"/>
          <p:cNvPicPr preferRelativeResize="0"/>
          <p:nvPr/>
        </p:nvPicPr>
        <p:blipFill rotWithShape="1">
          <a:blip r:embed="rId5">
            <a:alphaModFix/>
          </a:blip>
          <a:srcRect b="0" l="0" r="0" t="0"/>
          <a:stretch/>
        </p:blipFill>
        <p:spPr>
          <a:xfrm>
            <a:off x="6426848" y="1520888"/>
            <a:ext cx="5765152" cy="4377515"/>
          </a:xfrm>
          <a:prstGeom prst="rect">
            <a:avLst/>
          </a:prstGeom>
          <a:noFill/>
          <a:ln>
            <a:noFill/>
          </a:ln>
        </p:spPr>
      </p:pic>
      <p:sp>
        <p:nvSpPr>
          <p:cNvPr id="191" name="Google Shape;191;p12"/>
          <p:cNvSpPr txBox="1"/>
          <p:nvPr/>
        </p:nvSpPr>
        <p:spPr>
          <a:xfrm>
            <a:off x="8319409" y="6102140"/>
            <a:ext cx="293862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a:t>
            </a:r>
            <a:r>
              <a:rPr lang="en-US" sz="1800" u="sng">
                <a:solidFill>
                  <a:schemeClr val="lt1"/>
                </a:solidFill>
                <a:latin typeface="Lato"/>
                <a:ea typeface="Lato"/>
                <a:cs typeface="Lato"/>
                <a:sym typeface="Lato"/>
                <a:hlinkClick r:id="rId6">
                  <a:extLst>
                    <a:ext uri="{A12FA001-AC4F-418D-AE19-62706E023703}">
                      <ahyp:hlinkClr val="tx"/>
                    </a:ext>
                  </a:extLst>
                </a:hlinkClick>
              </a:rPr>
              <a:t>Đời sống pháp luật</a:t>
            </a:r>
            <a:endParaRPr sz="1800">
              <a:solidFill>
                <a:schemeClr val="lt1"/>
              </a:solidFill>
              <a:latin typeface="Lato"/>
              <a:ea typeface="Lato"/>
              <a:cs typeface="Lato"/>
              <a:sym typeface="Lat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3"/>
          <p:cNvSpPr txBox="1"/>
          <p:nvPr>
            <p:ph type="title"/>
          </p:nvPr>
        </p:nvSpPr>
        <p:spPr>
          <a:xfrm>
            <a:off x="214605" y="299116"/>
            <a:ext cx="11426790" cy="101803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Vấn đề ATTT đối với cá nhân</a:t>
            </a:r>
            <a:endParaRPr/>
          </a:p>
        </p:txBody>
      </p:sp>
      <p:pic>
        <p:nvPicPr>
          <p:cNvPr id="197" name="Google Shape;197;p13"/>
          <p:cNvPicPr preferRelativeResize="0"/>
          <p:nvPr>
            <p:ph idx="1" type="body"/>
          </p:nvPr>
        </p:nvPicPr>
        <p:blipFill rotWithShape="1">
          <a:blip r:embed="rId3">
            <a:alphaModFix/>
          </a:blip>
          <a:srcRect b="0" l="0" r="0" t="0"/>
          <a:stretch/>
        </p:blipFill>
        <p:spPr>
          <a:xfrm>
            <a:off x="6023178" y="1456790"/>
            <a:ext cx="5518788" cy="4238430"/>
          </a:xfrm>
          <a:prstGeom prst="rect">
            <a:avLst/>
          </a:prstGeom>
          <a:noFill/>
          <a:ln>
            <a:noFill/>
          </a:ln>
        </p:spPr>
      </p:pic>
      <p:pic>
        <p:nvPicPr>
          <p:cNvPr id="198" name="Google Shape;198;p13"/>
          <p:cNvPicPr preferRelativeResize="0"/>
          <p:nvPr/>
        </p:nvPicPr>
        <p:blipFill rotWithShape="1">
          <a:blip r:embed="rId4">
            <a:alphaModFix/>
          </a:blip>
          <a:srcRect b="0" l="0" r="0" t="0"/>
          <a:stretch/>
        </p:blipFill>
        <p:spPr>
          <a:xfrm>
            <a:off x="147929" y="1466120"/>
            <a:ext cx="5010150" cy="4229100"/>
          </a:xfrm>
          <a:prstGeom prst="rect">
            <a:avLst/>
          </a:prstGeom>
          <a:noFill/>
          <a:ln>
            <a:noFill/>
          </a:ln>
        </p:spPr>
      </p:pic>
      <p:sp>
        <p:nvSpPr>
          <p:cNvPr id="199" name="Google Shape;199;p13"/>
          <p:cNvSpPr txBox="1"/>
          <p:nvPr/>
        </p:nvSpPr>
        <p:spPr>
          <a:xfrm>
            <a:off x="1975045" y="5906198"/>
            <a:ext cx="177484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Internet</a:t>
            </a:r>
            <a:endParaRPr sz="1800">
              <a:solidFill>
                <a:schemeClr val="lt1"/>
              </a:solidFill>
              <a:latin typeface="Lato"/>
              <a:ea typeface="Lato"/>
              <a:cs typeface="Lato"/>
              <a:sym typeface="Lato"/>
            </a:endParaRPr>
          </a:p>
        </p:txBody>
      </p:sp>
      <p:sp>
        <p:nvSpPr>
          <p:cNvPr id="200" name="Google Shape;200;p13"/>
          <p:cNvSpPr txBox="1"/>
          <p:nvPr/>
        </p:nvSpPr>
        <p:spPr>
          <a:xfrm>
            <a:off x="8245213" y="5906198"/>
            <a:ext cx="177484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Internet</a:t>
            </a:r>
            <a:endParaRPr sz="1800">
              <a:solidFill>
                <a:schemeClr val="lt1"/>
              </a:solidFill>
              <a:latin typeface="Lato"/>
              <a:ea typeface="Lato"/>
              <a:cs typeface="Lato"/>
              <a:sym typeface="Lat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4"/>
          <p:cNvSpPr txBox="1"/>
          <p:nvPr>
            <p:ph type="title"/>
          </p:nvPr>
        </p:nvSpPr>
        <p:spPr>
          <a:xfrm>
            <a:off x="214605" y="299116"/>
            <a:ext cx="11426790" cy="101803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Vấn đề ATTT đối với cá nhân</a:t>
            </a:r>
            <a:endParaRPr/>
          </a:p>
        </p:txBody>
      </p:sp>
      <p:pic>
        <p:nvPicPr>
          <p:cNvPr id="206" name="Google Shape;206;p14"/>
          <p:cNvPicPr preferRelativeResize="0"/>
          <p:nvPr/>
        </p:nvPicPr>
        <p:blipFill rotWithShape="1">
          <a:blip r:embed="rId3">
            <a:alphaModFix/>
          </a:blip>
          <a:srcRect b="0" l="0" r="0" t="0"/>
          <a:stretch/>
        </p:blipFill>
        <p:spPr>
          <a:xfrm>
            <a:off x="130628" y="1587418"/>
            <a:ext cx="5713395" cy="4272207"/>
          </a:xfrm>
          <a:prstGeom prst="rect">
            <a:avLst/>
          </a:prstGeom>
          <a:noFill/>
          <a:ln>
            <a:noFill/>
          </a:ln>
        </p:spPr>
      </p:pic>
      <p:pic>
        <p:nvPicPr>
          <p:cNvPr id="207" name="Google Shape;207;p14"/>
          <p:cNvPicPr preferRelativeResize="0"/>
          <p:nvPr>
            <p:ph idx="1" type="body"/>
          </p:nvPr>
        </p:nvPicPr>
        <p:blipFill rotWithShape="1">
          <a:blip r:embed="rId4">
            <a:alphaModFix/>
          </a:blip>
          <a:srcRect b="0" l="0" r="0" t="0"/>
          <a:stretch/>
        </p:blipFill>
        <p:spPr>
          <a:xfrm>
            <a:off x="6316710" y="1587419"/>
            <a:ext cx="5775763" cy="4272206"/>
          </a:xfrm>
          <a:prstGeom prst="rect">
            <a:avLst/>
          </a:prstGeom>
          <a:noFill/>
          <a:ln>
            <a:noFill/>
          </a:ln>
        </p:spPr>
      </p:pic>
      <p:sp>
        <p:nvSpPr>
          <p:cNvPr id="208" name="Google Shape;208;p14"/>
          <p:cNvSpPr txBox="1"/>
          <p:nvPr/>
        </p:nvSpPr>
        <p:spPr>
          <a:xfrm>
            <a:off x="2183258" y="6129892"/>
            <a:ext cx="167225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a:t>
            </a:r>
            <a:r>
              <a:rPr lang="en-US" sz="1800" u="sng">
                <a:solidFill>
                  <a:schemeClr val="lt1"/>
                </a:solidFill>
                <a:latin typeface="Lato"/>
                <a:ea typeface="Lato"/>
                <a:cs typeface="Lato"/>
                <a:sym typeface="Lato"/>
                <a:hlinkClick r:id="rId5">
                  <a:extLst>
                    <a:ext uri="{A12FA001-AC4F-418D-AE19-62706E023703}">
                      <ahyp:hlinkClr val="tx"/>
                    </a:ext>
                  </a:extLst>
                </a:hlinkClick>
              </a:rPr>
              <a:t>24s.vn</a:t>
            </a:r>
            <a:endParaRPr sz="1800">
              <a:solidFill>
                <a:schemeClr val="lt1"/>
              </a:solidFill>
              <a:latin typeface="Lato"/>
              <a:ea typeface="Lato"/>
              <a:cs typeface="Lato"/>
              <a:sym typeface="Lato"/>
            </a:endParaRPr>
          </a:p>
        </p:txBody>
      </p:sp>
      <p:sp>
        <p:nvSpPr>
          <p:cNvPr id="209" name="Google Shape;209;p14"/>
          <p:cNvSpPr txBox="1"/>
          <p:nvPr/>
        </p:nvSpPr>
        <p:spPr>
          <a:xfrm>
            <a:off x="8098971" y="6129892"/>
            <a:ext cx="261706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a:t>
            </a:r>
            <a:r>
              <a:rPr lang="en-US" sz="1800" u="sng">
                <a:solidFill>
                  <a:schemeClr val="lt1"/>
                </a:solidFill>
                <a:latin typeface="Lato"/>
                <a:ea typeface="Lato"/>
                <a:cs typeface="Lato"/>
                <a:sym typeface="Lato"/>
                <a:hlinkClick r:id="rId6">
                  <a:extLst>
                    <a:ext uri="{A12FA001-AC4F-418D-AE19-62706E023703}">
                      <ahyp:hlinkClr val="tx"/>
                    </a:ext>
                  </a:extLst>
                </a:hlinkClick>
              </a:rPr>
              <a:t>Báo Thanh niên</a:t>
            </a:r>
            <a:endParaRPr sz="1800">
              <a:solidFill>
                <a:schemeClr val="lt1"/>
              </a:solidFill>
              <a:latin typeface="Lato"/>
              <a:ea typeface="Lato"/>
              <a:cs typeface="Lato"/>
              <a:sym typeface="Lat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5"/>
          <p:cNvSpPr txBox="1"/>
          <p:nvPr>
            <p:ph type="title"/>
          </p:nvPr>
        </p:nvSpPr>
        <p:spPr>
          <a:xfrm>
            <a:off x="2353658" y="303052"/>
            <a:ext cx="6174522" cy="1146829"/>
          </a:xfrm>
          <a:prstGeom prst="rect">
            <a:avLst/>
          </a:prstGeom>
          <a:noFill/>
          <a:ln>
            <a:noFill/>
          </a:ln>
        </p:spPr>
        <p:txBody>
          <a:bodyPr anchorCtr="0" anchor="t" bIns="45700" lIns="91425" spcFirstLastPara="1" rIns="91425" wrap="square" tIns="45700">
            <a:noAutofit/>
          </a:bodyPr>
          <a:lstStyle/>
          <a:p>
            <a:pPr indent="0" lvl="0" marL="0" rtl="0" algn="r">
              <a:lnSpc>
                <a:spcPct val="90000"/>
              </a:lnSpc>
              <a:spcBef>
                <a:spcPts val="0"/>
              </a:spcBef>
              <a:spcAft>
                <a:spcPts val="0"/>
              </a:spcAft>
              <a:buClr>
                <a:schemeClr val="lt1"/>
              </a:buClr>
              <a:buSzPts val="4000"/>
              <a:buFont typeface="Lato Black"/>
              <a:buNone/>
            </a:pPr>
            <a:r>
              <a:rPr lang="en-US" sz="4000">
                <a:solidFill>
                  <a:schemeClr val="lt1"/>
                </a:solidFill>
              </a:rPr>
              <a:t>Case Study: Dark Trace</a:t>
            </a:r>
            <a:endParaRPr/>
          </a:p>
        </p:txBody>
      </p:sp>
      <p:pic>
        <p:nvPicPr>
          <p:cNvPr id="215" name="Google Shape;215;p15"/>
          <p:cNvPicPr preferRelativeResize="0"/>
          <p:nvPr>
            <p:ph idx="1" type="body"/>
          </p:nvPr>
        </p:nvPicPr>
        <p:blipFill rotWithShape="1">
          <a:blip r:embed="rId3">
            <a:alphaModFix/>
          </a:blip>
          <a:srcRect b="0" l="0" r="0" t="0"/>
          <a:stretch/>
        </p:blipFill>
        <p:spPr>
          <a:xfrm>
            <a:off x="1942563" y="1262141"/>
            <a:ext cx="2387372" cy="687140"/>
          </a:xfrm>
          <a:prstGeom prst="rect">
            <a:avLst/>
          </a:prstGeom>
          <a:noFill/>
          <a:ln>
            <a:noFill/>
          </a:ln>
        </p:spPr>
      </p:pic>
      <p:pic>
        <p:nvPicPr>
          <p:cNvPr id="216" name="Google Shape;216;p15"/>
          <p:cNvPicPr preferRelativeResize="0"/>
          <p:nvPr/>
        </p:nvPicPr>
        <p:blipFill rotWithShape="1">
          <a:blip r:embed="rId4">
            <a:alphaModFix/>
          </a:blip>
          <a:srcRect b="0" l="0" r="0" t="0"/>
          <a:stretch/>
        </p:blipFill>
        <p:spPr>
          <a:xfrm>
            <a:off x="5775648" y="1446246"/>
            <a:ext cx="6323377" cy="4795934"/>
          </a:xfrm>
          <a:prstGeom prst="rect">
            <a:avLst/>
          </a:prstGeom>
          <a:noFill/>
          <a:ln>
            <a:noFill/>
          </a:ln>
        </p:spPr>
      </p:pic>
      <p:sp>
        <p:nvSpPr>
          <p:cNvPr id="217" name="Google Shape;217;p15"/>
          <p:cNvSpPr txBox="1"/>
          <p:nvPr/>
        </p:nvSpPr>
        <p:spPr>
          <a:xfrm>
            <a:off x="195944" y="2720631"/>
            <a:ext cx="5374432" cy="2677656"/>
          </a:xfrm>
          <a:prstGeom prst="rect">
            <a:avLst/>
          </a:prstGeom>
          <a:noFill/>
          <a:ln>
            <a:noFill/>
          </a:ln>
        </p:spPr>
        <p:txBody>
          <a:bodyPr anchorCtr="0" anchor="t" bIns="45700" lIns="91425" spcFirstLastPara="1" rIns="91425" wrap="square" tIns="45700">
            <a:spAutoFit/>
          </a:bodyPr>
          <a:lstStyle/>
          <a:p>
            <a:pPr indent="-214313" lvl="0" marL="214313" marR="0" rtl="0" algn="l">
              <a:spcBef>
                <a:spcPts val="0"/>
              </a:spcBef>
              <a:spcAft>
                <a:spcPts val="0"/>
              </a:spcAft>
              <a:buClr>
                <a:schemeClr val="lt1"/>
              </a:buClr>
              <a:buSzPts val="2800"/>
              <a:buFont typeface="Lato"/>
              <a:buChar char="-"/>
            </a:pPr>
            <a:r>
              <a:rPr lang="en-US" sz="2800">
                <a:solidFill>
                  <a:schemeClr val="lt1"/>
                </a:solidFill>
                <a:latin typeface="Lato"/>
                <a:ea typeface="Lato"/>
                <a:cs typeface="Lato"/>
                <a:sym typeface="Lato"/>
              </a:rPr>
              <a:t>Tấn công vào thiết bị điều nhiệt thông minh trong bể cá cảnh</a:t>
            </a:r>
            <a:endParaRPr sz="2800">
              <a:solidFill>
                <a:schemeClr val="lt1"/>
              </a:solidFill>
              <a:latin typeface="Lato"/>
              <a:ea typeface="Lato"/>
              <a:cs typeface="Lato"/>
              <a:sym typeface="Lato"/>
            </a:endParaRPr>
          </a:p>
          <a:p>
            <a:pPr indent="-214313" lvl="0" marL="214313" marR="0" rtl="0" algn="l">
              <a:spcBef>
                <a:spcPts val="0"/>
              </a:spcBef>
              <a:spcAft>
                <a:spcPts val="0"/>
              </a:spcAft>
              <a:buClr>
                <a:schemeClr val="lt1"/>
              </a:buClr>
              <a:buSzPts val="2800"/>
              <a:buFont typeface="Lato"/>
              <a:buChar char="-"/>
            </a:pPr>
            <a:r>
              <a:rPr lang="en-US" sz="2800">
                <a:solidFill>
                  <a:schemeClr val="lt1"/>
                </a:solidFill>
                <a:latin typeface="Lato"/>
                <a:ea typeface="Lato"/>
                <a:cs typeface="Lato"/>
                <a:sym typeface="Lato"/>
              </a:rPr>
              <a:t>Leo thang tấn công sang thiết bị camera</a:t>
            </a:r>
            <a:endParaRPr/>
          </a:p>
          <a:p>
            <a:pPr indent="-214313" lvl="0" marL="214313" marR="0" rtl="0" algn="l">
              <a:spcBef>
                <a:spcPts val="0"/>
              </a:spcBef>
              <a:spcAft>
                <a:spcPts val="0"/>
              </a:spcAft>
              <a:buClr>
                <a:schemeClr val="lt1"/>
              </a:buClr>
              <a:buSzPts val="2800"/>
              <a:buFont typeface="Lato"/>
              <a:buChar char="-"/>
            </a:pPr>
            <a:r>
              <a:rPr lang="en-US" sz="2800">
                <a:solidFill>
                  <a:schemeClr val="lt1"/>
                </a:solidFill>
                <a:latin typeface="Lato"/>
                <a:ea typeface="Lato"/>
                <a:cs typeface="Lato"/>
                <a:sym typeface="Lato"/>
              </a:rPr>
              <a:t>Quan sát được người chơi tại sòng bài</a:t>
            </a:r>
            <a:endParaRPr sz="2800">
              <a:solidFill>
                <a:schemeClr val="lt1"/>
              </a:solidFill>
              <a:latin typeface="Lato"/>
              <a:ea typeface="Lato"/>
              <a:cs typeface="Lato"/>
              <a:sym typeface="Lato"/>
            </a:endParaRPr>
          </a:p>
        </p:txBody>
      </p:sp>
      <p:sp>
        <p:nvSpPr>
          <p:cNvPr id="218" name="Google Shape;218;p15"/>
          <p:cNvSpPr txBox="1"/>
          <p:nvPr/>
        </p:nvSpPr>
        <p:spPr>
          <a:xfrm>
            <a:off x="8528180" y="6316824"/>
            <a:ext cx="204414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a:t>
            </a:r>
            <a:r>
              <a:rPr lang="en-US" sz="1800" u="sng">
                <a:solidFill>
                  <a:schemeClr val="lt1"/>
                </a:solidFill>
                <a:latin typeface="Lato"/>
                <a:ea typeface="Lato"/>
                <a:cs typeface="Lato"/>
                <a:sym typeface="Lato"/>
                <a:hlinkClick r:id="rId5">
                  <a:extLst>
                    <a:ext uri="{A12FA001-AC4F-418D-AE19-62706E023703}">
                      <ahyp:hlinkClr val="tx"/>
                    </a:ext>
                  </a:extLst>
                </a:hlinkClick>
              </a:rPr>
              <a:t>vnexpress</a:t>
            </a:r>
            <a:endParaRPr sz="1800">
              <a:solidFill>
                <a:schemeClr val="lt1"/>
              </a:solidFill>
              <a:latin typeface="Lato"/>
              <a:ea typeface="Lato"/>
              <a:cs typeface="Lato"/>
              <a:sym typeface="Lato"/>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6"/>
          <p:cNvSpPr txBox="1"/>
          <p:nvPr>
            <p:ph type="title"/>
          </p:nvPr>
        </p:nvSpPr>
        <p:spPr>
          <a:xfrm>
            <a:off x="2810858" y="303052"/>
            <a:ext cx="6174522" cy="1146829"/>
          </a:xfrm>
          <a:prstGeom prst="rect">
            <a:avLst/>
          </a:prstGeom>
          <a:noFill/>
          <a:ln>
            <a:noFill/>
          </a:ln>
        </p:spPr>
        <p:txBody>
          <a:bodyPr anchorCtr="0" anchor="t" bIns="45700" lIns="91425" spcFirstLastPara="1" rIns="91425" wrap="square" tIns="45700">
            <a:noAutofit/>
          </a:bodyPr>
          <a:lstStyle/>
          <a:p>
            <a:pPr indent="0" lvl="0" marL="0" rtl="0" algn="r">
              <a:lnSpc>
                <a:spcPct val="90000"/>
              </a:lnSpc>
              <a:spcBef>
                <a:spcPts val="0"/>
              </a:spcBef>
              <a:spcAft>
                <a:spcPts val="0"/>
              </a:spcAft>
              <a:buClr>
                <a:schemeClr val="lt1"/>
              </a:buClr>
              <a:buSzPts val="4000"/>
              <a:buFont typeface="Lato Black"/>
              <a:buNone/>
            </a:pPr>
            <a:r>
              <a:rPr lang="en-US" sz="4000">
                <a:solidFill>
                  <a:schemeClr val="lt1"/>
                </a:solidFill>
              </a:rPr>
              <a:t>Case Study: WannaCry</a:t>
            </a:r>
            <a:endParaRPr sz="4000">
              <a:solidFill>
                <a:schemeClr val="lt1"/>
              </a:solidFill>
            </a:endParaRPr>
          </a:p>
        </p:txBody>
      </p:sp>
      <p:pic>
        <p:nvPicPr>
          <p:cNvPr id="224" name="Google Shape;224;p16"/>
          <p:cNvPicPr preferRelativeResize="0"/>
          <p:nvPr/>
        </p:nvPicPr>
        <p:blipFill rotWithShape="1">
          <a:blip r:embed="rId3">
            <a:alphaModFix/>
          </a:blip>
          <a:srcRect b="0" l="0" r="0" t="0"/>
          <a:stretch/>
        </p:blipFill>
        <p:spPr>
          <a:xfrm>
            <a:off x="1922106" y="1080652"/>
            <a:ext cx="8509517" cy="4806963"/>
          </a:xfrm>
          <a:prstGeom prst="rect">
            <a:avLst/>
          </a:prstGeom>
          <a:noFill/>
          <a:ln>
            <a:noFill/>
          </a:ln>
        </p:spPr>
      </p:pic>
      <p:sp>
        <p:nvSpPr>
          <p:cNvPr id="225" name="Google Shape;225;p16"/>
          <p:cNvSpPr/>
          <p:nvPr/>
        </p:nvSpPr>
        <p:spPr>
          <a:xfrm>
            <a:off x="3458546" y="6018884"/>
            <a:ext cx="60960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Lato"/>
                <a:ea typeface="Lato"/>
                <a:cs typeface="Lato"/>
                <a:sym typeface="Lato"/>
              </a:rPr>
              <a:t>Thông báo đòi tiền chuộc 300 Bitcoin của mã độc tống tiền WannaCry. Ảnh: Cục An toàn thông tin.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7"/>
          <p:cNvSpPr txBox="1"/>
          <p:nvPr>
            <p:ph type="title"/>
          </p:nvPr>
        </p:nvSpPr>
        <p:spPr>
          <a:xfrm>
            <a:off x="2530939" y="433680"/>
            <a:ext cx="7135575" cy="1146829"/>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lt1"/>
              </a:buClr>
              <a:buSzPts val="4000"/>
              <a:buFont typeface="Arial"/>
              <a:buNone/>
            </a:pPr>
            <a:r>
              <a:rPr b="1" lang="en-US" sz="4000">
                <a:solidFill>
                  <a:schemeClr val="lt1"/>
                </a:solidFill>
                <a:latin typeface="Arial"/>
                <a:ea typeface="Arial"/>
                <a:cs typeface="Arial"/>
                <a:sym typeface="Arial"/>
              </a:rPr>
              <a:t>Case Study: Văn Mai Hương</a:t>
            </a:r>
            <a:endParaRPr b="1" sz="4000">
              <a:solidFill>
                <a:schemeClr val="lt1"/>
              </a:solidFill>
              <a:latin typeface="Arial"/>
              <a:ea typeface="Arial"/>
              <a:cs typeface="Arial"/>
              <a:sym typeface="Arial"/>
            </a:endParaRPr>
          </a:p>
        </p:txBody>
      </p:sp>
      <p:sp>
        <p:nvSpPr>
          <p:cNvPr id="231" name="Google Shape;231;p17"/>
          <p:cNvSpPr txBox="1"/>
          <p:nvPr/>
        </p:nvSpPr>
        <p:spPr>
          <a:xfrm>
            <a:off x="345232" y="2116001"/>
            <a:ext cx="5066523" cy="3693319"/>
          </a:xfrm>
          <a:prstGeom prst="rect">
            <a:avLst/>
          </a:prstGeom>
          <a:noFill/>
          <a:ln>
            <a:noFill/>
          </a:ln>
        </p:spPr>
        <p:txBody>
          <a:bodyPr anchorCtr="0" anchor="t" bIns="45700" lIns="91425" spcFirstLastPara="1" rIns="91425" wrap="square" tIns="45700">
            <a:spAutoFit/>
          </a:bodyPr>
          <a:lstStyle/>
          <a:p>
            <a:pPr indent="-214313" lvl="0" marL="214313" marR="0" rtl="0" algn="l">
              <a:spcBef>
                <a:spcPts val="0"/>
              </a:spcBef>
              <a:spcAft>
                <a:spcPts val="0"/>
              </a:spcAft>
              <a:buClr>
                <a:schemeClr val="lt1"/>
              </a:buClr>
              <a:buSzPts val="2600"/>
              <a:buFont typeface="Lato"/>
              <a:buChar char="-"/>
            </a:pPr>
            <a:r>
              <a:rPr lang="en-US" sz="2600">
                <a:solidFill>
                  <a:schemeClr val="lt1"/>
                </a:solidFill>
                <a:latin typeface="Lato"/>
                <a:ea typeface="Lato"/>
                <a:cs typeface="Lato"/>
                <a:sym typeface="Lato"/>
              </a:rPr>
              <a:t>Tấn công vào thiết bị camera an ninh lắp đặt tại nhà</a:t>
            </a:r>
            <a:endParaRPr sz="2600">
              <a:solidFill>
                <a:schemeClr val="lt1"/>
              </a:solidFill>
              <a:latin typeface="Lato"/>
              <a:ea typeface="Lato"/>
              <a:cs typeface="Lato"/>
              <a:sym typeface="Lato"/>
            </a:endParaRPr>
          </a:p>
          <a:p>
            <a:pPr indent="-214313" lvl="0" marL="214313" marR="0" rtl="0" algn="l">
              <a:spcBef>
                <a:spcPts val="0"/>
              </a:spcBef>
              <a:spcAft>
                <a:spcPts val="0"/>
              </a:spcAft>
              <a:buClr>
                <a:schemeClr val="lt1"/>
              </a:buClr>
              <a:buSzPts val="2600"/>
              <a:buFont typeface="Lato"/>
              <a:buChar char="-"/>
            </a:pPr>
            <a:r>
              <a:rPr lang="en-US" sz="2600">
                <a:solidFill>
                  <a:schemeClr val="lt1"/>
                </a:solidFill>
                <a:latin typeface="Lato"/>
                <a:ea typeface="Lato"/>
                <a:cs typeface="Lato"/>
                <a:sym typeface="Lato"/>
              </a:rPr>
              <a:t>147.000/316.000 camera ở Việt Nam có lỗ hổng bảo mật</a:t>
            </a:r>
            <a:endParaRPr sz="2600">
              <a:solidFill>
                <a:schemeClr val="lt1"/>
              </a:solidFill>
              <a:latin typeface="Lato"/>
              <a:ea typeface="Lato"/>
              <a:cs typeface="Lato"/>
              <a:sym typeface="Lato"/>
            </a:endParaRPr>
          </a:p>
          <a:p>
            <a:pPr indent="-214313" lvl="0" marL="214313" marR="0" rtl="0" algn="l">
              <a:spcBef>
                <a:spcPts val="0"/>
              </a:spcBef>
              <a:spcAft>
                <a:spcPts val="0"/>
              </a:spcAft>
              <a:buClr>
                <a:schemeClr val="lt1"/>
              </a:buClr>
              <a:buSzPts val="2600"/>
              <a:buFont typeface="Lato"/>
              <a:buChar char="-"/>
            </a:pPr>
            <a:r>
              <a:rPr lang="en-US" sz="2600">
                <a:solidFill>
                  <a:schemeClr val="lt1"/>
                </a:solidFill>
                <a:latin typeface="Lato"/>
                <a:ea typeface="Lato"/>
                <a:cs typeface="Lato"/>
                <a:sym typeface="Lato"/>
              </a:rPr>
              <a:t>300.000/5.600.000 Router tại VN có lỗ hổng bảo mật</a:t>
            </a:r>
            <a:endParaRPr sz="2600">
              <a:solidFill>
                <a:schemeClr val="lt1"/>
              </a:solidFill>
              <a:latin typeface="Lato"/>
              <a:ea typeface="Lato"/>
              <a:cs typeface="Lato"/>
              <a:sym typeface="Lato"/>
            </a:endParaRPr>
          </a:p>
          <a:p>
            <a:pPr indent="-214313" lvl="0" marL="214313" marR="0" rtl="0" algn="l">
              <a:spcBef>
                <a:spcPts val="0"/>
              </a:spcBef>
              <a:spcAft>
                <a:spcPts val="0"/>
              </a:spcAft>
              <a:buClr>
                <a:schemeClr val="lt1"/>
              </a:buClr>
              <a:buSzPts val="2600"/>
              <a:buFont typeface="Lato"/>
              <a:buChar char="-"/>
            </a:pPr>
            <a:r>
              <a:rPr lang="en-US" sz="2600">
                <a:solidFill>
                  <a:schemeClr val="lt1"/>
                </a:solidFill>
                <a:latin typeface="Lato"/>
                <a:ea typeface="Lato"/>
                <a:cs typeface="Lato"/>
                <a:sym typeface="Lato"/>
              </a:rPr>
              <a:t>Dễ dàng thực hiện tấn công với hướng dẫn có sẵn trên mạng Shodan.io</a:t>
            </a:r>
            <a:endParaRPr sz="2600">
              <a:solidFill>
                <a:schemeClr val="lt1"/>
              </a:solidFill>
              <a:latin typeface="Lato"/>
              <a:ea typeface="Lato"/>
              <a:cs typeface="Lato"/>
              <a:sym typeface="Lato"/>
            </a:endParaRPr>
          </a:p>
        </p:txBody>
      </p:sp>
      <p:pic>
        <p:nvPicPr>
          <p:cNvPr id="232" name="Google Shape;232;p17"/>
          <p:cNvPicPr preferRelativeResize="0"/>
          <p:nvPr/>
        </p:nvPicPr>
        <p:blipFill rotWithShape="1">
          <a:blip r:embed="rId3">
            <a:alphaModFix/>
          </a:blip>
          <a:srcRect b="0" l="0" r="0" t="0"/>
          <a:stretch/>
        </p:blipFill>
        <p:spPr>
          <a:xfrm>
            <a:off x="5570376" y="1851096"/>
            <a:ext cx="6242179" cy="4223131"/>
          </a:xfrm>
          <a:prstGeom prst="rect">
            <a:avLst/>
          </a:prstGeom>
          <a:noFill/>
          <a:ln>
            <a:noFill/>
          </a:ln>
        </p:spPr>
      </p:pic>
      <p:sp>
        <p:nvSpPr>
          <p:cNvPr id="233" name="Google Shape;233;p17"/>
          <p:cNvSpPr txBox="1"/>
          <p:nvPr/>
        </p:nvSpPr>
        <p:spPr>
          <a:xfrm>
            <a:off x="8248263" y="6344814"/>
            <a:ext cx="183896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a:t>
            </a:r>
            <a:r>
              <a:rPr lang="en-US" sz="1800" u="sng">
                <a:solidFill>
                  <a:schemeClr val="lt1"/>
                </a:solidFill>
                <a:latin typeface="Lato"/>
                <a:ea typeface="Lato"/>
                <a:cs typeface="Lato"/>
                <a:sym typeface="Lato"/>
                <a:hlinkClick r:id="rId4">
                  <a:extLst>
                    <a:ext uri="{A12FA001-AC4F-418D-AE19-62706E023703}">
                      <ahyp:hlinkClr val="tx"/>
                    </a:ext>
                  </a:extLst>
                </a:hlinkClick>
              </a:rPr>
              <a:t>Soha.vn</a:t>
            </a:r>
            <a:endParaRPr sz="1800">
              <a:solidFill>
                <a:schemeClr val="lt1"/>
              </a:solidFill>
              <a:latin typeface="Lato"/>
              <a:ea typeface="Lato"/>
              <a:cs typeface="Lato"/>
              <a:sym typeface="Lat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8"/>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Case Study: Quang Hải</a:t>
            </a:r>
            <a:endParaRPr/>
          </a:p>
        </p:txBody>
      </p:sp>
      <p:pic>
        <p:nvPicPr>
          <p:cNvPr id="239" name="Google Shape;239;p18"/>
          <p:cNvPicPr preferRelativeResize="0"/>
          <p:nvPr>
            <p:ph idx="1" type="body"/>
          </p:nvPr>
        </p:nvPicPr>
        <p:blipFill rotWithShape="1">
          <a:blip r:embed="rId3">
            <a:alphaModFix/>
          </a:blip>
          <a:srcRect b="0" l="0" r="0" t="0"/>
          <a:stretch/>
        </p:blipFill>
        <p:spPr>
          <a:xfrm>
            <a:off x="6047022" y="1464906"/>
            <a:ext cx="5594372" cy="4306682"/>
          </a:xfrm>
          <a:prstGeom prst="rect">
            <a:avLst/>
          </a:prstGeom>
          <a:noFill/>
          <a:ln>
            <a:noFill/>
          </a:ln>
        </p:spPr>
      </p:pic>
      <p:sp>
        <p:nvSpPr>
          <p:cNvPr id="240" name="Google Shape;240;p18"/>
          <p:cNvSpPr txBox="1"/>
          <p:nvPr/>
        </p:nvSpPr>
        <p:spPr>
          <a:xfrm>
            <a:off x="298579" y="2436892"/>
            <a:ext cx="5066523" cy="2092881"/>
          </a:xfrm>
          <a:prstGeom prst="rect">
            <a:avLst/>
          </a:prstGeom>
          <a:noFill/>
          <a:ln>
            <a:noFill/>
          </a:ln>
        </p:spPr>
        <p:txBody>
          <a:bodyPr anchorCtr="0" anchor="t" bIns="45700" lIns="91425" spcFirstLastPara="1" rIns="91425" wrap="square" tIns="45700">
            <a:spAutoFit/>
          </a:bodyPr>
          <a:lstStyle/>
          <a:p>
            <a:pPr indent="-214313" lvl="0" marL="214313" marR="0" rtl="0" algn="l">
              <a:spcBef>
                <a:spcPts val="0"/>
              </a:spcBef>
              <a:spcAft>
                <a:spcPts val="0"/>
              </a:spcAft>
              <a:buClr>
                <a:schemeClr val="lt1"/>
              </a:buClr>
              <a:buSzPts val="2600"/>
              <a:buFont typeface="Lato"/>
              <a:buChar char="-"/>
            </a:pPr>
            <a:r>
              <a:rPr lang="en-US" sz="2600">
                <a:solidFill>
                  <a:schemeClr val="lt1"/>
                </a:solidFill>
                <a:latin typeface="Lato"/>
                <a:ea typeface="Lato"/>
                <a:cs typeface="Lato"/>
                <a:sym typeface="Lato"/>
              </a:rPr>
              <a:t>Tấn công đánh cắp tài khoản Facebook thông qua Kỹ nghệ xã hội</a:t>
            </a:r>
            <a:endParaRPr sz="2600">
              <a:solidFill>
                <a:schemeClr val="lt1"/>
              </a:solidFill>
              <a:latin typeface="Lato"/>
              <a:ea typeface="Lato"/>
              <a:cs typeface="Lato"/>
              <a:sym typeface="Lato"/>
            </a:endParaRPr>
          </a:p>
          <a:p>
            <a:pPr indent="-214313" lvl="0" marL="214313" marR="0" rtl="0" algn="l">
              <a:spcBef>
                <a:spcPts val="0"/>
              </a:spcBef>
              <a:spcAft>
                <a:spcPts val="0"/>
              </a:spcAft>
              <a:buClr>
                <a:schemeClr val="lt1"/>
              </a:buClr>
              <a:buSzPts val="2600"/>
              <a:buFont typeface="Lato"/>
              <a:buChar char="-"/>
            </a:pPr>
            <a:r>
              <a:rPr lang="en-US" sz="2600">
                <a:solidFill>
                  <a:schemeClr val="lt1"/>
                </a:solidFill>
                <a:latin typeface="Lato"/>
                <a:ea typeface="Lato"/>
                <a:cs typeface="Lato"/>
                <a:sym typeface="Lato"/>
              </a:rPr>
              <a:t>Gây ảnh hưởng nghiêm trọng đến danh tiếng</a:t>
            </a:r>
            <a:endParaRPr sz="2600">
              <a:solidFill>
                <a:schemeClr val="lt1"/>
              </a:solidFill>
              <a:latin typeface="Lato"/>
              <a:ea typeface="Lato"/>
              <a:cs typeface="Lato"/>
              <a:sym typeface="Lato"/>
            </a:endParaRPr>
          </a:p>
        </p:txBody>
      </p:sp>
      <p:sp>
        <p:nvSpPr>
          <p:cNvPr id="241" name="Google Shape;241;p18"/>
          <p:cNvSpPr txBox="1"/>
          <p:nvPr/>
        </p:nvSpPr>
        <p:spPr>
          <a:xfrm>
            <a:off x="7660432" y="6092890"/>
            <a:ext cx="276186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a:t>
            </a:r>
            <a:r>
              <a:rPr lang="en-US" sz="1800" u="sng">
                <a:solidFill>
                  <a:schemeClr val="lt1"/>
                </a:solidFill>
                <a:latin typeface="Lato"/>
                <a:ea typeface="Lato"/>
                <a:cs typeface="Lato"/>
                <a:sym typeface="Lato"/>
                <a:hlinkClick r:id="rId4">
                  <a:extLst>
                    <a:ext uri="{A12FA001-AC4F-418D-AE19-62706E023703}">
                      <ahyp:hlinkClr val="tx"/>
                    </a:ext>
                  </a:extLst>
                </a:hlinkClick>
              </a:rPr>
              <a:t>Phapluatplus</a:t>
            </a:r>
            <a:endParaRPr sz="1800">
              <a:solidFill>
                <a:schemeClr val="lt1"/>
              </a:solidFill>
              <a:latin typeface="Lato"/>
              <a:ea typeface="Lato"/>
              <a:cs typeface="Lato"/>
              <a:sym typeface="Lat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9"/>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Nhu cầu nhân lực An toàn thông tin</a:t>
            </a:r>
            <a:endParaRPr b="1">
              <a:solidFill>
                <a:schemeClr val="lt1"/>
              </a:solidFill>
              <a:latin typeface="Arial"/>
              <a:ea typeface="Arial"/>
              <a:cs typeface="Arial"/>
              <a:sym typeface="Arial"/>
            </a:endParaRPr>
          </a:p>
        </p:txBody>
      </p:sp>
      <p:pic>
        <p:nvPicPr>
          <p:cNvPr id="247" name="Google Shape;247;p19"/>
          <p:cNvPicPr preferRelativeResize="0"/>
          <p:nvPr>
            <p:ph idx="1" type="body"/>
          </p:nvPr>
        </p:nvPicPr>
        <p:blipFill rotWithShape="1">
          <a:blip r:embed="rId3">
            <a:alphaModFix/>
          </a:blip>
          <a:srcRect b="0" l="0" r="0" t="0"/>
          <a:stretch/>
        </p:blipFill>
        <p:spPr>
          <a:xfrm>
            <a:off x="4505663" y="1516159"/>
            <a:ext cx="6949119" cy="4567400"/>
          </a:xfrm>
          <a:prstGeom prst="rect">
            <a:avLst/>
          </a:prstGeom>
          <a:noFill/>
          <a:ln>
            <a:noFill/>
          </a:ln>
        </p:spPr>
      </p:pic>
      <p:sp>
        <p:nvSpPr>
          <p:cNvPr id="248" name="Google Shape;248;p19"/>
          <p:cNvSpPr txBox="1"/>
          <p:nvPr/>
        </p:nvSpPr>
        <p:spPr>
          <a:xfrm>
            <a:off x="186613" y="2009818"/>
            <a:ext cx="4123108" cy="440120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lt1"/>
              </a:buClr>
              <a:buSzPts val="2800"/>
              <a:buFont typeface="Arial"/>
              <a:buChar char="•"/>
            </a:pPr>
            <a:r>
              <a:rPr lang="en-US" sz="2800">
                <a:solidFill>
                  <a:schemeClr val="lt1"/>
                </a:solidFill>
                <a:latin typeface="Lato"/>
                <a:ea typeface="Lato"/>
                <a:cs typeface="Lato"/>
                <a:sym typeface="Lato"/>
              </a:rPr>
              <a:t>Tính đến 19/4/2019 tại Việt Nam có 61 doanh nghệp đăng ký kinh doanh trong lĩnh vực ATTT.</a:t>
            </a:r>
            <a:endParaRPr/>
          </a:p>
          <a:p>
            <a:pPr indent="-457200" lvl="0" marL="457200" marR="0" rtl="0" algn="l">
              <a:spcBef>
                <a:spcPts val="0"/>
              </a:spcBef>
              <a:spcAft>
                <a:spcPts val="0"/>
              </a:spcAft>
              <a:buClr>
                <a:schemeClr val="lt1"/>
              </a:buClr>
              <a:buSzPts val="2800"/>
              <a:buFont typeface="Arial"/>
              <a:buChar char="•"/>
            </a:pPr>
            <a:r>
              <a:rPr lang="en-US" sz="2800">
                <a:solidFill>
                  <a:schemeClr val="lt1"/>
                </a:solidFill>
                <a:latin typeface="Lato"/>
                <a:ea typeface="Lato"/>
                <a:cs typeface="Lato"/>
                <a:sym typeface="Lato"/>
              </a:rPr>
              <a:t>Nhiều doanh nghiệp lớn có nhu cầu tuyển dụng hàng nghìn nhân viên/năm</a:t>
            </a:r>
            <a:endParaRPr sz="2800">
              <a:solidFill>
                <a:schemeClr val="lt1"/>
              </a:solidFill>
              <a:latin typeface="Lato"/>
              <a:ea typeface="Lato"/>
              <a:cs typeface="Lato"/>
              <a:sym typeface="Lato"/>
            </a:endParaRPr>
          </a:p>
          <a:p>
            <a:pPr indent="0" lvl="0" marL="0" marR="0" rtl="0" algn="l">
              <a:spcBef>
                <a:spcPts val="0"/>
              </a:spcBef>
              <a:spcAft>
                <a:spcPts val="0"/>
              </a:spcAft>
              <a:buNone/>
            </a:pPr>
            <a:r>
              <a:rPr lang="en-US" sz="2800">
                <a:solidFill>
                  <a:schemeClr val="lt1"/>
                </a:solidFill>
                <a:latin typeface="Lato"/>
                <a:ea typeface="Lato"/>
                <a:cs typeface="Lato"/>
                <a:sym typeface="Lato"/>
              </a:rPr>
              <a:t> </a:t>
            </a:r>
            <a:endParaRPr sz="2800">
              <a:solidFill>
                <a:schemeClr val="lt1"/>
              </a:solidFill>
              <a:latin typeface="Lato"/>
              <a:ea typeface="Lato"/>
              <a:cs typeface="Lato"/>
              <a:sym typeface="Lato"/>
            </a:endParaRPr>
          </a:p>
        </p:txBody>
      </p:sp>
      <p:sp>
        <p:nvSpPr>
          <p:cNvPr id="249" name="Google Shape;249;p19"/>
          <p:cNvSpPr txBox="1"/>
          <p:nvPr/>
        </p:nvSpPr>
        <p:spPr>
          <a:xfrm>
            <a:off x="7753738" y="6283459"/>
            <a:ext cx="153118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a:t>
            </a:r>
            <a:r>
              <a:rPr lang="en-US" sz="1800" u="sng">
                <a:solidFill>
                  <a:schemeClr val="lt1"/>
                </a:solidFill>
                <a:latin typeface="Lato"/>
                <a:ea typeface="Lato"/>
                <a:cs typeface="Lato"/>
                <a:sym typeface="Lato"/>
                <a:hlinkClick r:id="rId4">
                  <a:extLst>
                    <a:ext uri="{A12FA001-AC4F-418D-AE19-62706E023703}">
                      <ahyp:hlinkClr val="tx"/>
                    </a:ext>
                  </a:extLst>
                </a:hlinkClick>
              </a:rPr>
              <a:t>vnisa</a:t>
            </a:r>
            <a:endParaRPr sz="1800">
              <a:solidFill>
                <a:schemeClr val="lt1"/>
              </a:solidFill>
              <a:latin typeface="Lato"/>
              <a:ea typeface="Lato"/>
              <a:cs typeface="Lato"/>
              <a:sym typeface="Lat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20"/>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Nhu cầu nhân lực An toàn thông tin</a:t>
            </a:r>
            <a:endParaRPr b="1">
              <a:solidFill>
                <a:schemeClr val="lt1"/>
              </a:solidFill>
              <a:latin typeface="Arial"/>
              <a:ea typeface="Arial"/>
              <a:cs typeface="Arial"/>
              <a:sym typeface="Arial"/>
            </a:endParaRPr>
          </a:p>
        </p:txBody>
      </p:sp>
      <p:pic>
        <p:nvPicPr>
          <p:cNvPr descr="http://securitybox.vn/wp-content/uploads/2017/05/cong-ty-co-phan-an-ninh-an-toan-thong-tin-cmc.jpg" id="255" name="Google Shape;255;p20"/>
          <p:cNvPicPr preferRelativeResize="0"/>
          <p:nvPr/>
        </p:nvPicPr>
        <p:blipFill rotWithShape="1">
          <a:blip r:embed="rId3">
            <a:alphaModFix/>
          </a:blip>
          <a:srcRect b="0" l="0" r="0" t="0"/>
          <a:stretch/>
        </p:blipFill>
        <p:spPr>
          <a:xfrm>
            <a:off x="302103" y="1361184"/>
            <a:ext cx="4505593" cy="1189939"/>
          </a:xfrm>
          <a:prstGeom prst="rect">
            <a:avLst/>
          </a:prstGeom>
          <a:noFill/>
          <a:ln>
            <a:noFill/>
          </a:ln>
        </p:spPr>
      </p:pic>
      <p:pic>
        <p:nvPicPr>
          <p:cNvPr descr="http://securitybox.vn/wp-content/uploads/2017/05/dich-vu-an-ninh-mang-securitybox-1.jpg" id="256" name="Google Shape;256;p20"/>
          <p:cNvPicPr preferRelativeResize="0"/>
          <p:nvPr/>
        </p:nvPicPr>
        <p:blipFill rotWithShape="1">
          <a:blip r:embed="rId4">
            <a:alphaModFix/>
          </a:blip>
          <a:srcRect b="0" l="0" r="0" t="0"/>
          <a:stretch/>
        </p:blipFill>
        <p:spPr>
          <a:xfrm>
            <a:off x="6207535" y="1130048"/>
            <a:ext cx="3709300" cy="2163758"/>
          </a:xfrm>
          <a:prstGeom prst="rect">
            <a:avLst/>
          </a:prstGeom>
          <a:noFill/>
          <a:ln>
            <a:noFill/>
          </a:ln>
        </p:spPr>
      </p:pic>
      <p:pic>
        <p:nvPicPr>
          <p:cNvPr descr="Image result for bkav" id="257" name="Google Shape;257;p20"/>
          <p:cNvPicPr preferRelativeResize="0"/>
          <p:nvPr/>
        </p:nvPicPr>
        <p:blipFill rotWithShape="1">
          <a:blip r:embed="rId5">
            <a:alphaModFix/>
          </a:blip>
          <a:srcRect b="0" l="0" r="0" t="0"/>
          <a:stretch/>
        </p:blipFill>
        <p:spPr>
          <a:xfrm>
            <a:off x="601537" y="2901286"/>
            <a:ext cx="2922476" cy="1669986"/>
          </a:xfrm>
          <a:prstGeom prst="rect">
            <a:avLst/>
          </a:prstGeom>
          <a:noFill/>
          <a:ln>
            <a:noFill/>
          </a:ln>
        </p:spPr>
      </p:pic>
      <p:pic>
        <p:nvPicPr>
          <p:cNvPr descr="Image result for vsec" id="258" name="Google Shape;258;p20"/>
          <p:cNvPicPr preferRelativeResize="0"/>
          <p:nvPr/>
        </p:nvPicPr>
        <p:blipFill rotWithShape="1">
          <a:blip r:embed="rId6">
            <a:alphaModFix/>
          </a:blip>
          <a:srcRect b="0" l="0" r="0" t="0"/>
          <a:stretch/>
        </p:blipFill>
        <p:spPr>
          <a:xfrm>
            <a:off x="573796" y="5134618"/>
            <a:ext cx="2379089" cy="1207388"/>
          </a:xfrm>
          <a:prstGeom prst="rect">
            <a:avLst/>
          </a:prstGeom>
          <a:noFill/>
          <a:ln>
            <a:noFill/>
          </a:ln>
        </p:spPr>
      </p:pic>
      <p:pic>
        <p:nvPicPr>
          <p:cNvPr descr="Image result for vncs vietnam" id="259" name="Google Shape;259;p20"/>
          <p:cNvPicPr preferRelativeResize="0"/>
          <p:nvPr/>
        </p:nvPicPr>
        <p:blipFill rotWithShape="1">
          <a:blip r:embed="rId7">
            <a:alphaModFix/>
          </a:blip>
          <a:srcRect b="0" l="0" r="0" t="0"/>
          <a:stretch/>
        </p:blipFill>
        <p:spPr>
          <a:xfrm>
            <a:off x="4330073" y="5134618"/>
            <a:ext cx="3052160" cy="1459959"/>
          </a:xfrm>
          <a:prstGeom prst="rect">
            <a:avLst/>
          </a:prstGeom>
          <a:noFill/>
          <a:ln>
            <a:noFill/>
          </a:ln>
        </p:spPr>
      </p:pic>
      <p:pic>
        <p:nvPicPr>
          <p:cNvPr id="260" name="Google Shape;260;p20"/>
          <p:cNvPicPr preferRelativeResize="0"/>
          <p:nvPr/>
        </p:nvPicPr>
        <p:blipFill rotWithShape="1">
          <a:blip r:embed="rId8">
            <a:alphaModFix/>
          </a:blip>
          <a:srcRect b="0" l="0" r="0" t="0"/>
          <a:stretch/>
        </p:blipFill>
        <p:spPr>
          <a:xfrm>
            <a:off x="8462865" y="3736279"/>
            <a:ext cx="2907941" cy="239036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1"/>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Nhu cầu nhân lực An toàn thông tin</a:t>
            </a:r>
            <a:endParaRPr b="1">
              <a:solidFill>
                <a:schemeClr val="lt1"/>
              </a:solidFill>
              <a:latin typeface="Arial"/>
              <a:ea typeface="Arial"/>
              <a:cs typeface="Arial"/>
              <a:sym typeface="Arial"/>
            </a:endParaRPr>
          </a:p>
        </p:txBody>
      </p:sp>
      <p:pic>
        <p:nvPicPr>
          <p:cNvPr id="266" name="Google Shape;266;p21"/>
          <p:cNvPicPr preferRelativeResize="0"/>
          <p:nvPr>
            <p:ph idx="1" type="body"/>
          </p:nvPr>
        </p:nvPicPr>
        <p:blipFill rotWithShape="1">
          <a:blip r:embed="rId3">
            <a:alphaModFix/>
          </a:blip>
          <a:srcRect b="0" l="0" r="0" t="0"/>
          <a:stretch/>
        </p:blipFill>
        <p:spPr>
          <a:xfrm>
            <a:off x="4198776" y="1502229"/>
            <a:ext cx="7442618" cy="4627983"/>
          </a:xfrm>
          <a:prstGeom prst="rect">
            <a:avLst/>
          </a:prstGeom>
          <a:noFill/>
          <a:ln>
            <a:noFill/>
          </a:ln>
        </p:spPr>
      </p:pic>
      <p:sp>
        <p:nvSpPr>
          <p:cNvPr id="267" name="Google Shape;267;p21"/>
          <p:cNvSpPr/>
          <p:nvPr/>
        </p:nvSpPr>
        <p:spPr>
          <a:xfrm>
            <a:off x="433319" y="2108060"/>
            <a:ext cx="3336248"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Arial"/>
                <a:ea typeface="Arial"/>
                <a:cs typeface="Arial"/>
                <a:sym typeface="Arial"/>
              </a:rPr>
              <a:t>• Lương thỏa thuận hấp dẫngiao động từ 20tr - 28tr + lương KPIs (theo tháng). Môi trường làm việc cực trẻ và chuyên nghiệp.</a:t>
            </a:r>
            <a:endParaRPr/>
          </a:p>
          <a:p>
            <a:pPr indent="0" lvl="0" marL="0" marR="0" rtl="0" algn="l">
              <a:spcBef>
                <a:spcPts val="0"/>
              </a:spcBef>
              <a:spcAft>
                <a:spcPts val="0"/>
              </a:spcAft>
              <a:buNone/>
            </a:pPr>
            <a:r>
              <a:rPr lang="en-US" sz="2400">
                <a:solidFill>
                  <a:schemeClr val="lt1"/>
                </a:solidFill>
                <a:latin typeface="Arial"/>
                <a:ea typeface="Arial"/>
                <a:cs typeface="Arial"/>
                <a:sym typeface="Arial"/>
              </a:rPr>
              <a:t>• Thưởng cổ phiếu Eshop với nhân viên thể hiện xuất sắc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2"/>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Vị trí việc làm</a:t>
            </a:r>
            <a:endParaRPr b="1">
              <a:solidFill>
                <a:schemeClr val="lt1"/>
              </a:solidFill>
              <a:latin typeface="Arial"/>
              <a:ea typeface="Arial"/>
              <a:cs typeface="Arial"/>
              <a:sym typeface="Arial"/>
            </a:endParaRPr>
          </a:p>
        </p:txBody>
      </p:sp>
      <p:sp>
        <p:nvSpPr>
          <p:cNvPr id="273" name="Google Shape;273;p22"/>
          <p:cNvSpPr txBox="1"/>
          <p:nvPr>
            <p:ph idx="1" type="body"/>
          </p:nvPr>
        </p:nvSpPr>
        <p:spPr>
          <a:xfrm>
            <a:off x="629263" y="1317151"/>
            <a:ext cx="10994760" cy="462116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lt1"/>
              </a:buClr>
              <a:buSzPts val="3200"/>
              <a:buChar char="•"/>
            </a:pPr>
            <a:r>
              <a:rPr lang="en-US" sz="3200"/>
              <a:t>Rà soát, xây dựng, hướng dẫn, chuẩn hóa chính sách, quy định ATTT định kỳ và thực hiện kiểm soát tuân thủ ATTT thường xuyên.</a:t>
            </a:r>
            <a:endParaRPr/>
          </a:p>
          <a:p>
            <a:pPr indent="-228600" lvl="0" marL="228600" rtl="0" algn="l">
              <a:lnSpc>
                <a:spcPct val="90000"/>
              </a:lnSpc>
              <a:spcBef>
                <a:spcPts val="1000"/>
              </a:spcBef>
              <a:spcAft>
                <a:spcPts val="0"/>
              </a:spcAft>
              <a:buClr>
                <a:schemeClr val="lt1"/>
              </a:buClr>
              <a:buSzPts val="3200"/>
              <a:buChar char="•"/>
            </a:pPr>
            <a:r>
              <a:rPr lang="en-US" sz="3200"/>
              <a:t>Giám sát ATTT (SOC, SIEM…) </a:t>
            </a:r>
            <a:endParaRPr/>
          </a:p>
          <a:p>
            <a:pPr indent="-228600" lvl="0" marL="228600" rtl="0" algn="l">
              <a:lnSpc>
                <a:spcPct val="90000"/>
              </a:lnSpc>
              <a:spcBef>
                <a:spcPts val="1000"/>
              </a:spcBef>
              <a:spcAft>
                <a:spcPts val="0"/>
              </a:spcAft>
              <a:buClr>
                <a:schemeClr val="lt1"/>
              </a:buClr>
              <a:buSzPts val="3200"/>
              <a:buChar char="•"/>
            </a:pPr>
            <a:r>
              <a:rPr lang="en-US" sz="3200"/>
              <a:t>Pentester / Tester</a:t>
            </a:r>
            <a:endParaRPr sz="3200"/>
          </a:p>
          <a:p>
            <a:pPr indent="-228600" lvl="0" marL="228600" rtl="0" algn="l">
              <a:lnSpc>
                <a:spcPct val="90000"/>
              </a:lnSpc>
              <a:spcBef>
                <a:spcPts val="1000"/>
              </a:spcBef>
              <a:spcAft>
                <a:spcPts val="0"/>
              </a:spcAft>
              <a:buClr>
                <a:schemeClr val="lt1"/>
              </a:buClr>
              <a:buSzPts val="3200"/>
              <a:buChar char="•"/>
            </a:pPr>
            <a:r>
              <a:rPr lang="en-US" sz="3200"/>
              <a:t>IT Support (triển khai cài đặt, hỗ trợ kỹ thuật)</a:t>
            </a:r>
            <a:endParaRPr sz="3200"/>
          </a:p>
          <a:p>
            <a:pPr indent="-228600" lvl="0" marL="228600" rtl="0" algn="l">
              <a:lnSpc>
                <a:spcPct val="90000"/>
              </a:lnSpc>
              <a:spcBef>
                <a:spcPts val="1000"/>
              </a:spcBef>
              <a:spcAft>
                <a:spcPts val="0"/>
              </a:spcAft>
              <a:buClr>
                <a:schemeClr val="lt1"/>
              </a:buClr>
              <a:buSzPts val="3200"/>
              <a:buChar char="•"/>
            </a:pPr>
            <a:r>
              <a:rPr lang="en-US" sz="3200"/>
              <a:t>Quản trị hệ thống</a:t>
            </a:r>
            <a:endParaRPr sz="3200"/>
          </a:p>
          <a:p>
            <a:pPr indent="-228600" lvl="0" marL="228600" rtl="0" algn="l">
              <a:lnSpc>
                <a:spcPct val="90000"/>
              </a:lnSpc>
              <a:spcBef>
                <a:spcPts val="1000"/>
              </a:spcBef>
              <a:spcAft>
                <a:spcPts val="0"/>
              </a:spcAft>
              <a:buClr>
                <a:schemeClr val="lt1"/>
              </a:buClr>
              <a:buSzPts val="3200"/>
              <a:buChar char="•"/>
            </a:pPr>
            <a:r>
              <a:rPr lang="en-US" sz="3200"/>
              <a:t>Phân tích mã độc</a:t>
            </a:r>
            <a:endParaRPr sz="3200"/>
          </a:p>
          <a:p>
            <a:pPr indent="-228600" lvl="0" marL="228600" rtl="0" algn="l">
              <a:lnSpc>
                <a:spcPct val="90000"/>
              </a:lnSpc>
              <a:spcBef>
                <a:spcPts val="1000"/>
              </a:spcBef>
              <a:spcAft>
                <a:spcPts val="0"/>
              </a:spcAft>
              <a:buClr>
                <a:schemeClr val="lt1"/>
              </a:buClr>
              <a:buSzPts val="3200"/>
              <a:buChar char="•"/>
            </a:pPr>
            <a:r>
              <a:rPr lang="en-US" sz="3200"/>
              <a:t>Lập trình (sản phẩm ATTT)</a:t>
            </a:r>
            <a:endParaRPr/>
          </a:p>
          <a:p>
            <a:pPr indent="-228600" lvl="0" marL="228600" rtl="0" algn="l">
              <a:lnSpc>
                <a:spcPct val="90000"/>
              </a:lnSpc>
              <a:spcBef>
                <a:spcPts val="1000"/>
              </a:spcBef>
              <a:spcAft>
                <a:spcPts val="0"/>
              </a:spcAft>
              <a:buClr>
                <a:schemeClr val="lt1"/>
              </a:buClr>
              <a:buSzPts val="3200"/>
              <a:buChar char="•"/>
            </a:pPr>
            <a:r>
              <a:rPr lang="en-US" sz="3200"/>
              <a:t>…</a:t>
            </a:r>
            <a:endParaRPr sz="32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3"/>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Yêu cầu thường gặp</a:t>
            </a:r>
            <a:endParaRPr b="1">
              <a:solidFill>
                <a:schemeClr val="lt1"/>
              </a:solidFill>
              <a:latin typeface="Arial"/>
              <a:ea typeface="Arial"/>
              <a:cs typeface="Arial"/>
              <a:sym typeface="Arial"/>
            </a:endParaRPr>
          </a:p>
        </p:txBody>
      </p:sp>
      <p:sp>
        <p:nvSpPr>
          <p:cNvPr id="279" name="Google Shape;279;p23"/>
          <p:cNvSpPr txBox="1"/>
          <p:nvPr>
            <p:ph idx="1" type="body"/>
          </p:nvPr>
        </p:nvSpPr>
        <p:spPr>
          <a:xfrm>
            <a:off x="727787" y="1567544"/>
            <a:ext cx="10801281" cy="48130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lt1"/>
              </a:buClr>
              <a:buSzPts val="3200"/>
              <a:buChar char="•"/>
            </a:pPr>
            <a:r>
              <a:rPr lang="en-US" sz="3200"/>
              <a:t>Tốt nghiệp chuyên ngành CNTT, An toàn thông tin…</a:t>
            </a:r>
            <a:endParaRPr/>
          </a:p>
          <a:p>
            <a:pPr indent="-228600" lvl="0" marL="228600" rtl="0" algn="l">
              <a:lnSpc>
                <a:spcPct val="90000"/>
              </a:lnSpc>
              <a:spcBef>
                <a:spcPts val="1000"/>
              </a:spcBef>
              <a:spcAft>
                <a:spcPts val="0"/>
              </a:spcAft>
              <a:buClr>
                <a:schemeClr val="lt1"/>
              </a:buClr>
              <a:buSzPts val="3200"/>
              <a:buChar char="•"/>
            </a:pPr>
            <a:r>
              <a:rPr lang="en-US" sz="3200"/>
              <a:t>Kiến thức cơ bản về: mạng, hệ thống, lập trình…</a:t>
            </a:r>
            <a:endParaRPr sz="3200"/>
          </a:p>
          <a:p>
            <a:pPr indent="-228600" lvl="0" marL="228600" rtl="0" algn="l">
              <a:lnSpc>
                <a:spcPct val="90000"/>
              </a:lnSpc>
              <a:spcBef>
                <a:spcPts val="1000"/>
              </a:spcBef>
              <a:spcAft>
                <a:spcPts val="0"/>
              </a:spcAft>
              <a:buClr>
                <a:schemeClr val="lt1"/>
              </a:buClr>
              <a:buSzPts val="3200"/>
              <a:buChar char="•"/>
            </a:pPr>
            <a:r>
              <a:rPr lang="en-US" sz="3200"/>
              <a:t>Có kiến thức về ATTT như:   Quản lý truy cập; Quản lý rủi ro; Đánh giá lỗ hổng bảo mật; Bảo mật ứng dụng; Bảo mật Hệ điều hành; Bảo mật Cơ sở dữ liệu;…</a:t>
            </a:r>
            <a:endParaRPr/>
          </a:p>
          <a:p>
            <a:pPr indent="-228600" lvl="0" marL="228600" rtl="0" algn="l">
              <a:lnSpc>
                <a:spcPct val="90000"/>
              </a:lnSpc>
              <a:spcBef>
                <a:spcPts val="1000"/>
              </a:spcBef>
              <a:spcAft>
                <a:spcPts val="0"/>
              </a:spcAft>
              <a:buClr>
                <a:schemeClr val="lt1"/>
              </a:buClr>
              <a:buSzPts val="3200"/>
              <a:buChar char="•"/>
            </a:pPr>
            <a:r>
              <a:rPr lang="en-US" sz="3200"/>
              <a:t>Có kinh nghiệm sử dụng một số công cụ và phương pháp đánh giá điểm yếu, lỗ hổng an ninh bảo mật</a:t>
            </a:r>
            <a:endParaRPr sz="3200"/>
          </a:p>
          <a:p>
            <a:pPr indent="-228600" lvl="0" marL="228600" rtl="0" algn="l">
              <a:lnSpc>
                <a:spcPct val="90000"/>
              </a:lnSpc>
              <a:spcBef>
                <a:spcPts val="1000"/>
              </a:spcBef>
              <a:spcAft>
                <a:spcPts val="0"/>
              </a:spcAft>
              <a:buClr>
                <a:schemeClr val="lt1"/>
              </a:buClr>
              <a:buSzPts val="3200"/>
              <a:buChar char="•"/>
            </a:pPr>
            <a:r>
              <a:rPr b="1" lang="en-US" sz="3200"/>
              <a:t>Chứng chỉ liên quan như CISSP, CCSP, CEH, Security +</a:t>
            </a:r>
            <a:endParaRPr sz="32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4"/>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Cơ sở an toàn thông tin</a:t>
            </a:r>
            <a:endParaRPr b="1">
              <a:solidFill>
                <a:schemeClr val="lt1"/>
              </a:solidFill>
              <a:latin typeface="Arial"/>
              <a:ea typeface="Arial"/>
              <a:cs typeface="Arial"/>
              <a:sym typeface="Arial"/>
            </a:endParaRPr>
          </a:p>
        </p:txBody>
      </p:sp>
      <p:grpSp>
        <p:nvGrpSpPr>
          <p:cNvPr id="285" name="Google Shape;285;p24"/>
          <p:cNvGrpSpPr/>
          <p:nvPr/>
        </p:nvGrpSpPr>
        <p:grpSpPr>
          <a:xfrm>
            <a:off x="3237722" y="2660005"/>
            <a:ext cx="5728997" cy="2291598"/>
            <a:chOff x="0" y="485972"/>
            <a:chExt cx="5728997" cy="2291598"/>
          </a:xfrm>
        </p:grpSpPr>
        <p:sp>
          <p:nvSpPr>
            <p:cNvPr id="286" name="Google Shape;286;p24"/>
            <p:cNvSpPr/>
            <p:nvPr/>
          </p:nvSpPr>
          <p:spPr>
            <a:xfrm>
              <a:off x="0" y="485972"/>
              <a:ext cx="5728997" cy="2291598"/>
            </a:xfrm>
            <a:custGeom>
              <a:rect b="b" l="l" r="r" t="t"/>
              <a:pathLst>
                <a:path extrusionOk="0" h="120000" w="120000">
                  <a:moveTo>
                    <a:pt x="0" y="50000"/>
                  </a:moveTo>
                  <a:lnTo>
                    <a:pt x="24000" y="0"/>
                  </a:lnTo>
                  <a:lnTo>
                    <a:pt x="24000" y="20000"/>
                  </a:lnTo>
                  <a:lnTo>
                    <a:pt x="60000" y="20000"/>
                  </a:lnTo>
                  <a:cubicBezTo>
                    <a:pt x="62071" y="20000"/>
                    <a:pt x="63750" y="22238"/>
                    <a:pt x="63750" y="25000"/>
                  </a:cubicBezTo>
                  <a:cubicBezTo>
                    <a:pt x="63750" y="27761"/>
                    <a:pt x="62071" y="30000"/>
                    <a:pt x="60000" y="30000"/>
                  </a:cubicBezTo>
                  <a:cubicBezTo>
                    <a:pt x="57929" y="30000"/>
                    <a:pt x="56250" y="32239"/>
                    <a:pt x="56250" y="35000"/>
                  </a:cubicBezTo>
                  <a:cubicBezTo>
                    <a:pt x="56250" y="37762"/>
                    <a:pt x="57929" y="40000"/>
                    <a:pt x="60000" y="40000"/>
                  </a:cubicBezTo>
                  <a:lnTo>
                    <a:pt x="96000" y="40000"/>
                  </a:lnTo>
                  <a:lnTo>
                    <a:pt x="96000" y="20000"/>
                  </a:lnTo>
                  <a:lnTo>
                    <a:pt x="120000" y="70000"/>
                  </a:lnTo>
                  <a:lnTo>
                    <a:pt x="96000" y="120000"/>
                  </a:lnTo>
                  <a:lnTo>
                    <a:pt x="96000" y="100000"/>
                  </a:lnTo>
                  <a:lnTo>
                    <a:pt x="60000" y="100000"/>
                  </a:lnTo>
                  <a:cubicBezTo>
                    <a:pt x="57929" y="100000"/>
                    <a:pt x="56250" y="97762"/>
                    <a:pt x="56250" y="95000"/>
                  </a:cubicBezTo>
                  <a:lnTo>
                    <a:pt x="56250" y="80000"/>
                  </a:lnTo>
                  <a:lnTo>
                    <a:pt x="24000" y="80000"/>
                  </a:lnTo>
                  <a:lnTo>
                    <a:pt x="24000" y="100000"/>
                  </a:lnTo>
                  <a:close/>
                </a:path>
                <a:path extrusionOk="0" fill="darkenLess" h="120000" w="120000">
                  <a:moveTo>
                    <a:pt x="63750" y="25000"/>
                  </a:moveTo>
                  <a:cubicBezTo>
                    <a:pt x="63750" y="27761"/>
                    <a:pt x="62071" y="30000"/>
                    <a:pt x="60000" y="30000"/>
                  </a:cubicBezTo>
                  <a:cubicBezTo>
                    <a:pt x="57929" y="30000"/>
                    <a:pt x="56250" y="32239"/>
                    <a:pt x="56250" y="35000"/>
                  </a:cubicBezTo>
                  <a:cubicBezTo>
                    <a:pt x="56250" y="37762"/>
                    <a:pt x="57929" y="40000"/>
                    <a:pt x="60000" y="40000"/>
                  </a:cubicBezTo>
                  <a:lnTo>
                    <a:pt x="63750" y="40000"/>
                  </a:lnTo>
                  <a:close/>
                </a:path>
                <a:path extrusionOk="0" fill="none" h="120000" w="120000">
                  <a:moveTo>
                    <a:pt x="0" y="50000"/>
                  </a:moveTo>
                  <a:lnTo>
                    <a:pt x="24000" y="0"/>
                  </a:lnTo>
                  <a:lnTo>
                    <a:pt x="24000" y="20000"/>
                  </a:lnTo>
                  <a:lnTo>
                    <a:pt x="60000" y="20000"/>
                  </a:lnTo>
                  <a:cubicBezTo>
                    <a:pt x="62071" y="20000"/>
                    <a:pt x="63750" y="22238"/>
                    <a:pt x="63750" y="25000"/>
                  </a:cubicBezTo>
                  <a:cubicBezTo>
                    <a:pt x="63750" y="27761"/>
                    <a:pt x="62071" y="30000"/>
                    <a:pt x="60000" y="30000"/>
                  </a:cubicBezTo>
                  <a:cubicBezTo>
                    <a:pt x="57929" y="30000"/>
                    <a:pt x="56250" y="32239"/>
                    <a:pt x="56250" y="35000"/>
                  </a:cubicBezTo>
                  <a:cubicBezTo>
                    <a:pt x="56250" y="37762"/>
                    <a:pt x="57929" y="40000"/>
                    <a:pt x="60000" y="40000"/>
                  </a:cubicBezTo>
                  <a:lnTo>
                    <a:pt x="96000" y="40000"/>
                  </a:lnTo>
                  <a:lnTo>
                    <a:pt x="96000" y="20000"/>
                  </a:lnTo>
                  <a:lnTo>
                    <a:pt x="120000" y="70000"/>
                  </a:lnTo>
                  <a:lnTo>
                    <a:pt x="96000" y="120000"/>
                  </a:lnTo>
                  <a:lnTo>
                    <a:pt x="96000" y="100000"/>
                  </a:lnTo>
                  <a:lnTo>
                    <a:pt x="60000" y="100000"/>
                  </a:lnTo>
                  <a:cubicBezTo>
                    <a:pt x="57929" y="100000"/>
                    <a:pt x="56250" y="97762"/>
                    <a:pt x="56250" y="95000"/>
                  </a:cubicBezTo>
                  <a:lnTo>
                    <a:pt x="56250" y="80000"/>
                  </a:lnTo>
                  <a:lnTo>
                    <a:pt x="24000" y="80000"/>
                  </a:lnTo>
                  <a:lnTo>
                    <a:pt x="24000" y="100000"/>
                  </a:lnTo>
                  <a:close/>
                  <a:moveTo>
                    <a:pt x="63750" y="25000"/>
                  </a:moveTo>
                  <a:lnTo>
                    <a:pt x="63750" y="40000"/>
                  </a:lnTo>
                  <a:moveTo>
                    <a:pt x="56250" y="35000"/>
                  </a:moveTo>
                  <a:lnTo>
                    <a:pt x="56250" y="80000"/>
                  </a:lnTo>
                </a:path>
              </a:pathLst>
            </a:custGeom>
            <a:solidFill>
              <a:srgbClr val="7030A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4"/>
            <p:cNvSpPr/>
            <p:nvPr/>
          </p:nvSpPr>
          <p:spPr>
            <a:xfrm>
              <a:off x="687479" y="887002"/>
              <a:ext cx="1890569" cy="112288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4"/>
            <p:cNvSpPr txBox="1"/>
            <p:nvPr/>
          </p:nvSpPr>
          <p:spPr>
            <a:xfrm>
              <a:off x="687479" y="887002"/>
              <a:ext cx="1890569" cy="1122883"/>
            </a:xfrm>
            <a:prstGeom prst="rect">
              <a:avLst/>
            </a:prstGeom>
            <a:noFill/>
            <a:ln>
              <a:noFill/>
            </a:ln>
          </p:spPr>
          <p:txBody>
            <a:bodyPr anchorCtr="0" anchor="ctr" bIns="121900" lIns="0" spcFirstLastPara="1" rIns="0" wrap="square" tIns="113775">
              <a:noAutofit/>
            </a:bodyPr>
            <a:lstStyle/>
            <a:p>
              <a:pPr indent="0" lvl="0" marL="0" marR="0" rtl="0" algn="ctr">
                <a:lnSpc>
                  <a:spcPct val="90000"/>
                </a:lnSpc>
                <a:spcBef>
                  <a:spcPts val="0"/>
                </a:spcBef>
                <a:spcAft>
                  <a:spcPts val="0"/>
                </a:spcAft>
                <a:buNone/>
              </a:pPr>
              <a:r>
                <a:rPr lang="en-US" sz="3200">
                  <a:solidFill>
                    <a:schemeClr val="lt1"/>
                  </a:solidFill>
                  <a:latin typeface="Lato"/>
                  <a:ea typeface="Lato"/>
                  <a:cs typeface="Lato"/>
                  <a:sym typeface="Lato"/>
                </a:rPr>
                <a:t>Không</a:t>
              </a:r>
              <a:endParaRPr sz="3200">
                <a:solidFill>
                  <a:schemeClr val="lt1"/>
                </a:solidFill>
                <a:latin typeface="Lato"/>
                <a:ea typeface="Lato"/>
                <a:cs typeface="Lato"/>
                <a:sym typeface="Lato"/>
              </a:endParaRPr>
            </a:p>
          </p:txBody>
        </p:sp>
        <p:sp>
          <p:nvSpPr>
            <p:cNvPr id="289" name="Google Shape;289;p24"/>
            <p:cNvSpPr/>
            <p:nvPr/>
          </p:nvSpPr>
          <p:spPr>
            <a:xfrm>
              <a:off x="2864498" y="1253658"/>
              <a:ext cx="2234308" cy="112288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4"/>
            <p:cNvSpPr txBox="1"/>
            <p:nvPr/>
          </p:nvSpPr>
          <p:spPr>
            <a:xfrm>
              <a:off x="2864498" y="1253658"/>
              <a:ext cx="2234308" cy="1122883"/>
            </a:xfrm>
            <a:prstGeom prst="rect">
              <a:avLst/>
            </a:prstGeom>
            <a:noFill/>
            <a:ln>
              <a:noFill/>
            </a:ln>
          </p:spPr>
          <p:txBody>
            <a:bodyPr anchorCtr="0" anchor="ctr" bIns="121900" lIns="0" spcFirstLastPara="1" rIns="0" wrap="square" tIns="113775">
              <a:noAutofit/>
            </a:bodyPr>
            <a:lstStyle/>
            <a:p>
              <a:pPr indent="0" lvl="0" marL="0" marR="0" rtl="0" algn="ctr">
                <a:lnSpc>
                  <a:spcPct val="90000"/>
                </a:lnSpc>
                <a:spcBef>
                  <a:spcPts val="0"/>
                </a:spcBef>
                <a:spcAft>
                  <a:spcPts val="0"/>
                </a:spcAft>
                <a:buNone/>
              </a:pPr>
              <a:r>
                <a:rPr lang="en-US" sz="3200">
                  <a:solidFill>
                    <a:schemeClr val="lt1"/>
                  </a:solidFill>
                  <a:latin typeface="Lato"/>
                  <a:ea typeface="Lato"/>
                  <a:cs typeface="Lato"/>
                  <a:sym typeface="Lato"/>
                </a:rPr>
                <a:t>Theo ngành ATTT</a:t>
              </a:r>
              <a:endParaRPr sz="3200">
                <a:solidFill>
                  <a:schemeClr val="lt1"/>
                </a:solidFill>
                <a:latin typeface="Lato"/>
                <a:ea typeface="Lato"/>
                <a:cs typeface="Lato"/>
                <a:sym typeface="Lato"/>
              </a:endParaRPr>
            </a:p>
          </p:txBody>
        </p:sp>
      </p:grpSp>
      <p:sp>
        <p:nvSpPr>
          <p:cNvPr id="291" name="Google Shape;291;p24"/>
          <p:cNvSpPr txBox="1"/>
          <p:nvPr/>
        </p:nvSpPr>
        <p:spPr>
          <a:xfrm>
            <a:off x="8966719" y="1728313"/>
            <a:ext cx="3153746" cy="452431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lt1"/>
              </a:buClr>
              <a:buSzPts val="2400"/>
              <a:buFont typeface="Lato"/>
              <a:buChar char="-"/>
            </a:pPr>
            <a:r>
              <a:rPr lang="en-US" sz="2400">
                <a:solidFill>
                  <a:schemeClr val="lt1"/>
                </a:solidFill>
                <a:latin typeface="Lato"/>
                <a:ea typeface="Lato"/>
                <a:cs typeface="Lato"/>
                <a:sym typeface="Lato"/>
              </a:rPr>
              <a:t>Nền tảng cho các kiến thức chuyến ngành: định danh, xác thực, kiểm soát truy cập</a:t>
            </a:r>
            <a:endParaRPr sz="2400">
              <a:solidFill>
                <a:schemeClr val="lt1"/>
              </a:solidFill>
              <a:latin typeface="Lato"/>
              <a:ea typeface="Lato"/>
              <a:cs typeface="Lato"/>
              <a:sym typeface="Lato"/>
            </a:endParaRPr>
          </a:p>
          <a:p>
            <a:pPr indent="-285750" lvl="0" marL="285750" marR="0" rtl="0" algn="l">
              <a:spcBef>
                <a:spcPts val="0"/>
              </a:spcBef>
              <a:spcAft>
                <a:spcPts val="0"/>
              </a:spcAft>
              <a:buClr>
                <a:schemeClr val="lt1"/>
              </a:buClr>
              <a:buSzPts val="2400"/>
              <a:buFont typeface="Lato"/>
              <a:buChar char="-"/>
            </a:pPr>
            <a:r>
              <a:rPr lang="en-US" sz="2400">
                <a:solidFill>
                  <a:schemeClr val="lt1"/>
                </a:solidFill>
                <a:latin typeface="Lato"/>
                <a:ea typeface="Lato"/>
                <a:cs typeface="Lato"/>
                <a:sym typeface="Lato"/>
              </a:rPr>
              <a:t>Nắm được tổng quan và mối tương quan liên hệ, ý nghĩa của các phương pháp, kỹ thuật bảo đảm ATTT (firewall, IDS,…)</a:t>
            </a:r>
            <a:endParaRPr sz="2400">
              <a:solidFill>
                <a:schemeClr val="lt1"/>
              </a:solidFill>
              <a:latin typeface="Lato"/>
              <a:ea typeface="Lato"/>
              <a:cs typeface="Lato"/>
              <a:sym typeface="Lato"/>
            </a:endParaRPr>
          </a:p>
        </p:txBody>
      </p:sp>
      <p:sp>
        <p:nvSpPr>
          <p:cNvPr id="292" name="Google Shape;292;p24"/>
          <p:cNvSpPr txBox="1"/>
          <p:nvPr/>
        </p:nvSpPr>
        <p:spPr>
          <a:xfrm>
            <a:off x="83976" y="1728313"/>
            <a:ext cx="3153746" cy="4154984"/>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lt1"/>
              </a:buClr>
              <a:buSzPts val="2400"/>
              <a:buFont typeface="Lato"/>
              <a:buChar char="-"/>
            </a:pPr>
            <a:r>
              <a:rPr lang="en-US" sz="2400">
                <a:solidFill>
                  <a:schemeClr val="lt1"/>
                </a:solidFill>
                <a:latin typeface="Lato"/>
                <a:ea typeface="Lato"/>
                <a:cs typeface="Lato"/>
                <a:sym typeface="Lato"/>
              </a:rPr>
              <a:t>Nền tảng cho các kiến thức chuyến ngành: định danh, xác thực, kiểm soát truy cập….</a:t>
            </a:r>
            <a:endParaRPr sz="2400">
              <a:solidFill>
                <a:schemeClr val="lt1"/>
              </a:solidFill>
              <a:latin typeface="Lato"/>
              <a:ea typeface="Lato"/>
              <a:cs typeface="Lato"/>
              <a:sym typeface="Lato"/>
            </a:endParaRPr>
          </a:p>
          <a:p>
            <a:pPr indent="-285750" lvl="0" marL="285750" marR="0" rtl="0" algn="l">
              <a:spcBef>
                <a:spcPts val="0"/>
              </a:spcBef>
              <a:spcAft>
                <a:spcPts val="0"/>
              </a:spcAft>
              <a:buClr>
                <a:schemeClr val="lt1"/>
              </a:buClr>
              <a:buSzPts val="2400"/>
              <a:buFont typeface="Lato"/>
              <a:buChar char="-"/>
            </a:pPr>
            <a:r>
              <a:rPr lang="en-US" sz="2400">
                <a:solidFill>
                  <a:schemeClr val="lt1"/>
                </a:solidFill>
                <a:latin typeface="Lato"/>
                <a:ea typeface="Lato"/>
                <a:cs typeface="Lato"/>
                <a:sym typeface="Lato"/>
              </a:rPr>
              <a:t>Cách thức, nguyên lý để đảm bảo an toàn cho bản thân khi sử dụng hệ thống máy tính, smartphone,….</a:t>
            </a:r>
            <a:endParaRPr sz="2400">
              <a:solidFill>
                <a:schemeClr val="lt1"/>
              </a:solidFill>
              <a:latin typeface="Lato"/>
              <a:ea typeface="Lato"/>
              <a:cs typeface="Lato"/>
              <a:sym typeface="Lato"/>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5"/>
          <p:cNvSpPr txBox="1"/>
          <p:nvPr/>
        </p:nvSpPr>
        <p:spPr>
          <a:xfrm>
            <a:off x="1090402" y="2516924"/>
            <a:ext cx="6780997" cy="2031325"/>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FFFFFF"/>
              </a:buClr>
              <a:buSzPts val="7000"/>
              <a:buFont typeface="Arial"/>
              <a:buNone/>
            </a:pPr>
            <a:r>
              <a:rPr lang="en-US" sz="7000">
                <a:solidFill>
                  <a:srgbClr val="FFFFFF"/>
                </a:solidFill>
                <a:latin typeface="Arial"/>
                <a:ea typeface="Arial"/>
                <a:cs typeface="Arial"/>
                <a:sym typeface="Arial"/>
              </a:rPr>
              <a:t>An toàn thông tin là gì?</a:t>
            </a:r>
            <a:endParaRPr b="0" i="0" sz="7000" u="none" cap="none" strike="noStrike">
              <a:solidFill>
                <a:srgbClr val="007A7D"/>
              </a:solidFill>
              <a:latin typeface="Arial"/>
              <a:ea typeface="Arial"/>
              <a:cs typeface="Arial"/>
              <a:sym typeface="Arial"/>
            </a:endParaRPr>
          </a:p>
        </p:txBody>
      </p:sp>
      <p:sp>
        <p:nvSpPr>
          <p:cNvPr id="298" name="Google Shape;298;p25"/>
          <p:cNvSpPr/>
          <p:nvPr/>
        </p:nvSpPr>
        <p:spPr>
          <a:xfrm rot="-2538423">
            <a:off x="10306661" y="-880441"/>
            <a:ext cx="548554" cy="5370184"/>
          </a:xfrm>
          <a:custGeom>
            <a:rect b="b" l="l" r="r" t="t"/>
            <a:pathLst>
              <a:path extrusionOk="0" h="5370184" w="54855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299" name="Google Shape;299;p25"/>
          <p:cNvSpPr/>
          <p:nvPr/>
        </p:nvSpPr>
        <p:spPr>
          <a:xfrm rot="-2538423">
            <a:off x="10682119" y="-733829"/>
            <a:ext cx="530340" cy="4315546"/>
          </a:xfrm>
          <a:custGeom>
            <a:rect b="b" l="l" r="r" t="t"/>
            <a:pathLst>
              <a:path extrusionOk="0" h="4315546" w="530340">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300" name="Google Shape;300;p25"/>
          <p:cNvSpPr/>
          <p:nvPr/>
        </p:nvSpPr>
        <p:spPr>
          <a:xfrm rot="-2538423">
            <a:off x="9611521" y="-1141075"/>
            <a:ext cx="556134" cy="7463630"/>
          </a:xfrm>
          <a:custGeom>
            <a:rect b="b" l="l" r="r" t="t"/>
            <a:pathLst>
              <a:path extrusionOk="0" h="7463630" w="556134">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 </a:t>
            </a:r>
            <a:endParaRPr/>
          </a:p>
        </p:txBody>
      </p:sp>
      <p:sp>
        <p:nvSpPr>
          <p:cNvPr id="301" name="Google Shape;301;p25"/>
          <p:cNvSpPr/>
          <p:nvPr/>
        </p:nvSpPr>
        <p:spPr>
          <a:xfrm>
            <a:off x="11512283" y="243039"/>
            <a:ext cx="451117" cy="451117"/>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Arial"/>
              <a:buNone/>
            </a:pPr>
            <a:r>
              <a:rPr b="0" i="0" lang="en-US" sz="1800" u="none" cap="none" strike="noStrike">
                <a:solidFill>
                  <a:srgbClr val="FFFFFF"/>
                </a:solidFill>
                <a:latin typeface="Arial"/>
                <a:ea typeface="Arial"/>
                <a:cs typeface="Arial"/>
                <a:sym typeface="Arial"/>
              </a:rPr>
              <a:t>1</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6"/>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Lato Black"/>
              <a:buNone/>
            </a:pPr>
            <a:r>
              <a:rPr lang="en-US">
                <a:solidFill>
                  <a:schemeClr val="lt1"/>
                </a:solidFill>
              </a:rPr>
              <a:t>An toàn thông tin</a:t>
            </a:r>
            <a:endParaRPr>
              <a:solidFill>
                <a:schemeClr val="lt1"/>
              </a:solidFill>
            </a:endParaRPr>
          </a:p>
        </p:txBody>
      </p:sp>
      <p:pic>
        <p:nvPicPr>
          <p:cNvPr id="307" name="Google Shape;307;p26"/>
          <p:cNvPicPr preferRelativeResize="0"/>
          <p:nvPr>
            <p:ph idx="1" type="body"/>
          </p:nvPr>
        </p:nvPicPr>
        <p:blipFill rotWithShape="1">
          <a:blip r:embed="rId3">
            <a:alphaModFix/>
          </a:blip>
          <a:srcRect b="0" l="0" r="0" t="0"/>
          <a:stretch/>
        </p:blipFill>
        <p:spPr>
          <a:xfrm>
            <a:off x="1278295" y="1317151"/>
            <a:ext cx="9461240" cy="55408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7"/>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Thông tin và dữ liệu</a:t>
            </a:r>
            <a:endParaRPr b="1">
              <a:solidFill>
                <a:schemeClr val="lt1"/>
              </a:solidFill>
              <a:latin typeface="Arial"/>
              <a:ea typeface="Arial"/>
              <a:cs typeface="Arial"/>
              <a:sym typeface="Arial"/>
            </a:endParaRPr>
          </a:p>
        </p:txBody>
      </p:sp>
      <p:pic>
        <p:nvPicPr>
          <p:cNvPr id="313" name="Google Shape;313;p27"/>
          <p:cNvPicPr preferRelativeResize="0"/>
          <p:nvPr/>
        </p:nvPicPr>
        <p:blipFill rotWithShape="1">
          <a:blip r:embed="rId3">
            <a:alphaModFix/>
          </a:blip>
          <a:srcRect b="0" l="0" r="0" t="0"/>
          <a:stretch/>
        </p:blipFill>
        <p:spPr>
          <a:xfrm>
            <a:off x="215479" y="1845712"/>
            <a:ext cx="5056318" cy="4051235"/>
          </a:xfrm>
          <a:prstGeom prst="rect">
            <a:avLst/>
          </a:prstGeom>
          <a:noFill/>
          <a:ln>
            <a:noFill/>
          </a:ln>
        </p:spPr>
      </p:pic>
      <p:pic>
        <p:nvPicPr>
          <p:cNvPr id="314" name="Google Shape;314;p27"/>
          <p:cNvPicPr preferRelativeResize="0"/>
          <p:nvPr/>
        </p:nvPicPr>
        <p:blipFill rotWithShape="1">
          <a:blip r:embed="rId4">
            <a:alphaModFix/>
          </a:blip>
          <a:srcRect b="0" l="0" r="0" t="0"/>
          <a:stretch/>
        </p:blipFill>
        <p:spPr>
          <a:xfrm>
            <a:off x="6820676" y="1845711"/>
            <a:ext cx="5234475" cy="4051235"/>
          </a:xfrm>
          <a:prstGeom prst="rect">
            <a:avLst/>
          </a:prstGeom>
          <a:noFill/>
          <a:ln>
            <a:noFill/>
          </a:ln>
        </p:spPr>
      </p:pic>
      <p:sp>
        <p:nvSpPr>
          <p:cNvPr id="315" name="Google Shape;315;p27"/>
          <p:cNvSpPr/>
          <p:nvPr/>
        </p:nvSpPr>
        <p:spPr>
          <a:xfrm>
            <a:off x="5383763" y="3387012"/>
            <a:ext cx="1268964" cy="653143"/>
          </a:xfrm>
          <a:prstGeom prst="leftRightArrow">
            <a:avLst>
              <a:gd fmla="val 50000" name="adj1"/>
              <a:gd fmla="val 50000" name="adj2"/>
            </a:avLst>
          </a:prstGeom>
          <a:solidFill>
            <a:srgbClr val="FFFF00"/>
          </a:solid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ato"/>
              <a:ea typeface="Lato"/>
              <a:cs typeface="Lato"/>
              <a:sym typeface="Lato"/>
            </a:endParaRPr>
          </a:p>
        </p:txBody>
      </p:sp>
      <p:sp>
        <p:nvSpPr>
          <p:cNvPr id="316" name="Google Shape;316;p27"/>
          <p:cNvSpPr/>
          <p:nvPr/>
        </p:nvSpPr>
        <p:spPr>
          <a:xfrm>
            <a:off x="629263" y="6194675"/>
            <a:ext cx="452123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Lato"/>
                <a:ea typeface="Lato"/>
                <a:cs typeface="Lato"/>
                <a:sym typeface="Lato"/>
              </a:rPr>
              <a:t>000011011010101101011010</a:t>
            </a:r>
            <a:endParaRPr/>
          </a:p>
        </p:txBody>
      </p:sp>
      <p:sp>
        <p:nvSpPr>
          <p:cNvPr id="317" name="Google Shape;317;p27"/>
          <p:cNvSpPr/>
          <p:nvPr/>
        </p:nvSpPr>
        <p:spPr>
          <a:xfrm>
            <a:off x="7251940" y="6194675"/>
            <a:ext cx="4521235"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lt1"/>
                </a:solidFill>
                <a:latin typeface="Lato"/>
                <a:ea typeface="Lato"/>
                <a:cs typeface="Lato"/>
                <a:sym typeface="Lato"/>
              </a:rPr>
              <a:t>Data</a:t>
            </a:r>
            <a:endParaRPr b="1" sz="2400">
              <a:solidFill>
                <a:schemeClr val="lt1"/>
              </a:solidFill>
              <a:latin typeface="Lato"/>
              <a:ea typeface="Lato"/>
              <a:cs typeface="Lato"/>
              <a:sym typeface="Lato"/>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8"/>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Lato Black"/>
              <a:buNone/>
            </a:pPr>
            <a:r>
              <a:rPr lang="en-US">
                <a:solidFill>
                  <a:schemeClr val="lt1"/>
                </a:solidFill>
              </a:rPr>
              <a:t>An toàn thông tin</a:t>
            </a:r>
            <a:endParaRPr/>
          </a:p>
        </p:txBody>
      </p:sp>
      <p:pic>
        <p:nvPicPr>
          <p:cNvPr id="323" name="Google Shape;323;p28"/>
          <p:cNvPicPr preferRelativeResize="0"/>
          <p:nvPr>
            <p:ph idx="1" type="body"/>
          </p:nvPr>
        </p:nvPicPr>
        <p:blipFill rotWithShape="1">
          <a:blip r:embed="rId3">
            <a:alphaModFix/>
          </a:blip>
          <a:srcRect b="0" l="0" r="0" t="0"/>
          <a:stretch/>
        </p:blipFill>
        <p:spPr>
          <a:xfrm>
            <a:off x="2855167" y="1419787"/>
            <a:ext cx="7333861" cy="4457632"/>
          </a:xfrm>
          <a:prstGeom prst="rect">
            <a:avLst/>
          </a:prstGeom>
          <a:noFill/>
          <a:ln>
            <a:noFill/>
          </a:ln>
        </p:spPr>
      </p:pic>
      <p:sp>
        <p:nvSpPr>
          <p:cNvPr id="324" name="Google Shape;324;p28"/>
          <p:cNvSpPr txBox="1"/>
          <p:nvPr/>
        </p:nvSpPr>
        <p:spPr>
          <a:xfrm>
            <a:off x="4870580" y="6148874"/>
            <a:ext cx="309584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Tam giác CIA – Nguồn: </a:t>
            </a:r>
            <a:r>
              <a:rPr lang="en-US" sz="1800" u="sng">
                <a:solidFill>
                  <a:schemeClr val="lt1"/>
                </a:solidFill>
                <a:latin typeface="Lato"/>
                <a:ea typeface="Lato"/>
                <a:cs typeface="Lato"/>
                <a:sym typeface="Lato"/>
                <a:hlinkClick r:id="rId4">
                  <a:extLst>
                    <a:ext uri="{A12FA001-AC4F-418D-AE19-62706E023703}">
                      <ahyp:hlinkClr val="tx"/>
                    </a:ext>
                  </a:extLst>
                </a:hlinkClick>
              </a:rPr>
              <a:t>lbmc</a:t>
            </a:r>
            <a:endParaRPr sz="1800">
              <a:solidFill>
                <a:schemeClr val="lt1"/>
              </a:solidFill>
              <a:latin typeface="Lato"/>
              <a:ea typeface="Lato"/>
              <a:cs typeface="Lato"/>
              <a:sym typeface="Lato"/>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9"/>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Tính bí mật</a:t>
            </a:r>
            <a:endParaRPr b="1">
              <a:solidFill>
                <a:schemeClr val="lt1"/>
              </a:solidFill>
              <a:latin typeface="Arial"/>
              <a:ea typeface="Arial"/>
              <a:cs typeface="Arial"/>
              <a:sym typeface="Arial"/>
            </a:endParaRPr>
          </a:p>
        </p:txBody>
      </p:sp>
      <p:sp>
        <p:nvSpPr>
          <p:cNvPr id="330" name="Google Shape;330;p29"/>
          <p:cNvSpPr txBox="1"/>
          <p:nvPr>
            <p:ph idx="1" type="body"/>
          </p:nvPr>
        </p:nvSpPr>
        <p:spPr>
          <a:xfrm>
            <a:off x="629263" y="1317151"/>
            <a:ext cx="6512766" cy="462116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lt1"/>
              </a:buClr>
              <a:buSzPts val="3600"/>
              <a:buChar char="•"/>
            </a:pPr>
            <a:r>
              <a:rPr lang="en-US" sz="3600"/>
              <a:t>Khái niệm: thông tin chỉ cung cấp cho những người có thẩm quyền</a:t>
            </a:r>
            <a:endParaRPr sz="3600"/>
          </a:p>
          <a:p>
            <a:pPr indent="-228600" lvl="0" marL="228600" rtl="0" algn="l">
              <a:lnSpc>
                <a:spcPct val="90000"/>
              </a:lnSpc>
              <a:spcBef>
                <a:spcPts val="1000"/>
              </a:spcBef>
              <a:spcAft>
                <a:spcPts val="0"/>
              </a:spcAft>
              <a:buClr>
                <a:schemeClr val="lt1"/>
              </a:buClr>
              <a:buSzPts val="3600"/>
              <a:buChar char="•"/>
            </a:pPr>
            <a:r>
              <a:rPr lang="en-US" sz="3600"/>
              <a:t>Nguyên nhân phá vỡ tính bí mật:</a:t>
            </a:r>
            <a:endParaRPr/>
          </a:p>
          <a:p>
            <a:pPr indent="-228600" lvl="1" marL="685800" rtl="0" algn="l">
              <a:lnSpc>
                <a:spcPct val="90000"/>
              </a:lnSpc>
              <a:spcBef>
                <a:spcPts val="500"/>
              </a:spcBef>
              <a:spcAft>
                <a:spcPts val="0"/>
              </a:spcAft>
              <a:buClr>
                <a:schemeClr val="lt1"/>
              </a:buClr>
              <a:buSzPts val="2800"/>
              <a:buChar char="•"/>
            </a:pPr>
            <a:r>
              <a:rPr lang="en-US" sz="2800"/>
              <a:t>Nghe lén, xem lén, đọc lén</a:t>
            </a:r>
            <a:endParaRPr sz="2800"/>
          </a:p>
          <a:p>
            <a:pPr indent="-228600" lvl="1" marL="685800" rtl="0" algn="l">
              <a:lnSpc>
                <a:spcPct val="90000"/>
              </a:lnSpc>
              <a:spcBef>
                <a:spcPts val="500"/>
              </a:spcBef>
              <a:spcAft>
                <a:spcPts val="0"/>
              </a:spcAft>
              <a:buClr>
                <a:schemeClr val="lt1"/>
              </a:buClr>
              <a:buSzPts val="2800"/>
              <a:buChar char="•"/>
            </a:pPr>
            <a:r>
              <a:rPr lang="en-US" sz="2800"/>
              <a:t>Đánh cắp vật mang</a:t>
            </a:r>
            <a:endParaRPr sz="2800"/>
          </a:p>
          <a:p>
            <a:pPr indent="-228600" lvl="1" marL="685800" rtl="0" algn="l">
              <a:lnSpc>
                <a:spcPct val="90000"/>
              </a:lnSpc>
              <a:spcBef>
                <a:spcPts val="500"/>
              </a:spcBef>
              <a:spcAft>
                <a:spcPts val="0"/>
              </a:spcAft>
              <a:buClr>
                <a:schemeClr val="lt1"/>
              </a:buClr>
              <a:buSzPts val="2800"/>
              <a:buChar char="•"/>
            </a:pPr>
            <a:r>
              <a:rPr lang="en-US" sz="2800"/>
              <a:t>Xâm nhập trái phép</a:t>
            </a:r>
            <a:endParaRPr sz="2800"/>
          </a:p>
          <a:p>
            <a:pPr indent="-228600" lvl="1" marL="685800" rtl="0" algn="l">
              <a:lnSpc>
                <a:spcPct val="90000"/>
              </a:lnSpc>
              <a:spcBef>
                <a:spcPts val="500"/>
              </a:spcBef>
              <a:spcAft>
                <a:spcPts val="0"/>
              </a:spcAft>
              <a:buClr>
                <a:schemeClr val="lt1"/>
              </a:buClr>
              <a:buSzPts val="2800"/>
              <a:buChar char="•"/>
            </a:pPr>
            <a:r>
              <a:rPr lang="en-US" sz="2800"/>
              <a:t>Sự bất cẩn (nhầm lẫn, mất cảnh giác) của người có bí mật</a:t>
            </a:r>
            <a:endParaRPr sz="2800"/>
          </a:p>
          <a:p>
            <a:pPr indent="-228600" lvl="1" marL="685800" rtl="0" algn="l">
              <a:lnSpc>
                <a:spcPct val="90000"/>
              </a:lnSpc>
              <a:spcBef>
                <a:spcPts val="500"/>
              </a:spcBef>
              <a:spcAft>
                <a:spcPts val="0"/>
              </a:spcAft>
              <a:buClr>
                <a:schemeClr val="lt1"/>
              </a:buClr>
              <a:buSzPts val="2800"/>
              <a:buChar char="•"/>
            </a:pPr>
            <a:r>
              <a:rPr lang="en-US" sz="2800"/>
              <a:t>Gián điệp</a:t>
            </a:r>
            <a:endParaRPr sz="2800"/>
          </a:p>
        </p:txBody>
      </p:sp>
      <p:pic>
        <p:nvPicPr>
          <p:cNvPr id="331" name="Google Shape;331;p29"/>
          <p:cNvPicPr preferRelativeResize="0"/>
          <p:nvPr/>
        </p:nvPicPr>
        <p:blipFill rotWithShape="1">
          <a:blip r:embed="rId3">
            <a:alphaModFix/>
          </a:blip>
          <a:srcRect b="0" l="0" r="0" t="0"/>
          <a:stretch/>
        </p:blipFill>
        <p:spPr>
          <a:xfrm>
            <a:off x="7744408" y="1912509"/>
            <a:ext cx="4264091" cy="3801872"/>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30"/>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Tính toàn vẹn</a:t>
            </a:r>
            <a:endParaRPr b="1">
              <a:solidFill>
                <a:schemeClr val="lt1"/>
              </a:solidFill>
              <a:latin typeface="Arial"/>
              <a:ea typeface="Arial"/>
              <a:cs typeface="Arial"/>
              <a:sym typeface="Arial"/>
            </a:endParaRPr>
          </a:p>
        </p:txBody>
      </p:sp>
      <p:sp>
        <p:nvSpPr>
          <p:cNvPr id="337" name="Google Shape;337;p30"/>
          <p:cNvSpPr txBox="1"/>
          <p:nvPr>
            <p:ph idx="1" type="body"/>
          </p:nvPr>
        </p:nvSpPr>
        <p:spPr>
          <a:xfrm>
            <a:off x="629263" y="1317151"/>
            <a:ext cx="6512766" cy="462116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lt1"/>
              </a:buClr>
              <a:buSzPts val="3600"/>
              <a:buChar char="•"/>
            </a:pPr>
            <a:r>
              <a:rPr lang="en-US" sz="3600"/>
              <a:t>Khái niệm: đảm bảo thông tin không bị thay đổi một cách trái phép hoặc thay đổi không như ý muốn</a:t>
            </a:r>
            <a:endParaRPr sz="3600"/>
          </a:p>
          <a:p>
            <a:pPr indent="-228600" lvl="0" marL="228600" rtl="0" algn="l">
              <a:lnSpc>
                <a:spcPct val="90000"/>
              </a:lnSpc>
              <a:spcBef>
                <a:spcPts val="1000"/>
              </a:spcBef>
              <a:spcAft>
                <a:spcPts val="0"/>
              </a:spcAft>
              <a:buClr>
                <a:schemeClr val="lt1"/>
              </a:buClr>
              <a:buSzPts val="3600"/>
              <a:buChar char="•"/>
            </a:pPr>
            <a:r>
              <a:rPr lang="en-US" sz="3600"/>
              <a:t>Nguyên nhân phá vỡ tính toàn vẹn:</a:t>
            </a:r>
            <a:endParaRPr/>
          </a:p>
          <a:p>
            <a:pPr indent="-228600" lvl="1" marL="685800" rtl="0" algn="l">
              <a:lnSpc>
                <a:spcPct val="90000"/>
              </a:lnSpc>
              <a:spcBef>
                <a:spcPts val="500"/>
              </a:spcBef>
              <a:spcAft>
                <a:spcPts val="0"/>
              </a:spcAft>
              <a:buClr>
                <a:schemeClr val="lt1"/>
              </a:buClr>
              <a:buSzPts val="2800"/>
              <a:buChar char="•"/>
            </a:pPr>
            <a:r>
              <a:rPr lang="en-US" sz="2800"/>
              <a:t>Lỗi đường truyền</a:t>
            </a:r>
            <a:endParaRPr sz="2800"/>
          </a:p>
          <a:p>
            <a:pPr indent="-228600" lvl="1" marL="685800" rtl="0" algn="l">
              <a:lnSpc>
                <a:spcPct val="90000"/>
              </a:lnSpc>
              <a:spcBef>
                <a:spcPts val="500"/>
              </a:spcBef>
              <a:spcAft>
                <a:spcPts val="0"/>
              </a:spcAft>
              <a:buClr>
                <a:schemeClr val="lt1"/>
              </a:buClr>
              <a:buSzPts val="2800"/>
              <a:buChar char="•"/>
            </a:pPr>
            <a:r>
              <a:rPr lang="en-US" sz="2800"/>
              <a:t>Lỗi phát sinh khi lưu trữ</a:t>
            </a:r>
            <a:endParaRPr sz="2800"/>
          </a:p>
          <a:p>
            <a:pPr indent="-228600" lvl="1" marL="685800" rtl="0" algn="l">
              <a:lnSpc>
                <a:spcPct val="90000"/>
              </a:lnSpc>
              <a:spcBef>
                <a:spcPts val="500"/>
              </a:spcBef>
              <a:spcAft>
                <a:spcPts val="0"/>
              </a:spcAft>
              <a:buClr>
                <a:schemeClr val="lt1"/>
              </a:buClr>
              <a:buSzPts val="2800"/>
              <a:buChar char="•"/>
            </a:pPr>
            <a:r>
              <a:rPr lang="en-US" sz="2800"/>
              <a:t>Tấn công sửa đổi, phá hủy</a:t>
            </a:r>
            <a:endParaRPr sz="2800"/>
          </a:p>
        </p:txBody>
      </p:sp>
      <p:pic>
        <p:nvPicPr>
          <p:cNvPr id="338" name="Google Shape;338;p30"/>
          <p:cNvPicPr preferRelativeResize="0"/>
          <p:nvPr/>
        </p:nvPicPr>
        <p:blipFill rotWithShape="1">
          <a:blip r:embed="rId3">
            <a:alphaModFix/>
          </a:blip>
          <a:srcRect b="0" l="0" r="0" t="0"/>
          <a:stretch/>
        </p:blipFill>
        <p:spPr>
          <a:xfrm>
            <a:off x="7548465" y="1735700"/>
            <a:ext cx="4161023" cy="3784061"/>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31"/>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Tính sẵn sàng</a:t>
            </a:r>
            <a:endParaRPr b="1">
              <a:solidFill>
                <a:schemeClr val="lt1"/>
              </a:solidFill>
              <a:latin typeface="Arial"/>
              <a:ea typeface="Arial"/>
              <a:cs typeface="Arial"/>
              <a:sym typeface="Arial"/>
            </a:endParaRPr>
          </a:p>
        </p:txBody>
      </p:sp>
      <p:sp>
        <p:nvSpPr>
          <p:cNvPr id="344" name="Google Shape;344;p31"/>
          <p:cNvSpPr txBox="1"/>
          <p:nvPr>
            <p:ph idx="1" type="body"/>
          </p:nvPr>
        </p:nvSpPr>
        <p:spPr>
          <a:xfrm>
            <a:off x="563949" y="1317151"/>
            <a:ext cx="6695268" cy="462116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lt1"/>
              </a:buClr>
              <a:buSzPts val="3600"/>
              <a:buChar char="•"/>
            </a:pPr>
            <a:r>
              <a:rPr lang="en-US" sz="3600"/>
              <a:t>Khái niệm: đảm bảo khả năng truy cập thông tin, tính năng của hệ thống thông tin mỗi khi người dùng hợp lệ có nhu cầu.</a:t>
            </a:r>
            <a:endParaRPr/>
          </a:p>
          <a:p>
            <a:pPr indent="-228600" lvl="0" marL="228600" rtl="0" algn="l">
              <a:lnSpc>
                <a:spcPct val="90000"/>
              </a:lnSpc>
              <a:spcBef>
                <a:spcPts val="1000"/>
              </a:spcBef>
              <a:spcAft>
                <a:spcPts val="0"/>
              </a:spcAft>
              <a:buClr>
                <a:schemeClr val="lt1"/>
              </a:buClr>
              <a:buSzPts val="3600"/>
              <a:buChar char="•"/>
            </a:pPr>
            <a:r>
              <a:rPr lang="en-US" sz="3600"/>
              <a:t>Nguyên nhân phá vỡ tính khả dụng:</a:t>
            </a:r>
            <a:endParaRPr/>
          </a:p>
          <a:p>
            <a:pPr indent="-228600" lvl="1" marL="685800" rtl="0" algn="l">
              <a:lnSpc>
                <a:spcPct val="90000"/>
              </a:lnSpc>
              <a:spcBef>
                <a:spcPts val="500"/>
              </a:spcBef>
              <a:spcAft>
                <a:spcPts val="0"/>
              </a:spcAft>
              <a:buClr>
                <a:schemeClr val="lt1"/>
              </a:buClr>
              <a:buSzPts val="2400"/>
              <a:buChar char="•"/>
            </a:pPr>
            <a:r>
              <a:rPr lang="en-US"/>
              <a:t>Tấn công DoS, DDoS</a:t>
            </a:r>
            <a:endParaRPr/>
          </a:p>
          <a:p>
            <a:pPr indent="-228600" lvl="1" marL="685800" rtl="0" algn="l">
              <a:lnSpc>
                <a:spcPct val="90000"/>
              </a:lnSpc>
              <a:spcBef>
                <a:spcPts val="500"/>
              </a:spcBef>
              <a:spcAft>
                <a:spcPts val="0"/>
              </a:spcAft>
              <a:buClr>
                <a:schemeClr val="lt1"/>
              </a:buClr>
              <a:buSzPts val="2400"/>
              <a:buChar char="•"/>
            </a:pPr>
            <a:r>
              <a:rPr lang="en-US"/>
              <a:t>Cấu hình sai</a:t>
            </a:r>
            <a:endParaRPr/>
          </a:p>
          <a:p>
            <a:pPr indent="-228600" lvl="1" marL="685800" rtl="0" algn="l">
              <a:lnSpc>
                <a:spcPct val="90000"/>
              </a:lnSpc>
              <a:spcBef>
                <a:spcPts val="500"/>
              </a:spcBef>
              <a:spcAft>
                <a:spcPts val="0"/>
              </a:spcAft>
              <a:buClr>
                <a:schemeClr val="lt1"/>
              </a:buClr>
              <a:buSzPts val="2400"/>
              <a:buChar char="•"/>
            </a:pPr>
            <a:r>
              <a:rPr lang="en-US"/>
              <a:t>Tính toàn vẹn bị phá vỡ</a:t>
            </a:r>
            <a:endParaRPr/>
          </a:p>
          <a:p>
            <a:pPr indent="-228600" lvl="1" marL="685800" rtl="0" algn="l">
              <a:lnSpc>
                <a:spcPct val="90000"/>
              </a:lnSpc>
              <a:spcBef>
                <a:spcPts val="500"/>
              </a:spcBef>
              <a:spcAft>
                <a:spcPts val="0"/>
              </a:spcAft>
              <a:buClr>
                <a:schemeClr val="lt1"/>
              </a:buClr>
              <a:buSzPts val="2400"/>
              <a:buChar char="•"/>
            </a:pPr>
            <a:r>
              <a:rPr lang="en-US"/>
              <a:t>Hỏng hóc, </a:t>
            </a:r>
            <a:endParaRPr/>
          </a:p>
          <a:p>
            <a:pPr indent="-228600" lvl="1" marL="685800" rtl="0" algn="l">
              <a:lnSpc>
                <a:spcPct val="90000"/>
              </a:lnSpc>
              <a:spcBef>
                <a:spcPts val="500"/>
              </a:spcBef>
              <a:spcAft>
                <a:spcPts val="0"/>
              </a:spcAft>
              <a:buClr>
                <a:schemeClr val="lt1"/>
              </a:buClr>
              <a:buSzPts val="2400"/>
              <a:buChar char="•"/>
            </a:pPr>
            <a:r>
              <a:rPr lang="en-US"/>
              <a:t>Mất điện, thiên tai, hỏa hoạn</a:t>
            </a:r>
            <a:endParaRPr/>
          </a:p>
        </p:txBody>
      </p:sp>
      <p:pic>
        <p:nvPicPr>
          <p:cNvPr id="345" name="Google Shape;345;p31"/>
          <p:cNvPicPr preferRelativeResize="0"/>
          <p:nvPr/>
        </p:nvPicPr>
        <p:blipFill rotWithShape="1">
          <a:blip r:embed="rId3">
            <a:alphaModFix/>
          </a:blip>
          <a:srcRect b="0" l="0" r="0" t="0"/>
          <a:stretch/>
        </p:blipFill>
        <p:spPr>
          <a:xfrm>
            <a:off x="7539135" y="1944607"/>
            <a:ext cx="4102259" cy="378177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32"/>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Một số tính chất khác của thông tin</a:t>
            </a:r>
            <a:endParaRPr b="1">
              <a:latin typeface="Arial"/>
              <a:ea typeface="Arial"/>
              <a:cs typeface="Arial"/>
              <a:sym typeface="Arial"/>
            </a:endParaRPr>
          </a:p>
        </p:txBody>
      </p:sp>
      <p:grpSp>
        <p:nvGrpSpPr>
          <p:cNvPr id="351" name="Google Shape;351;p32"/>
          <p:cNvGrpSpPr/>
          <p:nvPr/>
        </p:nvGrpSpPr>
        <p:grpSpPr>
          <a:xfrm>
            <a:off x="2165748" y="1750731"/>
            <a:ext cx="7898604" cy="4618599"/>
            <a:chOff x="1548210" y="1306"/>
            <a:chExt cx="7898604" cy="4618599"/>
          </a:xfrm>
        </p:grpSpPr>
        <p:sp>
          <p:nvSpPr>
            <p:cNvPr id="352" name="Google Shape;352;p32"/>
            <p:cNvSpPr/>
            <p:nvPr/>
          </p:nvSpPr>
          <p:spPr>
            <a:xfrm>
              <a:off x="4621990" y="2868862"/>
              <a:ext cx="1751043" cy="1751043"/>
            </a:xfrm>
            <a:prstGeom prst="ellipse">
              <a:avLst/>
            </a:prstGeom>
            <a:solidFill>
              <a:srgbClr val="FF000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2"/>
            <p:cNvSpPr txBox="1"/>
            <p:nvPr/>
          </p:nvSpPr>
          <p:spPr>
            <a:xfrm>
              <a:off x="4878424" y="3125296"/>
              <a:ext cx="1238175" cy="1238175"/>
            </a:xfrm>
            <a:prstGeom prst="rect">
              <a:avLst/>
            </a:prstGeom>
            <a:noFill/>
            <a:ln>
              <a:noFill/>
            </a:ln>
          </p:spPr>
          <p:txBody>
            <a:bodyPr anchorCtr="0" anchor="ctr" bIns="17125" lIns="17125" spcFirstLastPara="1" rIns="17125" wrap="square" tIns="17125">
              <a:noAutofit/>
            </a:bodyPr>
            <a:lstStyle/>
            <a:p>
              <a:pPr indent="0" lvl="0" marL="0" marR="0" rtl="0" algn="ctr">
                <a:lnSpc>
                  <a:spcPct val="90000"/>
                </a:lnSpc>
                <a:spcBef>
                  <a:spcPts val="0"/>
                </a:spcBef>
                <a:spcAft>
                  <a:spcPts val="0"/>
                </a:spcAft>
                <a:buNone/>
              </a:pPr>
              <a:r>
                <a:rPr lang="en-US" sz="2700">
                  <a:solidFill>
                    <a:schemeClr val="lt1"/>
                  </a:solidFill>
                  <a:latin typeface="Lato"/>
                  <a:ea typeface="Lato"/>
                  <a:cs typeface="Lato"/>
                  <a:sym typeface="Lato"/>
                </a:rPr>
                <a:t>An toàn thông tin</a:t>
              </a:r>
              <a:endParaRPr sz="2700">
                <a:solidFill>
                  <a:schemeClr val="lt1"/>
                </a:solidFill>
                <a:latin typeface="Lato"/>
                <a:ea typeface="Lato"/>
                <a:cs typeface="Lato"/>
                <a:sym typeface="Lato"/>
              </a:endParaRPr>
            </a:p>
          </p:txBody>
        </p:sp>
        <p:sp>
          <p:nvSpPr>
            <p:cNvPr id="354" name="Google Shape;354;p32"/>
            <p:cNvSpPr/>
            <p:nvPr/>
          </p:nvSpPr>
          <p:spPr>
            <a:xfrm rot="10800000">
              <a:off x="2161075" y="3494860"/>
              <a:ext cx="2325564" cy="499047"/>
            </a:xfrm>
            <a:prstGeom prst="leftArrow">
              <a:avLst>
                <a:gd fmla="val 60000" name="adj1"/>
                <a:gd fmla="val 50000" name="adj2"/>
              </a:avLst>
            </a:prstGeom>
            <a:solidFill>
              <a:srgbClr val="AFE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2"/>
            <p:cNvSpPr/>
            <p:nvPr/>
          </p:nvSpPr>
          <p:spPr>
            <a:xfrm>
              <a:off x="1548210" y="3254092"/>
              <a:ext cx="1225730" cy="980584"/>
            </a:xfrm>
            <a:prstGeom prst="roundRect">
              <a:avLst>
                <a:gd fmla="val 10000" name="adj"/>
              </a:avLst>
            </a:prstGeom>
            <a:solidFill>
              <a:srgbClr val="00206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2"/>
            <p:cNvSpPr txBox="1"/>
            <p:nvPr/>
          </p:nvSpPr>
          <p:spPr>
            <a:xfrm>
              <a:off x="1576930" y="3282812"/>
              <a:ext cx="1168290" cy="923144"/>
            </a:xfrm>
            <a:prstGeom prst="rect">
              <a:avLst/>
            </a:prstGeom>
            <a:noFill/>
            <a:ln>
              <a:noFill/>
            </a:ln>
          </p:spPr>
          <p:txBody>
            <a:bodyPr anchorCtr="0" anchor="ctr" bIns="40000" lIns="40000" spcFirstLastPara="1" rIns="40000" wrap="square" tIns="40000">
              <a:noAutofit/>
            </a:bodyPr>
            <a:lstStyle/>
            <a:p>
              <a:pPr indent="0" lvl="0" marL="0" marR="0" rtl="0" algn="ctr">
                <a:lnSpc>
                  <a:spcPct val="90000"/>
                </a:lnSpc>
                <a:spcBef>
                  <a:spcPts val="0"/>
                </a:spcBef>
                <a:spcAft>
                  <a:spcPts val="0"/>
                </a:spcAft>
                <a:buNone/>
              </a:pPr>
              <a:r>
                <a:rPr lang="en-US" sz="2100">
                  <a:solidFill>
                    <a:schemeClr val="lt1"/>
                  </a:solidFill>
                  <a:latin typeface="Lato"/>
                  <a:ea typeface="Lato"/>
                  <a:cs typeface="Lato"/>
                  <a:sym typeface="Lato"/>
                </a:rPr>
                <a:t>Bí mật</a:t>
              </a:r>
              <a:endParaRPr sz="2100">
                <a:solidFill>
                  <a:schemeClr val="lt1"/>
                </a:solidFill>
                <a:latin typeface="Lato"/>
                <a:ea typeface="Lato"/>
                <a:cs typeface="Lato"/>
                <a:sym typeface="Lato"/>
              </a:endParaRPr>
            </a:p>
          </p:txBody>
        </p:sp>
        <p:sp>
          <p:nvSpPr>
            <p:cNvPr id="357" name="Google Shape;357;p32"/>
            <p:cNvSpPr/>
            <p:nvPr/>
          </p:nvSpPr>
          <p:spPr>
            <a:xfrm rot="-9257143">
              <a:off x="2376335" y="2551747"/>
              <a:ext cx="2325564" cy="499047"/>
            </a:xfrm>
            <a:prstGeom prst="leftArrow">
              <a:avLst>
                <a:gd fmla="val 60000" name="adj1"/>
                <a:gd fmla="val 50000" name="adj2"/>
              </a:avLst>
            </a:prstGeom>
            <a:solidFill>
              <a:srgbClr val="AFE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32"/>
            <p:cNvSpPr/>
            <p:nvPr/>
          </p:nvSpPr>
          <p:spPr>
            <a:xfrm>
              <a:off x="1878621" y="1806466"/>
              <a:ext cx="1225730" cy="980584"/>
            </a:xfrm>
            <a:prstGeom prst="roundRect">
              <a:avLst>
                <a:gd fmla="val 10000" name="adj"/>
              </a:avLst>
            </a:prstGeom>
            <a:solidFill>
              <a:srgbClr val="00B05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32"/>
            <p:cNvSpPr txBox="1"/>
            <p:nvPr/>
          </p:nvSpPr>
          <p:spPr>
            <a:xfrm>
              <a:off x="1907341" y="1835186"/>
              <a:ext cx="1168290" cy="923144"/>
            </a:xfrm>
            <a:prstGeom prst="rect">
              <a:avLst/>
            </a:prstGeom>
            <a:noFill/>
            <a:ln>
              <a:noFill/>
            </a:ln>
          </p:spPr>
          <p:txBody>
            <a:bodyPr anchorCtr="0" anchor="ctr" bIns="40000" lIns="40000" spcFirstLastPara="1" rIns="40000" wrap="square" tIns="40000">
              <a:noAutofit/>
            </a:bodyPr>
            <a:lstStyle/>
            <a:p>
              <a:pPr indent="0" lvl="0" marL="0" marR="0" rtl="0" algn="ctr">
                <a:lnSpc>
                  <a:spcPct val="90000"/>
                </a:lnSpc>
                <a:spcBef>
                  <a:spcPts val="0"/>
                </a:spcBef>
                <a:spcAft>
                  <a:spcPts val="0"/>
                </a:spcAft>
                <a:buNone/>
              </a:pPr>
              <a:r>
                <a:rPr lang="en-US" sz="2100">
                  <a:solidFill>
                    <a:schemeClr val="lt1"/>
                  </a:solidFill>
                  <a:latin typeface="Lato"/>
                  <a:ea typeface="Lato"/>
                  <a:cs typeface="Lato"/>
                  <a:sym typeface="Lato"/>
                </a:rPr>
                <a:t>Toàn vẹn</a:t>
              </a:r>
              <a:endParaRPr sz="2100">
                <a:solidFill>
                  <a:schemeClr val="lt1"/>
                </a:solidFill>
                <a:latin typeface="Lato"/>
                <a:ea typeface="Lato"/>
                <a:cs typeface="Lato"/>
                <a:sym typeface="Lato"/>
              </a:endParaRPr>
            </a:p>
          </p:txBody>
        </p:sp>
        <p:sp>
          <p:nvSpPr>
            <p:cNvPr id="360" name="Google Shape;360;p32"/>
            <p:cNvSpPr/>
            <p:nvPr/>
          </p:nvSpPr>
          <p:spPr>
            <a:xfrm rot="-7714286">
              <a:off x="2979478" y="1795429"/>
              <a:ext cx="2325564" cy="499047"/>
            </a:xfrm>
            <a:prstGeom prst="leftArrow">
              <a:avLst>
                <a:gd fmla="val 60000" name="adj1"/>
                <a:gd fmla="val 50000" name="adj2"/>
              </a:avLst>
            </a:prstGeom>
            <a:solidFill>
              <a:srgbClr val="AFE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2"/>
            <p:cNvSpPr/>
            <p:nvPr/>
          </p:nvSpPr>
          <p:spPr>
            <a:xfrm>
              <a:off x="2804412" y="645560"/>
              <a:ext cx="1225730" cy="980584"/>
            </a:xfrm>
            <a:prstGeom prst="roundRect">
              <a:avLst>
                <a:gd fmla="val 10000" name="adj"/>
              </a:avLst>
            </a:prstGeom>
            <a:solidFill>
              <a:srgbClr val="7030A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2"/>
            <p:cNvSpPr txBox="1"/>
            <p:nvPr/>
          </p:nvSpPr>
          <p:spPr>
            <a:xfrm>
              <a:off x="2833132" y="674280"/>
              <a:ext cx="1168290" cy="923144"/>
            </a:xfrm>
            <a:prstGeom prst="rect">
              <a:avLst/>
            </a:prstGeom>
            <a:noFill/>
            <a:ln>
              <a:noFill/>
            </a:ln>
          </p:spPr>
          <p:txBody>
            <a:bodyPr anchorCtr="0" anchor="ctr" bIns="40000" lIns="40000" spcFirstLastPara="1" rIns="40000" wrap="square" tIns="40000">
              <a:noAutofit/>
            </a:bodyPr>
            <a:lstStyle/>
            <a:p>
              <a:pPr indent="0" lvl="0" marL="0" marR="0" rtl="0" algn="ctr">
                <a:lnSpc>
                  <a:spcPct val="90000"/>
                </a:lnSpc>
                <a:spcBef>
                  <a:spcPts val="0"/>
                </a:spcBef>
                <a:spcAft>
                  <a:spcPts val="0"/>
                </a:spcAft>
                <a:buNone/>
              </a:pPr>
              <a:r>
                <a:rPr lang="en-US" sz="2100">
                  <a:solidFill>
                    <a:schemeClr val="lt1"/>
                  </a:solidFill>
                  <a:latin typeface="Lato"/>
                  <a:ea typeface="Lato"/>
                  <a:cs typeface="Lato"/>
                  <a:sym typeface="Lato"/>
                </a:rPr>
                <a:t>Khả dụng</a:t>
              </a:r>
              <a:endParaRPr sz="2100">
                <a:solidFill>
                  <a:schemeClr val="lt1"/>
                </a:solidFill>
                <a:latin typeface="Lato"/>
                <a:ea typeface="Lato"/>
                <a:cs typeface="Lato"/>
                <a:sym typeface="Lato"/>
              </a:endParaRPr>
            </a:p>
          </p:txBody>
        </p:sp>
        <p:sp>
          <p:nvSpPr>
            <p:cNvPr id="363" name="Google Shape;363;p32"/>
            <p:cNvSpPr/>
            <p:nvPr/>
          </p:nvSpPr>
          <p:spPr>
            <a:xfrm rot="-6171429">
              <a:off x="3851046" y="1375704"/>
              <a:ext cx="2325564" cy="499047"/>
            </a:xfrm>
            <a:prstGeom prst="leftArrow">
              <a:avLst>
                <a:gd fmla="val 60000" name="adj1"/>
                <a:gd fmla="val 50000" name="adj2"/>
              </a:avLst>
            </a:prstGeom>
            <a:solidFill>
              <a:srgbClr val="AFE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2"/>
            <p:cNvSpPr/>
            <p:nvPr/>
          </p:nvSpPr>
          <p:spPr>
            <a:xfrm>
              <a:off x="4142220" y="1306"/>
              <a:ext cx="1225730" cy="980584"/>
            </a:xfrm>
            <a:prstGeom prst="roundRect">
              <a:avLst>
                <a:gd fmla="val 10000" name="adj"/>
              </a:avLst>
            </a:prstGeom>
            <a:solidFill>
              <a:srgbClr val="FFC00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32"/>
            <p:cNvSpPr txBox="1"/>
            <p:nvPr/>
          </p:nvSpPr>
          <p:spPr>
            <a:xfrm>
              <a:off x="4170940" y="30026"/>
              <a:ext cx="1168290" cy="923144"/>
            </a:xfrm>
            <a:prstGeom prst="rect">
              <a:avLst/>
            </a:prstGeom>
            <a:noFill/>
            <a:ln>
              <a:noFill/>
            </a:ln>
          </p:spPr>
          <p:txBody>
            <a:bodyPr anchorCtr="0" anchor="ctr" bIns="40000" lIns="40000" spcFirstLastPara="1" rIns="40000" wrap="square" tIns="40000">
              <a:noAutofit/>
            </a:bodyPr>
            <a:lstStyle/>
            <a:p>
              <a:pPr indent="0" lvl="0" marL="0" marR="0" rtl="0" algn="ctr">
                <a:lnSpc>
                  <a:spcPct val="90000"/>
                </a:lnSpc>
                <a:spcBef>
                  <a:spcPts val="0"/>
                </a:spcBef>
                <a:spcAft>
                  <a:spcPts val="0"/>
                </a:spcAft>
                <a:buNone/>
              </a:pPr>
              <a:r>
                <a:rPr lang="en-US" sz="2100">
                  <a:solidFill>
                    <a:schemeClr val="lt1"/>
                  </a:solidFill>
                  <a:latin typeface="Lato"/>
                  <a:ea typeface="Lato"/>
                  <a:cs typeface="Lato"/>
                  <a:sym typeface="Lato"/>
                </a:rPr>
                <a:t>Xác thực</a:t>
              </a:r>
              <a:endParaRPr sz="2100">
                <a:solidFill>
                  <a:schemeClr val="lt1"/>
                </a:solidFill>
                <a:latin typeface="Lato"/>
                <a:ea typeface="Lato"/>
                <a:cs typeface="Lato"/>
                <a:sym typeface="Lato"/>
              </a:endParaRPr>
            </a:p>
          </p:txBody>
        </p:sp>
        <p:sp>
          <p:nvSpPr>
            <p:cNvPr id="366" name="Google Shape;366;p32"/>
            <p:cNvSpPr/>
            <p:nvPr/>
          </p:nvSpPr>
          <p:spPr>
            <a:xfrm rot="-4628571">
              <a:off x="4818413" y="1375704"/>
              <a:ext cx="2325564" cy="499047"/>
            </a:xfrm>
            <a:prstGeom prst="leftArrow">
              <a:avLst>
                <a:gd fmla="val 60000" name="adj1"/>
                <a:gd fmla="val 50000" name="adj2"/>
              </a:avLst>
            </a:prstGeom>
            <a:solidFill>
              <a:srgbClr val="AFE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2"/>
            <p:cNvSpPr/>
            <p:nvPr/>
          </p:nvSpPr>
          <p:spPr>
            <a:xfrm>
              <a:off x="5627074" y="1306"/>
              <a:ext cx="1225730" cy="980584"/>
            </a:xfrm>
            <a:prstGeom prst="roundRect">
              <a:avLst>
                <a:gd fmla="val 10000" name="adj"/>
              </a:avLst>
            </a:prstGeom>
            <a:solidFill>
              <a:srgbClr val="C0000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2"/>
            <p:cNvSpPr txBox="1"/>
            <p:nvPr/>
          </p:nvSpPr>
          <p:spPr>
            <a:xfrm>
              <a:off x="5655794" y="30026"/>
              <a:ext cx="1168290" cy="923144"/>
            </a:xfrm>
            <a:prstGeom prst="rect">
              <a:avLst/>
            </a:prstGeom>
            <a:noFill/>
            <a:ln>
              <a:noFill/>
            </a:ln>
          </p:spPr>
          <p:txBody>
            <a:bodyPr anchorCtr="0" anchor="ctr" bIns="40000" lIns="40000" spcFirstLastPara="1" rIns="40000" wrap="square" tIns="40000">
              <a:noAutofit/>
            </a:bodyPr>
            <a:lstStyle/>
            <a:p>
              <a:pPr indent="0" lvl="0" marL="0" marR="0" rtl="0" algn="ctr">
                <a:lnSpc>
                  <a:spcPct val="90000"/>
                </a:lnSpc>
                <a:spcBef>
                  <a:spcPts val="0"/>
                </a:spcBef>
                <a:spcAft>
                  <a:spcPts val="0"/>
                </a:spcAft>
                <a:buNone/>
              </a:pPr>
              <a:r>
                <a:rPr lang="en-US" sz="2100">
                  <a:solidFill>
                    <a:schemeClr val="lt1"/>
                  </a:solidFill>
                  <a:latin typeface="Lato"/>
                  <a:ea typeface="Lato"/>
                  <a:cs typeface="Lato"/>
                  <a:sym typeface="Lato"/>
                </a:rPr>
                <a:t>Tin cậy</a:t>
              </a:r>
              <a:endParaRPr sz="2100">
                <a:solidFill>
                  <a:schemeClr val="lt1"/>
                </a:solidFill>
                <a:latin typeface="Lato"/>
                <a:ea typeface="Lato"/>
                <a:cs typeface="Lato"/>
                <a:sym typeface="Lato"/>
              </a:endParaRPr>
            </a:p>
          </p:txBody>
        </p:sp>
        <p:sp>
          <p:nvSpPr>
            <p:cNvPr id="369" name="Google Shape;369;p32"/>
            <p:cNvSpPr/>
            <p:nvPr/>
          </p:nvSpPr>
          <p:spPr>
            <a:xfrm rot="-3085714">
              <a:off x="5689981" y="1795429"/>
              <a:ext cx="2325564" cy="499047"/>
            </a:xfrm>
            <a:prstGeom prst="leftArrow">
              <a:avLst>
                <a:gd fmla="val 60000" name="adj1"/>
                <a:gd fmla="val 50000" name="adj2"/>
              </a:avLst>
            </a:prstGeom>
            <a:solidFill>
              <a:srgbClr val="AFE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32"/>
            <p:cNvSpPr/>
            <p:nvPr/>
          </p:nvSpPr>
          <p:spPr>
            <a:xfrm>
              <a:off x="6964881" y="645560"/>
              <a:ext cx="1225730" cy="980584"/>
            </a:xfrm>
            <a:prstGeom prst="roundRect">
              <a:avLst>
                <a:gd fmla="val 10000" name="adj"/>
              </a:avLst>
            </a:prstGeom>
            <a:solidFill>
              <a:srgbClr val="00B0F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2"/>
            <p:cNvSpPr txBox="1"/>
            <p:nvPr/>
          </p:nvSpPr>
          <p:spPr>
            <a:xfrm>
              <a:off x="6993601" y="674280"/>
              <a:ext cx="1168290" cy="923144"/>
            </a:xfrm>
            <a:prstGeom prst="rect">
              <a:avLst/>
            </a:prstGeom>
            <a:noFill/>
            <a:ln>
              <a:noFill/>
            </a:ln>
          </p:spPr>
          <p:txBody>
            <a:bodyPr anchorCtr="0" anchor="ctr" bIns="40000" lIns="40000" spcFirstLastPara="1" rIns="40000" wrap="square" tIns="40000">
              <a:noAutofit/>
            </a:bodyPr>
            <a:lstStyle/>
            <a:p>
              <a:pPr indent="0" lvl="0" marL="0" marR="0" rtl="0" algn="ctr">
                <a:lnSpc>
                  <a:spcPct val="90000"/>
                </a:lnSpc>
                <a:spcBef>
                  <a:spcPts val="0"/>
                </a:spcBef>
                <a:spcAft>
                  <a:spcPts val="0"/>
                </a:spcAft>
                <a:buNone/>
              </a:pPr>
              <a:r>
                <a:rPr lang="en-US" sz="2100">
                  <a:solidFill>
                    <a:schemeClr val="lt1"/>
                  </a:solidFill>
                  <a:latin typeface="Lato"/>
                  <a:ea typeface="Lato"/>
                  <a:cs typeface="Lato"/>
                  <a:sym typeface="Lato"/>
                </a:rPr>
                <a:t>Đúng thẩm quyền</a:t>
              </a:r>
              <a:endParaRPr sz="2100">
                <a:solidFill>
                  <a:schemeClr val="lt1"/>
                </a:solidFill>
                <a:latin typeface="Lato"/>
                <a:ea typeface="Lato"/>
                <a:cs typeface="Lato"/>
                <a:sym typeface="Lato"/>
              </a:endParaRPr>
            </a:p>
          </p:txBody>
        </p:sp>
        <p:sp>
          <p:nvSpPr>
            <p:cNvPr id="372" name="Google Shape;372;p32"/>
            <p:cNvSpPr/>
            <p:nvPr/>
          </p:nvSpPr>
          <p:spPr>
            <a:xfrm rot="-1542857">
              <a:off x="6293125" y="2551747"/>
              <a:ext cx="2325564" cy="499047"/>
            </a:xfrm>
            <a:prstGeom prst="leftArrow">
              <a:avLst>
                <a:gd fmla="val 60000" name="adj1"/>
                <a:gd fmla="val 50000" name="adj2"/>
              </a:avLst>
            </a:prstGeom>
            <a:solidFill>
              <a:srgbClr val="AFE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2"/>
            <p:cNvSpPr/>
            <p:nvPr/>
          </p:nvSpPr>
          <p:spPr>
            <a:xfrm>
              <a:off x="7890672" y="1806466"/>
              <a:ext cx="1225730" cy="980584"/>
            </a:xfrm>
            <a:prstGeom prst="roundRect">
              <a:avLst>
                <a:gd fmla="val 10000" name="adj"/>
              </a:avLst>
            </a:prstGeom>
            <a:solidFill>
              <a:srgbClr val="4CD6A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32"/>
            <p:cNvSpPr txBox="1"/>
            <p:nvPr/>
          </p:nvSpPr>
          <p:spPr>
            <a:xfrm>
              <a:off x="7919392" y="1835186"/>
              <a:ext cx="1168290" cy="923144"/>
            </a:xfrm>
            <a:prstGeom prst="rect">
              <a:avLst/>
            </a:prstGeom>
            <a:noFill/>
            <a:ln>
              <a:noFill/>
            </a:ln>
          </p:spPr>
          <p:txBody>
            <a:bodyPr anchorCtr="0" anchor="ctr" bIns="40000" lIns="40000" spcFirstLastPara="1" rIns="40000" wrap="square" tIns="40000">
              <a:noAutofit/>
            </a:bodyPr>
            <a:lstStyle/>
            <a:p>
              <a:pPr indent="0" lvl="0" marL="0" marR="0" rtl="0" algn="ctr">
                <a:lnSpc>
                  <a:spcPct val="90000"/>
                </a:lnSpc>
                <a:spcBef>
                  <a:spcPts val="0"/>
                </a:spcBef>
                <a:spcAft>
                  <a:spcPts val="0"/>
                </a:spcAft>
                <a:buNone/>
              </a:pPr>
              <a:r>
                <a:rPr lang="en-US" sz="2100">
                  <a:solidFill>
                    <a:schemeClr val="lt1"/>
                  </a:solidFill>
                  <a:latin typeface="Lato"/>
                  <a:ea typeface="Lato"/>
                  <a:cs typeface="Lato"/>
                  <a:sym typeface="Lato"/>
                </a:rPr>
                <a:t>Riêng tư</a:t>
              </a:r>
              <a:endParaRPr sz="2100">
                <a:solidFill>
                  <a:schemeClr val="lt1"/>
                </a:solidFill>
                <a:latin typeface="Lato"/>
                <a:ea typeface="Lato"/>
                <a:cs typeface="Lato"/>
                <a:sym typeface="Lato"/>
              </a:endParaRPr>
            </a:p>
          </p:txBody>
        </p:sp>
        <p:sp>
          <p:nvSpPr>
            <p:cNvPr id="375" name="Google Shape;375;p32"/>
            <p:cNvSpPr/>
            <p:nvPr/>
          </p:nvSpPr>
          <p:spPr>
            <a:xfrm>
              <a:off x="6508384" y="3494860"/>
              <a:ext cx="2325564" cy="499047"/>
            </a:xfrm>
            <a:prstGeom prst="leftArrow">
              <a:avLst>
                <a:gd fmla="val 60000" name="adj1"/>
                <a:gd fmla="val 50000" name="adj2"/>
              </a:avLst>
            </a:prstGeom>
            <a:solidFill>
              <a:srgbClr val="AFE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2"/>
            <p:cNvSpPr/>
            <p:nvPr/>
          </p:nvSpPr>
          <p:spPr>
            <a:xfrm>
              <a:off x="8221084" y="3254092"/>
              <a:ext cx="1225730" cy="980584"/>
            </a:xfrm>
            <a:prstGeom prst="roundRect">
              <a:avLst>
                <a:gd fmla="val 10000" name="adj"/>
              </a:avLst>
            </a:prstGeom>
            <a:solidFill>
              <a:srgbClr val="0070C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2"/>
            <p:cNvSpPr txBox="1"/>
            <p:nvPr/>
          </p:nvSpPr>
          <p:spPr>
            <a:xfrm>
              <a:off x="8249804" y="3282812"/>
              <a:ext cx="1168290" cy="923144"/>
            </a:xfrm>
            <a:prstGeom prst="rect">
              <a:avLst/>
            </a:prstGeom>
            <a:noFill/>
            <a:ln>
              <a:noFill/>
            </a:ln>
          </p:spPr>
          <p:txBody>
            <a:bodyPr anchorCtr="0" anchor="ctr" bIns="40000" lIns="40000" spcFirstLastPara="1" rIns="40000" wrap="square" tIns="40000">
              <a:noAutofit/>
            </a:bodyPr>
            <a:lstStyle/>
            <a:p>
              <a:pPr indent="0" lvl="0" marL="0" marR="0" rtl="0" algn="ctr">
                <a:lnSpc>
                  <a:spcPct val="90000"/>
                </a:lnSpc>
                <a:spcBef>
                  <a:spcPts val="0"/>
                </a:spcBef>
                <a:spcAft>
                  <a:spcPts val="0"/>
                </a:spcAft>
                <a:buNone/>
              </a:pPr>
              <a:r>
                <a:rPr lang="en-US" sz="2100">
                  <a:solidFill>
                    <a:schemeClr val="lt1"/>
                  </a:solidFill>
                  <a:latin typeface="Lato"/>
                  <a:ea typeface="Lato"/>
                  <a:cs typeface="Lato"/>
                  <a:sym typeface="Lato"/>
                </a:rPr>
                <a:t>Không thể chối bỏ</a:t>
              </a:r>
              <a:endParaRPr sz="2100">
                <a:solidFill>
                  <a:schemeClr val="lt1"/>
                </a:solidFill>
                <a:latin typeface="Lato"/>
                <a:ea typeface="Lato"/>
                <a:cs typeface="Lato"/>
                <a:sym typeface="Lato"/>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33"/>
          <p:cNvSpPr txBox="1"/>
          <p:nvPr/>
        </p:nvSpPr>
        <p:spPr>
          <a:xfrm>
            <a:off x="1362294" y="1403060"/>
            <a:ext cx="10176858" cy="28623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Lato"/>
                <a:ea typeface="Lato"/>
                <a:cs typeface="Lato"/>
                <a:sym typeface="Lato"/>
              </a:rPr>
              <a:t>An toàn thông tin mạng là sự bảo vệ thông tin, hệ thống thông tin trên mạng tránh bị truy nhập, sử dụng, tiết lộ, gián đoạn, sửa đổi hoặc phá hoại trái phép nhằm bảo đảm tính nguyên vẹn, tính bảo mật và tính khả dụng của thông tin</a:t>
            </a:r>
            <a:endParaRPr sz="3600">
              <a:solidFill>
                <a:schemeClr val="lt1"/>
              </a:solidFill>
              <a:latin typeface="Arial"/>
              <a:ea typeface="Arial"/>
              <a:cs typeface="Arial"/>
              <a:sym typeface="Arial"/>
            </a:endParaRPr>
          </a:p>
        </p:txBody>
      </p:sp>
      <p:sp>
        <p:nvSpPr>
          <p:cNvPr id="383" name="Google Shape;383;p33"/>
          <p:cNvSpPr txBox="1"/>
          <p:nvPr/>
        </p:nvSpPr>
        <p:spPr>
          <a:xfrm>
            <a:off x="-513183" y="522957"/>
            <a:ext cx="3527110" cy="240065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C2C923"/>
              </a:buClr>
              <a:buSzPts val="15000"/>
              <a:buFont typeface="Arial"/>
              <a:buNone/>
            </a:pPr>
            <a:r>
              <a:rPr b="0" i="0" lang="en-US" sz="15000" u="none" cap="none" strike="noStrike">
                <a:solidFill>
                  <a:srgbClr val="C2C923"/>
                </a:solidFill>
                <a:latin typeface="Arial"/>
                <a:ea typeface="Arial"/>
                <a:cs typeface="Arial"/>
                <a:sym typeface="Arial"/>
              </a:rPr>
              <a:t>“</a:t>
            </a:r>
            <a:endParaRPr b="0" i="0" sz="8000" u="none" cap="none" strike="noStrike">
              <a:solidFill>
                <a:srgbClr val="C2C923"/>
              </a:solidFill>
              <a:latin typeface="Arial"/>
              <a:ea typeface="Arial"/>
              <a:cs typeface="Arial"/>
              <a:sym typeface="Arial"/>
            </a:endParaRPr>
          </a:p>
        </p:txBody>
      </p:sp>
      <p:sp>
        <p:nvSpPr>
          <p:cNvPr id="384" name="Google Shape;384;p33"/>
          <p:cNvSpPr txBox="1"/>
          <p:nvPr/>
        </p:nvSpPr>
        <p:spPr>
          <a:xfrm>
            <a:off x="8502736" y="3574314"/>
            <a:ext cx="3527110" cy="240065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C2C923"/>
              </a:buClr>
              <a:buSzPts val="15000"/>
              <a:buFont typeface="Arial"/>
              <a:buNone/>
            </a:pPr>
            <a:r>
              <a:rPr b="0" i="0" lang="en-US" sz="15000" u="none" cap="none" strike="noStrike">
                <a:solidFill>
                  <a:srgbClr val="C2C923"/>
                </a:solidFill>
                <a:latin typeface="Arial"/>
                <a:ea typeface="Arial"/>
                <a:cs typeface="Arial"/>
                <a:sym typeface="Arial"/>
              </a:rPr>
              <a:t>”</a:t>
            </a:r>
            <a:endParaRPr b="0" i="0" sz="8000" u="none" cap="none" strike="noStrike">
              <a:solidFill>
                <a:srgbClr val="C2C923"/>
              </a:solidFill>
              <a:latin typeface="Arial"/>
              <a:ea typeface="Arial"/>
              <a:cs typeface="Arial"/>
              <a:sym typeface="Arial"/>
            </a:endParaRPr>
          </a:p>
        </p:txBody>
      </p:sp>
      <p:sp>
        <p:nvSpPr>
          <p:cNvPr id="385" name="Google Shape;385;p33"/>
          <p:cNvSpPr/>
          <p:nvPr/>
        </p:nvSpPr>
        <p:spPr>
          <a:xfrm>
            <a:off x="5392257" y="5445582"/>
            <a:ext cx="529389" cy="529389"/>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386" name="Google Shape;386;p33"/>
          <p:cNvSpPr/>
          <p:nvPr/>
        </p:nvSpPr>
        <p:spPr>
          <a:xfrm>
            <a:off x="6264111" y="5445582"/>
            <a:ext cx="529389" cy="529389"/>
          </a:xfrm>
          <a:prstGeom prst="ellipse">
            <a:avLst/>
          </a:prstGeom>
          <a:solidFill>
            <a:srgbClr val="FF0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387" name="Google Shape;387;p33"/>
          <p:cNvSpPr/>
          <p:nvPr/>
        </p:nvSpPr>
        <p:spPr>
          <a:xfrm>
            <a:off x="7125573" y="5445582"/>
            <a:ext cx="529389" cy="529389"/>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388" name="Google Shape;388;p33"/>
          <p:cNvSpPr/>
          <p:nvPr/>
        </p:nvSpPr>
        <p:spPr>
          <a:xfrm>
            <a:off x="4487482" y="5445582"/>
            <a:ext cx="529389" cy="529389"/>
          </a:xfrm>
          <a:prstGeom prst="ellipse">
            <a:avLst/>
          </a:prstGeom>
          <a:solidFill>
            <a:srgbClr val="FFFF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389" name="Google Shape;389;p33"/>
          <p:cNvSpPr/>
          <p:nvPr/>
        </p:nvSpPr>
        <p:spPr>
          <a:xfrm>
            <a:off x="3573082" y="5445582"/>
            <a:ext cx="529389" cy="529389"/>
          </a:xfrm>
          <a:prstGeom prst="ellipse">
            <a:avLst/>
          </a:prstGeom>
          <a:solidFill>
            <a:srgbClr val="7030A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390" name="Google Shape;390;p33"/>
          <p:cNvSpPr/>
          <p:nvPr/>
        </p:nvSpPr>
        <p:spPr>
          <a:xfrm>
            <a:off x="7972597" y="5445582"/>
            <a:ext cx="529389" cy="529389"/>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391" name="Google Shape;391;p33"/>
          <p:cNvSpPr/>
          <p:nvPr/>
        </p:nvSpPr>
        <p:spPr>
          <a:xfrm>
            <a:off x="4085232" y="4711669"/>
            <a:ext cx="7125773" cy="46166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lt1"/>
                </a:solidFill>
                <a:latin typeface="Lato"/>
                <a:ea typeface="Lato"/>
                <a:cs typeface="Lato"/>
                <a:sym typeface="Lato"/>
              </a:rPr>
              <a:t>		-- Luật An toàn thông tin mạng 2015 -- </a:t>
            </a:r>
            <a:endParaRPr sz="2400">
              <a:solidFill>
                <a:schemeClr val="lt1"/>
              </a:solidFill>
              <a:latin typeface="Lato"/>
              <a:ea typeface="Lato"/>
              <a:cs typeface="Lato"/>
              <a:sym typeface="Lat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34"/>
          <p:cNvSpPr txBox="1"/>
          <p:nvPr/>
        </p:nvSpPr>
        <p:spPr>
          <a:xfrm>
            <a:off x="791822" y="2815503"/>
            <a:ext cx="7260496" cy="106182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FFFFFF"/>
              </a:buClr>
              <a:buSzPts val="7000"/>
              <a:buFont typeface="Arial"/>
              <a:buNone/>
            </a:pPr>
            <a:r>
              <a:rPr lang="en-US" sz="7000">
                <a:solidFill>
                  <a:srgbClr val="FFFFFF"/>
                </a:solidFill>
                <a:latin typeface="Arial"/>
                <a:ea typeface="Arial"/>
                <a:cs typeface="Arial"/>
                <a:sym typeface="Arial"/>
              </a:rPr>
              <a:t>Một số khái niệm</a:t>
            </a:r>
            <a:endParaRPr b="0" i="0" sz="7000" u="none" cap="none" strike="noStrike">
              <a:solidFill>
                <a:srgbClr val="007A7D"/>
              </a:solidFill>
              <a:latin typeface="Arial"/>
              <a:ea typeface="Arial"/>
              <a:cs typeface="Arial"/>
              <a:sym typeface="Arial"/>
            </a:endParaRPr>
          </a:p>
        </p:txBody>
      </p:sp>
      <p:sp>
        <p:nvSpPr>
          <p:cNvPr id="397" name="Google Shape;397;p34"/>
          <p:cNvSpPr/>
          <p:nvPr/>
        </p:nvSpPr>
        <p:spPr>
          <a:xfrm rot="-2538423">
            <a:off x="10306661" y="-880441"/>
            <a:ext cx="548554" cy="5370184"/>
          </a:xfrm>
          <a:custGeom>
            <a:rect b="b" l="l" r="r" t="t"/>
            <a:pathLst>
              <a:path extrusionOk="0" h="5370184" w="54855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398" name="Google Shape;398;p34"/>
          <p:cNvSpPr/>
          <p:nvPr/>
        </p:nvSpPr>
        <p:spPr>
          <a:xfrm rot="-2538423">
            <a:off x="10682119" y="-733829"/>
            <a:ext cx="530340" cy="4315546"/>
          </a:xfrm>
          <a:custGeom>
            <a:rect b="b" l="l" r="r" t="t"/>
            <a:pathLst>
              <a:path extrusionOk="0" h="4315546" w="530340">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399" name="Google Shape;399;p34"/>
          <p:cNvSpPr/>
          <p:nvPr/>
        </p:nvSpPr>
        <p:spPr>
          <a:xfrm rot="-2538423">
            <a:off x="9611521" y="-1141075"/>
            <a:ext cx="556134" cy="7463630"/>
          </a:xfrm>
          <a:custGeom>
            <a:rect b="b" l="l" r="r" t="t"/>
            <a:pathLst>
              <a:path extrusionOk="0" h="7463630" w="556134">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 </a:t>
            </a:r>
            <a:endParaRPr/>
          </a:p>
        </p:txBody>
      </p:sp>
      <p:sp>
        <p:nvSpPr>
          <p:cNvPr id="400" name="Google Shape;400;p34"/>
          <p:cNvSpPr/>
          <p:nvPr/>
        </p:nvSpPr>
        <p:spPr>
          <a:xfrm>
            <a:off x="11512283" y="243039"/>
            <a:ext cx="451117" cy="451117"/>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Arial"/>
              <a:buNone/>
            </a:pPr>
            <a:r>
              <a:rPr b="0" i="0" lang="en-US" sz="1800" u="none" cap="none" strike="noStrike">
                <a:solidFill>
                  <a:srgbClr val="FFFFFF"/>
                </a:solidFill>
                <a:latin typeface="Arial"/>
                <a:ea typeface="Arial"/>
                <a:cs typeface="Arial"/>
                <a:sym typeface="Arial"/>
              </a:rPr>
              <a:t>1</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35"/>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rgbClr val="FFFFFF"/>
              </a:buClr>
              <a:buSzPts val="4800"/>
              <a:buFont typeface="Arial"/>
              <a:buNone/>
            </a:pPr>
            <a:r>
              <a:rPr lang="en-US">
                <a:solidFill>
                  <a:srgbClr val="FFFFFF"/>
                </a:solidFill>
                <a:latin typeface="Arial"/>
                <a:ea typeface="Arial"/>
                <a:cs typeface="Arial"/>
                <a:sym typeface="Arial"/>
              </a:rPr>
              <a:t>Một số khái niệm</a:t>
            </a:r>
            <a:endParaRPr/>
          </a:p>
        </p:txBody>
      </p:sp>
      <p:sp>
        <p:nvSpPr>
          <p:cNvPr id="406" name="Google Shape;406;p35"/>
          <p:cNvSpPr txBox="1"/>
          <p:nvPr>
            <p:ph idx="1" type="body"/>
          </p:nvPr>
        </p:nvSpPr>
        <p:spPr>
          <a:xfrm>
            <a:off x="552970" y="1317151"/>
            <a:ext cx="10994760" cy="5173173"/>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rgbClr val="FFFF00"/>
              </a:buClr>
              <a:buSzPts val="3200"/>
              <a:buChar char="•"/>
            </a:pPr>
            <a:r>
              <a:rPr b="1" lang="en-US" sz="3200">
                <a:solidFill>
                  <a:srgbClr val="FFFF00"/>
                </a:solidFill>
              </a:rPr>
              <a:t>Truy cập: </a:t>
            </a:r>
            <a:r>
              <a:rPr lang="en-US" sz="3200"/>
              <a:t>là khả năng một đối tượng hoặc thực thể được phép sử dụng, thực thi, sửa đổi hoặc ảnh hưởng đến một đối tượng hoặc thực thể khác. Ví dụ: người dùng hợp lệ được cấp quyền truy cập vào hệ thống, còn hacker phải chiếm quyền truy cập vào hệ thống một cách bất hợp pháp. </a:t>
            </a:r>
            <a:endParaRPr/>
          </a:p>
          <a:p>
            <a:pPr indent="-228600" lvl="0" marL="228600" rtl="0" algn="l">
              <a:lnSpc>
                <a:spcPct val="90000"/>
              </a:lnSpc>
              <a:spcBef>
                <a:spcPts val="1000"/>
              </a:spcBef>
              <a:spcAft>
                <a:spcPts val="0"/>
              </a:spcAft>
              <a:buClr>
                <a:srgbClr val="FFFF00"/>
              </a:buClr>
              <a:buSzPts val="3200"/>
              <a:buChar char="•"/>
            </a:pPr>
            <a:r>
              <a:rPr b="1" lang="en-US" sz="3200">
                <a:solidFill>
                  <a:srgbClr val="FFFF00"/>
                </a:solidFill>
              </a:rPr>
              <a:t>Tài sản: </a:t>
            </a:r>
            <a:r>
              <a:rPr lang="en-US" sz="3200"/>
              <a:t>là các tài nguyên trong hệ thống cần được bảo vệ. Tài sản có thể ở dạng vật lý (ổ cứng, PC, Laptop…) hoặc ở dạng logic (thông tin phần mềm, website, dữ liệu).</a:t>
            </a:r>
            <a:endParaRPr/>
          </a:p>
          <a:p>
            <a:pPr indent="-228600" lvl="0" marL="228600" rtl="0" algn="l">
              <a:lnSpc>
                <a:spcPct val="90000"/>
              </a:lnSpc>
              <a:spcBef>
                <a:spcPts val="1000"/>
              </a:spcBef>
              <a:spcAft>
                <a:spcPts val="0"/>
              </a:spcAft>
              <a:buClr>
                <a:srgbClr val="FFFF00"/>
              </a:buClr>
              <a:buSzPts val="3200"/>
              <a:buChar char="•"/>
            </a:pPr>
            <a:r>
              <a:rPr b="1" lang="en-US" sz="3200">
                <a:solidFill>
                  <a:srgbClr val="FFFF00"/>
                </a:solidFill>
              </a:rPr>
              <a:t>Chủ thể </a:t>
            </a:r>
            <a:r>
              <a:rPr lang="en-US" sz="3200"/>
              <a:t>là tác nhân tác động lên </a:t>
            </a:r>
            <a:r>
              <a:rPr b="1" lang="en-US" sz="3200">
                <a:solidFill>
                  <a:srgbClr val="FFFF00"/>
                </a:solidFill>
              </a:rPr>
              <a:t>đối tượng</a:t>
            </a:r>
            <a:r>
              <a:rPr lang="en-US" sz="3200"/>
              <a:t>. Một máy tính có thể vừa là chủ thể tấn công hoặc một đối tượng của tấn công.</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36"/>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Hiểm họa và lỗ hổng</a:t>
            </a:r>
            <a:endParaRPr b="1">
              <a:solidFill>
                <a:schemeClr val="lt1"/>
              </a:solidFill>
              <a:latin typeface="Arial"/>
              <a:ea typeface="Arial"/>
              <a:cs typeface="Arial"/>
              <a:sym typeface="Arial"/>
            </a:endParaRPr>
          </a:p>
        </p:txBody>
      </p:sp>
      <p:pic>
        <p:nvPicPr>
          <p:cNvPr id="412" name="Google Shape;412;p36"/>
          <p:cNvPicPr preferRelativeResize="0"/>
          <p:nvPr/>
        </p:nvPicPr>
        <p:blipFill rotWithShape="1">
          <a:blip r:embed="rId3">
            <a:alphaModFix/>
          </a:blip>
          <a:srcRect b="0" l="0" r="0" t="0"/>
          <a:stretch/>
        </p:blipFill>
        <p:spPr>
          <a:xfrm>
            <a:off x="718457" y="1351044"/>
            <a:ext cx="10833592" cy="5087078"/>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37"/>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Hiểm họa và lỗ hổng</a:t>
            </a:r>
            <a:endParaRPr/>
          </a:p>
        </p:txBody>
      </p:sp>
      <p:sp>
        <p:nvSpPr>
          <p:cNvPr id="418" name="Google Shape;418;p37"/>
          <p:cNvSpPr txBox="1"/>
          <p:nvPr>
            <p:ph idx="1" type="body"/>
          </p:nvPr>
        </p:nvSpPr>
        <p:spPr>
          <a:xfrm>
            <a:off x="709127" y="2347300"/>
            <a:ext cx="6764694" cy="3391026"/>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Char char="•"/>
            </a:pPr>
            <a:r>
              <a:rPr lang="en-US"/>
              <a:t>Điểm yếu:	không có UPS</a:t>
            </a:r>
            <a:endParaRPr/>
          </a:p>
          <a:p>
            <a:pPr indent="-234950" lvl="0" marL="228600" rtl="0" algn="l">
              <a:lnSpc>
                <a:spcPct val="90000"/>
              </a:lnSpc>
              <a:spcBef>
                <a:spcPts val="1000"/>
              </a:spcBef>
              <a:spcAft>
                <a:spcPts val="0"/>
              </a:spcAft>
              <a:buClr>
                <a:schemeClr val="lt1"/>
              </a:buClr>
              <a:buSzPts val="3700"/>
              <a:buChar char="•"/>
            </a:pPr>
            <a:r>
              <a:rPr lang="en-US"/>
              <a:t>Hiểm họa:	mất điện</a:t>
            </a:r>
            <a:endParaRPr/>
          </a:p>
          <a:p>
            <a:pPr indent="-234950" lvl="0" marL="228600" rtl="0" algn="l">
              <a:lnSpc>
                <a:spcPct val="90000"/>
              </a:lnSpc>
              <a:spcBef>
                <a:spcPts val="1000"/>
              </a:spcBef>
              <a:spcAft>
                <a:spcPts val="0"/>
              </a:spcAft>
              <a:buClr>
                <a:schemeClr val="lt1"/>
              </a:buClr>
              <a:buSzPts val="3700"/>
              <a:buChar char="•"/>
            </a:pPr>
            <a:r>
              <a:rPr lang="en-US"/>
              <a:t>Rủi ro:	- mất dữ liệu</a:t>
            </a:r>
            <a:endParaRPr/>
          </a:p>
          <a:p>
            <a:pPr indent="0" lvl="0" marL="0" rtl="0" algn="l">
              <a:lnSpc>
                <a:spcPct val="90000"/>
              </a:lnSpc>
              <a:spcBef>
                <a:spcPts val="1000"/>
              </a:spcBef>
              <a:spcAft>
                <a:spcPts val="0"/>
              </a:spcAft>
              <a:buClr>
                <a:schemeClr val="lt1"/>
              </a:buClr>
              <a:buSzPts val="3700"/>
              <a:buNone/>
            </a:pPr>
            <a:r>
              <a:rPr lang="en-US"/>
              <a:t> 	- hỏng ổ cứng</a:t>
            </a:r>
            <a:endParaRPr/>
          </a:p>
          <a:p>
            <a:pPr indent="0" lvl="0" marL="0" rtl="0" algn="l">
              <a:lnSpc>
                <a:spcPct val="90000"/>
              </a:lnSpc>
              <a:spcBef>
                <a:spcPts val="1000"/>
              </a:spcBef>
              <a:spcAft>
                <a:spcPts val="0"/>
              </a:spcAft>
              <a:buClr>
                <a:schemeClr val="lt1"/>
              </a:buClr>
              <a:buSzPts val="3733"/>
              <a:buNone/>
            </a:pPr>
            <a:r>
              <a:t/>
            </a:r>
            <a:endParaRPr/>
          </a:p>
        </p:txBody>
      </p:sp>
      <p:pic>
        <p:nvPicPr>
          <p:cNvPr id="419" name="Google Shape;419;p37"/>
          <p:cNvPicPr preferRelativeResize="0"/>
          <p:nvPr/>
        </p:nvPicPr>
        <p:blipFill rotWithShape="1">
          <a:blip r:embed="rId3">
            <a:alphaModFix/>
          </a:blip>
          <a:srcRect b="0" l="0" r="0" t="0"/>
          <a:stretch/>
        </p:blipFill>
        <p:spPr>
          <a:xfrm>
            <a:off x="7331776" y="2211069"/>
            <a:ext cx="3691376" cy="3527257"/>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38"/>
          <p:cNvSpPr txBox="1"/>
          <p:nvPr>
            <p:ph type="title"/>
          </p:nvPr>
        </p:nvSpPr>
        <p:spPr>
          <a:xfrm>
            <a:off x="715848" y="215141"/>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Hiểm họa và lỗ hổng</a:t>
            </a:r>
            <a:endParaRPr/>
          </a:p>
        </p:txBody>
      </p:sp>
      <p:pic>
        <p:nvPicPr>
          <p:cNvPr id="425" name="Google Shape;425;p38"/>
          <p:cNvPicPr preferRelativeResize="0"/>
          <p:nvPr>
            <p:ph idx="1" type="body"/>
          </p:nvPr>
        </p:nvPicPr>
        <p:blipFill rotWithShape="1">
          <a:blip r:embed="rId3">
            <a:alphaModFix/>
          </a:blip>
          <a:srcRect b="0" l="0" r="0" t="0"/>
          <a:stretch/>
        </p:blipFill>
        <p:spPr>
          <a:xfrm>
            <a:off x="2015411" y="1233176"/>
            <a:ext cx="8836091" cy="5082652"/>
          </a:xfrm>
          <a:prstGeom prst="rect">
            <a:avLst/>
          </a:prstGeom>
          <a:noFill/>
          <a:ln>
            <a:noFill/>
          </a:ln>
        </p:spPr>
      </p:pic>
      <p:sp>
        <p:nvSpPr>
          <p:cNvPr id="426" name="Google Shape;426;p38"/>
          <p:cNvSpPr txBox="1"/>
          <p:nvPr/>
        </p:nvSpPr>
        <p:spPr>
          <a:xfrm>
            <a:off x="4308605" y="6391469"/>
            <a:ext cx="431400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Principles of information security</a:t>
            </a:r>
            <a:endParaRPr sz="1800">
              <a:solidFill>
                <a:schemeClr val="lt1"/>
              </a:solidFill>
              <a:latin typeface="Lato"/>
              <a:ea typeface="Lato"/>
              <a:cs typeface="Lato"/>
              <a:sym typeface="Lato"/>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39"/>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Hiểm họa an toàn thông tin</a:t>
            </a:r>
            <a:endParaRPr/>
          </a:p>
        </p:txBody>
      </p:sp>
      <p:sp>
        <p:nvSpPr>
          <p:cNvPr id="432" name="Google Shape;432;p39"/>
          <p:cNvSpPr txBox="1"/>
          <p:nvPr>
            <p:ph idx="1" type="body"/>
          </p:nvPr>
        </p:nvSpPr>
        <p:spPr>
          <a:xfrm>
            <a:off x="837596" y="1768803"/>
            <a:ext cx="10595464" cy="4621160"/>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Font typeface="Noto Sans Symbols"/>
              <a:buChar char="▪"/>
            </a:pPr>
            <a:r>
              <a:rPr b="1" lang="en-US"/>
              <a:t>Hiểm họa ATTT</a:t>
            </a:r>
            <a:r>
              <a:rPr lang="en-US"/>
              <a:t> của HTTT là những </a:t>
            </a:r>
            <a:r>
              <a:rPr b="1" lang="en-US">
                <a:solidFill>
                  <a:srgbClr val="FF0000"/>
                </a:solidFill>
              </a:rPr>
              <a:t>khả năng tác động</a:t>
            </a:r>
            <a:r>
              <a:rPr lang="en-US"/>
              <a:t> lên TT, HTTT dẫn tới sự thay đổi, hư hại, sao chép, sự ngăn chặn tiếp cận tới TT; tới sự phá huỷ hoặc sự ngừng trệ hoạt động của vật mang TT.</a:t>
            </a:r>
            <a:endParaRPr/>
          </a:p>
          <a:p>
            <a:pPr indent="-234950" lvl="0" marL="228600" rtl="0" algn="l">
              <a:lnSpc>
                <a:spcPct val="90000"/>
              </a:lnSpc>
              <a:spcBef>
                <a:spcPts val="2400"/>
              </a:spcBef>
              <a:spcAft>
                <a:spcPts val="0"/>
              </a:spcAft>
              <a:buClr>
                <a:schemeClr val="lt1"/>
              </a:buClr>
              <a:buSzPts val="3700"/>
              <a:buFont typeface="Noto Sans Symbols"/>
              <a:buChar char="▪"/>
            </a:pPr>
            <a:r>
              <a:rPr b="1" lang="en-US"/>
              <a:t>Ví dụ</a:t>
            </a:r>
            <a:r>
              <a:rPr lang="en-US"/>
              <a:t>: virus, động đất, tấn công mạng</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40"/>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Lato Black"/>
              <a:buNone/>
            </a:pPr>
            <a:r>
              <a:rPr b="1" lang="en-US">
                <a:solidFill>
                  <a:schemeClr val="lt1"/>
                </a:solidFill>
              </a:rPr>
              <a:t>Lỗ hổng</a:t>
            </a:r>
            <a:endParaRPr>
              <a:solidFill>
                <a:schemeClr val="lt1"/>
              </a:solidFill>
            </a:endParaRPr>
          </a:p>
        </p:txBody>
      </p:sp>
      <p:sp>
        <p:nvSpPr>
          <p:cNvPr id="438" name="Google Shape;438;p40"/>
          <p:cNvSpPr txBox="1"/>
          <p:nvPr>
            <p:ph idx="1" type="body"/>
          </p:nvPr>
        </p:nvSpPr>
        <p:spPr>
          <a:xfrm>
            <a:off x="478682" y="1205184"/>
            <a:ext cx="7909537" cy="4621160"/>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Font typeface="Noto Sans Symbols"/>
              <a:buChar char="▪"/>
            </a:pPr>
            <a:r>
              <a:rPr b="1" lang="en-US">
                <a:latin typeface="Arial"/>
                <a:ea typeface="Arial"/>
                <a:cs typeface="Arial"/>
                <a:sym typeface="Arial"/>
              </a:rPr>
              <a:t>Lỗ hổng</a:t>
            </a:r>
            <a:r>
              <a:rPr lang="en-US">
                <a:latin typeface="Arial"/>
                <a:ea typeface="Arial"/>
                <a:cs typeface="Arial"/>
                <a:sym typeface="Arial"/>
              </a:rPr>
              <a:t> của HTTT là những </a:t>
            </a:r>
            <a:r>
              <a:rPr b="1" lang="en-US">
                <a:solidFill>
                  <a:srgbClr val="FF0000"/>
                </a:solidFill>
                <a:latin typeface="Arial"/>
                <a:ea typeface="Arial"/>
                <a:cs typeface="Arial"/>
                <a:sym typeface="Arial"/>
              </a:rPr>
              <a:t>khiếm khuyết trong chức năng, thành phần</a:t>
            </a:r>
            <a:r>
              <a:rPr lang="en-US">
                <a:latin typeface="Arial"/>
                <a:ea typeface="Arial"/>
                <a:cs typeface="Arial"/>
                <a:sym typeface="Arial"/>
              </a:rPr>
              <a:t> nào đó của HTTT mà có thể bị lợi dụng để gây hại cho hệ thống.</a:t>
            </a:r>
            <a:endParaRPr/>
          </a:p>
          <a:p>
            <a:pPr indent="-234950" lvl="0" marL="228600" rtl="0" algn="l">
              <a:lnSpc>
                <a:spcPct val="90000"/>
              </a:lnSpc>
              <a:spcBef>
                <a:spcPts val="1200"/>
              </a:spcBef>
              <a:spcAft>
                <a:spcPts val="0"/>
              </a:spcAft>
              <a:buClr>
                <a:schemeClr val="lt1"/>
              </a:buClr>
              <a:buSzPts val="3700"/>
              <a:buFont typeface="Noto Sans Symbols"/>
              <a:buChar char="▪"/>
            </a:pPr>
            <a:r>
              <a:rPr b="1" lang="en-US">
                <a:latin typeface="Arial"/>
                <a:ea typeface="Arial"/>
                <a:cs typeface="Arial"/>
                <a:sym typeface="Arial"/>
              </a:rPr>
              <a:t>Ví dụ</a:t>
            </a:r>
            <a:r>
              <a:rPr lang="en-US">
                <a:latin typeface="Arial"/>
                <a:ea typeface="Arial"/>
                <a:cs typeface="Arial"/>
                <a:sym typeface="Arial"/>
              </a:rPr>
              <a:t>:</a:t>
            </a:r>
            <a:endParaRPr/>
          </a:p>
          <a:p>
            <a:pPr indent="-228600" lvl="1" marL="685800" rtl="0" algn="l">
              <a:lnSpc>
                <a:spcPct val="90000"/>
              </a:lnSpc>
              <a:spcBef>
                <a:spcPts val="1200"/>
              </a:spcBef>
              <a:spcAft>
                <a:spcPts val="0"/>
              </a:spcAft>
              <a:buClr>
                <a:schemeClr val="lt1"/>
              </a:buClr>
              <a:buSzPts val="2800"/>
              <a:buFont typeface="Courier New"/>
              <a:buChar char="o"/>
            </a:pPr>
            <a:r>
              <a:rPr lang="en-US" sz="2800">
                <a:latin typeface="Arial"/>
                <a:ea typeface="Arial"/>
                <a:cs typeface="Arial"/>
                <a:sym typeface="Arial"/>
              </a:rPr>
              <a:t>Không có cơ chế ngăn chặn duyệt mật khẩu</a:t>
            </a:r>
            <a:endParaRPr/>
          </a:p>
          <a:p>
            <a:pPr indent="-228600" lvl="1" marL="685800" rtl="0" algn="l">
              <a:lnSpc>
                <a:spcPct val="90000"/>
              </a:lnSpc>
              <a:spcBef>
                <a:spcPts val="1200"/>
              </a:spcBef>
              <a:spcAft>
                <a:spcPts val="0"/>
              </a:spcAft>
              <a:buClr>
                <a:schemeClr val="lt1"/>
              </a:buClr>
              <a:buSzPts val="2800"/>
              <a:buFont typeface="Courier New"/>
              <a:buChar char="o"/>
            </a:pPr>
            <a:r>
              <a:rPr lang="en-US" sz="2800">
                <a:latin typeface="Arial"/>
                <a:ea typeface="Arial"/>
                <a:cs typeface="Arial"/>
                <a:sym typeface="Arial"/>
              </a:rPr>
              <a:t>Phần mềm Antivirus không được cập nhật</a:t>
            </a:r>
            <a:endParaRPr/>
          </a:p>
          <a:p>
            <a:pPr indent="-228600" lvl="1" marL="685800" rtl="0" algn="l">
              <a:lnSpc>
                <a:spcPct val="90000"/>
              </a:lnSpc>
              <a:spcBef>
                <a:spcPts val="1200"/>
              </a:spcBef>
              <a:spcAft>
                <a:spcPts val="0"/>
              </a:spcAft>
              <a:buClr>
                <a:schemeClr val="lt1"/>
              </a:buClr>
              <a:buSzPts val="2800"/>
              <a:buFont typeface="Courier New"/>
              <a:buChar char="o"/>
            </a:pPr>
            <a:r>
              <a:rPr lang="en-US" sz="2800">
                <a:latin typeface="Arial"/>
                <a:ea typeface="Arial"/>
                <a:cs typeface="Arial"/>
                <a:sym typeface="Arial"/>
              </a:rPr>
              <a:t>Không có UPS</a:t>
            </a:r>
            <a:endParaRPr/>
          </a:p>
          <a:p>
            <a:pPr indent="0" lvl="0" marL="228600" rtl="0" algn="l">
              <a:lnSpc>
                <a:spcPct val="90000"/>
              </a:lnSpc>
              <a:spcBef>
                <a:spcPts val="1600"/>
              </a:spcBef>
              <a:spcAft>
                <a:spcPts val="0"/>
              </a:spcAft>
              <a:buClr>
                <a:schemeClr val="lt1"/>
              </a:buClr>
              <a:buSzPts val="3733"/>
              <a:buNone/>
            </a:pPr>
            <a:r>
              <a:t/>
            </a:r>
            <a:endParaRPr>
              <a:latin typeface="Arial"/>
              <a:ea typeface="Arial"/>
              <a:cs typeface="Arial"/>
              <a:sym typeface="Arial"/>
            </a:endParaRPr>
          </a:p>
        </p:txBody>
      </p:sp>
      <p:pic>
        <p:nvPicPr>
          <p:cNvPr id="439" name="Google Shape;439;p40"/>
          <p:cNvPicPr preferRelativeResize="0"/>
          <p:nvPr/>
        </p:nvPicPr>
        <p:blipFill rotWithShape="1">
          <a:blip r:embed="rId3">
            <a:alphaModFix/>
          </a:blip>
          <a:srcRect b="0" l="0" r="0" t="0"/>
          <a:stretch/>
        </p:blipFill>
        <p:spPr>
          <a:xfrm>
            <a:off x="8388219" y="1795189"/>
            <a:ext cx="3803781" cy="3653889"/>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41"/>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Rủi ro</a:t>
            </a:r>
            <a:endParaRPr b="1">
              <a:solidFill>
                <a:schemeClr val="lt1"/>
              </a:solidFill>
              <a:latin typeface="Arial"/>
              <a:ea typeface="Arial"/>
              <a:cs typeface="Arial"/>
              <a:sym typeface="Arial"/>
            </a:endParaRPr>
          </a:p>
        </p:txBody>
      </p:sp>
      <p:sp>
        <p:nvSpPr>
          <p:cNvPr id="445" name="Google Shape;445;p41"/>
          <p:cNvSpPr txBox="1"/>
          <p:nvPr>
            <p:ph idx="1" type="body"/>
          </p:nvPr>
        </p:nvSpPr>
        <p:spPr>
          <a:xfrm>
            <a:off x="618285" y="1623527"/>
            <a:ext cx="10994760" cy="4747774"/>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Font typeface="Noto Sans Symbols"/>
              <a:buChar char="▪"/>
            </a:pPr>
            <a:r>
              <a:rPr b="1" lang="en-US"/>
              <a:t>Rủi ro</a:t>
            </a:r>
            <a:r>
              <a:rPr lang="en-US"/>
              <a:t> của HTTT là những </a:t>
            </a:r>
            <a:r>
              <a:rPr b="1" lang="en-US">
                <a:solidFill>
                  <a:srgbClr val="FF0000"/>
                </a:solidFill>
              </a:rPr>
              <a:t>khả năng xấu</a:t>
            </a:r>
            <a:r>
              <a:rPr lang="en-US"/>
              <a:t> có thể xảy ra đối với hệ thống.</a:t>
            </a:r>
            <a:endParaRPr/>
          </a:p>
          <a:p>
            <a:pPr indent="-234950" lvl="0" marL="228600" rtl="0" algn="l">
              <a:lnSpc>
                <a:spcPct val="90000"/>
              </a:lnSpc>
              <a:spcBef>
                <a:spcPts val="2400"/>
              </a:spcBef>
              <a:spcAft>
                <a:spcPts val="0"/>
              </a:spcAft>
              <a:buClr>
                <a:schemeClr val="lt1"/>
              </a:buClr>
              <a:buSzPts val="3700"/>
              <a:buFont typeface="Noto Sans Symbols"/>
              <a:buChar char="▪"/>
            </a:pPr>
            <a:r>
              <a:rPr b="1" lang="en-US"/>
              <a:t>Ví dụ</a:t>
            </a:r>
            <a:r>
              <a:rPr lang="en-US"/>
              <a:t>:</a:t>
            </a:r>
            <a:endParaRPr/>
          </a:p>
          <a:p>
            <a:pPr indent="-228600" lvl="1" marL="685800" rtl="0" algn="l">
              <a:lnSpc>
                <a:spcPct val="90000"/>
              </a:lnSpc>
              <a:spcBef>
                <a:spcPts val="1200"/>
              </a:spcBef>
              <a:spcAft>
                <a:spcPts val="0"/>
              </a:spcAft>
              <a:buClr>
                <a:schemeClr val="lt1"/>
              </a:buClr>
              <a:buSzPts val="3200"/>
              <a:buFont typeface="Courier New"/>
              <a:buChar char="o"/>
            </a:pPr>
            <a:r>
              <a:rPr lang="en-US" sz="3200"/>
              <a:t>Rủi ro lộ bí mật</a:t>
            </a:r>
            <a:endParaRPr sz="3200"/>
          </a:p>
          <a:p>
            <a:pPr indent="-228600" lvl="1" marL="685800" rtl="0" algn="l">
              <a:lnSpc>
                <a:spcPct val="90000"/>
              </a:lnSpc>
              <a:spcBef>
                <a:spcPts val="0"/>
              </a:spcBef>
              <a:spcAft>
                <a:spcPts val="0"/>
              </a:spcAft>
              <a:buClr>
                <a:schemeClr val="lt1"/>
              </a:buClr>
              <a:buSzPts val="3200"/>
              <a:buFont typeface="Courier New"/>
              <a:buChar char="o"/>
            </a:pPr>
            <a:r>
              <a:rPr lang="en-US" sz="3200"/>
              <a:t>Rủi ro mất dữ liệu</a:t>
            </a:r>
            <a:endParaRPr sz="3200"/>
          </a:p>
          <a:p>
            <a:pPr indent="-228600" lvl="1" marL="685800" rtl="0" algn="l">
              <a:lnSpc>
                <a:spcPct val="90000"/>
              </a:lnSpc>
              <a:spcBef>
                <a:spcPts val="0"/>
              </a:spcBef>
              <a:spcAft>
                <a:spcPts val="0"/>
              </a:spcAft>
              <a:buClr>
                <a:schemeClr val="lt1"/>
              </a:buClr>
              <a:buSzPts val="3200"/>
              <a:buFont typeface="Courier New"/>
              <a:buChar char="o"/>
            </a:pPr>
            <a:r>
              <a:rPr lang="en-US" sz="3200"/>
              <a:t>Rủi ro hỏng thiết bị</a:t>
            </a:r>
            <a:endParaRPr/>
          </a:p>
        </p:txBody>
      </p:sp>
      <p:pic>
        <p:nvPicPr>
          <p:cNvPr id="446" name="Google Shape;446;p41"/>
          <p:cNvPicPr preferRelativeResize="0"/>
          <p:nvPr/>
        </p:nvPicPr>
        <p:blipFill rotWithShape="1">
          <a:blip r:embed="rId3">
            <a:alphaModFix/>
          </a:blip>
          <a:srcRect b="0" l="0" r="0" t="0"/>
          <a:stretch/>
        </p:blipFill>
        <p:spPr>
          <a:xfrm>
            <a:off x="6606073" y="2612572"/>
            <a:ext cx="4379896" cy="3107094"/>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42"/>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Tấn công</a:t>
            </a:r>
            <a:endParaRPr b="1">
              <a:solidFill>
                <a:schemeClr val="lt1"/>
              </a:solidFill>
              <a:latin typeface="Arial"/>
              <a:ea typeface="Arial"/>
              <a:cs typeface="Arial"/>
              <a:sym typeface="Arial"/>
            </a:endParaRPr>
          </a:p>
        </p:txBody>
      </p:sp>
      <p:sp>
        <p:nvSpPr>
          <p:cNvPr id="452" name="Google Shape;452;p42"/>
          <p:cNvSpPr txBox="1"/>
          <p:nvPr>
            <p:ph idx="1" type="body"/>
          </p:nvPr>
        </p:nvSpPr>
        <p:spPr>
          <a:xfrm>
            <a:off x="310375" y="1558212"/>
            <a:ext cx="5483935" cy="418793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rgbClr val="FFFF00"/>
              </a:buClr>
              <a:buSzPts val="3600"/>
              <a:buChar char="•"/>
            </a:pPr>
            <a:r>
              <a:rPr b="1" lang="en-US" sz="3600">
                <a:solidFill>
                  <a:srgbClr val="FFFF00"/>
                </a:solidFill>
              </a:rPr>
              <a:t>Tấn công</a:t>
            </a:r>
            <a:r>
              <a:rPr lang="en-US" sz="3600">
                <a:solidFill>
                  <a:srgbClr val="FFFF00"/>
                </a:solidFill>
              </a:rPr>
              <a:t> </a:t>
            </a:r>
            <a:r>
              <a:rPr lang="en-US" sz="3600"/>
              <a:t>là một mối đe dọa được thực hiện có chủ đích và có thể dẫn đến một sự vi phạm không mong muốn đối với tính an toàn của hệ thống. Các tác nhân thực hiện tấn công được gọi là kẻ tấn công, hoặc tác nhân đe dọa.</a:t>
            </a:r>
            <a:endParaRPr sz="3600"/>
          </a:p>
        </p:txBody>
      </p:sp>
      <p:pic>
        <p:nvPicPr>
          <p:cNvPr id="453" name="Google Shape;453;p42"/>
          <p:cNvPicPr preferRelativeResize="0"/>
          <p:nvPr/>
        </p:nvPicPr>
        <p:blipFill rotWithShape="1">
          <a:blip r:embed="rId3">
            <a:alphaModFix/>
          </a:blip>
          <a:srcRect b="0" l="0" r="0" t="0"/>
          <a:stretch/>
        </p:blipFill>
        <p:spPr>
          <a:xfrm>
            <a:off x="6279502" y="1660849"/>
            <a:ext cx="5361892" cy="4282751"/>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43"/>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Ví dụ</a:t>
            </a:r>
            <a:endParaRPr b="1">
              <a:solidFill>
                <a:schemeClr val="lt1"/>
              </a:solidFill>
              <a:latin typeface="Arial"/>
              <a:ea typeface="Arial"/>
              <a:cs typeface="Arial"/>
              <a:sym typeface="Arial"/>
            </a:endParaRPr>
          </a:p>
        </p:txBody>
      </p:sp>
      <p:pic>
        <p:nvPicPr>
          <p:cNvPr descr="http://www.howtogeek.com/wp-content/uploads/2014/02/ximg_530e11627e31b.png.pagespeed.gp+jp+jw+pj+js+rj+rp+rw+ri+cp+md.ic.5STUA-fWUQ.png" id="459" name="Google Shape;459;p43"/>
          <p:cNvPicPr preferRelativeResize="0"/>
          <p:nvPr>
            <p:ph idx="1" type="body"/>
          </p:nvPr>
        </p:nvPicPr>
        <p:blipFill rotWithShape="1">
          <a:blip r:embed="rId3">
            <a:alphaModFix/>
          </a:blip>
          <a:srcRect b="0" l="0" r="0" t="0"/>
          <a:stretch/>
        </p:blipFill>
        <p:spPr>
          <a:xfrm>
            <a:off x="326018" y="1597068"/>
            <a:ext cx="11466063" cy="4150589"/>
          </a:xfrm>
          <a:prstGeom prst="rect">
            <a:avLst/>
          </a:prstGeom>
          <a:noFill/>
          <a:ln>
            <a:noFill/>
          </a:ln>
        </p:spPr>
      </p:pic>
      <p:sp>
        <p:nvSpPr>
          <p:cNvPr id="460" name="Google Shape;460;p43"/>
          <p:cNvSpPr txBox="1"/>
          <p:nvPr/>
        </p:nvSpPr>
        <p:spPr>
          <a:xfrm>
            <a:off x="5102321" y="5842908"/>
            <a:ext cx="219803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a:t>
            </a:r>
            <a:r>
              <a:rPr lang="en-US" sz="1800" u="sng">
                <a:solidFill>
                  <a:schemeClr val="lt1"/>
                </a:solidFill>
                <a:latin typeface="Lato"/>
                <a:ea typeface="Lato"/>
                <a:cs typeface="Lato"/>
                <a:sym typeface="Lato"/>
                <a:hlinkClick r:id="rId4">
                  <a:extLst>
                    <a:ext uri="{A12FA001-AC4F-418D-AE19-62706E023703}">
                      <ahyp:hlinkClr val="tx"/>
                    </a:ext>
                  </a:extLst>
                </a:hlinkClick>
              </a:rPr>
              <a:t>HowtoGeek</a:t>
            </a:r>
            <a:endParaRPr sz="1800">
              <a:solidFill>
                <a:schemeClr val="lt1"/>
              </a:solidFill>
              <a:latin typeface="Lato"/>
              <a:ea typeface="Lato"/>
              <a:cs typeface="Lato"/>
              <a:sym typeface="Lato"/>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44"/>
          <p:cNvSpPr txBox="1"/>
          <p:nvPr/>
        </p:nvSpPr>
        <p:spPr>
          <a:xfrm>
            <a:off x="791822" y="2694205"/>
            <a:ext cx="7260496" cy="2031325"/>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FFFFFF"/>
              </a:buClr>
              <a:buSzPts val="7000"/>
              <a:buFont typeface="Arial"/>
              <a:buNone/>
            </a:pPr>
            <a:r>
              <a:rPr lang="en-US" sz="7000">
                <a:solidFill>
                  <a:srgbClr val="FFFFFF"/>
                </a:solidFill>
                <a:latin typeface="Arial"/>
                <a:ea typeface="Arial"/>
                <a:cs typeface="Arial"/>
                <a:sym typeface="Arial"/>
              </a:rPr>
              <a:t>Mô hình An toàn thông tin</a:t>
            </a:r>
            <a:endParaRPr b="0" i="0" sz="7000" u="none" cap="none" strike="noStrike">
              <a:solidFill>
                <a:srgbClr val="007A7D"/>
              </a:solidFill>
              <a:latin typeface="Arial"/>
              <a:ea typeface="Arial"/>
              <a:cs typeface="Arial"/>
              <a:sym typeface="Arial"/>
            </a:endParaRPr>
          </a:p>
        </p:txBody>
      </p:sp>
      <p:sp>
        <p:nvSpPr>
          <p:cNvPr id="466" name="Google Shape;466;p44"/>
          <p:cNvSpPr/>
          <p:nvPr/>
        </p:nvSpPr>
        <p:spPr>
          <a:xfrm rot="-2538423">
            <a:off x="10306661" y="-880441"/>
            <a:ext cx="548554" cy="5370184"/>
          </a:xfrm>
          <a:custGeom>
            <a:rect b="b" l="l" r="r" t="t"/>
            <a:pathLst>
              <a:path extrusionOk="0" h="5370184" w="54855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467" name="Google Shape;467;p44"/>
          <p:cNvSpPr/>
          <p:nvPr/>
        </p:nvSpPr>
        <p:spPr>
          <a:xfrm rot="-2538423">
            <a:off x="10682119" y="-733829"/>
            <a:ext cx="530340" cy="4315546"/>
          </a:xfrm>
          <a:custGeom>
            <a:rect b="b" l="l" r="r" t="t"/>
            <a:pathLst>
              <a:path extrusionOk="0" h="4315546" w="530340">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Lato"/>
              <a:buNone/>
            </a:pPr>
            <a:r>
              <a:t/>
            </a:r>
            <a:endParaRPr b="0" i="0" sz="1800" u="none" cap="none" strike="noStrike">
              <a:solidFill>
                <a:srgbClr val="FFFFFF"/>
              </a:solidFill>
              <a:latin typeface="Calibri"/>
              <a:ea typeface="Calibri"/>
              <a:cs typeface="Calibri"/>
              <a:sym typeface="Calibri"/>
            </a:endParaRPr>
          </a:p>
        </p:txBody>
      </p:sp>
      <p:sp>
        <p:nvSpPr>
          <p:cNvPr id="468" name="Google Shape;468;p44"/>
          <p:cNvSpPr/>
          <p:nvPr/>
        </p:nvSpPr>
        <p:spPr>
          <a:xfrm rot="-2538423">
            <a:off x="9611521" y="-1141075"/>
            <a:ext cx="556134" cy="7463630"/>
          </a:xfrm>
          <a:custGeom>
            <a:rect b="b" l="l" r="r" t="t"/>
            <a:pathLst>
              <a:path extrusionOk="0" h="7463630" w="556134">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 </a:t>
            </a:r>
            <a:endParaRPr/>
          </a:p>
        </p:txBody>
      </p:sp>
      <p:sp>
        <p:nvSpPr>
          <p:cNvPr id="469" name="Google Shape;469;p44"/>
          <p:cNvSpPr/>
          <p:nvPr/>
        </p:nvSpPr>
        <p:spPr>
          <a:xfrm>
            <a:off x="11512283" y="243039"/>
            <a:ext cx="451117" cy="451117"/>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Arial"/>
              <a:buNone/>
            </a:pPr>
            <a:r>
              <a:rPr b="0" i="0" lang="en-US" sz="1800" u="none" cap="none" strike="noStrike">
                <a:solidFill>
                  <a:srgbClr val="FFFFFF"/>
                </a:solidFill>
                <a:latin typeface="Arial"/>
                <a:ea typeface="Arial"/>
                <a:cs typeface="Arial"/>
                <a:sym typeface="Arial"/>
              </a:rPr>
              <a:t>1</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45"/>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rgbClr val="FFFFFF"/>
              </a:buClr>
              <a:buSzPts val="4800"/>
              <a:buFont typeface="Arial"/>
              <a:buNone/>
            </a:pPr>
            <a:r>
              <a:rPr lang="en-US">
                <a:solidFill>
                  <a:srgbClr val="FFFFFF"/>
                </a:solidFill>
                <a:latin typeface="Arial"/>
                <a:ea typeface="Arial"/>
                <a:cs typeface="Arial"/>
                <a:sym typeface="Arial"/>
              </a:rPr>
              <a:t>Mô hình an toàn thông tin CNSS</a:t>
            </a:r>
            <a:endParaRPr/>
          </a:p>
        </p:txBody>
      </p:sp>
      <p:sp>
        <p:nvSpPr>
          <p:cNvPr id="475" name="Google Shape;475;p45"/>
          <p:cNvSpPr txBox="1"/>
          <p:nvPr>
            <p:ph idx="1" type="body"/>
          </p:nvPr>
        </p:nvSpPr>
        <p:spPr>
          <a:xfrm>
            <a:off x="726037" y="2146040"/>
            <a:ext cx="5409291" cy="3880028"/>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Char char="•"/>
            </a:pPr>
            <a:r>
              <a:rPr lang="en-US"/>
              <a:t>McCumber Cube</a:t>
            </a:r>
            <a:r>
              <a:rPr lang="en-US" sz="3200"/>
              <a:t> </a:t>
            </a:r>
            <a:endParaRPr sz="3200"/>
          </a:p>
          <a:p>
            <a:pPr indent="-234950" lvl="0" marL="228600" rtl="0" algn="l">
              <a:lnSpc>
                <a:spcPct val="90000"/>
              </a:lnSpc>
              <a:spcBef>
                <a:spcPts val="1000"/>
              </a:spcBef>
              <a:spcAft>
                <a:spcPts val="0"/>
              </a:spcAft>
              <a:buClr>
                <a:schemeClr val="lt1"/>
              </a:buClr>
              <a:buSzPts val="3700"/>
              <a:buChar char="•"/>
            </a:pPr>
            <a:r>
              <a:rPr lang="en-US"/>
              <a:t>27 khối đại diện cho các khía cạnh khác nhau để đảm bảo an toàn cho hệ thống thông tin </a:t>
            </a:r>
            <a:endParaRPr/>
          </a:p>
        </p:txBody>
      </p:sp>
      <p:pic>
        <p:nvPicPr>
          <p:cNvPr id="476" name="Google Shape;476;p45"/>
          <p:cNvPicPr preferRelativeResize="0"/>
          <p:nvPr/>
        </p:nvPicPr>
        <p:blipFill rotWithShape="1">
          <a:blip r:embed="rId3">
            <a:alphaModFix/>
          </a:blip>
          <a:srcRect b="0" l="0" r="0" t="0"/>
          <a:stretch/>
        </p:blipFill>
        <p:spPr>
          <a:xfrm>
            <a:off x="6943821" y="1513406"/>
            <a:ext cx="4868734" cy="4690524"/>
          </a:xfrm>
          <a:prstGeom prst="rect">
            <a:avLst/>
          </a:prstGeom>
          <a:noFill/>
          <a:ln>
            <a:noFill/>
          </a:ln>
        </p:spPr>
      </p:pic>
      <p:sp>
        <p:nvSpPr>
          <p:cNvPr id="477" name="Google Shape;477;p45"/>
          <p:cNvSpPr/>
          <p:nvPr/>
        </p:nvSpPr>
        <p:spPr>
          <a:xfrm>
            <a:off x="8549071" y="6286113"/>
            <a:ext cx="233910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Lato"/>
                <a:ea typeface="Lato"/>
                <a:cs typeface="Lato"/>
                <a:sym typeface="Lato"/>
              </a:rPr>
              <a:t>Nguồn: Morrow 2012</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46"/>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fontScale="90000"/>
          </a:bodyPr>
          <a:lstStyle/>
          <a:p>
            <a:pPr indent="0" lvl="0" marL="0" rtl="0" algn="ctr">
              <a:lnSpc>
                <a:spcPct val="90000"/>
              </a:lnSpc>
              <a:spcBef>
                <a:spcPts val="0"/>
              </a:spcBef>
              <a:spcAft>
                <a:spcPts val="0"/>
              </a:spcAft>
              <a:buClr>
                <a:srgbClr val="FFFFFF"/>
              </a:buClr>
              <a:buSzPct val="100000"/>
              <a:buFont typeface="Arial"/>
              <a:buNone/>
            </a:pPr>
            <a:r>
              <a:rPr lang="en-US">
                <a:solidFill>
                  <a:srgbClr val="FFFFFF"/>
                </a:solidFill>
                <a:latin typeface="Arial"/>
                <a:ea typeface="Arial"/>
                <a:cs typeface="Arial"/>
                <a:sym typeface="Arial"/>
              </a:rPr>
              <a:t>Một số mô hình an toàn thông tin khác</a:t>
            </a:r>
            <a:endParaRPr/>
          </a:p>
        </p:txBody>
      </p:sp>
      <p:sp>
        <p:nvSpPr>
          <p:cNvPr id="483" name="Google Shape;483;p46"/>
          <p:cNvSpPr txBox="1"/>
          <p:nvPr>
            <p:ph idx="1" type="body"/>
          </p:nvPr>
        </p:nvSpPr>
        <p:spPr>
          <a:xfrm>
            <a:off x="629263" y="1516875"/>
            <a:ext cx="10994760" cy="4621160"/>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lt1"/>
              </a:buClr>
              <a:buSzPts val="3700"/>
              <a:buChar char="•"/>
            </a:pPr>
            <a:r>
              <a:rPr lang="en-US"/>
              <a:t>Các mô hình đảm bảo tính bí mật: Bell-LaPadula, Brewer-Nash (Chinese Wall).</a:t>
            </a:r>
            <a:endParaRPr/>
          </a:p>
          <a:p>
            <a:pPr indent="-234950" lvl="0" marL="228600" rtl="0" algn="l">
              <a:lnSpc>
                <a:spcPct val="90000"/>
              </a:lnSpc>
              <a:spcBef>
                <a:spcPts val="1000"/>
              </a:spcBef>
              <a:spcAft>
                <a:spcPts val="0"/>
              </a:spcAft>
              <a:buClr>
                <a:schemeClr val="lt1"/>
              </a:buClr>
              <a:buSzPts val="3700"/>
              <a:buChar char="•"/>
            </a:pPr>
            <a:r>
              <a:rPr lang="en-US"/>
              <a:t>Mô hình đảm bảo tính toàn vẹn: Biba, Clark-Wilson.</a:t>
            </a:r>
            <a:endParaRPr/>
          </a:p>
          <a:p>
            <a:pPr indent="-234950" lvl="0" marL="228600" rtl="0" algn="l">
              <a:lnSpc>
                <a:spcPct val="90000"/>
              </a:lnSpc>
              <a:spcBef>
                <a:spcPts val="1000"/>
              </a:spcBef>
              <a:spcAft>
                <a:spcPts val="0"/>
              </a:spcAft>
              <a:buClr>
                <a:schemeClr val="lt1"/>
              </a:buClr>
              <a:buSzPts val="3700"/>
              <a:buChar char="•"/>
            </a:pPr>
            <a:r>
              <a:rPr lang="en-US"/>
              <a:t>Mô hình Harrison—Ruzzo—Ullman.</a:t>
            </a:r>
            <a:endParaRPr/>
          </a:p>
          <a:p>
            <a:pPr indent="-234950" lvl="0" marL="228600" rtl="0" algn="l">
              <a:lnSpc>
                <a:spcPct val="90000"/>
              </a:lnSpc>
              <a:spcBef>
                <a:spcPts val="1000"/>
              </a:spcBef>
              <a:spcAft>
                <a:spcPts val="0"/>
              </a:spcAft>
              <a:buClr>
                <a:schemeClr val="lt1"/>
              </a:buClr>
              <a:buSzPts val="3700"/>
              <a:buChar char="•"/>
            </a:pPr>
            <a:r>
              <a:rPr lang="en-US"/>
              <a:t>Mô hình Graham—Denning.</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47"/>
          <p:cNvSpPr txBox="1"/>
          <p:nvPr>
            <p:ph type="title"/>
          </p:nvPr>
        </p:nvSpPr>
        <p:spPr>
          <a:xfrm>
            <a:off x="629263" y="299116"/>
            <a:ext cx="11012131" cy="1018035"/>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4800"/>
              <a:buFont typeface="Arial"/>
              <a:buNone/>
            </a:pPr>
            <a:r>
              <a:rPr b="1" lang="en-US">
                <a:solidFill>
                  <a:schemeClr val="lt1"/>
                </a:solidFill>
                <a:latin typeface="Arial"/>
                <a:ea typeface="Arial"/>
                <a:cs typeface="Arial"/>
                <a:sym typeface="Arial"/>
              </a:rPr>
              <a:t>Tài liệu tham khảo</a:t>
            </a:r>
            <a:endParaRPr b="1">
              <a:solidFill>
                <a:schemeClr val="lt1"/>
              </a:solidFill>
              <a:latin typeface="Arial"/>
              <a:ea typeface="Arial"/>
              <a:cs typeface="Arial"/>
              <a:sym typeface="Arial"/>
            </a:endParaRPr>
          </a:p>
        </p:txBody>
      </p:sp>
      <p:sp>
        <p:nvSpPr>
          <p:cNvPr id="489" name="Google Shape;489;p47"/>
          <p:cNvSpPr txBox="1"/>
          <p:nvPr>
            <p:ph idx="1" type="body"/>
          </p:nvPr>
        </p:nvSpPr>
        <p:spPr>
          <a:xfrm>
            <a:off x="422343" y="1404908"/>
            <a:ext cx="10994760" cy="46211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3700"/>
              <a:buNone/>
            </a:pPr>
            <a:r>
              <a:rPr lang="en-US"/>
              <a:t>[1] Dieter Gollmann, Computer Security, Hamburg Uninersity of Technology</a:t>
            </a:r>
            <a:endParaRPr/>
          </a:p>
          <a:p>
            <a:pPr indent="0" lvl="0" marL="0" rtl="0" algn="l">
              <a:lnSpc>
                <a:spcPct val="90000"/>
              </a:lnSpc>
              <a:spcBef>
                <a:spcPts val="1000"/>
              </a:spcBef>
              <a:spcAft>
                <a:spcPts val="0"/>
              </a:spcAft>
              <a:buClr>
                <a:schemeClr val="lt1"/>
              </a:buClr>
              <a:buSzPts val="3700"/>
              <a:buNone/>
            </a:pPr>
            <a:r>
              <a:rPr lang="en-US"/>
              <a:t>  </a:t>
            </a:r>
            <a:endParaRPr/>
          </a:p>
          <a:p>
            <a:pPr indent="0" lvl="0" marL="0" rtl="0" algn="l">
              <a:lnSpc>
                <a:spcPct val="90000"/>
              </a:lnSpc>
              <a:spcBef>
                <a:spcPts val="1000"/>
              </a:spcBef>
              <a:spcAft>
                <a:spcPts val="0"/>
              </a:spcAft>
              <a:buClr>
                <a:schemeClr val="lt1"/>
              </a:buClr>
              <a:buSzPts val="3700"/>
              <a:buNone/>
            </a:pPr>
            <a:r>
              <a:rPr lang="en-US"/>
              <a:t>[2] Lê Đình Vinh, Trần Đức Sự, Vũ Thị Vân, Giáo trình Cơ sở an toàn thông tin, NXB Thông tin &amp; Truyền thông, 2013</a:t>
            </a:r>
            <a:endParaRPr/>
          </a:p>
          <a:p>
            <a:pPr indent="0" lvl="0" marL="0" rtl="0" algn="l">
              <a:lnSpc>
                <a:spcPct val="90000"/>
              </a:lnSpc>
              <a:spcBef>
                <a:spcPts val="1000"/>
              </a:spcBef>
              <a:spcAft>
                <a:spcPts val="0"/>
              </a:spcAft>
              <a:buClr>
                <a:schemeClr val="lt1"/>
              </a:buClr>
              <a:buSzPts val="3733"/>
              <a:buNone/>
            </a:pPr>
            <a:r>
              <a:t/>
            </a:r>
            <a:endParaRPr/>
          </a:p>
          <a:p>
            <a:pPr indent="0" lvl="0" marL="0" rtl="0" algn="l">
              <a:lnSpc>
                <a:spcPct val="90000"/>
              </a:lnSpc>
              <a:spcBef>
                <a:spcPts val="1000"/>
              </a:spcBef>
              <a:spcAft>
                <a:spcPts val="0"/>
              </a:spcAft>
              <a:buClr>
                <a:schemeClr val="lt1"/>
              </a:buClr>
              <a:buSzPts val="3700"/>
              <a:buNone/>
            </a:pPr>
            <a:r>
              <a:rPr lang="en-US"/>
              <a:t>[3] </a:t>
            </a:r>
            <a:r>
              <a:rPr lang="en-US" u="sng">
                <a:solidFill>
                  <a:schemeClr val="hlink"/>
                </a:solidFill>
                <a:hlinkClick r:id="rId3"/>
              </a:rPr>
              <a:t>https://tek4.vn</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ZColor Dark Theme">
      <a:dk1>
        <a:srgbClr val="000000"/>
      </a:dk1>
      <a:lt1>
        <a:srgbClr val="FFFFFF"/>
      </a:lt1>
      <a:dk2>
        <a:srgbClr val="44546A"/>
      </a:dk2>
      <a:lt2>
        <a:srgbClr val="EBEBEB"/>
      </a:lt2>
      <a:accent1>
        <a:srgbClr val="4DD6B0"/>
      </a:accent1>
      <a:accent2>
        <a:srgbClr val="4DD6B0"/>
      </a:accent2>
      <a:accent3>
        <a:srgbClr val="4DD6B0"/>
      </a:accent3>
      <a:accent4>
        <a:srgbClr val="4DD6B0"/>
      </a:accent4>
      <a:accent5>
        <a:srgbClr val="4DD6B0"/>
      </a:accent5>
      <a:accent6>
        <a:srgbClr val="4DD6B0"/>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Template PresentationGo Dark">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2018-07-18T01:46:28Z</dcterms:created>
  <dc:creator>GraphicBulb</dc:creator>
</cp:coreProperties>
</file>