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5" r:id="rId2"/>
  </p:sldMasterIdLst>
  <p:notesMasterIdLst>
    <p:notesMasterId r:id="rId36"/>
  </p:notesMasterIdLst>
  <p:sldIdLst>
    <p:sldId id="472" r:id="rId3"/>
    <p:sldId id="474" r:id="rId4"/>
    <p:sldId id="475" r:id="rId5"/>
    <p:sldId id="476" r:id="rId6"/>
    <p:sldId id="478" r:id="rId7"/>
    <p:sldId id="479" r:id="rId8"/>
    <p:sldId id="489" r:id="rId9"/>
    <p:sldId id="490" r:id="rId10"/>
    <p:sldId id="504" r:id="rId11"/>
    <p:sldId id="492" r:id="rId12"/>
    <p:sldId id="495" r:id="rId13"/>
    <p:sldId id="497" r:id="rId14"/>
    <p:sldId id="505" r:id="rId15"/>
    <p:sldId id="506" r:id="rId16"/>
    <p:sldId id="507" r:id="rId17"/>
    <p:sldId id="508" r:id="rId18"/>
    <p:sldId id="473" r:id="rId19"/>
    <p:sldId id="488" r:id="rId20"/>
    <p:sldId id="510" r:id="rId21"/>
    <p:sldId id="512" r:id="rId22"/>
    <p:sldId id="513" r:id="rId23"/>
    <p:sldId id="511" r:id="rId24"/>
    <p:sldId id="514" r:id="rId25"/>
    <p:sldId id="517" r:id="rId26"/>
    <p:sldId id="518" r:id="rId27"/>
    <p:sldId id="509" r:id="rId28"/>
    <p:sldId id="515" r:id="rId29"/>
    <p:sldId id="516" r:id="rId30"/>
    <p:sldId id="520" r:id="rId31"/>
    <p:sldId id="519" r:id="rId32"/>
    <p:sldId id="521" r:id="rId33"/>
    <p:sldId id="522" r:id="rId34"/>
    <p:sldId id="523"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userDrawn="1">
          <p15:clr>
            <a:srgbClr val="A4A3A4"/>
          </p15:clr>
        </p15:guide>
        <p15:guide id="4" pos="576" userDrawn="1">
          <p15:clr>
            <a:srgbClr val="A4A3A4"/>
          </p15:clr>
        </p15:guide>
        <p15:guide id="5" pos="710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CEAF"/>
    <a:srgbClr val="2F35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120" autoAdjust="0"/>
  </p:normalViewPr>
  <p:slideViewPr>
    <p:cSldViewPr snapToGrid="0" showGuides="1">
      <p:cViewPr varScale="1">
        <p:scale>
          <a:sx n="84" d="100"/>
          <a:sy n="84" d="100"/>
        </p:scale>
        <p:origin x="581" y="82"/>
      </p:cViewPr>
      <p:guideLst>
        <p:guide pos="3840"/>
        <p:guide orient="horz" pos="2160"/>
        <p:guide pos="576"/>
        <p:guide pos="7104"/>
      </p:guideLst>
    </p:cSldViewPr>
  </p:slideViewPr>
  <p:notesTextViewPr>
    <p:cViewPr>
      <p:scale>
        <a:sx n="1" d="1"/>
        <a:sy n="1" d="1"/>
      </p:scale>
      <p:origin x="0" y="0"/>
    </p:cViewPr>
  </p:notesTextViewPr>
  <p:sorterViewPr>
    <p:cViewPr>
      <p:scale>
        <a:sx n="200" d="100"/>
        <a:sy n="200" d="100"/>
      </p:scale>
      <p:origin x="0" y="0"/>
    </p:cViewPr>
  </p:sorterViewPr>
  <p:notesViewPr>
    <p:cSldViewPr snapToGrid="0">
      <p:cViewPr varScale="1">
        <p:scale>
          <a:sx n="66" d="100"/>
          <a:sy n="66" d="100"/>
        </p:scale>
        <p:origin x="2280" y="7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B4B100-3DF2-44B3-A49F-64D4DDB2AB65}" type="datetimeFigureOut">
              <a:rPr lang="en-US" smtClean="0"/>
              <a:t>11/19/2021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531A57-0BE2-4D76-B1C1-1D28E148D0CD}" type="slidenum">
              <a:rPr lang="en-US" smtClean="0"/>
              <a:t>‹#›</a:t>
            </a:fld>
            <a:endParaRPr lang="en-US"/>
          </a:p>
        </p:txBody>
      </p:sp>
    </p:spTree>
    <p:extLst>
      <p:ext uri="{BB962C8B-B14F-4D97-AF65-F5344CB8AC3E}">
        <p14:creationId xmlns:p14="http://schemas.microsoft.com/office/powerpoint/2010/main" val="64523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732454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chemeClr val="tx2">
            <a:lumMod val="50000"/>
          </a:schemeClr>
        </a:solidFill>
        <a:effectLst/>
      </p:bgPr>
    </p:bg>
    <p:spTree>
      <p:nvGrpSpPr>
        <p:cNvPr id="1" name=""/>
        <p:cNvGrpSpPr/>
        <p:nvPr/>
      </p:nvGrpSpPr>
      <p:grpSpPr>
        <a:xfrm>
          <a:off x="0" y="0"/>
          <a:ext cx="0" cy="0"/>
          <a:chOff x="0" y="0"/>
          <a:chExt cx="0" cy="0"/>
        </a:xfrm>
      </p:grpSpPr>
      <p:sp>
        <p:nvSpPr>
          <p:cNvPr id="2" name="Oval 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Oval 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 name="Oval 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TextBox 7"/>
          <p:cNvSpPr txBox="1"/>
          <p:nvPr userDrawn="1"/>
        </p:nvSpPr>
        <p:spPr>
          <a:xfrm>
            <a:off x="100739" y="6552744"/>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1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4" name="TextBox 1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558242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0" y="1612233"/>
            <a:ext cx="12192000" cy="2735179"/>
          </a:xfrm>
          <a:custGeom>
            <a:avLst/>
            <a:gdLst>
              <a:gd name="connsiteX0" fmla="*/ 0 w 12192000"/>
              <a:gd name="connsiteY0" fmla="*/ 0 h 2735179"/>
              <a:gd name="connsiteX1" fmla="*/ 12192000 w 12192000"/>
              <a:gd name="connsiteY1" fmla="*/ 0 h 2735179"/>
              <a:gd name="connsiteX2" fmla="*/ 12192000 w 12192000"/>
              <a:gd name="connsiteY2" fmla="*/ 2735179 h 2735179"/>
              <a:gd name="connsiteX3" fmla="*/ 0 w 12192000"/>
              <a:gd name="connsiteY3" fmla="*/ 2735179 h 2735179"/>
            </a:gdLst>
            <a:ahLst/>
            <a:cxnLst>
              <a:cxn ang="0">
                <a:pos x="connsiteX0" y="connsiteY0"/>
              </a:cxn>
              <a:cxn ang="0">
                <a:pos x="connsiteX1" y="connsiteY1"/>
              </a:cxn>
              <a:cxn ang="0">
                <a:pos x="connsiteX2" y="connsiteY2"/>
              </a:cxn>
              <a:cxn ang="0">
                <a:pos x="connsiteX3" y="connsiteY3"/>
              </a:cxn>
            </a:cxnLst>
            <a:rect l="l" t="t" r="r" b="b"/>
            <a:pathLst>
              <a:path w="12192000" h="2735179">
                <a:moveTo>
                  <a:pt x="0" y="0"/>
                </a:moveTo>
                <a:lnTo>
                  <a:pt x="12192000" y="0"/>
                </a:lnTo>
                <a:lnTo>
                  <a:pt x="12192000" y="2735179"/>
                </a:lnTo>
                <a:lnTo>
                  <a:pt x="0" y="2735179"/>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6" name="Oval 5"/>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Oval 6"/>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Oval 7"/>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TextBox 11"/>
          <p:cNvSpPr txBox="1"/>
          <p:nvPr userDrawn="1"/>
        </p:nvSpPr>
        <p:spPr>
          <a:xfrm>
            <a:off x="0" y="655514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3"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4"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7"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18" name="TextBox 17"/>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239779579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6096000"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TextBox 11"/>
          <p:cNvSpPr txBox="1"/>
          <p:nvPr userDrawn="1"/>
        </p:nvSpPr>
        <p:spPr>
          <a:xfrm>
            <a:off x="0" y="6545024"/>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5"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16"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7"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Tree>
    <p:extLst>
      <p:ext uri="{BB962C8B-B14F-4D97-AF65-F5344CB8AC3E}">
        <p14:creationId xmlns:p14="http://schemas.microsoft.com/office/powerpoint/2010/main" val="122277072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918298"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9" name="Picture Placeholder 8"/>
          <p:cNvSpPr>
            <a:spLocks noGrp="1"/>
          </p:cNvSpPr>
          <p:nvPr>
            <p:ph type="pic" sz="quarter" idx="11" hasCustomPrompt="1"/>
          </p:nvPr>
        </p:nvSpPr>
        <p:spPr>
          <a:xfrm>
            <a:off x="3637108"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0" name="Picture Placeholder 9"/>
          <p:cNvSpPr>
            <a:spLocks noGrp="1"/>
          </p:cNvSpPr>
          <p:nvPr>
            <p:ph type="pic" sz="quarter" idx="12" hasCustomPrompt="1"/>
          </p:nvPr>
        </p:nvSpPr>
        <p:spPr>
          <a:xfrm>
            <a:off x="6355917"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1" name="Picture Placeholder 10"/>
          <p:cNvSpPr>
            <a:spLocks noGrp="1"/>
          </p:cNvSpPr>
          <p:nvPr>
            <p:ph type="pic" sz="quarter" idx="13" hasCustomPrompt="1"/>
          </p:nvPr>
        </p:nvSpPr>
        <p:spPr>
          <a:xfrm>
            <a:off x="9074727"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Oval 1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TextBox 17"/>
          <p:cNvSpPr txBox="1"/>
          <p:nvPr userDrawn="1"/>
        </p:nvSpPr>
        <p:spPr>
          <a:xfrm>
            <a:off x="109586" y="650237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2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2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2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23"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24" name="TextBox 2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164838570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918298" y="1706879"/>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9" name="Picture Placeholder 8"/>
          <p:cNvSpPr>
            <a:spLocks noGrp="1"/>
          </p:cNvSpPr>
          <p:nvPr>
            <p:ph type="pic" sz="quarter" idx="11" hasCustomPrompt="1"/>
          </p:nvPr>
        </p:nvSpPr>
        <p:spPr>
          <a:xfrm>
            <a:off x="6097949" y="1706879"/>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0" name="Picture Placeholder 9"/>
          <p:cNvSpPr>
            <a:spLocks noGrp="1"/>
          </p:cNvSpPr>
          <p:nvPr>
            <p:ph type="pic" sz="quarter" idx="12" hasCustomPrompt="1"/>
          </p:nvPr>
        </p:nvSpPr>
        <p:spPr>
          <a:xfrm>
            <a:off x="3508124" y="3762103"/>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1" name="Picture Placeholder 10"/>
          <p:cNvSpPr>
            <a:spLocks noGrp="1"/>
          </p:cNvSpPr>
          <p:nvPr>
            <p:ph type="pic" sz="quarter" idx="13" hasCustomPrompt="1"/>
          </p:nvPr>
        </p:nvSpPr>
        <p:spPr>
          <a:xfrm>
            <a:off x="8687775" y="3762103"/>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Oval 1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TextBox 17"/>
          <p:cNvSpPr txBox="1"/>
          <p:nvPr userDrawn="1"/>
        </p:nvSpPr>
        <p:spPr>
          <a:xfrm>
            <a:off x="109586" y="649032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2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2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2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23"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24" name="TextBox 2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2262561070"/>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1118752" y="1917215"/>
            <a:ext cx="4760037" cy="2678153"/>
          </a:xfrm>
          <a:custGeom>
            <a:avLst/>
            <a:gdLst>
              <a:gd name="connsiteX0" fmla="*/ 0 w 4760037"/>
              <a:gd name="connsiteY0" fmla="*/ 0 h 2678153"/>
              <a:gd name="connsiteX1" fmla="*/ 4760037 w 4760037"/>
              <a:gd name="connsiteY1" fmla="*/ 0 h 2678153"/>
              <a:gd name="connsiteX2" fmla="*/ 4760037 w 4760037"/>
              <a:gd name="connsiteY2" fmla="*/ 2678153 h 2678153"/>
              <a:gd name="connsiteX3" fmla="*/ 0 w 4760037"/>
              <a:gd name="connsiteY3" fmla="*/ 2678153 h 2678153"/>
            </a:gdLst>
            <a:ahLst/>
            <a:cxnLst>
              <a:cxn ang="0">
                <a:pos x="connsiteX0" y="connsiteY0"/>
              </a:cxn>
              <a:cxn ang="0">
                <a:pos x="connsiteX1" y="connsiteY1"/>
              </a:cxn>
              <a:cxn ang="0">
                <a:pos x="connsiteX2" y="connsiteY2"/>
              </a:cxn>
              <a:cxn ang="0">
                <a:pos x="connsiteX3" y="connsiteY3"/>
              </a:cxn>
            </a:cxnLst>
            <a:rect l="l" t="t" r="r" b="b"/>
            <a:pathLst>
              <a:path w="4760037" h="2678153">
                <a:moveTo>
                  <a:pt x="0" y="0"/>
                </a:moveTo>
                <a:lnTo>
                  <a:pt x="4760037" y="0"/>
                </a:lnTo>
                <a:lnTo>
                  <a:pt x="4760037" y="2678153"/>
                </a:lnTo>
                <a:lnTo>
                  <a:pt x="0" y="2678153"/>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6" name="Oval 5"/>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Oval 6"/>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Oval 7"/>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TextBox 11"/>
          <p:cNvSpPr txBox="1"/>
          <p:nvPr userDrawn="1"/>
        </p:nvSpPr>
        <p:spPr>
          <a:xfrm>
            <a:off x="74682" y="6536315"/>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3"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4"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6"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8" name="TextBox 17"/>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122224722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0515600" cy="793115"/>
          </a:xfrm>
          <a:prstGeom prst="rect">
            <a:avLst/>
          </a:prstGeom>
        </p:spPr>
        <p:txBody>
          <a:bodyPr/>
          <a:lstStyle>
            <a:lvl1pPr>
              <a:defRPr>
                <a:solidFill>
                  <a:schemeClr val="bg1"/>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3573912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9263" y="299116"/>
            <a:ext cx="11012131" cy="1018035"/>
          </a:xfrm>
        </p:spPr>
        <p:txBody>
          <a:bodyPr>
            <a:normAutofit/>
          </a:bodyPr>
          <a:lstStyle>
            <a:lvl1pPr algn="r">
              <a:defRPr sz="4800" baseline="0">
                <a:solidFill>
                  <a:srgbClr val="0070C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618285" y="1750141"/>
            <a:ext cx="10994760" cy="4621160"/>
          </a:xfrm>
        </p:spPr>
        <p:txBody>
          <a:bodyPr/>
          <a:lstStyle>
            <a:lvl1pPr algn="l">
              <a:defRPr sz="3733">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936824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19/11/2021</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086686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163481"/>
            <a:ext cx="10515600" cy="739056"/>
          </a:xfrm>
        </p:spPr>
        <p:txBody>
          <a:bodyPr>
            <a:normAutofit/>
          </a:bodyPr>
          <a:lstStyle>
            <a:lvl1pPr>
              <a:defRPr sz="3600"/>
            </a:lvl1pPr>
          </a:lstStyle>
          <a:p>
            <a:r>
              <a:rPr lang="en-US" dirty="0" smtClean="0"/>
              <a:t>Click to edit Master title style</a:t>
            </a:r>
            <a:endParaRPr lang="en-US" dirty="0"/>
          </a:p>
        </p:txBody>
      </p:sp>
    </p:spTree>
    <p:extLst>
      <p:ext uri="{BB962C8B-B14F-4D97-AF65-F5344CB8AC3E}">
        <p14:creationId xmlns:p14="http://schemas.microsoft.com/office/powerpoint/2010/main" val="208641373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2.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8373613"/>
      </p:ext>
    </p:extLst>
  </p:cSld>
  <p:clrMap bg1="lt1" tx1="dk1" bg2="lt2" tx2="dk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2" r:id="rId10"/>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63482"/>
            <a:ext cx="10515600" cy="739056"/>
          </a:xfrm>
          <a:prstGeom prst="rect">
            <a:avLst/>
          </a:prstGeom>
        </p:spPr>
        <p:txBody>
          <a:bodyPr>
            <a:normAutofit/>
          </a:bodyPr>
          <a:lstStyle/>
          <a:p>
            <a:pPr marL="0" lvl="0"/>
            <a:r>
              <a:rPr lang="en-US" smtClean="0"/>
              <a:t>Click to edit Master title style</a:t>
            </a:r>
            <a:endParaRPr lang="en-US"/>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8" name="Rectangle 17"/>
          <p:cNvSpPr/>
          <p:nvPr userDrawn="1"/>
        </p:nvSpPr>
        <p:spPr>
          <a:xfrm>
            <a:off x="-12701" y="6959601"/>
            <a:ext cx="1661032"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smtClean="0">
                <a:ln>
                  <a:noFill/>
                </a:ln>
                <a:solidFill>
                  <a:srgbClr val="555555"/>
                </a:solidFill>
                <a:effectLst/>
                <a:uLnTx/>
                <a:uFillTx/>
                <a:latin typeface="Open Sans" panose="020B0606030504020204" pitchFamily="34" charset="0"/>
                <a:ea typeface="+mn-ea"/>
                <a:cs typeface="+mn-cs"/>
              </a:rPr>
              <a:t>© </a:t>
            </a:r>
            <a:r>
              <a:rPr kumimoji="0" lang="en-US" sz="1100" b="0" i="0" u="none" strike="noStrike" kern="1200" cap="none" spc="0" normalizeH="0" baseline="0" noProof="0" dirty="0" smtClean="0">
                <a:ln>
                  <a:noFill/>
                </a:ln>
                <a:solidFill>
                  <a:srgbClr val="A5CD28"/>
                </a:solidFill>
                <a:effectLst/>
                <a:uLnTx/>
                <a:uFillTx/>
                <a:latin typeface="Open Sans" panose="020B0606030504020204" pitchFamily="34" charset="0"/>
                <a:ea typeface="+mn-ea"/>
                <a:cs typeface="+mn-cs"/>
                <a:hlinkClick r:id="rId3" tooltip="PresentationGo!"/>
              </a:rPr>
              <a:t>presentationgo.com</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4255414"/>
      </p:ext>
    </p:extLst>
  </p:cSld>
  <p:clrMap bg1="lt1" tx1="dk1" bg2="lt2" tx2="dk2" accent1="accent1" accent2="accent2" accent3="accent3" accent4="accent4" accent5="accent5" accent6="accent6" hlink="hlink" folHlink="folHlink"/>
  <p:sldLayoutIdLst>
    <p:sldLayoutId id="2147483676"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600" b="1" kern="1200">
          <a:solidFill>
            <a:schemeClr val="bg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hyperlink" Target="https://www.intelisecure.com/wp-content/uploads/2019/11/Future-Proofing-Your-Information-Security-Strategy.pdf" TargetMode="External"/><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digitalmaelstrom.net/it-security-services/secure-software-development-lifecycle-ssdlc/" TargetMode="Externa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hyperlink" Target="https://tek4.vn/" TargetMode="Externa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719790" y="3311332"/>
            <a:ext cx="7260496" cy="3000821"/>
          </a:xfrm>
          <a:prstGeom prst="rect">
            <a:avLst/>
          </a:prstGeom>
          <a:noFill/>
        </p:spPr>
        <p:txBody>
          <a:bodyPr wrap="square" rtlCol="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Phương</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pháp</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đảm</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bảo</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an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toàn</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thông</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tin</a:t>
            </a:r>
            <a:endParaRPr kumimoji="0" lang="en-GB" sz="7000" b="0" i="0" u="none" strike="noStrike" kern="1200" cap="none" spc="0" normalizeH="0" baseline="0" noProof="0" dirty="0">
              <a:ln>
                <a:noFill/>
              </a:ln>
              <a:solidFill>
                <a:srgbClr val="007A7D"/>
              </a:solidFill>
              <a:effectLst/>
              <a:uLnTx/>
              <a:uFillTx/>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
        <p:nvSpPr>
          <p:cNvPr id="7" name="TextBox 6"/>
          <p:cNvSpPr txBox="1"/>
          <p:nvPr/>
        </p:nvSpPr>
        <p:spPr>
          <a:xfrm>
            <a:off x="1426483" y="504895"/>
            <a:ext cx="10038390" cy="1754326"/>
          </a:xfrm>
          <a:prstGeom prst="rect">
            <a:avLst/>
          </a:prstGeom>
          <a:noFill/>
        </p:spPr>
        <p:txBody>
          <a:bodyPr wrap="none" rtlCol="0">
            <a:spAutoFit/>
          </a:bodyPr>
          <a:lstStyle/>
          <a:p>
            <a:pPr algn="ctr"/>
            <a:r>
              <a:rPr lang="en-US" sz="4400" b="1" dirty="0" smtClean="0">
                <a:solidFill>
                  <a:schemeClr val="bg1"/>
                </a:solidFill>
              </a:rPr>
              <a:t>Foundation </a:t>
            </a:r>
            <a:r>
              <a:rPr lang="en-US" sz="4400" b="1" dirty="0">
                <a:solidFill>
                  <a:schemeClr val="bg1"/>
                </a:solidFill>
              </a:rPr>
              <a:t>of Information </a:t>
            </a:r>
            <a:r>
              <a:rPr lang="en-US" sz="4400" b="1" dirty="0" smtClean="0">
                <a:solidFill>
                  <a:schemeClr val="bg1"/>
                </a:solidFill>
              </a:rPr>
              <a:t>Security</a:t>
            </a:r>
          </a:p>
          <a:p>
            <a:pPr algn="ctr"/>
            <a:r>
              <a:rPr lang="en-US" sz="32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BÀI </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2. TỔNG </a:t>
            </a:r>
            <a:r>
              <a:rPr lang="en-US" sz="32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QUAN VỀ AN TOÀN THÔNG </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TIN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tiếp</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a:t>
            </a:r>
            <a:endParaRPr lang="en-US" sz="3200" b="1" dirty="0" smtClean="0">
              <a:solidFill>
                <a:schemeClr val="bg1"/>
              </a:solidFill>
            </a:endParaRPr>
          </a:p>
          <a:p>
            <a:pPr algn="ct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Lecturer: Vu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Duy</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Hien</a:t>
            </a:r>
            <a:endPar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p:txBody>
      </p:sp>
    </p:spTree>
    <p:extLst>
      <p:ext uri="{BB962C8B-B14F-4D97-AF65-F5344CB8AC3E}">
        <p14:creationId xmlns:p14="http://schemas.microsoft.com/office/powerpoint/2010/main" val="3192837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altLang="en-US" b="1" dirty="0" err="1" smtClean="0">
                <a:solidFill>
                  <a:schemeClr val="bg1"/>
                </a:solidFill>
                <a:latin typeface="Arial" panose="020B0604020202020204" pitchFamily="34" charset="0"/>
                <a:cs typeface="Arial" panose="020B0604020202020204" pitchFamily="34" charset="0"/>
              </a:rPr>
              <a:t>Quản</a:t>
            </a:r>
            <a:r>
              <a:rPr lang="en-US" altLang="en-US" b="1" dirty="0" smtClean="0">
                <a:solidFill>
                  <a:schemeClr val="bg1"/>
                </a:solidFill>
                <a:latin typeface="Arial" panose="020B0604020202020204" pitchFamily="34" charset="0"/>
                <a:cs typeface="Arial" panose="020B0604020202020204" pitchFamily="34" charset="0"/>
              </a:rPr>
              <a:t> </a:t>
            </a:r>
            <a:r>
              <a:rPr lang="en-US" altLang="en-US" b="1" dirty="0" err="1" smtClean="0">
                <a:solidFill>
                  <a:schemeClr val="bg1"/>
                </a:solidFill>
                <a:latin typeface="Arial" panose="020B0604020202020204" pitchFamily="34" charset="0"/>
                <a:cs typeface="Arial" panose="020B0604020202020204" pitchFamily="34" charset="0"/>
              </a:rPr>
              <a:t>trị</a:t>
            </a:r>
            <a:r>
              <a:rPr lang="en-US" altLang="en-US" b="1" dirty="0" smtClean="0">
                <a:solidFill>
                  <a:schemeClr val="bg1"/>
                </a:solidFill>
                <a:latin typeface="Arial" panose="020B0604020202020204" pitchFamily="34" charset="0"/>
                <a:cs typeface="Arial" panose="020B0604020202020204" pitchFamily="34" charset="0"/>
              </a:rPr>
              <a:t> </a:t>
            </a:r>
            <a:r>
              <a:rPr lang="en-US" altLang="en-US" b="1" dirty="0" err="1" smtClean="0">
                <a:solidFill>
                  <a:schemeClr val="bg1"/>
                </a:solidFill>
                <a:latin typeface="Arial" panose="020B0604020202020204" pitchFamily="34" charset="0"/>
                <a:cs typeface="Arial" panose="020B0604020202020204" pitchFamily="34" charset="0"/>
              </a:rPr>
              <a:t>rủi</a:t>
            </a:r>
            <a:r>
              <a:rPr lang="en-US" altLang="en-US" b="1" dirty="0" smtClean="0">
                <a:solidFill>
                  <a:schemeClr val="bg1"/>
                </a:solidFill>
                <a:latin typeface="Arial" panose="020B0604020202020204" pitchFamily="34" charset="0"/>
                <a:cs typeface="Arial" panose="020B0604020202020204" pitchFamily="34" charset="0"/>
              </a:rPr>
              <a:t> </a:t>
            </a:r>
            <a:r>
              <a:rPr lang="en-US" altLang="en-US" b="1" dirty="0" err="1" smtClean="0">
                <a:solidFill>
                  <a:schemeClr val="bg1"/>
                </a:solidFill>
                <a:latin typeface="Arial" panose="020B0604020202020204" pitchFamily="34" charset="0"/>
                <a:cs typeface="Arial" panose="020B0604020202020204" pitchFamily="34" charset="0"/>
              </a:rPr>
              <a:t>ro</a:t>
            </a:r>
            <a:endParaRPr lang="en-US" altLang="en-US" b="1" dirty="0" smtClean="0">
              <a:solidFill>
                <a:schemeClr val="bg1"/>
              </a:solidFill>
              <a:latin typeface="Arial" panose="020B0604020202020204" pitchFamily="34" charset="0"/>
              <a:cs typeface="Arial" panose="020B0604020202020204" pitchFamily="34" charset="0"/>
            </a:endParaRPr>
          </a:p>
        </p:txBody>
      </p:sp>
      <p:sp>
        <p:nvSpPr>
          <p:cNvPr id="2" name="Content Placeholder 1"/>
          <p:cNvSpPr>
            <a:spLocks noGrp="1"/>
          </p:cNvSpPr>
          <p:nvPr>
            <p:ph idx="1"/>
          </p:nvPr>
        </p:nvSpPr>
        <p:spPr>
          <a:xfrm>
            <a:off x="2717672" y="4642632"/>
            <a:ext cx="7844580" cy="675818"/>
          </a:xfrm>
        </p:spPr>
        <p:txBody>
          <a:bodyPr/>
          <a:lstStyle/>
          <a:p>
            <a:pPr marL="0" indent="0">
              <a:buNone/>
            </a:pPr>
            <a:r>
              <a:rPr lang="en-US" sz="4000" b="1" dirty="0" err="1" smtClean="0"/>
              <a:t>Rủi</a:t>
            </a:r>
            <a:r>
              <a:rPr lang="en-US" sz="4000" b="1" dirty="0" smtClean="0"/>
              <a:t> </a:t>
            </a:r>
            <a:r>
              <a:rPr lang="en-US" sz="4000" b="1" dirty="0" err="1" smtClean="0"/>
              <a:t>ro</a:t>
            </a:r>
            <a:r>
              <a:rPr lang="en-US" sz="4000" b="1" dirty="0" smtClean="0"/>
              <a:t> = </a:t>
            </a:r>
            <a:r>
              <a:rPr lang="en-US" sz="4000" b="1" dirty="0" err="1" smtClean="0"/>
              <a:t>Lổ</a:t>
            </a:r>
            <a:r>
              <a:rPr lang="en-US" sz="4000" b="1" dirty="0" smtClean="0"/>
              <a:t> </a:t>
            </a:r>
            <a:r>
              <a:rPr lang="en-US" sz="4000" b="1" dirty="0" err="1" smtClean="0"/>
              <a:t>hổng</a:t>
            </a:r>
            <a:r>
              <a:rPr lang="en-US" sz="4000" b="1" dirty="0" smtClean="0"/>
              <a:t> + </a:t>
            </a:r>
            <a:r>
              <a:rPr lang="en-US" sz="4000" b="1" dirty="0" err="1" smtClean="0"/>
              <a:t>Hiểm</a:t>
            </a:r>
            <a:r>
              <a:rPr lang="en-US" sz="4000" b="1" dirty="0" smtClean="0"/>
              <a:t> </a:t>
            </a:r>
            <a:r>
              <a:rPr lang="en-US" sz="4000" b="1" dirty="0" err="1" smtClean="0"/>
              <a:t>họa</a:t>
            </a:r>
            <a:endParaRPr lang="en-US" sz="4000" b="1" dirty="0"/>
          </a:p>
        </p:txBody>
      </p:sp>
      <p:sp>
        <p:nvSpPr>
          <p:cNvPr id="3" name="Rectangle 2"/>
          <p:cNvSpPr/>
          <p:nvPr/>
        </p:nvSpPr>
        <p:spPr>
          <a:xfrm>
            <a:off x="7455159" y="4553339"/>
            <a:ext cx="2258008" cy="74645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4851919" y="4572000"/>
            <a:ext cx="2024742" cy="746450"/>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own Arrow 3"/>
          <p:cNvSpPr/>
          <p:nvPr/>
        </p:nvSpPr>
        <p:spPr>
          <a:xfrm>
            <a:off x="4991877" y="5389082"/>
            <a:ext cx="1082351" cy="1017036"/>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ube 4"/>
          <p:cNvSpPr/>
          <p:nvPr/>
        </p:nvSpPr>
        <p:spPr>
          <a:xfrm>
            <a:off x="4189443" y="1628027"/>
            <a:ext cx="2855169" cy="1980097"/>
          </a:xfrm>
          <a:prstGeom prst="cub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err="1" smtClean="0"/>
              <a:t>Kiểm</a:t>
            </a:r>
            <a:r>
              <a:rPr lang="en-US" sz="2400" dirty="0" smtClean="0"/>
              <a:t> </a:t>
            </a:r>
            <a:r>
              <a:rPr lang="en-US" sz="2400" dirty="0" err="1" smtClean="0"/>
              <a:t>soát</a:t>
            </a:r>
            <a:r>
              <a:rPr lang="en-US" sz="2400" dirty="0" smtClean="0"/>
              <a:t>, </a:t>
            </a:r>
            <a:r>
              <a:rPr lang="en-US" sz="2400" dirty="0" err="1" smtClean="0"/>
              <a:t>phương</a:t>
            </a:r>
            <a:r>
              <a:rPr lang="en-US" sz="2400" dirty="0" smtClean="0"/>
              <a:t> </a:t>
            </a:r>
            <a:r>
              <a:rPr lang="en-US" sz="2400" dirty="0" err="1" smtClean="0"/>
              <a:t>pháp</a:t>
            </a:r>
            <a:r>
              <a:rPr lang="en-US" sz="2400" dirty="0" smtClean="0"/>
              <a:t> </a:t>
            </a:r>
            <a:r>
              <a:rPr lang="en-US" sz="2400" dirty="0" err="1" smtClean="0"/>
              <a:t>đảm</a:t>
            </a:r>
            <a:r>
              <a:rPr lang="en-US" sz="2400" dirty="0" smtClean="0"/>
              <a:t> </a:t>
            </a:r>
            <a:r>
              <a:rPr lang="en-US" sz="2400" dirty="0" err="1" smtClean="0"/>
              <a:t>bảo</a:t>
            </a:r>
            <a:r>
              <a:rPr lang="en-US" sz="2400" dirty="0" smtClean="0"/>
              <a:t> an </a:t>
            </a:r>
            <a:r>
              <a:rPr lang="en-US" sz="2400" dirty="0" err="1" smtClean="0"/>
              <a:t>toàn</a:t>
            </a:r>
            <a:endParaRPr lang="en-US" sz="2400" dirty="0"/>
          </a:p>
        </p:txBody>
      </p:sp>
      <p:sp>
        <p:nvSpPr>
          <p:cNvPr id="9" name="Down Arrow 8"/>
          <p:cNvSpPr/>
          <p:nvPr/>
        </p:nvSpPr>
        <p:spPr>
          <a:xfrm>
            <a:off x="4991876" y="3484332"/>
            <a:ext cx="1082351" cy="1017036"/>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932447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fontScale="90000"/>
          </a:bodyPr>
          <a:lstStyle/>
          <a:p>
            <a:r>
              <a:rPr lang="vi-VN" b="1" dirty="0">
                <a:solidFill>
                  <a:schemeClr val="bg1"/>
                </a:solidFill>
                <a:latin typeface="Arial" panose="020B0604020202020204" pitchFamily="34" charset="0"/>
                <a:cs typeface="Arial" panose="020B0604020202020204" pitchFamily="34" charset="0"/>
              </a:rPr>
              <a:t>Phương pháp </a:t>
            </a:r>
            <a:r>
              <a:rPr lang="en-US" b="1" dirty="0" err="1">
                <a:solidFill>
                  <a:schemeClr val="bg1"/>
                </a:solidFill>
                <a:latin typeface="Arial" panose="020B0604020202020204" pitchFamily="34" charset="0"/>
                <a:cs typeface="Arial" panose="020B0604020202020204" pitchFamily="34" charset="0"/>
              </a:rPr>
              <a:t>đảm</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bảo</a:t>
            </a:r>
            <a:r>
              <a:rPr lang="en-US" b="1" dirty="0">
                <a:solidFill>
                  <a:schemeClr val="bg1"/>
                </a:solidFill>
                <a:latin typeface="Arial" panose="020B0604020202020204" pitchFamily="34" charset="0"/>
                <a:cs typeface="Arial" panose="020B0604020202020204" pitchFamily="34" charset="0"/>
              </a:rPr>
              <a:t> an </a:t>
            </a:r>
            <a:r>
              <a:rPr lang="en-US" b="1" dirty="0" err="1">
                <a:solidFill>
                  <a:schemeClr val="bg1"/>
                </a:solidFill>
                <a:latin typeface="Arial" panose="020B0604020202020204" pitchFamily="34" charset="0"/>
                <a:cs typeface="Arial" panose="020B0604020202020204" pitchFamily="34" charset="0"/>
              </a:rPr>
              <a:t>toàn</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thông</a:t>
            </a:r>
            <a:r>
              <a:rPr lang="en-US" b="1" dirty="0">
                <a:solidFill>
                  <a:schemeClr val="bg1"/>
                </a:solidFill>
                <a:latin typeface="Arial" panose="020B0604020202020204" pitchFamily="34" charset="0"/>
                <a:cs typeface="Arial" panose="020B0604020202020204" pitchFamily="34" charset="0"/>
              </a:rPr>
              <a:t> tin</a:t>
            </a:r>
            <a:endParaRPr lang="en-US" altLang="en-US" dirty="0" smtClean="0"/>
          </a:p>
        </p:txBody>
      </p:sp>
      <p:sp>
        <p:nvSpPr>
          <p:cNvPr id="9219" name="Rectangle 3"/>
          <p:cNvSpPr>
            <a:spLocks noGrp="1" noChangeArrowheads="1"/>
          </p:cNvSpPr>
          <p:nvPr>
            <p:ph type="body" idx="1"/>
          </p:nvPr>
        </p:nvSpPr>
        <p:spPr>
          <a:xfrm>
            <a:off x="618285" y="1548882"/>
            <a:ext cx="10994760" cy="4822419"/>
          </a:xfrm>
        </p:spPr>
        <p:txBody>
          <a:bodyPr/>
          <a:lstStyle/>
          <a:p>
            <a:pPr eaLnBrk="1" hangingPunct="1"/>
            <a:r>
              <a:rPr lang="en-US" altLang="en-US" sz="3400" dirty="0" err="1" smtClean="0"/>
              <a:t>Phương</a:t>
            </a:r>
            <a:r>
              <a:rPr lang="en-US" altLang="en-US" sz="3400" dirty="0" smtClean="0"/>
              <a:t> </a:t>
            </a:r>
            <a:r>
              <a:rPr lang="en-US" altLang="en-US" sz="3400" dirty="0" err="1" smtClean="0"/>
              <a:t>pháp</a:t>
            </a:r>
            <a:r>
              <a:rPr lang="en-US" altLang="en-US" sz="3400" dirty="0" smtClean="0"/>
              <a:t> </a:t>
            </a:r>
            <a:r>
              <a:rPr lang="en-US" altLang="en-US" sz="3400" dirty="0" err="1" smtClean="0"/>
              <a:t>kỹ</a:t>
            </a:r>
            <a:r>
              <a:rPr lang="en-US" altLang="en-US" sz="3400" dirty="0" smtClean="0"/>
              <a:t> </a:t>
            </a:r>
            <a:r>
              <a:rPr lang="en-US" altLang="en-US" sz="3400" dirty="0" err="1" smtClean="0"/>
              <a:t>thuật</a:t>
            </a:r>
            <a:endParaRPr lang="en-US" altLang="en-US" sz="3400" dirty="0" smtClean="0"/>
          </a:p>
          <a:p>
            <a:pPr lvl="1" eaLnBrk="1" hangingPunct="1"/>
            <a:r>
              <a:rPr lang="en-US" altLang="en-US" sz="2800" dirty="0" err="1" smtClean="0">
                <a:cs typeface="MS PGothic" panose="020B0600070205080204" pitchFamily="34" charset="-128"/>
              </a:rPr>
              <a:t>Sử</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dụng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công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nghệ</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để</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làm</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giảm</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thiểu</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lỗ</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hổng</a:t>
            </a:r>
            <a:endParaRPr lang="en-US" altLang="en-US" sz="2800" dirty="0" smtClean="0">
              <a:cs typeface="MS PGothic" panose="020B0600070205080204" pitchFamily="34" charset="-128"/>
            </a:endParaRPr>
          </a:p>
          <a:p>
            <a:pPr eaLnBrk="1" hangingPunct="1"/>
            <a:r>
              <a:rPr lang="en-US" altLang="en-US" sz="3400" dirty="0" err="1" smtClean="0"/>
              <a:t>Phương</a:t>
            </a:r>
            <a:r>
              <a:rPr lang="en-US" altLang="en-US" sz="3400" dirty="0" smtClean="0"/>
              <a:t> </a:t>
            </a:r>
            <a:r>
              <a:rPr lang="en-US" altLang="en-US" sz="3400" dirty="0" err="1" smtClean="0"/>
              <a:t>pháp</a:t>
            </a:r>
            <a:r>
              <a:rPr lang="en-US" altLang="en-US" sz="3400" dirty="0" smtClean="0"/>
              <a:t> </a:t>
            </a:r>
            <a:r>
              <a:rPr lang="en-US" altLang="en-US" sz="3400" dirty="0" err="1" smtClean="0"/>
              <a:t>quản</a:t>
            </a:r>
            <a:r>
              <a:rPr lang="en-US" altLang="en-US" sz="3400" dirty="0" smtClean="0"/>
              <a:t> </a:t>
            </a:r>
            <a:r>
              <a:rPr lang="en-US" altLang="en-US" sz="3400" dirty="0" err="1" smtClean="0"/>
              <a:t>lý</a:t>
            </a:r>
            <a:endParaRPr lang="en-US" altLang="en-US" sz="3400" dirty="0" smtClean="0"/>
          </a:p>
          <a:p>
            <a:pPr lvl="1" eaLnBrk="1" hangingPunct="1"/>
            <a:r>
              <a:rPr lang="en-US" altLang="en-US" sz="2800" dirty="0" err="1" smtClean="0">
                <a:cs typeface="MS PGothic" panose="020B0600070205080204" pitchFamily="34" charset="-128"/>
              </a:rPr>
              <a:t>Chủ</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yếu</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là</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các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biện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pháp</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hành</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chính</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các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quy</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chế</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cưỡng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chế</a:t>
            </a:r>
            <a:endParaRPr lang="en-US" altLang="en-US" sz="2800" dirty="0" smtClean="0">
              <a:cs typeface="MS PGothic" panose="020B0600070205080204" pitchFamily="34" charset="-128"/>
            </a:endParaRPr>
          </a:p>
          <a:p>
            <a:pPr eaLnBrk="1" hangingPunct="1"/>
            <a:r>
              <a:rPr lang="en-US" altLang="en-US" sz="3400" dirty="0" err="1" smtClean="0"/>
              <a:t>Phương</a:t>
            </a:r>
            <a:r>
              <a:rPr lang="en-US" altLang="en-US" sz="3400" dirty="0" smtClean="0"/>
              <a:t> </a:t>
            </a:r>
            <a:r>
              <a:rPr lang="en-US" altLang="en-US" sz="3400" dirty="0" err="1" smtClean="0"/>
              <a:t>pháp</a:t>
            </a:r>
            <a:r>
              <a:rPr lang="en-US" altLang="en-US" sz="3400" dirty="0" smtClean="0"/>
              <a:t> </a:t>
            </a:r>
            <a:r>
              <a:rPr lang="en-US" altLang="en-US" sz="3400" dirty="0" err="1" smtClean="0"/>
              <a:t>vận</a:t>
            </a:r>
            <a:r>
              <a:rPr lang="en-US" altLang="en-US" sz="3400" dirty="0" smtClean="0"/>
              <a:t> </a:t>
            </a:r>
            <a:r>
              <a:rPr lang="en-US" altLang="en-US" sz="3400" dirty="0" err="1" smtClean="0"/>
              <a:t>hành</a:t>
            </a:r>
            <a:endParaRPr lang="en-US" altLang="en-US" sz="3400" dirty="0" smtClean="0"/>
          </a:p>
          <a:p>
            <a:pPr lvl="1" eaLnBrk="1" hangingPunct="1"/>
            <a:r>
              <a:rPr lang="en-US" altLang="en-US" sz="2800" dirty="0" err="1" smtClean="0">
                <a:cs typeface="MS PGothic" panose="020B0600070205080204" pitchFamily="34" charset="-128"/>
              </a:rPr>
              <a:t>Đảm</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bảo</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quá</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trình</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vận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hành</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hằng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ngày</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phù</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hợp</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với</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kế</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hoạch</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và</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chính</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sách</a:t>
            </a:r>
            <a:endParaRPr lang="en-US" altLang="en-US" sz="2800" dirty="0" smtClean="0">
              <a:cs typeface="MS PGothic" panose="020B0600070205080204" pitchFamily="34" charset="-128"/>
            </a:endParaRPr>
          </a:p>
        </p:txBody>
      </p:sp>
    </p:spTree>
    <p:extLst>
      <p:ext uri="{BB962C8B-B14F-4D97-AF65-F5344CB8AC3E}">
        <p14:creationId xmlns:p14="http://schemas.microsoft.com/office/powerpoint/2010/main" val="4223610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vi-VN" b="1" dirty="0">
                <a:solidFill>
                  <a:schemeClr val="bg1"/>
                </a:solidFill>
                <a:latin typeface="Arial" panose="020B0604020202020204" pitchFamily="34" charset="0"/>
                <a:cs typeface="Arial" panose="020B0604020202020204" pitchFamily="34" charset="0"/>
              </a:rPr>
              <a:t>Phương </a:t>
            </a:r>
            <a:r>
              <a:rPr lang="vi-VN" b="1" dirty="0" smtClean="0">
                <a:solidFill>
                  <a:schemeClr val="bg1"/>
                </a:solidFill>
                <a:latin typeface="Arial" panose="020B0604020202020204" pitchFamily="34" charset="0"/>
                <a:cs typeface="Arial" panose="020B0604020202020204" pitchFamily="34" charset="0"/>
              </a:rPr>
              <a:t>pháp</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kỹ</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thuật</a:t>
            </a:r>
            <a:endParaRPr lang="en-US" altLang="en-US" dirty="0" smtClean="0"/>
          </a:p>
        </p:txBody>
      </p:sp>
      <p:sp>
        <p:nvSpPr>
          <p:cNvPr id="10243" name="Rectangle 3"/>
          <p:cNvSpPr>
            <a:spLocks noGrp="1" noChangeArrowheads="1"/>
          </p:cNvSpPr>
          <p:nvPr>
            <p:ph type="body" idx="1"/>
          </p:nvPr>
        </p:nvSpPr>
        <p:spPr/>
        <p:txBody>
          <a:bodyPr/>
          <a:lstStyle/>
          <a:p>
            <a:pPr eaLnBrk="1" hangingPunct="1">
              <a:lnSpc>
                <a:spcPct val="90000"/>
              </a:lnSpc>
              <a:buFont typeface="Wingdings" panose="05000000000000000000" pitchFamily="2" charset="2"/>
              <a:buChar char="q"/>
            </a:pPr>
            <a:r>
              <a:rPr lang="en-US" altLang="en-US" sz="3400" dirty="0" err="1" smtClean="0"/>
              <a:t>Mật</a:t>
            </a:r>
            <a:r>
              <a:rPr lang="en-US" altLang="en-US" sz="3400" dirty="0" smtClean="0"/>
              <a:t> </a:t>
            </a:r>
            <a:r>
              <a:rPr lang="en-US" altLang="en-US" sz="3400" dirty="0" err="1" smtClean="0"/>
              <a:t>mã</a:t>
            </a:r>
            <a:endParaRPr lang="en-US" altLang="en-US" sz="3400" dirty="0" smtClean="0"/>
          </a:p>
          <a:p>
            <a:pPr>
              <a:buFont typeface="Wingdings" panose="05000000000000000000" pitchFamily="2" charset="2"/>
              <a:buChar char="q"/>
            </a:pPr>
            <a:r>
              <a:rPr lang="en-US" altLang="en-US" sz="3400" dirty="0" err="1" smtClean="0"/>
              <a:t>Phần</a:t>
            </a:r>
            <a:r>
              <a:rPr lang="en-US" altLang="en-US" sz="3400" dirty="0" smtClean="0"/>
              <a:t> </a:t>
            </a:r>
            <a:r>
              <a:rPr lang="en-US" altLang="en-US" sz="3400" dirty="0" err="1" smtClean="0"/>
              <a:t>mềm</a:t>
            </a:r>
            <a:r>
              <a:rPr lang="en-US" altLang="en-US" sz="3400" dirty="0" smtClean="0"/>
              <a:t> Antivirus</a:t>
            </a:r>
          </a:p>
          <a:p>
            <a:pPr eaLnBrk="1" hangingPunct="1">
              <a:lnSpc>
                <a:spcPct val="90000"/>
              </a:lnSpc>
              <a:buFont typeface="Wingdings" panose="05000000000000000000" pitchFamily="2" charset="2"/>
              <a:buChar char="q"/>
            </a:pPr>
            <a:r>
              <a:rPr lang="en-US" altLang="en-US" sz="3400" dirty="0" err="1" smtClean="0"/>
              <a:t>Hệ</a:t>
            </a:r>
            <a:r>
              <a:rPr lang="en-US" altLang="en-US" sz="3400" dirty="0" smtClean="0"/>
              <a:t> </a:t>
            </a:r>
            <a:r>
              <a:rPr lang="en-US" altLang="en-US" sz="3400" dirty="0" err="1" smtClean="0"/>
              <a:t>thống</a:t>
            </a:r>
            <a:r>
              <a:rPr lang="en-US" altLang="en-US" sz="3400" dirty="0" smtClean="0"/>
              <a:t> </a:t>
            </a:r>
            <a:r>
              <a:rPr lang="en-US" altLang="en-US" sz="3400" dirty="0" err="1" smtClean="0"/>
              <a:t>phát</a:t>
            </a:r>
            <a:r>
              <a:rPr lang="en-US" altLang="en-US" sz="3400" dirty="0" smtClean="0"/>
              <a:t> </a:t>
            </a:r>
            <a:r>
              <a:rPr lang="en-US" altLang="en-US" sz="3400" dirty="0" err="1" smtClean="0"/>
              <a:t>hiện</a:t>
            </a:r>
            <a:r>
              <a:rPr lang="en-US" altLang="en-US" sz="3400" dirty="0" smtClean="0"/>
              <a:t> </a:t>
            </a:r>
            <a:r>
              <a:rPr lang="en-US" altLang="en-US" sz="3400" dirty="0" err="1" smtClean="0"/>
              <a:t>xâm</a:t>
            </a:r>
            <a:r>
              <a:rPr lang="en-US" altLang="en-US" sz="3400" dirty="0" smtClean="0"/>
              <a:t> </a:t>
            </a:r>
            <a:r>
              <a:rPr lang="en-US" altLang="en-US" sz="3400" dirty="0" err="1" smtClean="0"/>
              <a:t>nhập</a:t>
            </a:r>
            <a:r>
              <a:rPr lang="en-US" altLang="en-US" sz="3400" dirty="0" smtClean="0"/>
              <a:t> (IDSs)</a:t>
            </a:r>
          </a:p>
          <a:p>
            <a:pPr lvl="1" eaLnBrk="1" hangingPunct="1">
              <a:lnSpc>
                <a:spcPct val="90000"/>
              </a:lnSpc>
            </a:pPr>
            <a:r>
              <a:rPr lang="en-US" altLang="en-US" sz="2800" dirty="0" err="1" smtClean="0">
                <a:cs typeface="MS PGothic" panose="020B0600070205080204" pitchFamily="34" charset="-128"/>
              </a:rPr>
              <a:t>Giám</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sát</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mạng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phát</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hiện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cảnh</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báo</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tấn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công</a:t>
            </a:r>
            <a:endParaRPr lang="en-US" altLang="en-US" sz="2800" dirty="0" smtClean="0">
              <a:cs typeface="MS PGothic" panose="020B0600070205080204" pitchFamily="34" charset="-128"/>
            </a:endParaRPr>
          </a:p>
          <a:p>
            <a:pPr eaLnBrk="1" hangingPunct="1">
              <a:lnSpc>
                <a:spcPct val="90000"/>
              </a:lnSpc>
              <a:buFont typeface="Wingdings" panose="05000000000000000000" pitchFamily="2" charset="2"/>
              <a:buChar char="q"/>
            </a:pPr>
            <a:r>
              <a:rPr lang="en-US" altLang="en-US" sz="3400" dirty="0" smtClean="0"/>
              <a:t>Firewalls</a:t>
            </a:r>
          </a:p>
          <a:p>
            <a:pPr lvl="1" eaLnBrk="1" hangingPunct="1">
              <a:lnSpc>
                <a:spcPct val="90000"/>
              </a:lnSpc>
            </a:pPr>
            <a:r>
              <a:rPr lang="en-US" altLang="en-US" sz="2800" dirty="0" err="1" smtClean="0">
                <a:cs typeface="MS PGothic" panose="020B0600070205080204" pitchFamily="34" charset="-128"/>
              </a:rPr>
              <a:t>Ngăn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chặn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truy</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cập</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mạng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dựa</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trên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các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luật</a:t>
            </a:r>
            <a:endParaRPr lang="en-US" altLang="en-US" sz="2800" dirty="0" smtClean="0">
              <a:cs typeface="MS PGothic" panose="020B0600070205080204" pitchFamily="34" charset="-128"/>
            </a:endParaRPr>
          </a:p>
          <a:p>
            <a:pPr eaLnBrk="1" hangingPunct="1">
              <a:lnSpc>
                <a:spcPct val="90000"/>
              </a:lnSpc>
              <a:buFont typeface="Wingdings" panose="05000000000000000000" pitchFamily="2" charset="2"/>
              <a:buChar char="q"/>
            </a:pPr>
            <a:r>
              <a:rPr lang="en-US" altLang="en-US" sz="3400" dirty="0" err="1" smtClean="0"/>
              <a:t>Kiểm</a:t>
            </a:r>
            <a:r>
              <a:rPr lang="en-US" altLang="en-US" sz="3400" dirty="0" smtClean="0"/>
              <a:t> </a:t>
            </a:r>
            <a:r>
              <a:rPr lang="en-US" altLang="en-US" sz="3400" dirty="0" err="1" smtClean="0"/>
              <a:t>soát</a:t>
            </a:r>
            <a:r>
              <a:rPr lang="en-US" altLang="en-US" sz="3400" dirty="0" smtClean="0"/>
              <a:t> </a:t>
            </a:r>
            <a:r>
              <a:rPr lang="en-US" altLang="en-US" sz="3400" dirty="0" err="1" smtClean="0"/>
              <a:t>truy</a:t>
            </a:r>
            <a:r>
              <a:rPr lang="en-US" altLang="en-US" sz="3400" dirty="0" smtClean="0"/>
              <a:t> </a:t>
            </a:r>
            <a:r>
              <a:rPr lang="en-US" altLang="en-US" sz="3400" dirty="0" err="1" smtClean="0"/>
              <a:t>cập</a:t>
            </a:r>
            <a:endParaRPr lang="en-US" altLang="en-US" sz="3400" dirty="0" smtClean="0"/>
          </a:p>
          <a:p>
            <a:pPr lvl="1" eaLnBrk="1" hangingPunct="1">
              <a:lnSpc>
                <a:spcPct val="90000"/>
              </a:lnSpc>
            </a:pPr>
            <a:r>
              <a:rPr lang="en-US" altLang="en-US" sz="2800" dirty="0" err="1" smtClean="0">
                <a:cs typeface="MS PGothic" panose="020B0600070205080204" pitchFamily="34" charset="-128"/>
              </a:rPr>
              <a:t>Phân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quyền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thực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hiện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truy</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cập</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tài</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nguyên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hệ</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thống</a:t>
            </a:r>
            <a:endParaRPr lang="en-US" altLang="en-US" sz="2800" dirty="0" smtClean="0">
              <a:cs typeface="MS PGothic" panose="020B0600070205080204" pitchFamily="34" charset="-128"/>
            </a:endParaRPr>
          </a:p>
        </p:txBody>
      </p:sp>
    </p:spTree>
    <p:extLst>
      <p:ext uri="{BB962C8B-B14F-4D97-AF65-F5344CB8AC3E}">
        <p14:creationId xmlns:p14="http://schemas.microsoft.com/office/powerpoint/2010/main" val="3929829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vi-VN" sz="4000" b="1" dirty="0">
                <a:solidFill>
                  <a:schemeClr val="bg1"/>
                </a:solidFill>
                <a:latin typeface="Arial" panose="020B0604020202020204" pitchFamily="34" charset="0"/>
                <a:cs typeface="Arial" panose="020B0604020202020204" pitchFamily="34" charset="0"/>
              </a:rPr>
              <a:t>Phương pháp</a:t>
            </a:r>
            <a:r>
              <a:rPr lang="en-US" sz="4000" b="1" dirty="0">
                <a:solidFill>
                  <a:schemeClr val="bg1"/>
                </a:solidFill>
                <a:latin typeface="Arial" panose="020B0604020202020204" pitchFamily="34" charset="0"/>
                <a:cs typeface="Arial" panose="020B0604020202020204" pitchFamily="34" charset="0"/>
              </a:rPr>
              <a:t> </a:t>
            </a:r>
            <a:r>
              <a:rPr lang="en-US" sz="4000" b="1" dirty="0" err="1">
                <a:solidFill>
                  <a:schemeClr val="bg1"/>
                </a:solidFill>
                <a:latin typeface="Arial" panose="020B0604020202020204" pitchFamily="34" charset="0"/>
                <a:cs typeface="Arial" panose="020B0604020202020204" pitchFamily="34" charset="0"/>
              </a:rPr>
              <a:t>quản</a:t>
            </a:r>
            <a:r>
              <a:rPr lang="en-US" sz="4000" b="1" dirty="0">
                <a:solidFill>
                  <a:schemeClr val="bg1"/>
                </a:solidFill>
                <a:latin typeface="Arial" panose="020B0604020202020204" pitchFamily="34" charset="0"/>
                <a:cs typeface="Arial" panose="020B0604020202020204" pitchFamily="34" charset="0"/>
              </a:rPr>
              <a:t> </a:t>
            </a:r>
            <a:r>
              <a:rPr lang="en-US" sz="4000" b="1" dirty="0" err="1">
                <a:solidFill>
                  <a:schemeClr val="bg1"/>
                </a:solidFill>
                <a:latin typeface="Arial" panose="020B0604020202020204" pitchFamily="34" charset="0"/>
                <a:cs typeface="Arial" panose="020B0604020202020204" pitchFamily="34" charset="0"/>
              </a:rPr>
              <a:t>lý</a:t>
            </a:r>
            <a:endParaRPr lang="en-US" altLang="en-US" sz="4000" dirty="0"/>
          </a:p>
        </p:txBody>
      </p:sp>
      <p:sp>
        <p:nvSpPr>
          <p:cNvPr id="12291" name="Rectangle 3"/>
          <p:cNvSpPr>
            <a:spLocks noGrp="1" noChangeArrowheads="1"/>
          </p:cNvSpPr>
          <p:nvPr>
            <p:ph type="body" idx="1"/>
          </p:nvPr>
        </p:nvSpPr>
        <p:spPr/>
        <p:txBody>
          <a:bodyPr/>
          <a:lstStyle/>
          <a:p>
            <a:pPr>
              <a:buFont typeface="Wingdings" panose="05000000000000000000" pitchFamily="2" charset="2"/>
              <a:buChar char="q"/>
            </a:pPr>
            <a:r>
              <a:rPr lang="en-US" b="1" dirty="0" smtClean="0"/>
              <a:t> </a:t>
            </a:r>
            <a:r>
              <a:rPr lang="vi-VN" b="1" dirty="0" smtClean="0"/>
              <a:t>Quy </a:t>
            </a:r>
            <a:r>
              <a:rPr lang="vi-VN" b="1" dirty="0"/>
              <a:t>chế</a:t>
            </a:r>
            <a:r>
              <a:rPr lang="vi-VN" dirty="0"/>
              <a:t>: đưa ra các quy tắc xác định những việc mà con người được làm, không được làm, phải làm</a:t>
            </a:r>
          </a:p>
          <a:p>
            <a:pPr>
              <a:buFont typeface="Wingdings" panose="05000000000000000000" pitchFamily="2" charset="2"/>
              <a:buChar char="q"/>
            </a:pPr>
            <a:r>
              <a:rPr lang="en-US" b="1" dirty="0" smtClean="0"/>
              <a:t> </a:t>
            </a:r>
            <a:r>
              <a:rPr lang="vi-VN" b="1" dirty="0" smtClean="0"/>
              <a:t>Cưỡng </a:t>
            </a:r>
            <a:r>
              <a:rPr lang="vi-VN" b="1" dirty="0"/>
              <a:t>chế</a:t>
            </a:r>
            <a:r>
              <a:rPr lang="vi-VN" dirty="0"/>
              <a:t>: gắn liên với quy chế; là việc đưa vào những cơ chế mà khiến con người phải thực hiện đúng theo quy tắc đã định</a:t>
            </a:r>
          </a:p>
        </p:txBody>
      </p:sp>
    </p:spTree>
    <p:extLst>
      <p:ext uri="{BB962C8B-B14F-4D97-AF65-F5344CB8AC3E}">
        <p14:creationId xmlns:p14="http://schemas.microsoft.com/office/powerpoint/2010/main" val="27480449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vi-VN" sz="4000" b="1" dirty="0">
                <a:solidFill>
                  <a:schemeClr val="bg1"/>
                </a:solidFill>
                <a:latin typeface="Arial" panose="020B0604020202020204" pitchFamily="34" charset="0"/>
                <a:cs typeface="Arial" panose="020B0604020202020204" pitchFamily="34" charset="0"/>
              </a:rPr>
              <a:t>Phương </a:t>
            </a:r>
            <a:r>
              <a:rPr lang="vi-VN" sz="4000" b="1" dirty="0" smtClean="0">
                <a:solidFill>
                  <a:schemeClr val="bg1"/>
                </a:solidFill>
                <a:latin typeface="Arial" panose="020B0604020202020204" pitchFamily="34" charset="0"/>
                <a:cs typeface="Arial" panose="020B0604020202020204" pitchFamily="34" charset="0"/>
              </a:rPr>
              <a:t>pháp</a:t>
            </a:r>
            <a:r>
              <a:rPr lang="en-US" sz="4000" b="1" dirty="0" smtClean="0">
                <a:solidFill>
                  <a:schemeClr val="bg1"/>
                </a:solidFill>
                <a:latin typeface="Arial" panose="020B0604020202020204" pitchFamily="34" charset="0"/>
                <a:cs typeface="Arial" panose="020B0604020202020204" pitchFamily="34" charset="0"/>
              </a:rPr>
              <a:t> </a:t>
            </a:r>
            <a:r>
              <a:rPr lang="en-US" sz="4000" b="1" dirty="0" err="1" smtClean="0">
                <a:solidFill>
                  <a:schemeClr val="bg1"/>
                </a:solidFill>
                <a:latin typeface="Arial" panose="020B0604020202020204" pitchFamily="34" charset="0"/>
                <a:cs typeface="Arial" panose="020B0604020202020204" pitchFamily="34" charset="0"/>
              </a:rPr>
              <a:t>vận</a:t>
            </a:r>
            <a:r>
              <a:rPr lang="en-US" sz="4000" b="1" dirty="0" smtClean="0">
                <a:solidFill>
                  <a:schemeClr val="bg1"/>
                </a:solidFill>
                <a:latin typeface="Arial" panose="020B0604020202020204" pitchFamily="34" charset="0"/>
                <a:cs typeface="Arial" panose="020B0604020202020204" pitchFamily="34" charset="0"/>
              </a:rPr>
              <a:t> </a:t>
            </a:r>
            <a:r>
              <a:rPr lang="en-US" sz="4000" b="1" dirty="0" err="1" smtClean="0">
                <a:solidFill>
                  <a:schemeClr val="bg1"/>
                </a:solidFill>
                <a:latin typeface="Arial" panose="020B0604020202020204" pitchFamily="34" charset="0"/>
                <a:cs typeface="Arial" panose="020B0604020202020204" pitchFamily="34" charset="0"/>
              </a:rPr>
              <a:t>hành</a:t>
            </a:r>
            <a:endParaRPr lang="en-US" altLang="en-US" sz="4000" dirty="0"/>
          </a:p>
        </p:txBody>
      </p:sp>
      <p:sp>
        <p:nvSpPr>
          <p:cNvPr id="13315" name="Rectangle 3"/>
          <p:cNvSpPr>
            <a:spLocks noGrp="1" noChangeArrowheads="1"/>
          </p:cNvSpPr>
          <p:nvPr>
            <p:ph type="body" idx="1"/>
          </p:nvPr>
        </p:nvSpPr>
        <p:spPr>
          <a:xfrm>
            <a:off x="531845" y="1469571"/>
            <a:ext cx="11457992" cy="4724400"/>
          </a:xfrm>
        </p:spPr>
        <p:txBody>
          <a:bodyPr/>
          <a:lstStyle/>
          <a:p>
            <a:pPr>
              <a:buFont typeface="Wingdings" panose="05000000000000000000" pitchFamily="2" charset="2"/>
              <a:buChar char="q"/>
            </a:pPr>
            <a:r>
              <a:rPr lang="vi-VN" sz="3200" b="1" dirty="0"/>
              <a:t>Giáo dục</a:t>
            </a:r>
            <a:r>
              <a:rPr lang="vi-VN" sz="3200" dirty="0"/>
              <a:t>: tác động lên ý thức, đạo đức của con người</a:t>
            </a:r>
            <a:endParaRPr lang="en-US" sz="3200" dirty="0"/>
          </a:p>
          <a:p>
            <a:pPr lvl="1" eaLnBrk="1" hangingPunct="1">
              <a:lnSpc>
                <a:spcPct val="90000"/>
              </a:lnSpc>
            </a:pPr>
            <a:r>
              <a:rPr lang="en-US" altLang="en-US" sz="2600" dirty="0" err="1" smtClean="0">
                <a:cs typeface="MS PGothic" panose="020B0600070205080204" pitchFamily="34" charset="-128"/>
              </a:rPr>
              <a:t>Đảm</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bảo</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đặt</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mật</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khẩu</a:t>
            </a:r>
            <a:r>
              <a:rPr lang="en-US" altLang="en-US" sz="2600" dirty="0" smtClean="0">
                <a:cs typeface="MS PGothic" panose="020B0600070205080204" pitchFamily="34" charset="-128"/>
              </a:rPr>
              <a:t> an </a:t>
            </a:r>
            <a:r>
              <a:rPr lang="en-US" altLang="en-US" sz="2600" dirty="0" err="1" smtClean="0">
                <a:cs typeface="MS PGothic" panose="020B0600070205080204" pitchFamily="34" charset="-128"/>
              </a:rPr>
              <a:t>toàn</a:t>
            </a:r>
            <a:endParaRPr lang="en-US" altLang="en-US" sz="2600" dirty="0" smtClean="0">
              <a:cs typeface="MS PGothic" panose="020B0600070205080204" pitchFamily="34" charset="-128"/>
            </a:endParaRPr>
          </a:p>
          <a:p>
            <a:pPr lvl="1" eaLnBrk="1" hangingPunct="1">
              <a:lnSpc>
                <a:spcPct val="90000"/>
              </a:lnSpc>
            </a:pPr>
            <a:r>
              <a:rPr lang="en-US" altLang="en-US" sz="2600" dirty="0" err="1" smtClean="0">
                <a:cs typeface="MS PGothic" panose="020B0600070205080204" pitchFamily="34" charset="-128"/>
              </a:rPr>
              <a:t>Quản</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lý</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tài</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liệu</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dữ</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liệu</a:t>
            </a:r>
            <a:r>
              <a:rPr lang="en-US" altLang="en-US" sz="2600" dirty="0" smtClean="0">
                <a:cs typeface="MS PGothic" panose="020B0600070205080204" pitchFamily="34" charset="-128"/>
              </a:rPr>
              <a:t> an </a:t>
            </a:r>
            <a:r>
              <a:rPr lang="en-US" altLang="en-US" sz="2600" dirty="0" err="1" smtClean="0">
                <a:cs typeface="MS PGothic" panose="020B0600070205080204" pitchFamily="34" charset="-128"/>
              </a:rPr>
              <a:t>toàn</a:t>
            </a:r>
            <a:endParaRPr lang="en-US" altLang="en-US" sz="2600" dirty="0" smtClean="0">
              <a:cs typeface="MS PGothic" panose="020B0600070205080204" pitchFamily="34" charset="-128"/>
            </a:endParaRPr>
          </a:p>
          <a:p>
            <a:pPr lvl="1" eaLnBrk="1" hangingPunct="1">
              <a:lnSpc>
                <a:spcPct val="90000"/>
              </a:lnSpc>
            </a:pPr>
            <a:r>
              <a:rPr lang="en-US" altLang="en-US" sz="2600" dirty="0" err="1" smtClean="0">
                <a:cs typeface="MS PGothic" panose="020B0600070205080204" pitchFamily="34" charset="-128"/>
              </a:rPr>
              <a:t>Hiểu</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biết</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các</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hiểm</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họa</a:t>
            </a:r>
            <a:r>
              <a:rPr lang="en-US" altLang="en-US" sz="2600" dirty="0" smtClean="0">
                <a:cs typeface="MS PGothic" panose="020B0600070205080204" pitchFamily="34" charset="-128"/>
              </a:rPr>
              <a:t> an </a:t>
            </a:r>
            <a:r>
              <a:rPr lang="en-US" altLang="en-US" sz="2600" dirty="0" err="1" smtClean="0">
                <a:cs typeface="MS PGothic" panose="020B0600070205080204" pitchFamily="34" charset="-128"/>
              </a:rPr>
              <a:t>toàn</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thông</a:t>
            </a:r>
            <a:r>
              <a:rPr lang="en-US" altLang="en-US" sz="2600" dirty="0" smtClean="0">
                <a:cs typeface="MS PGothic" panose="020B0600070205080204" pitchFamily="34" charset="-128"/>
              </a:rPr>
              <a:t> tin </a:t>
            </a:r>
            <a:r>
              <a:rPr lang="en-US" altLang="en-US" sz="2600" dirty="0" err="1" smtClean="0">
                <a:cs typeface="MS PGothic" panose="020B0600070205080204" pitchFamily="34" charset="-128"/>
              </a:rPr>
              <a:t>và</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cách</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phòng</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tránh</a:t>
            </a:r>
            <a:endParaRPr lang="en-US" altLang="en-US" sz="2600" dirty="0" smtClean="0">
              <a:cs typeface="MS PGothic" panose="020B0600070205080204" pitchFamily="34" charset="-128"/>
            </a:endParaRPr>
          </a:p>
          <a:p>
            <a:pPr eaLnBrk="1" hangingPunct="1">
              <a:lnSpc>
                <a:spcPct val="90000"/>
              </a:lnSpc>
              <a:buFont typeface="Wingdings" panose="05000000000000000000" pitchFamily="2" charset="2"/>
              <a:buChar char="q"/>
            </a:pPr>
            <a:r>
              <a:rPr lang="en-US" altLang="en-US" sz="3200" dirty="0" err="1" smtClean="0"/>
              <a:t>Quản</a:t>
            </a:r>
            <a:r>
              <a:rPr lang="en-US" altLang="en-US" sz="3200" dirty="0" smtClean="0"/>
              <a:t> </a:t>
            </a:r>
            <a:r>
              <a:rPr lang="en-US" altLang="en-US" sz="3200" dirty="0" err="1" smtClean="0"/>
              <a:t>lý</a:t>
            </a:r>
            <a:r>
              <a:rPr lang="en-US" altLang="en-US" sz="3200" dirty="0" smtClean="0"/>
              <a:t> </a:t>
            </a:r>
            <a:r>
              <a:rPr lang="en-US" altLang="en-US" sz="3200" dirty="0" err="1" smtClean="0"/>
              <a:t>cấu</a:t>
            </a:r>
            <a:r>
              <a:rPr lang="en-US" altLang="en-US" sz="3200" dirty="0" smtClean="0"/>
              <a:t> </a:t>
            </a:r>
            <a:r>
              <a:rPr lang="en-US" altLang="en-US" sz="3200" dirty="0" err="1" smtClean="0"/>
              <a:t>hình</a:t>
            </a:r>
            <a:endParaRPr lang="en-US" altLang="en-US" sz="3200" dirty="0" smtClean="0"/>
          </a:p>
          <a:p>
            <a:pPr lvl="1" eaLnBrk="1" hangingPunct="1">
              <a:lnSpc>
                <a:spcPct val="90000"/>
              </a:lnSpc>
            </a:pPr>
            <a:r>
              <a:rPr lang="en-US" altLang="en-US" sz="2600" dirty="0" err="1" smtClean="0">
                <a:cs typeface="MS PGothic" panose="020B0600070205080204" pitchFamily="34" charset="-128"/>
              </a:rPr>
              <a:t>Duy</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trì</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cấu</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hình</a:t>
            </a:r>
            <a:r>
              <a:rPr lang="en-US" altLang="en-US" sz="2600" dirty="0" smtClean="0">
                <a:cs typeface="MS PGothic" panose="020B0600070205080204" pitchFamily="34" charset="-128"/>
              </a:rPr>
              <a:t> an </a:t>
            </a:r>
            <a:r>
              <a:rPr lang="en-US" altLang="en-US" sz="2600" dirty="0" err="1" smtClean="0">
                <a:cs typeface="MS PGothic" panose="020B0600070205080204" pitchFamily="34" charset="-128"/>
              </a:rPr>
              <a:t>toàn</a:t>
            </a:r>
            <a:endParaRPr lang="en-US" altLang="en-US" sz="2600" dirty="0" smtClean="0">
              <a:cs typeface="MS PGothic" panose="020B0600070205080204" pitchFamily="34" charset="-128"/>
            </a:endParaRPr>
          </a:p>
          <a:p>
            <a:pPr lvl="1" eaLnBrk="1" hangingPunct="1">
              <a:lnSpc>
                <a:spcPct val="90000"/>
              </a:lnSpc>
            </a:pPr>
            <a:r>
              <a:rPr lang="en-US" altLang="en-US" sz="2600" dirty="0" err="1" smtClean="0">
                <a:cs typeface="MS PGothic" panose="020B0600070205080204" pitchFamily="34" charset="-128"/>
              </a:rPr>
              <a:t>Cài</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đặt</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cấu</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hình</a:t>
            </a:r>
            <a:r>
              <a:rPr lang="en-US" altLang="en-US" sz="2600" dirty="0" smtClean="0">
                <a:cs typeface="MS PGothic" panose="020B0600070205080204" pitchFamily="34" charset="-128"/>
              </a:rPr>
              <a:t> an </a:t>
            </a:r>
            <a:r>
              <a:rPr lang="en-US" altLang="en-US" sz="2600" dirty="0" err="1" smtClean="0">
                <a:cs typeface="MS PGothic" panose="020B0600070205080204" pitchFamily="34" charset="-128"/>
              </a:rPr>
              <a:t>toàn</a:t>
            </a:r>
            <a:endParaRPr lang="en-US" altLang="en-US" sz="2600" dirty="0" smtClean="0">
              <a:cs typeface="MS PGothic" panose="020B0600070205080204" pitchFamily="34" charset="-128"/>
            </a:endParaRPr>
          </a:p>
          <a:p>
            <a:pPr eaLnBrk="1" hangingPunct="1">
              <a:lnSpc>
                <a:spcPct val="90000"/>
              </a:lnSpc>
              <a:buFont typeface="Wingdings" panose="05000000000000000000" pitchFamily="2" charset="2"/>
              <a:buChar char="q"/>
            </a:pPr>
            <a:r>
              <a:rPr lang="en-US" altLang="en-US" sz="3200" dirty="0" smtClean="0"/>
              <a:t> </a:t>
            </a:r>
            <a:r>
              <a:rPr lang="en-US" altLang="en-US" sz="3200" dirty="0" err="1" smtClean="0"/>
              <a:t>Khắc</a:t>
            </a:r>
            <a:r>
              <a:rPr lang="en-US" altLang="en-US" sz="3200" dirty="0" smtClean="0"/>
              <a:t> </a:t>
            </a:r>
            <a:r>
              <a:rPr lang="en-US" altLang="en-US" sz="3200" dirty="0" err="1" smtClean="0"/>
              <a:t>phục</a:t>
            </a:r>
            <a:r>
              <a:rPr lang="en-US" altLang="en-US" sz="3200" dirty="0" smtClean="0"/>
              <a:t> </a:t>
            </a:r>
            <a:r>
              <a:rPr lang="en-US" altLang="en-US" sz="3200" dirty="0" err="1" smtClean="0"/>
              <a:t>sự</a:t>
            </a:r>
            <a:r>
              <a:rPr lang="en-US" altLang="en-US" sz="3200" dirty="0" smtClean="0"/>
              <a:t> </a:t>
            </a:r>
            <a:r>
              <a:rPr lang="en-US" altLang="en-US" sz="3200" dirty="0" err="1" smtClean="0"/>
              <a:t>cố</a:t>
            </a:r>
            <a:r>
              <a:rPr lang="en-US" altLang="en-US" sz="3200" dirty="0" smtClean="0"/>
              <a:t> </a:t>
            </a:r>
            <a:r>
              <a:rPr lang="en-US" altLang="en-US" sz="3200" dirty="0" err="1" smtClean="0"/>
              <a:t>và</a:t>
            </a:r>
            <a:r>
              <a:rPr lang="en-US" altLang="en-US" sz="3200" dirty="0" smtClean="0"/>
              <a:t> </a:t>
            </a:r>
            <a:r>
              <a:rPr lang="en-US" altLang="en-US" sz="3200" dirty="0" err="1" smtClean="0"/>
              <a:t>vận</a:t>
            </a:r>
            <a:r>
              <a:rPr lang="en-US" altLang="en-US" sz="3200" dirty="0" smtClean="0"/>
              <a:t> </a:t>
            </a:r>
            <a:r>
              <a:rPr lang="en-US" altLang="en-US" sz="3200" dirty="0" err="1" smtClean="0"/>
              <a:t>hành</a:t>
            </a:r>
            <a:r>
              <a:rPr lang="en-US" altLang="en-US" sz="3200" dirty="0" smtClean="0"/>
              <a:t> </a:t>
            </a:r>
            <a:r>
              <a:rPr lang="en-US" altLang="en-US" sz="3200" dirty="0" err="1" smtClean="0"/>
              <a:t>liên</a:t>
            </a:r>
            <a:r>
              <a:rPr lang="en-US" altLang="en-US" sz="3200" dirty="0" smtClean="0"/>
              <a:t> </a:t>
            </a:r>
            <a:r>
              <a:rPr lang="en-US" altLang="en-US" sz="3200" dirty="0" err="1" smtClean="0"/>
              <a:t>tục</a:t>
            </a:r>
            <a:endParaRPr lang="en-US" altLang="en-US" sz="3200" dirty="0" smtClean="0"/>
          </a:p>
          <a:p>
            <a:pPr lvl="1" eaLnBrk="1" hangingPunct="1">
              <a:lnSpc>
                <a:spcPct val="90000"/>
              </a:lnSpc>
            </a:pPr>
            <a:r>
              <a:rPr lang="en-US" altLang="en-US" sz="2600" dirty="0" err="1" smtClean="0">
                <a:cs typeface="MS PGothic" panose="020B0600070205080204" pitchFamily="34" charset="-128"/>
              </a:rPr>
              <a:t>Chuẩn</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bị</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cho</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các</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sự</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cố</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có</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thể</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xảy</a:t>
            </a:r>
            <a:r>
              <a:rPr lang="en-US" altLang="en-US" sz="2600" dirty="0" smtClean="0">
                <a:cs typeface="MS PGothic" panose="020B0600070205080204" pitchFamily="34" charset="-128"/>
              </a:rPr>
              <a:t> </a:t>
            </a:r>
            <a:r>
              <a:rPr lang="en-US" altLang="en-US" sz="2600" dirty="0" err="1" smtClean="0">
                <a:cs typeface="MS PGothic" panose="020B0600070205080204" pitchFamily="34" charset="-128"/>
              </a:rPr>
              <a:t>ra</a:t>
            </a:r>
            <a:endParaRPr lang="en-US" altLang="en-US" sz="2600" dirty="0">
              <a:cs typeface="MS PGothic" panose="020B0600070205080204" pitchFamily="34" charset="-128"/>
            </a:endParaRPr>
          </a:p>
        </p:txBody>
      </p:sp>
    </p:spTree>
    <p:extLst>
      <p:ext uri="{BB962C8B-B14F-4D97-AF65-F5344CB8AC3E}">
        <p14:creationId xmlns:p14="http://schemas.microsoft.com/office/powerpoint/2010/main" val="2776037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vi-VN" sz="4000" b="1" dirty="0">
                <a:solidFill>
                  <a:schemeClr val="bg1"/>
                </a:solidFill>
                <a:latin typeface="Arial" panose="020B0604020202020204" pitchFamily="34" charset="0"/>
                <a:cs typeface="Arial" panose="020B0604020202020204" pitchFamily="34" charset="0"/>
              </a:rPr>
              <a:t>Phương </a:t>
            </a:r>
            <a:r>
              <a:rPr lang="vi-VN" sz="4000" b="1" dirty="0" smtClean="0">
                <a:solidFill>
                  <a:schemeClr val="bg1"/>
                </a:solidFill>
                <a:latin typeface="Arial" panose="020B0604020202020204" pitchFamily="34" charset="0"/>
                <a:cs typeface="Arial" panose="020B0604020202020204" pitchFamily="34" charset="0"/>
              </a:rPr>
              <a:t>pháp</a:t>
            </a:r>
            <a:r>
              <a:rPr lang="en-US" sz="4000" b="1" dirty="0" smtClean="0">
                <a:solidFill>
                  <a:schemeClr val="bg1"/>
                </a:solidFill>
                <a:latin typeface="Arial" panose="020B0604020202020204" pitchFamily="34" charset="0"/>
                <a:cs typeface="Arial" panose="020B0604020202020204" pitchFamily="34" charset="0"/>
              </a:rPr>
              <a:t> </a:t>
            </a:r>
            <a:r>
              <a:rPr lang="en-US" sz="4000" b="1" dirty="0" err="1" smtClean="0">
                <a:solidFill>
                  <a:schemeClr val="bg1"/>
                </a:solidFill>
                <a:latin typeface="Arial" panose="020B0604020202020204" pitchFamily="34" charset="0"/>
                <a:cs typeface="Arial" panose="020B0604020202020204" pitchFamily="34" charset="0"/>
              </a:rPr>
              <a:t>vận</a:t>
            </a:r>
            <a:r>
              <a:rPr lang="en-US" sz="4000" b="1" dirty="0" smtClean="0">
                <a:solidFill>
                  <a:schemeClr val="bg1"/>
                </a:solidFill>
                <a:latin typeface="Arial" panose="020B0604020202020204" pitchFamily="34" charset="0"/>
                <a:cs typeface="Arial" panose="020B0604020202020204" pitchFamily="34" charset="0"/>
              </a:rPr>
              <a:t> </a:t>
            </a:r>
            <a:r>
              <a:rPr lang="en-US" sz="4000" b="1" dirty="0" err="1" smtClean="0">
                <a:solidFill>
                  <a:schemeClr val="bg1"/>
                </a:solidFill>
                <a:latin typeface="Arial" panose="020B0604020202020204" pitchFamily="34" charset="0"/>
                <a:cs typeface="Arial" panose="020B0604020202020204" pitchFamily="34" charset="0"/>
              </a:rPr>
              <a:t>hành</a:t>
            </a:r>
            <a:endParaRPr lang="en-US" altLang="en-US" sz="4000" dirty="0"/>
          </a:p>
        </p:txBody>
      </p:sp>
      <p:sp>
        <p:nvSpPr>
          <p:cNvPr id="13315" name="Rectangle 3"/>
          <p:cNvSpPr>
            <a:spLocks noGrp="1" noChangeArrowheads="1"/>
          </p:cNvSpPr>
          <p:nvPr>
            <p:ph type="body" idx="1"/>
          </p:nvPr>
        </p:nvSpPr>
        <p:spPr>
          <a:xfrm>
            <a:off x="531845" y="1469571"/>
            <a:ext cx="11457992" cy="4724400"/>
          </a:xfrm>
        </p:spPr>
        <p:txBody>
          <a:bodyPr/>
          <a:lstStyle/>
          <a:p>
            <a:r>
              <a:rPr lang="en-US" altLang="en-US" sz="3400" dirty="0" err="1" smtClean="0"/>
              <a:t>Bảo</a:t>
            </a:r>
            <a:r>
              <a:rPr lang="en-US" altLang="en-US" sz="3400" dirty="0" smtClean="0"/>
              <a:t> </a:t>
            </a:r>
            <a:r>
              <a:rPr lang="en-US" altLang="en-US" sz="3400" dirty="0" err="1" smtClean="0"/>
              <a:t>vệ</a:t>
            </a:r>
            <a:r>
              <a:rPr lang="en-US" altLang="en-US" sz="3400" dirty="0" smtClean="0"/>
              <a:t> </a:t>
            </a:r>
            <a:r>
              <a:rPr lang="en-US" altLang="en-US" sz="3400" dirty="0" err="1" smtClean="0"/>
              <a:t>các</a:t>
            </a:r>
            <a:r>
              <a:rPr lang="en-US" altLang="en-US" sz="3400" dirty="0" smtClean="0"/>
              <a:t> </a:t>
            </a:r>
            <a:r>
              <a:rPr lang="en-US" altLang="en-US" sz="3400" dirty="0" err="1" smtClean="0"/>
              <a:t>thiết</a:t>
            </a:r>
            <a:r>
              <a:rPr lang="en-US" altLang="en-US" sz="3400" dirty="0" smtClean="0"/>
              <a:t> </a:t>
            </a:r>
            <a:r>
              <a:rPr lang="en-US" altLang="en-US" sz="3400" dirty="0" err="1" smtClean="0"/>
              <a:t>bị</a:t>
            </a:r>
            <a:r>
              <a:rPr lang="en-US" altLang="en-US" sz="3400" dirty="0" smtClean="0"/>
              <a:t> </a:t>
            </a:r>
            <a:r>
              <a:rPr lang="en-US" altLang="en-US" sz="3400" dirty="0" err="1" smtClean="0"/>
              <a:t>lưu</a:t>
            </a:r>
            <a:r>
              <a:rPr lang="en-US" altLang="en-US" sz="3400" dirty="0" smtClean="0"/>
              <a:t> </a:t>
            </a:r>
            <a:r>
              <a:rPr lang="en-US" altLang="en-US" sz="3400" dirty="0" err="1" smtClean="0"/>
              <a:t>trữ</a:t>
            </a:r>
            <a:endParaRPr lang="en-US" altLang="en-US" sz="3400" dirty="0"/>
          </a:p>
          <a:p>
            <a:pPr lvl="1"/>
            <a:r>
              <a:rPr lang="en-US" altLang="en-US" sz="2800" dirty="0" err="1" smtClean="0">
                <a:cs typeface="MS PGothic" panose="020B0600070205080204" pitchFamily="34" charset="-128"/>
              </a:rPr>
              <a:t>Bảo</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vệ</a:t>
            </a:r>
            <a:r>
              <a:rPr lang="en-US" altLang="en-US" sz="2800" dirty="0" smtClean="0">
                <a:cs typeface="MS PGothic" panose="020B0600070205080204" pitchFamily="34" charset="-128"/>
              </a:rPr>
              <a:t> an </a:t>
            </a:r>
            <a:r>
              <a:rPr lang="en-US" altLang="en-US" sz="2800" dirty="0" err="1" smtClean="0">
                <a:cs typeface="MS PGothic" panose="020B0600070205080204" pitchFamily="34" charset="-128"/>
              </a:rPr>
              <a:t>toàn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các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thiết</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bị</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lưu</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trữ</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như</a:t>
            </a:r>
            <a:r>
              <a:rPr lang="en-US" altLang="en-US" sz="2800" dirty="0" smtClean="0">
                <a:cs typeface="MS PGothic" panose="020B0600070205080204" pitchFamily="34" charset="-128"/>
              </a:rPr>
              <a:t> USB </a:t>
            </a:r>
            <a:r>
              <a:rPr lang="en-US" altLang="en-US" sz="2800" dirty="0">
                <a:cs typeface="MS PGothic" panose="020B0600070205080204" pitchFamily="34" charset="-128"/>
              </a:rPr>
              <a:t>flash drives, hard drives, </a:t>
            </a:r>
            <a:r>
              <a:rPr lang="en-US" altLang="en-US" sz="2800" dirty="0" err="1" smtClean="0">
                <a:cs typeface="MS PGothic" panose="020B0600070205080204" pitchFamily="34" charset="-128"/>
              </a:rPr>
              <a:t>đĩa</a:t>
            </a:r>
            <a:r>
              <a:rPr lang="en-US" altLang="en-US" sz="2800" dirty="0" smtClean="0">
                <a:cs typeface="MS PGothic" panose="020B0600070205080204" pitchFamily="34" charset="-128"/>
              </a:rPr>
              <a:t>,….</a:t>
            </a:r>
            <a:endParaRPr lang="en-US" altLang="en-US" sz="2800" dirty="0">
              <a:cs typeface="MS PGothic" panose="020B0600070205080204" pitchFamily="34" charset="-128"/>
            </a:endParaRPr>
          </a:p>
          <a:p>
            <a:r>
              <a:rPr lang="en-US" altLang="en-US" sz="3400" dirty="0" err="1" smtClean="0"/>
              <a:t>Bảo</a:t>
            </a:r>
            <a:r>
              <a:rPr lang="en-US" altLang="en-US" sz="3400" dirty="0" smtClean="0"/>
              <a:t> </a:t>
            </a:r>
            <a:r>
              <a:rPr lang="en-US" altLang="en-US" sz="3400" dirty="0" err="1" smtClean="0"/>
              <a:t>vệ</a:t>
            </a:r>
            <a:r>
              <a:rPr lang="en-US" altLang="en-US" sz="3400" dirty="0" smtClean="0"/>
              <a:t> </a:t>
            </a:r>
            <a:r>
              <a:rPr lang="en-US" altLang="en-US" sz="3400" dirty="0" err="1" smtClean="0"/>
              <a:t>môi</a:t>
            </a:r>
            <a:r>
              <a:rPr lang="en-US" altLang="en-US" sz="3400" dirty="0" smtClean="0"/>
              <a:t> </a:t>
            </a:r>
            <a:r>
              <a:rPr lang="en-US" altLang="en-US" sz="3400" dirty="0" err="1" smtClean="0"/>
              <a:t>trường</a:t>
            </a:r>
            <a:r>
              <a:rPr lang="en-US" altLang="en-US" sz="3400" dirty="0" smtClean="0"/>
              <a:t> </a:t>
            </a:r>
            <a:r>
              <a:rPr lang="en-US" altLang="en-US" sz="3400" dirty="0" err="1" smtClean="0"/>
              <a:t>và</a:t>
            </a:r>
            <a:r>
              <a:rPr lang="en-US" altLang="en-US" sz="3400" dirty="0" smtClean="0"/>
              <a:t> </a:t>
            </a:r>
            <a:r>
              <a:rPr lang="en-US" altLang="en-US" sz="3400" dirty="0" err="1" smtClean="0"/>
              <a:t>vật</a:t>
            </a:r>
            <a:r>
              <a:rPr lang="en-US" altLang="en-US" sz="3400" dirty="0" smtClean="0"/>
              <a:t> </a:t>
            </a:r>
            <a:r>
              <a:rPr lang="en-US" altLang="en-US" sz="3400" dirty="0" err="1" smtClean="0"/>
              <a:t>lý</a:t>
            </a:r>
            <a:endParaRPr lang="en-US" altLang="en-US" sz="3400" dirty="0"/>
          </a:p>
          <a:p>
            <a:pPr lvl="1"/>
            <a:r>
              <a:rPr lang="en-US" altLang="en-US" sz="2800" dirty="0">
                <a:cs typeface="MS PGothic" panose="020B0600070205080204" pitchFamily="34" charset="-128"/>
              </a:rPr>
              <a:t>Cameras</a:t>
            </a:r>
          </a:p>
          <a:p>
            <a:pPr lvl="1"/>
            <a:r>
              <a:rPr lang="en-US" altLang="en-US" sz="2800" dirty="0" err="1" smtClean="0">
                <a:cs typeface="MS PGothic" panose="020B0600070205080204" pitchFamily="34" charset="-128"/>
              </a:rPr>
              <a:t>Khóa</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cửa</a:t>
            </a:r>
            <a:endParaRPr lang="en-US" altLang="en-US" sz="2800" dirty="0">
              <a:cs typeface="MS PGothic" panose="020B0600070205080204" pitchFamily="34" charset="-128"/>
            </a:endParaRPr>
          </a:p>
          <a:p>
            <a:pPr lvl="1"/>
            <a:r>
              <a:rPr lang="en-US" altLang="en-US" sz="2800" dirty="0" err="1" smtClean="0">
                <a:cs typeface="MS PGothic" panose="020B0600070205080204" pitchFamily="34" charset="-128"/>
              </a:rPr>
              <a:t>Chống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hỏa</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hoạn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lũ</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lụt</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động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đất</a:t>
            </a:r>
            <a:endParaRPr lang="en-US" altLang="en-US" sz="2800" dirty="0">
              <a:cs typeface="MS PGothic" panose="020B0600070205080204" pitchFamily="34" charset="-128"/>
            </a:endParaRPr>
          </a:p>
        </p:txBody>
      </p:sp>
    </p:spTree>
    <p:extLst>
      <p:ext uri="{BB962C8B-B14F-4D97-AF65-F5344CB8AC3E}">
        <p14:creationId xmlns:p14="http://schemas.microsoft.com/office/powerpoint/2010/main" val="3575626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fontScale="90000"/>
          </a:bodyPr>
          <a:lstStyle/>
          <a:p>
            <a:r>
              <a:rPr lang="vi-VN" b="1" dirty="0" smtClean="0">
                <a:solidFill>
                  <a:schemeClr val="bg1"/>
                </a:solidFill>
                <a:latin typeface="Arial" panose="020B0604020202020204" pitchFamily="34" charset="0"/>
                <a:cs typeface="Arial" panose="020B0604020202020204" pitchFamily="34" charset="0"/>
              </a:rPr>
              <a:t>Phương pháp </a:t>
            </a:r>
            <a:r>
              <a:rPr lang="en-US" b="1" dirty="0" err="1" smtClean="0">
                <a:solidFill>
                  <a:schemeClr val="bg1"/>
                </a:solidFill>
                <a:latin typeface="Arial" panose="020B0604020202020204" pitchFamily="34" charset="0"/>
                <a:cs typeface="Arial" panose="020B0604020202020204" pitchFamily="34" charset="0"/>
              </a:rPr>
              <a:t>đảm</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bảo</a:t>
            </a:r>
            <a:r>
              <a:rPr lang="en-US" b="1" dirty="0" smtClean="0">
                <a:solidFill>
                  <a:schemeClr val="bg1"/>
                </a:solidFill>
                <a:latin typeface="Arial" panose="020B0604020202020204" pitchFamily="34" charset="0"/>
                <a:cs typeface="Arial" panose="020B0604020202020204" pitchFamily="34" charset="0"/>
              </a:rPr>
              <a:t> an </a:t>
            </a:r>
            <a:r>
              <a:rPr lang="en-US" b="1" dirty="0" err="1" smtClean="0">
                <a:solidFill>
                  <a:schemeClr val="bg1"/>
                </a:solidFill>
                <a:latin typeface="Arial" panose="020B0604020202020204" pitchFamily="34" charset="0"/>
                <a:cs typeface="Arial" panose="020B0604020202020204" pitchFamily="34" charset="0"/>
              </a:rPr>
              <a:t>toàn</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thông</a:t>
            </a:r>
            <a:r>
              <a:rPr lang="en-US" b="1" dirty="0" smtClean="0">
                <a:solidFill>
                  <a:schemeClr val="bg1"/>
                </a:solidFill>
                <a:latin typeface="Arial" panose="020B0604020202020204" pitchFamily="34" charset="0"/>
                <a:cs typeface="Arial" panose="020B0604020202020204" pitchFamily="34" charset="0"/>
              </a:rPr>
              <a:t> tin</a:t>
            </a:r>
            <a:endParaRPr lang="en-US" altLang="en-US" dirty="0" smtClean="0"/>
          </a:p>
        </p:txBody>
      </p:sp>
      <p:sp>
        <p:nvSpPr>
          <p:cNvPr id="16387" name="Rectangle 3"/>
          <p:cNvSpPr>
            <a:spLocks noGrp="1" noChangeArrowheads="1"/>
          </p:cNvSpPr>
          <p:nvPr>
            <p:ph type="body" idx="1"/>
          </p:nvPr>
        </p:nvSpPr>
        <p:spPr>
          <a:xfrm>
            <a:off x="541176" y="1149200"/>
            <a:ext cx="11392677" cy="4551804"/>
          </a:xfrm>
        </p:spPr>
        <p:txBody>
          <a:bodyPr/>
          <a:lstStyle/>
          <a:p>
            <a:pPr eaLnBrk="1" hangingPunct="1">
              <a:lnSpc>
                <a:spcPct val="90000"/>
              </a:lnSpc>
              <a:buFont typeface="Wingdings" panose="05000000000000000000" pitchFamily="2" charset="2"/>
              <a:buChar char="q"/>
            </a:pPr>
            <a:r>
              <a:rPr lang="en-US" altLang="en-US" sz="3400" dirty="0" err="1" smtClean="0"/>
              <a:t>Phương</a:t>
            </a:r>
            <a:r>
              <a:rPr lang="en-US" altLang="en-US" sz="3400" dirty="0" smtClean="0"/>
              <a:t> </a:t>
            </a:r>
            <a:r>
              <a:rPr lang="en-US" altLang="en-US" sz="3400" dirty="0" err="1" smtClean="0"/>
              <a:t>pháp</a:t>
            </a:r>
            <a:r>
              <a:rPr lang="en-US" altLang="en-US" sz="3400" dirty="0" smtClean="0"/>
              <a:t> </a:t>
            </a:r>
            <a:r>
              <a:rPr lang="en-US" altLang="en-US" sz="3400" dirty="0" err="1" smtClean="0"/>
              <a:t>ngăn</a:t>
            </a:r>
            <a:r>
              <a:rPr lang="en-US" altLang="en-US" sz="3400" dirty="0" smtClean="0"/>
              <a:t> </a:t>
            </a:r>
            <a:r>
              <a:rPr lang="en-US" altLang="en-US" sz="3400" dirty="0" err="1" smtClean="0"/>
              <a:t>ngừa</a:t>
            </a:r>
            <a:endParaRPr lang="en-US" altLang="en-US" sz="3400" dirty="0" smtClean="0"/>
          </a:p>
          <a:p>
            <a:pPr lvl="1" eaLnBrk="1" hangingPunct="1">
              <a:lnSpc>
                <a:spcPct val="90000"/>
              </a:lnSpc>
            </a:pPr>
            <a:r>
              <a:rPr lang="en-US" altLang="en-US" sz="2800" dirty="0" err="1" smtClean="0">
                <a:cs typeface="MS PGothic" panose="020B0600070205080204" pitchFamily="34" charset="-128"/>
              </a:rPr>
              <a:t>Ngăn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chặn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xảy</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ra</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các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rủi</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ro</a:t>
            </a:r>
            <a:endParaRPr lang="en-US" altLang="en-US" sz="2800" dirty="0" smtClean="0">
              <a:cs typeface="MS PGothic" panose="020B0600070205080204" pitchFamily="34" charset="-128"/>
            </a:endParaRPr>
          </a:p>
          <a:p>
            <a:pPr eaLnBrk="1" hangingPunct="1">
              <a:lnSpc>
                <a:spcPct val="90000"/>
              </a:lnSpc>
              <a:buFont typeface="Wingdings" panose="05000000000000000000" pitchFamily="2" charset="2"/>
              <a:buChar char="q"/>
            </a:pPr>
            <a:r>
              <a:rPr lang="en-US" altLang="en-US" sz="3400" dirty="0" err="1" smtClean="0"/>
              <a:t>Phương</a:t>
            </a:r>
            <a:r>
              <a:rPr lang="en-US" altLang="en-US" sz="3400" dirty="0" smtClean="0"/>
              <a:t> </a:t>
            </a:r>
            <a:r>
              <a:rPr lang="en-US" altLang="en-US" sz="3400" dirty="0" err="1" smtClean="0"/>
              <a:t>pháp</a:t>
            </a:r>
            <a:r>
              <a:rPr lang="en-US" altLang="en-US" sz="3400" dirty="0" smtClean="0"/>
              <a:t> </a:t>
            </a:r>
            <a:r>
              <a:rPr lang="en-US" altLang="en-US" sz="3400" dirty="0" err="1" smtClean="0"/>
              <a:t>phát</a:t>
            </a:r>
            <a:r>
              <a:rPr lang="en-US" altLang="en-US" sz="3400" dirty="0" smtClean="0"/>
              <a:t> </a:t>
            </a:r>
            <a:r>
              <a:rPr lang="en-US" altLang="en-US" sz="3400" dirty="0" err="1" smtClean="0"/>
              <a:t>hiện</a:t>
            </a:r>
            <a:endParaRPr lang="en-US" altLang="en-US" sz="3400" dirty="0" smtClean="0"/>
          </a:p>
          <a:p>
            <a:pPr lvl="1" eaLnBrk="1" hangingPunct="1">
              <a:lnSpc>
                <a:spcPct val="90000"/>
              </a:lnSpc>
            </a:pPr>
            <a:r>
              <a:rPr lang="en-US" altLang="en-US" sz="2800" dirty="0" err="1" smtClean="0">
                <a:cs typeface="MS PGothic" panose="020B0600070205080204" pitchFamily="34" charset="-128"/>
              </a:rPr>
              <a:t>Phát</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hiện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khi</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rủi</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ro</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xảy</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ra</a:t>
            </a:r>
            <a:endParaRPr lang="en-US" altLang="en-US" sz="2800" dirty="0" smtClean="0">
              <a:cs typeface="MS PGothic" panose="020B0600070205080204" pitchFamily="34" charset="-128"/>
            </a:endParaRPr>
          </a:p>
          <a:p>
            <a:pPr lvl="1"/>
            <a:r>
              <a:rPr lang="en-US" altLang="en-US" sz="2800" dirty="0" err="1">
                <a:cs typeface="MS PGothic" panose="020B0600070205080204" pitchFamily="34" charset="-128"/>
              </a:rPr>
              <a:t>Không</a:t>
            </a:r>
            <a:r>
              <a:rPr lang="en-US" altLang="en-US" sz="2800" dirty="0">
                <a:cs typeface="MS PGothic" panose="020B0600070205080204" pitchFamily="34" charset="-128"/>
              </a:rPr>
              <a:t> </a:t>
            </a:r>
            <a:r>
              <a:rPr lang="en-US" altLang="en-US" sz="2800" dirty="0" err="1">
                <a:cs typeface="MS PGothic" panose="020B0600070205080204" pitchFamily="34" charset="-128"/>
              </a:rPr>
              <a:t>thể</a:t>
            </a:r>
            <a:r>
              <a:rPr lang="en-US" altLang="en-US" sz="2800" dirty="0">
                <a:cs typeface="MS PGothic" panose="020B0600070205080204" pitchFamily="34" charset="-128"/>
              </a:rPr>
              <a:t> </a:t>
            </a:r>
            <a:r>
              <a:rPr lang="en-US" altLang="en-US" sz="2800" dirty="0" err="1">
                <a:cs typeface="MS PGothic" panose="020B0600070205080204" pitchFamily="34" charset="-128"/>
              </a:rPr>
              <a:t>dự</a:t>
            </a:r>
            <a:r>
              <a:rPr lang="en-US" altLang="en-US" sz="2800" dirty="0">
                <a:cs typeface="MS PGothic" panose="020B0600070205080204" pitchFamily="34" charset="-128"/>
              </a:rPr>
              <a:t> </a:t>
            </a:r>
            <a:r>
              <a:rPr lang="en-US" altLang="en-US" sz="2800" dirty="0" err="1">
                <a:cs typeface="MS PGothic" panose="020B0600070205080204" pitchFamily="34" charset="-128"/>
              </a:rPr>
              <a:t>đoán</a:t>
            </a:r>
            <a:r>
              <a:rPr lang="en-US" altLang="en-US" sz="2800" dirty="0">
                <a:cs typeface="MS PGothic" panose="020B0600070205080204" pitchFamily="34" charset="-128"/>
              </a:rPr>
              <a:t> </a:t>
            </a:r>
            <a:r>
              <a:rPr lang="en-US" altLang="en-US" sz="2800" dirty="0" err="1">
                <a:cs typeface="MS PGothic" panose="020B0600070205080204" pitchFamily="34" charset="-128"/>
              </a:rPr>
              <a:t>được</a:t>
            </a:r>
            <a:r>
              <a:rPr lang="en-US" altLang="en-US" sz="2800" dirty="0">
                <a:cs typeface="MS PGothic" panose="020B0600070205080204" pitchFamily="34" charset="-128"/>
              </a:rPr>
              <a:t> </a:t>
            </a:r>
            <a:r>
              <a:rPr lang="en-US" altLang="en-US" sz="2800" dirty="0" err="1">
                <a:cs typeface="MS PGothic" panose="020B0600070205080204" pitchFamily="34" charset="-128"/>
              </a:rPr>
              <a:t>khả</a:t>
            </a:r>
            <a:r>
              <a:rPr lang="en-US" altLang="en-US" sz="2800" dirty="0">
                <a:cs typeface="MS PGothic" panose="020B0600070205080204" pitchFamily="34" charset="-128"/>
              </a:rPr>
              <a:t> </a:t>
            </a:r>
            <a:r>
              <a:rPr lang="en-US" altLang="en-US" sz="2800" dirty="0" err="1">
                <a:cs typeface="MS PGothic" panose="020B0600070205080204" pitchFamily="34" charset="-128"/>
              </a:rPr>
              <a:t>năng</a:t>
            </a:r>
            <a:r>
              <a:rPr lang="en-US" altLang="en-US" sz="2800" dirty="0">
                <a:cs typeface="MS PGothic" panose="020B0600070205080204" pitchFamily="34" charset="-128"/>
              </a:rPr>
              <a:t> </a:t>
            </a:r>
            <a:r>
              <a:rPr lang="en-US" altLang="en-US" sz="2800" dirty="0" err="1">
                <a:cs typeface="MS PGothic" panose="020B0600070205080204" pitchFamily="34" charset="-128"/>
              </a:rPr>
              <a:t>xảy</a:t>
            </a:r>
            <a:r>
              <a:rPr lang="en-US" altLang="en-US" sz="2800" dirty="0">
                <a:cs typeface="MS PGothic" panose="020B0600070205080204" pitchFamily="34" charset="-128"/>
              </a:rPr>
              <a:t> </a:t>
            </a:r>
            <a:r>
              <a:rPr lang="en-US" altLang="en-US" sz="2800" dirty="0" err="1">
                <a:cs typeface="MS PGothic" panose="020B0600070205080204" pitchFamily="34" charset="-128"/>
              </a:rPr>
              <a:t>ra</a:t>
            </a:r>
            <a:r>
              <a:rPr lang="en-US" altLang="en-US" sz="2800" dirty="0">
                <a:cs typeface="MS PGothic" panose="020B0600070205080204" pitchFamily="34" charset="-128"/>
              </a:rPr>
              <a:t> </a:t>
            </a:r>
            <a:r>
              <a:rPr lang="en-US" altLang="en-US" sz="2800" dirty="0" err="1">
                <a:cs typeface="MS PGothic" panose="020B0600070205080204" pitchFamily="34" charset="-128"/>
              </a:rPr>
              <a:t>rủi</a:t>
            </a:r>
            <a:r>
              <a:rPr lang="en-US" altLang="en-US" sz="2800" dirty="0">
                <a:cs typeface="MS PGothic" panose="020B0600070205080204" pitchFamily="34" charset="-128"/>
              </a:rPr>
              <a:t> </a:t>
            </a:r>
            <a:r>
              <a:rPr lang="en-US" altLang="en-US" sz="2800" dirty="0" err="1">
                <a:cs typeface="MS PGothic" panose="020B0600070205080204" pitchFamily="34" charset="-128"/>
              </a:rPr>
              <a:t>ro</a:t>
            </a:r>
            <a:endParaRPr lang="en-US" altLang="en-US" sz="2800" dirty="0">
              <a:cs typeface="MS PGothic" panose="020B0600070205080204" pitchFamily="34" charset="-128"/>
            </a:endParaRPr>
          </a:p>
          <a:p>
            <a:pPr lvl="1"/>
            <a:r>
              <a:rPr lang="en-US" altLang="en-US" sz="2800" dirty="0" err="1">
                <a:cs typeface="MS PGothic" panose="020B0600070205080204" pitchFamily="34" charset="-128"/>
              </a:rPr>
              <a:t>Không</a:t>
            </a:r>
            <a:r>
              <a:rPr lang="en-US" altLang="en-US" sz="2800" dirty="0">
                <a:cs typeface="MS PGothic" panose="020B0600070205080204" pitchFamily="34" charset="-128"/>
              </a:rPr>
              <a:t> </a:t>
            </a:r>
            <a:r>
              <a:rPr lang="en-US" altLang="en-US" sz="2800" dirty="0" err="1">
                <a:cs typeface="MS PGothic" panose="020B0600070205080204" pitchFamily="34" charset="-128"/>
              </a:rPr>
              <a:t>thể</a:t>
            </a:r>
            <a:r>
              <a:rPr lang="en-US" altLang="en-US" sz="2800" dirty="0">
                <a:cs typeface="MS PGothic" panose="020B0600070205080204" pitchFamily="34" charset="-128"/>
              </a:rPr>
              <a:t> </a:t>
            </a:r>
            <a:r>
              <a:rPr lang="en-US" altLang="en-US" sz="2800" dirty="0" err="1">
                <a:cs typeface="MS PGothic" panose="020B0600070205080204" pitchFamily="34" charset="-128"/>
              </a:rPr>
              <a:t>ngăn</a:t>
            </a:r>
            <a:r>
              <a:rPr lang="en-US" altLang="en-US" sz="2800" dirty="0">
                <a:cs typeface="MS PGothic" panose="020B0600070205080204" pitchFamily="34" charset="-128"/>
              </a:rPr>
              <a:t> </a:t>
            </a:r>
            <a:r>
              <a:rPr lang="en-US" altLang="en-US" sz="2800" dirty="0" err="1">
                <a:cs typeface="MS PGothic" panose="020B0600070205080204" pitchFamily="34" charset="-128"/>
              </a:rPr>
              <a:t>chặn</a:t>
            </a:r>
            <a:r>
              <a:rPr lang="en-US" altLang="en-US" sz="2800" dirty="0">
                <a:cs typeface="MS PGothic" panose="020B0600070205080204" pitchFamily="34" charset="-128"/>
              </a:rPr>
              <a:t> </a:t>
            </a:r>
            <a:r>
              <a:rPr lang="en-US" altLang="en-US" sz="2800" dirty="0" err="1">
                <a:cs typeface="MS PGothic" panose="020B0600070205080204" pitchFamily="34" charset="-128"/>
              </a:rPr>
              <a:t>các</a:t>
            </a:r>
            <a:r>
              <a:rPr lang="en-US" altLang="en-US" sz="2800" dirty="0">
                <a:cs typeface="MS PGothic" panose="020B0600070205080204" pitchFamily="34" charset="-128"/>
              </a:rPr>
              <a:t> </a:t>
            </a:r>
            <a:r>
              <a:rPr lang="en-US" altLang="en-US" sz="2800" dirty="0" err="1">
                <a:cs typeface="MS PGothic" panose="020B0600070205080204" pitchFamily="34" charset="-128"/>
              </a:rPr>
              <a:t>rủi</a:t>
            </a:r>
            <a:r>
              <a:rPr lang="en-US" altLang="en-US" sz="2800" dirty="0">
                <a:cs typeface="MS PGothic" panose="020B0600070205080204" pitchFamily="34" charset="-128"/>
              </a:rPr>
              <a:t> </a:t>
            </a:r>
            <a:r>
              <a:rPr lang="en-US" altLang="en-US" sz="2800" dirty="0" err="1">
                <a:cs typeface="MS PGothic" panose="020B0600070205080204" pitchFamily="34" charset="-128"/>
              </a:rPr>
              <a:t>ro</a:t>
            </a:r>
            <a:endParaRPr lang="en-US" altLang="en-US" sz="2800" dirty="0">
              <a:cs typeface="MS PGothic" panose="020B0600070205080204" pitchFamily="34" charset="-128"/>
            </a:endParaRPr>
          </a:p>
          <a:p>
            <a:pPr eaLnBrk="1" hangingPunct="1">
              <a:lnSpc>
                <a:spcPct val="90000"/>
              </a:lnSpc>
              <a:buFont typeface="Wingdings" panose="05000000000000000000" pitchFamily="2" charset="2"/>
              <a:buChar char="q"/>
            </a:pPr>
            <a:r>
              <a:rPr lang="en-US" altLang="en-US" sz="3400" dirty="0" err="1" smtClean="0"/>
              <a:t>Phương</a:t>
            </a:r>
            <a:r>
              <a:rPr lang="en-US" altLang="en-US" sz="3400" dirty="0" smtClean="0"/>
              <a:t> </a:t>
            </a:r>
            <a:r>
              <a:rPr lang="en-US" altLang="en-US" sz="3400" dirty="0" err="1" smtClean="0"/>
              <a:t>pháp</a:t>
            </a:r>
            <a:r>
              <a:rPr lang="en-US" altLang="en-US" sz="3400" dirty="0" smtClean="0"/>
              <a:t> </a:t>
            </a:r>
            <a:r>
              <a:rPr lang="en-US" altLang="en-US" sz="3400" dirty="0" err="1" smtClean="0"/>
              <a:t>sửa</a:t>
            </a:r>
            <a:r>
              <a:rPr lang="en-US" altLang="en-US" sz="3400" dirty="0" smtClean="0"/>
              <a:t> </a:t>
            </a:r>
            <a:r>
              <a:rPr lang="en-US" altLang="en-US" sz="3400" dirty="0" err="1" smtClean="0"/>
              <a:t>chữa</a:t>
            </a:r>
            <a:endParaRPr lang="en-US" altLang="en-US" sz="3400" dirty="0" smtClean="0"/>
          </a:p>
          <a:p>
            <a:pPr lvl="1"/>
            <a:r>
              <a:rPr lang="en-US" altLang="en-US" sz="3400" dirty="0" err="1" smtClean="0">
                <a:cs typeface="MS PGothic" panose="020B0600070205080204" pitchFamily="34" charset="-128"/>
              </a:rPr>
              <a:t>Giảm</a:t>
            </a:r>
            <a:r>
              <a:rPr lang="en-US" altLang="en-US" sz="3400" dirty="0" smtClean="0">
                <a:cs typeface="MS PGothic" panose="020B0600070205080204" pitchFamily="34" charset="-128"/>
              </a:rPr>
              <a:t> </a:t>
            </a:r>
            <a:r>
              <a:rPr lang="en-US" altLang="en-US" sz="3400" dirty="0" err="1" smtClean="0">
                <a:cs typeface="MS PGothic" panose="020B0600070205080204" pitchFamily="34" charset="-128"/>
              </a:rPr>
              <a:t>thiểu</a:t>
            </a:r>
            <a:r>
              <a:rPr lang="en-US" altLang="en-US" sz="3400" dirty="0" smtClean="0">
                <a:cs typeface="MS PGothic" panose="020B0600070205080204" pitchFamily="34" charset="-128"/>
              </a:rPr>
              <a:t> </a:t>
            </a:r>
            <a:r>
              <a:rPr lang="en-US" altLang="en-US" sz="3400" dirty="0" err="1" smtClean="0">
                <a:cs typeface="MS PGothic" panose="020B0600070205080204" pitchFamily="34" charset="-128"/>
              </a:rPr>
              <a:t>ảnh</a:t>
            </a:r>
            <a:r>
              <a:rPr lang="en-US" altLang="en-US" sz="3400" dirty="0" smtClean="0">
                <a:cs typeface="MS PGothic" panose="020B0600070205080204" pitchFamily="34" charset="-128"/>
              </a:rPr>
              <a:t> </a:t>
            </a:r>
            <a:r>
              <a:rPr lang="en-US" altLang="en-US" sz="3400" dirty="0" err="1" smtClean="0">
                <a:cs typeface="MS PGothic" panose="020B0600070205080204" pitchFamily="34" charset="-128"/>
              </a:rPr>
              <a:t>hưởng</a:t>
            </a:r>
            <a:r>
              <a:rPr lang="en-US" altLang="en-US" sz="3400" dirty="0" smtClean="0">
                <a:cs typeface="MS PGothic" panose="020B0600070205080204" pitchFamily="34" charset="-128"/>
              </a:rPr>
              <a:t> </a:t>
            </a:r>
            <a:r>
              <a:rPr lang="en-US" altLang="en-US" sz="3400" dirty="0" err="1" smtClean="0">
                <a:cs typeface="MS PGothic" panose="020B0600070205080204" pitchFamily="34" charset="-128"/>
              </a:rPr>
              <a:t>của</a:t>
            </a:r>
            <a:r>
              <a:rPr lang="en-US" altLang="en-US" sz="3400" dirty="0" smtClean="0">
                <a:cs typeface="MS PGothic" panose="020B0600070205080204" pitchFamily="34" charset="-128"/>
              </a:rPr>
              <a:t> </a:t>
            </a:r>
            <a:r>
              <a:rPr lang="en-US" altLang="en-US" sz="3400" dirty="0" err="1" smtClean="0">
                <a:cs typeface="MS PGothic" panose="020B0600070205080204" pitchFamily="34" charset="-128"/>
              </a:rPr>
              <a:t>rủi</a:t>
            </a:r>
            <a:r>
              <a:rPr lang="en-US" altLang="en-US" sz="3400" dirty="0" smtClean="0">
                <a:cs typeface="MS PGothic" panose="020B0600070205080204" pitchFamily="34" charset="-128"/>
              </a:rPr>
              <a:t> </a:t>
            </a:r>
            <a:r>
              <a:rPr lang="en-US" altLang="en-US" sz="3400" dirty="0" err="1" smtClean="0">
                <a:cs typeface="MS PGothic" panose="020B0600070205080204" pitchFamily="34" charset="-128"/>
              </a:rPr>
              <a:t>ro</a:t>
            </a:r>
            <a:r>
              <a:rPr lang="en-US" altLang="en-US" sz="3400" dirty="0" smtClean="0">
                <a:cs typeface="MS PGothic" panose="020B0600070205080204" pitchFamily="34" charset="-128"/>
              </a:rPr>
              <a:t> </a:t>
            </a:r>
            <a:r>
              <a:rPr lang="en-US" altLang="en-US" sz="3400" dirty="0" err="1" smtClean="0">
                <a:cs typeface="MS PGothic" panose="020B0600070205080204" pitchFamily="34" charset="-128"/>
              </a:rPr>
              <a:t>khi</a:t>
            </a:r>
            <a:r>
              <a:rPr lang="en-US" altLang="en-US" sz="3400" dirty="0" smtClean="0">
                <a:cs typeface="MS PGothic" panose="020B0600070205080204" pitchFamily="34" charset="-128"/>
              </a:rPr>
              <a:t> </a:t>
            </a:r>
            <a:r>
              <a:rPr lang="en-US" altLang="en-US" sz="3400" dirty="0" err="1" smtClean="0">
                <a:cs typeface="MS PGothic" panose="020B0600070205080204" pitchFamily="34" charset="-128"/>
              </a:rPr>
              <a:t>nó</a:t>
            </a:r>
            <a:r>
              <a:rPr lang="en-US" altLang="en-US" sz="3400" dirty="0" smtClean="0">
                <a:cs typeface="MS PGothic" panose="020B0600070205080204" pitchFamily="34" charset="-128"/>
              </a:rPr>
              <a:t> </a:t>
            </a:r>
            <a:r>
              <a:rPr lang="en-US" altLang="en-US" sz="3400" dirty="0" err="1" smtClean="0">
                <a:cs typeface="MS PGothic" panose="020B0600070205080204" pitchFamily="34" charset="-128"/>
              </a:rPr>
              <a:t>xảy</a:t>
            </a:r>
            <a:r>
              <a:rPr lang="en-US" altLang="en-US" sz="3400" dirty="0" smtClean="0">
                <a:cs typeface="MS PGothic" panose="020B0600070205080204" pitchFamily="34" charset="-128"/>
              </a:rPr>
              <a:t> </a:t>
            </a:r>
            <a:r>
              <a:rPr lang="en-US" altLang="en-US" sz="3400" dirty="0" err="1" smtClean="0">
                <a:cs typeface="MS PGothic" panose="020B0600070205080204" pitchFamily="34" charset="-128"/>
              </a:rPr>
              <a:t>ra</a:t>
            </a:r>
            <a:endParaRPr lang="en-US" altLang="en-US" sz="2800" dirty="0">
              <a:cs typeface="MS PGothic" panose="020B0600070205080204" pitchFamily="34" charset="-128"/>
            </a:endParaRPr>
          </a:p>
          <a:p>
            <a:pPr marL="457200" lvl="1" indent="0" eaLnBrk="1" hangingPunct="1">
              <a:lnSpc>
                <a:spcPct val="90000"/>
              </a:lnSpc>
              <a:buNone/>
            </a:pPr>
            <a:endParaRPr lang="en-US" altLang="en-US" sz="3400" dirty="0" smtClean="0">
              <a:cs typeface="MS PGothic" panose="020B0600070205080204" pitchFamily="34" charset="-128"/>
            </a:endParaRPr>
          </a:p>
        </p:txBody>
      </p:sp>
    </p:spTree>
    <p:extLst>
      <p:ext uri="{BB962C8B-B14F-4D97-AF65-F5344CB8AC3E}">
        <p14:creationId xmlns:p14="http://schemas.microsoft.com/office/powerpoint/2010/main" val="38851085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fontScale="90000"/>
          </a:bodyPr>
          <a:lstStyle/>
          <a:p>
            <a:r>
              <a:rPr lang="vi-VN" b="1" dirty="0" smtClean="0">
                <a:solidFill>
                  <a:schemeClr val="bg1"/>
                </a:solidFill>
                <a:latin typeface="Arial" panose="020B0604020202020204" pitchFamily="34" charset="0"/>
                <a:cs typeface="Arial" panose="020B0604020202020204" pitchFamily="34" charset="0"/>
              </a:rPr>
              <a:t>Phương pháp </a:t>
            </a:r>
            <a:r>
              <a:rPr lang="en-US" b="1" dirty="0" err="1" smtClean="0">
                <a:solidFill>
                  <a:schemeClr val="bg1"/>
                </a:solidFill>
                <a:latin typeface="Arial" panose="020B0604020202020204" pitchFamily="34" charset="0"/>
                <a:cs typeface="Arial" panose="020B0604020202020204" pitchFamily="34" charset="0"/>
              </a:rPr>
              <a:t>đảm</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bảo</a:t>
            </a:r>
            <a:r>
              <a:rPr lang="en-US" b="1" dirty="0" smtClean="0">
                <a:solidFill>
                  <a:schemeClr val="bg1"/>
                </a:solidFill>
                <a:latin typeface="Arial" panose="020B0604020202020204" pitchFamily="34" charset="0"/>
                <a:cs typeface="Arial" panose="020B0604020202020204" pitchFamily="34" charset="0"/>
              </a:rPr>
              <a:t> an </a:t>
            </a:r>
            <a:r>
              <a:rPr lang="en-US" b="1" dirty="0" err="1" smtClean="0">
                <a:solidFill>
                  <a:schemeClr val="bg1"/>
                </a:solidFill>
                <a:latin typeface="Arial" panose="020B0604020202020204" pitchFamily="34" charset="0"/>
                <a:cs typeface="Arial" panose="020B0604020202020204" pitchFamily="34" charset="0"/>
              </a:rPr>
              <a:t>toàn</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thông</a:t>
            </a:r>
            <a:r>
              <a:rPr lang="en-US" b="1" dirty="0" smtClean="0">
                <a:solidFill>
                  <a:schemeClr val="bg1"/>
                </a:solidFill>
                <a:latin typeface="Arial" panose="020B0604020202020204" pitchFamily="34" charset="0"/>
                <a:cs typeface="Arial" panose="020B0604020202020204" pitchFamily="34" charset="0"/>
              </a:rPr>
              <a:t> tin</a:t>
            </a:r>
            <a:endParaRPr lang="en-US" altLang="en-US" dirty="0" smtClean="0"/>
          </a:p>
        </p:txBody>
      </p:sp>
      <p:sp>
        <p:nvSpPr>
          <p:cNvPr id="16387" name="Rectangle 3"/>
          <p:cNvSpPr>
            <a:spLocks noGrp="1" noChangeArrowheads="1"/>
          </p:cNvSpPr>
          <p:nvPr>
            <p:ph type="body" idx="1"/>
          </p:nvPr>
        </p:nvSpPr>
        <p:spPr>
          <a:xfrm>
            <a:off x="629263" y="1709037"/>
            <a:ext cx="10879493" cy="4551804"/>
          </a:xfrm>
        </p:spPr>
        <p:txBody>
          <a:bodyPr/>
          <a:lstStyle/>
          <a:p>
            <a:pPr>
              <a:buFont typeface="Wingdings" panose="05000000000000000000" pitchFamily="2" charset="2"/>
              <a:buChar char="q"/>
            </a:pPr>
            <a:r>
              <a:rPr lang="en-US" altLang="en-US" sz="3600" dirty="0" err="1"/>
              <a:t>Phương</a:t>
            </a:r>
            <a:r>
              <a:rPr lang="en-US" altLang="en-US" sz="3600" dirty="0"/>
              <a:t> </a:t>
            </a:r>
            <a:r>
              <a:rPr lang="en-US" altLang="en-US" sz="3600" dirty="0" err="1"/>
              <a:t>pháp</a:t>
            </a:r>
            <a:r>
              <a:rPr lang="en-US" altLang="en-US" sz="3600" dirty="0"/>
              <a:t> </a:t>
            </a:r>
            <a:r>
              <a:rPr lang="en-US" altLang="en-US" sz="3600" dirty="0" err="1"/>
              <a:t>phòng</a:t>
            </a:r>
            <a:r>
              <a:rPr lang="en-US" altLang="en-US" sz="3600" dirty="0"/>
              <a:t> </a:t>
            </a:r>
            <a:r>
              <a:rPr lang="en-US" altLang="en-US" sz="3600" dirty="0" err="1"/>
              <a:t>ngừa</a:t>
            </a:r>
            <a:endParaRPr lang="en-US" altLang="en-US" sz="3600" dirty="0"/>
          </a:p>
          <a:p>
            <a:pPr lvl="1"/>
            <a:r>
              <a:rPr lang="en-US" altLang="en-US" sz="3000" dirty="0" err="1">
                <a:cs typeface="MS PGothic" panose="020B0600070205080204" pitchFamily="34" charset="-128"/>
              </a:rPr>
              <a:t>Hạn</a:t>
            </a:r>
            <a:r>
              <a:rPr lang="en-US" altLang="en-US" sz="3000" dirty="0">
                <a:cs typeface="MS PGothic" panose="020B0600070205080204" pitchFamily="34" charset="-128"/>
              </a:rPr>
              <a:t> </a:t>
            </a:r>
            <a:r>
              <a:rPr lang="en-US" altLang="en-US" sz="3000" dirty="0" err="1">
                <a:cs typeface="MS PGothic" panose="020B0600070205080204" pitchFamily="34" charset="-128"/>
              </a:rPr>
              <a:t>chế</a:t>
            </a:r>
            <a:r>
              <a:rPr lang="en-US" altLang="en-US" sz="3000" dirty="0">
                <a:cs typeface="MS PGothic" panose="020B0600070205080204" pitchFamily="34" charset="-128"/>
              </a:rPr>
              <a:t> </a:t>
            </a:r>
            <a:r>
              <a:rPr lang="en-US" altLang="en-US" sz="3000" dirty="0" err="1">
                <a:cs typeface="MS PGothic" panose="020B0600070205080204" pitchFamily="34" charset="-128"/>
              </a:rPr>
              <a:t>khả</a:t>
            </a:r>
            <a:r>
              <a:rPr lang="en-US" altLang="en-US" sz="3000" dirty="0">
                <a:cs typeface="MS PGothic" panose="020B0600070205080204" pitchFamily="34" charset="-128"/>
              </a:rPr>
              <a:t> </a:t>
            </a:r>
            <a:r>
              <a:rPr lang="en-US" altLang="en-US" sz="3000" dirty="0" err="1">
                <a:cs typeface="MS PGothic" panose="020B0600070205080204" pitchFamily="34" charset="-128"/>
              </a:rPr>
              <a:t>năng</a:t>
            </a:r>
            <a:r>
              <a:rPr lang="en-US" altLang="en-US" sz="3000" dirty="0">
                <a:cs typeface="MS PGothic" panose="020B0600070205080204" pitchFamily="34" charset="-128"/>
              </a:rPr>
              <a:t> </a:t>
            </a:r>
            <a:r>
              <a:rPr lang="en-US" altLang="en-US" sz="3000" dirty="0" err="1">
                <a:cs typeface="MS PGothic" panose="020B0600070205080204" pitchFamily="34" charset="-128"/>
              </a:rPr>
              <a:t>xảy</a:t>
            </a:r>
            <a:r>
              <a:rPr lang="en-US" altLang="en-US" sz="3000" dirty="0">
                <a:cs typeface="MS PGothic" panose="020B0600070205080204" pitchFamily="34" charset="-128"/>
              </a:rPr>
              <a:t> </a:t>
            </a:r>
            <a:r>
              <a:rPr lang="en-US" altLang="en-US" sz="3000" dirty="0" err="1">
                <a:cs typeface="MS PGothic" panose="020B0600070205080204" pitchFamily="34" charset="-128"/>
              </a:rPr>
              <a:t>ra</a:t>
            </a:r>
            <a:r>
              <a:rPr lang="en-US" altLang="en-US" sz="3000" dirty="0">
                <a:cs typeface="MS PGothic" panose="020B0600070205080204" pitchFamily="34" charset="-128"/>
              </a:rPr>
              <a:t> </a:t>
            </a:r>
            <a:r>
              <a:rPr lang="en-US" altLang="en-US" sz="3000" dirty="0" err="1">
                <a:cs typeface="MS PGothic" panose="020B0600070205080204" pitchFamily="34" charset="-128"/>
              </a:rPr>
              <a:t>rủi</a:t>
            </a:r>
            <a:r>
              <a:rPr lang="en-US" altLang="en-US" sz="3000" dirty="0">
                <a:cs typeface="MS PGothic" panose="020B0600070205080204" pitchFamily="34" charset="-128"/>
              </a:rPr>
              <a:t> </a:t>
            </a:r>
            <a:r>
              <a:rPr lang="en-US" altLang="en-US" sz="3000" dirty="0" err="1">
                <a:cs typeface="MS PGothic" panose="020B0600070205080204" pitchFamily="34" charset="-128"/>
              </a:rPr>
              <a:t>ro</a:t>
            </a:r>
            <a:endParaRPr lang="en-US" altLang="en-US" sz="3000" dirty="0">
              <a:cs typeface="MS PGothic" panose="020B0600070205080204" pitchFamily="34" charset="-128"/>
            </a:endParaRPr>
          </a:p>
          <a:p>
            <a:pPr>
              <a:buFont typeface="Wingdings" panose="05000000000000000000" pitchFamily="2" charset="2"/>
              <a:buChar char="q"/>
            </a:pPr>
            <a:r>
              <a:rPr lang="en-US" altLang="en-US" sz="3600" dirty="0" err="1"/>
              <a:t>Các</a:t>
            </a:r>
            <a:r>
              <a:rPr lang="en-US" altLang="en-US" sz="3600" dirty="0"/>
              <a:t> </a:t>
            </a:r>
            <a:r>
              <a:rPr lang="en-US" altLang="en-US" sz="3600" dirty="0" err="1"/>
              <a:t>phương</a:t>
            </a:r>
            <a:r>
              <a:rPr lang="en-US" altLang="en-US" sz="3600" dirty="0"/>
              <a:t> </a:t>
            </a:r>
            <a:r>
              <a:rPr lang="en-US" altLang="en-US" sz="3600" dirty="0" err="1"/>
              <a:t>pháp</a:t>
            </a:r>
            <a:r>
              <a:rPr lang="en-US" altLang="en-US" sz="3600" dirty="0"/>
              <a:t> </a:t>
            </a:r>
            <a:r>
              <a:rPr lang="en-US" altLang="en-US" sz="3600" dirty="0" err="1"/>
              <a:t>bổ</a:t>
            </a:r>
            <a:r>
              <a:rPr lang="en-US" altLang="en-US" sz="3600" dirty="0"/>
              <a:t> </a:t>
            </a:r>
            <a:r>
              <a:rPr lang="en-US" altLang="en-US" sz="3600" dirty="0" err="1"/>
              <a:t>trợ</a:t>
            </a:r>
            <a:endParaRPr lang="en-US" altLang="en-US" sz="3600" dirty="0"/>
          </a:p>
          <a:p>
            <a:pPr lvl="1"/>
            <a:r>
              <a:rPr lang="en-US" altLang="en-US" sz="3000" dirty="0" err="1">
                <a:cs typeface="MS PGothic" panose="020B0600070205080204" pitchFamily="34" charset="-128"/>
              </a:rPr>
              <a:t>Các</a:t>
            </a:r>
            <a:r>
              <a:rPr lang="en-US" altLang="en-US" sz="3000" dirty="0">
                <a:cs typeface="MS PGothic" panose="020B0600070205080204" pitchFamily="34" charset="-128"/>
              </a:rPr>
              <a:t> </a:t>
            </a:r>
            <a:r>
              <a:rPr lang="en-US" altLang="en-US" sz="3000" dirty="0" err="1">
                <a:cs typeface="MS PGothic" panose="020B0600070205080204" pitchFamily="34" charset="-128"/>
              </a:rPr>
              <a:t>phương</a:t>
            </a:r>
            <a:r>
              <a:rPr lang="en-US" altLang="en-US" sz="3000" dirty="0">
                <a:cs typeface="MS PGothic" panose="020B0600070205080204" pitchFamily="34" charset="-128"/>
              </a:rPr>
              <a:t> </a:t>
            </a:r>
            <a:r>
              <a:rPr lang="en-US" altLang="en-US" sz="3000" dirty="0" err="1">
                <a:cs typeface="MS PGothic" panose="020B0600070205080204" pitchFamily="34" charset="-128"/>
              </a:rPr>
              <a:t>pháp</a:t>
            </a:r>
            <a:r>
              <a:rPr lang="en-US" altLang="en-US" sz="3000" dirty="0">
                <a:cs typeface="MS PGothic" panose="020B0600070205080204" pitchFamily="34" charset="-128"/>
              </a:rPr>
              <a:t> </a:t>
            </a:r>
            <a:r>
              <a:rPr lang="en-US" altLang="en-US" sz="3000" dirty="0" err="1">
                <a:cs typeface="MS PGothic" panose="020B0600070205080204" pitchFamily="34" charset="-128"/>
              </a:rPr>
              <a:t>thay</a:t>
            </a:r>
            <a:r>
              <a:rPr lang="en-US" altLang="en-US" sz="3000" dirty="0">
                <a:cs typeface="MS PGothic" panose="020B0600070205080204" pitchFamily="34" charset="-128"/>
              </a:rPr>
              <a:t> </a:t>
            </a:r>
            <a:r>
              <a:rPr lang="en-US" altLang="en-US" sz="3000" dirty="0" err="1">
                <a:cs typeface="MS PGothic" panose="020B0600070205080204" pitchFamily="34" charset="-128"/>
              </a:rPr>
              <a:t>thế</a:t>
            </a:r>
            <a:r>
              <a:rPr lang="en-US" altLang="en-US" sz="3000" dirty="0">
                <a:cs typeface="MS PGothic" panose="020B0600070205080204" pitchFamily="34" charset="-128"/>
              </a:rPr>
              <a:t> </a:t>
            </a:r>
            <a:r>
              <a:rPr lang="en-US" altLang="en-US" sz="3000" dirty="0" err="1">
                <a:cs typeface="MS PGothic" panose="020B0600070205080204" pitchFamily="34" charset="-128"/>
              </a:rPr>
              <a:t>được</a:t>
            </a:r>
            <a:r>
              <a:rPr lang="en-US" altLang="en-US" sz="3000" dirty="0">
                <a:cs typeface="MS PGothic" panose="020B0600070205080204" pitchFamily="34" charset="-128"/>
              </a:rPr>
              <a:t> </a:t>
            </a:r>
            <a:r>
              <a:rPr lang="en-US" altLang="en-US" sz="3000" dirty="0" err="1">
                <a:cs typeface="MS PGothic" panose="020B0600070205080204" pitchFamily="34" charset="-128"/>
              </a:rPr>
              <a:t>sử</a:t>
            </a:r>
            <a:r>
              <a:rPr lang="en-US" altLang="en-US" sz="3000" dirty="0">
                <a:cs typeface="MS PGothic" panose="020B0600070205080204" pitchFamily="34" charset="-128"/>
              </a:rPr>
              <a:t> </a:t>
            </a:r>
            <a:r>
              <a:rPr lang="en-US" altLang="en-US" sz="3000" dirty="0" err="1">
                <a:cs typeface="MS PGothic" panose="020B0600070205080204" pitchFamily="34" charset="-128"/>
              </a:rPr>
              <a:t>dụng</a:t>
            </a:r>
            <a:r>
              <a:rPr lang="en-US" altLang="en-US" sz="3000" dirty="0">
                <a:cs typeface="MS PGothic" panose="020B0600070205080204" pitchFamily="34" charset="-128"/>
              </a:rPr>
              <a:t> </a:t>
            </a:r>
            <a:r>
              <a:rPr lang="en-US" altLang="en-US" sz="3000" dirty="0" err="1">
                <a:cs typeface="MS PGothic" panose="020B0600070205080204" pitchFamily="34" charset="-128"/>
              </a:rPr>
              <a:t>khi</a:t>
            </a:r>
            <a:r>
              <a:rPr lang="en-US" altLang="en-US" sz="3000" dirty="0">
                <a:cs typeface="MS PGothic" panose="020B0600070205080204" pitchFamily="34" charset="-128"/>
              </a:rPr>
              <a:t> </a:t>
            </a:r>
            <a:r>
              <a:rPr lang="en-US" altLang="en-US" sz="3000" dirty="0" err="1">
                <a:cs typeface="MS PGothic" panose="020B0600070205080204" pitchFamily="34" charset="-128"/>
              </a:rPr>
              <a:t>phương</a:t>
            </a:r>
            <a:r>
              <a:rPr lang="en-US" altLang="en-US" sz="3000" dirty="0">
                <a:cs typeface="MS PGothic" panose="020B0600070205080204" pitchFamily="34" charset="-128"/>
              </a:rPr>
              <a:t> </a:t>
            </a:r>
            <a:r>
              <a:rPr lang="en-US" altLang="en-US" sz="3000" dirty="0" err="1">
                <a:cs typeface="MS PGothic" panose="020B0600070205080204" pitchFamily="34" charset="-128"/>
              </a:rPr>
              <a:t>pháp</a:t>
            </a:r>
            <a:r>
              <a:rPr lang="en-US" altLang="en-US" sz="3000" dirty="0">
                <a:cs typeface="MS PGothic" panose="020B0600070205080204" pitchFamily="34" charset="-128"/>
              </a:rPr>
              <a:t> </a:t>
            </a:r>
            <a:r>
              <a:rPr lang="en-US" altLang="en-US" sz="3000" dirty="0" err="1">
                <a:cs typeface="MS PGothic" panose="020B0600070205080204" pitchFamily="34" charset="-128"/>
              </a:rPr>
              <a:t>chính</a:t>
            </a:r>
            <a:r>
              <a:rPr lang="en-US" altLang="en-US" sz="3000" dirty="0">
                <a:cs typeface="MS PGothic" panose="020B0600070205080204" pitchFamily="34" charset="-128"/>
              </a:rPr>
              <a:t> </a:t>
            </a:r>
            <a:r>
              <a:rPr lang="en-US" altLang="en-US" sz="3000" dirty="0" err="1">
                <a:cs typeface="MS PGothic" panose="020B0600070205080204" pitchFamily="34" charset="-128"/>
              </a:rPr>
              <a:t>không</a:t>
            </a:r>
            <a:r>
              <a:rPr lang="en-US" altLang="en-US" sz="3000" dirty="0">
                <a:cs typeface="MS PGothic" panose="020B0600070205080204" pitchFamily="34" charset="-128"/>
              </a:rPr>
              <a:t> </a:t>
            </a:r>
            <a:r>
              <a:rPr lang="en-US" altLang="en-US" sz="3000" dirty="0" err="1">
                <a:cs typeface="MS PGothic" panose="020B0600070205080204" pitchFamily="34" charset="-128"/>
              </a:rPr>
              <a:t>thực</a:t>
            </a:r>
            <a:r>
              <a:rPr lang="en-US" altLang="en-US" sz="3000" dirty="0">
                <a:cs typeface="MS PGothic" panose="020B0600070205080204" pitchFamily="34" charset="-128"/>
              </a:rPr>
              <a:t> </a:t>
            </a:r>
            <a:r>
              <a:rPr lang="en-US" altLang="en-US" sz="3000" dirty="0" err="1">
                <a:cs typeface="MS PGothic" panose="020B0600070205080204" pitchFamily="34" charset="-128"/>
              </a:rPr>
              <a:t>hiện</a:t>
            </a:r>
            <a:r>
              <a:rPr lang="en-US" altLang="en-US" sz="3000" dirty="0">
                <a:cs typeface="MS PGothic" panose="020B0600070205080204" pitchFamily="34" charset="-128"/>
              </a:rPr>
              <a:t> </a:t>
            </a:r>
            <a:r>
              <a:rPr lang="en-US" altLang="en-US" sz="3000" dirty="0" err="1">
                <a:cs typeface="MS PGothic" panose="020B0600070205080204" pitchFamily="34" charset="-128"/>
              </a:rPr>
              <a:t>được</a:t>
            </a:r>
            <a:endParaRPr lang="en-US" altLang="en-US" sz="3000" dirty="0" smtClean="0">
              <a:cs typeface="MS PGothic" panose="020B0600070205080204" pitchFamily="34" charset="-128"/>
            </a:endParaRPr>
          </a:p>
        </p:txBody>
      </p:sp>
    </p:spTree>
    <p:extLst>
      <p:ext uri="{BB962C8B-B14F-4D97-AF65-F5344CB8AC3E}">
        <p14:creationId xmlns:p14="http://schemas.microsoft.com/office/powerpoint/2010/main" val="42821957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vi-VN" sz="4000" b="1" dirty="0">
                <a:solidFill>
                  <a:schemeClr val="bg1"/>
                </a:solidFill>
                <a:latin typeface="Arial" panose="020B0604020202020204" pitchFamily="34" charset="0"/>
                <a:cs typeface="Arial" panose="020B0604020202020204" pitchFamily="34" charset="0"/>
              </a:rPr>
              <a:t>Phương </a:t>
            </a:r>
            <a:r>
              <a:rPr lang="vi-VN" sz="4000" b="1" dirty="0" smtClean="0">
                <a:solidFill>
                  <a:schemeClr val="bg1"/>
                </a:solidFill>
                <a:latin typeface="Arial" panose="020B0604020202020204" pitchFamily="34" charset="0"/>
                <a:cs typeface="Arial" panose="020B0604020202020204" pitchFamily="34" charset="0"/>
              </a:rPr>
              <a:t>pháp</a:t>
            </a:r>
            <a:r>
              <a:rPr lang="en-US" sz="4000" b="1" dirty="0" smtClean="0">
                <a:solidFill>
                  <a:schemeClr val="bg1"/>
                </a:solidFill>
                <a:latin typeface="Arial" panose="020B0604020202020204" pitchFamily="34" charset="0"/>
                <a:cs typeface="Arial" panose="020B0604020202020204" pitchFamily="34" charset="0"/>
              </a:rPr>
              <a:t> </a:t>
            </a:r>
            <a:r>
              <a:rPr lang="en-US" sz="4000" b="1" dirty="0" err="1" smtClean="0">
                <a:solidFill>
                  <a:schemeClr val="bg1"/>
                </a:solidFill>
                <a:latin typeface="Arial" panose="020B0604020202020204" pitchFamily="34" charset="0"/>
                <a:cs typeface="Arial" panose="020B0604020202020204" pitchFamily="34" charset="0"/>
              </a:rPr>
              <a:t>ngăn</a:t>
            </a:r>
            <a:r>
              <a:rPr lang="en-US" sz="4000" b="1" dirty="0" smtClean="0">
                <a:solidFill>
                  <a:schemeClr val="bg1"/>
                </a:solidFill>
                <a:latin typeface="Arial" panose="020B0604020202020204" pitchFamily="34" charset="0"/>
                <a:cs typeface="Arial" panose="020B0604020202020204" pitchFamily="34" charset="0"/>
              </a:rPr>
              <a:t> </a:t>
            </a:r>
            <a:r>
              <a:rPr lang="en-US" sz="4000" b="1" dirty="0" err="1" smtClean="0">
                <a:solidFill>
                  <a:schemeClr val="bg1"/>
                </a:solidFill>
                <a:latin typeface="Arial" panose="020B0604020202020204" pitchFamily="34" charset="0"/>
                <a:cs typeface="Arial" panose="020B0604020202020204" pitchFamily="34" charset="0"/>
              </a:rPr>
              <a:t>chặn</a:t>
            </a:r>
            <a:endParaRPr lang="en-US" altLang="en-US" sz="4000" dirty="0"/>
          </a:p>
        </p:txBody>
      </p:sp>
      <p:sp>
        <p:nvSpPr>
          <p:cNvPr id="18435" name="Rectangle 3"/>
          <p:cNvSpPr>
            <a:spLocks noGrp="1" noChangeArrowheads="1"/>
          </p:cNvSpPr>
          <p:nvPr>
            <p:ph type="body" idx="1"/>
          </p:nvPr>
        </p:nvSpPr>
        <p:spPr>
          <a:xfrm>
            <a:off x="699796" y="1222310"/>
            <a:ext cx="10384971" cy="5178490"/>
          </a:xfrm>
        </p:spPr>
        <p:txBody>
          <a:bodyPr/>
          <a:lstStyle/>
          <a:p>
            <a:pPr eaLnBrk="1" hangingPunct="1">
              <a:lnSpc>
                <a:spcPct val="90000"/>
              </a:lnSpc>
              <a:buFont typeface="Wingdings" panose="05000000000000000000" pitchFamily="2" charset="2"/>
              <a:buChar char="q"/>
            </a:pPr>
            <a:r>
              <a:rPr lang="en-US" altLang="en-US" sz="3600" dirty="0"/>
              <a:t>Hardening</a:t>
            </a:r>
            <a:endParaRPr lang="en-US" altLang="en-US" dirty="0" smtClean="0"/>
          </a:p>
          <a:p>
            <a:pPr lvl="1" eaLnBrk="1" hangingPunct="1">
              <a:lnSpc>
                <a:spcPct val="90000"/>
              </a:lnSpc>
            </a:pPr>
            <a:r>
              <a:rPr lang="en-US" altLang="en-US" sz="3200" dirty="0" err="1" smtClean="0">
                <a:cs typeface="MS PGothic" panose="020B0600070205080204" pitchFamily="34" charset="-128"/>
              </a:rPr>
              <a:t>Cấu</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hình</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lại</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hệ</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thống</a:t>
            </a:r>
            <a:r>
              <a:rPr lang="en-US" altLang="en-US" sz="3200" dirty="0" smtClean="0">
                <a:cs typeface="MS PGothic" panose="020B0600070205080204" pitchFamily="34" charset="-128"/>
              </a:rPr>
              <a:t> an </a:t>
            </a:r>
            <a:r>
              <a:rPr lang="en-US" altLang="en-US" sz="3200" dirty="0" err="1" smtClean="0">
                <a:cs typeface="MS PGothic" panose="020B0600070205080204" pitchFamily="34" charset="-128"/>
              </a:rPr>
              <a:t>toàn</a:t>
            </a:r>
            <a:r>
              <a:rPr lang="en-US" altLang="en-US" sz="3200" dirty="0" smtClean="0">
                <a:cs typeface="MS PGothic" panose="020B0600070205080204" pitchFamily="34" charset="-128"/>
              </a:rPr>
              <a:t> so </a:t>
            </a:r>
            <a:r>
              <a:rPr lang="en-US" altLang="en-US" sz="3200" dirty="0" err="1" smtClean="0">
                <a:cs typeface="MS PGothic" panose="020B0600070205080204" pitchFamily="34" charset="-128"/>
              </a:rPr>
              <a:t>với</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chế</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độ</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mặc</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định</a:t>
            </a:r>
            <a:endParaRPr lang="en-US" altLang="en-US" sz="3200" dirty="0">
              <a:cs typeface="MS PGothic" panose="020B0600070205080204" pitchFamily="34" charset="-128"/>
            </a:endParaRPr>
          </a:p>
          <a:p>
            <a:pPr lvl="1" eaLnBrk="1" hangingPunct="1">
              <a:lnSpc>
                <a:spcPct val="90000"/>
              </a:lnSpc>
            </a:pPr>
            <a:r>
              <a:rPr lang="en-US" altLang="en-US" sz="3200" dirty="0" err="1" smtClean="0">
                <a:cs typeface="MS PGothic" panose="020B0600070205080204" pitchFamily="34" charset="-128"/>
              </a:rPr>
              <a:t>Loại</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bỏ</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các</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dịch</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vụ</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và</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cổng</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mạng</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không</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sử</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dụng</a:t>
            </a:r>
            <a:endParaRPr lang="en-US" altLang="en-US" sz="3200" dirty="0">
              <a:cs typeface="MS PGothic" panose="020B0600070205080204" pitchFamily="34" charset="-128"/>
            </a:endParaRPr>
          </a:p>
          <a:p>
            <a:pPr lvl="1" eaLnBrk="1" hangingPunct="1">
              <a:lnSpc>
                <a:spcPct val="90000"/>
              </a:lnSpc>
            </a:pPr>
            <a:r>
              <a:rPr lang="en-US" altLang="en-US" sz="3200" dirty="0" err="1" smtClean="0">
                <a:cs typeface="MS PGothic" panose="020B0600070205080204" pitchFamily="34" charset="-128"/>
              </a:rPr>
              <a:t>Cập</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nhật</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bản</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vá</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lỗi</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thường</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xuyên</a:t>
            </a:r>
            <a:endParaRPr lang="en-US" altLang="en-US" sz="3200" dirty="0">
              <a:cs typeface="MS PGothic" panose="020B0600070205080204" pitchFamily="34" charset="-128"/>
            </a:endParaRPr>
          </a:p>
          <a:p>
            <a:pPr lvl="1" eaLnBrk="1" hangingPunct="1">
              <a:lnSpc>
                <a:spcPct val="90000"/>
              </a:lnSpc>
            </a:pPr>
            <a:r>
              <a:rPr lang="en-US" altLang="en-US" sz="3200" dirty="0" err="1" smtClean="0">
                <a:cs typeface="MS PGothic" panose="020B0600070205080204" pitchFamily="34" charset="-128"/>
              </a:rPr>
              <a:t>Bật</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tường</a:t>
            </a:r>
            <a:r>
              <a:rPr lang="en-US" altLang="en-US" sz="3200" dirty="0" smtClean="0">
                <a:cs typeface="MS PGothic" panose="020B0600070205080204" pitchFamily="34" charset="-128"/>
              </a:rPr>
              <a:t> </a:t>
            </a:r>
            <a:r>
              <a:rPr lang="en-US" altLang="en-US" sz="3200" dirty="0" err="1" smtClean="0">
                <a:cs typeface="MS PGothic" panose="020B0600070205080204" pitchFamily="34" charset="-128"/>
              </a:rPr>
              <a:t>lửa</a:t>
            </a:r>
            <a:endParaRPr lang="en-US" altLang="en-US" sz="3200" dirty="0">
              <a:cs typeface="MS PGothic" panose="020B0600070205080204" pitchFamily="34" charset="-128"/>
            </a:endParaRPr>
          </a:p>
          <a:p>
            <a:pPr eaLnBrk="1" hangingPunct="1">
              <a:lnSpc>
                <a:spcPct val="90000"/>
              </a:lnSpc>
              <a:buFont typeface="Wingdings" panose="05000000000000000000" pitchFamily="2" charset="2"/>
              <a:buChar char="q"/>
            </a:pPr>
            <a:r>
              <a:rPr lang="en-US" altLang="en-US" sz="3600" dirty="0" err="1" smtClean="0"/>
              <a:t>Đào</a:t>
            </a:r>
            <a:r>
              <a:rPr lang="en-US" altLang="en-US" sz="3600" dirty="0" smtClean="0"/>
              <a:t> </a:t>
            </a:r>
            <a:r>
              <a:rPr lang="en-US" altLang="en-US" sz="3600" dirty="0" err="1" smtClean="0"/>
              <a:t>tạo</a:t>
            </a:r>
            <a:r>
              <a:rPr lang="en-US" altLang="en-US" sz="3600" dirty="0" smtClean="0"/>
              <a:t>, </a:t>
            </a:r>
            <a:r>
              <a:rPr lang="en-US" altLang="en-US" sz="3600" dirty="0" err="1" smtClean="0"/>
              <a:t>giáo</a:t>
            </a:r>
            <a:r>
              <a:rPr lang="en-US" altLang="en-US" sz="3600" dirty="0" smtClean="0"/>
              <a:t> </a:t>
            </a:r>
            <a:r>
              <a:rPr lang="en-US" altLang="en-US" sz="3600" dirty="0" err="1" smtClean="0"/>
              <a:t>dục</a:t>
            </a:r>
            <a:r>
              <a:rPr lang="en-US" altLang="en-US" sz="3600" dirty="0" smtClean="0"/>
              <a:t>, </a:t>
            </a:r>
            <a:r>
              <a:rPr lang="en-US" altLang="en-US" sz="3600" dirty="0" err="1" smtClean="0"/>
              <a:t>chính</a:t>
            </a:r>
            <a:r>
              <a:rPr lang="en-US" altLang="en-US" sz="3600" dirty="0" smtClean="0"/>
              <a:t> </a:t>
            </a:r>
            <a:r>
              <a:rPr lang="en-US" altLang="en-US" sz="3600" dirty="0" err="1" smtClean="0"/>
              <a:t>sách</a:t>
            </a:r>
            <a:r>
              <a:rPr lang="en-US" altLang="en-US" sz="3600" dirty="0" smtClean="0"/>
              <a:t> </a:t>
            </a:r>
            <a:r>
              <a:rPr lang="en-US" altLang="en-US" sz="3600" dirty="0" err="1" smtClean="0"/>
              <a:t>về</a:t>
            </a:r>
            <a:r>
              <a:rPr lang="en-US" altLang="en-US" sz="3600" dirty="0" smtClean="0"/>
              <a:t> an </a:t>
            </a:r>
            <a:r>
              <a:rPr lang="en-US" altLang="en-US" sz="3600" dirty="0" err="1" smtClean="0"/>
              <a:t>toàn</a:t>
            </a:r>
            <a:r>
              <a:rPr lang="en-US" altLang="en-US" sz="3600" dirty="0" smtClean="0"/>
              <a:t> </a:t>
            </a:r>
            <a:r>
              <a:rPr lang="en-US" altLang="en-US" sz="3600" dirty="0" err="1" smtClean="0"/>
              <a:t>thông</a:t>
            </a:r>
            <a:r>
              <a:rPr lang="en-US" altLang="en-US" sz="3600" dirty="0" smtClean="0"/>
              <a:t> tin</a:t>
            </a:r>
          </a:p>
          <a:p>
            <a:pPr>
              <a:buFont typeface="Wingdings" panose="05000000000000000000" pitchFamily="2" charset="2"/>
              <a:buChar char="q"/>
            </a:pPr>
            <a:r>
              <a:rPr lang="en-US" altLang="en-US" dirty="0" err="1" smtClean="0">
                <a:cs typeface="MS PGothic" panose="020B0600070205080204" pitchFamily="34" charset="-128"/>
              </a:rPr>
              <a:t>Sử</a:t>
            </a:r>
            <a:r>
              <a:rPr lang="en-US" altLang="en-US" dirty="0" smtClean="0">
                <a:cs typeface="MS PGothic" panose="020B0600070205080204" pitchFamily="34" charset="-128"/>
              </a:rPr>
              <a:t> </a:t>
            </a:r>
            <a:r>
              <a:rPr lang="en-US" altLang="en-US" dirty="0" err="1" smtClean="0">
                <a:cs typeface="MS PGothic" panose="020B0600070205080204" pitchFamily="34" charset="-128"/>
              </a:rPr>
              <a:t>dụng</a:t>
            </a:r>
            <a:r>
              <a:rPr lang="en-US" altLang="en-US" dirty="0" smtClean="0">
                <a:cs typeface="MS PGothic" panose="020B0600070205080204" pitchFamily="34" charset="-128"/>
              </a:rPr>
              <a:t> </a:t>
            </a:r>
            <a:r>
              <a:rPr lang="en-US" altLang="en-US" dirty="0" err="1" smtClean="0">
                <a:cs typeface="MS PGothic" panose="020B0600070205080204" pitchFamily="34" charset="-128"/>
              </a:rPr>
              <a:t>các</a:t>
            </a:r>
            <a:r>
              <a:rPr lang="en-US" altLang="en-US" dirty="0" smtClean="0">
                <a:cs typeface="MS PGothic" panose="020B0600070205080204" pitchFamily="34" charset="-128"/>
              </a:rPr>
              <a:t> </a:t>
            </a:r>
            <a:r>
              <a:rPr lang="en-US" altLang="en-US" dirty="0" err="1" smtClean="0">
                <a:cs typeface="MS PGothic" panose="020B0600070205080204" pitchFamily="34" charset="-128"/>
              </a:rPr>
              <a:t>công</a:t>
            </a:r>
            <a:r>
              <a:rPr lang="en-US" altLang="en-US" dirty="0" smtClean="0">
                <a:cs typeface="MS PGothic" panose="020B0600070205080204" pitchFamily="34" charset="-128"/>
              </a:rPr>
              <a:t> </a:t>
            </a:r>
            <a:r>
              <a:rPr lang="en-US" altLang="en-US" dirty="0" err="1" smtClean="0">
                <a:cs typeface="MS PGothic" panose="020B0600070205080204" pitchFamily="34" charset="-128"/>
              </a:rPr>
              <a:t>nghệ</a:t>
            </a:r>
            <a:r>
              <a:rPr lang="en-US" altLang="en-US" dirty="0" smtClean="0">
                <a:cs typeface="MS PGothic" panose="020B0600070205080204" pitchFamily="34" charset="-128"/>
              </a:rPr>
              <a:t> </a:t>
            </a:r>
            <a:r>
              <a:rPr lang="en-US" altLang="en-US" dirty="0" err="1" smtClean="0">
                <a:cs typeface="MS PGothic" panose="020B0600070205080204" pitchFamily="34" charset="-128"/>
              </a:rPr>
              <a:t>ngăn</a:t>
            </a:r>
            <a:r>
              <a:rPr lang="en-US" altLang="en-US" dirty="0" smtClean="0">
                <a:cs typeface="MS PGothic" panose="020B0600070205080204" pitchFamily="34" charset="-128"/>
              </a:rPr>
              <a:t> </a:t>
            </a:r>
            <a:r>
              <a:rPr lang="en-US" altLang="en-US" dirty="0" err="1" smtClean="0">
                <a:cs typeface="MS PGothic" panose="020B0600070205080204" pitchFamily="34" charset="-128"/>
              </a:rPr>
              <a:t>chặn</a:t>
            </a:r>
            <a:r>
              <a:rPr lang="en-US" altLang="en-US" dirty="0" smtClean="0">
                <a:cs typeface="MS PGothic" panose="020B0600070205080204" pitchFamily="34" charset="-128"/>
              </a:rPr>
              <a:t> </a:t>
            </a:r>
            <a:r>
              <a:rPr lang="en-US" altLang="en-US" dirty="0" err="1" smtClean="0">
                <a:cs typeface="MS PGothic" panose="020B0600070205080204" pitchFamily="34" charset="-128"/>
              </a:rPr>
              <a:t>tấn</a:t>
            </a:r>
            <a:r>
              <a:rPr lang="en-US" altLang="en-US" dirty="0" smtClean="0">
                <a:cs typeface="MS PGothic" panose="020B0600070205080204" pitchFamily="34" charset="-128"/>
              </a:rPr>
              <a:t> </a:t>
            </a:r>
            <a:r>
              <a:rPr lang="en-US" altLang="en-US" dirty="0" err="1" smtClean="0">
                <a:cs typeface="MS PGothic" panose="020B0600070205080204" pitchFamily="34" charset="-128"/>
              </a:rPr>
              <a:t>công</a:t>
            </a:r>
            <a:r>
              <a:rPr lang="en-US" altLang="en-US" dirty="0" smtClean="0">
                <a:cs typeface="MS PGothic" panose="020B0600070205080204" pitchFamily="34" charset="-128"/>
              </a:rPr>
              <a:t>, </a:t>
            </a:r>
            <a:r>
              <a:rPr lang="en-US" altLang="en-US" dirty="0" err="1" smtClean="0">
                <a:cs typeface="MS PGothic" panose="020B0600070205080204" pitchFamily="34" charset="-128"/>
              </a:rPr>
              <a:t>rò</a:t>
            </a:r>
            <a:r>
              <a:rPr lang="en-US" altLang="en-US" dirty="0" smtClean="0">
                <a:cs typeface="MS PGothic" panose="020B0600070205080204" pitchFamily="34" charset="-128"/>
              </a:rPr>
              <a:t> </a:t>
            </a:r>
            <a:r>
              <a:rPr lang="en-US" altLang="en-US" dirty="0" err="1" smtClean="0">
                <a:cs typeface="MS PGothic" panose="020B0600070205080204" pitchFamily="34" charset="-128"/>
              </a:rPr>
              <a:t>quét</a:t>
            </a:r>
            <a:r>
              <a:rPr lang="en-US" altLang="en-US" dirty="0" smtClean="0">
                <a:cs typeface="MS PGothic" panose="020B0600070205080204" pitchFamily="34" charset="-128"/>
              </a:rPr>
              <a:t> </a:t>
            </a:r>
            <a:r>
              <a:rPr lang="en-US" altLang="en-US" dirty="0" err="1" smtClean="0">
                <a:cs typeface="MS PGothic" panose="020B0600070205080204" pitchFamily="34" charset="-128"/>
              </a:rPr>
              <a:t>lỗ</a:t>
            </a:r>
            <a:r>
              <a:rPr lang="en-US" altLang="en-US" dirty="0" smtClean="0">
                <a:cs typeface="MS PGothic" panose="020B0600070205080204" pitchFamily="34" charset="-128"/>
              </a:rPr>
              <a:t> </a:t>
            </a:r>
            <a:r>
              <a:rPr lang="en-US" altLang="en-US" dirty="0" err="1" smtClean="0">
                <a:cs typeface="MS PGothic" panose="020B0600070205080204" pitchFamily="34" charset="-128"/>
              </a:rPr>
              <a:t>hổng</a:t>
            </a:r>
            <a:endParaRPr lang="en-US" altLang="en-US" dirty="0" smtClean="0">
              <a:cs typeface="MS PGothic" panose="020B0600070205080204" pitchFamily="34" charset="-128"/>
            </a:endParaRPr>
          </a:p>
          <a:p>
            <a:pPr>
              <a:buFont typeface="Wingdings" panose="05000000000000000000" pitchFamily="2" charset="2"/>
              <a:buChar char="q"/>
            </a:pPr>
            <a:r>
              <a:rPr lang="en-US" altLang="en-US" dirty="0" err="1" smtClean="0">
                <a:cs typeface="MS PGothic" panose="020B0600070205080204" pitchFamily="34" charset="-128"/>
              </a:rPr>
              <a:t>Quản</a:t>
            </a:r>
            <a:r>
              <a:rPr lang="en-US" altLang="en-US" dirty="0" smtClean="0">
                <a:cs typeface="MS PGothic" panose="020B0600070205080204" pitchFamily="34" charset="-128"/>
              </a:rPr>
              <a:t> </a:t>
            </a:r>
            <a:r>
              <a:rPr lang="en-US" altLang="en-US" dirty="0" err="1" smtClean="0">
                <a:cs typeface="MS PGothic" panose="020B0600070205080204" pitchFamily="34" charset="-128"/>
              </a:rPr>
              <a:t>lý</a:t>
            </a:r>
            <a:r>
              <a:rPr lang="en-US" altLang="en-US" dirty="0" smtClean="0">
                <a:cs typeface="MS PGothic" panose="020B0600070205080204" pitchFamily="34" charset="-128"/>
              </a:rPr>
              <a:t> </a:t>
            </a:r>
            <a:r>
              <a:rPr lang="en-US" altLang="en-US" dirty="0" err="1" smtClean="0">
                <a:cs typeface="MS PGothic" panose="020B0600070205080204" pitchFamily="34" charset="-128"/>
              </a:rPr>
              <a:t>và</a:t>
            </a:r>
            <a:r>
              <a:rPr lang="en-US" altLang="en-US" dirty="0" smtClean="0">
                <a:cs typeface="MS PGothic" panose="020B0600070205080204" pitchFamily="34" charset="-128"/>
              </a:rPr>
              <a:t> </a:t>
            </a:r>
            <a:r>
              <a:rPr lang="en-US" altLang="en-US" dirty="0" err="1" smtClean="0">
                <a:cs typeface="MS PGothic" panose="020B0600070205080204" pitchFamily="34" charset="-128"/>
              </a:rPr>
              <a:t>loại</a:t>
            </a:r>
            <a:r>
              <a:rPr lang="en-US" altLang="en-US" dirty="0" smtClean="0">
                <a:cs typeface="MS PGothic" panose="020B0600070205080204" pitchFamily="34" charset="-128"/>
              </a:rPr>
              <a:t> </a:t>
            </a:r>
            <a:r>
              <a:rPr lang="en-US" altLang="en-US" dirty="0" err="1" smtClean="0">
                <a:cs typeface="MS PGothic" panose="020B0600070205080204" pitchFamily="34" charset="-128"/>
              </a:rPr>
              <a:t>bỏ</a:t>
            </a:r>
            <a:r>
              <a:rPr lang="en-US" altLang="en-US" dirty="0" smtClean="0">
                <a:cs typeface="MS PGothic" panose="020B0600070205080204" pitchFamily="34" charset="-128"/>
              </a:rPr>
              <a:t> </a:t>
            </a:r>
            <a:r>
              <a:rPr lang="en-US" altLang="en-US" dirty="0" err="1" smtClean="0">
                <a:cs typeface="MS PGothic" panose="020B0600070205080204" pitchFamily="34" charset="-128"/>
              </a:rPr>
              <a:t>tài</a:t>
            </a:r>
            <a:r>
              <a:rPr lang="en-US" altLang="en-US" dirty="0" smtClean="0">
                <a:cs typeface="MS PGothic" panose="020B0600070205080204" pitchFamily="34" charset="-128"/>
              </a:rPr>
              <a:t> </a:t>
            </a:r>
            <a:r>
              <a:rPr lang="en-US" altLang="en-US" dirty="0" err="1" smtClean="0">
                <a:cs typeface="MS PGothic" panose="020B0600070205080204" pitchFamily="34" charset="-128"/>
              </a:rPr>
              <a:t>khoản</a:t>
            </a:r>
            <a:r>
              <a:rPr lang="en-US" altLang="en-US" dirty="0" smtClean="0">
                <a:cs typeface="MS PGothic" panose="020B0600070205080204" pitchFamily="34" charset="-128"/>
              </a:rPr>
              <a:t> </a:t>
            </a:r>
            <a:r>
              <a:rPr lang="en-US" altLang="en-US" dirty="0" err="1" smtClean="0">
                <a:cs typeface="MS PGothic" panose="020B0600070205080204" pitchFamily="34" charset="-128"/>
              </a:rPr>
              <a:t>không</a:t>
            </a:r>
            <a:r>
              <a:rPr lang="en-US" altLang="en-US" dirty="0" smtClean="0">
                <a:cs typeface="MS PGothic" panose="020B0600070205080204" pitchFamily="34" charset="-128"/>
              </a:rPr>
              <a:t> </a:t>
            </a:r>
            <a:r>
              <a:rPr lang="en-US" altLang="en-US" dirty="0" err="1" smtClean="0">
                <a:cs typeface="MS PGothic" panose="020B0600070205080204" pitchFamily="34" charset="-128"/>
              </a:rPr>
              <a:t>sử</a:t>
            </a:r>
            <a:r>
              <a:rPr lang="en-US" altLang="en-US" dirty="0" smtClean="0">
                <a:cs typeface="MS PGothic" panose="020B0600070205080204" pitchFamily="34" charset="-128"/>
              </a:rPr>
              <a:t> </a:t>
            </a:r>
            <a:r>
              <a:rPr lang="en-US" altLang="en-US" dirty="0" err="1" smtClean="0">
                <a:cs typeface="MS PGothic" panose="020B0600070205080204" pitchFamily="34" charset="-128"/>
              </a:rPr>
              <a:t>dụng</a:t>
            </a:r>
            <a:r>
              <a:rPr lang="en-US" altLang="en-US" dirty="0" smtClean="0">
                <a:cs typeface="MS PGothic" panose="020B0600070205080204" pitchFamily="34" charset="-128"/>
              </a:rPr>
              <a:t> </a:t>
            </a:r>
          </a:p>
        </p:txBody>
      </p:sp>
    </p:spTree>
    <p:extLst>
      <p:ext uri="{BB962C8B-B14F-4D97-AF65-F5344CB8AC3E}">
        <p14:creationId xmlns:p14="http://schemas.microsoft.com/office/powerpoint/2010/main" val="1178349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981200" y="304800"/>
            <a:ext cx="8229600" cy="1143000"/>
          </a:xfrm>
        </p:spPr>
        <p:txBody>
          <a:bodyPr>
            <a:normAutofit/>
          </a:bodyPr>
          <a:lstStyle/>
          <a:p>
            <a:r>
              <a:rPr lang="vi-VN" b="1" dirty="0">
                <a:solidFill>
                  <a:schemeClr val="bg1"/>
                </a:solidFill>
                <a:latin typeface="Arial" panose="020B0604020202020204" pitchFamily="34" charset="0"/>
                <a:cs typeface="Arial" panose="020B0604020202020204" pitchFamily="34" charset="0"/>
              </a:rPr>
              <a:t>Phương </a:t>
            </a:r>
            <a:r>
              <a:rPr lang="vi-VN" b="1" dirty="0" smtClean="0">
                <a:solidFill>
                  <a:schemeClr val="bg1"/>
                </a:solidFill>
                <a:latin typeface="Arial" panose="020B0604020202020204" pitchFamily="34" charset="0"/>
                <a:cs typeface="Arial" panose="020B0604020202020204" pitchFamily="34" charset="0"/>
              </a:rPr>
              <a:t>pháp</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phát</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hiện</a:t>
            </a:r>
            <a:endParaRPr lang="en-US" altLang="en-US" dirty="0" smtClean="0"/>
          </a:p>
        </p:txBody>
      </p:sp>
      <p:sp>
        <p:nvSpPr>
          <p:cNvPr id="21507" name="Rectangle 3"/>
          <p:cNvSpPr>
            <a:spLocks noGrp="1" noChangeArrowheads="1"/>
          </p:cNvSpPr>
          <p:nvPr>
            <p:ph type="body" idx="1"/>
          </p:nvPr>
        </p:nvSpPr>
        <p:spPr>
          <a:xfrm>
            <a:off x="814873" y="1628192"/>
            <a:ext cx="10562253" cy="4724400"/>
          </a:xfrm>
        </p:spPr>
        <p:txBody>
          <a:bodyPr/>
          <a:lstStyle/>
          <a:p>
            <a:pPr eaLnBrk="1" hangingPunct="1"/>
            <a:r>
              <a:rPr lang="en-US" altLang="en-US" sz="3400" dirty="0" err="1" smtClean="0"/>
              <a:t>Giám</a:t>
            </a:r>
            <a:r>
              <a:rPr lang="en-US" altLang="en-US" sz="3400" dirty="0" smtClean="0"/>
              <a:t> </a:t>
            </a:r>
            <a:r>
              <a:rPr lang="en-US" altLang="en-US" sz="3400" dirty="0" err="1" smtClean="0"/>
              <a:t>sát</a:t>
            </a:r>
            <a:r>
              <a:rPr lang="en-US" altLang="en-US" sz="3400" dirty="0" smtClean="0"/>
              <a:t> </a:t>
            </a:r>
            <a:r>
              <a:rPr lang="en-US" altLang="en-US" sz="3400" dirty="0" err="1" smtClean="0"/>
              <a:t>nhật</a:t>
            </a:r>
            <a:r>
              <a:rPr lang="en-US" altLang="en-US" sz="3400" dirty="0" smtClean="0"/>
              <a:t> </a:t>
            </a:r>
            <a:r>
              <a:rPr lang="en-US" altLang="en-US" sz="3400" dirty="0" err="1" smtClean="0"/>
              <a:t>ký</a:t>
            </a:r>
            <a:endParaRPr lang="en-US" altLang="en-US" sz="3400" dirty="0" smtClean="0"/>
          </a:p>
          <a:p>
            <a:pPr lvl="1" eaLnBrk="1" hangingPunct="1"/>
            <a:r>
              <a:rPr lang="en-US" altLang="en-US" sz="2800" dirty="0" smtClean="0">
                <a:cs typeface="MS PGothic" panose="020B0600070205080204" pitchFamily="34" charset="-128"/>
              </a:rPr>
              <a:t>Firewall logs, server logs, …</a:t>
            </a:r>
          </a:p>
          <a:p>
            <a:pPr eaLnBrk="1" hangingPunct="1"/>
            <a:r>
              <a:rPr lang="en-US" altLang="en-US" sz="3400" dirty="0" err="1" smtClean="0"/>
              <a:t>Phân</a:t>
            </a:r>
            <a:r>
              <a:rPr lang="en-US" altLang="en-US" sz="3400" dirty="0" smtClean="0"/>
              <a:t> </a:t>
            </a:r>
            <a:r>
              <a:rPr lang="en-US" altLang="en-US" sz="3400" dirty="0" err="1" smtClean="0"/>
              <a:t>tích</a:t>
            </a:r>
            <a:r>
              <a:rPr lang="en-US" altLang="en-US" sz="3400" dirty="0" smtClean="0"/>
              <a:t> </a:t>
            </a:r>
            <a:r>
              <a:rPr lang="en-US" altLang="en-US" sz="3400" dirty="0" err="1" smtClean="0"/>
              <a:t>xu</a:t>
            </a:r>
            <a:r>
              <a:rPr lang="en-US" altLang="en-US" sz="3400" dirty="0" smtClean="0"/>
              <a:t> </a:t>
            </a:r>
            <a:r>
              <a:rPr lang="en-US" altLang="en-US" sz="3400" dirty="0" err="1" smtClean="0"/>
              <a:t>thế</a:t>
            </a:r>
            <a:endParaRPr lang="en-US" altLang="en-US" sz="3400" dirty="0" smtClean="0"/>
          </a:p>
          <a:p>
            <a:pPr lvl="1"/>
            <a:r>
              <a:rPr lang="en-US" altLang="en-US" sz="2800" dirty="0" err="1">
                <a:cs typeface="MS PGothic" panose="020B0600070205080204" pitchFamily="34" charset="-128"/>
              </a:rPr>
              <a:t>Giám</a:t>
            </a:r>
            <a:r>
              <a:rPr lang="en-US" altLang="en-US" sz="2800" dirty="0">
                <a:cs typeface="MS PGothic" panose="020B0600070205080204" pitchFamily="34" charset="-128"/>
              </a:rPr>
              <a:t> </a:t>
            </a:r>
            <a:r>
              <a:rPr lang="en-US" altLang="en-US" sz="2800" dirty="0" err="1">
                <a:cs typeface="MS PGothic" panose="020B0600070205080204" pitchFamily="34" charset="-128"/>
              </a:rPr>
              <a:t>sát</a:t>
            </a:r>
            <a:r>
              <a:rPr lang="en-US" altLang="en-US" sz="2800" dirty="0">
                <a:cs typeface="MS PGothic" panose="020B0600070205080204" pitchFamily="34" charset="-128"/>
              </a:rPr>
              <a:t> </a:t>
            </a:r>
            <a:r>
              <a:rPr lang="en-US" altLang="en-US" sz="2800" dirty="0" err="1">
                <a:cs typeface="MS PGothic" panose="020B0600070205080204" pitchFamily="34" charset="-128"/>
              </a:rPr>
              <a:t>các</a:t>
            </a:r>
            <a:r>
              <a:rPr lang="en-US" altLang="en-US" sz="2800" dirty="0">
                <a:cs typeface="MS PGothic" panose="020B0600070205080204" pitchFamily="34" charset="-128"/>
              </a:rPr>
              <a:t> </a:t>
            </a:r>
            <a:r>
              <a:rPr lang="en-US" altLang="en-US" sz="2800" dirty="0" err="1">
                <a:cs typeface="MS PGothic" panose="020B0600070205080204" pitchFamily="34" charset="-128"/>
              </a:rPr>
              <a:t>cảnh</a:t>
            </a:r>
            <a:r>
              <a:rPr lang="en-US" altLang="en-US" sz="2800" dirty="0">
                <a:cs typeface="MS PGothic" panose="020B0600070205080204" pitchFamily="34" charset="-128"/>
              </a:rPr>
              <a:t> </a:t>
            </a:r>
            <a:r>
              <a:rPr lang="en-US" altLang="en-US" sz="2800" dirty="0" err="1">
                <a:cs typeface="MS PGothic" panose="020B0600070205080204" pitchFamily="34" charset="-128"/>
              </a:rPr>
              <a:t>báo</a:t>
            </a:r>
            <a:r>
              <a:rPr lang="en-US" altLang="en-US" sz="2800" dirty="0">
                <a:cs typeface="MS PGothic" panose="020B0600070205080204" pitchFamily="34" charset="-128"/>
              </a:rPr>
              <a:t> </a:t>
            </a:r>
            <a:r>
              <a:rPr lang="en-US" altLang="en-US" sz="2800" dirty="0" err="1">
                <a:cs typeface="MS PGothic" panose="020B0600070205080204" pitchFamily="34" charset="-128"/>
              </a:rPr>
              <a:t>từ</a:t>
            </a:r>
            <a:r>
              <a:rPr lang="en-US" altLang="en-US" sz="2800" dirty="0">
                <a:cs typeface="MS PGothic" panose="020B0600070205080204" pitchFamily="34" charset="-128"/>
              </a:rPr>
              <a:t> </a:t>
            </a:r>
            <a:r>
              <a:rPr lang="en-US" altLang="en-US" sz="2800" dirty="0" err="1">
                <a:cs typeface="MS PGothic" panose="020B0600070205080204" pitchFamily="34" charset="-128"/>
              </a:rPr>
              <a:t>các</a:t>
            </a:r>
            <a:r>
              <a:rPr lang="en-US" altLang="en-US" sz="2800" dirty="0">
                <a:cs typeface="MS PGothic" panose="020B0600070205080204" pitchFamily="34" charset="-128"/>
              </a:rPr>
              <a:t> </a:t>
            </a:r>
            <a:r>
              <a:rPr lang="en-US" altLang="en-US" sz="2800" dirty="0" err="1">
                <a:cs typeface="MS PGothic" panose="020B0600070205080204" pitchFamily="34" charset="-128"/>
              </a:rPr>
              <a:t>hệ</a:t>
            </a:r>
            <a:r>
              <a:rPr lang="en-US" altLang="en-US" sz="2800" dirty="0">
                <a:cs typeface="MS PGothic" panose="020B0600070205080204" pitchFamily="34" charset="-128"/>
              </a:rPr>
              <a:t> </a:t>
            </a:r>
            <a:r>
              <a:rPr lang="en-US" altLang="en-US" sz="2800" dirty="0" err="1">
                <a:cs typeface="MS PGothic" panose="020B0600070205080204" pitchFamily="34" charset="-128"/>
              </a:rPr>
              <a:t>thống</a:t>
            </a:r>
            <a:r>
              <a:rPr lang="en-US" altLang="en-US" sz="2800" dirty="0">
                <a:cs typeface="MS PGothic" panose="020B0600070205080204" pitchFamily="34" charset="-128"/>
              </a:rPr>
              <a:t> </a:t>
            </a:r>
            <a:r>
              <a:rPr lang="en-US" altLang="en-US" sz="2800" dirty="0" err="1">
                <a:cs typeface="MS PGothic" panose="020B0600070205080204" pitchFamily="34" charset="-128"/>
              </a:rPr>
              <a:t>phát</a:t>
            </a:r>
            <a:r>
              <a:rPr lang="en-US" altLang="en-US" sz="2800" dirty="0">
                <a:cs typeface="MS PGothic" panose="020B0600070205080204" pitchFamily="34" charset="-128"/>
              </a:rPr>
              <a:t> </a:t>
            </a:r>
            <a:r>
              <a:rPr lang="en-US" altLang="en-US" sz="2800" dirty="0" err="1">
                <a:cs typeface="MS PGothic" panose="020B0600070205080204" pitchFamily="34" charset="-128"/>
              </a:rPr>
              <a:t>hiện</a:t>
            </a:r>
            <a:r>
              <a:rPr lang="en-US" altLang="en-US" sz="2800" dirty="0">
                <a:cs typeface="MS PGothic" panose="020B0600070205080204" pitchFamily="34" charset="-128"/>
              </a:rPr>
              <a:t> </a:t>
            </a:r>
            <a:r>
              <a:rPr lang="en-US" altLang="en-US" sz="2800" dirty="0" err="1">
                <a:cs typeface="MS PGothic" panose="020B0600070205080204" pitchFamily="34" charset="-128"/>
              </a:rPr>
              <a:t>xâm</a:t>
            </a:r>
            <a:r>
              <a:rPr lang="en-US" altLang="en-US" sz="2800" dirty="0">
                <a:cs typeface="MS PGothic" panose="020B0600070205080204" pitchFamily="34" charset="-128"/>
              </a:rPr>
              <a:t> </a:t>
            </a:r>
            <a:r>
              <a:rPr lang="en-US" altLang="en-US" sz="2800" dirty="0" err="1">
                <a:cs typeface="MS PGothic" panose="020B0600070205080204" pitchFamily="34" charset="-128"/>
              </a:rPr>
              <a:t>nhập</a:t>
            </a:r>
            <a:r>
              <a:rPr lang="en-US" altLang="en-US" sz="2800" dirty="0">
                <a:cs typeface="MS PGothic" panose="020B0600070205080204" pitchFamily="34" charset="-128"/>
              </a:rPr>
              <a:t> (IDS) </a:t>
            </a:r>
            <a:r>
              <a:rPr lang="en-US" altLang="en-US" sz="2800" dirty="0" err="1">
                <a:cs typeface="MS PGothic" panose="020B0600070205080204" pitchFamily="34" charset="-128"/>
              </a:rPr>
              <a:t>để</a:t>
            </a:r>
            <a:r>
              <a:rPr lang="en-US" altLang="en-US" sz="2800" dirty="0">
                <a:cs typeface="MS PGothic" panose="020B0600070205080204" pitchFamily="34" charset="-128"/>
              </a:rPr>
              <a:t> </a:t>
            </a:r>
            <a:r>
              <a:rPr lang="en-US" altLang="en-US" sz="2800" dirty="0" err="1">
                <a:cs typeface="MS PGothic" panose="020B0600070205080204" pitchFamily="34" charset="-128"/>
              </a:rPr>
              <a:t>tìm</a:t>
            </a:r>
            <a:r>
              <a:rPr lang="en-US" altLang="en-US" sz="2800" dirty="0">
                <a:cs typeface="MS PGothic" panose="020B0600070205080204" pitchFamily="34" charset="-128"/>
              </a:rPr>
              <a:t> </a:t>
            </a:r>
            <a:r>
              <a:rPr lang="en-US" altLang="en-US" sz="2800" dirty="0" err="1">
                <a:cs typeface="MS PGothic" panose="020B0600070205080204" pitchFamily="34" charset="-128"/>
              </a:rPr>
              <a:t>ra</a:t>
            </a:r>
            <a:r>
              <a:rPr lang="en-US" altLang="en-US" sz="2800" dirty="0">
                <a:cs typeface="MS PGothic" panose="020B0600070205080204" pitchFamily="34" charset="-128"/>
              </a:rPr>
              <a:t> </a:t>
            </a:r>
            <a:r>
              <a:rPr lang="en-US" altLang="en-US" sz="2800" dirty="0" err="1">
                <a:cs typeface="MS PGothic" panose="020B0600070205080204" pitchFamily="34" charset="-128"/>
              </a:rPr>
              <a:t>các</a:t>
            </a:r>
            <a:r>
              <a:rPr lang="en-US" altLang="en-US" sz="2800" dirty="0">
                <a:cs typeface="MS PGothic" panose="020B0600070205080204" pitchFamily="34" charset="-128"/>
              </a:rPr>
              <a:t> </a:t>
            </a:r>
            <a:r>
              <a:rPr lang="en-US" altLang="en-US" sz="2800" dirty="0" err="1">
                <a:cs typeface="MS PGothic" panose="020B0600070205080204" pitchFamily="34" charset="-128"/>
              </a:rPr>
              <a:t>xu</a:t>
            </a:r>
            <a:r>
              <a:rPr lang="en-US" altLang="en-US" sz="2800" dirty="0">
                <a:cs typeface="MS PGothic" panose="020B0600070205080204" pitchFamily="34" charset="-128"/>
              </a:rPr>
              <a:t> </a:t>
            </a:r>
            <a:r>
              <a:rPr lang="en-US" altLang="en-US" sz="2800" dirty="0" err="1">
                <a:cs typeface="MS PGothic" panose="020B0600070205080204" pitchFamily="34" charset="-128"/>
              </a:rPr>
              <a:t>thế</a:t>
            </a:r>
            <a:r>
              <a:rPr lang="en-US" altLang="en-US" sz="2800" dirty="0">
                <a:cs typeface="MS PGothic" panose="020B0600070205080204" pitchFamily="34" charset="-128"/>
              </a:rPr>
              <a:t> </a:t>
            </a:r>
            <a:r>
              <a:rPr lang="en-US" altLang="en-US" sz="2800" dirty="0" err="1">
                <a:cs typeface="MS PGothic" panose="020B0600070205080204" pitchFamily="34" charset="-128"/>
              </a:rPr>
              <a:t>tấn</a:t>
            </a:r>
            <a:r>
              <a:rPr lang="en-US" altLang="en-US" sz="2800" dirty="0">
                <a:cs typeface="MS PGothic" panose="020B0600070205080204" pitchFamily="34" charset="-128"/>
              </a:rPr>
              <a:t> </a:t>
            </a:r>
            <a:r>
              <a:rPr lang="en-US" altLang="en-US" sz="2800" dirty="0" err="1">
                <a:cs typeface="MS PGothic" panose="020B0600070205080204" pitchFamily="34" charset="-128"/>
              </a:rPr>
              <a:t>công</a:t>
            </a:r>
            <a:r>
              <a:rPr lang="en-US" altLang="en-US" sz="2800" dirty="0">
                <a:cs typeface="MS PGothic" panose="020B0600070205080204" pitchFamily="34" charset="-128"/>
              </a:rPr>
              <a:t> </a:t>
            </a:r>
            <a:r>
              <a:rPr lang="en-US" altLang="en-US" sz="2800" dirty="0" err="1">
                <a:cs typeface="MS PGothic" panose="020B0600070205080204" pitchFamily="34" charset="-128"/>
              </a:rPr>
              <a:t>vào</a:t>
            </a:r>
            <a:r>
              <a:rPr lang="en-US" altLang="en-US" sz="2800" dirty="0">
                <a:cs typeface="MS PGothic" panose="020B0600070205080204" pitchFamily="34" charset="-128"/>
              </a:rPr>
              <a:t> </a:t>
            </a:r>
            <a:r>
              <a:rPr lang="en-US" altLang="en-US" sz="2800" dirty="0" err="1">
                <a:cs typeface="MS PGothic" panose="020B0600070205080204" pitchFamily="34" charset="-128"/>
              </a:rPr>
              <a:t>một</a:t>
            </a:r>
            <a:r>
              <a:rPr lang="en-US" altLang="en-US" sz="2800" dirty="0">
                <a:cs typeface="MS PGothic" panose="020B0600070205080204" pitchFamily="34" charset="-128"/>
              </a:rPr>
              <a:t> </a:t>
            </a:r>
            <a:r>
              <a:rPr lang="en-US" altLang="en-US" sz="2800" dirty="0" err="1">
                <a:cs typeface="MS PGothic" panose="020B0600070205080204" pitchFamily="34" charset="-128"/>
              </a:rPr>
              <a:t>hệ</a:t>
            </a:r>
            <a:r>
              <a:rPr lang="en-US" altLang="en-US" sz="2800" dirty="0">
                <a:cs typeface="MS PGothic" panose="020B0600070205080204" pitchFamily="34" charset="-128"/>
              </a:rPr>
              <a:t> </a:t>
            </a:r>
            <a:r>
              <a:rPr lang="en-US" altLang="en-US" sz="2800" dirty="0" err="1">
                <a:cs typeface="MS PGothic" panose="020B0600070205080204" pitchFamily="34" charset="-128"/>
              </a:rPr>
              <a:t>thống</a:t>
            </a:r>
            <a:r>
              <a:rPr lang="en-US" altLang="en-US" sz="2800" dirty="0">
                <a:cs typeface="MS PGothic" panose="020B0600070205080204" pitchFamily="34" charset="-128"/>
              </a:rPr>
              <a:t> </a:t>
            </a:r>
            <a:r>
              <a:rPr lang="en-US" altLang="en-US" sz="2800" dirty="0" err="1">
                <a:cs typeface="MS PGothic" panose="020B0600070205080204" pitchFamily="34" charset="-128"/>
              </a:rPr>
              <a:t>cụ</a:t>
            </a:r>
            <a:r>
              <a:rPr lang="en-US" altLang="en-US" sz="2800" dirty="0">
                <a:cs typeface="MS PGothic" panose="020B0600070205080204" pitchFamily="34" charset="-128"/>
              </a:rPr>
              <a:t> </a:t>
            </a:r>
            <a:r>
              <a:rPr lang="en-US" altLang="en-US" sz="2800" dirty="0" err="1">
                <a:cs typeface="MS PGothic" panose="020B0600070205080204" pitchFamily="34" charset="-128"/>
              </a:rPr>
              <a:t>thể</a:t>
            </a:r>
            <a:endParaRPr lang="en-US" altLang="en-US" sz="2800" dirty="0">
              <a:cs typeface="MS PGothic" panose="020B0600070205080204" pitchFamily="34" charset="-128"/>
            </a:endParaRPr>
          </a:p>
          <a:p>
            <a:r>
              <a:rPr lang="en-US" altLang="en-US" sz="3400" dirty="0" err="1" smtClean="0"/>
              <a:t>Kiểm</a:t>
            </a:r>
            <a:r>
              <a:rPr lang="en-US" altLang="en-US" sz="3400" dirty="0" smtClean="0"/>
              <a:t> </a:t>
            </a:r>
            <a:r>
              <a:rPr lang="en-US" altLang="en-US" sz="3400" dirty="0" err="1" smtClean="0"/>
              <a:t>toán</a:t>
            </a:r>
            <a:r>
              <a:rPr lang="en-US" altLang="en-US" sz="3400" dirty="0" smtClean="0"/>
              <a:t> an </a:t>
            </a:r>
            <a:r>
              <a:rPr lang="en-US" altLang="en-US" sz="3400" dirty="0" err="1" smtClean="0"/>
              <a:t>toàn</a:t>
            </a:r>
            <a:r>
              <a:rPr lang="en-US" altLang="en-US" sz="3400" dirty="0" smtClean="0"/>
              <a:t> </a:t>
            </a:r>
            <a:r>
              <a:rPr lang="en-US" altLang="en-US" sz="3400" dirty="0" err="1" smtClean="0"/>
              <a:t>thông</a:t>
            </a:r>
            <a:r>
              <a:rPr lang="en-US" altLang="en-US" sz="3400" dirty="0" smtClean="0"/>
              <a:t> tin</a:t>
            </a:r>
            <a:endParaRPr lang="en-US" altLang="en-US" sz="3400" dirty="0"/>
          </a:p>
          <a:p>
            <a:pPr lvl="1"/>
            <a:r>
              <a:rPr lang="en-US" altLang="en-US" sz="2800" dirty="0" err="1">
                <a:cs typeface="MS PGothic" panose="020B0600070205080204" pitchFamily="34" charset="-128"/>
              </a:rPr>
              <a:t>Kiểm</a:t>
            </a:r>
            <a:r>
              <a:rPr lang="en-US" altLang="en-US" sz="2800" dirty="0">
                <a:cs typeface="MS PGothic" panose="020B0600070205080204" pitchFamily="34" charset="-128"/>
              </a:rPr>
              <a:t> </a:t>
            </a:r>
            <a:r>
              <a:rPr lang="en-US" altLang="en-US" sz="2800" dirty="0" err="1">
                <a:cs typeface="MS PGothic" panose="020B0600070205080204" pitchFamily="34" charset="-128"/>
              </a:rPr>
              <a:t>tra</a:t>
            </a:r>
            <a:r>
              <a:rPr lang="en-US" altLang="en-US" sz="2800" dirty="0">
                <a:cs typeface="MS PGothic" panose="020B0600070205080204" pitchFamily="34" charset="-128"/>
              </a:rPr>
              <a:t> </a:t>
            </a:r>
            <a:r>
              <a:rPr lang="en-US" altLang="en-US" sz="2800" dirty="0" err="1">
                <a:cs typeface="MS PGothic" panose="020B0600070205080204" pitchFamily="34" charset="-128"/>
              </a:rPr>
              <a:t>trạng</a:t>
            </a:r>
            <a:r>
              <a:rPr lang="en-US" altLang="en-US" sz="2800" dirty="0">
                <a:cs typeface="MS PGothic" panose="020B0600070205080204" pitchFamily="34" charset="-128"/>
              </a:rPr>
              <a:t> </a:t>
            </a:r>
            <a:r>
              <a:rPr lang="en-US" altLang="en-US" sz="2800" dirty="0" err="1">
                <a:cs typeface="MS PGothic" panose="020B0600070205080204" pitchFamily="34" charset="-128"/>
              </a:rPr>
              <a:t>thái</a:t>
            </a:r>
            <a:r>
              <a:rPr lang="en-US" altLang="en-US" sz="2800" dirty="0">
                <a:cs typeface="MS PGothic" panose="020B0600070205080204" pitchFamily="34" charset="-128"/>
              </a:rPr>
              <a:t> an </a:t>
            </a:r>
            <a:r>
              <a:rPr lang="en-US" altLang="en-US" sz="2800" dirty="0" err="1">
                <a:cs typeface="MS PGothic" panose="020B0600070205080204" pitchFamily="34" charset="-128"/>
              </a:rPr>
              <a:t>toàn</a:t>
            </a:r>
            <a:r>
              <a:rPr lang="en-US" altLang="en-US" sz="2800" dirty="0">
                <a:cs typeface="MS PGothic" panose="020B0600070205080204" pitchFamily="34" charset="-128"/>
              </a:rPr>
              <a:t> </a:t>
            </a:r>
            <a:r>
              <a:rPr lang="en-US" altLang="en-US" sz="2800" dirty="0" err="1">
                <a:cs typeface="MS PGothic" panose="020B0600070205080204" pitchFamily="34" charset="-128"/>
              </a:rPr>
              <a:t>thông</a:t>
            </a:r>
            <a:r>
              <a:rPr lang="en-US" altLang="en-US" sz="2800" dirty="0">
                <a:cs typeface="MS PGothic" panose="020B0600070205080204" pitchFamily="34" charset="-128"/>
              </a:rPr>
              <a:t> tin </a:t>
            </a:r>
            <a:r>
              <a:rPr lang="en-US" altLang="en-US" sz="2800" dirty="0" err="1">
                <a:cs typeface="MS PGothic" panose="020B0600070205080204" pitchFamily="34" charset="-128"/>
              </a:rPr>
              <a:t>của</a:t>
            </a:r>
            <a:r>
              <a:rPr lang="en-US" altLang="en-US" sz="2800" dirty="0">
                <a:cs typeface="MS PGothic" panose="020B0600070205080204" pitchFamily="34" charset="-128"/>
              </a:rPr>
              <a:t> </a:t>
            </a:r>
            <a:r>
              <a:rPr lang="en-US" altLang="en-US" sz="2800" dirty="0" err="1">
                <a:cs typeface="MS PGothic" panose="020B0600070205080204" pitchFamily="34" charset="-128"/>
              </a:rPr>
              <a:t>hệ</a:t>
            </a:r>
            <a:r>
              <a:rPr lang="en-US" altLang="en-US" sz="2800" dirty="0">
                <a:cs typeface="MS PGothic" panose="020B0600070205080204" pitchFamily="34" charset="-128"/>
              </a:rPr>
              <a:t> </a:t>
            </a:r>
            <a:r>
              <a:rPr lang="en-US" altLang="en-US" sz="2800" dirty="0" err="1">
                <a:cs typeface="MS PGothic" panose="020B0600070205080204" pitchFamily="34" charset="-128"/>
              </a:rPr>
              <a:t>thống</a:t>
            </a:r>
            <a:endParaRPr lang="en-US" altLang="en-US" sz="2800" dirty="0">
              <a:cs typeface="MS PGothic" panose="020B0600070205080204" pitchFamily="34" charset="-128"/>
            </a:endParaRPr>
          </a:p>
          <a:p>
            <a:pPr lvl="1"/>
            <a:r>
              <a:rPr lang="en-US" altLang="en-US" sz="2800" dirty="0" err="1">
                <a:cs typeface="MS PGothic" panose="020B0600070205080204" pitchFamily="34" charset="-128"/>
              </a:rPr>
              <a:t>Kiểm</a:t>
            </a:r>
            <a:r>
              <a:rPr lang="en-US" altLang="en-US" sz="2800" dirty="0">
                <a:cs typeface="MS PGothic" panose="020B0600070205080204" pitchFamily="34" charset="-128"/>
              </a:rPr>
              <a:t> </a:t>
            </a:r>
            <a:r>
              <a:rPr lang="en-US" altLang="en-US" sz="2800" dirty="0" err="1">
                <a:cs typeface="MS PGothic" panose="020B0600070205080204" pitchFamily="34" charset="-128"/>
              </a:rPr>
              <a:t>toán</a:t>
            </a:r>
            <a:r>
              <a:rPr lang="en-US" altLang="en-US" sz="2800" dirty="0">
                <a:cs typeface="MS PGothic" panose="020B0600070205080204" pitchFamily="34" charset="-128"/>
              </a:rPr>
              <a:t> </a:t>
            </a:r>
            <a:r>
              <a:rPr lang="en-US" altLang="en-US" sz="2800" dirty="0" err="1">
                <a:cs typeface="MS PGothic" panose="020B0600070205080204" pitchFamily="34" charset="-128"/>
              </a:rPr>
              <a:t>mật</a:t>
            </a:r>
            <a:r>
              <a:rPr lang="en-US" altLang="en-US" sz="2800" dirty="0">
                <a:cs typeface="MS PGothic" panose="020B0600070205080204" pitchFamily="34" charset="-128"/>
              </a:rPr>
              <a:t> </a:t>
            </a:r>
            <a:r>
              <a:rPr lang="en-US" altLang="en-US" sz="2800" dirty="0" err="1">
                <a:cs typeface="MS PGothic" panose="020B0600070205080204" pitchFamily="34" charset="-128"/>
              </a:rPr>
              <a:t>khẩu</a:t>
            </a:r>
            <a:endParaRPr lang="en-US" altLang="en-US" sz="2800" dirty="0">
              <a:cs typeface="MS PGothic" panose="020B0600070205080204" pitchFamily="34" charset="-128"/>
            </a:endParaRPr>
          </a:p>
          <a:p>
            <a:pPr lvl="1"/>
            <a:r>
              <a:rPr lang="en-US" altLang="en-US" sz="2800" dirty="0" err="1">
                <a:cs typeface="MS PGothic" panose="020B0600070205080204" pitchFamily="34" charset="-128"/>
              </a:rPr>
              <a:t>Kiểm</a:t>
            </a:r>
            <a:r>
              <a:rPr lang="en-US" altLang="en-US" sz="2800" dirty="0">
                <a:cs typeface="MS PGothic" panose="020B0600070205080204" pitchFamily="34" charset="-128"/>
              </a:rPr>
              <a:t> </a:t>
            </a:r>
            <a:r>
              <a:rPr lang="en-US" altLang="en-US" sz="2800" dirty="0" err="1">
                <a:cs typeface="MS PGothic" panose="020B0600070205080204" pitchFamily="34" charset="-128"/>
              </a:rPr>
              <a:t>toán</a:t>
            </a:r>
            <a:r>
              <a:rPr lang="en-US" altLang="en-US" sz="2800" dirty="0">
                <a:cs typeface="MS PGothic" panose="020B0600070205080204" pitchFamily="34" charset="-128"/>
              </a:rPr>
              <a:t> </a:t>
            </a:r>
            <a:r>
              <a:rPr lang="en-US" altLang="en-US" sz="2800" dirty="0" err="1">
                <a:cs typeface="MS PGothic" panose="020B0600070205080204" pitchFamily="34" charset="-128"/>
              </a:rPr>
              <a:t>phân</a:t>
            </a:r>
            <a:r>
              <a:rPr lang="en-US" altLang="en-US" sz="2800" dirty="0">
                <a:cs typeface="MS PGothic" panose="020B0600070205080204" pitchFamily="34" charset="-128"/>
              </a:rPr>
              <a:t> </a:t>
            </a:r>
            <a:r>
              <a:rPr lang="en-US" altLang="en-US" sz="2800" dirty="0" err="1">
                <a:cs typeface="MS PGothic" panose="020B0600070205080204" pitchFamily="34" charset="-128"/>
              </a:rPr>
              <a:t>quyền</a:t>
            </a:r>
            <a:r>
              <a:rPr lang="en-US" altLang="en-US" sz="2800" dirty="0">
                <a:cs typeface="MS PGothic" panose="020B0600070205080204" pitchFamily="34" charset="-128"/>
              </a:rPr>
              <a:t> </a:t>
            </a:r>
            <a:r>
              <a:rPr lang="en-US" altLang="en-US" sz="2800" dirty="0" err="1">
                <a:cs typeface="MS PGothic" panose="020B0600070205080204" pitchFamily="34" charset="-128"/>
              </a:rPr>
              <a:t>người</a:t>
            </a:r>
            <a:r>
              <a:rPr lang="en-US" altLang="en-US" sz="2800" dirty="0">
                <a:cs typeface="MS PGothic" panose="020B0600070205080204" pitchFamily="34" charset="-128"/>
              </a:rPr>
              <a:t> </a:t>
            </a:r>
            <a:r>
              <a:rPr lang="en-US" altLang="en-US" sz="2800" dirty="0" err="1">
                <a:cs typeface="MS PGothic" panose="020B0600070205080204" pitchFamily="34" charset="-128"/>
              </a:rPr>
              <a:t>dùng</a:t>
            </a:r>
            <a:endParaRPr lang="en-US" altLang="en-US" sz="2800" dirty="0">
              <a:cs typeface="MS PGothic" panose="020B0600070205080204" pitchFamily="34" charset="-128"/>
            </a:endParaRPr>
          </a:p>
          <a:p>
            <a:pPr marL="457200" lvl="1" indent="0" eaLnBrk="1" hangingPunct="1">
              <a:buNone/>
            </a:pPr>
            <a:endParaRPr lang="en-US" altLang="en-US" dirty="0" smtClean="0">
              <a:cs typeface="MS PGothic" panose="020B0600070205080204" pitchFamily="34" charset="-128"/>
            </a:endParaRPr>
          </a:p>
        </p:txBody>
      </p:sp>
    </p:spTree>
    <p:extLst>
      <p:ext uri="{BB962C8B-B14F-4D97-AF65-F5344CB8AC3E}">
        <p14:creationId xmlns:p14="http://schemas.microsoft.com/office/powerpoint/2010/main" val="341604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981200" y="304800"/>
            <a:ext cx="8229600" cy="1143000"/>
          </a:xfrm>
        </p:spPr>
        <p:txBody>
          <a:bodyPr>
            <a:normAutofit/>
          </a:bodyPr>
          <a:lstStyle/>
          <a:p>
            <a:pPr algn="ctr"/>
            <a:r>
              <a:rPr lang="vi-VN" b="1" dirty="0">
                <a:solidFill>
                  <a:schemeClr val="bg1"/>
                </a:solidFill>
                <a:latin typeface="Arial" panose="020B0604020202020204" pitchFamily="34" charset="0"/>
                <a:cs typeface="Arial" panose="020B0604020202020204" pitchFamily="34" charset="0"/>
              </a:rPr>
              <a:t>Phương pháp</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phát</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hiện</a:t>
            </a:r>
            <a:endParaRPr lang="en-US" altLang="en-US" dirty="0" smtClean="0"/>
          </a:p>
        </p:txBody>
      </p:sp>
      <p:sp>
        <p:nvSpPr>
          <p:cNvPr id="23555" name="Rectangle 3"/>
          <p:cNvSpPr>
            <a:spLocks noGrp="1" noChangeArrowheads="1"/>
          </p:cNvSpPr>
          <p:nvPr>
            <p:ph type="body" idx="1"/>
          </p:nvPr>
        </p:nvSpPr>
        <p:spPr>
          <a:xfrm>
            <a:off x="970383" y="1600200"/>
            <a:ext cx="10133045" cy="4724400"/>
          </a:xfrm>
        </p:spPr>
        <p:txBody>
          <a:bodyPr/>
          <a:lstStyle/>
          <a:p>
            <a:r>
              <a:rPr lang="en-US" altLang="en-US" sz="3400" dirty="0" err="1" smtClean="0"/>
              <a:t>Hệ</a:t>
            </a:r>
            <a:r>
              <a:rPr lang="en-US" altLang="en-US" sz="3400" dirty="0" smtClean="0"/>
              <a:t> </a:t>
            </a:r>
            <a:r>
              <a:rPr lang="en-US" altLang="en-US" sz="3400" dirty="0" err="1" smtClean="0"/>
              <a:t>thống</a:t>
            </a:r>
            <a:r>
              <a:rPr lang="en-US" altLang="en-US" sz="3400" dirty="0" smtClean="0"/>
              <a:t> </a:t>
            </a:r>
            <a:r>
              <a:rPr lang="en-US" altLang="en-US" sz="3400" dirty="0" err="1" smtClean="0"/>
              <a:t>giám</a:t>
            </a:r>
            <a:r>
              <a:rPr lang="en-US" altLang="en-US" sz="3400" dirty="0" smtClean="0"/>
              <a:t> </a:t>
            </a:r>
            <a:r>
              <a:rPr lang="en-US" altLang="en-US" sz="3400" dirty="0" err="1" smtClean="0"/>
              <a:t>sát</a:t>
            </a:r>
            <a:r>
              <a:rPr lang="en-US" altLang="en-US" sz="3400" dirty="0" smtClean="0"/>
              <a:t> </a:t>
            </a:r>
          </a:p>
          <a:p>
            <a:pPr lvl="1"/>
            <a:r>
              <a:rPr lang="en-US" altLang="en-US" sz="2800" dirty="0" err="1" smtClean="0">
                <a:cs typeface="MS PGothic" panose="020B0600070205080204" pitchFamily="34" charset="-128"/>
              </a:rPr>
              <a:t>Ghi</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lại</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các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hoạt</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động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và</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phát</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hiện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điều</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gì</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đang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xảy</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ra</a:t>
            </a:r>
            <a:endParaRPr lang="en-US" altLang="en-US" sz="2800" dirty="0" smtClean="0">
              <a:cs typeface="MS PGothic" panose="020B0600070205080204" pitchFamily="34" charset="-128"/>
            </a:endParaRPr>
          </a:p>
          <a:p>
            <a:pPr lvl="1"/>
            <a:r>
              <a:rPr lang="en-US" altLang="en-US" sz="2800" dirty="0" err="1" smtClean="0">
                <a:cs typeface="MS PGothic" panose="020B0600070205080204" pitchFamily="34" charset="-128"/>
              </a:rPr>
              <a:t>Các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hệ</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thống</a:t>
            </a:r>
            <a:r>
              <a:rPr lang="en-US" altLang="en-US" sz="2800" dirty="0" smtClean="0">
                <a:cs typeface="MS PGothic" panose="020B0600070205080204" pitchFamily="34" charset="-128"/>
              </a:rPr>
              <a:t> camera an </a:t>
            </a:r>
            <a:r>
              <a:rPr lang="en-US" altLang="en-US" sz="2800" dirty="0" err="1" smtClean="0">
                <a:cs typeface="MS PGothic" panose="020B0600070205080204" pitchFamily="34" charset="-128"/>
              </a:rPr>
              <a:t>ninh</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cũng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có</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thể</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hoạt</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động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như</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các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phương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pháp</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ngăn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chặn</a:t>
            </a:r>
            <a:endParaRPr lang="en-US" altLang="en-US" sz="2800" dirty="0" smtClean="0">
              <a:cs typeface="MS PGothic" panose="020B0600070205080204" pitchFamily="34" charset="-128"/>
            </a:endParaRPr>
          </a:p>
          <a:p>
            <a:pPr eaLnBrk="1" hangingPunct="1"/>
            <a:r>
              <a:rPr lang="en-US" altLang="en-US" sz="3400" dirty="0" err="1" smtClean="0"/>
              <a:t>Cơ</a:t>
            </a:r>
            <a:r>
              <a:rPr lang="en-US" altLang="en-US" sz="3400" dirty="0" smtClean="0"/>
              <a:t> </a:t>
            </a:r>
            <a:r>
              <a:rPr lang="en-US" altLang="en-US" sz="3400" dirty="0" err="1" smtClean="0"/>
              <a:t>chế</a:t>
            </a:r>
            <a:r>
              <a:rPr lang="en-US" altLang="en-US" sz="3400" dirty="0" smtClean="0"/>
              <a:t> </a:t>
            </a:r>
            <a:r>
              <a:rPr lang="en-US" altLang="en-US" sz="3400" dirty="0" err="1" smtClean="0"/>
              <a:t>phát</a:t>
            </a:r>
            <a:r>
              <a:rPr lang="en-US" altLang="en-US" sz="3400" dirty="0" smtClean="0"/>
              <a:t> </a:t>
            </a:r>
            <a:r>
              <a:rPr lang="en-US" altLang="en-US" sz="3400" dirty="0" err="1" smtClean="0"/>
              <a:t>hiện</a:t>
            </a:r>
            <a:r>
              <a:rPr lang="en-US" altLang="en-US" sz="3400" dirty="0" smtClean="0"/>
              <a:t> </a:t>
            </a:r>
            <a:r>
              <a:rPr lang="en-US" altLang="en-US" sz="3400" dirty="0" err="1" smtClean="0"/>
              <a:t>hoạt</a:t>
            </a:r>
            <a:r>
              <a:rPr lang="en-US" altLang="en-US" sz="3400" dirty="0" smtClean="0"/>
              <a:t> </a:t>
            </a:r>
            <a:r>
              <a:rPr lang="en-US" altLang="en-US" sz="3400" dirty="0" err="1" smtClean="0"/>
              <a:t>động</a:t>
            </a:r>
            <a:endParaRPr lang="en-US" altLang="en-US" sz="3400" dirty="0" smtClean="0"/>
          </a:p>
          <a:p>
            <a:pPr lvl="1" eaLnBrk="1" hangingPunct="1"/>
            <a:r>
              <a:rPr lang="en-US" altLang="en-US" sz="2800" dirty="0" smtClean="0">
                <a:cs typeface="MS PGothic" panose="020B0600070205080204" pitchFamily="34" charset="-128"/>
              </a:rPr>
              <a:t>An </a:t>
            </a:r>
            <a:r>
              <a:rPr lang="en-US" altLang="en-US" sz="2800" dirty="0" err="1" smtClean="0">
                <a:cs typeface="MS PGothic" panose="020B0600070205080204" pitchFamily="34" charset="-128"/>
              </a:rPr>
              <a:t>toàn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vật</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lý</a:t>
            </a:r>
            <a:endParaRPr lang="en-US" altLang="en-US" sz="2800" dirty="0" smtClean="0">
              <a:cs typeface="MS PGothic" panose="020B0600070205080204" pitchFamily="34" charset="-128"/>
            </a:endParaRPr>
          </a:p>
        </p:txBody>
      </p:sp>
    </p:spTree>
    <p:extLst>
      <p:ext uri="{BB962C8B-B14F-4D97-AF65-F5344CB8AC3E}">
        <p14:creationId xmlns:p14="http://schemas.microsoft.com/office/powerpoint/2010/main" val="649516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b="1" dirty="0">
                <a:solidFill>
                  <a:schemeClr val="bg1"/>
                </a:solidFill>
                <a:latin typeface="Arial" panose="020B0604020202020204" pitchFamily="34" charset="0"/>
                <a:cs typeface="Arial" panose="020B0604020202020204" pitchFamily="34" charset="0"/>
              </a:rPr>
              <a:t>Phương pháp</a:t>
            </a:r>
            <a:r>
              <a:rPr lang="en-US" b="1" dirty="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sửa</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chữa</a:t>
            </a:r>
            <a:endParaRPr lang="en-US" dirty="0"/>
          </a:p>
        </p:txBody>
      </p:sp>
      <p:sp>
        <p:nvSpPr>
          <p:cNvPr id="3" name="Content Placeholder 2"/>
          <p:cNvSpPr>
            <a:spLocks noGrp="1"/>
          </p:cNvSpPr>
          <p:nvPr>
            <p:ph idx="1"/>
          </p:nvPr>
        </p:nvSpPr>
        <p:spPr/>
        <p:txBody>
          <a:bodyPr/>
          <a:lstStyle/>
          <a:p>
            <a:r>
              <a:rPr lang="en-US" altLang="en-US" sz="3600" dirty="0" err="1" smtClean="0"/>
              <a:t>Khắc</a:t>
            </a:r>
            <a:r>
              <a:rPr lang="en-US" altLang="en-US" sz="3600" dirty="0" smtClean="0"/>
              <a:t> </a:t>
            </a:r>
            <a:r>
              <a:rPr lang="en-US" altLang="en-US" sz="3600" dirty="0" err="1" smtClean="0"/>
              <a:t>phục</a:t>
            </a:r>
            <a:r>
              <a:rPr lang="en-US" altLang="en-US" sz="3600" dirty="0" smtClean="0"/>
              <a:t> </a:t>
            </a:r>
            <a:r>
              <a:rPr lang="en-US" altLang="en-US" sz="3600" dirty="0" err="1" smtClean="0"/>
              <a:t>sau</a:t>
            </a:r>
            <a:r>
              <a:rPr lang="en-US" altLang="en-US" sz="3600" dirty="0" smtClean="0"/>
              <a:t> </a:t>
            </a:r>
            <a:r>
              <a:rPr lang="en-US" altLang="en-US" sz="3600" dirty="0" err="1" smtClean="0"/>
              <a:t>khi</a:t>
            </a:r>
            <a:r>
              <a:rPr lang="en-US" altLang="en-US" sz="3600" dirty="0" smtClean="0"/>
              <a:t> </a:t>
            </a:r>
            <a:r>
              <a:rPr lang="en-US" altLang="en-US" sz="3600" dirty="0" err="1" smtClean="0"/>
              <a:t>bị</a:t>
            </a:r>
            <a:r>
              <a:rPr lang="en-US" altLang="en-US" sz="3600" dirty="0" smtClean="0"/>
              <a:t> </a:t>
            </a:r>
            <a:r>
              <a:rPr lang="en-US" altLang="en-US" sz="3600" dirty="0" err="1" smtClean="0"/>
              <a:t>tấn</a:t>
            </a:r>
            <a:r>
              <a:rPr lang="en-US" altLang="en-US" sz="3600" dirty="0" smtClean="0"/>
              <a:t> </a:t>
            </a:r>
            <a:r>
              <a:rPr lang="en-US" altLang="en-US" sz="3600" dirty="0" err="1" smtClean="0"/>
              <a:t>công</a:t>
            </a:r>
            <a:endParaRPr lang="en-US" altLang="en-US" sz="3600" dirty="0" smtClean="0"/>
          </a:p>
          <a:p>
            <a:r>
              <a:rPr lang="en-US" altLang="en-US" sz="3600" dirty="0" smtClean="0"/>
              <a:t>Active </a:t>
            </a:r>
            <a:r>
              <a:rPr lang="en-US" altLang="en-US" sz="3600" dirty="0"/>
              <a:t>IDS</a:t>
            </a:r>
          </a:p>
          <a:p>
            <a:pPr lvl="1"/>
            <a:r>
              <a:rPr lang="en-US" altLang="en-US" sz="3000" dirty="0" err="1" smtClean="0">
                <a:cs typeface="MS PGothic" panose="020B0600070205080204" pitchFamily="34" charset="-128"/>
              </a:rPr>
              <a:t>Phát</a:t>
            </a:r>
            <a:r>
              <a:rPr lang="en-US" altLang="en-US" sz="3000" dirty="0" smtClean="0">
                <a:cs typeface="MS PGothic" panose="020B0600070205080204" pitchFamily="34" charset="-128"/>
              </a:rPr>
              <a:t> </a:t>
            </a:r>
            <a:r>
              <a:rPr lang="en-US" altLang="en-US" sz="3000" dirty="0" err="1" smtClean="0">
                <a:cs typeface="MS PGothic" panose="020B0600070205080204" pitchFamily="34" charset="-128"/>
              </a:rPr>
              <a:t>hiện</a:t>
            </a:r>
            <a:r>
              <a:rPr lang="en-US" altLang="en-US" sz="3000" dirty="0" smtClean="0">
                <a:cs typeface="MS PGothic" panose="020B0600070205080204" pitchFamily="34" charset="-128"/>
              </a:rPr>
              <a:t> </a:t>
            </a:r>
            <a:r>
              <a:rPr lang="en-US" altLang="en-US" sz="3000" dirty="0" err="1" smtClean="0">
                <a:cs typeface="MS PGothic" panose="020B0600070205080204" pitchFamily="34" charset="-128"/>
              </a:rPr>
              <a:t>tấn</a:t>
            </a:r>
            <a:r>
              <a:rPr lang="en-US" altLang="en-US" sz="3000" dirty="0" smtClean="0">
                <a:cs typeface="MS PGothic" panose="020B0600070205080204" pitchFamily="34" charset="-128"/>
              </a:rPr>
              <a:t> </a:t>
            </a:r>
            <a:r>
              <a:rPr lang="en-US" altLang="en-US" sz="3000" dirty="0" err="1" smtClean="0">
                <a:cs typeface="MS PGothic" panose="020B0600070205080204" pitchFamily="34" charset="-128"/>
              </a:rPr>
              <a:t>công</a:t>
            </a:r>
            <a:r>
              <a:rPr lang="en-US" altLang="en-US" sz="3000" dirty="0" smtClean="0">
                <a:cs typeface="MS PGothic" panose="020B0600070205080204" pitchFamily="34" charset="-128"/>
              </a:rPr>
              <a:t> </a:t>
            </a:r>
            <a:r>
              <a:rPr lang="en-US" altLang="en-US" sz="3000" dirty="0" err="1" smtClean="0">
                <a:cs typeface="MS PGothic" panose="020B0600070205080204" pitchFamily="34" charset="-128"/>
              </a:rPr>
              <a:t>và</a:t>
            </a:r>
            <a:r>
              <a:rPr lang="en-US" altLang="en-US" sz="3000" dirty="0" smtClean="0">
                <a:cs typeface="MS PGothic" panose="020B0600070205080204" pitchFamily="34" charset="-128"/>
              </a:rPr>
              <a:t> </a:t>
            </a:r>
            <a:r>
              <a:rPr lang="en-US" altLang="en-US" sz="3000" dirty="0" err="1" smtClean="0">
                <a:cs typeface="MS PGothic" panose="020B0600070205080204" pitchFamily="34" charset="-128"/>
              </a:rPr>
              <a:t>hiệu</a:t>
            </a:r>
            <a:r>
              <a:rPr lang="en-US" altLang="en-US" sz="3000" dirty="0" smtClean="0">
                <a:cs typeface="MS PGothic" panose="020B0600070205080204" pitchFamily="34" charset="-128"/>
              </a:rPr>
              <a:t> </a:t>
            </a:r>
            <a:r>
              <a:rPr lang="en-US" altLang="en-US" sz="3000" dirty="0" err="1" smtClean="0">
                <a:cs typeface="MS PGothic" panose="020B0600070205080204" pitchFamily="34" charset="-128"/>
              </a:rPr>
              <a:t>chỉnh</a:t>
            </a:r>
            <a:r>
              <a:rPr lang="en-US" altLang="en-US" sz="3000" dirty="0" smtClean="0">
                <a:cs typeface="MS PGothic" panose="020B0600070205080204" pitchFamily="34" charset="-128"/>
              </a:rPr>
              <a:t> </a:t>
            </a:r>
            <a:r>
              <a:rPr lang="en-US" altLang="en-US" sz="3000" dirty="0" err="1" smtClean="0">
                <a:cs typeface="MS PGothic" panose="020B0600070205080204" pitchFamily="34" charset="-128"/>
              </a:rPr>
              <a:t>môi</a:t>
            </a:r>
            <a:r>
              <a:rPr lang="en-US" altLang="en-US" sz="3000" dirty="0" smtClean="0">
                <a:cs typeface="MS PGothic" panose="020B0600070205080204" pitchFamily="34" charset="-128"/>
              </a:rPr>
              <a:t> </a:t>
            </a:r>
            <a:r>
              <a:rPr lang="en-US" altLang="en-US" sz="3000" dirty="0" err="1" smtClean="0">
                <a:cs typeface="MS PGothic" panose="020B0600070205080204" pitchFamily="34" charset="-128"/>
              </a:rPr>
              <a:t>trường</a:t>
            </a:r>
            <a:r>
              <a:rPr lang="en-US" altLang="en-US" sz="3000" dirty="0" smtClean="0">
                <a:cs typeface="MS PGothic" panose="020B0600070205080204" pitchFamily="34" charset="-128"/>
              </a:rPr>
              <a:t> </a:t>
            </a:r>
            <a:r>
              <a:rPr lang="en-US" altLang="en-US" sz="3000" dirty="0" err="1" smtClean="0">
                <a:cs typeface="MS PGothic" panose="020B0600070205080204" pitchFamily="34" charset="-128"/>
              </a:rPr>
              <a:t>hệ</a:t>
            </a:r>
            <a:r>
              <a:rPr lang="en-US" altLang="en-US" sz="3000" dirty="0" smtClean="0">
                <a:cs typeface="MS PGothic" panose="020B0600070205080204" pitchFamily="34" charset="-128"/>
              </a:rPr>
              <a:t> </a:t>
            </a:r>
            <a:r>
              <a:rPr lang="en-US" altLang="en-US" sz="3000" dirty="0" err="1" smtClean="0">
                <a:cs typeface="MS PGothic" panose="020B0600070205080204" pitchFamily="34" charset="-128"/>
              </a:rPr>
              <a:t>thống</a:t>
            </a:r>
            <a:r>
              <a:rPr lang="en-US" altLang="en-US" sz="3000" dirty="0" smtClean="0">
                <a:cs typeface="MS PGothic" panose="020B0600070205080204" pitchFamily="34" charset="-128"/>
              </a:rPr>
              <a:t> </a:t>
            </a:r>
            <a:r>
              <a:rPr lang="en-US" altLang="en-US" sz="3000" dirty="0" err="1" smtClean="0">
                <a:cs typeface="MS PGothic" panose="020B0600070205080204" pitchFamily="34" charset="-128"/>
              </a:rPr>
              <a:t>để</a:t>
            </a:r>
            <a:r>
              <a:rPr lang="en-US" altLang="en-US" sz="3000" dirty="0" smtClean="0">
                <a:cs typeface="MS PGothic" panose="020B0600070205080204" pitchFamily="34" charset="-128"/>
              </a:rPr>
              <a:t> </a:t>
            </a:r>
            <a:r>
              <a:rPr lang="en-US" altLang="en-US" sz="3000" dirty="0" err="1" smtClean="0">
                <a:cs typeface="MS PGothic" panose="020B0600070205080204" pitchFamily="34" charset="-128"/>
              </a:rPr>
              <a:t>ngăn</a:t>
            </a:r>
            <a:r>
              <a:rPr lang="en-US" altLang="en-US" sz="3000" dirty="0" smtClean="0">
                <a:cs typeface="MS PGothic" panose="020B0600070205080204" pitchFamily="34" charset="-128"/>
              </a:rPr>
              <a:t> </a:t>
            </a:r>
            <a:r>
              <a:rPr lang="en-US" altLang="en-US" sz="3000" dirty="0" err="1" smtClean="0">
                <a:cs typeface="MS PGothic" panose="020B0600070205080204" pitchFamily="34" charset="-128"/>
              </a:rPr>
              <a:t>chặn</a:t>
            </a:r>
            <a:r>
              <a:rPr lang="en-US" altLang="en-US" sz="3000" dirty="0" smtClean="0">
                <a:cs typeface="MS PGothic" panose="020B0600070205080204" pitchFamily="34" charset="-128"/>
              </a:rPr>
              <a:t> </a:t>
            </a:r>
            <a:r>
              <a:rPr lang="en-US" altLang="en-US" sz="3000" dirty="0" err="1" smtClean="0">
                <a:cs typeface="MS PGothic" panose="020B0600070205080204" pitchFamily="34" charset="-128"/>
              </a:rPr>
              <a:t>nó</a:t>
            </a:r>
            <a:endParaRPr lang="en-US" altLang="en-US" sz="3000" dirty="0">
              <a:cs typeface="MS PGothic" panose="020B0600070205080204" pitchFamily="34" charset="-128"/>
            </a:endParaRPr>
          </a:p>
          <a:p>
            <a:r>
              <a:rPr lang="en-US" altLang="en-US" sz="3600" dirty="0"/>
              <a:t>Backups and System Recovery</a:t>
            </a:r>
          </a:p>
          <a:p>
            <a:pPr lvl="1"/>
            <a:r>
              <a:rPr lang="en-US" altLang="en-US" sz="3000" dirty="0">
                <a:cs typeface="MS PGothic" panose="020B0600070205080204" pitchFamily="34" charset="-128"/>
              </a:rPr>
              <a:t>Sao </a:t>
            </a:r>
            <a:r>
              <a:rPr lang="en-US" altLang="en-US" sz="3000" dirty="0" err="1">
                <a:cs typeface="MS PGothic" panose="020B0600070205080204" pitchFamily="34" charset="-128"/>
              </a:rPr>
              <a:t>lưu</a:t>
            </a:r>
            <a:r>
              <a:rPr lang="en-US" altLang="en-US" sz="3000" dirty="0">
                <a:cs typeface="MS PGothic" panose="020B0600070205080204" pitchFamily="34" charset="-128"/>
              </a:rPr>
              <a:t> </a:t>
            </a:r>
            <a:r>
              <a:rPr lang="en-US" altLang="en-US" sz="3000" dirty="0" err="1">
                <a:cs typeface="MS PGothic" panose="020B0600070205080204" pitchFamily="34" charset="-128"/>
              </a:rPr>
              <a:t>phục</a:t>
            </a:r>
            <a:r>
              <a:rPr lang="en-US" altLang="en-US" sz="3000" dirty="0">
                <a:cs typeface="MS PGothic" panose="020B0600070205080204" pitchFamily="34" charset="-128"/>
              </a:rPr>
              <a:t> </a:t>
            </a:r>
            <a:r>
              <a:rPr lang="en-US" altLang="en-US" sz="3000" dirty="0" err="1">
                <a:cs typeface="MS PGothic" panose="020B0600070205080204" pitchFamily="34" charset="-128"/>
              </a:rPr>
              <a:t>hồi</a:t>
            </a:r>
            <a:r>
              <a:rPr lang="en-US" altLang="en-US" sz="3000" dirty="0">
                <a:cs typeface="MS PGothic" panose="020B0600070205080204" pitchFamily="34" charset="-128"/>
              </a:rPr>
              <a:t> </a:t>
            </a:r>
            <a:r>
              <a:rPr lang="en-US" altLang="en-US" sz="3000" dirty="0" err="1">
                <a:cs typeface="MS PGothic" panose="020B0600070205080204" pitchFamily="34" charset="-128"/>
              </a:rPr>
              <a:t>dữ</a:t>
            </a:r>
            <a:r>
              <a:rPr lang="en-US" altLang="en-US" sz="3000" dirty="0">
                <a:cs typeface="MS PGothic" panose="020B0600070205080204" pitchFamily="34" charset="-128"/>
              </a:rPr>
              <a:t> </a:t>
            </a:r>
            <a:r>
              <a:rPr lang="en-US" altLang="en-US" sz="3000" dirty="0" err="1">
                <a:cs typeface="MS PGothic" panose="020B0600070205080204" pitchFamily="34" charset="-128"/>
              </a:rPr>
              <a:t>liệu</a:t>
            </a:r>
            <a:r>
              <a:rPr lang="en-US" altLang="en-US" sz="3000" dirty="0">
                <a:cs typeface="MS PGothic" panose="020B0600070205080204" pitchFamily="34" charset="-128"/>
              </a:rPr>
              <a:t> </a:t>
            </a:r>
            <a:r>
              <a:rPr lang="en-US" altLang="en-US" sz="3000" dirty="0" err="1">
                <a:cs typeface="MS PGothic" panose="020B0600070205080204" pitchFamily="34" charset="-128"/>
              </a:rPr>
              <a:t>khi</a:t>
            </a:r>
            <a:r>
              <a:rPr lang="en-US" altLang="en-US" sz="3000" dirty="0">
                <a:cs typeface="MS PGothic" panose="020B0600070205080204" pitchFamily="34" charset="-128"/>
              </a:rPr>
              <a:t> </a:t>
            </a:r>
            <a:r>
              <a:rPr lang="en-US" altLang="en-US" sz="3000" dirty="0" err="1">
                <a:cs typeface="MS PGothic" panose="020B0600070205080204" pitchFamily="34" charset="-128"/>
              </a:rPr>
              <a:t>bị</a:t>
            </a:r>
            <a:r>
              <a:rPr lang="en-US" altLang="en-US" sz="3000" dirty="0">
                <a:cs typeface="MS PGothic" panose="020B0600070205080204" pitchFamily="34" charset="-128"/>
              </a:rPr>
              <a:t> </a:t>
            </a:r>
            <a:r>
              <a:rPr lang="en-US" altLang="en-US" sz="3000" dirty="0" err="1">
                <a:cs typeface="MS PGothic" panose="020B0600070205080204" pitchFamily="34" charset="-128"/>
              </a:rPr>
              <a:t>mất</a:t>
            </a:r>
            <a:r>
              <a:rPr lang="en-US" altLang="en-US" sz="3000" dirty="0">
                <a:cs typeface="MS PGothic" panose="020B0600070205080204" pitchFamily="34" charset="-128"/>
              </a:rPr>
              <a:t> </a:t>
            </a:r>
            <a:r>
              <a:rPr lang="en-US" altLang="en-US" sz="3000" dirty="0" err="1">
                <a:cs typeface="MS PGothic" panose="020B0600070205080204" pitchFamily="34" charset="-128"/>
              </a:rPr>
              <a:t>hoặc</a:t>
            </a:r>
            <a:r>
              <a:rPr lang="en-US" altLang="en-US" sz="3000" dirty="0">
                <a:cs typeface="MS PGothic" panose="020B0600070205080204" pitchFamily="34" charset="-128"/>
              </a:rPr>
              <a:t> </a:t>
            </a:r>
            <a:r>
              <a:rPr lang="en-US" altLang="en-US" sz="3000" dirty="0" err="1">
                <a:cs typeface="MS PGothic" panose="020B0600070205080204" pitchFamily="34" charset="-128"/>
              </a:rPr>
              <a:t>bị</a:t>
            </a:r>
            <a:r>
              <a:rPr lang="en-US" altLang="en-US" sz="3000" dirty="0">
                <a:cs typeface="MS PGothic" panose="020B0600070205080204" pitchFamily="34" charset="-128"/>
              </a:rPr>
              <a:t> ransomware</a:t>
            </a:r>
          </a:p>
          <a:p>
            <a:pPr lvl="1"/>
            <a:r>
              <a:rPr lang="en-US" altLang="en-US" sz="3000" dirty="0" err="1">
                <a:cs typeface="MS PGothic" panose="020B0600070205080204" pitchFamily="34" charset="-128"/>
              </a:rPr>
              <a:t>Khôi</a:t>
            </a:r>
            <a:r>
              <a:rPr lang="en-US" altLang="en-US" sz="3000" dirty="0">
                <a:cs typeface="MS PGothic" panose="020B0600070205080204" pitchFamily="34" charset="-128"/>
              </a:rPr>
              <a:t> </a:t>
            </a:r>
            <a:r>
              <a:rPr lang="en-US" altLang="en-US" sz="3000" dirty="0" err="1">
                <a:cs typeface="MS PGothic" panose="020B0600070205080204" pitchFamily="34" charset="-128"/>
              </a:rPr>
              <a:t>phục</a:t>
            </a:r>
            <a:r>
              <a:rPr lang="en-US" altLang="en-US" sz="3000" dirty="0">
                <a:cs typeface="MS PGothic" panose="020B0600070205080204" pitchFamily="34" charset="-128"/>
              </a:rPr>
              <a:t> </a:t>
            </a:r>
            <a:r>
              <a:rPr lang="en-US" altLang="en-US" sz="3000" dirty="0" err="1">
                <a:cs typeface="MS PGothic" panose="020B0600070205080204" pitchFamily="34" charset="-128"/>
              </a:rPr>
              <a:t>hệ</a:t>
            </a:r>
            <a:r>
              <a:rPr lang="en-US" altLang="en-US" sz="3000" dirty="0">
                <a:cs typeface="MS PGothic" panose="020B0600070205080204" pitchFamily="34" charset="-128"/>
              </a:rPr>
              <a:t> </a:t>
            </a:r>
            <a:r>
              <a:rPr lang="en-US" altLang="en-US" sz="3000" dirty="0" err="1">
                <a:cs typeface="MS PGothic" panose="020B0600070205080204" pitchFamily="34" charset="-128"/>
              </a:rPr>
              <a:t>thống</a:t>
            </a:r>
            <a:r>
              <a:rPr lang="en-US" altLang="en-US" sz="3000" dirty="0">
                <a:cs typeface="MS PGothic" panose="020B0600070205080204" pitchFamily="34" charset="-128"/>
              </a:rPr>
              <a:t> </a:t>
            </a:r>
            <a:r>
              <a:rPr lang="en-US" altLang="en-US" sz="3000" dirty="0" err="1">
                <a:cs typeface="MS PGothic" panose="020B0600070205080204" pitchFamily="34" charset="-128"/>
              </a:rPr>
              <a:t>về</a:t>
            </a:r>
            <a:r>
              <a:rPr lang="en-US" altLang="en-US" sz="3000" dirty="0">
                <a:cs typeface="MS PGothic" panose="020B0600070205080204" pitchFamily="34" charset="-128"/>
              </a:rPr>
              <a:t> </a:t>
            </a:r>
            <a:r>
              <a:rPr lang="en-US" altLang="en-US" sz="3000" dirty="0" err="1">
                <a:cs typeface="MS PGothic" panose="020B0600070205080204" pitchFamily="34" charset="-128"/>
              </a:rPr>
              <a:t>trạng</a:t>
            </a:r>
            <a:r>
              <a:rPr lang="en-US" altLang="en-US" sz="3000" dirty="0">
                <a:cs typeface="MS PGothic" panose="020B0600070205080204" pitchFamily="34" charset="-128"/>
              </a:rPr>
              <a:t> </a:t>
            </a:r>
            <a:r>
              <a:rPr lang="en-US" altLang="en-US" sz="3000" dirty="0" err="1">
                <a:cs typeface="MS PGothic" panose="020B0600070205080204" pitchFamily="34" charset="-128"/>
              </a:rPr>
              <a:t>thái</a:t>
            </a:r>
            <a:r>
              <a:rPr lang="en-US" altLang="en-US" sz="3000" dirty="0">
                <a:cs typeface="MS PGothic" panose="020B0600070205080204" pitchFamily="34" charset="-128"/>
              </a:rPr>
              <a:t> </a:t>
            </a:r>
            <a:r>
              <a:rPr lang="en-US" altLang="en-US" sz="3000" dirty="0" err="1">
                <a:cs typeface="MS PGothic" panose="020B0600070205080204" pitchFamily="34" charset="-128"/>
              </a:rPr>
              <a:t>tùy</a:t>
            </a:r>
            <a:r>
              <a:rPr lang="en-US" altLang="en-US" sz="3000" dirty="0">
                <a:cs typeface="MS PGothic" panose="020B0600070205080204" pitchFamily="34" charset="-128"/>
              </a:rPr>
              <a:t> </a:t>
            </a:r>
            <a:r>
              <a:rPr lang="en-US" altLang="en-US" sz="3000" dirty="0" err="1">
                <a:cs typeface="MS PGothic" panose="020B0600070205080204" pitchFamily="34" charset="-128"/>
              </a:rPr>
              <a:t>chọn</a:t>
            </a:r>
            <a:r>
              <a:rPr lang="en-US" altLang="en-US" sz="3000" dirty="0">
                <a:cs typeface="MS PGothic" panose="020B0600070205080204" pitchFamily="34" charset="-128"/>
              </a:rPr>
              <a:t> </a:t>
            </a:r>
            <a:r>
              <a:rPr lang="en-US" altLang="en-US" sz="3000" dirty="0" err="1">
                <a:cs typeface="MS PGothic" panose="020B0600070205080204" pitchFamily="34" charset="-128"/>
              </a:rPr>
              <a:t>khi</a:t>
            </a:r>
            <a:r>
              <a:rPr lang="en-US" altLang="en-US" sz="3000" dirty="0">
                <a:cs typeface="MS PGothic" panose="020B0600070205080204" pitchFamily="34" charset="-128"/>
              </a:rPr>
              <a:t> </a:t>
            </a:r>
            <a:r>
              <a:rPr lang="en-US" altLang="en-US" sz="3000" dirty="0" err="1">
                <a:cs typeface="MS PGothic" panose="020B0600070205080204" pitchFamily="34" charset="-128"/>
              </a:rPr>
              <a:t>hệ</a:t>
            </a:r>
            <a:r>
              <a:rPr lang="en-US" altLang="en-US" sz="3000" dirty="0">
                <a:cs typeface="MS PGothic" panose="020B0600070205080204" pitchFamily="34" charset="-128"/>
              </a:rPr>
              <a:t> </a:t>
            </a:r>
            <a:r>
              <a:rPr lang="en-US" altLang="en-US" sz="3000" dirty="0" err="1">
                <a:cs typeface="MS PGothic" panose="020B0600070205080204" pitchFamily="34" charset="-128"/>
              </a:rPr>
              <a:t>thống</a:t>
            </a:r>
            <a:r>
              <a:rPr lang="en-US" altLang="en-US" sz="3000" dirty="0">
                <a:cs typeface="MS PGothic" panose="020B0600070205080204" pitchFamily="34" charset="-128"/>
              </a:rPr>
              <a:t> </a:t>
            </a:r>
            <a:r>
              <a:rPr lang="en-US" altLang="en-US" sz="3000" dirty="0" err="1">
                <a:cs typeface="MS PGothic" panose="020B0600070205080204" pitchFamily="34" charset="-128"/>
              </a:rPr>
              <a:t>gặp</a:t>
            </a:r>
            <a:r>
              <a:rPr lang="en-US" altLang="en-US" sz="3000" dirty="0">
                <a:cs typeface="MS PGothic" panose="020B0600070205080204" pitchFamily="34" charset="-128"/>
              </a:rPr>
              <a:t> </a:t>
            </a:r>
            <a:r>
              <a:rPr lang="en-US" altLang="en-US" sz="3000" dirty="0" err="1">
                <a:cs typeface="MS PGothic" panose="020B0600070205080204" pitchFamily="34" charset="-128"/>
              </a:rPr>
              <a:t>lỗi</a:t>
            </a:r>
            <a:endParaRPr lang="en-US" altLang="en-US" sz="3000" dirty="0">
              <a:cs typeface="MS PGothic" panose="020B0600070205080204" pitchFamily="34" charset="-128"/>
            </a:endParaRPr>
          </a:p>
          <a:p>
            <a:pPr marL="0" indent="0">
              <a:buNone/>
            </a:pPr>
            <a:endParaRPr lang="en-US" sz="3600" dirty="0"/>
          </a:p>
        </p:txBody>
      </p:sp>
    </p:spTree>
    <p:extLst>
      <p:ext uri="{BB962C8B-B14F-4D97-AF65-F5344CB8AC3E}">
        <p14:creationId xmlns:p14="http://schemas.microsoft.com/office/powerpoint/2010/main" val="5648416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vi-VN" b="1" dirty="0">
                <a:solidFill>
                  <a:schemeClr val="bg1"/>
                </a:solidFill>
                <a:latin typeface="Arial" panose="020B0604020202020204" pitchFamily="34" charset="0"/>
                <a:cs typeface="Arial" panose="020B0604020202020204" pitchFamily="34" charset="0"/>
              </a:rPr>
              <a:t>Phương </a:t>
            </a:r>
            <a:r>
              <a:rPr lang="vi-VN" b="1" dirty="0" smtClean="0">
                <a:solidFill>
                  <a:schemeClr val="bg1"/>
                </a:solidFill>
                <a:latin typeface="Arial" panose="020B0604020202020204" pitchFamily="34" charset="0"/>
                <a:cs typeface="Arial" panose="020B0604020202020204" pitchFamily="34" charset="0"/>
              </a:rPr>
              <a:t>pháp</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phòng</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ngừa</a:t>
            </a:r>
            <a:endParaRPr lang="en-US" altLang="en-US" dirty="0" smtClean="0"/>
          </a:p>
        </p:txBody>
      </p:sp>
      <p:sp>
        <p:nvSpPr>
          <p:cNvPr id="27651" name="Content Placeholder 2"/>
          <p:cNvSpPr>
            <a:spLocks noGrp="1"/>
          </p:cNvSpPr>
          <p:nvPr>
            <p:ph idx="1"/>
          </p:nvPr>
        </p:nvSpPr>
        <p:spPr/>
        <p:txBody>
          <a:bodyPr/>
          <a:lstStyle/>
          <a:p>
            <a:r>
              <a:rPr lang="en-US" altLang="en-US" sz="3600" dirty="0" err="1" smtClean="0"/>
              <a:t>Giảm</a:t>
            </a:r>
            <a:r>
              <a:rPr lang="en-US" altLang="en-US" sz="3600" dirty="0" smtClean="0"/>
              <a:t> </a:t>
            </a:r>
            <a:r>
              <a:rPr lang="en-US" altLang="en-US" sz="3600" dirty="0" err="1" smtClean="0"/>
              <a:t>khả</a:t>
            </a:r>
            <a:r>
              <a:rPr lang="en-US" altLang="en-US" sz="3600" dirty="0" smtClean="0"/>
              <a:t> </a:t>
            </a:r>
            <a:r>
              <a:rPr lang="en-US" altLang="en-US" sz="3600" dirty="0" err="1" smtClean="0"/>
              <a:t>năng</a:t>
            </a:r>
            <a:r>
              <a:rPr lang="en-US" altLang="en-US" sz="3600" dirty="0" smtClean="0"/>
              <a:t> </a:t>
            </a:r>
            <a:r>
              <a:rPr lang="en-US" altLang="en-US" sz="3600" dirty="0" err="1" smtClean="0"/>
              <a:t>xảy</a:t>
            </a:r>
            <a:r>
              <a:rPr lang="en-US" altLang="en-US" sz="3600" dirty="0" smtClean="0"/>
              <a:t> </a:t>
            </a:r>
            <a:r>
              <a:rPr lang="en-US" altLang="en-US" sz="3600" dirty="0" err="1" smtClean="0"/>
              <a:t>ra</a:t>
            </a:r>
            <a:r>
              <a:rPr lang="en-US" altLang="en-US" sz="3600" dirty="0" smtClean="0"/>
              <a:t> </a:t>
            </a:r>
            <a:r>
              <a:rPr lang="en-US" altLang="en-US" sz="3600" dirty="0" err="1" smtClean="0"/>
              <a:t>hiểm</a:t>
            </a:r>
            <a:r>
              <a:rPr lang="en-US" altLang="en-US" sz="3600" dirty="0" smtClean="0"/>
              <a:t> </a:t>
            </a:r>
            <a:r>
              <a:rPr lang="en-US" altLang="en-US" sz="3600" dirty="0" err="1" smtClean="0"/>
              <a:t>họa</a:t>
            </a:r>
            <a:endParaRPr lang="en-US" altLang="en-US" sz="3600" dirty="0" smtClean="0"/>
          </a:p>
          <a:p>
            <a:pPr lvl="1"/>
            <a:r>
              <a:rPr lang="en-US" altLang="en-US" sz="2800" dirty="0" err="1" smtClean="0">
                <a:cs typeface="MS PGothic" panose="020B0600070205080204" pitchFamily="34" charset="-128"/>
              </a:rPr>
              <a:t>Hạn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chế</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kẻ</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tấn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công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tấn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công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vào</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hệ</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thống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lợi</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nhuận</a:t>
            </a:r>
            <a:r>
              <a:rPr lang="en-US" altLang="en-US" sz="2800" dirty="0" smtClean="0">
                <a:cs typeface="MS PGothic" panose="020B0600070205080204" pitchFamily="34" charset="-128"/>
              </a:rPr>
              <a:t> &lt; </a:t>
            </a:r>
            <a:r>
              <a:rPr lang="en-US" altLang="en-US" sz="2800" dirty="0" err="1" smtClean="0">
                <a:cs typeface="MS PGothic" panose="020B0600070205080204" pitchFamily="34" charset="-128"/>
              </a:rPr>
              <a:t>công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sức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hoặc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nâng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cao</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khả</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năng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bị</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phát</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hiện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của</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kẻ</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tấn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công</a:t>
            </a:r>
            <a:r>
              <a:rPr lang="en-US" altLang="en-US" sz="2800" dirty="0" smtClean="0">
                <a:cs typeface="MS PGothic" panose="020B0600070205080204" pitchFamily="34" charset="-128"/>
              </a:rPr>
              <a:t>)</a:t>
            </a:r>
          </a:p>
          <a:p>
            <a:pPr lvl="1"/>
            <a:r>
              <a:rPr lang="en-US" altLang="en-US" sz="2800" dirty="0" err="1" smtClean="0">
                <a:cs typeface="MS PGothic" panose="020B0600070205080204" pitchFamily="34" charset="-128"/>
              </a:rPr>
              <a:t>Hạn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chế</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các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hành</a:t>
            </a:r>
            <a:r>
              <a:rPr lang="en-US" altLang="en-US" sz="2800" dirty="0" smtClean="0">
                <a:cs typeface="MS PGothic" panose="020B0600070205080204" pitchFamily="34" charset="-128"/>
              </a:rPr>
              <a:t> vi </a:t>
            </a:r>
            <a:r>
              <a:rPr lang="en-US" altLang="en-US" sz="2800" dirty="0" err="1" smtClean="0">
                <a:cs typeface="MS PGothic" panose="020B0600070205080204" pitchFamily="34" charset="-128"/>
              </a:rPr>
              <a:t>gây</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hại</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với</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hệ</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thống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luật</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lệ</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cưỡng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chế</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quy</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chế</a:t>
            </a:r>
            <a:r>
              <a:rPr lang="en-US" altLang="en-US" sz="2800" dirty="0" smtClean="0">
                <a:cs typeface="MS PGothic" panose="020B0600070205080204" pitchFamily="34" charset="-128"/>
              </a:rPr>
              <a:t>)</a:t>
            </a:r>
          </a:p>
          <a:p>
            <a:r>
              <a:rPr lang="en-US" altLang="en-US" sz="3600" dirty="0" smtClean="0"/>
              <a:t>Examples</a:t>
            </a:r>
          </a:p>
          <a:p>
            <a:pPr lvl="1"/>
            <a:r>
              <a:rPr lang="en-US" altLang="en-US" sz="2800" dirty="0" err="1" smtClean="0">
                <a:cs typeface="MS PGothic" panose="020B0600070205080204" pitchFamily="34" charset="-128"/>
              </a:rPr>
              <a:t>Khóa</a:t>
            </a:r>
            <a:r>
              <a:rPr lang="en-US" altLang="en-US" sz="2800" dirty="0" smtClean="0">
                <a:cs typeface="MS PGothic" panose="020B0600070205080204" pitchFamily="34" charset="-128"/>
              </a:rPr>
              <a:t> Laptop</a:t>
            </a:r>
          </a:p>
          <a:p>
            <a:pPr lvl="1"/>
            <a:r>
              <a:rPr lang="en-US" altLang="en-US" sz="2800" dirty="0" err="1" smtClean="0">
                <a:cs typeface="MS PGothic" panose="020B0600070205080204" pitchFamily="34" charset="-128"/>
              </a:rPr>
              <a:t>Khóa</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cửa</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phòng</a:t>
            </a:r>
            <a:r>
              <a:rPr lang="en-US" altLang="en-US" sz="2800" dirty="0" smtClean="0">
                <a:cs typeface="MS PGothic" panose="020B0600070205080204" pitchFamily="34" charset="-128"/>
              </a:rPr>
              <a:t> servers</a:t>
            </a:r>
          </a:p>
        </p:txBody>
      </p:sp>
      <p:pic>
        <p:nvPicPr>
          <p:cNvPr id="27652" name="Picture 3" descr="images.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21690" y="3869094"/>
            <a:ext cx="3228392"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80547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vi-VN" b="1" dirty="0">
                <a:solidFill>
                  <a:schemeClr val="bg1"/>
                </a:solidFill>
                <a:latin typeface="Arial" panose="020B0604020202020204" pitchFamily="34" charset="0"/>
                <a:cs typeface="Arial" panose="020B0604020202020204" pitchFamily="34" charset="0"/>
              </a:rPr>
              <a:t>Phương </a:t>
            </a:r>
            <a:r>
              <a:rPr lang="vi-VN" b="1" dirty="0" smtClean="0">
                <a:solidFill>
                  <a:schemeClr val="bg1"/>
                </a:solidFill>
                <a:latin typeface="Arial" panose="020B0604020202020204" pitchFamily="34" charset="0"/>
                <a:cs typeface="Arial" panose="020B0604020202020204" pitchFamily="34" charset="0"/>
              </a:rPr>
              <a:t>pháp</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bổ</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trợ</a:t>
            </a:r>
            <a:endParaRPr lang="en-US" altLang="en-US" dirty="0" smtClean="0"/>
          </a:p>
        </p:txBody>
      </p:sp>
      <p:sp>
        <p:nvSpPr>
          <p:cNvPr id="28675" name="Content Placeholder 2"/>
          <p:cNvSpPr>
            <a:spLocks noGrp="1"/>
          </p:cNvSpPr>
          <p:nvPr>
            <p:ph idx="1"/>
          </p:nvPr>
        </p:nvSpPr>
        <p:spPr/>
        <p:txBody>
          <a:bodyPr/>
          <a:lstStyle/>
          <a:p>
            <a:r>
              <a:rPr lang="en-US" altLang="en-US" dirty="0" err="1" smtClean="0"/>
              <a:t>Được</a:t>
            </a:r>
            <a:r>
              <a:rPr lang="en-US" altLang="en-US" dirty="0" smtClean="0"/>
              <a:t> </a:t>
            </a:r>
            <a:r>
              <a:rPr lang="en-US" altLang="en-US" dirty="0" err="1" smtClean="0"/>
              <a:t>sử</a:t>
            </a:r>
            <a:r>
              <a:rPr lang="en-US" altLang="en-US" dirty="0" smtClean="0"/>
              <a:t> </a:t>
            </a:r>
            <a:r>
              <a:rPr lang="en-US" altLang="en-US" dirty="0" err="1" smtClean="0"/>
              <a:t>dụng</a:t>
            </a:r>
            <a:r>
              <a:rPr lang="en-US" altLang="en-US" dirty="0" smtClean="0"/>
              <a:t> </a:t>
            </a:r>
            <a:r>
              <a:rPr lang="en-US" altLang="en-US" dirty="0" err="1" smtClean="0"/>
              <a:t>như</a:t>
            </a:r>
            <a:r>
              <a:rPr lang="en-US" altLang="en-US" dirty="0" smtClean="0"/>
              <a:t> </a:t>
            </a:r>
            <a:r>
              <a:rPr lang="en-US" altLang="en-US" dirty="0" err="1" smtClean="0"/>
              <a:t>giải</a:t>
            </a:r>
            <a:r>
              <a:rPr lang="en-US" altLang="en-US" dirty="0" smtClean="0"/>
              <a:t> </a:t>
            </a:r>
            <a:r>
              <a:rPr lang="en-US" altLang="en-US" dirty="0" err="1" smtClean="0"/>
              <a:t>pháp</a:t>
            </a:r>
            <a:r>
              <a:rPr lang="en-US" altLang="en-US" dirty="0" smtClean="0"/>
              <a:t> </a:t>
            </a:r>
            <a:r>
              <a:rPr lang="en-US" altLang="en-US" dirty="0" err="1" smtClean="0"/>
              <a:t>thay</a:t>
            </a:r>
            <a:r>
              <a:rPr lang="en-US" altLang="en-US" dirty="0" smtClean="0"/>
              <a:t> </a:t>
            </a:r>
            <a:r>
              <a:rPr lang="en-US" altLang="en-US" dirty="0" err="1" smtClean="0"/>
              <a:t>thế</a:t>
            </a:r>
            <a:r>
              <a:rPr lang="en-US" altLang="en-US" dirty="0" smtClean="0"/>
              <a:t> </a:t>
            </a:r>
            <a:r>
              <a:rPr lang="en-US" altLang="en-US" dirty="0" err="1" smtClean="0"/>
              <a:t>khi</a:t>
            </a:r>
            <a:r>
              <a:rPr lang="en-US" altLang="en-US" dirty="0" smtClean="0"/>
              <a:t> </a:t>
            </a:r>
            <a:r>
              <a:rPr lang="en-US" altLang="en-US" dirty="0" err="1" smtClean="0"/>
              <a:t>phương</a:t>
            </a:r>
            <a:r>
              <a:rPr lang="en-US" altLang="en-US" dirty="0" smtClean="0"/>
              <a:t> </a:t>
            </a:r>
            <a:r>
              <a:rPr lang="en-US" altLang="en-US" dirty="0" err="1" smtClean="0"/>
              <a:t>pháp</a:t>
            </a:r>
            <a:r>
              <a:rPr lang="en-US" altLang="en-US" dirty="0" smtClean="0"/>
              <a:t> </a:t>
            </a:r>
            <a:r>
              <a:rPr lang="en-US" altLang="en-US" dirty="0" err="1" smtClean="0"/>
              <a:t>bảo</a:t>
            </a:r>
            <a:r>
              <a:rPr lang="en-US" altLang="en-US" dirty="0" smtClean="0"/>
              <a:t> </a:t>
            </a:r>
            <a:r>
              <a:rPr lang="en-US" altLang="en-US" dirty="0" err="1" smtClean="0"/>
              <a:t>vệ</a:t>
            </a:r>
            <a:r>
              <a:rPr lang="en-US" altLang="en-US" dirty="0" smtClean="0"/>
              <a:t> </a:t>
            </a:r>
            <a:r>
              <a:rPr lang="en-US" altLang="en-US" dirty="0" err="1" smtClean="0"/>
              <a:t>chính</a:t>
            </a:r>
            <a:r>
              <a:rPr lang="en-US" altLang="en-US" dirty="0" smtClean="0"/>
              <a:t> </a:t>
            </a:r>
            <a:r>
              <a:rPr lang="en-US" altLang="en-US" dirty="0" err="1" smtClean="0"/>
              <a:t>không</a:t>
            </a:r>
            <a:r>
              <a:rPr lang="en-US" altLang="en-US" dirty="0" smtClean="0"/>
              <a:t> </a:t>
            </a:r>
            <a:r>
              <a:rPr lang="en-US" altLang="en-US" dirty="0" err="1" smtClean="0"/>
              <a:t>hoạt</a:t>
            </a:r>
            <a:r>
              <a:rPr lang="en-US" altLang="en-US" dirty="0" smtClean="0"/>
              <a:t> </a:t>
            </a:r>
            <a:r>
              <a:rPr lang="en-US" altLang="en-US" dirty="0" err="1" smtClean="0"/>
              <a:t>động</a:t>
            </a:r>
            <a:endParaRPr lang="en-US" altLang="en-US" dirty="0" smtClean="0"/>
          </a:p>
          <a:p>
            <a:r>
              <a:rPr lang="en-US" altLang="en-US" dirty="0" err="1" smtClean="0"/>
              <a:t>Ví</a:t>
            </a:r>
            <a:r>
              <a:rPr lang="en-US" altLang="en-US" dirty="0" smtClean="0"/>
              <a:t> </a:t>
            </a:r>
            <a:r>
              <a:rPr lang="en-US" altLang="en-US" dirty="0" err="1" smtClean="0"/>
              <a:t>dụ</a:t>
            </a:r>
            <a:r>
              <a:rPr lang="en-US" altLang="en-US" dirty="0" smtClean="0"/>
              <a:t>:</a:t>
            </a:r>
          </a:p>
          <a:p>
            <a:pPr lvl="1"/>
            <a:r>
              <a:rPr lang="en-US" altLang="en-US" sz="2800" dirty="0" err="1" smtClean="0">
                <a:cs typeface="MS PGothic" panose="020B0600070205080204" pitchFamily="34" charset="-128"/>
              </a:rPr>
              <a:t>Xác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thực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đa</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nhân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tố</a:t>
            </a:r>
            <a:endParaRPr lang="en-US" altLang="en-US" sz="2800" dirty="0" smtClean="0">
              <a:cs typeface="MS PGothic" panose="020B0600070205080204" pitchFamily="34" charset="-128"/>
            </a:endParaRPr>
          </a:p>
          <a:p>
            <a:pPr lvl="1"/>
            <a:r>
              <a:rPr lang="en-US" altLang="en-US" sz="2800" dirty="0" err="1" smtClean="0">
                <a:cs typeface="MS PGothic" panose="020B0600070205080204" pitchFamily="34" charset="-128"/>
              </a:rPr>
              <a:t>Nhân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viên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mới</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khi</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đang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chờ</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nhận</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thẻ</a:t>
            </a:r>
            <a:r>
              <a:rPr lang="en-US" altLang="en-US" sz="2800" dirty="0" smtClean="0">
                <a:cs typeface="MS PGothic" panose="020B0600070205080204" pitchFamily="34" charset="-128"/>
              </a:rPr>
              <a:t> smart card </a:t>
            </a:r>
            <a:r>
              <a:rPr lang="en-US" altLang="en-US" sz="2800" dirty="0" err="1" smtClean="0">
                <a:cs typeface="MS PGothic" panose="020B0600070205080204" pitchFamily="34" charset="-128"/>
              </a:rPr>
              <a:t>được</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cho</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phép</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sử</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dụng</a:t>
            </a:r>
            <a:r>
              <a:rPr lang="en-US" altLang="en-US" sz="2800" dirty="0">
                <a:cs typeface="MS PGothic" panose="020B0600070205080204" pitchFamily="34" charset="-128"/>
              </a:rPr>
              <a:t> </a:t>
            </a:r>
            <a:r>
              <a:rPr lang="en-US" altLang="en-US" sz="2800" dirty="0" smtClean="0">
                <a:cs typeface="MS PGothic" panose="020B0600070205080204" pitchFamily="34" charset="-128"/>
              </a:rPr>
              <a:t>Time-based One-Time Password (TOTP) </a:t>
            </a:r>
            <a:r>
              <a:rPr lang="en-US" altLang="en-US" sz="2800" dirty="0" err="1" smtClean="0">
                <a:cs typeface="MS PGothic" panose="020B0600070205080204" pitchFamily="34" charset="-128"/>
              </a:rPr>
              <a:t>như</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một</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phương</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pháp</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bổ</a:t>
            </a:r>
            <a:r>
              <a:rPr lang="en-US" altLang="en-US" sz="2800" dirty="0" smtClean="0">
                <a:cs typeface="MS PGothic" panose="020B0600070205080204" pitchFamily="34" charset="-128"/>
              </a:rPr>
              <a:t> </a:t>
            </a:r>
            <a:r>
              <a:rPr lang="en-US" altLang="en-US" sz="2800" dirty="0" err="1" smtClean="0">
                <a:cs typeface="MS PGothic" panose="020B0600070205080204" pitchFamily="34" charset="-128"/>
              </a:rPr>
              <a:t>trợ</a:t>
            </a:r>
            <a:endParaRPr lang="en-US" altLang="en-US" sz="2800" dirty="0" smtClean="0">
              <a:cs typeface="MS PGothic" panose="020B0600070205080204" pitchFamily="34" charset="-128"/>
            </a:endParaRPr>
          </a:p>
        </p:txBody>
      </p:sp>
    </p:spTree>
    <p:extLst>
      <p:ext uri="{BB962C8B-B14F-4D97-AF65-F5344CB8AC3E}">
        <p14:creationId xmlns:p14="http://schemas.microsoft.com/office/powerpoint/2010/main" val="3405354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b="1" dirty="0">
                <a:solidFill>
                  <a:schemeClr val="bg1"/>
                </a:solidFill>
                <a:latin typeface="Arial" panose="020B0604020202020204" pitchFamily="34" charset="0"/>
                <a:cs typeface="Arial" panose="020B0604020202020204" pitchFamily="34" charset="0"/>
              </a:rPr>
              <a:t>Phương pháp </a:t>
            </a:r>
            <a:r>
              <a:rPr lang="en-US" b="1" dirty="0" err="1">
                <a:solidFill>
                  <a:schemeClr val="bg1"/>
                </a:solidFill>
                <a:latin typeface="Arial" panose="020B0604020202020204" pitchFamily="34" charset="0"/>
                <a:cs typeface="Arial" panose="020B0604020202020204" pitchFamily="34" charset="0"/>
              </a:rPr>
              <a:t>đảm</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bảo</a:t>
            </a:r>
            <a:r>
              <a:rPr lang="en-US" b="1" dirty="0">
                <a:solidFill>
                  <a:schemeClr val="bg1"/>
                </a:solidFill>
                <a:latin typeface="Arial" panose="020B0604020202020204" pitchFamily="34" charset="0"/>
                <a:cs typeface="Arial" panose="020B0604020202020204" pitchFamily="34" charset="0"/>
              </a:rPr>
              <a:t> an </a:t>
            </a:r>
            <a:r>
              <a:rPr lang="en-US" b="1" dirty="0" err="1">
                <a:solidFill>
                  <a:schemeClr val="bg1"/>
                </a:solidFill>
                <a:latin typeface="Arial" panose="020B0604020202020204" pitchFamily="34" charset="0"/>
                <a:cs typeface="Arial" panose="020B0604020202020204" pitchFamily="34" charset="0"/>
              </a:rPr>
              <a:t>toàn</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thông</a:t>
            </a:r>
            <a:r>
              <a:rPr lang="en-US" b="1" dirty="0">
                <a:solidFill>
                  <a:schemeClr val="bg1"/>
                </a:solidFill>
                <a:latin typeface="Arial" panose="020B0604020202020204" pitchFamily="34" charset="0"/>
                <a:cs typeface="Arial" panose="020B0604020202020204" pitchFamily="34" charset="0"/>
              </a:rPr>
              <a:t> tin</a:t>
            </a:r>
            <a:endParaRPr lang="en-US" dirty="0"/>
          </a:p>
        </p:txBody>
      </p:sp>
      <p:sp>
        <p:nvSpPr>
          <p:cNvPr id="4" name="Content Placeholder 4"/>
          <p:cNvSpPr txBox="1">
            <a:spLocks/>
          </p:cNvSpPr>
          <p:nvPr/>
        </p:nvSpPr>
        <p:spPr>
          <a:xfrm>
            <a:off x="1981200" y="2057401"/>
            <a:ext cx="4038600" cy="4073525"/>
          </a:xfr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3733"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4000" dirty="0" err="1" smtClean="0"/>
              <a:t>Dạng</a:t>
            </a:r>
            <a:endParaRPr lang="en-US" altLang="en-US" sz="4000" dirty="0" smtClean="0"/>
          </a:p>
          <a:p>
            <a:pPr lvl="1"/>
            <a:r>
              <a:rPr lang="en-US" altLang="en-US" sz="3600" dirty="0" err="1" smtClean="0">
                <a:cs typeface="MS PGothic" panose="020B0600070205080204" pitchFamily="34" charset="-128"/>
              </a:rPr>
              <a:t>Kỹ</a:t>
            </a:r>
            <a:r>
              <a:rPr lang="en-US" altLang="en-US" sz="3600" dirty="0" smtClean="0">
                <a:cs typeface="MS PGothic" panose="020B0600070205080204" pitchFamily="34" charset="-128"/>
              </a:rPr>
              <a:t> </a:t>
            </a:r>
            <a:r>
              <a:rPr lang="en-US" altLang="en-US" sz="3600" dirty="0" err="1" smtClean="0">
                <a:cs typeface="MS PGothic" panose="020B0600070205080204" pitchFamily="34" charset="-128"/>
              </a:rPr>
              <a:t>thuật</a:t>
            </a:r>
            <a:endParaRPr lang="en-US" altLang="en-US" sz="3600" dirty="0" smtClean="0">
              <a:cs typeface="MS PGothic" panose="020B0600070205080204" pitchFamily="34" charset="-128"/>
            </a:endParaRPr>
          </a:p>
          <a:p>
            <a:pPr lvl="1"/>
            <a:r>
              <a:rPr lang="en-US" altLang="en-US" sz="3600" dirty="0" err="1" smtClean="0">
                <a:cs typeface="MS PGothic" panose="020B0600070205080204" pitchFamily="34" charset="-128"/>
              </a:rPr>
              <a:t>Quản</a:t>
            </a:r>
            <a:r>
              <a:rPr lang="en-US" altLang="en-US" sz="3600" dirty="0" smtClean="0">
                <a:cs typeface="MS PGothic" panose="020B0600070205080204" pitchFamily="34" charset="-128"/>
              </a:rPr>
              <a:t> </a:t>
            </a:r>
            <a:r>
              <a:rPr lang="en-US" altLang="en-US" sz="3600" dirty="0" err="1" smtClean="0">
                <a:cs typeface="MS PGothic" panose="020B0600070205080204" pitchFamily="34" charset="-128"/>
              </a:rPr>
              <a:t>lý</a:t>
            </a:r>
            <a:endParaRPr lang="en-US" altLang="en-US" sz="3600" dirty="0" smtClean="0">
              <a:cs typeface="MS PGothic" panose="020B0600070205080204" pitchFamily="34" charset="-128"/>
            </a:endParaRPr>
          </a:p>
          <a:p>
            <a:pPr lvl="1"/>
            <a:r>
              <a:rPr lang="en-US" altLang="en-US" sz="3600" dirty="0" err="1" smtClean="0">
                <a:cs typeface="MS PGothic" panose="020B0600070205080204" pitchFamily="34" charset="-128"/>
              </a:rPr>
              <a:t>Vận</a:t>
            </a:r>
            <a:r>
              <a:rPr lang="en-US" altLang="en-US" sz="3600" dirty="0" smtClean="0">
                <a:cs typeface="MS PGothic" panose="020B0600070205080204" pitchFamily="34" charset="-128"/>
              </a:rPr>
              <a:t> </a:t>
            </a:r>
            <a:r>
              <a:rPr lang="en-US" altLang="en-US" sz="3600" dirty="0" err="1" smtClean="0">
                <a:cs typeface="MS PGothic" panose="020B0600070205080204" pitchFamily="34" charset="-128"/>
              </a:rPr>
              <a:t>hành</a:t>
            </a:r>
            <a:endParaRPr lang="en-US" altLang="en-US" sz="3600" dirty="0">
              <a:cs typeface="MS PGothic" panose="020B0600070205080204" pitchFamily="34" charset="-128"/>
            </a:endParaRPr>
          </a:p>
        </p:txBody>
      </p:sp>
      <p:sp>
        <p:nvSpPr>
          <p:cNvPr id="5" name="Content Placeholder 5"/>
          <p:cNvSpPr txBox="1">
            <a:spLocks/>
          </p:cNvSpPr>
          <p:nvPr/>
        </p:nvSpPr>
        <p:spPr>
          <a:xfrm>
            <a:off x="6172200" y="2057401"/>
            <a:ext cx="4038600" cy="4073525"/>
          </a:xfr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600" dirty="0" err="1" smtClean="0">
                <a:solidFill>
                  <a:schemeClr val="bg1"/>
                </a:solidFill>
              </a:rPr>
              <a:t>Mục</a:t>
            </a:r>
            <a:r>
              <a:rPr lang="en-US" altLang="en-US" sz="3600" dirty="0" smtClean="0">
                <a:solidFill>
                  <a:schemeClr val="bg1"/>
                </a:solidFill>
              </a:rPr>
              <a:t> </a:t>
            </a:r>
            <a:r>
              <a:rPr lang="en-US" altLang="en-US" sz="3600" dirty="0" err="1" smtClean="0">
                <a:solidFill>
                  <a:schemeClr val="bg1"/>
                </a:solidFill>
              </a:rPr>
              <a:t>tiêu</a:t>
            </a:r>
            <a:endParaRPr lang="en-US" altLang="en-US" sz="3600" dirty="0" smtClean="0">
              <a:solidFill>
                <a:schemeClr val="bg1"/>
              </a:solidFill>
            </a:endParaRPr>
          </a:p>
          <a:p>
            <a:pPr lvl="1"/>
            <a:r>
              <a:rPr lang="en-US" altLang="en-US" sz="3200" dirty="0" err="1" smtClean="0">
                <a:solidFill>
                  <a:schemeClr val="bg1"/>
                </a:solidFill>
                <a:cs typeface="MS PGothic" panose="020B0600070205080204" pitchFamily="34" charset="-128"/>
              </a:rPr>
              <a:t>Ngăn</a:t>
            </a:r>
            <a:r>
              <a:rPr lang="en-US" altLang="en-US" sz="3200" dirty="0" smtClean="0">
                <a:solidFill>
                  <a:schemeClr val="bg1"/>
                </a:solidFill>
                <a:cs typeface="MS PGothic" panose="020B0600070205080204" pitchFamily="34" charset="-128"/>
              </a:rPr>
              <a:t> </a:t>
            </a:r>
            <a:r>
              <a:rPr lang="en-US" altLang="en-US" sz="3200" dirty="0" err="1" smtClean="0">
                <a:solidFill>
                  <a:schemeClr val="bg1"/>
                </a:solidFill>
                <a:cs typeface="MS PGothic" panose="020B0600070205080204" pitchFamily="34" charset="-128"/>
              </a:rPr>
              <a:t>chặn</a:t>
            </a:r>
            <a:endParaRPr lang="en-US" altLang="en-US" sz="3200" dirty="0" smtClean="0">
              <a:solidFill>
                <a:schemeClr val="bg1"/>
              </a:solidFill>
              <a:cs typeface="MS PGothic" panose="020B0600070205080204" pitchFamily="34" charset="-128"/>
            </a:endParaRPr>
          </a:p>
          <a:p>
            <a:pPr lvl="1"/>
            <a:r>
              <a:rPr lang="en-US" altLang="en-US" sz="3200" dirty="0" err="1" smtClean="0">
                <a:solidFill>
                  <a:schemeClr val="bg1"/>
                </a:solidFill>
                <a:cs typeface="MS PGothic" panose="020B0600070205080204" pitchFamily="34" charset="-128"/>
              </a:rPr>
              <a:t>Phát</a:t>
            </a:r>
            <a:r>
              <a:rPr lang="en-US" altLang="en-US" sz="3200" dirty="0" smtClean="0">
                <a:solidFill>
                  <a:schemeClr val="bg1"/>
                </a:solidFill>
                <a:cs typeface="MS PGothic" panose="020B0600070205080204" pitchFamily="34" charset="-128"/>
              </a:rPr>
              <a:t> </a:t>
            </a:r>
            <a:r>
              <a:rPr lang="en-US" altLang="en-US" sz="3200" dirty="0" err="1" smtClean="0">
                <a:solidFill>
                  <a:schemeClr val="bg1"/>
                </a:solidFill>
                <a:cs typeface="MS PGothic" panose="020B0600070205080204" pitchFamily="34" charset="-128"/>
              </a:rPr>
              <a:t>hiện</a:t>
            </a:r>
            <a:endParaRPr lang="en-US" altLang="en-US" sz="3200" dirty="0" smtClean="0">
              <a:solidFill>
                <a:schemeClr val="bg1"/>
              </a:solidFill>
              <a:cs typeface="MS PGothic" panose="020B0600070205080204" pitchFamily="34" charset="-128"/>
            </a:endParaRPr>
          </a:p>
          <a:p>
            <a:pPr lvl="1"/>
            <a:r>
              <a:rPr lang="en-US" altLang="en-US" sz="3200" dirty="0" err="1" smtClean="0">
                <a:solidFill>
                  <a:schemeClr val="bg1"/>
                </a:solidFill>
                <a:cs typeface="MS PGothic" panose="020B0600070205080204" pitchFamily="34" charset="-128"/>
              </a:rPr>
              <a:t>Sửa</a:t>
            </a:r>
            <a:r>
              <a:rPr lang="en-US" altLang="en-US" sz="3200" dirty="0" smtClean="0">
                <a:solidFill>
                  <a:schemeClr val="bg1"/>
                </a:solidFill>
                <a:cs typeface="MS PGothic" panose="020B0600070205080204" pitchFamily="34" charset="-128"/>
              </a:rPr>
              <a:t> </a:t>
            </a:r>
            <a:r>
              <a:rPr lang="en-US" altLang="en-US" sz="3200" dirty="0" err="1" smtClean="0">
                <a:solidFill>
                  <a:schemeClr val="bg1"/>
                </a:solidFill>
                <a:cs typeface="MS PGothic" panose="020B0600070205080204" pitchFamily="34" charset="-128"/>
              </a:rPr>
              <a:t>chữa</a:t>
            </a:r>
            <a:endParaRPr lang="en-US" altLang="en-US" sz="3200" dirty="0" smtClean="0">
              <a:solidFill>
                <a:schemeClr val="bg1"/>
              </a:solidFill>
              <a:cs typeface="MS PGothic" panose="020B0600070205080204" pitchFamily="34" charset="-128"/>
            </a:endParaRPr>
          </a:p>
          <a:p>
            <a:pPr lvl="1"/>
            <a:r>
              <a:rPr lang="en-US" altLang="en-US" sz="3200" dirty="0" err="1" smtClean="0">
                <a:solidFill>
                  <a:schemeClr val="bg1"/>
                </a:solidFill>
                <a:cs typeface="MS PGothic" panose="020B0600070205080204" pitchFamily="34" charset="-128"/>
              </a:rPr>
              <a:t>Giảm</a:t>
            </a:r>
            <a:r>
              <a:rPr lang="en-US" altLang="en-US" sz="3200" dirty="0" smtClean="0">
                <a:solidFill>
                  <a:schemeClr val="bg1"/>
                </a:solidFill>
                <a:cs typeface="MS PGothic" panose="020B0600070205080204" pitchFamily="34" charset="-128"/>
              </a:rPr>
              <a:t> </a:t>
            </a:r>
            <a:r>
              <a:rPr lang="en-US" altLang="en-US" sz="3200" dirty="0" err="1" smtClean="0">
                <a:solidFill>
                  <a:schemeClr val="bg1"/>
                </a:solidFill>
                <a:cs typeface="MS PGothic" panose="020B0600070205080204" pitchFamily="34" charset="-128"/>
              </a:rPr>
              <a:t>thiểu</a:t>
            </a:r>
            <a:endParaRPr lang="en-US" altLang="en-US" sz="3200" dirty="0" smtClean="0">
              <a:solidFill>
                <a:schemeClr val="bg1"/>
              </a:solidFill>
              <a:cs typeface="MS PGothic" panose="020B0600070205080204" pitchFamily="34" charset="-128"/>
            </a:endParaRPr>
          </a:p>
          <a:p>
            <a:pPr lvl="1"/>
            <a:r>
              <a:rPr lang="en-US" altLang="en-US" sz="3200" dirty="0" err="1" smtClean="0">
                <a:solidFill>
                  <a:schemeClr val="bg1"/>
                </a:solidFill>
                <a:cs typeface="MS PGothic" panose="020B0600070205080204" pitchFamily="34" charset="-128"/>
              </a:rPr>
              <a:t>Bổ</a:t>
            </a:r>
            <a:r>
              <a:rPr lang="en-US" altLang="en-US" sz="3200" dirty="0" smtClean="0">
                <a:solidFill>
                  <a:schemeClr val="bg1"/>
                </a:solidFill>
                <a:cs typeface="MS PGothic" panose="020B0600070205080204" pitchFamily="34" charset="-128"/>
              </a:rPr>
              <a:t> </a:t>
            </a:r>
            <a:r>
              <a:rPr lang="en-US" altLang="en-US" sz="3200" dirty="0" err="1" smtClean="0">
                <a:solidFill>
                  <a:schemeClr val="bg1"/>
                </a:solidFill>
                <a:cs typeface="MS PGothic" panose="020B0600070205080204" pitchFamily="34" charset="-128"/>
              </a:rPr>
              <a:t>trợ</a:t>
            </a:r>
            <a:endParaRPr lang="en-US" altLang="en-US" sz="3200" dirty="0">
              <a:solidFill>
                <a:schemeClr val="bg1"/>
              </a:solidFill>
              <a:cs typeface="MS PGothic" panose="020B0600070205080204" pitchFamily="34" charset="-128"/>
            </a:endParaRPr>
          </a:p>
        </p:txBody>
      </p:sp>
    </p:spTree>
    <p:extLst>
      <p:ext uri="{BB962C8B-B14F-4D97-AF65-F5344CB8AC3E}">
        <p14:creationId xmlns:p14="http://schemas.microsoft.com/office/powerpoint/2010/main" val="38220404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b="1" dirty="0">
                <a:solidFill>
                  <a:schemeClr val="bg1"/>
                </a:solidFill>
                <a:latin typeface="Arial" panose="020B0604020202020204" pitchFamily="34" charset="0"/>
                <a:cs typeface="Arial" panose="020B0604020202020204" pitchFamily="34" charset="0"/>
              </a:rPr>
              <a:t>Phương </a:t>
            </a:r>
            <a:r>
              <a:rPr lang="en-US" b="1" dirty="0" err="1" smtClean="0">
                <a:solidFill>
                  <a:schemeClr val="bg1"/>
                </a:solidFill>
                <a:latin typeface="Arial" panose="020B0604020202020204" pitchFamily="34" charset="0"/>
                <a:cs typeface="Arial" panose="020B0604020202020204" pitchFamily="34" charset="0"/>
              </a:rPr>
              <a:t>tiện</a:t>
            </a:r>
            <a:r>
              <a:rPr lang="vi-VN"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đảm</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bảo</a:t>
            </a:r>
            <a:r>
              <a:rPr lang="en-US" b="1" dirty="0" smtClean="0">
                <a:solidFill>
                  <a:schemeClr val="bg1"/>
                </a:solidFill>
                <a:latin typeface="Arial" panose="020B0604020202020204" pitchFamily="34" charset="0"/>
                <a:cs typeface="Arial" panose="020B0604020202020204" pitchFamily="34" charset="0"/>
              </a:rPr>
              <a:t> an </a:t>
            </a:r>
            <a:r>
              <a:rPr lang="en-US" b="1" dirty="0" err="1" smtClean="0">
                <a:solidFill>
                  <a:schemeClr val="bg1"/>
                </a:solidFill>
                <a:latin typeface="Arial" panose="020B0604020202020204" pitchFamily="34" charset="0"/>
                <a:cs typeface="Arial" panose="020B0604020202020204" pitchFamily="34" charset="0"/>
              </a:rPr>
              <a:t>toàn</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thông</a:t>
            </a:r>
            <a:r>
              <a:rPr lang="en-US" b="1" dirty="0" smtClean="0">
                <a:solidFill>
                  <a:schemeClr val="bg1"/>
                </a:solidFill>
                <a:latin typeface="Arial" panose="020B0604020202020204" pitchFamily="34" charset="0"/>
                <a:cs typeface="Arial" panose="020B0604020202020204" pitchFamily="34" charset="0"/>
              </a:rPr>
              <a:t> tin</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buFont typeface="Wingdings" panose="05000000000000000000" pitchFamily="2" charset="2"/>
              <a:buChar char="q"/>
            </a:pPr>
            <a:r>
              <a:rPr lang="en-US" b="1" dirty="0" err="1"/>
              <a:t>Phương</a:t>
            </a:r>
            <a:r>
              <a:rPr lang="en-US" b="1" dirty="0"/>
              <a:t> </a:t>
            </a:r>
            <a:r>
              <a:rPr lang="en-US" b="1" dirty="0" err="1"/>
              <a:t>tiện</a:t>
            </a:r>
            <a:r>
              <a:rPr lang="en-US" b="1" dirty="0"/>
              <a:t> </a:t>
            </a:r>
            <a:r>
              <a:rPr lang="en-US" b="1" dirty="0" err="1"/>
              <a:t>chính</a:t>
            </a:r>
            <a:r>
              <a:rPr lang="en-US" b="1" dirty="0"/>
              <a:t> </a:t>
            </a:r>
            <a:r>
              <a:rPr lang="en-US" b="1" dirty="0" err="1"/>
              <a:t>tắc</a:t>
            </a:r>
            <a:r>
              <a:rPr lang="en-US" b="1" dirty="0"/>
              <a:t> (formal)</a:t>
            </a:r>
            <a:r>
              <a:rPr lang="en-US" dirty="0"/>
              <a:t>: </a:t>
            </a:r>
            <a:r>
              <a:rPr lang="en-US" dirty="0" err="1"/>
              <a:t>thực</a:t>
            </a:r>
            <a:r>
              <a:rPr lang="en-US" dirty="0"/>
              <a:t> </a:t>
            </a:r>
            <a:r>
              <a:rPr lang="en-US" dirty="0" err="1"/>
              <a:t>hiện</a:t>
            </a:r>
            <a:r>
              <a:rPr lang="en-US" dirty="0"/>
              <a:t> </a:t>
            </a:r>
            <a:r>
              <a:rPr lang="en-US" dirty="0" err="1"/>
              <a:t>các</a:t>
            </a:r>
            <a:r>
              <a:rPr lang="en-US" dirty="0"/>
              <a:t> </a:t>
            </a:r>
            <a:r>
              <a:rPr lang="en-US" dirty="0" err="1"/>
              <a:t>chức</a:t>
            </a:r>
            <a:r>
              <a:rPr lang="en-US" dirty="0"/>
              <a:t> </a:t>
            </a:r>
            <a:r>
              <a:rPr lang="en-US" dirty="0" err="1"/>
              <a:t>năng</a:t>
            </a:r>
            <a:r>
              <a:rPr lang="en-US" dirty="0"/>
              <a:t> </a:t>
            </a:r>
            <a:r>
              <a:rPr lang="en-US" dirty="0" err="1"/>
              <a:t>bảo</a:t>
            </a:r>
            <a:r>
              <a:rPr lang="en-US" dirty="0"/>
              <a:t> </a:t>
            </a:r>
            <a:r>
              <a:rPr lang="en-US" dirty="0" err="1"/>
              <a:t>vệ</a:t>
            </a:r>
            <a:r>
              <a:rPr lang="en-US" dirty="0"/>
              <a:t> </a:t>
            </a:r>
            <a:r>
              <a:rPr lang="en-US" dirty="0" err="1"/>
              <a:t>theo</a:t>
            </a:r>
            <a:r>
              <a:rPr lang="en-US" dirty="0"/>
              <a:t> </a:t>
            </a:r>
            <a:r>
              <a:rPr lang="en-US" dirty="0" err="1"/>
              <a:t>đúng</a:t>
            </a:r>
            <a:r>
              <a:rPr lang="en-US" dirty="0"/>
              <a:t> </a:t>
            </a:r>
            <a:r>
              <a:rPr lang="en-US" dirty="0" err="1"/>
              <a:t>các</a:t>
            </a:r>
            <a:r>
              <a:rPr lang="en-US" dirty="0"/>
              <a:t> </a:t>
            </a:r>
            <a:r>
              <a:rPr lang="en-US" dirty="0" err="1"/>
              <a:t>thủ</a:t>
            </a:r>
            <a:r>
              <a:rPr lang="en-US" dirty="0"/>
              <a:t> </a:t>
            </a:r>
            <a:r>
              <a:rPr lang="en-US" dirty="0" err="1"/>
              <a:t>tục</a:t>
            </a:r>
            <a:r>
              <a:rPr lang="en-US" dirty="0"/>
              <a:t> </a:t>
            </a:r>
            <a:r>
              <a:rPr lang="en-US" dirty="0" err="1"/>
              <a:t>được</a:t>
            </a:r>
            <a:r>
              <a:rPr lang="en-US" dirty="0"/>
              <a:t> </a:t>
            </a:r>
            <a:r>
              <a:rPr lang="en-US" dirty="0" err="1"/>
              <a:t>xác</a:t>
            </a:r>
            <a:r>
              <a:rPr lang="en-US" dirty="0"/>
              <a:t> </a:t>
            </a:r>
            <a:r>
              <a:rPr lang="en-US" dirty="0" err="1"/>
              <a:t>định</a:t>
            </a:r>
            <a:r>
              <a:rPr lang="en-US" dirty="0"/>
              <a:t> </a:t>
            </a:r>
            <a:r>
              <a:rPr lang="en-US" dirty="0" err="1"/>
              <a:t>trước</a:t>
            </a:r>
            <a:r>
              <a:rPr lang="en-US" dirty="0"/>
              <a:t> </a:t>
            </a:r>
            <a:r>
              <a:rPr lang="en-US" dirty="0" err="1"/>
              <a:t>mà</a:t>
            </a:r>
            <a:r>
              <a:rPr lang="en-US" dirty="0"/>
              <a:t> </a:t>
            </a:r>
            <a:r>
              <a:rPr lang="en-US" dirty="0" err="1"/>
              <a:t>không</a:t>
            </a:r>
            <a:r>
              <a:rPr lang="en-US" dirty="0"/>
              <a:t> </a:t>
            </a:r>
            <a:r>
              <a:rPr lang="en-US" dirty="0" err="1"/>
              <a:t>cần</a:t>
            </a:r>
            <a:r>
              <a:rPr lang="en-US" dirty="0"/>
              <a:t> </a:t>
            </a:r>
            <a:r>
              <a:rPr lang="en-US" dirty="0" err="1"/>
              <a:t>sự</a:t>
            </a:r>
            <a:r>
              <a:rPr lang="en-US" dirty="0"/>
              <a:t> can </a:t>
            </a:r>
            <a:r>
              <a:rPr lang="en-US" dirty="0" err="1"/>
              <a:t>thiệp</a:t>
            </a:r>
            <a:r>
              <a:rPr lang="en-US" dirty="0"/>
              <a:t> </a:t>
            </a:r>
            <a:r>
              <a:rPr lang="en-US" dirty="0" err="1"/>
              <a:t>của</a:t>
            </a:r>
            <a:r>
              <a:rPr lang="en-US" dirty="0"/>
              <a:t> con </a:t>
            </a:r>
            <a:r>
              <a:rPr lang="en-US" dirty="0" err="1"/>
              <a:t>người</a:t>
            </a:r>
            <a:endParaRPr lang="en-US" dirty="0"/>
          </a:p>
          <a:p>
            <a:pPr>
              <a:buFont typeface="Wingdings" panose="05000000000000000000" pitchFamily="2" charset="2"/>
              <a:buChar char="q"/>
            </a:pPr>
            <a:r>
              <a:rPr lang="en-US" b="1" dirty="0" err="1"/>
              <a:t>Phương</a:t>
            </a:r>
            <a:r>
              <a:rPr lang="en-US" b="1" dirty="0"/>
              <a:t> </a:t>
            </a:r>
            <a:r>
              <a:rPr lang="en-US" b="1" dirty="0" err="1"/>
              <a:t>tiện</a:t>
            </a:r>
            <a:r>
              <a:rPr lang="en-US" b="1" dirty="0"/>
              <a:t> phi </a:t>
            </a:r>
            <a:r>
              <a:rPr lang="en-US" b="1" dirty="0" err="1"/>
              <a:t>chính</a:t>
            </a:r>
            <a:r>
              <a:rPr lang="en-US" b="1" dirty="0"/>
              <a:t> </a:t>
            </a:r>
            <a:r>
              <a:rPr lang="en-US" b="1" dirty="0" err="1"/>
              <a:t>tắc</a:t>
            </a:r>
            <a:r>
              <a:rPr lang="en-US" b="1" dirty="0"/>
              <a:t> (informal)</a:t>
            </a:r>
            <a:r>
              <a:rPr lang="en-US" dirty="0"/>
              <a:t>:</a:t>
            </a:r>
            <a:r>
              <a:rPr lang="ru-RU" dirty="0"/>
              <a:t> </a:t>
            </a:r>
            <a:r>
              <a:rPr lang="vi-VN" dirty="0"/>
              <a:t>quy định hành vi của con người</a:t>
            </a:r>
            <a:endParaRPr lang="en-US" dirty="0"/>
          </a:p>
        </p:txBody>
      </p:sp>
    </p:spTree>
    <p:extLst>
      <p:ext uri="{BB962C8B-B14F-4D97-AF65-F5344CB8AC3E}">
        <p14:creationId xmlns:p14="http://schemas.microsoft.com/office/powerpoint/2010/main" val="41955598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847806" y="2003740"/>
            <a:ext cx="7260496" cy="3000821"/>
          </a:xfrm>
          <a:prstGeom prst="rect">
            <a:avLst/>
          </a:prstGeom>
          <a:noFill/>
        </p:spPr>
        <p:txBody>
          <a:bodyPr wrap="square" rtlCol="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Nguyên</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tắc</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đảm</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bảo</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an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toàn</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thông</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tin</a:t>
            </a:r>
            <a:endParaRPr kumimoji="0" lang="en-GB" sz="7000" b="0" i="0" u="none" strike="noStrike" kern="1200" cap="none" spc="0" normalizeH="0" baseline="0" noProof="0" dirty="0">
              <a:ln>
                <a:noFill/>
              </a:ln>
              <a:solidFill>
                <a:srgbClr val="007A7D"/>
              </a:solidFill>
              <a:effectLst/>
              <a:uLnTx/>
              <a:uFillTx/>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Tree>
    <p:extLst>
      <p:ext uri="{BB962C8B-B14F-4D97-AF65-F5344CB8AC3E}">
        <p14:creationId xmlns:p14="http://schemas.microsoft.com/office/powerpoint/2010/main" val="32074614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b="1" dirty="0">
                <a:solidFill>
                  <a:schemeClr val="bg1"/>
                </a:solidFill>
                <a:latin typeface="Arial" panose="020B0604020202020204" pitchFamily="34" charset="0"/>
                <a:cs typeface="Arial" panose="020B0604020202020204" pitchFamily="34" charset="0"/>
              </a:rPr>
              <a:t>Nguyên tắc đặc quyền tối thiểu</a:t>
            </a:r>
          </a:p>
        </p:txBody>
      </p:sp>
      <p:sp>
        <p:nvSpPr>
          <p:cNvPr id="3" name="Content Placeholder 2"/>
          <p:cNvSpPr>
            <a:spLocks noGrp="1"/>
          </p:cNvSpPr>
          <p:nvPr>
            <p:ph idx="1"/>
          </p:nvPr>
        </p:nvSpPr>
        <p:spPr>
          <a:xfrm>
            <a:off x="217071" y="1404908"/>
            <a:ext cx="6650260" cy="4621160"/>
          </a:xfrm>
        </p:spPr>
        <p:txBody>
          <a:bodyPr/>
          <a:lstStyle/>
          <a:p>
            <a:pPr algn="just"/>
            <a:r>
              <a:rPr lang="en-US" sz="3200" dirty="0" smtClean="0"/>
              <a:t>M</a:t>
            </a:r>
            <a:r>
              <a:rPr lang="vi-VN" sz="3200" dirty="0" smtClean="0"/>
              <a:t>ột </a:t>
            </a:r>
            <a:r>
              <a:rPr lang="vi-VN" sz="3200" dirty="0"/>
              <a:t>chủ thể </a:t>
            </a:r>
            <a:r>
              <a:rPr lang="vi-VN" sz="3200" dirty="0" smtClean="0"/>
              <a:t>(người </a:t>
            </a:r>
            <a:r>
              <a:rPr lang="vi-VN" sz="3200" dirty="0"/>
              <a:t>dùng, ứng dụng hoặc tiến trình) chỉ nên có các quyền và đặc quyền cần thiết để thực hiện nhiệm vụ của mình mà không nên được cấp các quyền bổ sung không cần thiết. </a:t>
            </a:r>
            <a:endParaRPr lang="en-US" sz="3200" dirty="0" smtClean="0"/>
          </a:p>
          <a:p>
            <a:pPr algn="just"/>
            <a:r>
              <a:rPr lang="en-US" sz="3200" dirty="0" smtClean="0"/>
              <a:t>G</a:t>
            </a:r>
            <a:r>
              <a:rPr lang="vi-VN" sz="3200" dirty="0" smtClean="0"/>
              <a:t>iới </a:t>
            </a:r>
            <a:r>
              <a:rPr lang="vi-VN" sz="3200" dirty="0"/>
              <a:t>hạn mức độ tổn hại có thể gây ra đối với hệ </a:t>
            </a:r>
            <a:r>
              <a:rPr lang="vi-VN" sz="3200" dirty="0" smtClean="0"/>
              <a:t>thống.</a:t>
            </a:r>
            <a:endParaRPr lang="en-US" sz="3200" dirty="0" smtClean="0"/>
          </a:p>
          <a:p>
            <a:pPr algn="just"/>
            <a:r>
              <a:rPr lang="en-US" sz="3200" dirty="0"/>
              <a:t>Đ</a:t>
            </a:r>
            <a:r>
              <a:rPr lang="vi-VN" sz="3200" dirty="0" smtClean="0"/>
              <a:t>ảm </a:t>
            </a:r>
            <a:r>
              <a:rPr lang="vi-VN" sz="3200" dirty="0"/>
              <a:t>bảo rằng bất kỳ ai đang tương tác với các tài nguyên này đều có lý do hợp </a:t>
            </a:r>
            <a:r>
              <a:rPr lang="vi-VN" sz="3200" dirty="0" smtClean="0"/>
              <a:t>l</a:t>
            </a:r>
            <a:r>
              <a:rPr lang="en-US" sz="3200" dirty="0"/>
              <a:t>ý</a:t>
            </a:r>
            <a:r>
              <a:rPr lang="vi-VN" sz="3200" dirty="0" smtClean="0"/>
              <a:t> </a:t>
            </a:r>
            <a:r>
              <a:rPr lang="vi-VN" sz="3200" dirty="0"/>
              <a:t>để làm như vậy</a:t>
            </a:r>
            <a:r>
              <a:rPr lang="vi-VN" sz="3200" dirty="0" smtClean="0"/>
              <a:t>.</a:t>
            </a:r>
            <a:endParaRPr lang="vi-VN" sz="4000" dirty="0"/>
          </a:p>
        </p:txBody>
      </p:sp>
      <p:pic>
        <p:nvPicPr>
          <p:cNvPr id="4" name="Picture 3"/>
          <p:cNvPicPr>
            <a:picLocks noChangeAspect="1"/>
          </p:cNvPicPr>
          <p:nvPr/>
        </p:nvPicPr>
        <p:blipFill>
          <a:blip r:embed="rId2"/>
          <a:stretch>
            <a:fillRect/>
          </a:stretch>
        </p:blipFill>
        <p:spPr>
          <a:xfrm>
            <a:off x="7240656" y="2524863"/>
            <a:ext cx="4951344" cy="2381250"/>
          </a:xfrm>
          <a:prstGeom prst="rect">
            <a:avLst/>
          </a:prstGeom>
        </p:spPr>
      </p:pic>
    </p:spTree>
    <p:extLst>
      <p:ext uri="{BB962C8B-B14F-4D97-AF65-F5344CB8AC3E}">
        <p14:creationId xmlns:p14="http://schemas.microsoft.com/office/powerpoint/2010/main" val="1623356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b="1" dirty="0">
                <a:solidFill>
                  <a:schemeClr val="bg1"/>
                </a:solidFill>
                <a:latin typeface="Arial" panose="020B0604020202020204" pitchFamily="34" charset="0"/>
                <a:cs typeface="Arial" panose="020B0604020202020204" pitchFamily="34" charset="0"/>
              </a:rPr>
              <a:t>Nguyên tắc mặc định an toàn</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62301" y="2034073"/>
            <a:ext cx="10849038" cy="4215930"/>
          </a:xfrm>
        </p:spPr>
        <p:txBody>
          <a:bodyPr/>
          <a:lstStyle/>
          <a:p>
            <a:r>
              <a:rPr lang="en-US" dirty="0" err="1" smtClean="0"/>
              <a:t>Mặc</a:t>
            </a:r>
            <a:r>
              <a:rPr lang="en-US" dirty="0" smtClean="0"/>
              <a:t> </a:t>
            </a:r>
            <a:r>
              <a:rPr lang="en-US" dirty="0" err="1"/>
              <a:t>định</a:t>
            </a:r>
            <a:r>
              <a:rPr lang="en-US" dirty="0"/>
              <a:t> </a:t>
            </a:r>
            <a:r>
              <a:rPr lang="en-US" dirty="0" err="1" smtClean="0"/>
              <a:t>từ</a:t>
            </a:r>
            <a:r>
              <a:rPr lang="en-US" dirty="0" smtClean="0"/>
              <a:t> </a:t>
            </a:r>
            <a:r>
              <a:rPr lang="en-US" dirty="0" err="1"/>
              <a:t>chối</a:t>
            </a:r>
            <a:r>
              <a:rPr lang="en-US" dirty="0"/>
              <a:t> </a:t>
            </a:r>
            <a:r>
              <a:rPr lang="en-US" dirty="0" err="1"/>
              <a:t>mọi</a:t>
            </a:r>
            <a:r>
              <a:rPr lang="en-US" dirty="0"/>
              <a:t> </a:t>
            </a:r>
            <a:r>
              <a:rPr lang="en-US" dirty="0" err="1"/>
              <a:t>truy</a:t>
            </a:r>
            <a:r>
              <a:rPr lang="en-US" dirty="0"/>
              <a:t> </a:t>
            </a:r>
            <a:r>
              <a:rPr lang="en-US" dirty="0" err="1"/>
              <a:t>cập</a:t>
            </a:r>
            <a:r>
              <a:rPr lang="en-US" dirty="0"/>
              <a:t> </a:t>
            </a:r>
            <a:r>
              <a:rPr lang="en-US" dirty="0" err="1"/>
              <a:t>đến</a:t>
            </a:r>
            <a:r>
              <a:rPr lang="en-US" dirty="0"/>
              <a:t> </a:t>
            </a:r>
            <a:r>
              <a:rPr lang="en-US" dirty="0" err="1"/>
              <a:t>hệ</a:t>
            </a:r>
            <a:r>
              <a:rPr lang="en-US" dirty="0"/>
              <a:t> </a:t>
            </a:r>
            <a:r>
              <a:rPr lang="en-US" dirty="0" err="1"/>
              <a:t>thống</a:t>
            </a:r>
            <a:r>
              <a:rPr lang="en-US" dirty="0"/>
              <a:t> </a:t>
            </a:r>
            <a:r>
              <a:rPr lang="en-US" dirty="0" err="1"/>
              <a:t>và</a:t>
            </a:r>
            <a:r>
              <a:rPr lang="en-US" dirty="0"/>
              <a:t> </a:t>
            </a:r>
            <a:r>
              <a:rPr lang="en-US" dirty="0" err="1"/>
              <a:t>chỉ</a:t>
            </a:r>
            <a:r>
              <a:rPr lang="en-US" dirty="0"/>
              <a:t> </a:t>
            </a:r>
            <a:r>
              <a:rPr lang="en-US" dirty="0" err="1"/>
              <a:t>cấp</a:t>
            </a:r>
            <a:r>
              <a:rPr lang="en-US" dirty="0"/>
              <a:t> </a:t>
            </a:r>
            <a:r>
              <a:rPr lang="en-US" dirty="0" err="1"/>
              <a:t>quyền</a:t>
            </a:r>
            <a:r>
              <a:rPr lang="en-US" dirty="0"/>
              <a:t> </a:t>
            </a:r>
            <a:r>
              <a:rPr lang="en-US" dirty="0" err="1"/>
              <a:t>truy</a:t>
            </a:r>
            <a:r>
              <a:rPr lang="en-US" dirty="0"/>
              <a:t> </a:t>
            </a:r>
            <a:r>
              <a:rPr lang="en-US" dirty="0" err="1"/>
              <a:t>cập</a:t>
            </a:r>
            <a:r>
              <a:rPr lang="en-US" dirty="0"/>
              <a:t> </a:t>
            </a:r>
            <a:r>
              <a:rPr lang="en-US" dirty="0" err="1"/>
              <a:t>khi</a:t>
            </a:r>
            <a:r>
              <a:rPr lang="en-US" dirty="0"/>
              <a:t> </a:t>
            </a:r>
            <a:r>
              <a:rPr lang="en-US" dirty="0" err="1"/>
              <a:t>có</a:t>
            </a:r>
            <a:r>
              <a:rPr lang="en-US" dirty="0"/>
              <a:t> </a:t>
            </a:r>
            <a:r>
              <a:rPr lang="en-US" dirty="0" err="1" smtClean="0"/>
              <a:t>lí</a:t>
            </a:r>
            <a:r>
              <a:rPr lang="en-US" dirty="0" smtClean="0"/>
              <a:t> do </a:t>
            </a:r>
            <a:r>
              <a:rPr lang="en-US" dirty="0" err="1"/>
              <a:t>cho</a:t>
            </a:r>
            <a:r>
              <a:rPr lang="en-US" dirty="0"/>
              <a:t> </a:t>
            </a:r>
            <a:r>
              <a:rPr lang="en-US" dirty="0" err="1"/>
              <a:t>phép</a:t>
            </a:r>
            <a:r>
              <a:rPr lang="en-US" dirty="0"/>
              <a:t> </a:t>
            </a:r>
            <a:r>
              <a:rPr lang="en-US" dirty="0" err="1"/>
              <a:t>rõ</a:t>
            </a:r>
            <a:r>
              <a:rPr lang="en-US" dirty="0"/>
              <a:t> </a:t>
            </a:r>
            <a:r>
              <a:rPr lang="en-US" dirty="0" err="1"/>
              <a:t>ràng</a:t>
            </a:r>
            <a:r>
              <a:rPr lang="en-US" dirty="0" smtClean="0"/>
              <a:t>.</a:t>
            </a:r>
          </a:p>
          <a:p>
            <a:r>
              <a:rPr lang="en-US" dirty="0" err="1" smtClean="0"/>
              <a:t>Cấu</a:t>
            </a:r>
            <a:r>
              <a:rPr lang="en-US" dirty="0" smtClean="0"/>
              <a:t> </a:t>
            </a:r>
            <a:r>
              <a:rPr lang="en-US" dirty="0" err="1"/>
              <a:t>hình</a:t>
            </a:r>
            <a:r>
              <a:rPr lang="en-US" dirty="0"/>
              <a:t> </a:t>
            </a:r>
            <a:r>
              <a:rPr lang="en-US" dirty="0" err="1"/>
              <a:t>các</a:t>
            </a:r>
            <a:r>
              <a:rPr lang="en-US" dirty="0"/>
              <a:t> </a:t>
            </a:r>
            <a:r>
              <a:rPr lang="en-US" dirty="0" err="1"/>
              <a:t>giải</a:t>
            </a:r>
            <a:r>
              <a:rPr lang="en-US" dirty="0"/>
              <a:t> </a:t>
            </a:r>
            <a:r>
              <a:rPr lang="en-US" dirty="0" err="1"/>
              <a:t>pháp</a:t>
            </a:r>
            <a:r>
              <a:rPr lang="en-US" dirty="0"/>
              <a:t> </a:t>
            </a:r>
            <a:r>
              <a:rPr lang="en-US" dirty="0" err="1"/>
              <a:t>sao</a:t>
            </a:r>
            <a:r>
              <a:rPr lang="en-US" dirty="0"/>
              <a:t> </a:t>
            </a:r>
            <a:r>
              <a:rPr lang="en-US" dirty="0" err="1"/>
              <a:t>cho</a:t>
            </a:r>
            <a:r>
              <a:rPr lang="en-US" dirty="0"/>
              <a:t> </a:t>
            </a:r>
            <a:r>
              <a:rPr lang="en-US" dirty="0" err="1"/>
              <a:t>nó</a:t>
            </a:r>
            <a:r>
              <a:rPr lang="en-US" dirty="0"/>
              <a:t> </a:t>
            </a:r>
            <a:r>
              <a:rPr lang="en-US" dirty="0" err="1"/>
              <a:t>từ</a:t>
            </a:r>
            <a:r>
              <a:rPr lang="en-US" dirty="0"/>
              <a:t> </a:t>
            </a:r>
            <a:r>
              <a:rPr lang="en-US" dirty="0" err="1"/>
              <a:t>chối</a:t>
            </a:r>
            <a:r>
              <a:rPr lang="en-US" dirty="0"/>
              <a:t> </a:t>
            </a:r>
            <a:r>
              <a:rPr lang="en-US" dirty="0" err="1"/>
              <a:t>mọi</a:t>
            </a:r>
            <a:r>
              <a:rPr lang="en-US" dirty="0"/>
              <a:t> </a:t>
            </a:r>
            <a:r>
              <a:rPr lang="en-US" dirty="0" err="1"/>
              <a:t>truy</a:t>
            </a:r>
            <a:r>
              <a:rPr lang="en-US" dirty="0"/>
              <a:t> </a:t>
            </a:r>
            <a:r>
              <a:rPr lang="en-US" dirty="0" err="1"/>
              <a:t>cập</a:t>
            </a:r>
            <a:r>
              <a:rPr lang="en-US" dirty="0"/>
              <a:t> </a:t>
            </a:r>
            <a:r>
              <a:rPr lang="en-US" dirty="0" err="1"/>
              <a:t>đến</a:t>
            </a:r>
            <a:r>
              <a:rPr lang="en-US" dirty="0"/>
              <a:t> </a:t>
            </a:r>
            <a:r>
              <a:rPr lang="en-US" dirty="0" err="1"/>
              <a:t>nó</a:t>
            </a:r>
            <a:r>
              <a:rPr lang="en-US" dirty="0"/>
              <a:t>, </a:t>
            </a:r>
            <a:r>
              <a:rPr lang="en-US" dirty="0" err="1"/>
              <a:t>trừ</a:t>
            </a:r>
            <a:r>
              <a:rPr lang="en-US" dirty="0"/>
              <a:t> </a:t>
            </a:r>
            <a:r>
              <a:rPr lang="en-US" dirty="0" err="1"/>
              <a:t>khi</a:t>
            </a:r>
            <a:r>
              <a:rPr lang="en-US" dirty="0"/>
              <a:t> </a:t>
            </a:r>
            <a:r>
              <a:rPr lang="en-US" dirty="0" err="1"/>
              <a:t>có</a:t>
            </a:r>
            <a:r>
              <a:rPr lang="en-US" dirty="0"/>
              <a:t> </a:t>
            </a:r>
            <a:r>
              <a:rPr lang="en-US" dirty="0" err="1"/>
              <a:t>một</a:t>
            </a:r>
            <a:r>
              <a:rPr lang="en-US" dirty="0"/>
              <a:t> </a:t>
            </a:r>
            <a:r>
              <a:rPr lang="en-US" dirty="0" err="1"/>
              <a:t>yêu</a:t>
            </a:r>
            <a:r>
              <a:rPr lang="en-US" dirty="0"/>
              <a:t> </a:t>
            </a:r>
            <a:r>
              <a:rPr lang="en-US" dirty="0" err="1"/>
              <a:t>cầu</a:t>
            </a:r>
            <a:r>
              <a:rPr lang="en-US" dirty="0"/>
              <a:t> </a:t>
            </a:r>
            <a:r>
              <a:rPr lang="en-US" dirty="0" err="1"/>
              <a:t>hoặc</a:t>
            </a:r>
            <a:r>
              <a:rPr lang="en-US" dirty="0"/>
              <a:t> </a:t>
            </a:r>
            <a:r>
              <a:rPr lang="en-US" dirty="0" err="1"/>
              <a:t>quy</a:t>
            </a:r>
            <a:r>
              <a:rPr lang="en-US" dirty="0"/>
              <a:t> </a:t>
            </a:r>
            <a:r>
              <a:rPr lang="en-US" dirty="0" err="1"/>
              <a:t>tắc</a:t>
            </a:r>
            <a:r>
              <a:rPr lang="en-US" dirty="0"/>
              <a:t> </a:t>
            </a:r>
            <a:r>
              <a:rPr lang="en-US" dirty="0" err="1"/>
              <a:t>chính</a:t>
            </a:r>
            <a:r>
              <a:rPr lang="en-US" dirty="0"/>
              <a:t> </a:t>
            </a:r>
            <a:r>
              <a:rPr lang="en-US" dirty="0" err="1"/>
              <a:t>đáng</a:t>
            </a:r>
            <a:r>
              <a:rPr lang="en-US" dirty="0"/>
              <a:t> </a:t>
            </a:r>
            <a:r>
              <a:rPr lang="en-US" dirty="0" err="1"/>
              <a:t>cho</a:t>
            </a:r>
            <a:r>
              <a:rPr lang="en-US" dirty="0"/>
              <a:t> </a:t>
            </a:r>
            <a:r>
              <a:rPr lang="en-US" dirty="0" err="1"/>
              <a:t>phép</a:t>
            </a:r>
            <a:r>
              <a:rPr lang="en-US" dirty="0"/>
              <a:t> </a:t>
            </a:r>
            <a:r>
              <a:rPr lang="en-US" dirty="0" err="1"/>
              <a:t>truy</a:t>
            </a:r>
            <a:r>
              <a:rPr lang="en-US" dirty="0"/>
              <a:t> </a:t>
            </a:r>
            <a:r>
              <a:rPr lang="en-US" dirty="0" err="1"/>
              <a:t>cập</a:t>
            </a:r>
            <a:r>
              <a:rPr lang="en-US" dirty="0"/>
              <a:t>. </a:t>
            </a:r>
            <a:endParaRPr lang="vi-VN" dirty="0"/>
          </a:p>
        </p:txBody>
      </p:sp>
    </p:spTree>
    <p:extLst>
      <p:ext uri="{BB962C8B-B14F-4D97-AF65-F5344CB8AC3E}">
        <p14:creationId xmlns:p14="http://schemas.microsoft.com/office/powerpoint/2010/main" val="24406652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err="1">
                <a:solidFill>
                  <a:schemeClr val="bg1"/>
                </a:solidFill>
                <a:latin typeface="Arial" panose="020B0604020202020204" pitchFamily="34" charset="0"/>
                <a:cs typeface="Arial" panose="020B0604020202020204" pitchFamily="34" charset="0"/>
              </a:rPr>
              <a:t>Nguyên</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tắc</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phổ</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biến</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tối</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thiểu</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18587" y="1485103"/>
            <a:ext cx="11222807" cy="4621160"/>
          </a:xfrm>
        </p:spPr>
        <p:txBody>
          <a:bodyPr/>
          <a:lstStyle/>
          <a:p>
            <a:r>
              <a:rPr lang="en-US" sz="3400" dirty="0"/>
              <a:t>Đ</a:t>
            </a:r>
            <a:r>
              <a:rPr lang="vi-VN" sz="3400" dirty="0" smtClean="0"/>
              <a:t>ảm </a:t>
            </a:r>
            <a:r>
              <a:rPr lang="vi-VN" sz="3400" dirty="0"/>
              <a:t>bảo </a:t>
            </a:r>
            <a:r>
              <a:rPr lang="vi-VN" sz="3400" dirty="0" smtClean="0"/>
              <a:t>hệ </a:t>
            </a:r>
            <a:r>
              <a:rPr lang="vi-VN" sz="3400" dirty="0"/>
              <a:t>thống nên được cô lập và càng hạn chế chia sẻ càng tốt. </a:t>
            </a:r>
            <a:endParaRPr lang="en-US" sz="3400" dirty="0" smtClean="0"/>
          </a:p>
          <a:p>
            <a:r>
              <a:rPr lang="en-US" sz="3400" dirty="0" err="1" smtClean="0"/>
              <a:t>Các</a:t>
            </a:r>
            <a:r>
              <a:rPr lang="en-US" sz="3400" dirty="0" smtClean="0"/>
              <a:t> </a:t>
            </a:r>
            <a:r>
              <a:rPr lang="vi-VN" sz="3400" dirty="0" smtClean="0"/>
              <a:t>hệ </a:t>
            </a:r>
            <a:r>
              <a:rPr lang="vi-VN" sz="3400" dirty="0"/>
              <a:t>thống truy cập công cộng nên được cách ly khỏi các tài nguyên quan trọng (dữ liệu, tiến trình, v.v.) để ngăn chặn các nguy cơ bị rò rỉ hoặc giả mạo.</a:t>
            </a:r>
            <a:endParaRPr lang="en-US" sz="3400" dirty="0" smtClean="0"/>
          </a:p>
          <a:p>
            <a:r>
              <a:rPr lang="vi-VN" sz="3400" dirty="0" smtClean="0"/>
              <a:t>Ví </a:t>
            </a:r>
            <a:r>
              <a:rPr lang="vi-VN" sz="3400" dirty="0"/>
              <a:t>dụ: nếu có một mô-đun cho phép nhân viên kiểm tra thông tin bảng lương của họ, thì nên sử dụng một mô-đun riêng khác để thay đổi thông tin trong bảng này, nếu không người dùng có quyền truy cập và có thể leo thang đặc quyền hoặc thay đổi quyền truy cập cao hơn.</a:t>
            </a:r>
            <a:endParaRPr lang="en-US" sz="3400" dirty="0"/>
          </a:p>
        </p:txBody>
      </p:sp>
    </p:spTree>
    <p:extLst>
      <p:ext uri="{BB962C8B-B14F-4D97-AF65-F5344CB8AC3E}">
        <p14:creationId xmlns:p14="http://schemas.microsoft.com/office/powerpoint/2010/main" val="13010433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b="1" dirty="0">
                <a:solidFill>
                  <a:schemeClr val="bg1"/>
                </a:solidFill>
                <a:latin typeface="Arial" panose="020B0604020202020204" pitchFamily="34" charset="0"/>
                <a:cs typeface="Arial" panose="020B0604020202020204" pitchFamily="34" charset="0"/>
              </a:rPr>
              <a:t>Nguyên tắc đầy đủ hợp lý</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15648" y="1647505"/>
            <a:ext cx="10994760" cy="4621160"/>
          </a:xfrm>
        </p:spPr>
        <p:txBody>
          <a:bodyPr/>
          <a:lstStyle/>
          <a:p>
            <a:r>
              <a:rPr lang="vi-VN" sz="3200" dirty="0" smtClean="0"/>
              <a:t>Không </a:t>
            </a:r>
            <a:r>
              <a:rPr lang="vi-VN" sz="3200" dirty="0"/>
              <a:t>có an toàn tuyệt đối</a:t>
            </a:r>
          </a:p>
          <a:p>
            <a:r>
              <a:rPr lang="vi-VN" sz="3200" dirty="0"/>
              <a:t>Biện pháp bảo vệ </a:t>
            </a:r>
            <a:r>
              <a:rPr lang="en-US" sz="3200" dirty="0" err="1"/>
              <a:t>có</a:t>
            </a:r>
            <a:r>
              <a:rPr lang="en-US" sz="3200" dirty="0"/>
              <a:t> </a:t>
            </a:r>
            <a:r>
              <a:rPr lang="en-US" sz="3200" dirty="0" err="1"/>
              <a:t>ảnh</a:t>
            </a:r>
            <a:r>
              <a:rPr lang="en-US" sz="3200" dirty="0"/>
              <a:t> </a:t>
            </a:r>
            <a:r>
              <a:rPr lang="en-US" sz="3200" dirty="0" err="1"/>
              <a:t>hưởng</a:t>
            </a:r>
            <a:r>
              <a:rPr lang="en-US" sz="3200" dirty="0"/>
              <a:t> </a:t>
            </a:r>
            <a:r>
              <a:rPr lang="vi-VN" sz="3200" dirty="0"/>
              <a:t>ít nhiều đến hoạt động của hệ thống</a:t>
            </a:r>
          </a:p>
          <a:p>
            <a:r>
              <a:rPr lang="vi-VN" sz="3200" dirty="0"/>
              <a:t>Biện pháp bảo vệ thường tốn </a:t>
            </a:r>
            <a:r>
              <a:rPr lang="vi-VN" sz="3200" dirty="0" smtClean="0"/>
              <a:t>kém</a:t>
            </a:r>
            <a:endParaRPr lang="en-US" sz="3200" dirty="0" smtClean="0"/>
          </a:p>
          <a:p>
            <a:pPr marL="0" indent="0">
              <a:buNone/>
            </a:pPr>
            <a:r>
              <a:rPr lang="en-US" sz="3200" dirty="0" smtClean="0">
                <a:sym typeface="Wingdings" panose="05000000000000000000" pitchFamily="2" charset="2"/>
              </a:rPr>
              <a:t> </a:t>
            </a:r>
            <a:r>
              <a:rPr lang="en-US" sz="3200" dirty="0" err="1" smtClean="0">
                <a:sym typeface="Wingdings" panose="05000000000000000000" pitchFamily="2" charset="2"/>
              </a:rPr>
              <a:t>Không</a:t>
            </a:r>
            <a:r>
              <a:rPr lang="en-US" sz="3200" dirty="0" smtClean="0">
                <a:sym typeface="Wingdings" panose="05000000000000000000" pitchFamily="2" charset="2"/>
              </a:rPr>
              <a:t> </a:t>
            </a:r>
            <a:r>
              <a:rPr lang="en-US" sz="3200" dirty="0" err="1" smtClean="0">
                <a:sym typeface="Wingdings" panose="05000000000000000000" pitchFamily="2" charset="2"/>
              </a:rPr>
              <a:t>thể</a:t>
            </a:r>
            <a:r>
              <a:rPr lang="en-US" sz="3200" dirty="0" smtClean="0">
                <a:sym typeface="Wingdings" panose="05000000000000000000" pitchFamily="2" charset="2"/>
              </a:rPr>
              <a:t> </a:t>
            </a:r>
            <a:r>
              <a:rPr lang="en-US" sz="3200" dirty="0" err="1" smtClean="0">
                <a:sym typeface="Wingdings" panose="05000000000000000000" pitchFamily="2" charset="2"/>
              </a:rPr>
              <a:t>áp</a:t>
            </a:r>
            <a:r>
              <a:rPr lang="en-US" sz="3200" dirty="0" smtClean="0">
                <a:sym typeface="Wingdings" panose="05000000000000000000" pitchFamily="2" charset="2"/>
              </a:rPr>
              <a:t> </a:t>
            </a:r>
            <a:r>
              <a:rPr lang="en-US" sz="3200" dirty="0" err="1" smtClean="0">
                <a:sym typeface="Wingdings" panose="05000000000000000000" pitchFamily="2" charset="2"/>
              </a:rPr>
              <a:t>dụng</a:t>
            </a:r>
            <a:r>
              <a:rPr lang="en-US" sz="3200" dirty="0" smtClean="0">
                <a:sym typeface="Wingdings" panose="05000000000000000000" pitchFamily="2" charset="2"/>
              </a:rPr>
              <a:t> </a:t>
            </a:r>
            <a:r>
              <a:rPr lang="en-US" sz="3200" dirty="0" err="1" smtClean="0">
                <a:sym typeface="Wingdings" panose="05000000000000000000" pitchFamily="2" charset="2"/>
              </a:rPr>
              <a:t>toàn</a:t>
            </a:r>
            <a:r>
              <a:rPr lang="en-US" sz="3200" dirty="0" smtClean="0">
                <a:sym typeface="Wingdings" panose="05000000000000000000" pitchFamily="2" charset="2"/>
              </a:rPr>
              <a:t> </a:t>
            </a:r>
            <a:r>
              <a:rPr lang="en-US" sz="3200" dirty="0" err="1" smtClean="0">
                <a:sym typeface="Wingdings" panose="05000000000000000000" pitchFamily="2" charset="2"/>
              </a:rPr>
              <a:t>bộ</a:t>
            </a:r>
            <a:r>
              <a:rPr lang="en-US" sz="3200" dirty="0" smtClean="0">
                <a:sym typeface="Wingdings" panose="05000000000000000000" pitchFamily="2" charset="2"/>
              </a:rPr>
              <a:t> </a:t>
            </a:r>
            <a:r>
              <a:rPr lang="en-US" sz="3200" dirty="0" err="1" smtClean="0">
                <a:sym typeface="Wingdings" panose="05000000000000000000" pitchFamily="2" charset="2"/>
              </a:rPr>
              <a:t>các</a:t>
            </a:r>
            <a:r>
              <a:rPr lang="en-US" sz="3200" dirty="0" smtClean="0">
                <a:sym typeface="Wingdings" panose="05000000000000000000" pitchFamily="2" charset="2"/>
              </a:rPr>
              <a:t> </a:t>
            </a:r>
            <a:r>
              <a:rPr lang="en-US" sz="3200" dirty="0" err="1" smtClean="0">
                <a:sym typeface="Wingdings" panose="05000000000000000000" pitchFamily="2" charset="2"/>
              </a:rPr>
              <a:t>biện</a:t>
            </a:r>
            <a:r>
              <a:rPr lang="en-US" sz="3200" dirty="0" smtClean="0">
                <a:sym typeface="Wingdings" panose="05000000000000000000" pitchFamily="2" charset="2"/>
              </a:rPr>
              <a:t> </a:t>
            </a:r>
            <a:r>
              <a:rPr lang="en-US" sz="3200" dirty="0" err="1" smtClean="0">
                <a:sym typeface="Wingdings" panose="05000000000000000000" pitchFamily="2" charset="2"/>
              </a:rPr>
              <a:t>pháp</a:t>
            </a:r>
            <a:r>
              <a:rPr lang="en-US" sz="3200" dirty="0" smtClean="0">
                <a:sym typeface="Wingdings" panose="05000000000000000000" pitchFamily="2" charset="2"/>
              </a:rPr>
              <a:t> </a:t>
            </a:r>
            <a:r>
              <a:rPr lang="en-US" sz="3200" dirty="0" err="1" smtClean="0">
                <a:sym typeface="Wingdings" panose="05000000000000000000" pitchFamily="2" charset="2"/>
              </a:rPr>
              <a:t>bảo</a:t>
            </a:r>
            <a:r>
              <a:rPr lang="en-US" sz="3200" dirty="0" smtClean="0">
                <a:sym typeface="Wingdings" panose="05000000000000000000" pitchFamily="2" charset="2"/>
              </a:rPr>
              <a:t> </a:t>
            </a:r>
            <a:r>
              <a:rPr lang="en-US" sz="3200" dirty="0" err="1" smtClean="0">
                <a:sym typeface="Wingdings" panose="05000000000000000000" pitchFamily="2" charset="2"/>
              </a:rPr>
              <a:t>vệ</a:t>
            </a:r>
            <a:r>
              <a:rPr lang="en-US" sz="3200" dirty="0" smtClean="0">
                <a:sym typeface="Wingdings" panose="05000000000000000000" pitchFamily="2" charset="2"/>
              </a:rPr>
              <a:t> </a:t>
            </a:r>
            <a:r>
              <a:rPr lang="en-US" sz="3200" dirty="0" err="1" smtClean="0">
                <a:sym typeface="Wingdings" panose="05000000000000000000" pitchFamily="2" charset="2"/>
              </a:rPr>
              <a:t>mà</a:t>
            </a:r>
            <a:r>
              <a:rPr lang="en-US" sz="3200" dirty="0" smtClean="0">
                <a:sym typeface="Wingdings" panose="05000000000000000000" pitchFamily="2" charset="2"/>
              </a:rPr>
              <a:t> </a:t>
            </a:r>
            <a:r>
              <a:rPr lang="en-US" sz="3200" dirty="0" err="1" smtClean="0">
                <a:sym typeface="Wingdings" panose="05000000000000000000" pitchFamily="2" charset="2"/>
              </a:rPr>
              <a:t>chỉ</a:t>
            </a:r>
            <a:r>
              <a:rPr lang="en-US" sz="3200" dirty="0" smtClean="0">
                <a:sym typeface="Wingdings" panose="05000000000000000000" pitchFamily="2" charset="2"/>
              </a:rPr>
              <a:t> </a:t>
            </a:r>
            <a:r>
              <a:rPr lang="en-US" sz="3200" dirty="0" err="1" smtClean="0">
                <a:sym typeface="Wingdings" panose="05000000000000000000" pitchFamily="2" charset="2"/>
              </a:rPr>
              <a:t>cần</a:t>
            </a:r>
            <a:r>
              <a:rPr lang="en-US" sz="3200" dirty="0" smtClean="0">
                <a:sym typeface="Wingdings" panose="05000000000000000000" pitchFamily="2" charset="2"/>
              </a:rPr>
              <a:t> </a:t>
            </a:r>
            <a:r>
              <a:rPr lang="en-US" sz="3200" dirty="0" err="1" smtClean="0">
                <a:sym typeface="Wingdings" panose="05000000000000000000" pitchFamily="2" charset="2"/>
              </a:rPr>
              <a:t>đảm</a:t>
            </a:r>
            <a:r>
              <a:rPr lang="en-US" sz="3200" dirty="0" smtClean="0">
                <a:sym typeface="Wingdings" panose="05000000000000000000" pitchFamily="2" charset="2"/>
              </a:rPr>
              <a:t> </a:t>
            </a:r>
            <a:r>
              <a:rPr lang="en-US" sz="3200" dirty="0" err="1" smtClean="0">
                <a:sym typeface="Wingdings" panose="05000000000000000000" pitchFamily="2" charset="2"/>
              </a:rPr>
              <a:t>bảo</a:t>
            </a:r>
            <a:r>
              <a:rPr lang="en-US" sz="3200" dirty="0" smtClean="0">
                <a:sym typeface="Wingdings" panose="05000000000000000000" pitchFamily="2" charset="2"/>
              </a:rPr>
              <a:t>: </a:t>
            </a:r>
            <a:endParaRPr lang="vi-VN" sz="3200" dirty="0"/>
          </a:p>
          <a:p>
            <a:pPr>
              <a:buFont typeface="Wingdings" panose="05000000000000000000" pitchFamily="2" charset="2"/>
              <a:buChar char="Ø"/>
            </a:pPr>
            <a:r>
              <a:rPr lang="en-US" sz="3200" dirty="0" smtClean="0"/>
              <a:t> </a:t>
            </a:r>
            <a:r>
              <a:rPr lang="vi-VN" sz="3200" dirty="0" smtClean="0"/>
              <a:t>Chi </a:t>
            </a:r>
            <a:r>
              <a:rPr lang="vi-VN" sz="3200" dirty="0"/>
              <a:t>phí cho việc bảo vệ không lớn hơn giá trị của hệ thống</a:t>
            </a:r>
          </a:p>
          <a:p>
            <a:pPr>
              <a:buFont typeface="Wingdings" panose="05000000000000000000" pitchFamily="2" charset="2"/>
              <a:buChar char="Ø"/>
            </a:pPr>
            <a:r>
              <a:rPr lang="en-US" sz="3200" dirty="0" smtClean="0"/>
              <a:t> Đ</a:t>
            </a:r>
            <a:r>
              <a:rPr lang="vi-VN" sz="3200" dirty="0" smtClean="0"/>
              <a:t>ưa </a:t>
            </a:r>
            <a:r>
              <a:rPr lang="vi-VN" sz="3200" dirty="0"/>
              <a:t>rủi ro về mức chấp nhận được</a:t>
            </a:r>
          </a:p>
        </p:txBody>
      </p:sp>
    </p:spTree>
    <p:extLst>
      <p:ext uri="{BB962C8B-B14F-4D97-AF65-F5344CB8AC3E}">
        <p14:creationId xmlns:p14="http://schemas.microsoft.com/office/powerpoint/2010/main" val="696919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b="1" dirty="0">
                <a:solidFill>
                  <a:schemeClr val="bg1"/>
                </a:solidFill>
              </a:rPr>
              <a:t>Nguyên tắc mềm dẻo hệ </a:t>
            </a:r>
            <a:r>
              <a:rPr lang="vi-VN" b="1" dirty="0" smtClean="0">
                <a:solidFill>
                  <a:schemeClr val="bg1"/>
                </a:solidFill>
              </a:rPr>
              <a:t>thống</a:t>
            </a:r>
            <a:endParaRPr lang="en-US" dirty="0">
              <a:solidFill>
                <a:schemeClr val="bg1"/>
              </a:solidFill>
            </a:endParaRPr>
          </a:p>
        </p:txBody>
      </p:sp>
      <p:sp>
        <p:nvSpPr>
          <p:cNvPr id="3" name="Content Placeholder 2"/>
          <p:cNvSpPr>
            <a:spLocks noGrp="1"/>
          </p:cNvSpPr>
          <p:nvPr>
            <p:ph idx="1"/>
          </p:nvPr>
        </p:nvSpPr>
        <p:spPr>
          <a:xfrm>
            <a:off x="491267" y="1447779"/>
            <a:ext cx="11288121" cy="4876869"/>
          </a:xfrm>
        </p:spPr>
        <p:txBody>
          <a:bodyPr/>
          <a:lstStyle/>
          <a:p>
            <a:r>
              <a:rPr lang="vi-VN" sz="3400" dirty="0" smtClean="0"/>
              <a:t>Phân </a:t>
            </a:r>
            <a:r>
              <a:rPr lang="vi-VN" sz="3400" dirty="0"/>
              <a:t>hệ an toàn được thiết lập trong điều kiện có nhiều bất định</a:t>
            </a:r>
          </a:p>
          <a:p>
            <a:r>
              <a:rPr lang="vi-VN" sz="3400" dirty="0"/>
              <a:t>Phải cho phép nâng cấp, cập </a:t>
            </a:r>
            <a:r>
              <a:rPr lang="vi-VN" sz="3400" dirty="0" smtClean="0"/>
              <a:t>nhật</a:t>
            </a:r>
            <a:r>
              <a:rPr lang="en-US" sz="3400" dirty="0" smtClean="0"/>
              <a:t> </a:t>
            </a:r>
            <a:r>
              <a:rPr lang="en-US" sz="3400" dirty="0" err="1" smtClean="0"/>
              <a:t>dễ</a:t>
            </a:r>
            <a:r>
              <a:rPr lang="en-US" sz="3400" dirty="0" smtClean="0"/>
              <a:t> </a:t>
            </a:r>
            <a:r>
              <a:rPr lang="en-US" sz="3400" dirty="0" err="1" smtClean="0"/>
              <a:t>dàng</a:t>
            </a:r>
            <a:endParaRPr lang="en-US" sz="3400" dirty="0" smtClean="0"/>
          </a:p>
          <a:p>
            <a:r>
              <a:rPr lang="vi-VN" sz="3400" dirty="0"/>
              <a:t>Ví </a:t>
            </a:r>
            <a:r>
              <a:rPr lang="vi-VN" sz="3400" dirty="0" smtClean="0"/>
              <a:t>dụ</a:t>
            </a:r>
            <a:r>
              <a:rPr lang="en-US" sz="3400" dirty="0"/>
              <a:t>:</a:t>
            </a:r>
            <a:r>
              <a:rPr lang="vi-VN" sz="3400" dirty="0" smtClean="0"/>
              <a:t> </a:t>
            </a:r>
            <a:r>
              <a:rPr lang="vi-VN" sz="3400" dirty="0"/>
              <a:t>nhiều giao thức mạng và ứng dụng đều sử dụng các chức năng mã </a:t>
            </a:r>
            <a:r>
              <a:rPr lang="vi-VN" sz="3400" dirty="0" smtClean="0"/>
              <a:t>hóa</a:t>
            </a:r>
            <a:r>
              <a:rPr lang="en-US" sz="3400" dirty="0"/>
              <a:t> </a:t>
            </a:r>
            <a:r>
              <a:rPr lang="en-US" sz="3400" dirty="0" smtClean="0">
                <a:sym typeface="Wingdings" panose="05000000000000000000" pitchFamily="2" charset="2"/>
              </a:rPr>
              <a:t> </a:t>
            </a:r>
            <a:r>
              <a:rPr lang="vi-VN" sz="3400" dirty="0" smtClean="0"/>
              <a:t>phát </a:t>
            </a:r>
            <a:r>
              <a:rPr lang="vi-VN" sz="3400" dirty="0"/>
              <a:t>triển một mô-đun mật mã chung </a:t>
            </a:r>
            <a:endParaRPr lang="en-US" sz="3400" dirty="0" smtClean="0"/>
          </a:p>
          <a:p>
            <a:r>
              <a:rPr lang="vi-VN" sz="3400" dirty="0" smtClean="0"/>
              <a:t>Đối </a:t>
            </a:r>
            <a:r>
              <a:rPr lang="vi-VN" sz="3400" dirty="0"/>
              <a:t>với việc sử dụng kiến ​​trúc mô-đun, các giải pháp an toàn sẽ có tính mềm dẻo và có thể dễ dàng chuyển đổi hoặc nâng cấp các tính năng mới mà không yêu cầu thiết kế lại toàn bộ hệ thống.</a:t>
            </a:r>
          </a:p>
          <a:p>
            <a:endParaRPr lang="en-US" sz="3400" dirty="0"/>
          </a:p>
        </p:txBody>
      </p:sp>
    </p:spTree>
    <p:extLst>
      <p:ext uri="{BB962C8B-B14F-4D97-AF65-F5344CB8AC3E}">
        <p14:creationId xmlns:p14="http://schemas.microsoft.com/office/powerpoint/2010/main" val="14077970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b="1" dirty="0">
                <a:solidFill>
                  <a:schemeClr val="bg1"/>
                </a:solidFill>
              </a:rPr>
              <a:t>Nguyên tắc đơn giản trong sử dụng</a:t>
            </a:r>
            <a:endParaRPr lang="en-US" b="1" dirty="0">
              <a:solidFill>
                <a:schemeClr val="bg1"/>
              </a:solidFill>
            </a:endParaRPr>
          </a:p>
        </p:txBody>
      </p:sp>
      <p:sp>
        <p:nvSpPr>
          <p:cNvPr id="3" name="Content Placeholder 2"/>
          <p:cNvSpPr>
            <a:spLocks noGrp="1"/>
          </p:cNvSpPr>
          <p:nvPr>
            <p:ph idx="1"/>
          </p:nvPr>
        </p:nvSpPr>
        <p:spPr>
          <a:xfrm>
            <a:off x="1402057" y="1955414"/>
            <a:ext cx="9682710" cy="4621160"/>
          </a:xfrm>
        </p:spPr>
        <p:txBody>
          <a:bodyPr/>
          <a:lstStyle/>
          <a:p>
            <a:r>
              <a:rPr lang="vi-VN" sz="3600" dirty="0"/>
              <a:t>Cơ chế bảo vệ không được gây khó khăn cho người dùng hợp </a:t>
            </a:r>
            <a:r>
              <a:rPr lang="vi-VN" sz="3600" dirty="0" smtClean="0"/>
              <a:t>lệ</a:t>
            </a:r>
            <a:endParaRPr lang="en-US" sz="3600" dirty="0" smtClean="0"/>
          </a:p>
          <a:p>
            <a:r>
              <a:rPr lang="vi-VN" sz="3600" dirty="0" smtClean="0"/>
              <a:t>Việc </a:t>
            </a:r>
            <a:r>
              <a:rPr lang="vi-VN" sz="3600" dirty="0"/>
              <a:t>áp dụng các thiết bị bảo vệ không được bắt buộc người dùng phải biết hoặc học thêm các ngôn ngữ lập trình đặc biệt hoặc buộc phải thực hiện các thao tác khó khăn, rắc rối.</a:t>
            </a:r>
          </a:p>
          <a:p>
            <a:endParaRPr lang="en-US" sz="3600" dirty="0"/>
          </a:p>
        </p:txBody>
      </p:sp>
    </p:spTree>
    <p:extLst>
      <p:ext uri="{BB962C8B-B14F-4D97-AF65-F5344CB8AC3E}">
        <p14:creationId xmlns:p14="http://schemas.microsoft.com/office/powerpoint/2010/main" val="33619779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Nguyên</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tắc</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mở</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vi-VN" dirty="0"/>
              <a:t>Biết được thuật toán, cơ chế bảo vệ cũng không thể vượt qua được</a:t>
            </a:r>
          </a:p>
          <a:p>
            <a:r>
              <a:rPr lang="vi-VN" dirty="0"/>
              <a:t>Chính tác giả cũng không thể vượt qua</a:t>
            </a:r>
          </a:p>
          <a:p>
            <a:r>
              <a:rPr lang="vi-VN" dirty="0"/>
              <a:t>Không có nghĩa là phải công khai thuật toán và cơ chế bảo vệ</a:t>
            </a:r>
          </a:p>
          <a:p>
            <a:endParaRPr lang="en-US" dirty="0"/>
          </a:p>
        </p:txBody>
      </p:sp>
    </p:spTree>
    <p:extLst>
      <p:ext uri="{BB962C8B-B14F-4D97-AF65-F5344CB8AC3E}">
        <p14:creationId xmlns:p14="http://schemas.microsoft.com/office/powerpoint/2010/main" val="13824217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b="1" dirty="0">
                <a:solidFill>
                  <a:schemeClr val="bg1"/>
                </a:solidFill>
                <a:latin typeface="Arial" panose="020B0604020202020204" pitchFamily="34" charset="0"/>
                <a:cs typeface="Arial" panose="020B0604020202020204" pitchFamily="34" charset="0"/>
              </a:rPr>
              <a:t>Nguyên tắc tính hệ </a:t>
            </a:r>
            <a:r>
              <a:rPr lang="vi-VN" b="1" dirty="0" smtClean="0">
                <a:solidFill>
                  <a:schemeClr val="bg1"/>
                </a:solidFill>
                <a:latin typeface="Arial" panose="020B0604020202020204" pitchFamily="34" charset="0"/>
                <a:cs typeface="Arial" panose="020B0604020202020204" pitchFamily="34" charset="0"/>
              </a:rPr>
              <a:t>thống</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và</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tổng</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thể</a:t>
            </a:r>
            <a:endParaRPr lang="vi-VN"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vi-VN" dirty="0" smtClean="0"/>
              <a:t>Các </a:t>
            </a:r>
            <a:r>
              <a:rPr lang="vi-VN" dirty="0"/>
              <a:t>yếu tố, các điều kiện và các nhân tố có quan hệ với nhau, có tương tác với nhau và có biến đổi theo thời gian</a:t>
            </a:r>
          </a:p>
          <a:p>
            <a:r>
              <a:rPr lang="vi-VN" dirty="0"/>
              <a:t>Chống lại cả những kênh truy cập trái phép tiềm tàng (chưa biết</a:t>
            </a:r>
            <a:r>
              <a:rPr lang="vi-VN" dirty="0" smtClean="0"/>
              <a:t>)</a:t>
            </a:r>
            <a:endParaRPr lang="en-US" dirty="0" smtClean="0"/>
          </a:p>
          <a:p>
            <a:r>
              <a:rPr lang="vi-VN" dirty="0"/>
              <a:t>Các biện pháp phải thống nhất, đồng bộ</a:t>
            </a:r>
          </a:p>
          <a:p>
            <a:r>
              <a:rPr lang="vi-VN" dirty="0"/>
              <a:t>Phải tổ chức phòng ngự nhiều </a:t>
            </a:r>
            <a:r>
              <a:rPr lang="vi-VN" dirty="0" smtClean="0"/>
              <a:t>lớp</a:t>
            </a:r>
            <a:endParaRPr lang="vi-VN" dirty="0"/>
          </a:p>
        </p:txBody>
      </p:sp>
    </p:spTree>
    <p:extLst>
      <p:ext uri="{BB962C8B-B14F-4D97-AF65-F5344CB8AC3E}">
        <p14:creationId xmlns:p14="http://schemas.microsoft.com/office/powerpoint/2010/main" val="30749720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b="1" dirty="0">
                <a:solidFill>
                  <a:schemeClr val="bg1"/>
                </a:solidFill>
              </a:rPr>
              <a:t>Nguyên tắc phòng thủ chiều sâu</a:t>
            </a:r>
            <a:endParaRPr lang="en-US" dirty="0">
              <a:solidFill>
                <a:schemeClr val="bg1"/>
              </a:solidFill>
            </a:endParaRPr>
          </a:p>
        </p:txBody>
      </p:sp>
      <p:pic>
        <p:nvPicPr>
          <p:cNvPr id="5" name="Content Placeholder 4"/>
          <p:cNvPicPr>
            <a:picLocks noGrp="1" noChangeAspect="1"/>
          </p:cNvPicPr>
          <p:nvPr>
            <p:ph idx="1"/>
          </p:nvPr>
        </p:nvPicPr>
        <p:blipFill>
          <a:blip r:embed="rId2"/>
          <a:stretch>
            <a:fillRect/>
          </a:stretch>
        </p:blipFill>
        <p:spPr>
          <a:xfrm>
            <a:off x="1315617" y="1156997"/>
            <a:ext cx="9834464" cy="4959411"/>
          </a:xfrm>
          <a:prstGeom prst="rect">
            <a:avLst/>
          </a:prstGeom>
        </p:spPr>
      </p:pic>
      <p:sp>
        <p:nvSpPr>
          <p:cNvPr id="3" name="TextBox 2"/>
          <p:cNvSpPr txBox="1"/>
          <p:nvPr/>
        </p:nvSpPr>
        <p:spPr>
          <a:xfrm>
            <a:off x="4851919" y="6270172"/>
            <a:ext cx="2159566" cy="369332"/>
          </a:xfrm>
          <a:prstGeom prst="rect">
            <a:avLst/>
          </a:prstGeom>
          <a:noFill/>
        </p:spPr>
        <p:txBody>
          <a:bodyPr wrap="none" rtlCol="0">
            <a:spAutoFit/>
          </a:bodyPr>
          <a:lstStyle/>
          <a:p>
            <a:r>
              <a:rPr lang="en-US" dirty="0" err="1" smtClean="0">
                <a:solidFill>
                  <a:schemeClr val="bg1"/>
                </a:solidFill>
              </a:rPr>
              <a:t>Nguồn</a:t>
            </a:r>
            <a:r>
              <a:rPr lang="en-US" dirty="0">
                <a:solidFill>
                  <a:schemeClr val="bg1"/>
                </a:solidFill>
              </a:rPr>
              <a:t>: </a:t>
            </a:r>
            <a:r>
              <a:rPr lang="en-US" dirty="0" err="1">
                <a:solidFill>
                  <a:schemeClr val="bg1"/>
                </a:solidFill>
                <a:hlinkClick r:id="rId3"/>
              </a:rPr>
              <a:t>intelisecure</a:t>
            </a:r>
            <a:endParaRPr lang="en-US" dirty="0">
              <a:solidFill>
                <a:schemeClr val="bg1"/>
              </a:solidFill>
            </a:endParaRPr>
          </a:p>
        </p:txBody>
      </p:sp>
    </p:spTree>
    <p:extLst>
      <p:ext uri="{BB962C8B-B14F-4D97-AF65-F5344CB8AC3E}">
        <p14:creationId xmlns:p14="http://schemas.microsoft.com/office/powerpoint/2010/main" val="17302812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b="1" dirty="0">
                <a:solidFill>
                  <a:schemeClr val="bg1"/>
                </a:solidFill>
              </a:rPr>
              <a:t>Nguyên tắc bảo vệ liên </a:t>
            </a:r>
            <a:r>
              <a:rPr lang="vi-VN" b="1" dirty="0" smtClean="0">
                <a:solidFill>
                  <a:schemeClr val="bg1"/>
                </a:solidFill>
              </a:rPr>
              <a:t>tục</a:t>
            </a:r>
            <a:endParaRPr lang="en-US" dirty="0"/>
          </a:p>
        </p:txBody>
      </p:sp>
      <p:sp>
        <p:nvSpPr>
          <p:cNvPr id="3" name="Content Placeholder 2"/>
          <p:cNvSpPr>
            <a:spLocks noGrp="1"/>
          </p:cNvSpPr>
          <p:nvPr>
            <p:ph idx="1"/>
          </p:nvPr>
        </p:nvSpPr>
        <p:spPr>
          <a:xfrm>
            <a:off x="618285" y="1156997"/>
            <a:ext cx="10994760" cy="5058754"/>
          </a:xfrm>
        </p:spPr>
        <p:txBody>
          <a:bodyPr/>
          <a:lstStyle/>
          <a:p>
            <a:r>
              <a:rPr lang="vi-VN" sz="3600" dirty="0"/>
              <a:t>Đảm bảo ATTT là quá trình liên tục</a:t>
            </a:r>
          </a:p>
          <a:p>
            <a:r>
              <a:rPr lang="vi-VN" sz="3600" dirty="0"/>
              <a:t>Xuyên suốt chu kỳ sống của hệ thống, từ thiết kế cho đến loại </a:t>
            </a:r>
            <a:r>
              <a:rPr lang="vi-VN" sz="3600" dirty="0" smtClean="0"/>
              <a:t>bỏ</a:t>
            </a:r>
            <a:endParaRPr lang="en-US" sz="3600" dirty="0" smtClean="0"/>
          </a:p>
          <a:p>
            <a:r>
              <a:rPr lang="vi-VN" sz="3600" dirty="0"/>
              <a:t>Mô hình PDCA của ISO 27001</a:t>
            </a:r>
            <a:endParaRPr lang="en-US" sz="3600" dirty="0"/>
          </a:p>
          <a:p>
            <a:endParaRPr lang="en-US" dirty="0"/>
          </a:p>
        </p:txBody>
      </p:sp>
      <p:pic>
        <p:nvPicPr>
          <p:cNvPr id="4" name="Picture 3"/>
          <p:cNvPicPr>
            <a:picLocks noChangeAspect="1"/>
          </p:cNvPicPr>
          <p:nvPr/>
        </p:nvPicPr>
        <p:blipFill>
          <a:blip r:embed="rId2"/>
          <a:stretch>
            <a:fillRect/>
          </a:stretch>
        </p:blipFill>
        <p:spPr>
          <a:xfrm>
            <a:off x="1741406" y="3498980"/>
            <a:ext cx="8748518" cy="3359020"/>
          </a:xfrm>
          <a:prstGeom prst="rect">
            <a:avLst/>
          </a:prstGeom>
        </p:spPr>
      </p:pic>
    </p:spTree>
    <p:extLst>
      <p:ext uri="{BB962C8B-B14F-4D97-AF65-F5344CB8AC3E}">
        <p14:creationId xmlns:p14="http://schemas.microsoft.com/office/powerpoint/2010/main" val="19855432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847806" y="2003740"/>
            <a:ext cx="7260496" cy="3000821"/>
          </a:xfrm>
          <a:prstGeom prst="rect">
            <a:avLst/>
          </a:prstGeom>
          <a:noFill/>
        </p:spPr>
        <p:txBody>
          <a:bodyPr wrap="square" rtlCol="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Quy</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trình</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phát</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triển</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hệ</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thống</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thông</a:t>
            </a:r>
            <a:r>
              <a:rPr lang="en-US" sz="7000" noProof="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tin an </a:t>
            </a:r>
            <a:r>
              <a:rPr lang="en-US" sz="7000" noProof="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toàn</a:t>
            </a:r>
            <a:endParaRPr kumimoji="0" lang="en-GB" sz="7000" b="0" i="0" u="none" strike="noStrike" kern="1200" cap="none" spc="0" normalizeH="0" baseline="0" noProof="0" dirty="0">
              <a:ln>
                <a:noFill/>
              </a:ln>
              <a:solidFill>
                <a:srgbClr val="007A7D"/>
              </a:solidFill>
              <a:effectLst/>
              <a:uLnTx/>
              <a:uFillTx/>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Tree>
    <p:extLst>
      <p:ext uri="{BB962C8B-B14F-4D97-AF65-F5344CB8AC3E}">
        <p14:creationId xmlns:p14="http://schemas.microsoft.com/office/powerpoint/2010/main" val="7703062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SDLC</a:t>
            </a:r>
            <a:endParaRPr lang="en-US" dirty="0">
              <a:solidFill>
                <a:schemeClr val="bg1"/>
              </a:solidFill>
            </a:endParaRPr>
          </a:p>
        </p:txBody>
      </p:sp>
      <p:sp>
        <p:nvSpPr>
          <p:cNvPr id="3" name="Content Placeholder 2"/>
          <p:cNvSpPr>
            <a:spLocks noGrp="1"/>
          </p:cNvSpPr>
          <p:nvPr>
            <p:ph idx="1"/>
          </p:nvPr>
        </p:nvSpPr>
        <p:spPr>
          <a:xfrm>
            <a:off x="4180114" y="6140705"/>
            <a:ext cx="3413760" cy="479253"/>
          </a:xfrm>
        </p:spPr>
        <p:txBody>
          <a:bodyPr/>
          <a:lstStyle/>
          <a:p>
            <a:pPr marL="0" indent="0">
              <a:buNone/>
            </a:pPr>
            <a:r>
              <a:rPr lang="en-US" sz="2000" dirty="0" err="1" smtClean="0"/>
              <a:t>Nguồn</a:t>
            </a:r>
            <a:r>
              <a:rPr lang="en-US" sz="2000" dirty="0"/>
              <a:t>: </a:t>
            </a:r>
            <a:r>
              <a:rPr lang="en-US" sz="2000" dirty="0" err="1" smtClean="0">
                <a:hlinkClick r:id="rId2"/>
              </a:rPr>
              <a:t>digitalmaelstrom</a:t>
            </a:r>
            <a:endParaRPr lang="en-US" sz="2000" dirty="0"/>
          </a:p>
        </p:txBody>
      </p:sp>
      <p:pic>
        <p:nvPicPr>
          <p:cNvPr id="4" name="Picture 3"/>
          <p:cNvPicPr>
            <a:picLocks noChangeAspect="1"/>
          </p:cNvPicPr>
          <p:nvPr/>
        </p:nvPicPr>
        <p:blipFill>
          <a:blip r:embed="rId3"/>
          <a:stretch>
            <a:fillRect/>
          </a:stretch>
        </p:blipFill>
        <p:spPr>
          <a:xfrm>
            <a:off x="3187338" y="745802"/>
            <a:ext cx="5059680" cy="5249355"/>
          </a:xfrm>
          <a:prstGeom prst="rect">
            <a:avLst/>
          </a:prstGeom>
        </p:spPr>
      </p:pic>
    </p:spTree>
    <p:extLst>
      <p:ext uri="{BB962C8B-B14F-4D97-AF65-F5344CB8AC3E}">
        <p14:creationId xmlns:p14="http://schemas.microsoft.com/office/powerpoint/2010/main" val="7241321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bg1"/>
                </a:solidFill>
              </a:rPr>
              <a:t>SDLC</a:t>
            </a:r>
            <a:endParaRPr lang="en-US" dirty="0"/>
          </a:p>
        </p:txBody>
      </p:sp>
      <p:sp>
        <p:nvSpPr>
          <p:cNvPr id="3" name="Content Placeholder 2"/>
          <p:cNvSpPr>
            <a:spLocks noGrp="1"/>
          </p:cNvSpPr>
          <p:nvPr>
            <p:ph idx="1"/>
          </p:nvPr>
        </p:nvSpPr>
        <p:spPr/>
        <p:txBody>
          <a:bodyPr/>
          <a:lstStyle/>
          <a:p>
            <a:r>
              <a:rPr lang="en-GB" dirty="0"/>
              <a:t>S</a:t>
            </a:r>
            <a:r>
              <a:rPr lang="en-GB" dirty="0" smtClean="0"/>
              <a:t>piral method,</a:t>
            </a:r>
          </a:p>
          <a:p>
            <a:r>
              <a:rPr lang="en-GB" dirty="0"/>
              <a:t>R</a:t>
            </a:r>
            <a:r>
              <a:rPr lang="en-GB" dirty="0" smtClean="0"/>
              <a:t>apid </a:t>
            </a:r>
            <a:r>
              <a:rPr lang="en-GB" dirty="0"/>
              <a:t>application development (RAD), </a:t>
            </a:r>
            <a:endParaRPr lang="en-GB" dirty="0" smtClean="0"/>
          </a:p>
          <a:p>
            <a:r>
              <a:rPr lang="en-GB" dirty="0" smtClean="0"/>
              <a:t>JAD</a:t>
            </a:r>
            <a:r>
              <a:rPr lang="en-GB" dirty="0"/>
              <a:t>, </a:t>
            </a:r>
            <a:endParaRPr lang="en-GB" dirty="0" smtClean="0"/>
          </a:p>
          <a:p>
            <a:r>
              <a:rPr lang="en-GB" dirty="0"/>
              <a:t>A</a:t>
            </a:r>
            <a:r>
              <a:rPr lang="en-GB" dirty="0" smtClean="0"/>
              <a:t>gile (</a:t>
            </a:r>
            <a:r>
              <a:rPr lang="en-GB" dirty="0" err="1" smtClean="0"/>
              <a:t>đặc</a:t>
            </a:r>
            <a:r>
              <a:rPr lang="en-GB" dirty="0" smtClean="0"/>
              <a:t> </a:t>
            </a:r>
            <a:r>
              <a:rPr lang="en-GB" dirty="0" err="1" smtClean="0"/>
              <a:t>biệt</a:t>
            </a:r>
            <a:r>
              <a:rPr lang="en-GB" dirty="0" smtClean="0"/>
              <a:t> </a:t>
            </a:r>
            <a:r>
              <a:rPr lang="en-GB" dirty="0" err="1" smtClean="0"/>
              <a:t>trong</a:t>
            </a:r>
            <a:r>
              <a:rPr lang="en-GB" dirty="0" smtClean="0"/>
              <a:t> </a:t>
            </a:r>
            <a:r>
              <a:rPr lang="en-GB" dirty="0" err="1" smtClean="0"/>
              <a:t>lập</a:t>
            </a:r>
            <a:r>
              <a:rPr lang="en-GB" dirty="0" smtClean="0"/>
              <a:t> </a:t>
            </a:r>
            <a:r>
              <a:rPr lang="en-GB" dirty="0" err="1" smtClean="0"/>
              <a:t>trình</a:t>
            </a:r>
            <a:r>
              <a:rPr lang="en-GB" dirty="0" smtClean="0"/>
              <a:t>), </a:t>
            </a:r>
          </a:p>
          <a:p>
            <a:r>
              <a:rPr lang="en-GB" dirty="0" smtClean="0"/>
              <a:t>V-shaped</a:t>
            </a:r>
            <a:r>
              <a:rPr lang="en-GB" dirty="0"/>
              <a:t>, </a:t>
            </a:r>
            <a:endParaRPr lang="en-GB" dirty="0" smtClean="0"/>
          </a:p>
          <a:p>
            <a:r>
              <a:rPr lang="en-GB" dirty="0" smtClean="0"/>
              <a:t>…</a:t>
            </a:r>
            <a:r>
              <a:rPr lang="en-GB" dirty="0"/>
              <a:t/>
            </a:r>
            <a:br>
              <a:rPr lang="en-GB" dirty="0"/>
            </a:br>
            <a:endParaRPr lang="en-US" dirty="0"/>
          </a:p>
        </p:txBody>
      </p:sp>
    </p:spTree>
    <p:extLst>
      <p:ext uri="{BB962C8B-B14F-4D97-AF65-F5344CB8AC3E}">
        <p14:creationId xmlns:p14="http://schemas.microsoft.com/office/powerpoint/2010/main" val="41660677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Giai</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đoạn</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phân</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tích</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US" b="1" dirty="0" err="1"/>
              <a:t>Xác</a:t>
            </a:r>
            <a:r>
              <a:rPr lang="en-US" b="1" dirty="0"/>
              <a:t> </a:t>
            </a:r>
            <a:r>
              <a:rPr lang="en-US" b="1" dirty="0" err="1"/>
              <a:t>định</a:t>
            </a:r>
            <a:r>
              <a:rPr lang="en-US" b="1" dirty="0"/>
              <a:t> </a:t>
            </a:r>
            <a:r>
              <a:rPr lang="en-US" b="1" dirty="0" err="1"/>
              <a:t>các</a:t>
            </a:r>
            <a:r>
              <a:rPr lang="en-US" b="1" dirty="0"/>
              <a:t> </a:t>
            </a:r>
            <a:r>
              <a:rPr lang="en-US" b="1" dirty="0" err="1"/>
              <a:t>thông</a:t>
            </a:r>
            <a:r>
              <a:rPr lang="en-US" b="1" dirty="0"/>
              <a:t> tin </a:t>
            </a:r>
            <a:r>
              <a:rPr lang="en-US" b="1" dirty="0" err="1"/>
              <a:t>quan</a:t>
            </a:r>
            <a:r>
              <a:rPr lang="en-US" b="1" dirty="0"/>
              <a:t> </a:t>
            </a:r>
            <a:r>
              <a:rPr lang="en-US" b="1" dirty="0" err="1"/>
              <a:t>trọng</a:t>
            </a:r>
            <a:endParaRPr lang="en-US" b="1" dirty="0"/>
          </a:p>
          <a:p>
            <a:r>
              <a:rPr lang="en-US" dirty="0" err="1"/>
              <a:t>Phân</a:t>
            </a:r>
            <a:r>
              <a:rPr lang="en-US" dirty="0"/>
              <a:t> </a:t>
            </a:r>
            <a:r>
              <a:rPr lang="en-US" dirty="0" err="1"/>
              <a:t>tích</a:t>
            </a:r>
            <a:r>
              <a:rPr lang="en-US" dirty="0"/>
              <a:t> </a:t>
            </a:r>
            <a:r>
              <a:rPr lang="en-US" dirty="0" err="1"/>
              <a:t>các</a:t>
            </a:r>
            <a:r>
              <a:rPr lang="en-US" dirty="0"/>
              <a:t> </a:t>
            </a:r>
            <a:r>
              <a:rPr lang="en-US" dirty="0" err="1"/>
              <a:t>hiểm</a:t>
            </a:r>
            <a:r>
              <a:rPr lang="en-US" dirty="0"/>
              <a:t> </a:t>
            </a:r>
            <a:r>
              <a:rPr lang="en-US" dirty="0" err="1" smtClean="0"/>
              <a:t>họa</a:t>
            </a:r>
            <a:endParaRPr lang="en-US" dirty="0" smtClean="0"/>
          </a:p>
          <a:p>
            <a:r>
              <a:rPr lang="en-US" dirty="0" err="1"/>
              <a:t>Phân</a:t>
            </a:r>
            <a:r>
              <a:rPr lang="en-US" dirty="0"/>
              <a:t> </a:t>
            </a:r>
            <a:r>
              <a:rPr lang="en-US" dirty="0" err="1"/>
              <a:t>tích</a:t>
            </a:r>
            <a:r>
              <a:rPr lang="en-US" dirty="0"/>
              <a:t> </a:t>
            </a:r>
            <a:r>
              <a:rPr lang="en-US" dirty="0" err="1"/>
              <a:t>lỗ</a:t>
            </a:r>
            <a:r>
              <a:rPr lang="en-US" dirty="0"/>
              <a:t> </a:t>
            </a:r>
            <a:r>
              <a:rPr lang="en-US" dirty="0" err="1" smtClean="0"/>
              <a:t>hổng</a:t>
            </a:r>
            <a:endParaRPr lang="en-US" dirty="0" smtClean="0"/>
          </a:p>
          <a:p>
            <a:r>
              <a:rPr lang="en-US" dirty="0" err="1"/>
              <a:t>Đánh</a:t>
            </a:r>
            <a:r>
              <a:rPr lang="en-US" dirty="0"/>
              <a:t> </a:t>
            </a:r>
            <a:r>
              <a:rPr lang="en-US" dirty="0" err="1"/>
              <a:t>giá</a:t>
            </a:r>
            <a:r>
              <a:rPr lang="en-US" dirty="0"/>
              <a:t> </a:t>
            </a:r>
            <a:r>
              <a:rPr lang="en-US" dirty="0" err="1"/>
              <a:t>rủi</a:t>
            </a:r>
            <a:r>
              <a:rPr lang="en-US" dirty="0"/>
              <a:t> </a:t>
            </a:r>
            <a:r>
              <a:rPr lang="en-US" dirty="0" err="1"/>
              <a:t>ro</a:t>
            </a:r>
            <a:endParaRPr lang="en-US" dirty="0"/>
          </a:p>
        </p:txBody>
      </p:sp>
    </p:spTree>
    <p:extLst>
      <p:ext uri="{BB962C8B-B14F-4D97-AF65-F5344CB8AC3E}">
        <p14:creationId xmlns:p14="http://schemas.microsoft.com/office/powerpoint/2010/main" val="18403340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Tài</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liệu</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tham</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khảo</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22343" y="1404908"/>
            <a:ext cx="10994760" cy="4621160"/>
          </a:xfrm>
        </p:spPr>
        <p:txBody>
          <a:bodyPr/>
          <a:lstStyle/>
          <a:p>
            <a:pPr marL="0" indent="0">
              <a:buNone/>
            </a:pPr>
            <a:r>
              <a:rPr lang="en-GB" dirty="0"/>
              <a:t>[1] Dieter </a:t>
            </a:r>
            <a:r>
              <a:rPr lang="en-GB" dirty="0" err="1"/>
              <a:t>Gollmann</a:t>
            </a:r>
            <a:r>
              <a:rPr lang="en-GB" dirty="0"/>
              <a:t>, </a:t>
            </a:r>
            <a:r>
              <a:rPr lang="en-US" dirty="0"/>
              <a:t>Computer Security, Hamburg </a:t>
            </a:r>
            <a:r>
              <a:rPr lang="en-US" dirty="0" err="1"/>
              <a:t>Uninersity</a:t>
            </a:r>
            <a:r>
              <a:rPr lang="en-US" dirty="0"/>
              <a:t> of Technology</a:t>
            </a:r>
          </a:p>
          <a:p>
            <a:pPr marL="0" indent="0">
              <a:buNone/>
            </a:pPr>
            <a:r>
              <a:rPr lang="en-US" dirty="0"/>
              <a:t>  </a:t>
            </a:r>
            <a:endParaRPr lang="en-GB" dirty="0"/>
          </a:p>
          <a:p>
            <a:pPr marL="0" indent="0">
              <a:buNone/>
            </a:pPr>
            <a:r>
              <a:rPr lang="en-GB" dirty="0"/>
              <a:t>[2] </a:t>
            </a:r>
            <a:r>
              <a:rPr lang="vi-VN" dirty="0"/>
              <a:t>Lê Đình Vinh, Trần Đức Sự, Vũ Thị Vân, Giáo trình Cơ sở an toàn thông tin, NXB Thông tin &amp; Truyền thông, </a:t>
            </a:r>
            <a:r>
              <a:rPr lang="vi-VN" dirty="0" smtClean="0"/>
              <a:t>2013</a:t>
            </a:r>
            <a:endParaRPr lang="en-US" dirty="0" smtClean="0"/>
          </a:p>
          <a:p>
            <a:pPr marL="0" indent="0">
              <a:buNone/>
            </a:pPr>
            <a:endParaRPr lang="en-US" dirty="0"/>
          </a:p>
          <a:p>
            <a:pPr marL="0" indent="0">
              <a:buNone/>
            </a:pPr>
            <a:r>
              <a:rPr lang="en-US" dirty="0" smtClean="0"/>
              <a:t>[3] </a:t>
            </a:r>
            <a:r>
              <a:rPr lang="en-US" dirty="0" smtClean="0">
                <a:hlinkClick r:id="rId2"/>
              </a:rPr>
              <a:t>https://tek4.vn</a:t>
            </a:r>
            <a:endParaRPr lang="en-US" dirty="0" smtClean="0"/>
          </a:p>
        </p:txBody>
      </p:sp>
    </p:spTree>
    <p:extLst>
      <p:ext uri="{BB962C8B-B14F-4D97-AF65-F5344CB8AC3E}">
        <p14:creationId xmlns:p14="http://schemas.microsoft.com/office/powerpoint/2010/main" val="5666547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ZColor Dark Theme">
      <a:dk1>
        <a:sysClr val="windowText" lastClr="000000"/>
      </a:dk1>
      <a:lt1>
        <a:sysClr val="window" lastClr="FFFFFF"/>
      </a:lt1>
      <a:dk2>
        <a:srgbClr val="44546A"/>
      </a:dk2>
      <a:lt2>
        <a:srgbClr val="EBEBEB"/>
      </a:lt2>
      <a:accent1>
        <a:srgbClr val="4DD6B0"/>
      </a:accent1>
      <a:accent2>
        <a:srgbClr val="4DD6B0"/>
      </a:accent2>
      <a:accent3>
        <a:srgbClr val="4DD6B0"/>
      </a:accent3>
      <a:accent4>
        <a:srgbClr val="4DD6B0"/>
      </a:accent4>
      <a:accent5>
        <a:srgbClr val="4DD6B0"/>
      </a:accent5>
      <a:accent6>
        <a:srgbClr val="4DD6B0"/>
      </a:accent6>
      <a:hlink>
        <a:srgbClr val="0563C1"/>
      </a:hlink>
      <a:folHlink>
        <a:srgbClr val="954F72"/>
      </a:folHlink>
    </a:clrScheme>
    <a:fontScheme name="Lato Black">
      <a:majorFont>
        <a:latin typeface="Lato Black"/>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plate PresentationGo Dark">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2124</TotalTime>
  <Words>1729</Words>
  <Application>Microsoft Office PowerPoint</Application>
  <PresentationFormat>Widescreen</PresentationFormat>
  <Paragraphs>183</Paragraphs>
  <Slides>33</Slides>
  <Notes>0</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33</vt:i4>
      </vt:variant>
    </vt:vector>
  </HeadingPairs>
  <TitlesOfParts>
    <vt:vector size="47" baseType="lpstr">
      <vt:lpstr>MS PGothic</vt:lpstr>
      <vt:lpstr>Arial</vt:lpstr>
      <vt:lpstr>Calibri</vt:lpstr>
      <vt:lpstr>Calibri Light</vt:lpstr>
      <vt:lpstr>Helvetica</vt:lpstr>
      <vt:lpstr>Lato</vt:lpstr>
      <vt:lpstr>Lato Black</vt:lpstr>
      <vt:lpstr>Noto Sans</vt:lpstr>
      <vt:lpstr>Noto Sans Disp SemCond SemBd</vt:lpstr>
      <vt:lpstr>Open Sans</vt:lpstr>
      <vt:lpstr>Times New Roman</vt:lpstr>
      <vt:lpstr>Wingdings</vt:lpstr>
      <vt:lpstr>Office Theme</vt:lpstr>
      <vt:lpstr>Template PresentationGo Dark</vt:lpstr>
      <vt:lpstr>PowerPoint Presentation</vt:lpstr>
      <vt:lpstr>Quản trị rủi ro</vt:lpstr>
      <vt:lpstr>Phương pháp đảm bảo an toàn thông tin</vt:lpstr>
      <vt:lpstr>Phương pháp kỹ thuật</vt:lpstr>
      <vt:lpstr>Phương pháp quản lý</vt:lpstr>
      <vt:lpstr>Phương pháp vận hành</vt:lpstr>
      <vt:lpstr>Phương pháp vận hành</vt:lpstr>
      <vt:lpstr>Phương pháp đảm bảo an toàn thông tin</vt:lpstr>
      <vt:lpstr>Phương pháp đảm bảo an toàn thông tin</vt:lpstr>
      <vt:lpstr>Phương pháp ngăn chặn</vt:lpstr>
      <vt:lpstr>Phương pháp phát hiện</vt:lpstr>
      <vt:lpstr>Phương pháp phát hiện</vt:lpstr>
      <vt:lpstr>Phương pháp sửa chữa</vt:lpstr>
      <vt:lpstr>Phương pháp phòng ngừa</vt:lpstr>
      <vt:lpstr>Phương pháp bổ trợ</vt:lpstr>
      <vt:lpstr>Phương pháp đảm bảo an toàn thông tin</vt:lpstr>
      <vt:lpstr>Phương tiện đảm bảo an toàn thông tin</vt:lpstr>
      <vt:lpstr>PowerPoint Presentation</vt:lpstr>
      <vt:lpstr>Nguyên tắc đặc quyền tối thiểu</vt:lpstr>
      <vt:lpstr>Nguyên tắc mặc định an toàn</vt:lpstr>
      <vt:lpstr>Nguyên tắc phổ biến tối thiểu</vt:lpstr>
      <vt:lpstr>Nguyên tắc đầy đủ hợp lý</vt:lpstr>
      <vt:lpstr>Nguyên tắc mềm dẻo hệ thống</vt:lpstr>
      <vt:lpstr>Nguyên tắc đơn giản trong sử dụng</vt:lpstr>
      <vt:lpstr>Nguyên tắc mở</vt:lpstr>
      <vt:lpstr>Nguyên tắc tính hệ thống và tổng thể</vt:lpstr>
      <vt:lpstr>Nguyên tắc phòng thủ chiều sâu</vt:lpstr>
      <vt:lpstr>Nguyên tắc bảo vệ liên tục</vt:lpstr>
      <vt:lpstr>PowerPoint Presentation</vt:lpstr>
      <vt:lpstr>SDLC</vt:lpstr>
      <vt:lpstr>SDLC</vt:lpstr>
      <vt:lpstr>Giai đoạn phân tích</vt:lpstr>
      <vt:lpstr>Tài liệu tham khảo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GraphicBulb</dc:creator>
  <cp:lastModifiedBy>Thinkpad</cp:lastModifiedBy>
  <cp:revision>192</cp:revision>
  <dcterms:created xsi:type="dcterms:W3CDTF">2018-07-18T01:46:28Z</dcterms:created>
  <dcterms:modified xsi:type="dcterms:W3CDTF">2021-11-19T13:07:45Z</dcterms:modified>
</cp:coreProperties>
</file>