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5" r:id="rId2"/>
  </p:sldMasterIdLst>
  <p:notesMasterIdLst>
    <p:notesMasterId r:id="rId77"/>
  </p:notesMasterIdLst>
  <p:sldIdLst>
    <p:sldId id="528" r:id="rId3"/>
    <p:sldId id="529" r:id="rId4"/>
    <p:sldId id="530" r:id="rId5"/>
    <p:sldId id="503" r:id="rId6"/>
    <p:sldId id="505" r:id="rId7"/>
    <p:sldId id="531" r:id="rId8"/>
    <p:sldId id="532" r:id="rId9"/>
    <p:sldId id="534" r:id="rId10"/>
    <p:sldId id="536" r:id="rId11"/>
    <p:sldId id="537" r:id="rId12"/>
    <p:sldId id="533" r:id="rId13"/>
    <p:sldId id="538" r:id="rId14"/>
    <p:sldId id="535" r:id="rId15"/>
    <p:sldId id="539" r:id="rId16"/>
    <p:sldId id="540" r:id="rId17"/>
    <p:sldId id="541" r:id="rId18"/>
    <p:sldId id="542" r:id="rId19"/>
    <p:sldId id="543" r:id="rId20"/>
    <p:sldId id="544" r:id="rId21"/>
    <p:sldId id="545" r:id="rId22"/>
    <p:sldId id="546" r:id="rId23"/>
    <p:sldId id="547" r:id="rId24"/>
    <p:sldId id="561" r:id="rId25"/>
    <p:sldId id="549" r:id="rId26"/>
    <p:sldId id="550" r:id="rId27"/>
    <p:sldId id="551" r:id="rId28"/>
    <p:sldId id="553" r:id="rId29"/>
    <p:sldId id="554" r:id="rId30"/>
    <p:sldId id="555" r:id="rId31"/>
    <p:sldId id="556" r:id="rId32"/>
    <p:sldId id="565" r:id="rId33"/>
    <p:sldId id="562" r:id="rId34"/>
    <p:sldId id="566" r:id="rId35"/>
    <p:sldId id="567" r:id="rId36"/>
    <p:sldId id="568" r:id="rId37"/>
    <p:sldId id="558" r:id="rId38"/>
    <p:sldId id="560" r:id="rId39"/>
    <p:sldId id="570" r:id="rId40"/>
    <p:sldId id="569" r:id="rId41"/>
    <p:sldId id="572" r:id="rId42"/>
    <p:sldId id="573" r:id="rId43"/>
    <p:sldId id="575" r:id="rId44"/>
    <p:sldId id="576" r:id="rId45"/>
    <p:sldId id="577" r:id="rId46"/>
    <p:sldId id="578" r:id="rId47"/>
    <p:sldId id="579" r:id="rId48"/>
    <p:sldId id="586" r:id="rId49"/>
    <p:sldId id="607" r:id="rId50"/>
    <p:sldId id="606" r:id="rId51"/>
    <p:sldId id="587" r:id="rId52"/>
    <p:sldId id="588" r:id="rId53"/>
    <p:sldId id="589" r:id="rId54"/>
    <p:sldId id="590" r:id="rId55"/>
    <p:sldId id="591" r:id="rId56"/>
    <p:sldId id="592" r:id="rId57"/>
    <p:sldId id="593" r:id="rId58"/>
    <p:sldId id="594" r:id="rId59"/>
    <p:sldId id="608" r:id="rId60"/>
    <p:sldId id="595" r:id="rId61"/>
    <p:sldId id="597" r:id="rId62"/>
    <p:sldId id="598" r:id="rId63"/>
    <p:sldId id="609" r:id="rId64"/>
    <p:sldId id="610" r:id="rId65"/>
    <p:sldId id="599" r:id="rId66"/>
    <p:sldId id="611" r:id="rId67"/>
    <p:sldId id="600" r:id="rId68"/>
    <p:sldId id="612" r:id="rId69"/>
    <p:sldId id="614" r:id="rId70"/>
    <p:sldId id="613" r:id="rId71"/>
    <p:sldId id="616" r:id="rId72"/>
    <p:sldId id="615" r:id="rId73"/>
    <p:sldId id="604" r:id="rId74"/>
    <p:sldId id="605" r:id="rId75"/>
    <p:sldId id="617"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guide id="4" pos="576" userDrawn="1">
          <p15:clr>
            <a:srgbClr val="A4A3A4"/>
          </p15:clr>
        </p15:guide>
        <p15:guide id="5" pos="710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ần Anh Tú" initials="TAT" lastIdx="2" clrIdx="0">
    <p:extLst>
      <p:ext uri="{19B8F6BF-5375-455C-9EA6-DF929625EA0E}">
        <p15:presenceInfo xmlns:p15="http://schemas.microsoft.com/office/powerpoint/2012/main" userId="Trần Anh Tú"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EAF"/>
    <a:srgbClr val="2F3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120" autoAdjust="0"/>
  </p:normalViewPr>
  <p:slideViewPr>
    <p:cSldViewPr snapToGrid="0" showGuides="1">
      <p:cViewPr varScale="1">
        <p:scale>
          <a:sx n="78" d="100"/>
          <a:sy n="78" d="100"/>
        </p:scale>
        <p:origin x="778" y="72"/>
      </p:cViewPr>
      <p:guideLst>
        <p:guide pos="3840"/>
        <p:guide orient="horz" pos="2160"/>
        <p:guide pos="576"/>
        <p:guide pos="7104"/>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66" d="100"/>
          <a:sy n="66" d="100"/>
        </p:scale>
        <p:origin x="2280"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4B100-3DF2-44B3-A49F-64D4DDB2AB6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31A57-0BE2-4D76-B1C1-1D28E148D0CD}" type="slidenum">
              <a:rPr lang="en-US" smtClean="0"/>
              <a:t>‹#›</a:t>
            </a:fld>
            <a:endParaRPr lang="en-US"/>
          </a:p>
        </p:txBody>
      </p:sp>
    </p:spTree>
    <p:extLst>
      <p:ext uri="{BB962C8B-B14F-4D97-AF65-F5344CB8AC3E}">
        <p14:creationId xmlns:p14="http://schemas.microsoft.com/office/powerpoint/2010/main" val="64523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secdev.org/projects/scapy/" TargetMode="External"/><Relationship Id="rId2" Type="http://schemas.openxmlformats.org/officeDocument/2006/relationships/slide" Target="../slides/slide30.xml"/><Relationship Id="rId1" Type="http://schemas.openxmlformats.org/officeDocument/2006/relationships/notesMaster" Target="../notesMasters/notesMaster1.xml"/><Relationship Id="rId6" Type="http://schemas.openxmlformats.org/officeDocument/2006/relationships/hyperlink" Target="http://www.secdev.org/projects/scapy/demo.html" TargetMode="External"/><Relationship Id="rId5" Type="http://schemas.openxmlformats.org/officeDocument/2006/relationships/hyperlink" Target="http://nmap.org/nsedoc/scripts/dns-recursion.html" TargetMode="External"/><Relationship Id="rId4" Type="http://schemas.openxmlformats.org/officeDocument/2006/relationships/hyperlink" Target="https://www.us-cert.gov/ncas/alerts/TA13-088A"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http://www.cisco.com/c/dam/en/us/support/docs/switches/catalyst-6500-series-switches/10570-41a.gif</a:t>
            </a:r>
            <a:endParaRPr lang="vi-VN" dirty="0" smtClean="0"/>
          </a:p>
          <a:p>
            <a:r>
              <a:rPr lang="en-US" dirty="0" smtClean="0"/>
              <a:t>http://www.cisco.com/c/en/us/support/docs/switches/catalyst-6500-series-switches/10570-41.html</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16</a:t>
            </a:fld>
            <a:endParaRPr lang="ru-RU"/>
          </a:p>
        </p:txBody>
      </p:sp>
    </p:spTree>
    <p:extLst>
      <p:ext uri="{BB962C8B-B14F-4D97-AF65-F5344CB8AC3E}">
        <p14:creationId xmlns:p14="http://schemas.microsoft.com/office/powerpoint/2010/main" val="1287039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http://vforum.vn/diendan/showthread.php?5276-Yahoo-Monitor-Sniffer-3-2-Doc-trom-noi-dung-chat-Yahoo-trong-mang-LAN</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17</a:t>
            </a:fld>
            <a:endParaRPr lang="ru-RU"/>
          </a:p>
        </p:txBody>
      </p:sp>
    </p:spTree>
    <p:extLst>
      <p:ext uri="{BB962C8B-B14F-4D97-AF65-F5344CB8AC3E}">
        <p14:creationId xmlns:p14="http://schemas.microsoft.com/office/powerpoint/2010/main" val="1829723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http://vforum.vn/diendan/showthread.php?5276-Yahoo-Monitor-Sniffer-3-2-Doc-trom-noi-dung-chat-Yahoo-trong-mang-LAN</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18</a:t>
            </a:fld>
            <a:endParaRPr lang="ru-RU"/>
          </a:p>
        </p:txBody>
      </p:sp>
    </p:spTree>
    <p:extLst>
      <p:ext uri="{BB962C8B-B14F-4D97-AF65-F5344CB8AC3E}">
        <p14:creationId xmlns:p14="http://schemas.microsoft.com/office/powerpoint/2010/main" val="470825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http://vforum.vn/diendan/showthread.php?5276-Yahoo-Monitor-Sniffer-3-2-Doc-trom-noi-dung-chat-Yahoo-trong-mang-LAN</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19</a:t>
            </a:fld>
            <a:endParaRPr lang="ru-RU"/>
          </a:p>
        </p:txBody>
      </p:sp>
    </p:spTree>
    <p:extLst>
      <p:ext uri="{BB962C8B-B14F-4D97-AF65-F5344CB8AC3E}">
        <p14:creationId xmlns:p14="http://schemas.microsoft.com/office/powerpoint/2010/main" val="3314649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Kỹ thuật tấn công </a:t>
            </a:r>
            <a:r>
              <a:rPr lang="vi-VN" sz="1200" b="1" i="0" kern="1200" dirty="0" smtClean="0">
                <a:solidFill>
                  <a:schemeClr val="tx1"/>
                </a:solidFill>
                <a:effectLst/>
                <a:latin typeface="+mn-lt"/>
                <a:ea typeface="+mn-ea"/>
                <a:cs typeface="+mn-cs"/>
              </a:rPr>
              <a:t>Address Resolution Protocol (ARP) spoofing</a:t>
            </a:r>
            <a:r>
              <a:rPr lang="vi-VN" sz="1200" b="0" i="0" kern="1200" dirty="0" smtClean="0">
                <a:solidFill>
                  <a:schemeClr val="tx1"/>
                </a:solidFill>
                <a:effectLst/>
                <a:latin typeface="+mn-lt"/>
                <a:ea typeface="+mn-ea"/>
                <a:cs typeface="+mn-cs"/>
              </a:rPr>
              <a:t> hay còn gọi là ARP flooding, ARP poisoning hay ARP Poison Routing (APR). Đó là cách tấn công từ một máy tính trong mạng LAN, thông qua giao thức ARP và địa chỉ MAC, IP, nó nhằm ngắt kết nối từ một hay một số máy tính với Modem, dẫn đến tình trạng các máy tính đó không thể truy cập Internet.</a:t>
            </a:r>
            <a:r>
              <a:rPr lang="vi-VN" dirty="0" smtClean="0"/>
              <a:t/>
            </a:r>
            <a:br>
              <a:rPr lang="vi-VN" dirty="0" smtClean="0"/>
            </a:br>
            <a:r>
              <a:rPr lang="vi-VN" sz="1200" b="0" i="0" kern="1200" dirty="0" smtClean="0">
                <a:solidFill>
                  <a:schemeClr val="tx1"/>
                </a:solidFill>
                <a:effectLst/>
                <a:latin typeface="+mn-lt"/>
                <a:ea typeface="+mn-ea"/>
                <a:cs typeface="+mn-cs"/>
              </a:rPr>
              <a:t>Máy tính nạn nhân mất kết nối Internet nhưng vẫn có kết nối mạng LAN nên khi bạn ping đến máy nạn nhân vẫn có kết quả.</a:t>
            </a:r>
            <a:r>
              <a:rPr lang="vi-VN" dirty="0" smtClean="0"/>
              <a:t/>
            </a:r>
            <a:br>
              <a:rPr lang="vi-VN" dirty="0" smtClean="0"/>
            </a:b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20</a:t>
            </a:fld>
            <a:endParaRPr lang="ru-RU"/>
          </a:p>
        </p:txBody>
      </p:sp>
    </p:spTree>
    <p:extLst>
      <p:ext uri="{BB962C8B-B14F-4D97-AF65-F5344CB8AC3E}">
        <p14:creationId xmlns:p14="http://schemas.microsoft.com/office/powerpoint/2010/main" val="1313344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Nhóm</a:t>
            </a:r>
            <a:r>
              <a:rPr lang="en-US" baseline="0" dirty="0" smtClean="0"/>
              <a:t> </a:t>
            </a:r>
            <a:r>
              <a:rPr lang="en-US" baseline="0" dirty="0" err="1" smtClean="0"/>
              <a:t>báo</a:t>
            </a:r>
            <a:r>
              <a:rPr lang="en-US" baseline="0" dirty="0" smtClean="0"/>
              <a:t> </a:t>
            </a:r>
            <a:r>
              <a:rPr lang="en-US" baseline="0" dirty="0" err="1" smtClean="0"/>
              <a:t>cáo</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21</a:t>
            </a:fld>
            <a:endParaRPr lang="ru-RU"/>
          </a:p>
        </p:txBody>
      </p:sp>
    </p:spTree>
    <p:extLst>
      <p:ext uri="{BB962C8B-B14F-4D97-AF65-F5344CB8AC3E}">
        <p14:creationId xmlns:p14="http://schemas.microsoft.com/office/powerpoint/2010/main" val="32774308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22</a:t>
            </a:fld>
            <a:endParaRPr lang="ru-RU"/>
          </a:p>
        </p:txBody>
      </p:sp>
    </p:spTree>
    <p:extLst>
      <p:ext uri="{BB962C8B-B14F-4D97-AF65-F5344CB8AC3E}">
        <p14:creationId xmlns:p14="http://schemas.microsoft.com/office/powerpoint/2010/main" val="1011065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https://en.wikipedia.org/wiki/Denial-of-service_attack</a:t>
            </a:r>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24</a:t>
            </a:fld>
            <a:endParaRPr lang="ru-RU"/>
          </a:p>
        </p:txBody>
      </p:sp>
    </p:spTree>
    <p:extLst>
      <p:ext uri="{BB962C8B-B14F-4D97-AF65-F5344CB8AC3E}">
        <p14:creationId xmlns:p14="http://schemas.microsoft.com/office/powerpoint/2010/main" val="21084861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https://en.wikipedia.org/wiki/Denial-of-service_attack</a:t>
            </a:r>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25</a:t>
            </a:fld>
            <a:endParaRPr lang="ru-RU"/>
          </a:p>
        </p:txBody>
      </p:sp>
    </p:spTree>
    <p:extLst>
      <p:ext uri="{BB962C8B-B14F-4D97-AF65-F5344CB8AC3E}">
        <p14:creationId xmlns:p14="http://schemas.microsoft.com/office/powerpoint/2010/main" val="3115076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http://www.securiteam.com/unixfocus/5GP0R1P75Y.html</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26</a:t>
            </a:fld>
            <a:endParaRPr lang="ru-RU"/>
          </a:p>
        </p:txBody>
      </p:sp>
    </p:spTree>
    <p:extLst>
      <p:ext uri="{BB962C8B-B14F-4D97-AF65-F5344CB8AC3E}">
        <p14:creationId xmlns:p14="http://schemas.microsoft.com/office/powerpoint/2010/main" val="3843560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http://nsfocusblog.com/2013/10/01/dns-amplification-attacks-on-the-rise/</a:t>
            </a:r>
            <a:endParaRPr lang="vi-VN" dirty="0" smtClean="0"/>
          </a:p>
          <a:p>
            <a:r>
              <a:rPr lang="en-US" dirty="0" smtClean="0"/>
              <a:t>During a </a:t>
            </a:r>
            <a:r>
              <a:rPr lang="en-US" dirty="0" err="1" smtClean="0"/>
              <a:t>DDoS</a:t>
            </a:r>
            <a:r>
              <a:rPr lang="en-US" dirty="0" smtClean="0"/>
              <a:t> reflection attack, the attacker sends a large number of data packets by controlling zombie hosts at the control end. These data packets are directed through the servers or routers that are used as reflectors, cloaking the source IP address and mimicking the IP address of the intended target. The reflector thinks that the data packet is a request originally sent by the attack target itself, causing it to respond. When a large number of response packets are sent to the intended target, a </a:t>
            </a:r>
            <a:r>
              <a:rPr lang="en-US" dirty="0" err="1" smtClean="0"/>
              <a:t>DDoS</a:t>
            </a:r>
            <a:r>
              <a:rPr lang="en-US" dirty="0" smtClean="0"/>
              <a:t> attack is generated.</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29</a:t>
            </a:fld>
            <a:endParaRPr lang="ru-RU"/>
          </a:p>
        </p:txBody>
      </p:sp>
    </p:spTree>
    <p:extLst>
      <p:ext uri="{BB962C8B-B14F-4D97-AF65-F5344CB8AC3E}">
        <p14:creationId xmlns:p14="http://schemas.microsoft.com/office/powerpoint/2010/main" val="2367510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http://nsfocusblog.com/2013/10/01/dns-amplification-attacks-on-the-rise/</a:t>
            </a:r>
            <a:endParaRPr lang="vi-VN" dirty="0" smtClean="0"/>
          </a:p>
          <a:p>
            <a:r>
              <a:rPr lang="vi-VN" dirty="0" smtClean="0"/>
              <a:t>Thông thường, một gói tin trả lời DNS là lớn hơn so với một gói tin truy vấn DNS. Bằng cách lợi dụng một yêu cầu truy vấn DNS thông thường, kẻ tấn công có thể khuếch đại tấn công lên đến mười lần. Một cách tiếp cận hiệu quả hơn là cơ chế mở rộng cho DNS (EDNS0), đó là cơ chế mở rộng của DNS được định nghĩa trong RFC 2671 (RFC 2671 cơ chế mở rộng cho DNS (EDNS) là một đặc điểm kỹ thuật để mở rộng kích thước của một số thông số của hệ thống tên miền (DNS ) giao thức. tập đầu tiên của phần mở rộng đã được xuất bản vào năm 1999 bởi Internet Engineering Task Force như RFC 2671, còn được gọi là EDNS0.)</a:t>
            </a:r>
            <a:endParaRPr lang="en-US" dirty="0" smtClean="0"/>
          </a:p>
          <a:p>
            <a:r>
              <a:rPr lang="vi-VN" b="1" dirty="0" smtClean="0"/>
              <a:t>Cuộc tấn công DNS Amplification Attacks diễn ra thế nào?</a:t>
            </a:r>
          </a:p>
          <a:p>
            <a:r>
              <a:rPr lang="vi-VN" dirty="0" smtClean="0"/>
              <a:t>Tấn công </a:t>
            </a:r>
            <a:r>
              <a:rPr lang="vi-VN" b="1" dirty="0" smtClean="0"/>
              <a:t>DNS Amplification Attacks</a:t>
            </a:r>
            <a:r>
              <a:rPr lang="vi-VN" dirty="0" smtClean="0"/>
              <a:t> là một dạng của tấn công ddos, trong đó kẻ tấn công sử dụng các máy chủ DNS trả lời query DNS từ bất kỳ ip nào để làm tràn băng thông của đối tượng cần tấn công.</a:t>
            </a:r>
            <a:br>
              <a:rPr lang="vi-VN" dirty="0" smtClean="0"/>
            </a:br>
            <a:r>
              <a:rPr lang="vi-VN" b="1" dirty="0" smtClean="0"/>
              <a:t>Mô tả chi tiết về cách thức hoạt động.</a:t>
            </a:r>
          </a:p>
          <a:p>
            <a:r>
              <a:rPr lang="vi-VN" dirty="0" smtClean="0"/>
              <a:t>Để thực hiện một cuộc tấn công </a:t>
            </a:r>
            <a:r>
              <a:rPr lang="vi-VN" b="1" dirty="0" smtClean="0"/>
              <a:t>DNS Amplification Attacks</a:t>
            </a:r>
            <a:r>
              <a:rPr lang="vi-VN" dirty="0" smtClean="0"/>
              <a:t> kẻ tấn công sử các máy chủ DNS mở ( trả lời truy vấn dns từ bất kỳ ip nào) để làm tràn băng thông của mục tiêu tấn công. Để làm được việc này kẻ tấn công sẽ gửi các truy vấn DNS đến các máy chủ DNS mở với địa chỉ ip nguồn của gói tin là địa chỉ ip của mục tiêu cần tấn công. Khi các máy chủ DNS mở gửi thông tin DNS trả lời, toàn bộ sẽ được gửi đến mục tiêu cần tấn công. Để tăng hiệu quả của cuộc tấn công kẻ tấn công thường gửi truy vấn mà kết quả trả về càng nhiều thông tin càng tốt. Các cuộc tấn công </a:t>
            </a:r>
            <a:r>
              <a:rPr lang="vi-VN" b="1" dirty="0" smtClean="0"/>
              <a:t>DNS Amplification Attacks</a:t>
            </a:r>
            <a:r>
              <a:rPr lang="vi-VN" dirty="0" smtClean="0"/>
              <a:t> được ghi nhận thì DNS request giả địa chỉ ip gửi bởi kẻ tấn công thường là kiểu “ANY” ( thông tin trả về sẽ là tất cả thông tin về domain trong truy vấn). Trường hợp này kích thước của gói tin trả về thường lớn hơn rất nhiều so với kích thước của DNS request. Do đó với băng thông vừa phải kẻ tấn công có thể tạo ra một băng thông rất lớn đánh vào mục tiêu. Thêm vào đó gói tin trả về đến từ các địa chỉ hợp lệ do đó việc ngăn chặn cuộc tấn công kiểu này rất khó khăn.</a:t>
            </a:r>
            <a:br>
              <a:rPr lang="vi-VN" dirty="0" smtClean="0"/>
            </a:br>
            <a:r>
              <a:rPr lang="vi-VN" b="1" dirty="0" smtClean="0"/>
              <a:t>Thực hiện cuộc tấn công.</a:t>
            </a:r>
          </a:p>
          <a:p>
            <a:r>
              <a:rPr lang="vi-VN" b="1" dirty="0" smtClean="0"/>
              <a:t>Dò tìm các máy chủ DNS mở.</a:t>
            </a:r>
          </a:p>
          <a:p>
            <a:r>
              <a:rPr lang="vi-VN" dirty="0" smtClean="0"/>
              <a:t>Để dò tìm các địa chủ máy chủ DNS mở ta có thể dùng nmap</a:t>
            </a:r>
            <a:br>
              <a:rPr lang="vi-VN" dirty="0" smtClean="0"/>
            </a:br>
            <a:r>
              <a:rPr lang="vi-VN" dirty="0" smtClean="0"/>
              <a:t>nmap -sU -p 53 -sV -P0 --script "dns-recursion" 1.1.1.1/24 trong đó 1.1.1.1/24 là dải ips ta muốn scan.</a:t>
            </a:r>
            <a:br>
              <a:rPr lang="vi-VN" dirty="0" smtClean="0"/>
            </a:br>
            <a:r>
              <a:rPr lang="vi-VN" b="1" dirty="0" smtClean="0"/>
              <a:t>Thực hiện cuộc tấn công.</a:t>
            </a:r>
          </a:p>
          <a:p>
            <a:r>
              <a:rPr lang="vi-VN" dirty="0" smtClean="0"/>
              <a:t>Để tạo được DNS request với địa chỉ ip là địa chỉ ip mục tiêu ta cần một server hoặc vps có hỗ trợ việc giả ip. Việc tạo DNS request có thể thực hiện đơn giản bằng </a:t>
            </a:r>
            <a:r>
              <a:rPr lang="vi-VN" dirty="0" smtClean="0">
                <a:hlinkClick r:id="rId3"/>
              </a:rPr>
              <a:t>scapy</a:t>
            </a:r>
            <a:r>
              <a:rPr lang="vi-VN" dirty="0" smtClean="0"/>
              <a:t/>
            </a:r>
            <a:br>
              <a:rPr lang="vi-VN" dirty="0" smtClean="0"/>
            </a:br>
            <a:r>
              <a:rPr lang="vi-VN" dirty="0" smtClean="0"/>
              <a:t>sr1(IP(src="victim ip), dst="192.168.5.1")/UDP()/DNS(rd=1,qd=DNSQR(qname="www.slashdot.org"))) Bạn cần lập trình một chút để tạo DNS request từ một list các máy chủ DNS, và tạo DNS request kiểu “ANY” nữa :D.</a:t>
            </a:r>
            <a:br>
              <a:rPr lang="vi-VN" dirty="0" smtClean="0"/>
            </a:br>
            <a:r>
              <a:rPr lang="vi-VN" b="1" dirty="0" smtClean="0"/>
              <a:t>Tăng cường khả năng tấn công.</a:t>
            </a:r>
          </a:p>
          <a:p>
            <a:r>
              <a:rPr lang="vi-VN" dirty="0" smtClean="0"/>
              <a:t>Bạn cần có một domain sau đó vào tạo nhiều nhất record có thể. record TXT có độ dài lớn, cả CNAME cả A … để tăng băng thông tấn công nên mức cao nhất.</a:t>
            </a:r>
            <a:br>
              <a:rPr lang="vi-VN" dirty="0" smtClean="0"/>
            </a:br>
            <a:r>
              <a:rPr lang="vi-VN" b="1" dirty="0" smtClean="0"/>
              <a:t>Kết luận.</a:t>
            </a:r>
          </a:p>
          <a:p>
            <a:r>
              <a:rPr lang="vi-VN" dirty="0" smtClean="0"/>
              <a:t>Qua những gì đã trình bày ta thấy cuộc tấn công </a:t>
            </a:r>
            <a:r>
              <a:rPr lang="vi-VN" b="1" dirty="0" smtClean="0"/>
              <a:t>DNS Amplification Attacks</a:t>
            </a:r>
            <a:r>
              <a:rPr lang="vi-VN" dirty="0" smtClean="0"/>
              <a:t> rất khó để có thể ngăn chặn, do đó cần có một chiến lược được hoạch định kỹ để phòng chống loại tấn công này.</a:t>
            </a:r>
            <a:br>
              <a:rPr lang="vi-VN" dirty="0" smtClean="0"/>
            </a:br>
            <a:r>
              <a:rPr lang="vi-VN" dirty="0" smtClean="0"/>
              <a:t>Tài liệu tham khảo</a:t>
            </a:r>
            <a:br>
              <a:rPr lang="vi-VN" dirty="0" smtClean="0"/>
            </a:br>
            <a:r>
              <a:rPr lang="vi-VN" dirty="0" smtClean="0">
                <a:hlinkClick r:id="rId4"/>
              </a:rPr>
              <a:t>DNS Amplification Attacks</a:t>
            </a:r>
            <a:endParaRPr lang="vi-VN" dirty="0" smtClean="0"/>
          </a:p>
          <a:p>
            <a:r>
              <a:rPr lang="vi-VN" dirty="0" smtClean="0">
                <a:hlinkClick r:id="rId5"/>
              </a:rPr>
              <a:t>DNS Recursion</a:t>
            </a:r>
            <a:endParaRPr lang="vi-VN" dirty="0" smtClean="0"/>
          </a:p>
          <a:p>
            <a:r>
              <a:rPr lang="vi-VN" dirty="0" smtClean="0">
                <a:hlinkClick r:id="rId6"/>
              </a:rPr>
              <a:t>Scapy</a:t>
            </a:r>
            <a:endParaRPr lang="vi-VN" dirty="0" smtClean="0"/>
          </a:p>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30</a:t>
            </a:fld>
            <a:endParaRPr lang="ru-RU"/>
          </a:p>
        </p:txBody>
      </p:sp>
    </p:spTree>
    <p:extLst>
      <p:ext uri="{BB962C8B-B14F-4D97-AF65-F5344CB8AC3E}">
        <p14:creationId xmlns:p14="http://schemas.microsoft.com/office/powerpoint/2010/main" val="2797283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Image</a:t>
            </a:r>
            <a:r>
              <a:rPr lang="vi-VN" baseline="0" dirty="0" smtClean="0"/>
              <a:t> 1: http://i.nextmedia.com.au/News/heartbleed_2_400.jpg</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36</a:t>
            </a:fld>
            <a:endParaRPr lang="ru-RU"/>
          </a:p>
        </p:txBody>
      </p:sp>
    </p:spTree>
    <p:extLst>
      <p:ext uri="{BB962C8B-B14F-4D97-AF65-F5344CB8AC3E}">
        <p14:creationId xmlns:p14="http://schemas.microsoft.com/office/powerpoint/2010/main" val="421661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http://resources.infosecinstitute.com/14-popular-web-application-vulnerability-scanners/</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56</a:t>
            </a:fld>
            <a:endParaRPr lang="ru-RU"/>
          </a:p>
        </p:txBody>
      </p:sp>
    </p:spTree>
    <p:extLst>
      <p:ext uri="{BB962C8B-B14F-4D97-AF65-F5344CB8AC3E}">
        <p14:creationId xmlns:p14="http://schemas.microsoft.com/office/powerpoint/2010/main" val="2556495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https://www.sans.org/top25-software-errors/</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60</a:t>
            </a:fld>
            <a:endParaRPr lang="ru-RU"/>
          </a:p>
        </p:txBody>
      </p:sp>
    </p:spTree>
    <p:extLst>
      <p:ext uri="{BB962C8B-B14F-4D97-AF65-F5344CB8AC3E}">
        <p14:creationId xmlns:p14="http://schemas.microsoft.com/office/powerpoint/2010/main" val="18418906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https://www.sans.org/top25-software-errors/</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62</a:t>
            </a:fld>
            <a:endParaRPr lang="ru-RU"/>
          </a:p>
        </p:txBody>
      </p:sp>
    </p:spTree>
    <p:extLst>
      <p:ext uri="{BB962C8B-B14F-4D97-AF65-F5344CB8AC3E}">
        <p14:creationId xmlns:p14="http://schemas.microsoft.com/office/powerpoint/2010/main" val="41221761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https://www.sans.org/top25-software-errors/</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63</a:t>
            </a:fld>
            <a:endParaRPr lang="ru-RU"/>
          </a:p>
        </p:txBody>
      </p:sp>
    </p:spTree>
    <p:extLst>
      <p:ext uri="{BB962C8B-B14F-4D97-AF65-F5344CB8AC3E}">
        <p14:creationId xmlns:p14="http://schemas.microsoft.com/office/powerpoint/2010/main" val="2654327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66</a:t>
            </a:fld>
            <a:endParaRPr lang="ru-RU"/>
          </a:p>
        </p:txBody>
      </p:sp>
    </p:spTree>
    <p:extLst>
      <p:ext uri="{BB962C8B-B14F-4D97-AF65-F5344CB8AC3E}">
        <p14:creationId xmlns:p14="http://schemas.microsoft.com/office/powerpoint/2010/main" val="3533576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324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558242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3977957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Tree>
    <p:extLst>
      <p:ext uri="{BB962C8B-B14F-4D97-AF65-F5344CB8AC3E}">
        <p14:creationId xmlns:p14="http://schemas.microsoft.com/office/powerpoint/2010/main" val="122277072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64838570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26256107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22224722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573912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6824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19/11/2021</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86686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Mục lục phụ 1">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04800" y="1143000"/>
            <a:ext cx="11480800" cy="53340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itle 7"/>
          <p:cNvSpPr>
            <a:spLocks noGrp="1"/>
          </p:cNvSpPr>
          <p:nvPr>
            <p:ph type="title" hasCustomPrompt="1"/>
          </p:nvPr>
        </p:nvSpPr>
        <p:spPr>
          <a:xfrm>
            <a:off x="304800" y="274638"/>
            <a:ext cx="11480800" cy="792162"/>
          </a:xfrm>
        </p:spPr>
        <p:txBody>
          <a:bodyPr/>
          <a:lstStyle>
            <a:lvl1pPr>
              <a:defRPr b="1" baseline="0">
                <a:solidFill>
                  <a:srgbClr val="FF0000"/>
                </a:solidFill>
                <a:latin typeface="Calibri" pitchFamily="34" charset="0"/>
              </a:defRPr>
            </a:lvl1pPr>
          </a:lstStyle>
          <a:p>
            <a:r>
              <a:rPr lang="vi-VN" dirty="0" smtClean="0"/>
              <a:t>Tiêu đề của mục lục phụ</a:t>
            </a:r>
            <a:endParaRPr lang="en-US" dirty="0"/>
          </a:p>
        </p:txBody>
      </p:sp>
    </p:spTree>
    <p:extLst>
      <p:ext uri="{BB962C8B-B14F-4D97-AF65-F5344CB8AC3E}">
        <p14:creationId xmlns:p14="http://schemas.microsoft.com/office/powerpoint/2010/main" val="26253919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12192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18191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0515600" cy="739056"/>
          </a:xfrm>
        </p:spPr>
        <p:txBody>
          <a:bodyPr>
            <a:norm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20864137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7361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2" r:id="rId10"/>
    <p:sldLayoutId id="2147483678" r:id="rId11"/>
    <p:sldLayoutId id="2147483679"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a:normAutofit/>
          </a:bodyPr>
          <a:lstStyle/>
          <a:p>
            <a:pPr marL="0" lvl="0"/>
            <a:r>
              <a:rPr lang="en-US" smtClean="0"/>
              <a:t>Click to edit Master title style</a:t>
            </a:r>
            <a:endParaRPr lang="en-US"/>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8" name="Rectangle 17"/>
          <p:cNvSpPr/>
          <p:nvPr userDrawn="1"/>
        </p:nvSpPr>
        <p:spPr>
          <a:xfrm>
            <a:off x="-12701" y="6959601"/>
            <a:ext cx="1661032"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smtClean="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smtClean="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25541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hyperlink" Target="https://dev.to/varaprasad_gudi/common-cyber-attacks-i9n" TargetMode="External"/><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hyperlink" Target="https://www.ionos.com/digitalguide/server/security/arp-spoofing-attacks-from-the-internal-network/" TargetMode="External"/><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hyperlink" Target="https://o3schools.com/what-a-replay-attack/" TargetMode="External"/><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hyperlink" Target="https://subscription.packtpub.com/book/networking_and_servers/9781788837927/7/ch07lvl1sec47/principles-and-planning-of-pretexting" TargetMode="External"/><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hyperlink" Target="https://urbancyberdefense.mit.edu/blog/Defensive-Social-Engineering-offers-early-response-cyber-attacks" TargetMode="External"/><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microsoft.com/office/2007/relationships/media" Target="../media/media4.mp4"/><Relationship Id="rId7" Type="http://schemas.openxmlformats.org/officeDocument/2006/relationships/image" Target="../media/image30.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29.png"/><Relationship Id="rId5" Type="http://schemas.openxmlformats.org/officeDocument/2006/relationships/slideLayout" Target="../slideLayouts/slideLayout8.xml"/><Relationship Id="rId4" Type="http://schemas.openxmlformats.org/officeDocument/2006/relationships/video" Target="../media/media4.mp4"/></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3" Type="http://schemas.microsoft.com/office/2007/relationships/media" Target="../media/media6.mp4"/><Relationship Id="rId7" Type="http://schemas.openxmlformats.org/officeDocument/2006/relationships/image" Target="../media/image34.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33.png"/><Relationship Id="rId5" Type="http://schemas.openxmlformats.org/officeDocument/2006/relationships/slideLayout" Target="../slideLayouts/slideLayout8.xml"/><Relationship Id="rId4" Type="http://schemas.openxmlformats.org/officeDocument/2006/relationships/video" Target="../media/media6.mp4"/></Relationships>
</file>

<file path=ppt/slides/_rels/slide5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4.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785207" y="3199373"/>
            <a:ext cx="9207018" cy="2031325"/>
          </a:xfrm>
          <a:prstGeom prst="rect">
            <a:avLst/>
          </a:prstGeom>
          <a:noFill/>
        </p:spPr>
        <p:txBody>
          <a:bodyPr wrap="square" rtlCol="0">
            <a:spAutoFit/>
          </a:bodyPr>
          <a:lstStyle/>
          <a:p>
            <a:pPr lvl="0">
              <a:lnSpc>
                <a:spcPct val="90000"/>
              </a:lnSpc>
              <a:defRPr/>
            </a:pPr>
            <a:r>
              <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Man-In-The-Middle (MITM) Attack</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
        <p:nvSpPr>
          <p:cNvPr id="13" name="TextBox 12"/>
          <p:cNvSpPr txBox="1"/>
          <p:nvPr/>
        </p:nvSpPr>
        <p:spPr>
          <a:xfrm>
            <a:off x="1570553" y="898185"/>
            <a:ext cx="9591087" cy="1754326"/>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4. </a:t>
            </a:r>
            <a:r>
              <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HIỂM HỌA AN TOÀN THÔNG </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TIN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tiếp</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a:t>
            </a:r>
            <a:endPar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43370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Man-In-The-Middle (MITM) </a:t>
            </a:r>
            <a:r>
              <a:rPr lang="en-US"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Attack</a:t>
            </a:r>
            <a:endParaRPr lang="en-US" dirty="0"/>
          </a:p>
        </p:txBody>
      </p:sp>
      <p:pic>
        <p:nvPicPr>
          <p:cNvPr id="4" name="Content Placeholder 3"/>
          <p:cNvPicPr>
            <a:picLocks noGrp="1" noChangeAspect="1"/>
          </p:cNvPicPr>
          <p:nvPr>
            <p:ph idx="1"/>
          </p:nvPr>
        </p:nvPicPr>
        <p:blipFill>
          <a:blip r:embed="rId2"/>
          <a:stretch>
            <a:fillRect/>
          </a:stretch>
        </p:blipFill>
        <p:spPr>
          <a:xfrm>
            <a:off x="2313992" y="2886811"/>
            <a:ext cx="8544542" cy="3448701"/>
          </a:xfrm>
          <a:prstGeom prst="rect">
            <a:avLst/>
          </a:prstGeom>
        </p:spPr>
      </p:pic>
      <p:sp>
        <p:nvSpPr>
          <p:cNvPr id="5" name="Rectangle 4"/>
          <p:cNvSpPr/>
          <p:nvPr/>
        </p:nvSpPr>
        <p:spPr>
          <a:xfrm>
            <a:off x="629263" y="1317151"/>
            <a:ext cx="11388566" cy="1569660"/>
          </a:xfrm>
          <a:prstGeom prst="rect">
            <a:avLst/>
          </a:prstGeom>
        </p:spPr>
        <p:txBody>
          <a:bodyPr wrap="square">
            <a:spAutoFit/>
          </a:bodyPr>
          <a:lstStyle/>
          <a:p>
            <a:pPr algn="ctr"/>
            <a:r>
              <a:rPr lang="en-US" sz="3200" dirty="0" smtClean="0">
                <a:solidFill>
                  <a:schemeClr val="bg1"/>
                </a:solidFill>
              </a:rPr>
              <a:t>C</a:t>
            </a:r>
            <a:r>
              <a:rPr lang="vi-VN" sz="3200" dirty="0" smtClean="0">
                <a:solidFill>
                  <a:schemeClr val="bg1"/>
                </a:solidFill>
              </a:rPr>
              <a:t>ác </a:t>
            </a:r>
            <a:r>
              <a:rPr lang="vi-VN" sz="3200" dirty="0">
                <a:solidFill>
                  <a:schemeClr val="bg1"/>
                </a:solidFill>
              </a:rPr>
              <a:t>kỹ thuật nghe trộm hoạt động trong đó kẻ tấn công cố gắng đánh chặn, đọc hoặc thay đổi thông tin di chuyển giữa hai hoặc nhiều máy tính</a:t>
            </a:r>
            <a:r>
              <a:rPr lang="vi-VN" sz="3200" dirty="0" smtClean="0">
                <a:solidFill>
                  <a:schemeClr val="bg1"/>
                </a:solidFill>
              </a:rPr>
              <a:t>.</a:t>
            </a:r>
            <a:endParaRPr lang="vi-VN" sz="3200" dirty="0">
              <a:solidFill>
                <a:schemeClr val="bg1"/>
              </a:solidFill>
            </a:endParaRPr>
          </a:p>
        </p:txBody>
      </p:sp>
      <p:sp>
        <p:nvSpPr>
          <p:cNvPr id="6" name="TextBox 5"/>
          <p:cNvSpPr txBox="1"/>
          <p:nvPr/>
        </p:nvSpPr>
        <p:spPr>
          <a:xfrm>
            <a:off x="5906277" y="6335512"/>
            <a:ext cx="1603837"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smtClean="0">
                <a:solidFill>
                  <a:schemeClr val="bg1"/>
                </a:solidFill>
                <a:hlinkClick r:id="rId3"/>
              </a:rPr>
              <a:t>dev.to</a:t>
            </a:r>
            <a:endParaRPr lang="en-US" dirty="0">
              <a:solidFill>
                <a:schemeClr val="bg1"/>
              </a:solidFill>
            </a:endParaRPr>
          </a:p>
        </p:txBody>
      </p:sp>
    </p:spTree>
    <p:extLst>
      <p:ext uri="{BB962C8B-B14F-4D97-AF65-F5344CB8AC3E}">
        <p14:creationId xmlns:p14="http://schemas.microsoft.com/office/powerpoint/2010/main" val="2721805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pSp>
        <p:nvGrpSpPr>
          <p:cNvPr id="4" name="Group 3"/>
          <p:cNvGrpSpPr/>
          <p:nvPr/>
        </p:nvGrpSpPr>
        <p:grpSpPr>
          <a:xfrm>
            <a:off x="2698196" y="1198186"/>
            <a:ext cx="7273165" cy="1772052"/>
            <a:chOff x="1447800" y="4572000"/>
            <a:chExt cx="6015646" cy="1600200"/>
          </a:xfrm>
        </p:grpSpPr>
        <p:sp>
          <p:nvSpPr>
            <p:cNvPr id="5" name="Rounded Rectangle 4"/>
            <p:cNvSpPr/>
            <p:nvPr/>
          </p:nvSpPr>
          <p:spPr>
            <a:xfrm>
              <a:off x="1447800" y="4572000"/>
              <a:ext cx="6015646" cy="1600200"/>
            </a:xfrm>
            <a:prstGeom prst="round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550" y="4752975"/>
              <a:ext cx="5505451" cy="1266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Straight Arrow Connector 6"/>
            <p:cNvCxnSpPr/>
            <p:nvPr/>
          </p:nvCxnSpPr>
          <p:spPr>
            <a:xfrm>
              <a:off x="2895600" y="5334000"/>
              <a:ext cx="685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105400" y="5334000"/>
              <a:ext cx="685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9" name="Rounded Rectangle 8"/>
          <p:cNvSpPr/>
          <p:nvPr/>
        </p:nvSpPr>
        <p:spPr>
          <a:xfrm>
            <a:off x="2579961" y="3118817"/>
            <a:ext cx="7391400" cy="1704489"/>
          </a:xfrm>
          <a:prstGeom prst="roundRect">
            <a:avLst/>
          </a:prstGeom>
          <a:solidFill>
            <a:schemeClr val="bg1"/>
          </a:solid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1911" y="3389794"/>
            <a:ext cx="6515100" cy="1266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1" name="Straight Arrow Connector 10"/>
          <p:cNvCxnSpPr/>
          <p:nvPr/>
        </p:nvCxnSpPr>
        <p:spPr>
          <a:xfrm>
            <a:off x="3951561" y="3908906"/>
            <a:ext cx="685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856561" y="3908906"/>
            <a:ext cx="685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532961" y="3908906"/>
            <a:ext cx="685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4"/>
          <a:stretch>
            <a:fillRect/>
          </a:stretch>
        </p:blipFill>
        <p:spPr>
          <a:xfrm>
            <a:off x="2579961" y="4959039"/>
            <a:ext cx="7391400" cy="1898961"/>
          </a:xfrm>
          <a:prstGeom prst="rect">
            <a:avLst/>
          </a:prstGeom>
        </p:spPr>
      </p:pic>
    </p:spTree>
    <p:extLst>
      <p:ext uri="{BB962C8B-B14F-4D97-AF65-F5344CB8AC3E}">
        <p14:creationId xmlns:p14="http://schemas.microsoft.com/office/powerpoint/2010/main" val="1006662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0809" y="1058714"/>
            <a:ext cx="8907167" cy="5509200"/>
          </a:xfrm>
          <a:prstGeom prst="rect">
            <a:avLst/>
          </a:prstGeom>
          <a:noFill/>
        </p:spPr>
        <p:txBody>
          <a:bodyPr wrap="square" rtlCol="0">
            <a:spAutoFit/>
          </a:bodyPr>
          <a:lstStyle/>
          <a:p>
            <a:pPr marL="457200" indent="-457200">
              <a:buFont typeface="Wingdings" panose="05000000000000000000" pitchFamily="2" charset="2"/>
              <a:buChar char="Ø"/>
            </a:pPr>
            <a:r>
              <a:rPr lang="en-US" sz="3200" dirty="0" err="1" smtClean="0">
                <a:solidFill>
                  <a:schemeClr val="bg1"/>
                </a:solidFill>
                <a:latin typeface="Cambria" pitchFamily="18" charset="0"/>
              </a:rPr>
              <a:t>Khi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kẻ</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tấn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kiểm</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soát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được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một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thiết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bị</a:t>
            </a:r>
            <a:r>
              <a:rPr lang="en-US" sz="3200" dirty="0" smtClean="0">
                <a:solidFill>
                  <a:schemeClr val="bg1"/>
                </a:solidFill>
                <a:latin typeface="Cambria" pitchFamily="18" charset="0"/>
              </a:rPr>
              <a:t> router </a:t>
            </a:r>
            <a:r>
              <a:rPr lang="en-US" sz="3200" dirty="0" err="1" smtClean="0">
                <a:solidFill>
                  <a:schemeClr val="bg1"/>
                </a:solidFill>
                <a:latin typeface="Cambria" pitchFamily="18" charset="0"/>
              </a:rPr>
              <a:t>trên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đường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truyền</a:t>
            </a:r>
            <a:r>
              <a:rPr lang="en-US" sz="3200" dirty="0" smtClean="0">
                <a:solidFill>
                  <a:schemeClr val="bg1"/>
                </a:solidFill>
                <a:latin typeface="Cambria" pitchFamily="18" charset="0"/>
              </a:rPr>
              <a:t>.</a:t>
            </a:r>
            <a:endParaRPr lang="en-US" sz="3200" dirty="0">
              <a:solidFill>
                <a:schemeClr val="bg1"/>
              </a:solidFill>
              <a:latin typeface="Cambria" pitchFamily="18" charset="0"/>
            </a:endParaRPr>
          </a:p>
          <a:p>
            <a:pPr marL="457200" indent="-457200">
              <a:buFont typeface="Wingdings" panose="05000000000000000000" pitchFamily="2" charset="2"/>
              <a:buChar char="Ø"/>
            </a:pPr>
            <a:r>
              <a:rPr lang="en-US" sz="3200" dirty="0" err="1" smtClean="0">
                <a:solidFill>
                  <a:schemeClr val="bg1"/>
                </a:solidFill>
                <a:latin typeface="Cambria" pitchFamily="18" charset="0"/>
              </a:rPr>
              <a:t>Kẻ</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tấn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nằm</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ngay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cùng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vùng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của</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đối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tượng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mục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tiêu</a:t>
            </a:r>
            <a:r>
              <a:rPr lang="en-US" sz="3200" dirty="0" smtClean="0">
                <a:solidFill>
                  <a:schemeClr val="bg1"/>
                </a:solidFill>
                <a:latin typeface="Cambria" pitchFamily="18" charset="0"/>
              </a:rPr>
              <a:t>.</a:t>
            </a:r>
          </a:p>
          <a:p>
            <a:pPr marL="457200" indent="-457200">
              <a:buFont typeface="Wingdings" panose="05000000000000000000" pitchFamily="2" charset="2"/>
              <a:buChar char="Ø"/>
            </a:pPr>
            <a:r>
              <a:rPr lang="en-US" sz="3200" dirty="0" err="1" smtClean="0">
                <a:solidFill>
                  <a:schemeClr val="bg1"/>
                </a:solidFill>
                <a:latin typeface="Cambria" pitchFamily="18" charset="0"/>
              </a:rPr>
              <a:t>Kẻ</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tấn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nằm</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trên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cùng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vùng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với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bất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một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thiết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bị</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định</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tuyến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nào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được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sử</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dụng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bởi</a:t>
            </a:r>
            <a:r>
              <a:rPr lang="en-US" sz="3200" dirty="0">
                <a:solidFill>
                  <a:schemeClr val="bg1"/>
                </a:solidFill>
                <a:latin typeface="Cambria" pitchFamily="18" charset="0"/>
              </a:rPr>
              <a:t> </a:t>
            </a:r>
            <a:r>
              <a:rPr lang="en-US" sz="3200" dirty="0" err="1" smtClean="0">
                <a:solidFill>
                  <a:schemeClr val="bg1"/>
                </a:solidFill>
                <a:latin typeface="Cambria" pitchFamily="18" charset="0"/>
              </a:rPr>
              <a:t>nạn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nhân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mục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tiêu</a:t>
            </a:r>
            <a:r>
              <a:rPr lang="en-US" sz="3200" dirty="0" smtClean="0">
                <a:solidFill>
                  <a:schemeClr val="bg1"/>
                </a:solidFill>
                <a:latin typeface="Cambria" pitchFamily="18" charset="0"/>
              </a:rPr>
              <a:t>.</a:t>
            </a:r>
          </a:p>
          <a:p>
            <a:pPr algn="just"/>
            <a:endParaRPr lang="en-US" sz="3200" dirty="0" smtClean="0">
              <a:solidFill>
                <a:schemeClr val="bg1"/>
              </a:solidFill>
              <a:latin typeface="Cambria" pitchFamily="18" charset="0"/>
            </a:endParaRPr>
          </a:p>
          <a:p>
            <a:pPr algn="just"/>
            <a:r>
              <a:rPr lang="en-US" sz="3200" dirty="0" err="1" smtClean="0">
                <a:solidFill>
                  <a:schemeClr val="bg1"/>
                </a:solidFill>
                <a:latin typeface="Cambria" pitchFamily="18" charset="0"/>
              </a:rPr>
              <a:t>Vùng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nguy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hiểm</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nhất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là</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những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vùng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tín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hiệu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nối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Wi-fi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như</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sân</a:t>
            </a:r>
            <a:r>
              <a:rPr lang="en-US" sz="3200" dirty="0" smtClean="0">
                <a:solidFill>
                  <a:schemeClr val="bg1"/>
                </a:solidFill>
                <a:latin typeface="Cambria" pitchFamily="18" charset="0"/>
              </a:rPr>
              <a:t> bay, </a:t>
            </a:r>
            <a:r>
              <a:rPr lang="en-US" sz="3200" dirty="0" err="1" smtClean="0">
                <a:solidFill>
                  <a:schemeClr val="bg1"/>
                </a:solidFill>
                <a:latin typeface="Cambria" pitchFamily="18" charset="0"/>
              </a:rPr>
              <a:t>nhà</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hàng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hoặc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ngay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cả</a:t>
            </a:r>
            <a:r>
              <a:rPr lang="en-US" sz="3200" dirty="0" smtClean="0">
                <a:solidFill>
                  <a:schemeClr val="bg1"/>
                </a:solidFill>
                <a:latin typeface="Cambria" pitchFamily="18" charset="0"/>
              </a:rPr>
              <a:t> ở </a:t>
            </a:r>
            <a:r>
              <a:rPr lang="en-US" sz="3200" dirty="0" err="1" smtClean="0">
                <a:solidFill>
                  <a:schemeClr val="bg1"/>
                </a:solidFill>
                <a:latin typeface="Cambria" pitchFamily="18" charset="0"/>
              </a:rPr>
              <a:t>trong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nhà</a:t>
            </a:r>
            <a:r>
              <a:rPr lang="en-US" sz="3200" dirty="0" smtClean="0">
                <a:solidFill>
                  <a:schemeClr val="bg1"/>
                </a:solidFill>
                <a:latin typeface="Cambria" pitchFamily="18" charset="0"/>
              </a:rPr>
              <a:t>. </a:t>
            </a:r>
          </a:p>
        </p:txBody>
      </p:sp>
      <p:sp>
        <p:nvSpPr>
          <p:cNvPr id="4" name="Title 3"/>
          <p:cNvSpPr>
            <a:spLocks noGrp="1"/>
          </p:cNvSpPr>
          <p:nvPr>
            <p:ph type="title"/>
          </p:nvPr>
        </p:nvSpPr>
        <p:spPr>
          <a:xfrm>
            <a:off x="985624" y="190954"/>
            <a:ext cx="10515600" cy="793115"/>
          </a:xfrm>
        </p:spPr>
        <p:txBody>
          <a:bodyPr/>
          <a:lstStyle/>
          <a:p>
            <a:pPr algn="ctr"/>
            <a:r>
              <a:rPr lang="en-US" b="1" dirty="0">
                <a:latin typeface="Cambria" pitchFamily="18" charset="0"/>
              </a:rPr>
              <a:t>MITM attacks</a:t>
            </a:r>
            <a:endParaRPr lang="en-US" b="1" dirty="0"/>
          </a:p>
        </p:txBody>
      </p:sp>
      <p:pic>
        <p:nvPicPr>
          <p:cNvPr id="5" name="Picture 4"/>
          <p:cNvPicPr>
            <a:picLocks noChangeAspect="1"/>
          </p:cNvPicPr>
          <p:nvPr/>
        </p:nvPicPr>
        <p:blipFill>
          <a:blip r:embed="rId2"/>
          <a:stretch>
            <a:fillRect/>
          </a:stretch>
        </p:blipFill>
        <p:spPr>
          <a:xfrm>
            <a:off x="9654303" y="1744824"/>
            <a:ext cx="2435059" cy="3480318"/>
          </a:xfrm>
          <a:prstGeom prst="rect">
            <a:avLst/>
          </a:prstGeom>
        </p:spPr>
      </p:pic>
    </p:spTree>
    <p:extLst>
      <p:ext uri="{BB962C8B-B14F-4D97-AF65-F5344CB8AC3E}">
        <p14:creationId xmlns:p14="http://schemas.microsoft.com/office/powerpoint/2010/main" val="6745180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5658" y="466531"/>
            <a:ext cx="9573208" cy="707886"/>
          </a:xfrm>
          <a:prstGeom prst="rect">
            <a:avLst/>
          </a:prstGeom>
          <a:noFill/>
        </p:spPr>
        <p:txBody>
          <a:bodyPr wrap="square" rtlCol="0">
            <a:spAutoFit/>
          </a:bodyPr>
          <a:lstStyle/>
          <a:p>
            <a:pPr algn="ctr"/>
            <a:r>
              <a:rPr lang="en-US" sz="4000" b="1" dirty="0" err="1" smtClean="0">
                <a:solidFill>
                  <a:schemeClr val="bg1"/>
                </a:solidFill>
                <a:latin typeface="Cambria" pitchFamily="18" charset="0"/>
              </a:rPr>
              <a:t>Mức</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độ</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nguy</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hại</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của</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tấn</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công</a:t>
            </a:r>
            <a:r>
              <a:rPr lang="en-US" sz="4000" b="1" dirty="0" smtClean="0">
                <a:solidFill>
                  <a:schemeClr val="bg1"/>
                </a:solidFill>
                <a:latin typeface="Cambria" pitchFamily="18" charset="0"/>
              </a:rPr>
              <a:t> MITM</a:t>
            </a:r>
            <a:endParaRPr lang="en-US" sz="4000" b="1" dirty="0">
              <a:solidFill>
                <a:schemeClr val="bg1"/>
              </a:solidFill>
              <a:latin typeface="Cambria" pitchFamily="18" charset="0"/>
            </a:endParaRPr>
          </a:p>
        </p:txBody>
      </p:sp>
      <p:sp>
        <p:nvSpPr>
          <p:cNvPr id="3" name="TextBox 2"/>
          <p:cNvSpPr txBox="1"/>
          <p:nvPr/>
        </p:nvSpPr>
        <p:spPr>
          <a:xfrm>
            <a:off x="823420" y="1968760"/>
            <a:ext cx="10277684" cy="3046988"/>
          </a:xfrm>
          <a:prstGeom prst="rect">
            <a:avLst/>
          </a:prstGeom>
          <a:noFill/>
          <a:ln>
            <a:noFill/>
          </a:ln>
        </p:spPr>
        <p:txBody>
          <a:bodyPr wrap="square" rtlCol="0">
            <a:spAutoFit/>
          </a:bodyPr>
          <a:lstStyle/>
          <a:p>
            <a:pPr marL="457200" indent="-457200" algn="just">
              <a:buFont typeface="Wingdings" panose="05000000000000000000" pitchFamily="2" charset="2"/>
              <a:buChar char="q"/>
            </a:pPr>
            <a:r>
              <a:rPr lang="en-US" sz="3200" dirty="0" err="1" smtClean="0">
                <a:solidFill>
                  <a:schemeClr val="bg1"/>
                </a:solidFill>
                <a:latin typeface="Cambria" pitchFamily="18" charset="0"/>
              </a:rPr>
              <a:t>Tiết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lộ</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thông</a:t>
            </a:r>
            <a:r>
              <a:rPr lang="en-US" sz="3200" dirty="0" smtClean="0">
                <a:solidFill>
                  <a:schemeClr val="bg1"/>
                </a:solidFill>
                <a:latin typeface="Cambria" pitchFamily="18" charset="0"/>
              </a:rPr>
              <a:t> tin </a:t>
            </a:r>
            <a:r>
              <a:rPr lang="en-US" sz="3200" dirty="0" err="1" smtClean="0">
                <a:solidFill>
                  <a:schemeClr val="bg1"/>
                </a:solidFill>
                <a:latin typeface="Cambria" pitchFamily="18" charset="0"/>
              </a:rPr>
              <a:t>nhạy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cảm</a:t>
            </a:r>
            <a:endParaRPr lang="en-US" sz="3200" dirty="0">
              <a:solidFill>
                <a:schemeClr val="bg1"/>
              </a:solidFill>
              <a:latin typeface="Cambria" pitchFamily="18" charset="0"/>
            </a:endParaRPr>
          </a:p>
          <a:p>
            <a:pPr marL="457200" indent="-457200" algn="just">
              <a:buFont typeface="Wingdings" panose="05000000000000000000" pitchFamily="2" charset="2"/>
              <a:buChar char="q"/>
            </a:pPr>
            <a:r>
              <a:rPr lang="en-US" sz="3200" dirty="0" err="1" smtClean="0">
                <a:solidFill>
                  <a:schemeClr val="bg1"/>
                </a:solidFill>
                <a:latin typeface="Cambria" pitchFamily="18" charset="0"/>
              </a:rPr>
              <a:t>Khó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bị</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phát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hiện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gặp</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phải</a:t>
            </a:r>
            <a:endParaRPr lang="en-US" sz="3200" dirty="0">
              <a:solidFill>
                <a:schemeClr val="bg1"/>
              </a:solidFill>
              <a:latin typeface="Cambria" pitchFamily="18" charset="0"/>
            </a:endParaRPr>
          </a:p>
          <a:p>
            <a:pPr marL="457200" indent="-457200" algn="just">
              <a:buFont typeface="Wingdings" panose="05000000000000000000" pitchFamily="2" charset="2"/>
              <a:buChar char="q"/>
            </a:pPr>
            <a:r>
              <a:rPr lang="en-US" sz="3200" dirty="0" err="1" smtClean="0">
                <a:solidFill>
                  <a:schemeClr val="bg1"/>
                </a:solidFill>
                <a:latin typeface="Cambria" pitchFamily="18" charset="0"/>
              </a:rPr>
              <a:t>Càng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theo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thời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gian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dài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thì</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độ</a:t>
            </a:r>
            <a:r>
              <a:rPr lang="en-US" sz="3200" dirty="0" smtClean="0">
                <a:solidFill>
                  <a:schemeClr val="bg1"/>
                </a:solidFill>
                <a:latin typeface="Cambria" pitchFamily="18" charset="0"/>
              </a:rPr>
              <a:t> tin </a:t>
            </a:r>
            <a:r>
              <a:rPr lang="en-US" sz="3200" dirty="0" err="1" smtClean="0">
                <a:solidFill>
                  <a:schemeClr val="bg1"/>
                </a:solidFill>
                <a:latin typeface="Cambria" pitchFamily="18" charset="0"/>
              </a:rPr>
              <a:t>cậy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của</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điểm</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tấn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càng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cao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và</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càng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gây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ảnh</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hưởng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nhiều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hơn</a:t>
            </a:r>
            <a:endParaRPr lang="en-US" sz="3200" dirty="0" smtClean="0">
              <a:solidFill>
                <a:schemeClr val="bg1"/>
              </a:solidFill>
              <a:latin typeface="Cambria" pitchFamily="18" charset="0"/>
            </a:endParaRPr>
          </a:p>
          <a:p>
            <a:pPr marL="457200" indent="-457200" algn="just">
              <a:buFont typeface="Wingdings" panose="05000000000000000000" pitchFamily="2" charset="2"/>
              <a:buChar char="q"/>
            </a:pPr>
            <a:r>
              <a:rPr lang="en-US" sz="3200" dirty="0" err="1" smtClean="0">
                <a:solidFill>
                  <a:schemeClr val="bg1"/>
                </a:solidFill>
                <a:latin typeface="Cambria" pitchFamily="18" charset="0"/>
              </a:rPr>
              <a:t>Các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dây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rất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phổ</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biến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đặc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biệt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là</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Wifi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cộng</a:t>
            </a:r>
            <a:r>
              <a:rPr lang="en-US" sz="3200" dirty="0" smtClean="0">
                <a:solidFill>
                  <a:schemeClr val="bg1"/>
                </a:solidFill>
                <a:latin typeface="Cambria" pitchFamily="18" charset="0"/>
              </a:rPr>
              <a:t> do </a:t>
            </a:r>
            <a:r>
              <a:rPr lang="en-US" sz="3200" dirty="0" err="1" smtClean="0">
                <a:solidFill>
                  <a:schemeClr val="bg1"/>
                </a:solidFill>
                <a:latin typeface="Cambria" pitchFamily="18" charset="0"/>
              </a:rPr>
              <a:t>đó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nguy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cơ</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bị</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tấn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là</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rất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lớn</a:t>
            </a:r>
            <a:endParaRPr lang="en-US" sz="3200" dirty="0">
              <a:solidFill>
                <a:schemeClr val="bg1"/>
              </a:solidFill>
              <a:latin typeface="Cambria" pitchFamily="18" charset="0"/>
            </a:endParaRPr>
          </a:p>
        </p:txBody>
      </p:sp>
    </p:spTree>
    <p:extLst>
      <p:ext uri="{BB962C8B-B14F-4D97-AF65-F5344CB8AC3E}">
        <p14:creationId xmlns:p14="http://schemas.microsoft.com/office/powerpoint/2010/main" val="16029609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5658" y="466531"/>
            <a:ext cx="9573208" cy="707886"/>
          </a:xfrm>
          <a:prstGeom prst="rect">
            <a:avLst/>
          </a:prstGeom>
          <a:noFill/>
        </p:spPr>
        <p:txBody>
          <a:bodyPr wrap="square" rtlCol="0">
            <a:spAutoFit/>
          </a:bodyPr>
          <a:lstStyle/>
          <a:p>
            <a:pPr algn="ctr"/>
            <a:r>
              <a:rPr lang="en-US" sz="4000" b="1" dirty="0" err="1" smtClean="0">
                <a:solidFill>
                  <a:schemeClr val="bg1"/>
                </a:solidFill>
                <a:latin typeface="Cambria" pitchFamily="18" charset="0"/>
              </a:rPr>
              <a:t>Cách</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thức</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phòng</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chống</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tấn</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công</a:t>
            </a:r>
            <a:r>
              <a:rPr lang="en-US" sz="4000" b="1" dirty="0" smtClean="0">
                <a:solidFill>
                  <a:schemeClr val="bg1"/>
                </a:solidFill>
                <a:latin typeface="Cambria" pitchFamily="18" charset="0"/>
              </a:rPr>
              <a:t> MITM</a:t>
            </a:r>
            <a:endParaRPr lang="en-US" sz="4000" b="1" dirty="0">
              <a:solidFill>
                <a:schemeClr val="bg1"/>
              </a:solidFill>
              <a:latin typeface="Cambria" pitchFamily="18" charset="0"/>
            </a:endParaRPr>
          </a:p>
        </p:txBody>
      </p:sp>
      <p:sp>
        <p:nvSpPr>
          <p:cNvPr id="3" name="TextBox 2"/>
          <p:cNvSpPr txBox="1"/>
          <p:nvPr/>
        </p:nvSpPr>
        <p:spPr>
          <a:xfrm>
            <a:off x="786097" y="1558213"/>
            <a:ext cx="10662564" cy="4524315"/>
          </a:xfrm>
          <a:prstGeom prst="rect">
            <a:avLst/>
          </a:prstGeom>
          <a:noFill/>
          <a:ln>
            <a:noFill/>
          </a:ln>
        </p:spPr>
        <p:txBody>
          <a:bodyPr wrap="square" rtlCol="0">
            <a:spAutoFit/>
          </a:bodyPr>
          <a:lstStyle/>
          <a:p>
            <a:pPr marL="457200" indent="-457200" algn="just">
              <a:buFont typeface="Wingdings" panose="05000000000000000000" pitchFamily="2" charset="2"/>
              <a:buChar char="q"/>
            </a:pPr>
            <a:r>
              <a:rPr lang="en-US" sz="3200" dirty="0" err="1" smtClean="0">
                <a:solidFill>
                  <a:schemeClr val="bg1"/>
                </a:solidFill>
                <a:latin typeface="Cambria" pitchFamily="18" charset="0"/>
              </a:rPr>
              <a:t>Sử</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dụng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dây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hạn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chế</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dây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thể</a:t>
            </a:r>
            <a:endParaRPr lang="en-US" sz="3200" dirty="0">
              <a:solidFill>
                <a:schemeClr val="bg1"/>
              </a:solidFill>
              <a:latin typeface="Cambria" pitchFamily="18" charset="0"/>
            </a:endParaRPr>
          </a:p>
          <a:p>
            <a:pPr marL="457200" indent="-457200" algn="just">
              <a:buFont typeface="Wingdings" panose="05000000000000000000" pitchFamily="2" charset="2"/>
              <a:buChar char="q"/>
            </a:pPr>
            <a:r>
              <a:rPr lang="en-US" sz="3200" dirty="0" err="1" smtClean="0">
                <a:solidFill>
                  <a:schemeClr val="bg1"/>
                </a:solidFill>
                <a:latin typeface="Cambria" pitchFamily="18" charset="0"/>
              </a:rPr>
              <a:t>Không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nối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đến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Wifi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cộng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muốn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gửi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nhận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dữ</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liệu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nhạy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cảm</a:t>
            </a:r>
            <a:r>
              <a:rPr lang="en-US" sz="3200" dirty="0" smtClean="0">
                <a:solidFill>
                  <a:schemeClr val="bg1"/>
                </a:solidFill>
                <a:latin typeface="Cambria" pitchFamily="18" charset="0"/>
              </a:rPr>
              <a:t> hay </a:t>
            </a:r>
            <a:r>
              <a:rPr lang="en-US" sz="3200" dirty="0" err="1" smtClean="0">
                <a:solidFill>
                  <a:schemeClr val="bg1"/>
                </a:solidFill>
                <a:latin typeface="Cambria" pitchFamily="18" charset="0"/>
              </a:rPr>
              <a:t>bí</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mật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hạn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chế</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đăng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nhập</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trang</a:t>
            </a:r>
            <a:r>
              <a:rPr lang="en-US" sz="3200" dirty="0" smtClean="0">
                <a:solidFill>
                  <a:schemeClr val="bg1"/>
                </a:solidFill>
                <a:latin typeface="Cambria" pitchFamily="18" charset="0"/>
              </a:rPr>
              <a:t> web, </a:t>
            </a:r>
            <a:r>
              <a:rPr lang="en-US" sz="3200" dirty="0" err="1" smtClean="0">
                <a:solidFill>
                  <a:schemeClr val="bg1"/>
                </a:solidFill>
                <a:latin typeface="Cambria" pitchFamily="18" charset="0"/>
              </a:rPr>
              <a:t>dịch</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vụ</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nếu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thì</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nên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đổi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mật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khẩu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ngay</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sử</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dụng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xong</a:t>
            </a:r>
            <a:r>
              <a:rPr lang="en-US" sz="3200" dirty="0" smtClean="0">
                <a:solidFill>
                  <a:schemeClr val="bg1"/>
                </a:solidFill>
                <a:latin typeface="Cambria" pitchFamily="18" charset="0"/>
              </a:rPr>
              <a:t>.</a:t>
            </a:r>
            <a:endParaRPr lang="en-US" sz="3200" dirty="0">
              <a:solidFill>
                <a:schemeClr val="bg1"/>
              </a:solidFill>
              <a:latin typeface="Cambria" pitchFamily="18" charset="0"/>
            </a:endParaRPr>
          </a:p>
          <a:p>
            <a:pPr marL="457200" indent="-457200" algn="just">
              <a:buFont typeface="Wingdings" panose="05000000000000000000" pitchFamily="2" charset="2"/>
              <a:buChar char="q"/>
            </a:pPr>
            <a:r>
              <a:rPr lang="en-US" sz="3200" dirty="0" err="1" smtClean="0">
                <a:solidFill>
                  <a:schemeClr val="bg1"/>
                </a:solidFill>
                <a:latin typeface="Cambria" pitchFamily="18" charset="0"/>
              </a:rPr>
              <a:t>Sử</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dụng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giao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thức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mã</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hóa</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đường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truyền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như</a:t>
            </a:r>
            <a:r>
              <a:rPr lang="en-US" sz="3200" dirty="0" smtClean="0">
                <a:solidFill>
                  <a:schemeClr val="bg1"/>
                </a:solidFill>
                <a:latin typeface="Cambria" pitchFamily="18" charset="0"/>
              </a:rPr>
              <a:t> VPN hay HTTPS </a:t>
            </a:r>
            <a:r>
              <a:rPr lang="en-US" sz="3200" dirty="0" err="1" smtClean="0">
                <a:solidFill>
                  <a:schemeClr val="bg1"/>
                </a:solidFill>
                <a:latin typeface="Cambria" pitchFamily="18" charset="0"/>
              </a:rPr>
              <a:t>để</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nâng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cao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tính</a:t>
            </a:r>
            <a:r>
              <a:rPr lang="en-US" sz="3200" dirty="0" smtClean="0">
                <a:solidFill>
                  <a:schemeClr val="bg1"/>
                </a:solidFill>
                <a:latin typeface="Cambria" pitchFamily="18" charset="0"/>
              </a:rPr>
              <a:t> an </a:t>
            </a:r>
            <a:r>
              <a:rPr lang="en-US" sz="3200" dirty="0" err="1" smtClean="0">
                <a:solidFill>
                  <a:schemeClr val="bg1"/>
                </a:solidFill>
                <a:latin typeface="Cambria" pitchFamily="18" charset="0"/>
              </a:rPr>
              <a:t>toàn</a:t>
            </a:r>
            <a:r>
              <a:rPr lang="en-US" sz="3200" dirty="0" smtClean="0">
                <a:solidFill>
                  <a:schemeClr val="bg1"/>
                </a:solidFill>
                <a:latin typeface="Cambria" pitchFamily="18" charset="0"/>
              </a:rPr>
              <a:t>.</a:t>
            </a:r>
          </a:p>
          <a:p>
            <a:pPr marL="457200" indent="-457200" algn="just">
              <a:buFont typeface="Wingdings" panose="05000000000000000000" pitchFamily="2" charset="2"/>
              <a:buChar char="q"/>
            </a:pPr>
            <a:r>
              <a:rPr lang="en-US" sz="3200" dirty="0" err="1" smtClean="0">
                <a:solidFill>
                  <a:schemeClr val="bg1"/>
                </a:solidFill>
                <a:latin typeface="Cambria" pitchFamily="18" charset="0"/>
              </a:rPr>
              <a:t>Tắt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chế</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độ</a:t>
            </a:r>
            <a:r>
              <a:rPr lang="en-US" sz="3200" dirty="0">
                <a:solidFill>
                  <a:schemeClr val="bg1"/>
                </a:solidFill>
                <a:latin typeface="Cambria" pitchFamily="18" charset="0"/>
              </a:rPr>
              <a:t> </a:t>
            </a:r>
            <a:r>
              <a:rPr lang="en-US" sz="3200" dirty="0" smtClean="0">
                <a:solidFill>
                  <a:schemeClr val="bg1"/>
                </a:solidFill>
                <a:latin typeface="Cambria" pitchFamily="18" charset="0"/>
              </a:rPr>
              <a:t>“Auto </a:t>
            </a:r>
            <a:r>
              <a:rPr lang="en-US" sz="3200" dirty="0">
                <a:solidFill>
                  <a:schemeClr val="bg1"/>
                </a:solidFill>
                <a:latin typeface="Cambria" pitchFamily="18" charset="0"/>
              </a:rPr>
              <a:t>Connect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trên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thiết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bị</a:t>
            </a:r>
            <a:r>
              <a:rPr lang="en-US" sz="3200" dirty="0">
                <a:solidFill>
                  <a:schemeClr val="bg1"/>
                </a:solidFill>
                <a:latin typeface="Cambria" pitchFamily="18" charset="0"/>
              </a:rPr>
              <a:t> </a:t>
            </a:r>
            <a:r>
              <a:rPr lang="en-US" sz="3200" dirty="0" err="1" smtClean="0">
                <a:solidFill>
                  <a:schemeClr val="bg1"/>
                </a:solidFill>
                <a:latin typeface="Cambria" pitchFamily="18" charset="0"/>
              </a:rPr>
              <a:t>để</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tiến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hành</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nhập</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thủ</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công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mật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khẩu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mỗi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lần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vào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endParaRPr lang="en-US" sz="3200" dirty="0" smtClean="0">
              <a:solidFill>
                <a:schemeClr val="bg1"/>
              </a:solidFill>
              <a:latin typeface="Cambria" pitchFamily="18" charset="0"/>
            </a:endParaRPr>
          </a:p>
        </p:txBody>
      </p:sp>
    </p:spTree>
    <p:extLst>
      <p:ext uri="{BB962C8B-B14F-4D97-AF65-F5344CB8AC3E}">
        <p14:creationId xmlns:p14="http://schemas.microsoft.com/office/powerpoint/2010/main" val="1066398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75658" y="466531"/>
            <a:ext cx="9573208" cy="707886"/>
          </a:xfrm>
          <a:prstGeom prst="rect">
            <a:avLst/>
          </a:prstGeom>
          <a:noFill/>
        </p:spPr>
        <p:txBody>
          <a:bodyPr wrap="square" rtlCol="0">
            <a:spAutoFit/>
          </a:bodyPr>
          <a:lstStyle/>
          <a:p>
            <a:pPr algn="ctr"/>
            <a:r>
              <a:rPr lang="en-US" sz="4000" b="1" dirty="0" err="1" smtClean="0">
                <a:solidFill>
                  <a:schemeClr val="bg1"/>
                </a:solidFill>
                <a:latin typeface="Cambria" pitchFamily="18" charset="0"/>
              </a:rPr>
              <a:t>Cách</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thức</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phòng</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chống</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tấn</a:t>
            </a:r>
            <a:r>
              <a:rPr lang="en-US" sz="4000" b="1" dirty="0" smtClean="0">
                <a:solidFill>
                  <a:schemeClr val="bg1"/>
                </a:solidFill>
                <a:latin typeface="Cambria" pitchFamily="18" charset="0"/>
              </a:rPr>
              <a:t> </a:t>
            </a:r>
            <a:r>
              <a:rPr lang="en-US" sz="4000" b="1" dirty="0" err="1" smtClean="0">
                <a:solidFill>
                  <a:schemeClr val="bg1"/>
                </a:solidFill>
                <a:latin typeface="Cambria" pitchFamily="18" charset="0"/>
              </a:rPr>
              <a:t>công</a:t>
            </a:r>
            <a:r>
              <a:rPr lang="en-US" sz="4000" b="1" dirty="0" smtClean="0">
                <a:solidFill>
                  <a:schemeClr val="bg1"/>
                </a:solidFill>
                <a:latin typeface="Cambria" pitchFamily="18" charset="0"/>
              </a:rPr>
              <a:t> MITM</a:t>
            </a:r>
            <a:endParaRPr lang="en-US" sz="4000" b="1" dirty="0">
              <a:solidFill>
                <a:schemeClr val="bg1"/>
              </a:solidFill>
              <a:latin typeface="Cambria" pitchFamily="18" charset="0"/>
            </a:endParaRPr>
          </a:p>
        </p:txBody>
      </p:sp>
      <p:sp>
        <p:nvSpPr>
          <p:cNvPr id="3" name="TextBox 2"/>
          <p:cNvSpPr txBox="1"/>
          <p:nvPr/>
        </p:nvSpPr>
        <p:spPr>
          <a:xfrm>
            <a:off x="786097" y="1558213"/>
            <a:ext cx="10662564" cy="2062103"/>
          </a:xfrm>
          <a:prstGeom prst="rect">
            <a:avLst/>
          </a:prstGeom>
          <a:noFill/>
          <a:ln>
            <a:noFill/>
          </a:ln>
        </p:spPr>
        <p:txBody>
          <a:bodyPr wrap="square" rtlCol="0">
            <a:spAutoFit/>
          </a:bodyPr>
          <a:lstStyle/>
          <a:p>
            <a:pPr marL="457200" indent="-457200" algn="just">
              <a:buFont typeface="Wingdings" panose="05000000000000000000" pitchFamily="2" charset="2"/>
              <a:buChar char="q"/>
            </a:pPr>
            <a:r>
              <a:rPr lang="en-US" sz="3200" dirty="0" err="1" smtClean="0">
                <a:solidFill>
                  <a:schemeClr val="bg1"/>
                </a:solidFill>
                <a:latin typeface="Cambria" pitchFamily="18" charset="0"/>
              </a:rPr>
              <a:t>Kiểm</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tra</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tín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hiệu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Wi-Fi </a:t>
            </a:r>
            <a:r>
              <a:rPr lang="en-US" sz="3200" dirty="0" err="1" smtClean="0">
                <a:solidFill>
                  <a:schemeClr val="bg1"/>
                </a:solidFill>
                <a:latin typeface="Cambria" pitchFamily="18" charset="0"/>
              </a:rPr>
              <a:t>trước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nối</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dạng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AdHoc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thường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ký</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hiệu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khác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và</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thể</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biểu</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thị</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cho</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việc</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có</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một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bên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thứ</a:t>
            </a:r>
            <a:r>
              <a:rPr lang="en-US" sz="3200" dirty="0" smtClean="0">
                <a:solidFill>
                  <a:schemeClr val="bg1"/>
                </a:solidFill>
                <a:latin typeface="Cambria" pitchFamily="18" charset="0"/>
              </a:rPr>
              <a:t> 3 </a:t>
            </a:r>
            <a:r>
              <a:rPr lang="en-US" sz="3200" dirty="0" err="1" smtClean="0">
                <a:solidFill>
                  <a:schemeClr val="bg1"/>
                </a:solidFill>
                <a:latin typeface="Cambria" pitchFamily="18" charset="0"/>
              </a:rPr>
              <a:t>cố</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gắng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chuyển</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hướng</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kết</a:t>
            </a:r>
            <a:r>
              <a:rPr lang="en-US" sz="3200" dirty="0" smtClean="0">
                <a:solidFill>
                  <a:schemeClr val="bg1"/>
                </a:solidFill>
                <a:latin typeface="Cambria" pitchFamily="18" charset="0"/>
              </a:rPr>
              <a:t> </a:t>
            </a:r>
            <a:r>
              <a:rPr lang="en-US" sz="3200" dirty="0" err="1" smtClean="0">
                <a:solidFill>
                  <a:schemeClr val="bg1"/>
                </a:solidFill>
                <a:latin typeface="Cambria" pitchFamily="18" charset="0"/>
              </a:rPr>
              <a:t>nối</a:t>
            </a:r>
            <a:endParaRPr lang="en-US" sz="3200" dirty="0" smtClean="0">
              <a:solidFill>
                <a:schemeClr val="bg1"/>
              </a:solidFill>
              <a:latin typeface="Cambria" pitchFamily="18" charset="0"/>
            </a:endParaRPr>
          </a:p>
          <a:p>
            <a:pPr marL="457200" indent="-457200" algn="just">
              <a:buFont typeface="Wingdings" panose="05000000000000000000" pitchFamily="2" charset="2"/>
              <a:buChar char="q"/>
            </a:pPr>
            <a:endParaRPr lang="en-US" sz="3200" dirty="0">
              <a:solidFill>
                <a:schemeClr val="bg1"/>
              </a:solidFill>
              <a:latin typeface="Cambria"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142" t="8075" r="8349" b="46606"/>
          <a:stretch/>
        </p:blipFill>
        <p:spPr bwMode="auto">
          <a:xfrm>
            <a:off x="3727580" y="3741614"/>
            <a:ext cx="2484408" cy="1977004"/>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5" name="Oval 4"/>
          <p:cNvSpPr/>
          <p:nvPr/>
        </p:nvSpPr>
        <p:spPr>
          <a:xfrm>
            <a:off x="5754788" y="5185218"/>
            <a:ext cx="457200" cy="457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p:nvPr/>
        </p:nvGrpSpPr>
        <p:grpSpPr>
          <a:xfrm>
            <a:off x="7063209" y="4225098"/>
            <a:ext cx="1188720" cy="1188720"/>
            <a:chOff x="4445478" y="4359218"/>
            <a:chExt cx="1229357" cy="1229357"/>
          </a:xfrm>
        </p:grpSpPr>
        <p:sp>
          <p:nvSpPr>
            <p:cNvPr id="7" name="Oval 6"/>
            <p:cNvSpPr/>
            <p:nvPr/>
          </p:nvSpPr>
          <p:spPr>
            <a:xfrm>
              <a:off x="4445478" y="4359218"/>
              <a:ext cx="1229357" cy="12293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bg1"/>
                </a:solidFill>
              </a:endParaRPr>
            </a:p>
          </p:txBody>
        </p:sp>
        <p:pic>
          <p:nvPicPr>
            <p:cNvPr id="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9983" t="30202" r="23008" b="31255"/>
            <a:stretch/>
          </p:blipFill>
          <p:spPr bwMode="auto">
            <a:xfrm>
              <a:off x="4594084" y="4617636"/>
              <a:ext cx="881721" cy="71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9" name="Straight Connector 8"/>
          <p:cNvCxnSpPr>
            <a:stCxn id="5" idx="0"/>
            <a:endCxn id="7" idx="1"/>
          </p:cNvCxnSpPr>
          <p:nvPr/>
        </p:nvCxnSpPr>
        <p:spPr>
          <a:xfrm flipV="1">
            <a:off x="5983389" y="4399182"/>
            <a:ext cx="1253905" cy="7860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5" idx="4"/>
            <a:endCxn id="7" idx="4"/>
          </p:cNvCxnSpPr>
          <p:nvPr/>
        </p:nvCxnSpPr>
        <p:spPr>
          <a:xfrm flipV="1">
            <a:off x="5983389" y="5413818"/>
            <a:ext cx="1674181" cy="2286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65523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82570" y="2590740"/>
            <a:ext cx="9207018" cy="1061829"/>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giả</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mạo</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23290802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giả</a:t>
            </a:r>
            <a:r>
              <a:rPr lang="en-US"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mạo</a:t>
            </a:r>
            <a:endParaRPr lang="en-US" dirty="0"/>
          </a:p>
        </p:txBody>
      </p:sp>
      <p:sp>
        <p:nvSpPr>
          <p:cNvPr id="3" name="Content Placeholder 2"/>
          <p:cNvSpPr>
            <a:spLocks noGrp="1"/>
          </p:cNvSpPr>
          <p:nvPr>
            <p:ph idx="1"/>
          </p:nvPr>
        </p:nvSpPr>
        <p:spPr>
          <a:xfrm>
            <a:off x="637948" y="1470223"/>
            <a:ext cx="10994760" cy="4621160"/>
          </a:xfrm>
        </p:spPr>
        <p:txBody>
          <a:bodyPr/>
          <a:lstStyle/>
          <a:p>
            <a:r>
              <a:rPr lang="vi-VN" sz="3600" dirty="0"/>
              <a:t>Tấn công giả mạo là khi một bên độc hại mạo danh một thiết bị hoặc người dùng khác trên mạng để tiến hành các cuộc tấn công chống lại máy chủ mạng, đánh cắp dữ liệu, phát tán phần mềm độc hại hoặc bỏ qua các kiểm soát truy cập. </a:t>
            </a:r>
            <a:endParaRPr lang="en-US" sz="3600" dirty="0" smtClean="0"/>
          </a:p>
          <a:p>
            <a:r>
              <a:rPr lang="vi-VN" sz="3600" dirty="0" smtClean="0"/>
              <a:t>Một </a:t>
            </a:r>
            <a:r>
              <a:rPr lang="vi-VN" sz="3600" dirty="0"/>
              <a:t>số phương pháp phổ biến nhất bao gồm tấn công giả mạo địa chỉ IP, tấn công giả mạo ARP và tấn công giả mạo máy chủ </a:t>
            </a:r>
            <a:r>
              <a:rPr lang="vi-VN" sz="3600" dirty="0" smtClean="0"/>
              <a:t>DNS</a:t>
            </a:r>
            <a:r>
              <a:rPr lang="en-US" sz="3600" dirty="0"/>
              <a:t>, </a:t>
            </a:r>
            <a:r>
              <a:rPr lang="en-US" sz="3600" dirty="0" smtClean="0"/>
              <a:t>Email Spoofing, GPS Spoofing, Website Spoofing, MAC Spoofing…</a:t>
            </a:r>
            <a:endParaRPr lang="en-US" sz="3600" dirty="0"/>
          </a:p>
        </p:txBody>
      </p:sp>
    </p:spTree>
    <p:extLst>
      <p:ext uri="{BB962C8B-B14F-4D97-AF65-F5344CB8AC3E}">
        <p14:creationId xmlns:p14="http://schemas.microsoft.com/office/powerpoint/2010/main" val="1834203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IP Spoofing</a:t>
            </a:r>
            <a:endParaRPr lang="en-US"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1978089" y="1471601"/>
            <a:ext cx="8570423" cy="4611958"/>
          </a:xfrm>
          <a:prstGeom prst="rect">
            <a:avLst/>
          </a:prstGeom>
        </p:spPr>
      </p:pic>
      <p:sp>
        <p:nvSpPr>
          <p:cNvPr id="6" name="Rectangle 5"/>
          <p:cNvSpPr/>
          <p:nvPr/>
        </p:nvSpPr>
        <p:spPr>
          <a:xfrm>
            <a:off x="5038327" y="6238009"/>
            <a:ext cx="2736647"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kompasiana.com</a:t>
            </a:r>
            <a:endParaRPr lang="en-US" dirty="0">
              <a:solidFill>
                <a:schemeClr val="bg1"/>
              </a:solidFill>
            </a:endParaRPr>
          </a:p>
        </p:txBody>
      </p:sp>
    </p:spTree>
    <p:extLst>
      <p:ext uri="{BB962C8B-B14F-4D97-AF65-F5344CB8AC3E}">
        <p14:creationId xmlns:p14="http://schemas.microsoft.com/office/powerpoint/2010/main" val="3235577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bg1"/>
                </a:solidFill>
              </a:rPr>
              <a:t>DNS </a:t>
            </a:r>
            <a:r>
              <a:rPr lang="en-US" b="1" dirty="0" smtClean="0">
                <a:solidFill>
                  <a:schemeClr val="bg1"/>
                </a:solidFill>
              </a:rPr>
              <a:t>Spoofing</a:t>
            </a:r>
            <a:endParaRPr lang="en-US"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2332652" y="1317151"/>
            <a:ext cx="8761895" cy="4505559"/>
          </a:xfrm>
          <a:prstGeom prst="rect">
            <a:avLst/>
          </a:prstGeom>
        </p:spPr>
      </p:pic>
      <p:sp>
        <p:nvSpPr>
          <p:cNvPr id="3" name="Rectangle 2"/>
          <p:cNvSpPr/>
          <p:nvPr/>
        </p:nvSpPr>
        <p:spPr>
          <a:xfrm>
            <a:off x="5960829" y="5968873"/>
            <a:ext cx="2313454"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imperva.com</a:t>
            </a:r>
            <a:endParaRPr lang="en-US" dirty="0">
              <a:solidFill>
                <a:schemeClr val="bg1"/>
              </a:solidFill>
            </a:endParaRPr>
          </a:p>
        </p:txBody>
      </p:sp>
    </p:spTree>
    <p:extLst>
      <p:ext uri="{BB962C8B-B14F-4D97-AF65-F5344CB8AC3E}">
        <p14:creationId xmlns:p14="http://schemas.microsoft.com/office/powerpoint/2010/main" val="1506539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chemeClr val="bg1"/>
                </a:solidFill>
              </a:rPr>
              <a:t>ARP Spoofing</a:t>
            </a:r>
            <a:endParaRPr lang="en-US" dirty="0">
              <a:solidFill>
                <a:schemeClr val="bg1"/>
              </a:solidFill>
            </a:endParaRPr>
          </a:p>
        </p:txBody>
      </p:sp>
      <p:pic>
        <p:nvPicPr>
          <p:cNvPr id="6" name="Content Placeholder 5"/>
          <p:cNvPicPr>
            <a:picLocks noGrp="1" noChangeAspect="1"/>
          </p:cNvPicPr>
          <p:nvPr>
            <p:ph idx="1"/>
          </p:nvPr>
        </p:nvPicPr>
        <p:blipFill>
          <a:blip r:embed="rId2"/>
          <a:stretch>
            <a:fillRect/>
          </a:stretch>
        </p:blipFill>
        <p:spPr>
          <a:xfrm>
            <a:off x="2220684" y="1555393"/>
            <a:ext cx="8668139" cy="4490674"/>
          </a:xfrm>
          <a:prstGeom prst="rect">
            <a:avLst/>
          </a:prstGeom>
        </p:spPr>
      </p:pic>
      <p:sp>
        <p:nvSpPr>
          <p:cNvPr id="3" name="TextBox 2"/>
          <p:cNvSpPr txBox="1"/>
          <p:nvPr/>
        </p:nvSpPr>
        <p:spPr>
          <a:xfrm>
            <a:off x="5532678" y="6284309"/>
            <a:ext cx="2044149"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smtClean="0">
                <a:solidFill>
                  <a:schemeClr val="bg1"/>
                </a:solidFill>
                <a:hlinkClick r:id="rId3"/>
              </a:rPr>
              <a:t>ionos.com</a:t>
            </a:r>
            <a:endParaRPr lang="en-US" dirty="0">
              <a:solidFill>
                <a:schemeClr val="bg1"/>
              </a:solidFill>
            </a:endParaRPr>
          </a:p>
        </p:txBody>
      </p:sp>
    </p:spTree>
    <p:extLst>
      <p:ext uri="{BB962C8B-B14F-4D97-AF65-F5344CB8AC3E}">
        <p14:creationId xmlns:p14="http://schemas.microsoft.com/office/powerpoint/2010/main" val="2084137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82570" y="2667294"/>
            <a:ext cx="9207018" cy="1061829"/>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dùng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lại</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17269867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b="1"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b="1"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b="1"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b="1" dirty="0" err="1">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dùng</a:t>
            </a:r>
            <a:r>
              <a:rPr lang="en-US" b="1"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b="1"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lại</a:t>
            </a:r>
            <a:endParaRPr lang="en-US" b="1" dirty="0"/>
          </a:p>
        </p:txBody>
      </p:sp>
      <p:pic>
        <p:nvPicPr>
          <p:cNvPr id="5" name="Content Placeholder 4"/>
          <p:cNvPicPr>
            <a:picLocks noGrp="1" noChangeAspect="1"/>
          </p:cNvPicPr>
          <p:nvPr>
            <p:ph idx="1"/>
          </p:nvPr>
        </p:nvPicPr>
        <p:blipFill>
          <a:blip r:embed="rId2"/>
          <a:stretch>
            <a:fillRect/>
          </a:stretch>
        </p:blipFill>
        <p:spPr>
          <a:xfrm>
            <a:off x="2435290" y="1317151"/>
            <a:ext cx="7921690" cy="4466101"/>
          </a:xfrm>
          <a:prstGeom prst="rect">
            <a:avLst/>
          </a:prstGeom>
        </p:spPr>
      </p:pic>
      <p:sp>
        <p:nvSpPr>
          <p:cNvPr id="3" name="TextBox 2"/>
          <p:cNvSpPr txBox="1"/>
          <p:nvPr/>
        </p:nvSpPr>
        <p:spPr>
          <a:xfrm>
            <a:off x="5406120" y="6092890"/>
            <a:ext cx="1980029"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smtClean="0">
                <a:solidFill>
                  <a:schemeClr val="bg1"/>
                </a:solidFill>
                <a:hlinkClick r:id="rId3"/>
              </a:rPr>
              <a:t>o3school</a:t>
            </a:r>
            <a:endParaRPr lang="en-US" dirty="0">
              <a:solidFill>
                <a:schemeClr val="bg1"/>
              </a:solidFill>
            </a:endParaRPr>
          </a:p>
        </p:txBody>
      </p:sp>
    </p:spTree>
    <p:extLst>
      <p:ext uri="{BB962C8B-B14F-4D97-AF65-F5344CB8AC3E}">
        <p14:creationId xmlns:p14="http://schemas.microsoft.com/office/powerpoint/2010/main" val="2934323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vi-VN" b="1" dirty="0" smtClean="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294967295"/>
          </p:nvPr>
        </p:nvSpPr>
        <p:spPr>
          <a:xfrm>
            <a:off x="653143" y="685800"/>
            <a:ext cx="10963470" cy="6172200"/>
          </a:xfrm>
        </p:spPr>
        <p:txBody>
          <a:bodyPr anchor="ctr">
            <a:normAutofit/>
          </a:bodyPr>
          <a:lstStyle/>
          <a:p>
            <a:pPr marL="0" indent="0" algn="ctr">
              <a:buNone/>
            </a:pPr>
            <a:r>
              <a:rPr lang="vi-VN" sz="5400" b="1" dirty="0">
                <a:solidFill>
                  <a:schemeClr val="bg1"/>
                </a:solidFill>
              </a:rPr>
              <a:t>TẤN CÔNG </a:t>
            </a:r>
            <a:br>
              <a:rPr lang="vi-VN" sz="5400" b="1" dirty="0">
                <a:solidFill>
                  <a:schemeClr val="bg1"/>
                </a:solidFill>
              </a:rPr>
            </a:br>
            <a:r>
              <a:rPr lang="vi-VN" sz="5400" b="1" dirty="0">
                <a:solidFill>
                  <a:schemeClr val="bg1"/>
                </a:solidFill>
              </a:rPr>
              <a:t>CHẶN BẮT THÔNG TIN</a:t>
            </a:r>
          </a:p>
          <a:p>
            <a:pPr>
              <a:buFont typeface="Wingdings" pitchFamily="2" charset="2"/>
              <a:buChar char="§"/>
            </a:pPr>
            <a:endParaRPr lang="vi-VN" sz="3500" dirty="0">
              <a:solidFill>
                <a:schemeClr val="bg1"/>
              </a:solidFill>
            </a:endParaRPr>
          </a:p>
          <a:p>
            <a:pPr>
              <a:buFont typeface="Wingdings" pitchFamily="2" charset="2"/>
              <a:buChar char="§"/>
            </a:pPr>
            <a:r>
              <a:rPr lang="vi-VN" sz="3500" dirty="0">
                <a:solidFill>
                  <a:schemeClr val="bg1"/>
                </a:solidFill>
              </a:rPr>
              <a:t>Lắng nghe thông tin trên đường truyền</a:t>
            </a:r>
          </a:p>
          <a:p>
            <a:pPr>
              <a:buFont typeface="Wingdings" pitchFamily="2" charset="2"/>
              <a:buChar char="§"/>
            </a:pPr>
            <a:r>
              <a:rPr lang="vi-VN" sz="3500" dirty="0">
                <a:solidFill>
                  <a:schemeClr val="bg1"/>
                </a:solidFill>
              </a:rPr>
              <a:t>Điều hướng thông tin đi qua nút nhất định</a:t>
            </a:r>
          </a:p>
        </p:txBody>
      </p:sp>
    </p:spTree>
    <p:extLst>
      <p:ext uri="{BB962C8B-B14F-4D97-AF65-F5344CB8AC3E}">
        <p14:creationId xmlns:p14="http://schemas.microsoft.com/office/powerpoint/2010/main" val="546770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0" y="1147664"/>
            <a:ext cx="12192000" cy="5710335"/>
          </a:xfrm>
        </p:spPr>
        <p:txBody>
          <a:bodyPr/>
          <a:lstStyle/>
          <a:p>
            <a:pPr>
              <a:buFont typeface="Wingdings" pitchFamily="2" charset="2"/>
              <a:buChar char="v"/>
            </a:pPr>
            <a:r>
              <a:rPr lang="vi-VN" b="1" dirty="0" smtClean="0">
                <a:solidFill>
                  <a:schemeClr val="bg1"/>
                </a:solidFill>
              </a:rPr>
              <a:t>Lắng nghe thông tin qua Hub</a:t>
            </a:r>
            <a:endParaRPr lang="en-US" b="1" dirty="0">
              <a:solidFill>
                <a:schemeClr val="bg1"/>
              </a:solidFill>
            </a:endParaRPr>
          </a:p>
        </p:txBody>
      </p:sp>
      <p:pic>
        <p:nvPicPr>
          <p:cNvPr id="4098" name="Picture 2" descr="D:\TuanAnhSyncDocs\SkyDrive\Tài liệu giảng dạy\Cơ sở an toàn thông tin\Cơ sở ATTT - 2015 (Chuyển đổi đầu vào cao học)\HUB sniff.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1437" y="1862301"/>
            <a:ext cx="8277652" cy="402410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86749" y="6151552"/>
            <a:ext cx="2018501"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cisco.com</a:t>
            </a:r>
          </a:p>
        </p:txBody>
      </p:sp>
    </p:spTree>
    <p:extLst>
      <p:ext uri="{BB962C8B-B14F-4D97-AF65-F5344CB8AC3E}">
        <p14:creationId xmlns:p14="http://schemas.microsoft.com/office/powerpoint/2010/main" val="4292263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0" y="984069"/>
            <a:ext cx="12192000" cy="5399973"/>
          </a:xfrm>
        </p:spPr>
        <p:txBody>
          <a:bodyPr/>
          <a:lstStyle/>
          <a:p>
            <a:pPr>
              <a:buFont typeface="Wingdings" pitchFamily="2" charset="2"/>
              <a:buChar char="v"/>
            </a:pPr>
            <a:r>
              <a:rPr lang="vi-VN" b="1" dirty="0" smtClean="0">
                <a:solidFill>
                  <a:schemeClr val="bg1"/>
                </a:solidFill>
              </a:rPr>
              <a:t>Lắng nghe thông tin qua Span port trên switch</a:t>
            </a:r>
            <a:endParaRPr lang="en-US" b="1" dirty="0">
              <a:solidFill>
                <a:schemeClr val="bg1"/>
              </a:solidFill>
            </a:endParaRPr>
          </a:p>
        </p:txBody>
      </p:sp>
      <p:pic>
        <p:nvPicPr>
          <p:cNvPr id="5122" name="Picture 2" descr="http://thuc.nhatnghe.vn/sniffym/switch.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5596" y="1777184"/>
            <a:ext cx="5300808" cy="396233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357397" y="6014710"/>
            <a:ext cx="3185487"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expressmagazine.net</a:t>
            </a:r>
          </a:p>
        </p:txBody>
      </p:sp>
    </p:spTree>
    <p:extLst>
      <p:ext uri="{BB962C8B-B14F-4D97-AF65-F5344CB8AC3E}">
        <p14:creationId xmlns:p14="http://schemas.microsoft.com/office/powerpoint/2010/main" val="3173188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0" y="1054358"/>
            <a:ext cx="12192000" cy="5803641"/>
          </a:xfrm>
        </p:spPr>
        <p:txBody>
          <a:bodyPr/>
          <a:lstStyle/>
          <a:p>
            <a:pPr>
              <a:buFont typeface="Wingdings" pitchFamily="2" charset="2"/>
              <a:buChar char="v"/>
            </a:pPr>
            <a:r>
              <a:rPr lang="vi-VN" b="1" dirty="0" smtClean="0">
                <a:solidFill>
                  <a:schemeClr val="bg1"/>
                </a:solidFill>
              </a:rPr>
              <a:t>Lắng nghe thông tin qua gateway</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18</a:t>
            </a:fld>
            <a:endParaRPr lang="ru-RU" dirty="0"/>
          </a:p>
        </p:txBody>
      </p:sp>
      <p:pic>
        <p:nvPicPr>
          <p:cNvPr id="7170" name="Picture 2" descr="http://thuc.nhatnghe.vn/sniffym/Proxy.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9808" y="1604008"/>
            <a:ext cx="6648450" cy="463328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91289" y="6307577"/>
            <a:ext cx="3185487"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expressmagazine.net</a:t>
            </a:r>
          </a:p>
        </p:txBody>
      </p:sp>
    </p:spTree>
    <p:extLst>
      <p:ext uri="{BB962C8B-B14F-4D97-AF65-F5344CB8AC3E}">
        <p14:creationId xmlns:p14="http://schemas.microsoft.com/office/powerpoint/2010/main" val="921199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0" y="1203648"/>
            <a:ext cx="12192000" cy="5654351"/>
          </a:xfrm>
        </p:spPr>
        <p:txBody>
          <a:bodyPr/>
          <a:lstStyle/>
          <a:p>
            <a:pPr>
              <a:buFont typeface="Wingdings" pitchFamily="2" charset="2"/>
              <a:buChar char="v"/>
            </a:pPr>
            <a:r>
              <a:rPr lang="vi-VN" b="1" dirty="0" smtClean="0">
                <a:solidFill>
                  <a:schemeClr val="bg1"/>
                </a:solidFill>
              </a:rPr>
              <a:t>Lắng nghe thông tin qua nút trung gian</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19</a:t>
            </a:fld>
            <a:endParaRPr lang="ru-RU" dirty="0"/>
          </a:p>
        </p:txBody>
      </p:sp>
      <p:pic>
        <p:nvPicPr>
          <p:cNvPr id="8194" name="Picture 2" descr="https://conceptdraw.com/a881c3/p1/preview/640/pict--network-diagram-communication-network-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7298" y="1818321"/>
            <a:ext cx="6988628" cy="442500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507608" y="6361390"/>
            <a:ext cx="2788007"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conceptdraw.com</a:t>
            </a:r>
            <a:endParaRPr lang="en-US" dirty="0">
              <a:solidFill>
                <a:schemeClr val="bg1"/>
              </a:solidFill>
            </a:endParaRPr>
          </a:p>
        </p:txBody>
      </p:sp>
    </p:spTree>
    <p:extLst>
      <p:ext uri="{BB962C8B-B14F-4D97-AF65-F5344CB8AC3E}">
        <p14:creationId xmlns:p14="http://schemas.microsoft.com/office/powerpoint/2010/main" val="2868024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smtClean="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0" y="1091682"/>
            <a:ext cx="12192000" cy="5766318"/>
          </a:xfrm>
        </p:spPr>
        <p:txBody>
          <a:bodyPr/>
          <a:lstStyle/>
          <a:p>
            <a:pPr>
              <a:buFont typeface="Wingdings" pitchFamily="2" charset="2"/>
              <a:buChar char="v"/>
            </a:pPr>
            <a:r>
              <a:rPr lang="vi-VN" b="1" dirty="0" smtClean="0">
                <a:solidFill>
                  <a:schemeClr val="bg1"/>
                </a:solidFill>
              </a:rPr>
              <a:t>Chặn bắt thông tin dùng ARP-poisoning</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20</a:t>
            </a:fld>
            <a:endParaRPr lang="ru-RU" dirty="0"/>
          </a:p>
        </p:txBody>
      </p:sp>
      <p:pic>
        <p:nvPicPr>
          <p:cNvPr id="92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5411" y="1824165"/>
            <a:ext cx="8245929" cy="4413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3413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0" y="1175656"/>
            <a:ext cx="12192000" cy="5589037"/>
          </a:xfrm>
        </p:spPr>
        <p:txBody>
          <a:bodyPr/>
          <a:lstStyle/>
          <a:p>
            <a:pPr>
              <a:buFont typeface="Wingdings" pitchFamily="2" charset="2"/>
              <a:buChar char="v"/>
            </a:pPr>
            <a:r>
              <a:rPr lang="vi-VN" b="1" dirty="0" smtClean="0">
                <a:solidFill>
                  <a:schemeClr val="bg1"/>
                </a:solidFill>
              </a:rPr>
              <a:t>Chặn bắt thông tin dùng DNS-Spoofing</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21</a:t>
            </a:fld>
            <a:endParaRPr lang="ru-RU" dirty="0"/>
          </a:p>
        </p:txBody>
      </p:sp>
      <p:pic>
        <p:nvPicPr>
          <p:cNvPr id="9219" name="Picture 3" descr="D:\TuanAnhSyncDocs\SkyDrive\Tài liệu giảng dạy\Cơ sở an toàn thông tin\Cơ sở ATTT - 2015 (Chuyển đổi đầu vào cao học)\dns-spoof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7818" y="1646074"/>
            <a:ext cx="8318623" cy="4648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73553" y="6361390"/>
            <a:ext cx="3647152"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networkencyclopedia.com</a:t>
            </a:r>
            <a:endParaRPr lang="en-US" dirty="0">
              <a:solidFill>
                <a:schemeClr val="bg1"/>
              </a:solidFill>
            </a:endParaRPr>
          </a:p>
        </p:txBody>
      </p:sp>
    </p:spTree>
    <p:extLst>
      <p:ext uri="{BB962C8B-B14F-4D97-AF65-F5344CB8AC3E}">
        <p14:creationId xmlns:p14="http://schemas.microsoft.com/office/powerpoint/2010/main" val="25036200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07126" y="480203"/>
            <a:ext cx="10515600" cy="793115"/>
          </a:xfrm>
        </p:spPr>
        <p:txBody>
          <a:bodyPr/>
          <a:lstStyle/>
          <a:p>
            <a:pPr algn="ctr"/>
            <a:r>
              <a:rPr lang="vi-VN" b="1" dirty="0">
                <a:latin typeface="Arial" panose="020B0604020202020204" pitchFamily="34" charset="0"/>
                <a:cs typeface="Arial" panose="020B0604020202020204" pitchFamily="34" charset="0"/>
              </a:rPr>
              <a:t>Tấn công chặn bắt thông tin</a:t>
            </a:r>
            <a:endParaRPr lang="en-US" b="1" dirty="0">
              <a:latin typeface="Arial" panose="020B0604020202020204" pitchFamily="34" charset="0"/>
              <a:cs typeface="Arial" panose="020B0604020202020204" pitchFamily="34" charset="0"/>
            </a:endParaRPr>
          </a:p>
        </p:txBody>
      </p:sp>
      <p:sp>
        <p:nvSpPr>
          <p:cNvPr id="5" name="Content Placeholder 4"/>
          <p:cNvSpPr>
            <a:spLocks noGrp="1"/>
          </p:cNvSpPr>
          <p:nvPr>
            <p:ph sz="quarter" idx="4294967295"/>
          </p:nvPr>
        </p:nvSpPr>
        <p:spPr>
          <a:xfrm>
            <a:off x="858416" y="1642188"/>
            <a:ext cx="9868367" cy="3526971"/>
          </a:xfrm>
        </p:spPr>
        <p:txBody>
          <a:bodyPr anchor="ctr"/>
          <a:lstStyle/>
          <a:p>
            <a:pPr>
              <a:buFont typeface="Wingdings" panose="05000000000000000000" pitchFamily="2" charset="2"/>
              <a:buChar char="q"/>
            </a:pPr>
            <a:r>
              <a:rPr lang="vi-VN" sz="3600" b="1" dirty="0" smtClean="0">
                <a:solidFill>
                  <a:schemeClr val="bg1"/>
                </a:solidFill>
              </a:rPr>
              <a:t>Công cụ</a:t>
            </a:r>
          </a:p>
          <a:p>
            <a:r>
              <a:rPr lang="vi-VN" sz="3600" dirty="0" smtClean="0">
                <a:solidFill>
                  <a:schemeClr val="bg1"/>
                </a:solidFill>
              </a:rPr>
              <a:t>WireShark</a:t>
            </a:r>
          </a:p>
          <a:p>
            <a:r>
              <a:rPr lang="vi-VN" sz="3600" dirty="0" smtClean="0">
                <a:solidFill>
                  <a:schemeClr val="bg1"/>
                </a:solidFill>
              </a:rPr>
              <a:t>Ettercap</a:t>
            </a:r>
          </a:p>
          <a:p>
            <a:r>
              <a:rPr lang="vi-VN" sz="3600" dirty="0" smtClean="0">
                <a:solidFill>
                  <a:schemeClr val="bg1"/>
                </a:solidFill>
              </a:rPr>
              <a:t>Social Engineering Tookit (SET)</a:t>
            </a:r>
          </a:p>
          <a:p>
            <a:r>
              <a:rPr lang="vi-VN" sz="3600" dirty="0" smtClean="0">
                <a:solidFill>
                  <a:schemeClr val="bg1"/>
                </a:solidFill>
              </a:rPr>
              <a:t>+++</a:t>
            </a:r>
            <a:endParaRPr lang="en-US" sz="3600" dirty="0">
              <a:solidFill>
                <a:schemeClr val="bg1"/>
              </a:solidFill>
            </a:endParaRPr>
          </a:p>
        </p:txBody>
      </p:sp>
    </p:spTree>
    <p:extLst>
      <p:ext uri="{BB962C8B-B14F-4D97-AF65-F5344CB8AC3E}">
        <p14:creationId xmlns:p14="http://schemas.microsoft.com/office/powerpoint/2010/main" val="3082211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82570" y="2667294"/>
            <a:ext cx="8871977" cy="2031325"/>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từ</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chối</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dịch</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vụ</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34984182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latin typeface="Arial" panose="020B0604020202020204" pitchFamily="34" charset="0"/>
                <a:cs typeface="Arial" panose="020B0604020202020204" pitchFamily="34" charset="0"/>
              </a:rPr>
              <a:t>Tấn công từ chối dịch vụ</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961053" y="1315616"/>
            <a:ext cx="10105054" cy="5178490"/>
          </a:xfrm>
        </p:spPr>
        <p:txBody>
          <a:bodyPr anchor="ctr"/>
          <a:lstStyle/>
          <a:p>
            <a:pPr marL="466725" indent="-466725">
              <a:buFont typeface="Wingdings" panose="05000000000000000000" pitchFamily="2" charset="2"/>
              <a:buChar char="q"/>
            </a:pPr>
            <a:r>
              <a:rPr lang="en-US" sz="3600" dirty="0" smtClean="0">
                <a:solidFill>
                  <a:schemeClr val="bg1"/>
                </a:solidFill>
              </a:rPr>
              <a:t>Denial of Service (NOT “Deny”)</a:t>
            </a:r>
          </a:p>
          <a:p>
            <a:pPr marL="466725" indent="-466725">
              <a:buFont typeface="Wingdings" panose="05000000000000000000" pitchFamily="2" charset="2"/>
              <a:buChar char="q"/>
            </a:pPr>
            <a:r>
              <a:rPr lang="en-US" sz="3600" dirty="0" smtClean="0">
                <a:solidFill>
                  <a:schemeClr val="bg1"/>
                </a:solidFill>
              </a:rPr>
              <a:t>Là tấn công nhằm phá vỡ tính khả dụng của thông tin, hệ thống thông tin</a:t>
            </a:r>
          </a:p>
          <a:p>
            <a:pPr marL="466725" indent="-466725">
              <a:buFont typeface="Wingdings" panose="05000000000000000000" pitchFamily="2" charset="2"/>
              <a:buChar char="q"/>
            </a:pPr>
            <a:r>
              <a:rPr lang="en-US" sz="3600" dirty="0" smtClean="0">
                <a:solidFill>
                  <a:schemeClr val="bg1"/>
                </a:solidFill>
              </a:rPr>
              <a:t>Phân loại</a:t>
            </a:r>
          </a:p>
          <a:p>
            <a:pPr marL="466725" indent="-466725"/>
            <a:r>
              <a:rPr lang="en-US" sz="3600" dirty="0" smtClean="0">
                <a:solidFill>
                  <a:schemeClr val="bg1"/>
                </a:solidFill>
              </a:rPr>
              <a:t>Băng thông thấp</a:t>
            </a:r>
          </a:p>
          <a:p>
            <a:pPr marL="466725" indent="-466725"/>
            <a:r>
              <a:rPr lang="en-US" sz="3600" dirty="0" smtClean="0">
                <a:solidFill>
                  <a:schemeClr val="bg1"/>
                </a:solidFill>
              </a:rPr>
              <a:t>Băng thông cao</a:t>
            </a:r>
          </a:p>
          <a:p>
            <a:pPr lvl="1"/>
            <a:r>
              <a:rPr lang="en-US" sz="3200" dirty="0" smtClean="0">
                <a:solidFill>
                  <a:schemeClr val="bg1"/>
                </a:solidFill>
              </a:rPr>
              <a:t>Đơn lẻ</a:t>
            </a:r>
          </a:p>
          <a:p>
            <a:pPr lvl="1"/>
            <a:r>
              <a:rPr lang="en-US" sz="3200" dirty="0" smtClean="0">
                <a:solidFill>
                  <a:schemeClr val="bg1"/>
                </a:solidFill>
              </a:rPr>
              <a:t>Phân tán</a:t>
            </a:r>
            <a:endParaRPr lang="en-US" sz="3200" dirty="0">
              <a:solidFill>
                <a:schemeClr val="bg1"/>
              </a:solidFill>
            </a:endParaRPr>
          </a:p>
        </p:txBody>
      </p:sp>
    </p:spTree>
    <p:extLst>
      <p:ext uri="{BB962C8B-B14F-4D97-AF65-F5344CB8AC3E}">
        <p14:creationId xmlns:p14="http://schemas.microsoft.com/office/powerpoint/2010/main" val="1232147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latin typeface="Arial" panose="020B0604020202020204" pitchFamily="34" charset="0"/>
                <a:cs typeface="Arial" panose="020B0604020202020204" pitchFamily="34" charset="0"/>
              </a:rPr>
              <a:t>Tấn công DoS</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877078" y="984068"/>
            <a:ext cx="10039738" cy="5873931"/>
          </a:xfrm>
        </p:spPr>
        <p:txBody>
          <a:bodyPr anchor="ctr">
            <a:normAutofit/>
          </a:bodyPr>
          <a:lstStyle/>
          <a:p>
            <a:pPr>
              <a:buFont typeface="Wingdings" panose="05000000000000000000" pitchFamily="2" charset="2"/>
              <a:buChar char="q"/>
            </a:pPr>
            <a:r>
              <a:rPr lang="en-US" sz="3600" b="1" dirty="0" smtClean="0">
                <a:solidFill>
                  <a:schemeClr val="bg1"/>
                </a:solidFill>
              </a:rPr>
              <a:t>Băng thông thấp</a:t>
            </a:r>
          </a:p>
          <a:p>
            <a:r>
              <a:rPr lang="en-US" sz="3600" dirty="0" smtClean="0">
                <a:solidFill>
                  <a:schemeClr val="bg1"/>
                </a:solidFill>
              </a:rPr>
              <a:t>Ping of Death</a:t>
            </a:r>
          </a:p>
          <a:p>
            <a:r>
              <a:rPr lang="en-US" sz="3600" dirty="0" smtClean="0">
                <a:solidFill>
                  <a:schemeClr val="bg1"/>
                </a:solidFill>
              </a:rPr>
              <a:t>Teardrop</a:t>
            </a:r>
          </a:p>
          <a:p>
            <a:r>
              <a:rPr lang="en-US" sz="3600" dirty="0" smtClean="0">
                <a:solidFill>
                  <a:schemeClr val="bg1"/>
                </a:solidFill>
              </a:rPr>
              <a:t>+++</a:t>
            </a:r>
          </a:p>
          <a:p>
            <a:pPr>
              <a:buFont typeface="Wingdings" panose="05000000000000000000" pitchFamily="2" charset="2"/>
              <a:buChar char="q"/>
            </a:pPr>
            <a:r>
              <a:rPr lang="en-US" sz="3600" b="1" dirty="0" smtClean="0">
                <a:solidFill>
                  <a:schemeClr val="bg1"/>
                </a:solidFill>
              </a:rPr>
              <a:t>Băng thông cao (máy đơn)</a:t>
            </a:r>
          </a:p>
          <a:p>
            <a:r>
              <a:rPr lang="en-US" sz="3600" dirty="0">
                <a:solidFill>
                  <a:schemeClr val="bg1"/>
                </a:solidFill>
              </a:rPr>
              <a:t>SYN flood</a:t>
            </a:r>
          </a:p>
          <a:p>
            <a:r>
              <a:rPr lang="en-US" sz="3600" dirty="0" smtClean="0">
                <a:solidFill>
                  <a:schemeClr val="bg1"/>
                </a:solidFill>
              </a:rPr>
              <a:t>Ping </a:t>
            </a:r>
            <a:r>
              <a:rPr lang="en-US" sz="3600" dirty="0">
                <a:solidFill>
                  <a:schemeClr val="bg1"/>
                </a:solidFill>
              </a:rPr>
              <a:t>flood</a:t>
            </a:r>
          </a:p>
          <a:p>
            <a:r>
              <a:rPr lang="en-US" sz="3600" dirty="0">
                <a:solidFill>
                  <a:schemeClr val="bg1"/>
                </a:solidFill>
              </a:rPr>
              <a:t>HTTP POST </a:t>
            </a:r>
            <a:r>
              <a:rPr lang="en-US" sz="3600" dirty="0" smtClean="0">
                <a:solidFill>
                  <a:schemeClr val="bg1"/>
                </a:solidFill>
              </a:rPr>
              <a:t>DoS</a:t>
            </a:r>
          </a:p>
          <a:p>
            <a:r>
              <a:rPr lang="en-US" sz="3600" dirty="0" smtClean="0">
                <a:solidFill>
                  <a:schemeClr val="bg1"/>
                </a:solidFill>
              </a:rPr>
              <a:t>+++</a:t>
            </a:r>
            <a:endParaRPr lang="en-US" sz="3600" dirty="0">
              <a:solidFill>
                <a:schemeClr val="bg1"/>
              </a:solidFill>
            </a:endParaRPr>
          </a:p>
        </p:txBody>
      </p:sp>
    </p:spTree>
    <p:extLst>
      <p:ext uri="{BB962C8B-B14F-4D97-AF65-F5344CB8AC3E}">
        <p14:creationId xmlns:p14="http://schemas.microsoft.com/office/powerpoint/2010/main" val="2155172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7714" y="289242"/>
            <a:ext cx="10515600" cy="793115"/>
          </a:xfrm>
        </p:spPr>
        <p:txBody>
          <a:bodyPr/>
          <a:lstStyle/>
          <a:p>
            <a:pPr algn="ctr"/>
            <a:r>
              <a:rPr lang="vi-VN" dirty="0" smtClean="0"/>
              <a:t>Local DoS</a:t>
            </a:r>
            <a:r>
              <a:rPr lang="en-US" dirty="0" smtClean="0"/>
              <a:t> attacks</a:t>
            </a:r>
            <a:endParaRPr lang="en-US" dirty="0"/>
          </a:p>
        </p:txBody>
      </p:sp>
      <p:sp>
        <p:nvSpPr>
          <p:cNvPr id="2" name="Content Placeholder 1"/>
          <p:cNvSpPr>
            <a:spLocks noGrp="1"/>
          </p:cNvSpPr>
          <p:nvPr>
            <p:ph sz="quarter" idx="4294967295"/>
          </p:nvPr>
        </p:nvSpPr>
        <p:spPr>
          <a:xfrm>
            <a:off x="1007705" y="1175657"/>
            <a:ext cx="10086393" cy="4674636"/>
          </a:xfrm>
        </p:spPr>
        <p:txBody>
          <a:bodyPr anchor="ctr"/>
          <a:lstStyle/>
          <a:p>
            <a:pPr>
              <a:buFont typeface="Wingdings" panose="05000000000000000000" pitchFamily="2" charset="2"/>
              <a:buChar char="q"/>
            </a:pPr>
            <a:r>
              <a:rPr lang="en-US" sz="3600" b="1" dirty="0" smtClean="0">
                <a:solidFill>
                  <a:schemeClr val="bg1"/>
                </a:solidFill>
              </a:rPr>
              <a:t>File Locking Local Denial of Service</a:t>
            </a:r>
            <a:endParaRPr lang="vi-VN" sz="3600" b="1" dirty="0" smtClean="0">
              <a:solidFill>
                <a:schemeClr val="bg1"/>
              </a:solidFill>
            </a:endParaRPr>
          </a:p>
          <a:p>
            <a:r>
              <a:rPr lang="vi-VN" sz="3600" dirty="0" smtClean="0">
                <a:solidFill>
                  <a:schemeClr val="bg1"/>
                </a:solidFill>
              </a:rPr>
              <a:t>Hàm chống xung đột truy cập file: flock(), fcntl()</a:t>
            </a:r>
          </a:p>
          <a:p>
            <a:r>
              <a:rPr lang="vi-VN" sz="3600" dirty="0" smtClean="0">
                <a:solidFill>
                  <a:schemeClr val="bg1"/>
                </a:solidFill>
              </a:rPr>
              <a:t>Ngăn chặn việc truy cập file trong thời gian tùy ý bởi bất kỳ tiến trình, người dùng nào</a:t>
            </a:r>
            <a:endParaRPr lang="en-US" sz="3600" dirty="0">
              <a:solidFill>
                <a:schemeClr val="bg1"/>
              </a:solidFill>
            </a:endParaRPr>
          </a:p>
        </p:txBody>
      </p:sp>
    </p:spTree>
    <p:extLst>
      <p:ext uri="{BB962C8B-B14F-4D97-AF65-F5344CB8AC3E}">
        <p14:creationId xmlns:p14="http://schemas.microsoft.com/office/powerpoint/2010/main" val="2629491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Tấn công DDoS</a:t>
            </a:r>
            <a:endParaRPr lang="en-US" dirty="0"/>
          </a:p>
        </p:txBody>
      </p:sp>
      <p:sp>
        <p:nvSpPr>
          <p:cNvPr id="2" name="Content Placeholder 1"/>
          <p:cNvSpPr>
            <a:spLocks noGrp="1"/>
          </p:cNvSpPr>
          <p:nvPr>
            <p:ph sz="quarter" idx="4294967295"/>
          </p:nvPr>
        </p:nvSpPr>
        <p:spPr>
          <a:xfrm>
            <a:off x="0" y="685800"/>
            <a:ext cx="12192000" cy="6172200"/>
          </a:xfrm>
        </p:spPr>
        <p:txBody>
          <a:bodyPr/>
          <a:lstStyle/>
          <a:p>
            <a:pPr marL="0" indent="0" algn="ctr">
              <a:buNone/>
            </a:pPr>
            <a:r>
              <a:rPr lang="vi-VN" b="1" dirty="0" smtClean="0">
                <a:solidFill>
                  <a:schemeClr val="bg1"/>
                </a:solidFill>
              </a:rPr>
              <a:t>Tấn công từ chối dịch vụ phân tán DDoS</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27</a:t>
            </a:fld>
            <a:endParaRPr lang="ru-RU" dirty="0"/>
          </a:p>
        </p:txBody>
      </p:sp>
      <p:pic>
        <p:nvPicPr>
          <p:cNvPr id="2050" name="Picture 2" descr="D:\TuanAnhSyncDocs\SkyDrive\Tài liệu giảng dạy\Cơ sở an toàn thông tin\Cơ sở ATTT - 2015 (Chuyển đổi đầu vào cao học)\DDos-attack-mod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7328" y="1255834"/>
            <a:ext cx="7247833" cy="49156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133221" y="6330090"/>
            <a:ext cx="2416046"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techliebe.com</a:t>
            </a:r>
          </a:p>
        </p:txBody>
      </p:sp>
    </p:spTree>
    <p:extLst>
      <p:ext uri="{BB962C8B-B14F-4D97-AF65-F5344CB8AC3E}">
        <p14:creationId xmlns:p14="http://schemas.microsoft.com/office/powerpoint/2010/main" val="41561726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16252" y="156119"/>
            <a:ext cx="10515600" cy="793115"/>
          </a:xfrm>
        </p:spPr>
        <p:txBody>
          <a:bodyPr/>
          <a:lstStyle/>
          <a:p>
            <a:pPr algn="ctr"/>
            <a:r>
              <a:rPr lang="en-US" b="1" dirty="0" err="1" smtClean="0">
                <a:latin typeface="Arial" panose="020B0604020202020204" pitchFamily="34" charset="0"/>
                <a:cs typeface="Arial" panose="020B0604020202020204" pitchFamily="34" charset="0"/>
              </a:rPr>
              <a:t>Tấn</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công</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DDoS</a:t>
            </a:r>
            <a:endParaRPr lang="en-US" b="1" dirty="0">
              <a:latin typeface="Arial" panose="020B0604020202020204" pitchFamily="34" charset="0"/>
              <a:cs typeface="Arial" panose="020B0604020202020204" pitchFamily="34" charset="0"/>
            </a:endParaRPr>
          </a:p>
        </p:txBody>
      </p:sp>
      <p:pic>
        <p:nvPicPr>
          <p:cNvPr id="5" name="y2mate.com - ddos_attack_explained_ilhGh9CEIwM_1080p">
            <a:hlinkClick r:id="" action="ppaction://media"/>
          </p:cNvPr>
          <p:cNvPicPr>
            <a:picLocks noGrp="1" noChangeAspect="1"/>
          </p:cNvPicPr>
          <p:nvPr>
            <p:ph sz="quarter" idx="4294967295"/>
            <a:videoFile r:link="rId2"/>
            <p:extLst>
              <p:ext uri="{DAA4B4D4-6D71-4841-9C94-3DE7FCFB9230}">
                <p14:media xmlns:p14="http://schemas.microsoft.com/office/powerpoint/2010/main" r:embed="rId1"/>
              </p:ext>
            </p:extLst>
          </p:nvPr>
        </p:nvPicPr>
        <p:blipFill>
          <a:blip r:embed="rId4"/>
          <a:stretch>
            <a:fillRect/>
          </a:stretch>
        </p:blipFill>
        <p:spPr>
          <a:xfrm>
            <a:off x="0" y="914400"/>
            <a:ext cx="9144000" cy="5715000"/>
          </a:xfrm>
        </p:spPr>
      </p:pic>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28</a:t>
            </a:fld>
            <a:endParaRPr lang="ru-RU" dirty="0"/>
          </a:p>
        </p:txBody>
      </p:sp>
      <p:pic>
        <p:nvPicPr>
          <p:cNvPr id="2" name="y2mate.com - ddos_attack_explained_ilhGh9CEIwM_1080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 y="984068"/>
            <a:ext cx="12111134" cy="5873931"/>
          </a:xfrm>
          <a:prstGeom prst="rect">
            <a:avLst/>
          </a:prstGeom>
        </p:spPr>
      </p:pic>
    </p:spTree>
    <p:extLst>
      <p:ext uri="{BB962C8B-B14F-4D97-AF65-F5344CB8AC3E}">
        <p14:creationId xmlns:p14="http://schemas.microsoft.com/office/powerpoint/2010/main" val="3952742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video>
              <p:cMediaNode vol="80000">
                <p:cTn id="13" fill="hold" display="0">
                  <p:stCondLst>
                    <p:cond delay="indefinite"/>
                  </p:stCondLst>
                </p:cTn>
                <p:tgtEl>
                  <p:spTgt spid="2"/>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smtClean="0">
                <a:latin typeface="Arial" panose="020B0604020202020204" pitchFamily="34" charset="0"/>
                <a:cs typeface="Arial" panose="020B0604020202020204" pitchFamily="34" charset="0"/>
              </a:rPr>
              <a:t>Tấn công DDoS</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107302" y="1054359"/>
            <a:ext cx="12192000" cy="5570376"/>
          </a:xfrm>
        </p:spPr>
        <p:txBody>
          <a:bodyPr/>
          <a:lstStyle/>
          <a:p>
            <a:pPr marL="0" indent="0" algn="ctr">
              <a:buNone/>
            </a:pPr>
            <a:r>
              <a:rPr lang="vi-VN" b="1" dirty="0" smtClean="0">
                <a:solidFill>
                  <a:schemeClr val="bg1"/>
                </a:solidFill>
              </a:rPr>
              <a:t>Reflected/Spoofed DDoS Attack</a:t>
            </a:r>
            <a:endParaRPr lang="en-US" b="1" dirty="0">
              <a:solidFill>
                <a:schemeClr val="bg1"/>
              </a:solidFill>
            </a:endParaRPr>
          </a:p>
        </p:txBody>
      </p:sp>
      <p:pic>
        <p:nvPicPr>
          <p:cNvPr id="2051" name="Picture 3" descr="D:\TuanAnhSyncDocs\SkyDrive\Tài liệu giảng dạy\Cơ sở an toàn thông tin\Cơ sở ATTT - 2015 (Chuyển đổi đầu vào cao học)\reflection-ddos-attack.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7751" y="1472688"/>
            <a:ext cx="7315200" cy="474831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857569" y="6325693"/>
            <a:ext cx="8691465" cy="369332"/>
          </a:xfrm>
          <a:prstGeom prst="rect">
            <a:avLst/>
          </a:prstGeom>
        </p:spPr>
        <p:txBody>
          <a:bodyPr wrap="square">
            <a:spAutoFit/>
          </a:bodyPr>
          <a:lstStyle/>
          <a:p>
            <a:r>
              <a:rPr lang="en-US" dirty="0" err="1" smtClean="0">
                <a:solidFill>
                  <a:schemeClr val="bg1"/>
                </a:solidFill>
              </a:rPr>
              <a:t>Nguồn</a:t>
            </a:r>
            <a:r>
              <a:rPr lang="en-US" dirty="0" smtClean="0">
                <a:solidFill>
                  <a:schemeClr val="bg1"/>
                </a:solidFill>
              </a:rPr>
              <a:t>: http</a:t>
            </a:r>
            <a:r>
              <a:rPr lang="en-US" dirty="0">
                <a:solidFill>
                  <a:schemeClr val="bg1"/>
                </a:solidFill>
              </a:rPr>
              <a:t>://nsfocusblog.com/2013/10/01/dns-amplification-attacks-on-the-rise/</a:t>
            </a:r>
            <a:endParaRPr lang="vi-VN" dirty="0">
              <a:solidFill>
                <a:schemeClr val="bg1"/>
              </a:solidFill>
            </a:endParaRPr>
          </a:p>
        </p:txBody>
      </p:sp>
    </p:spTree>
    <p:extLst>
      <p:ext uri="{BB962C8B-B14F-4D97-AF65-F5344CB8AC3E}">
        <p14:creationId xmlns:p14="http://schemas.microsoft.com/office/powerpoint/2010/main" val="20885126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6457" y="18027"/>
            <a:ext cx="10515600" cy="793115"/>
          </a:xfrm>
        </p:spPr>
        <p:txBody>
          <a:bodyPr/>
          <a:lstStyle/>
          <a:p>
            <a:pPr algn="ctr"/>
            <a:r>
              <a:rPr lang="vi-VN" b="1" dirty="0" smtClean="0">
                <a:latin typeface="Arial" panose="020B0604020202020204" pitchFamily="34" charset="0"/>
                <a:cs typeface="Arial" panose="020B0604020202020204" pitchFamily="34" charset="0"/>
              </a:rPr>
              <a:t>Tấn công DDoS</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0" y="811142"/>
            <a:ext cx="12192000" cy="5873931"/>
          </a:xfrm>
        </p:spPr>
        <p:txBody>
          <a:bodyPr/>
          <a:lstStyle/>
          <a:p>
            <a:pPr marL="0" indent="0" algn="ctr">
              <a:buNone/>
            </a:pPr>
            <a:r>
              <a:rPr lang="vi-VN" b="1" dirty="0" smtClean="0">
                <a:solidFill>
                  <a:schemeClr val="bg1"/>
                </a:solidFill>
              </a:rPr>
              <a:t>DNS Amplification DDoS Attack</a:t>
            </a:r>
            <a:endParaRPr lang="en-US" b="1" dirty="0">
              <a:solidFill>
                <a:schemeClr val="bg1"/>
              </a:solidFill>
            </a:endParaRPr>
          </a:p>
        </p:txBody>
      </p:sp>
      <p:pic>
        <p:nvPicPr>
          <p:cNvPr id="3074" name="Picture 2" descr="D:\TuanAnhSyncDocs\SkyDrive\Tài liệu giảng dạy\Cơ sở an toàn thông tin\Cơ sở ATTT - 2015 (Chuyển đổi đầu vào cao học)\dns-amp-pic-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9893" y="1355355"/>
            <a:ext cx="7036059" cy="465849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27380" y="6188731"/>
            <a:ext cx="8431453" cy="369332"/>
          </a:xfrm>
          <a:prstGeom prst="rect">
            <a:avLst/>
          </a:prstGeom>
        </p:spPr>
        <p:txBody>
          <a:bodyPr wrap="square">
            <a:spAutoFit/>
          </a:bodyPr>
          <a:lstStyle/>
          <a:p>
            <a:r>
              <a:rPr lang="en-US" dirty="0" err="1" smtClean="0">
                <a:solidFill>
                  <a:schemeClr val="bg1"/>
                </a:solidFill>
              </a:rPr>
              <a:t>Nguồn</a:t>
            </a:r>
            <a:r>
              <a:rPr lang="en-US" dirty="0" smtClean="0">
                <a:solidFill>
                  <a:schemeClr val="bg1"/>
                </a:solidFill>
              </a:rPr>
              <a:t>: http</a:t>
            </a:r>
            <a:r>
              <a:rPr lang="en-US" dirty="0">
                <a:solidFill>
                  <a:schemeClr val="bg1"/>
                </a:solidFill>
              </a:rPr>
              <a:t>://nsfocusblog.com/2013/10/01/dns-amplification-attacks-on-the-rise/</a:t>
            </a:r>
            <a:endParaRPr lang="vi-VN" dirty="0">
              <a:solidFill>
                <a:schemeClr val="bg1"/>
              </a:solidFill>
            </a:endParaRPr>
          </a:p>
        </p:txBody>
      </p:sp>
    </p:spTree>
    <p:extLst>
      <p:ext uri="{BB962C8B-B14F-4D97-AF65-F5344CB8AC3E}">
        <p14:creationId xmlns:p14="http://schemas.microsoft.com/office/powerpoint/2010/main" val="1658784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82570" y="2667294"/>
            <a:ext cx="8871977" cy="2031325"/>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Tấn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công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kỹ</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nghệ</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xã</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hội</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10957518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err="1" smtClean="0">
                <a:solidFill>
                  <a:schemeClr val="bg1"/>
                </a:solidFill>
              </a:rPr>
              <a:t>Tấn</a:t>
            </a:r>
            <a:r>
              <a:rPr lang="en-US" b="1" dirty="0" smtClean="0">
                <a:solidFill>
                  <a:schemeClr val="bg1"/>
                </a:solidFill>
              </a:rPr>
              <a:t> </a:t>
            </a:r>
            <a:r>
              <a:rPr lang="en-US" b="1" dirty="0" err="1" smtClean="0">
                <a:solidFill>
                  <a:schemeClr val="bg1"/>
                </a:solidFill>
              </a:rPr>
              <a:t>công</a:t>
            </a:r>
            <a:r>
              <a:rPr lang="en-US" b="1" dirty="0" smtClean="0">
                <a:solidFill>
                  <a:schemeClr val="bg1"/>
                </a:solidFill>
              </a:rPr>
              <a:t> </a:t>
            </a:r>
            <a:r>
              <a:rPr lang="en-US" b="1" dirty="0" err="1" smtClean="0">
                <a:solidFill>
                  <a:schemeClr val="bg1"/>
                </a:solidFill>
              </a:rPr>
              <a:t>kỹ</a:t>
            </a:r>
            <a:r>
              <a:rPr lang="en-US" b="1" dirty="0" smtClean="0">
                <a:solidFill>
                  <a:schemeClr val="bg1"/>
                </a:solidFill>
              </a:rPr>
              <a:t> </a:t>
            </a:r>
            <a:r>
              <a:rPr lang="en-US" b="1" dirty="0" err="1" smtClean="0">
                <a:solidFill>
                  <a:schemeClr val="bg1"/>
                </a:solidFill>
              </a:rPr>
              <a:t>nghệ</a:t>
            </a:r>
            <a:r>
              <a:rPr lang="en-US" b="1" dirty="0" smtClean="0">
                <a:solidFill>
                  <a:schemeClr val="bg1"/>
                </a:solidFill>
              </a:rPr>
              <a:t> </a:t>
            </a:r>
            <a:r>
              <a:rPr lang="en-US" b="1" dirty="0" err="1" smtClean="0">
                <a:solidFill>
                  <a:schemeClr val="bg1"/>
                </a:solidFill>
              </a:rPr>
              <a:t>xã</a:t>
            </a:r>
            <a:r>
              <a:rPr lang="en-US" b="1" dirty="0" smtClean="0">
                <a:solidFill>
                  <a:schemeClr val="bg1"/>
                </a:solidFill>
              </a:rPr>
              <a:t> </a:t>
            </a:r>
            <a:r>
              <a:rPr lang="en-US" b="1" dirty="0" err="1" smtClean="0">
                <a:solidFill>
                  <a:schemeClr val="bg1"/>
                </a:solidFill>
              </a:rPr>
              <a:t>hội</a:t>
            </a:r>
            <a:endParaRPr lang="en-US" dirty="0">
              <a:solidFill>
                <a:schemeClr val="bg1"/>
              </a:solidFill>
            </a:endParaRPr>
          </a:p>
        </p:txBody>
      </p:sp>
      <p:pic>
        <p:nvPicPr>
          <p:cNvPr id="5" name="Picture 4"/>
          <p:cNvPicPr>
            <a:picLocks noChangeAspect="1"/>
          </p:cNvPicPr>
          <p:nvPr/>
        </p:nvPicPr>
        <p:blipFill>
          <a:blip r:embed="rId2"/>
          <a:stretch>
            <a:fillRect/>
          </a:stretch>
        </p:blipFill>
        <p:spPr>
          <a:xfrm>
            <a:off x="1698171" y="1317151"/>
            <a:ext cx="9134669" cy="4874630"/>
          </a:xfrm>
          <a:prstGeom prst="rect">
            <a:avLst/>
          </a:prstGeom>
        </p:spPr>
      </p:pic>
      <p:sp>
        <p:nvSpPr>
          <p:cNvPr id="3" name="TextBox 2"/>
          <p:cNvSpPr txBox="1"/>
          <p:nvPr/>
        </p:nvSpPr>
        <p:spPr>
          <a:xfrm>
            <a:off x="5147250" y="6335486"/>
            <a:ext cx="2236510" cy="369332"/>
          </a:xfrm>
          <a:prstGeom prst="rect">
            <a:avLst/>
          </a:prstGeom>
          <a:noFill/>
        </p:spPr>
        <p:txBody>
          <a:bodyPr wrap="none" rtlCol="0">
            <a:spAutoFit/>
          </a:bodyPr>
          <a:lstStyle/>
          <a:p>
            <a:r>
              <a:rPr lang="en-US" dirty="0" err="1" smtClean="0">
                <a:solidFill>
                  <a:schemeClr val="bg1"/>
                </a:solidFill>
              </a:rPr>
              <a:t>Nguồn</a:t>
            </a:r>
            <a:r>
              <a:rPr lang="en-US" dirty="0">
                <a:solidFill>
                  <a:schemeClr val="bg1"/>
                </a:solidFill>
              </a:rPr>
              <a:t>: hacked.com</a:t>
            </a:r>
          </a:p>
        </p:txBody>
      </p:sp>
    </p:spTree>
    <p:extLst>
      <p:ext uri="{BB962C8B-B14F-4D97-AF65-F5344CB8AC3E}">
        <p14:creationId xmlns:p14="http://schemas.microsoft.com/office/powerpoint/2010/main" val="12724203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err="1" smtClean="0">
                <a:solidFill>
                  <a:schemeClr val="bg1"/>
                </a:solidFill>
              </a:rPr>
              <a:t>Tấn</a:t>
            </a:r>
            <a:r>
              <a:rPr lang="en-US" b="1" dirty="0" smtClean="0">
                <a:solidFill>
                  <a:schemeClr val="bg1"/>
                </a:solidFill>
              </a:rPr>
              <a:t> </a:t>
            </a:r>
            <a:r>
              <a:rPr lang="en-US" b="1" dirty="0" err="1" smtClean="0">
                <a:solidFill>
                  <a:schemeClr val="bg1"/>
                </a:solidFill>
              </a:rPr>
              <a:t>công</a:t>
            </a:r>
            <a:r>
              <a:rPr lang="en-US" b="1" dirty="0" smtClean="0">
                <a:solidFill>
                  <a:schemeClr val="bg1"/>
                </a:solidFill>
              </a:rPr>
              <a:t> </a:t>
            </a:r>
            <a:r>
              <a:rPr lang="en-US" b="1" dirty="0" err="1" smtClean="0">
                <a:solidFill>
                  <a:schemeClr val="bg1"/>
                </a:solidFill>
              </a:rPr>
              <a:t>kỹ</a:t>
            </a:r>
            <a:r>
              <a:rPr lang="en-US" b="1" dirty="0" smtClean="0">
                <a:solidFill>
                  <a:schemeClr val="bg1"/>
                </a:solidFill>
              </a:rPr>
              <a:t> </a:t>
            </a:r>
            <a:r>
              <a:rPr lang="en-US" b="1" dirty="0" err="1" smtClean="0">
                <a:solidFill>
                  <a:schemeClr val="bg1"/>
                </a:solidFill>
              </a:rPr>
              <a:t>nghệ</a:t>
            </a:r>
            <a:r>
              <a:rPr lang="en-US" b="1" dirty="0" smtClean="0">
                <a:solidFill>
                  <a:schemeClr val="bg1"/>
                </a:solidFill>
              </a:rPr>
              <a:t> </a:t>
            </a:r>
            <a:r>
              <a:rPr lang="en-US" b="1" dirty="0" err="1" smtClean="0">
                <a:solidFill>
                  <a:schemeClr val="bg1"/>
                </a:solidFill>
              </a:rPr>
              <a:t>xã</a:t>
            </a:r>
            <a:r>
              <a:rPr lang="en-US" b="1" dirty="0" smtClean="0">
                <a:solidFill>
                  <a:schemeClr val="bg1"/>
                </a:solidFill>
              </a:rPr>
              <a:t> </a:t>
            </a:r>
            <a:r>
              <a:rPr lang="en-US" b="1" dirty="0" err="1" smtClean="0">
                <a:solidFill>
                  <a:schemeClr val="bg1"/>
                </a:solidFill>
              </a:rPr>
              <a:t>hội</a:t>
            </a:r>
            <a:endParaRPr lang="en-US" dirty="0">
              <a:solidFill>
                <a:schemeClr val="bg1"/>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5719" y="1317151"/>
            <a:ext cx="8519300" cy="4649950"/>
          </a:xfrm>
          <a:prstGeom prst="rect">
            <a:avLst/>
          </a:prstGeom>
        </p:spPr>
      </p:pic>
      <p:sp>
        <p:nvSpPr>
          <p:cNvPr id="4" name="Rectangle 3"/>
          <p:cNvSpPr/>
          <p:nvPr/>
        </p:nvSpPr>
        <p:spPr>
          <a:xfrm>
            <a:off x="4221983" y="6090171"/>
            <a:ext cx="3570208" cy="369332"/>
          </a:xfrm>
          <a:prstGeom prst="rect">
            <a:avLst/>
          </a:prstGeom>
        </p:spPr>
        <p:txBody>
          <a:bodyPr wrap="none">
            <a:spAutoFit/>
          </a:bodyPr>
          <a:lstStyle/>
          <a:p>
            <a:r>
              <a:rPr lang="en-US" dirty="0" err="1" smtClean="0">
                <a:solidFill>
                  <a:schemeClr val="bg1"/>
                </a:solidFill>
              </a:rPr>
              <a:t>Nguồn</a:t>
            </a:r>
            <a:r>
              <a:rPr lang="en-US" dirty="0" smtClean="0">
                <a:solidFill>
                  <a:schemeClr val="bg1"/>
                </a:solidFill>
              </a:rPr>
              <a:t>: </a:t>
            </a:r>
            <a:r>
              <a:rPr lang="en-US" dirty="0" smtClean="0">
                <a:solidFill>
                  <a:schemeClr val="bg1"/>
                </a:solidFill>
                <a:hlinkClick r:id="rId3"/>
              </a:rPr>
              <a:t>Learn </a:t>
            </a:r>
            <a:r>
              <a:rPr lang="en-US" dirty="0">
                <a:solidFill>
                  <a:schemeClr val="bg1"/>
                </a:solidFill>
                <a:hlinkClick r:id="rId3"/>
              </a:rPr>
              <a:t>Social Engineering</a:t>
            </a:r>
            <a:endParaRPr lang="en-US" dirty="0">
              <a:solidFill>
                <a:schemeClr val="bg1"/>
              </a:solidFill>
            </a:endParaRPr>
          </a:p>
        </p:txBody>
      </p:sp>
    </p:spTree>
    <p:extLst>
      <p:ext uri="{BB962C8B-B14F-4D97-AF65-F5344CB8AC3E}">
        <p14:creationId xmlns:p14="http://schemas.microsoft.com/office/powerpoint/2010/main" val="12806506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Tấn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công</a:t>
            </a:r>
            <a:r>
              <a:rPr lang="en-US" b="1" dirty="0" smtClean="0">
                <a:solidFill>
                  <a:schemeClr val="bg1"/>
                </a:solidFill>
                <a:latin typeface="Arial" panose="020B0604020202020204" pitchFamily="34" charset="0"/>
                <a:cs typeface="Arial" panose="020B0604020202020204" pitchFamily="34" charset="0"/>
              </a:rPr>
              <a:t> APT</a:t>
            </a:r>
            <a:endParaRPr lang="en-US" b="1" dirty="0">
              <a:solidFill>
                <a:schemeClr val="bg1"/>
              </a:solidFill>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2677885" y="1206742"/>
            <a:ext cx="7399176" cy="4914140"/>
          </a:xfrm>
          <a:prstGeom prst="rect">
            <a:avLst/>
          </a:prstGeom>
        </p:spPr>
      </p:pic>
      <p:sp>
        <p:nvSpPr>
          <p:cNvPr id="3" name="TextBox 2"/>
          <p:cNvSpPr txBox="1"/>
          <p:nvPr/>
        </p:nvSpPr>
        <p:spPr>
          <a:xfrm>
            <a:off x="5440266" y="6251510"/>
            <a:ext cx="1390124"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smtClean="0">
                <a:solidFill>
                  <a:schemeClr val="bg1"/>
                </a:solidFill>
                <a:hlinkClick r:id="rId3"/>
              </a:rPr>
              <a:t>MIT</a:t>
            </a:r>
            <a:endParaRPr lang="en-US" dirty="0">
              <a:solidFill>
                <a:schemeClr val="bg1"/>
              </a:solidFill>
            </a:endParaRPr>
          </a:p>
        </p:txBody>
      </p:sp>
    </p:spTree>
    <p:extLst>
      <p:ext uri="{BB962C8B-B14F-4D97-AF65-F5344CB8AC3E}">
        <p14:creationId xmlns:p14="http://schemas.microsoft.com/office/powerpoint/2010/main" val="2486795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Tấn</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công</a:t>
            </a:r>
            <a:r>
              <a:rPr lang="en-US" b="1" dirty="0" smtClean="0">
                <a:solidFill>
                  <a:schemeClr val="bg1"/>
                </a:solidFill>
                <a:latin typeface="Arial" panose="020B0604020202020204" pitchFamily="34" charset="0"/>
                <a:cs typeface="Arial" panose="020B0604020202020204" pitchFamily="34" charset="0"/>
              </a:rPr>
              <a:t> APT</a:t>
            </a:r>
            <a:endParaRPr lang="en-US" b="1" dirty="0">
              <a:solidFill>
                <a:schemeClr val="bg1"/>
              </a:solidFill>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2"/>
          <a:stretch>
            <a:fillRect/>
          </a:stretch>
        </p:blipFill>
        <p:spPr>
          <a:xfrm>
            <a:off x="1099424" y="1116707"/>
            <a:ext cx="10541970" cy="4985068"/>
          </a:xfrm>
          <a:prstGeom prst="rect">
            <a:avLst/>
          </a:prstGeom>
        </p:spPr>
      </p:pic>
      <p:sp>
        <p:nvSpPr>
          <p:cNvPr id="3" name="TextBox 2"/>
          <p:cNvSpPr txBox="1"/>
          <p:nvPr/>
        </p:nvSpPr>
        <p:spPr>
          <a:xfrm>
            <a:off x="5061925" y="6335486"/>
            <a:ext cx="2146806" cy="369332"/>
          </a:xfrm>
          <a:prstGeom prst="rect">
            <a:avLst/>
          </a:prstGeom>
          <a:noFill/>
        </p:spPr>
        <p:txBody>
          <a:bodyPr wrap="none" rtlCol="0">
            <a:spAutoFit/>
          </a:bodyPr>
          <a:lstStyle/>
          <a:p>
            <a:r>
              <a:rPr lang="en-US" dirty="0" err="1" smtClean="0">
                <a:solidFill>
                  <a:schemeClr val="bg1"/>
                </a:solidFill>
              </a:rPr>
              <a:t>Nguồn</a:t>
            </a:r>
            <a:r>
              <a:rPr lang="en-US" dirty="0" smtClean="0">
                <a:solidFill>
                  <a:schemeClr val="bg1"/>
                </a:solidFill>
              </a:rPr>
              <a:t>: </a:t>
            </a:r>
            <a:r>
              <a:rPr lang="en-US" dirty="0" err="1" smtClean="0">
                <a:solidFill>
                  <a:schemeClr val="bg1"/>
                </a:solidFill>
              </a:rPr>
              <a:t>Trendmicro</a:t>
            </a:r>
            <a:endParaRPr lang="en-US" dirty="0">
              <a:solidFill>
                <a:schemeClr val="bg1"/>
              </a:solidFill>
            </a:endParaRPr>
          </a:p>
        </p:txBody>
      </p:sp>
    </p:spTree>
    <p:extLst>
      <p:ext uri="{BB962C8B-B14F-4D97-AF65-F5344CB8AC3E}">
        <p14:creationId xmlns:p14="http://schemas.microsoft.com/office/powerpoint/2010/main" val="397726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smtClean="0">
                <a:latin typeface="Arial" panose="020B0604020202020204" pitchFamily="34" charset="0"/>
                <a:cs typeface="Arial" panose="020B0604020202020204" pitchFamily="34" charset="0"/>
              </a:rPr>
              <a:t>Tấn công giao thức mạng</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541175" y="1833466"/>
            <a:ext cx="7324531" cy="4125595"/>
          </a:xfrm>
        </p:spPr>
        <p:txBody>
          <a:bodyPr anchor="t"/>
          <a:lstStyle/>
          <a:p>
            <a:pPr>
              <a:buFont typeface="Wingdings" panose="05000000000000000000" pitchFamily="2" charset="2"/>
              <a:buChar char="q"/>
            </a:pPr>
            <a:r>
              <a:rPr lang="vi-VN" b="1" dirty="0" smtClean="0">
                <a:solidFill>
                  <a:schemeClr val="bg1"/>
                </a:solidFill>
              </a:rPr>
              <a:t>Tấn công giao thức xác thực</a:t>
            </a:r>
            <a:endParaRPr lang="en-US" b="1" dirty="0" smtClean="0">
              <a:solidFill>
                <a:schemeClr val="bg1"/>
              </a:solidFill>
            </a:endParaRPr>
          </a:p>
          <a:p>
            <a:r>
              <a:rPr lang="en-US" dirty="0" smtClean="0">
                <a:solidFill>
                  <a:schemeClr val="bg1"/>
                </a:solidFill>
              </a:rPr>
              <a:t>WPA/WPS pincode bruteforce</a:t>
            </a:r>
            <a:endParaRPr lang="vi-VN" dirty="0" smtClean="0">
              <a:solidFill>
                <a:schemeClr val="bg1"/>
              </a:solidFill>
            </a:endParaRPr>
          </a:p>
          <a:p>
            <a:pPr>
              <a:buFont typeface="Wingdings" panose="05000000000000000000" pitchFamily="2" charset="2"/>
              <a:buChar char="q"/>
            </a:pPr>
            <a:r>
              <a:rPr lang="vi-VN" b="1" dirty="0" smtClean="0">
                <a:solidFill>
                  <a:schemeClr val="bg1"/>
                </a:solidFill>
              </a:rPr>
              <a:t>Tấn công giao thức bảo mật dữ liệu</a:t>
            </a:r>
          </a:p>
          <a:p>
            <a:r>
              <a:rPr lang="vi-VN" dirty="0" smtClean="0">
                <a:solidFill>
                  <a:schemeClr val="bg1"/>
                </a:solidFill>
              </a:rPr>
              <a:t>CBC Padding Oracle</a:t>
            </a:r>
          </a:p>
          <a:p>
            <a:pPr>
              <a:buFont typeface="Wingdings" panose="05000000000000000000" pitchFamily="2" charset="2"/>
              <a:buChar char="q"/>
            </a:pPr>
            <a:r>
              <a:rPr lang="vi-VN" b="1" dirty="0" smtClean="0">
                <a:solidFill>
                  <a:schemeClr val="bg1"/>
                </a:solidFill>
              </a:rPr>
              <a:t>Tấn công giao thức khác</a:t>
            </a:r>
          </a:p>
          <a:p>
            <a:r>
              <a:rPr lang="vi-VN" dirty="0" smtClean="0">
                <a:solidFill>
                  <a:schemeClr val="bg1"/>
                </a:solidFill>
              </a:rPr>
              <a:t>Heartbleed</a:t>
            </a:r>
            <a:endParaRPr lang="en-US" dirty="0">
              <a:solidFill>
                <a:schemeClr val="bg1"/>
              </a:solidFill>
            </a:endParaRPr>
          </a:p>
        </p:txBody>
      </p:sp>
      <p:pic>
        <p:nvPicPr>
          <p:cNvPr id="1026" name="Picture 2" descr="Kết quả hình ảnh cho heartble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066" y="2667000"/>
            <a:ext cx="2816200" cy="281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129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latin typeface="Arial" panose="020B0604020202020204" pitchFamily="34" charset="0"/>
                <a:cs typeface="Arial" panose="020B0604020202020204" pitchFamily="34" charset="0"/>
              </a:rPr>
              <a:t>Tấn công mạng khác</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1203648" y="1838131"/>
            <a:ext cx="10030409" cy="3806890"/>
          </a:xfrm>
        </p:spPr>
        <p:txBody>
          <a:bodyPr anchor="ctr"/>
          <a:lstStyle/>
          <a:p>
            <a:r>
              <a:rPr lang="en-US" sz="3600" dirty="0" smtClean="0">
                <a:solidFill>
                  <a:schemeClr val="bg1"/>
                </a:solidFill>
              </a:rPr>
              <a:t>Tấn công ứng dụng web</a:t>
            </a:r>
          </a:p>
          <a:p>
            <a:r>
              <a:rPr lang="en-US" sz="3600" dirty="0" smtClean="0">
                <a:solidFill>
                  <a:schemeClr val="bg1"/>
                </a:solidFill>
              </a:rPr>
              <a:t>Chiếm quyền điều khiển hệ thống</a:t>
            </a:r>
          </a:p>
          <a:p>
            <a:r>
              <a:rPr lang="en-US" sz="3600" dirty="0" smtClean="0">
                <a:solidFill>
                  <a:schemeClr val="bg1"/>
                </a:solidFill>
              </a:rPr>
              <a:t>Lừa đảo</a:t>
            </a:r>
          </a:p>
          <a:p>
            <a:r>
              <a:rPr lang="en-US" sz="3600" dirty="0" smtClean="0">
                <a:solidFill>
                  <a:schemeClr val="bg1"/>
                </a:solidFill>
              </a:rPr>
              <a:t>+++</a:t>
            </a:r>
            <a:endParaRPr lang="en-US" sz="3600" dirty="0">
              <a:solidFill>
                <a:schemeClr val="bg1"/>
              </a:solidFill>
            </a:endParaRPr>
          </a:p>
        </p:txBody>
      </p:sp>
    </p:spTree>
    <p:extLst>
      <p:ext uri="{BB962C8B-B14F-4D97-AF65-F5344CB8AC3E}">
        <p14:creationId xmlns:p14="http://schemas.microsoft.com/office/powerpoint/2010/main" val="1993816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645247" y="2590740"/>
            <a:ext cx="9711732" cy="2031325"/>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Hiểm</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họa</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an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toàn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thông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tin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từ</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phần</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mềm</a:t>
            </a:r>
            <a:endParaRPr lang="vi-VN"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Oval 9">
            <a:extLst>
              <a:ext uri="{FF2B5EF4-FFF2-40B4-BE49-F238E27FC236}">
                <a16:creationId xmlns:a16="http://schemas.microsoft.com/office/drawing/2014/main" id="{5ED7B260-A58B-45AD-A96F-D8F0FEC37E27}"/>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1</a:t>
            </a:r>
          </a:p>
        </p:txBody>
      </p:sp>
    </p:spTree>
    <p:extLst>
      <p:ext uri="{BB962C8B-B14F-4D97-AF65-F5344CB8AC3E}">
        <p14:creationId xmlns:p14="http://schemas.microsoft.com/office/powerpoint/2010/main" val="17385532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err="1" smtClean="0">
                <a:solidFill>
                  <a:schemeClr val="bg1"/>
                </a:solidFill>
              </a:rPr>
              <a:t>Hiểm</a:t>
            </a:r>
            <a:r>
              <a:rPr lang="en-US" b="1" dirty="0" smtClean="0">
                <a:solidFill>
                  <a:schemeClr val="bg1"/>
                </a:solidFill>
              </a:rPr>
              <a:t> </a:t>
            </a:r>
            <a:r>
              <a:rPr lang="en-US" b="1" dirty="0" err="1" smtClean="0">
                <a:solidFill>
                  <a:schemeClr val="bg1"/>
                </a:solidFill>
              </a:rPr>
              <a:t>họa</a:t>
            </a:r>
            <a:r>
              <a:rPr lang="en-US" b="1" dirty="0" smtClean="0">
                <a:solidFill>
                  <a:schemeClr val="bg1"/>
                </a:solidFill>
              </a:rPr>
              <a:t> ATTT </a:t>
            </a:r>
            <a:r>
              <a:rPr lang="en-US" b="1" dirty="0" err="1" smtClean="0">
                <a:solidFill>
                  <a:schemeClr val="bg1"/>
                </a:solidFill>
              </a:rPr>
              <a:t>từ</a:t>
            </a:r>
            <a:r>
              <a:rPr lang="en-US" b="1" dirty="0" smtClean="0">
                <a:solidFill>
                  <a:schemeClr val="bg1"/>
                </a:solidFill>
              </a:rPr>
              <a:t> </a:t>
            </a:r>
            <a:r>
              <a:rPr lang="en-US" b="1" dirty="0" err="1" smtClean="0">
                <a:solidFill>
                  <a:schemeClr val="bg1"/>
                </a:solidFill>
              </a:rPr>
              <a:t>phần</a:t>
            </a:r>
            <a:r>
              <a:rPr lang="en-US" b="1" dirty="0" smtClean="0">
                <a:solidFill>
                  <a:schemeClr val="bg1"/>
                </a:solidFill>
              </a:rPr>
              <a:t> </a:t>
            </a:r>
            <a:r>
              <a:rPr lang="en-US" b="1" dirty="0" err="1" smtClean="0">
                <a:solidFill>
                  <a:schemeClr val="bg1"/>
                </a:solidFill>
              </a:rPr>
              <a:t>mềm</a:t>
            </a:r>
            <a:endParaRPr lang="en-US" dirty="0">
              <a:solidFill>
                <a:schemeClr val="bg1"/>
              </a:solidFill>
            </a:endParaRPr>
          </a:p>
        </p:txBody>
      </p:sp>
      <p:pic>
        <p:nvPicPr>
          <p:cNvPr id="3" name="y2mate.com - ariane_5_rocket_launch_explosion_PK_yguLapgA_360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6311" y="1156996"/>
            <a:ext cx="11318033" cy="5273577"/>
          </a:xfrm>
          <a:prstGeom prst="rect">
            <a:avLst/>
          </a:prstGeom>
        </p:spPr>
      </p:pic>
    </p:spTree>
    <p:extLst>
      <p:ext uri="{BB962C8B-B14F-4D97-AF65-F5344CB8AC3E}">
        <p14:creationId xmlns:p14="http://schemas.microsoft.com/office/powerpoint/2010/main" val="37971147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68412" y="162962"/>
            <a:ext cx="10515600" cy="793115"/>
          </a:xfrm>
        </p:spPr>
        <p:txBody>
          <a:bodyPr/>
          <a:lstStyle/>
          <a:p>
            <a:pPr algn="r"/>
            <a:r>
              <a:rPr lang="vi-VN" b="1" dirty="0" smtClean="0">
                <a:latin typeface="Arial" panose="020B0604020202020204" pitchFamily="34" charset="0"/>
                <a:cs typeface="Arial" panose="020B0604020202020204" pitchFamily="34" charset="0"/>
              </a:rPr>
              <a:t>Mục đích tấn công ứng dụng web</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429208" y="1367566"/>
            <a:ext cx="11354804" cy="5178490"/>
          </a:xfrm>
        </p:spPr>
        <p:txBody>
          <a:bodyPr>
            <a:normAutofit/>
          </a:bodyPr>
          <a:lstStyle/>
          <a:p>
            <a:r>
              <a:rPr lang="vi-VN" dirty="0" smtClean="0">
                <a:solidFill>
                  <a:schemeClr val="bg1"/>
                </a:solidFill>
              </a:rPr>
              <a:t>Truy cập trái phép CDSL: SQL </a:t>
            </a:r>
            <a:r>
              <a:rPr lang="vi-VN" dirty="0">
                <a:solidFill>
                  <a:schemeClr val="bg1"/>
                </a:solidFill>
              </a:rPr>
              <a:t>Injection, </a:t>
            </a:r>
            <a:endParaRPr lang="vi-VN" dirty="0" smtClean="0">
              <a:solidFill>
                <a:schemeClr val="bg1"/>
              </a:solidFill>
            </a:endParaRPr>
          </a:p>
          <a:p>
            <a:r>
              <a:rPr lang="vi-VN" dirty="0" smtClean="0">
                <a:solidFill>
                  <a:schemeClr val="bg1"/>
                </a:solidFill>
              </a:rPr>
              <a:t>Truy cập trái phép file: Path Traveling</a:t>
            </a:r>
            <a:endParaRPr lang="vi-VN" dirty="0">
              <a:solidFill>
                <a:schemeClr val="bg1"/>
              </a:solidFill>
            </a:endParaRPr>
          </a:p>
          <a:p>
            <a:r>
              <a:rPr lang="vi-VN" dirty="0">
                <a:solidFill>
                  <a:schemeClr val="bg1"/>
                </a:solidFill>
              </a:rPr>
              <a:t>Đánh cắp tài khoản/quyền người dùng (Password guessing, SQL Injection, XSS, XSS Session Hijacking, CSRF)</a:t>
            </a:r>
          </a:p>
          <a:p>
            <a:r>
              <a:rPr lang="vi-VN" dirty="0">
                <a:solidFill>
                  <a:schemeClr val="bg1"/>
                </a:solidFill>
              </a:rPr>
              <a:t>Cài đặt mã độc (XSS+)</a:t>
            </a:r>
          </a:p>
          <a:p>
            <a:r>
              <a:rPr lang="vi-VN" dirty="0">
                <a:solidFill>
                  <a:schemeClr val="bg1"/>
                </a:solidFill>
              </a:rPr>
              <a:t>Quảng cáo (XSS Click Hijacking)</a:t>
            </a:r>
          </a:p>
          <a:p>
            <a:r>
              <a:rPr lang="vi-VN" dirty="0">
                <a:solidFill>
                  <a:schemeClr val="bg1"/>
                </a:solidFill>
              </a:rPr>
              <a:t>Theo dõi người dùng (XSS Click Hijacking+)</a:t>
            </a:r>
          </a:p>
          <a:p>
            <a:r>
              <a:rPr lang="vi-VN" dirty="0">
                <a:solidFill>
                  <a:schemeClr val="bg1"/>
                </a:solidFill>
              </a:rPr>
              <a:t>Từ chối dịch vụ (spam)</a:t>
            </a:r>
          </a:p>
          <a:p>
            <a:r>
              <a:rPr lang="vi-VN" dirty="0" smtClean="0">
                <a:solidFill>
                  <a:schemeClr val="bg1"/>
                </a:solidFill>
              </a:rPr>
              <a:t>....</a:t>
            </a:r>
            <a:endParaRPr lang="en-US"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40</a:t>
            </a:fld>
            <a:endParaRPr lang="ru-RU" dirty="0"/>
          </a:p>
        </p:txBody>
      </p:sp>
    </p:spTree>
    <p:extLst>
      <p:ext uri="{BB962C8B-B14F-4D97-AF65-F5344CB8AC3E}">
        <p14:creationId xmlns:p14="http://schemas.microsoft.com/office/powerpoint/2010/main" val="2423248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dirty="0" smtClean="0"/>
              <a:t>Cross-Site Scripting</a:t>
            </a:r>
            <a:endParaRPr lang="en-US" dirty="0"/>
          </a:p>
        </p:txBody>
      </p:sp>
      <p:sp>
        <p:nvSpPr>
          <p:cNvPr id="2" name="Content Placeholder 1"/>
          <p:cNvSpPr>
            <a:spLocks noGrp="1"/>
          </p:cNvSpPr>
          <p:nvPr>
            <p:ph sz="quarter" idx="4294967295"/>
          </p:nvPr>
        </p:nvSpPr>
        <p:spPr>
          <a:xfrm>
            <a:off x="497081" y="886407"/>
            <a:ext cx="11380237" cy="5495731"/>
          </a:xfrm>
        </p:spPr>
        <p:txBody>
          <a:bodyPr anchor="ctr">
            <a:normAutofit/>
          </a:bodyPr>
          <a:lstStyle/>
          <a:p>
            <a:pPr>
              <a:buFont typeface="Wingdings" pitchFamily="2" charset="2"/>
              <a:buChar char="q"/>
            </a:pPr>
            <a:r>
              <a:rPr lang="vi-VN" sz="3200" b="1" dirty="0" smtClean="0">
                <a:solidFill>
                  <a:schemeClr val="bg1"/>
                </a:solidFill>
              </a:rPr>
              <a:t>Khái niệm</a:t>
            </a:r>
            <a:r>
              <a:rPr lang="vi-VN" sz="3200" dirty="0" smtClean="0">
                <a:solidFill>
                  <a:schemeClr val="bg1"/>
                </a:solidFill>
              </a:rPr>
              <a:t>: XSS là một lỗ hổng cho phép hacker chèn script vào tham số truy vấn HTTP và sau đó script này được thực thi trên máy người dùng.</a:t>
            </a:r>
          </a:p>
          <a:p>
            <a:pPr>
              <a:buFont typeface="Wingdings" pitchFamily="2" charset="2"/>
              <a:buChar char="q"/>
            </a:pPr>
            <a:r>
              <a:rPr lang="vi-VN" sz="3200" b="1" dirty="0" smtClean="0">
                <a:solidFill>
                  <a:schemeClr val="bg1"/>
                </a:solidFill>
              </a:rPr>
              <a:t>Mục đích thực hiện XSS</a:t>
            </a:r>
            <a:r>
              <a:rPr lang="vi-VN" sz="3200" dirty="0" smtClean="0">
                <a:solidFill>
                  <a:schemeClr val="bg1"/>
                </a:solidFill>
              </a:rPr>
              <a:t>:</a:t>
            </a:r>
          </a:p>
          <a:p>
            <a:r>
              <a:rPr lang="vi-VN" sz="3200" dirty="0" smtClean="0">
                <a:solidFill>
                  <a:schemeClr val="bg1"/>
                </a:solidFill>
              </a:rPr>
              <a:t>Đánh cắp tài khoản</a:t>
            </a:r>
          </a:p>
          <a:p>
            <a:r>
              <a:rPr lang="vi-VN" sz="3200" dirty="0" smtClean="0">
                <a:solidFill>
                  <a:schemeClr val="bg1"/>
                </a:solidFill>
              </a:rPr>
              <a:t>Đánh cắp cookie (SessionID)</a:t>
            </a:r>
          </a:p>
          <a:p>
            <a:r>
              <a:rPr lang="vi-VN" sz="3200" dirty="0" smtClean="0">
                <a:solidFill>
                  <a:schemeClr val="bg1"/>
                </a:solidFill>
              </a:rPr>
              <a:t>Thực hiện Click Hijacking</a:t>
            </a:r>
            <a:endParaRPr lang="en-US" sz="3200"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41</a:t>
            </a:fld>
            <a:endParaRPr lang="ru-RU" dirty="0"/>
          </a:p>
        </p:txBody>
      </p:sp>
    </p:spTree>
    <p:extLst>
      <p:ext uri="{BB962C8B-B14F-4D97-AF65-F5344CB8AC3E}">
        <p14:creationId xmlns:p14="http://schemas.microsoft.com/office/powerpoint/2010/main" val="3745656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81624"/>
            <a:ext cx="10515600" cy="793115"/>
          </a:xfrm>
        </p:spPr>
        <p:txBody>
          <a:bodyPr/>
          <a:lstStyle/>
          <a:p>
            <a:r>
              <a:rPr lang="vi-VN" dirty="0"/>
              <a:t>Cross-Site Scripting</a:t>
            </a:r>
            <a:endParaRPr lang="en-US" dirty="0"/>
          </a:p>
        </p:txBody>
      </p:sp>
      <p:sp>
        <p:nvSpPr>
          <p:cNvPr id="5" name="Rectangle 4"/>
          <p:cNvSpPr/>
          <p:nvPr/>
        </p:nvSpPr>
        <p:spPr>
          <a:xfrm>
            <a:off x="1884783" y="1334277"/>
            <a:ext cx="9041363" cy="2514600"/>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r>
              <a:rPr lang="vi-VN" sz="2600" dirty="0">
                <a:latin typeface="Calibri" pitchFamily="34" charset="0"/>
              </a:rPr>
              <a:t>&lt;?php</a:t>
            </a:r>
          </a:p>
          <a:p>
            <a:r>
              <a:rPr lang="vi-VN" sz="2600" dirty="0">
                <a:latin typeface="Calibri" pitchFamily="34" charset="0"/>
              </a:rPr>
              <a:t>$name = $_GET['name'];</a:t>
            </a:r>
          </a:p>
          <a:p>
            <a:r>
              <a:rPr lang="vi-VN" sz="2600" dirty="0">
                <a:latin typeface="Calibri" pitchFamily="34" charset="0"/>
              </a:rPr>
              <a:t>echo 'Welcome $name&lt;br&gt;';</a:t>
            </a:r>
          </a:p>
          <a:p>
            <a:r>
              <a:rPr lang="vi-VN" sz="2600" dirty="0">
                <a:latin typeface="Calibri" pitchFamily="34" charset="0"/>
              </a:rPr>
              <a:t>echo '&lt;a href="http://examples.com/"&gt;Click to Download&lt;/a&gt;';</a:t>
            </a:r>
          </a:p>
          <a:p>
            <a:r>
              <a:rPr lang="vi-VN" sz="2600" dirty="0">
                <a:latin typeface="Calibri" pitchFamily="34" charset="0"/>
              </a:rPr>
              <a:t>?&gt;</a:t>
            </a:r>
          </a:p>
        </p:txBody>
      </p:sp>
      <p:sp>
        <p:nvSpPr>
          <p:cNvPr id="6" name="Rectangle 5"/>
          <p:cNvSpPr/>
          <p:nvPr/>
        </p:nvSpPr>
        <p:spPr>
          <a:xfrm>
            <a:off x="1884784" y="4077477"/>
            <a:ext cx="9041362" cy="6096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vi-VN" sz="2600" dirty="0">
                <a:latin typeface="Calibri" pitchFamily="34" charset="0"/>
              </a:rPr>
              <a:t>http://www.domain.com/index.php?name=John</a:t>
            </a:r>
          </a:p>
        </p:txBody>
      </p:sp>
      <p:sp>
        <p:nvSpPr>
          <p:cNvPr id="8" name="Rectangle 7"/>
          <p:cNvSpPr/>
          <p:nvPr/>
        </p:nvSpPr>
        <p:spPr>
          <a:xfrm>
            <a:off x="1884784" y="4687077"/>
            <a:ext cx="9041362" cy="18288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600" dirty="0">
                <a:latin typeface="Calibri" pitchFamily="34" charset="0"/>
              </a:rPr>
              <a:t>Welcome John</a:t>
            </a:r>
          </a:p>
          <a:p>
            <a:r>
              <a:rPr lang="en-US" sz="3600" u="sng" dirty="0">
                <a:solidFill>
                  <a:srgbClr val="0000FF"/>
                </a:solidFill>
                <a:latin typeface="Calibri" pitchFamily="34" charset="0"/>
              </a:rPr>
              <a:t>Click to Download</a:t>
            </a:r>
          </a:p>
        </p:txBody>
      </p:sp>
    </p:spTree>
    <p:extLst>
      <p:ext uri="{BB962C8B-B14F-4D97-AF65-F5344CB8AC3E}">
        <p14:creationId xmlns:p14="http://schemas.microsoft.com/office/powerpoint/2010/main" val="10081220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492898" y="2130877"/>
            <a:ext cx="9451910" cy="399000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600" dirty="0">
                <a:latin typeface="Calibri" pitchFamily="34" charset="0"/>
              </a:rPr>
              <a:t>Welcome John</a:t>
            </a:r>
          </a:p>
        </p:txBody>
      </p:sp>
      <p:sp>
        <p:nvSpPr>
          <p:cNvPr id="3" name="Title 2"/>
          <p:cNvSpPr>
            <a:spLocks noGrp="1"/>
          </p:cNvSpPr>
          <p:nvPr>
            <p:ph type="title"/>
          </p:nvPr>
        </p:nvSpPr>
        <p:spPr/>
        <p:txBody>
          <a:bodyPr/>
          <a:lstStyle/>
          <a:p>
            <a:r>
              <a:rPr lang="vi-VN" dirty="0"/>
              <a:t>Cross-Site Scripting</a:t>
            </a:r>
            <a:endParaRPr lang="en-US" dirty="0"/>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1898" y="2364241"/>
            <a:ext cx="4815416"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492898" y="1216478"/>
            <a:ext cx="9451910" cy="91439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600" dirty="0">
                <a:latin typeface="Calibri" pitchFamily="34" charset="0"/>
              </a:rPr>
              <a:t>http://www.domain.com/index.php?name=John&lt;script&gt;alert('This site is vulnerable to XSS')&lt;/script&gt;</a:t>
            </a:r>
          </a:p>
        </p:txBody>
      </p:sp>
    </p:spTree>
    <p:extLst>
      <p:ext uri="{BB962C8B-B14F-4D97-AF65-F5344CB8AC3E}">
        <p14:creationId xmlns:p14="http://schemas.microsoft.com/office/powerpoint/2010/main" val="3492894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Cross-Site Scripting</a:t>
            </a:r>
            <a:endParaRPr lang="en-US" dirty="0"/>
          </a:p>
        </p:txBody>
      </p:sp>
      <p:sp>
        <p:nvSpPr>
          <p:cNvPr id="9" name="Rectangle 8"/>
          <p:cNvSpPr/>
          <p:nvPr/>
        </p:nvSpPr>
        <p:spPr>
          <a:xfrm>
            <a:off x="1828799" y="1600200"/>
            <a:ext cx="8817429" cy="254259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vi-VN" sz="2800" dirty="0">
                <a:latin typeface="Calibri" pitchFamily="34" charset="0"/>
              </a:rPr>
              <a:t>http://www.domain.com/index.php?name=John&lt;script&gt;window.onload = function() {var link=document.getElementsByTagName("a"); link[0].href=" http://a-fake-site.com/";}&lt;/script&gt;</a:t>
            </a:r>
          </a:p>
        </p:txBody>
      </p:sp>
      <p:sp>
        <p:nvSpPr>
          <p:cNvPr id="10" name="Rectangle 9"/>
          <p:cNvSpPr/>
          <p:nvPr/>
        </p:nvSpPr>
        <p:spPr>
          <a:xfrm>
            <a:off x="1828798" y="4142792"/>
            <a:ext cx="8817429" cy="1959428"/>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600" dirty="0">
                <a:latin typeface="Calibri" pitchFamily="34" charset="0"/>
              </a:rPr>
              <a:t>Welcome John</a:t>
            </a:r>
          </a:p>
          <a:p>
            <a:r>
              <a:rPr lang="en-US" sz="3600" u="sng" dirty="0">
                <a:solidFill>
                  <a:srgbClr val="0000FF"/>
                </a:solidFill>
                <a:latin typeface="Calibri" pitchFamily="34" charset="0"/>
              </a:rPr>
              <a:t>Click to Download</a:t>
            </a:r>
          </a:p>
        </p:txBody>
      </p:sp>
    </p:spTree>
    <p:extLst>
      <p:ext uri="{BB962C8B-B14F-4D97-AF65-F5344CB8AC3E}">
        <p14:creationId xmlns:p14="http://schemas.microsoft.com/office/powerpoint/2010/main" val="1150491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294967295"/>
          </p:nvPr>
        </p:nvSpPr>
        <p:spPr>
          <a:xfrm>
            <a:off x="0" y="685800"/>
            <a:ext cx="12192000" cy="6172200"/>
          </a:xfrm>
        </p:spPr>
        <p:txBody>
          <a:bodyPr anchor="ctr">
            <a:normAutofit/>
          </a:bodyPr>
          <a:lstStyle/>
          <a:p>
            <a:pPr marL="0" indent="0" algn="ctr">
              <a:buNone/>
            </a:pPr>
            <a:r>
              <a:rPr lang="vi-VN" sz="5400" b="1" dirty="0">
                <a:solidFill>
                  <a:schemeClr val="bg1"/>
                </a:solidFill>
              </a:rPr>
              <a:t>Lỗ hổng XSS trên thực tế</a:t>
            </a:r>
          </a:p>
          <a:p>
            <a:pPr marL="0" indent="0" algn="ctr">
              <a:buNone/>
            </a:pPr>
            <a:r>
              <a:rPr lang="vi-VN" sz="5400" b="1" dirty="0">
                <a:solidFill>
                  <a:schemeClr val="bg1"/>
                </a:solidFill>
              </a:rPr>
              <a:t>(www.zing.vn)</a:t>
            </a:r>
            <a:endParaRPr lang="en-US" sz="5400"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45</a:t>
            </a:fld>
            <a:endParaRPr lang="ru-RU" dirty="0"/>
          </a:p>
        </p:txBody>
      </p:sp>
    </p:spTree>
    <p:extLst>
      <p:ext uri="{BB962C8B-B14F-4D97-AF65-F5344CB8AC3E}">
        <p14:creationId xmlns:p14="http://schemas.microsoft.com/office/powerpoint/2010/main" val="35205593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dirty="0"/>
              <a:t>www.zing.vn</a:t>
            </a:r>
            <a:endParaRPr lang="en-US" dirty="0"/>
          </a:p>
        </p:txBody>
      </p:sp>
      <p:pic>
        <p:nvPicPr>
          <p:cNvPr id="5" name="XSS trên http___me.zing.vn_ _ Lỗ Hổng XSS Zing Me - Leo365">
            <a:hlinkClick r:id="" action="ppaction://media"/>
          </p:cNvPr>
          <p:cNvPicPr>
            <a:picLocks noGrp="1" noChangeAspect="1"/>
          </p:cNvPicPr>
          <p:nvPr>
            <p:ph sz="quarter" idx="4294967295"/>
            <a:videoFile r:link="rId2"/>
            <p:extLst>
              <p:ext uri="{DAA4B4D4-6D71-4841-9C94-3DE7FCFB9230}">
                <p14:media xmlns:p14="http://schemas.microsoft.com/office/powerpoint/2010/main" r:embed="rId1"/>
              </p:ext>
            </p:extLst>
          </p:nvPr>
        </p:nvPicPr>
        <p:blipFill>
          <a:blip r:embed="rId6"/>
          <a:stretch>
            <a:fillRect/>
          </a:stretch>
        </p:blipFill>
        <p:spPr>
          <a:xfrm>
            <a:off x="0" y="914400"/>
            <a:ext cx="9144000" cy="5715000"/>
          </a:xfrm>
        </p:spPr>
      </p:pic>
      <p:pic>
        <p:nvPicPr>
          <p:cNvPr id="2" name="XSS">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74646" y="984068"/>
            <a:ext cx="12017828" cy="5873932"/>
          </a:xfrm>
          <a:prstGeom prst="rect">
            <a:avLst/>
          </a:prstGeom>
        </p:spPr>
      </p:pic>
    </p:spTree>
    <p:extLst>
      <p:ext uri="{BB962C8B-B14F-4D97-AF65-F5344CB8AC3E}">
        <p14:creationId xmlns:p14="http://schemas.microsoft.com/office/powerpoint/2010/main" val="19559393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video>
              <p:cMediaNode vol="80000">
                <p:cTn id="13" fill="hold" display="0">
                  <p:stCondLst>
                    <p:cond delay="indefinite"/>
                  </p:stCondLst>
                </p:cTn>
                <p:tgtEl>
                  <p:spTgt spid="2"/>
                </p:tgtEl>
              </p:cMediaNode>
            </p:vide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t>Kịch bản tấn công XSS điển hình</a:t>
            </a:r>
            <a:endParaRPr lang="en-US" dirty="0"/>
          </a:p>
        </p:txBody>
      </p:sp>
      <p:sp>
        <p:nvSpPr>
          <p:cNvPr id="4" name="Content Placeholder 3"/>
          <p:cNvSpPr>
            <a:spLocks noGrp="1"/>
          </p:cNvSpPr>
          <p:nvPr>
            <p:ph sz="quarter" idx="4294967295"/>
          </p:nvPr>
        </p:nvSpPr>
        <p:spPr>
          <a:xfrm>
            <a:off x="895739" y="1408923"/>
            <a:ext cx="9831044" cy="3956179"/>
          </a:xfrm>
        </p:spPr>
        <p:txBody>
          <a:bodyPr anchor="ctr">
            <a:normAutofit/>
          </a:bodyPr>
          <a:lstStyle/>
          <a:p>
            <a:pPr>
              <a:buFont typeface="Wingdings" pitchFamily="2" charset="2"/>
              <a:buChar char="q"/>
            </a:pPr>
            <a:r>
              <a:rPr lang="en-US" sz="4000" b="1" dirty="0" smtClean="0">
                <a:solidFill>
                  <a:schemeClr val="bg1"/>
                </a:solidFill>
              </a:rPr>
              <a:t>Reflected XSS</a:t>
            </a:r>
            <a:endParaRPr lang="vi-VN" sz="4000" b="1" dirty="0">
              <a:solidFill>
                <a:schemeClr val="bg1"/>
              </a:solidFill>
            </a:endParaRPr>
          </a:p>
          <a:p>
            <a:pPr>
              <a:buFont typeface="Wingdings" pitchFamily="2" charset="2"/>
              <a:buChar char="q"/>
            </a:pPr>
            <a:endParaRPr lang="en-US" sz="4000" b="1" dirty="0" smtClean="0">
              <a:solidFill>
                <a:schemeClr val="bg1"/>
              </a:solidFill>
            </a:endParaRPr>
          </a:p>
          <a:p>
            <a:r>
              <a:rPr lang="vi-VN" sz="4000" dirty="0" smtClean="0">
                <a:solidFill>
                  <a:schemeClr val="bg1"/>
                </a:solidFill>
              </a:rPr>
              <a:t>Tạo URL chứa script và gửi cho nạn nhân</a:t>
            </a:r>
          </a:p>
          <a:p>
            <a:r>
              <a:rPr lang="vi-VN" sz="4000" dirty="0" smtClean="0">
                <a:solidFill>
                  <a:schemeClr val="bg1"/>
                </a:solidFill>
              </a:rPr>
              <a:t>Nạn nhân mở URL và script được thực thi</a:t>
            </a:r>
          </a:p>
        </p:txBody>
      </p:sp>
    </p:spTree>
    <p:extLst>
      <p:ext uri="{BB962C8B-B14F-4D97-AF65-F5344CB8AC3E}">
        <p14:creationId xmlns:p14="http://schemas.microsoft.com/office/powerpoint/2010/main" val="1957145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t>Kịch bản tấn công XSS điển hình</a:t>
            </a:r>
            <a:endParaRPr lang="en-US" dirty="0"/>
          </a:p>
        </p:txBody>
      </p:sp>
      <p:pic>
        <p:nvPicPr>
          <p:cNvPr id="3" name="Picture 2"/>
          <p:cNvPicPr>
            <a:picLocks noChangeAspect="1"/>
          </p:cNvPicPr>
          <p:nvPr/>
        </p:nvPicPr>
        <p:blipFill>
          <a:blip r:embed="rId2"/>
          <a:stretch>
            <a:fillRect/>
          </a:stretch>
        </p:blipFill>
        <p:spPr>
          <a:xfrm>
            <a:off x="0" y="1184988"/>
            <a:ext cx="12192000" cy="5673012"/>
          </a:xfrm>
          <a:prstGeom prst="rect">
            <a:avLst/>
          </a:prstGeom>
        </p:spPr>
      </p:pic>
    </p:spTree>
    <p:extLst>
      <p:ext uri="{BB962C8B-B14F-4D97-AF65-F5344CB8AC3E}">
        <p14:creationId xmlns:p14="http://schemas.microsoft.com/office/powerpoint/2010/main" val="3209148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t>Kịch bản tấn công XSS điển hình</a:t>
            </a:r>
            <a:endParaRPr lang="en-US" dirty="0"/>
          </a:p>
        </p:txBody>
      </p:sp>
      <p:pic>
        <p:nvPicPr>
          <p:cNvPr id="5" name="Picture 4"/>
          <p:cNvPicPr>
            <a:picLocks noChangeAspect="1"/>
          </p:cNvPicPr>
          <p:nvPr/>
        </p:nvPicPr>
        <p:blipFill>
          <a:blip r:embed="rId2"/>
          <a:stretch>
            <a:fillRect/>
          </a:stretch>
        </p:blipFill>
        <p:spPr>
          <a:xfrm>
            <a:off x="83976" y="1184988"/>
            <a:ext cx="11961844" cy="5673012"/>
          </a:xfrm>
          <a:prstGeom prst="rect">
            <a:avLst/>
          </a:prstGeom>
        </p:spPr>
      </p:pic>
    </p:spTree>
    <p:extLst>
      <p:ext uri="{BB962C8B-B14F-4D97-AF65-F5344CB8AC3E}">
        <p14:creationId xmlns:p14="http://schemas.microsoft.com/office/powerpoint/2010/main" val="33034203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b="1" dirty="0"/>
              <a:t>Phòng chống XSS</a:t>
            </a:r>
          </a:p>
        </p:txBody>
      </p:sp>
      <p:sp>
        <p:nvSpPr>
          <p:cNvPr id="4" name="Content Placeholder 3"/>
          <p:cNvSpPr>
            <a:spLocks noGrp="1"/>
          </p:cNvSpPr>
          <p:nvPr>
            <p:ph sz="quarter" idx="4294967295"/>
          </p:nvPr>
        </p:nvSpPr>
        <p:spPr>
          <a:xfrm>
            <a:off x="578499" y="1362267"/>
            <a:ext cx="11038114" cy="4189445"/>
          </a:xfrm>
        </p:spPr>
        <p:txBody>
          <a:bodyPr anchor="ctr">
            <a:noAutofit/>
          </a:bodyPr>
          <a:lstStyle/>
          <a:p>
            <a:pPr>
              <a:buFont typeface="Wingdings" panose="05000000000000000000" pitchFamily="2" charset="2"/>
              <a:buChar char="q"/>
            </a:pPr>
            <a:r>
              <a:rPr lang="en-US" sz="3600" b="1" dirty="0" err="1" smtClean="0">
                <a:solidFill>
                  <a:srgbClr val="FFFF00"/>
                </a:solidFill>
              </a:rPr>
              <a:t>Phía</a:t>
            </a:r>
            <a:r>
              <a:rPr lang="en-US" sz="3600" b="1" dirty="0" smtClean="0">
                <a:solidFill>
                  <a:srgbClr val="FFFF00"/>
                </a:solidFill>
              </a:rPr>
              <a:t> </a:t>
            </a:r>
            <a:r>
              <a:rPr lang="en-US" sz="3600" b="1" dirty="0" err="1" smtClean="0">
                <a:solidFill>
                  <a:srgbClr val="FFFF00"/>
                </a:solidFill>
              </a:rPr>
              <a:t>dịch</a:t>
            </a:r>
            <a:r>
              <a:rPr lang="en-US" sz="3600" b="1" dirty="0" smtClean="0">
                <a:solidFill>
                  <a:srgbClr val="FFFF00"/>
                </a:solidFill>
              </a:rPr>
              <a:t> </a:t>
            </a:r>
            <a:r>
              <a:rPr lang="en-US" sz="3600" b="1" dirty="0" err="1" smtClean="0">
                <a:solidFill>
                  <a:srgbClr val="FFFF00"/>
                </a:solidFill>
              </a:rPr>
              <a:t>vụ</a:t>
            </a:r>
            <a:r>
              <a:rPr lang="en-US" sz="3600" b="1" dirty="0" smtClean="0">
                <a:solidFill>
                  <a:srgbClr val="FFFF00"/>
                </a:solidFill>
              </a:rPr>
              <a:t> web</a:t>
            </a:r>
          </a:p>
          <a:p>
            <a:pPr lvl="1"/>
            <a:r>
              <a:rPr lang="vi-VN" sz="3200" dirty="0" smtClean="0">
                <a:solidFill>
                  <a:schemeClr val="bg1"/>
                </a:solidFill>
              </a:rPr>
              <a:t>Lọc </a:t>
            </a:r>
            <a:r>
              <a:rPr lang="vi-VN" sz="3200" dirty="0">
                <a:solidFill>
                  <a:schemeClr val="bg1"/>
                </a:solidFill>
              </a:rPr>
              <a:t>dữ liệu đầu vào: sử dụng các bộ lọc có sẵn hoặc tự xây dựng</a:t>
            </a:r>
          </a:p>
          <a:p>
            <a:pPr lvl="1"/>
            <a:r>
              <a:rPr lang="vi-VN" sz="3200" dirty="0">
                <a:solidFill>
                  <a:schemeClr val="bg1"/>
                </a:solidFill>
              </a:rPr>
              <a:t>Kiểm thử: Acunetix Web Vulnerabilty Scanner, Grabber, </a:t>
            </a:r>
            <a:r>
              <a:rPr lang="vi-VN" sz="3200" dirty="0" smtClean="0">
                <a:solidFill>
                  <a:schemeClr val="bg1"/>
                </a:solidFill>
              </a:rPr>
              <a:t>...</a:t>
            </a:r>
            <a:endParaRPr lang="en-US" sz="3200" dirty="0" smtClean="0">
              <a:solidFill>
                <a:schemeClr val="bg1"/>
              </a:solidFill>
            </a:endParaRPr>
          </a:p>
          <a:p>
            <a:pPr>
              <a:buFont typeface="Wingdings" panose="05000000000000000000" pitchFamily="2" charset="2"/>
              <a:buChar char="q"/>
            </a:pPr>
            <a:r>
              <a:rPr lang="en-US" sz="3600" b="1" dirty="0" err="1" smtClean="0">
                <a:solidFill>
                  <a:srgbClr val="FFFF00"/>
                </a:solidFill>
              </a:rPr>
              <a:t>Phía</a:t>
            </a:r>
            <a:r>
              <a:rPr lang="en-US" sz="3600" b="1" dirty="0" smtClean="0">
                <a:solidFill>
                  <a:srgbClr val="FFFF00"/>
                </a:solidFill>
              </a:rPr>
              <a:t> </a:t>
            </a:r>
            <a:r>
              <a:rPr lang="en-US" sz="3600" b="1" dirty="0" err="1" smtClean="0">
                <a:solidFill>
                  <a:srgbClr val="FFFF00"/>
                </a:solidFill>
              </a:rPr>
              <a:t>người</a:t>
            </a:r>
            <a:r>
              <a:rPr lang="en-US" sz="3600" b="1" dirty="0" smtClean="0">
                <a:solidFill>
                  <a:srgbClr val="FFFF00"/>
                </a:solidFill>
              </a:rPr>
              <a:t> </a:t>
            </a:r>
            <a:r>
              <a:rPr lang="en-US" sz="3600" b="1" dirty="0" err="1" smtClean="0">
                <a:solidFill>
                  <a:srgbClr val="FFFF00"/>
                </a:solidFill>
              </a:rPr>
              <a:t>dùng</a:t>
            </a:r>
            <a:endParaRPr lang="vi-VN" sz="3600" b="1" dirty="0" smtClean="0">
              <a:solidFill>
                <a:srgbClr val="FFFF00"/>
              </a:solidFill>
            </a:endParaRPr>
          </a:p>
          <a:p>
            <a:pPr lvl="1"/>
            <a:r>
              <a:rPr lang="vi-VN" sz="3200" dirty="0" smtClean="0">
                <a:solidFill>
                  <a:schemeClr val="bg1"/>
                </a:solidFill>
              </a:rPr>
              <a:t>Người dùng không mở các đường link từ những nguồn không đáng tin cậy</a:t>
            </a:r>
            <a:endParaRPr lang="vi-VN" sz="3200" dirty="0">
              <a:solidFill>
                <a:schemeClr val="bg1"/>
              </a:solidFill>
            </a:endParaRPr>
          </a:p>
        </p:txBody>
      </p:sp>
    </p:spTree>
    <p:extLst>
      <p:ext uri="{BB962C8B-B14F-4D97-AF65-F5344CB8AC3E}">
        <p14:creationId xmlns:p14="http://schemas.microsoft.com/office/powerpoint/2010/main" val="2235532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additive="base">
                                        <p:cTn id="2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SQL Injection</a:t>
            </a:r>
            <a:endParaRPr lang="en-US" dirty="0"/>
          </a:p>
        </p:txBody>
      </p:sp>
      <p:sp>
        <p:nvSpPr>
          <p:cNvPr id="2" name="Content Placeholder 1"/>
          <p:cNvSpPr>
            <a:spLocks noGrp="1"/>
          </p:cNvSpPr>
          <p:nvPr>
            <p:ph sz="quarter" idx="4294967295"/>
          </p:nvPr>
        </p:nvSpPr>
        <p:spPr>
          <a:xfrm>
            <a:off x="494522" y="1548880"/>
            <a:ext cx="10664890" cy="4473802"/>
          </a:xfrm>
        </p:spPr>
        <p:txBody>
          <a:bodyPr anchor="ctr">
            <a:normAutofit lnSpcReduction="10000"/>
          </a:bodyPr>
          <a:lstStyle/>
          <a:p>
            <a:pPr>
              <a:spcBef>
                <a:spcPts val="1200"/>
              </a:spcBef>
              <a:spcAft>
                <a:spcPts val="1200"/>
              </a:spcAft>
            </a:pPr>
            <a:r>
              <a:rPr lang="vi-VN" sz="3600" b="1" dirty="0" smtClean="0">
                <a:solidFill>
                  <a:schemeClr val="bg1"/>
                </a:solidFill>
              </a:rPr>
              <a:t>Khái niệm</a:t>
            </a:r>
            <a:r>
              <a:rPr lang="vi-VN" sz="3600" dirty="0" smtClean="0">
                <a:solidFill>
                  <a:schemeClr val="bg1"/>
                </a:solidFill>
              </a:rPr>
              <a:t>: Lỗ hổng SQL Injection là lỗ hổng cho phép những kẻ tấn công lợi dụng lỗ hổng của việc kiểm tra dữ liệu đầu vào trong các ứng dụng web và các thông báo lỗi của hệ quản trị cơ sở dữ liệu trả về để inject (tiêm vào) và thi hành các câu lệnh SQL một cách trái phép</a:t>
            </a:r>
            <a:endParaRPr lang="en-US" sz="3600" dirty="0" smtClean="0">
              <a:solidFill>
                <a:schemeClr val="bg1"/>
              </a:solidFill>
            </a:endParaRPr>
          </a:p>
          <a:p>
            <a:pPr>
              <a:spcBef>
                <a:spcPts val="1200"/>
              </a:spcBef>
              <a:spcAft>
                <a:spcPts val="1200"/>
              </a:spcAft>
            </a:pPr>
            <a:r>
              <a:rPr lang="en-US" sz="3600" dirty="0" err="1" smtClean="0">
                <a:solidFill>
                  <a:schemeClr val="bg1"/>
                </a:solidFill>
              </a:rPr>
              <a:t>Tấn</a:t>
            </a:r>
            <a:r>
              <a:rPr lang="en-US" sz="3600" dirty="0" smtClean="0">
                <a:solidFill>
                  <a:schemeClr val="bg1"/>
                </a:solidFill>
              </a:rPr>
              <a:t> </a:t>
            </a:r>
            <a:r>
              <a:rPr lang="en-US" sz="3600" dirty="0" err="1" smtClean="0">
                <a:solidFill>
                  <a:schemeClr val="bg1"/>
                </a:solidFill>
              </a:rPr>
              <a:t>công</a:t>
            </a:r>
            <a:r>
              <a:rPr lang="en-US" sz="3600" dirty="0" smtClean="0">
                <a:solidFill>
                  <a:schemeClr val="bg1"/>
                </a:solidFill>
              </a:rPr>
              <a:t> SQL Injection </a:t>
            </a:r>
            <a:r>
              <a:rPr lang="en-US" sz="3600" dirty="0" err="1" smtClean="0">
                <a:solidFill>
                  <a:schemeClr val="bg1"/>
                </a:solidFill>
              </a:rPr>
              <a:t>là</a:t>
            </a:r>
            <a:r>
              <a:rPr lang="en-US" sz="3600" dirty="0" smtClean="0">
                <a:solidFill>
                  <a:schemeClr val="bg1"/>
                </a:solidFill>
              </a:rPr>
              <a:t> </a:t>
            </a:r>
            <a:r>
              <a:rPr lang="en-US" sz="3600" dirty="0" err="1" smtClean="0">
                <a:solidFill>
                  <a:schemeClr val="bg1"/>
                </a:solidFill>
              </a:rPr>
              <a:t>tấn</a:t>
            </a:r>
            <a:r>
              <a:rPr lang="en-US" sz="3600" dirty="0" smtClean="0">
                <a:solidFill>
                  <a:schemeClr val="bg1"/>
                </a:solidFill>
              </a:rPr>
              <a:t> </a:t>
            </a:r>
            <a:r>
              <a:rPr lang="en-US" sz="3600" dirty="0" err="1" smtClean="0">
                <a:solidFill>
                  <a:schemeClr val="bg1"/>
                </a:solidFill>
              </a:rPr>
              <a:t>công</a:t>
            </a:r>
            <a:r>
              <a:rPr lang="en-US" sz="3600" dirty="0" smtClean="0">
                <a:solidFill>
                  <a:schemeClr val="bg1"/>
                </a:solidFill>
              </a:rPr>
              <a:t> </a:t>
            </a:r>
            <a:r>
              <a:rPr lang="en-US" sz="3600" dirty="0" err="1" smtClean="0">
                <a:solidFill>
                  <a:schemeClr val="bg1"/>
                </a:solidFill>
              </a:rPr>
              <a:t>chèn</a:t>
            </a:r>
            <a:r>
              <a:rPr lang="en-US" sz="3600" dirty="0" smtClean="0">
                <a:solidFill>
                  <a:schemeClr val="bg1"/>
                </a:solidFill>
              </a:rPr>
              <a:t> </a:t>
            </a:r>
            <a:r>
              <a:rPr lang="en-US" sz="3600" dirty="0" err="1" smtClean="0">
                <a:solidFill>
                  <a:schemeClr val="bg1"/>
                </a:solidFill>
              </a:rPr>
              <a:t>vào</a:t>
            </a:r>
            <a:r>
              <a:rPr lang="en-US" sz="3600" dirty="0" smtClean="0">
                <a:solidFill>
                  <a:schemeClr val="bg1"/>
                </a:solidFill>
              </a:rPr>
              <a:t> </a:t>
            </a:r>
            <a:r>
              <a:rPr lang="en-US" sz="3600" dirty="0" err="1" smtClean="0">
                <a:solidFill>
                  <a:schemeClr val="bg1"/>
                </a:solidFill>
              </a:rPr>
              <a:t>các</a:t>
            </a:r>
            <a:r>
              <a:rPr lang="en-US" sz="3600" dirty="0" smtClean="0">
                <a:solidFill>
                  <a:schemeClr val="bg1"/>
                </a:solidFill>
              </a:rPr>
              <a:t> </a:t>
            </a:r>
            <a:r>
              <a:rPr lang="en-US" sz="3600" dirty="0" err="1" smtClean="0">
                <a:solidFill>
                  <a:schemeClr val="bg1"/>
                </a:solidFill>
              </a:rPr>
              <a:t>đầu</a:t>
            </a:r>
            <a:r>
              <a:rPr lang="en-US" sz="3600" dirty="0" smtClean="0">
                <a:solidFill>
                  <a:schemeClr val="bg1"/>
                </a:solidFill>
              </a:rPr>
              <a:t> </a:t>
            </a:r>
            <a:r>
              <a:rPr lang="en-US" sz="3600" dirty="0" err="1" smtClean="0">
                <a:solidFill>
                  <a:schemeClr val="bg1"/>
                </a:solidFill>
              </a:rPr>
              <a:t>vào</a:t>
            </a:r>
            <a:r>
              <a:rPr lang="en-US" sz="3600" dirty="0" smtClean="0">
                <a:solidFill>
                  <a:schemeClr val="bg1"/>
                </a:solidFill>
              </a:rPr>
              <a:t> </a:t>
            </a:r>
            <a:r>
              <a:rPr lang="en-US" sz="3600" dirty="0" err="1" smtClean="0">
                <a:solidFill>
                  <a:schemeClr val="bg1"/>
                </a:solidFill>
              </a:rPr>
              <a:t>nguy</a:t>
            </a:r>
            <a:r>
              <a:rPr lang="en-US" sz="3600" dirty="0" smtClean="0">
                <a:solidFill>
                  <a:schemeClr val="bg1"/>
                </a:solidFill>
              </a:rPr>
              <a:t> </a:t>
            </a:r>
            <a:r>
              <a:rPr lang="en-US" sz="3600" dirty="0" err="1" smtClean="0">
                <a:solidFill>
                  <a:schemeClr val="bg1"/>
                </a:solidFill>
              </a:rPr>
              <a:t>hiểm</a:t>
            </a:r>
            <a:r>
              <a:rPr lang="en-US" sz="3600" dirty="0" smtClean="0">
                <a:solidFill>
                  <a:schemeClr val="bg1"/>
                </a:solidFill>
              </a:rPr>
              <a:t> </a:t>
            </a:r>
            <a:r>
              <a:rPr lang="en-US" sz="3600" dirty="0" err="1" smtClean="0">
                <a:solidFill>
                  <a:schemeClr val="bg1"/>
                </a:solidFill>
              </a:rPr>
              <a:t>nhằm</a:t>
            </a:r>
            <a:r>
              <a:rPr lang="en-US" sz="3600" dirty="0" smtClean="0">
                <a:solidFill>
                  <a:schemeClr val="bg1"/>
                </a:solidFill>
              </a:rPr>
              <a:t> </a:t>
            </a:r>
            <a:r>
              <a:rPr lang="en-US" sz="3600" dirty="0" err="1" smtClean="0">
                <a:solidFill>
                  <a:schemeClr val="bg1"/>
                </a:solidFill>
              </a:rPr>
              <a:t>thực</a:t>
            </a:r>
            <a:r>
              <a:rPr lang="en-US" sz="3600" dirty="0" smtClean="0">
                <a:solidFill>
                  <a:schemeClr val="bg1"/>
                </a:solidFill>
              </a:rPr>
              <a:t> </a:t>
            </a:r>
            <a:r>
              <a:rPr lang="en-US" sz="3600" dirty="0" err="1" smtClean="0">
                <a:solidFill>
                  <a:schemeClr val="bg1"/>
                </a:solidFill>
              </a:rPr>
              <a:t>thi</a:t>
            </a:r>
            <a:r>
              <a:rPr lang="en-US" sz="3600" dirty="0" smtClean="0">
                <a:solidFill>
                  <a:schemeClr val="bg1"/>
                </a:solidFill>
              </a:rPr>
              <a:t> </a:t>
            </a:r>
            <a:r>
              <a:rPr lang="en-US" sz="3600" dirty="0" err="1" smtClean="0">
                <a:solidFill>
                  <a:schemeClr val="bg1"/>
                </a:solidFill>
              </a:rPr>
              <a:t>các</a:t>
            </a:r>
            <a:r>
              <a:rPr lang="en-US" sz="3600" dirty="0" smtClean="0">
                <a:solidFill>
                  <a:schemeClr val="bg1"/>
                </a:solidFill>
              </a:rPr>
              <a:t> </a:t>
            </a:r>
            <a:r>
              <a:rPr lang="en-US" sz="3600" dirty="0" err="1" smtClean="0">
                <a:solidFill>
                  <a:schemeClr val="bg1"/>
                </a:solidFill>
              </a:rPr>
              <a:t>truy</a:t>
            </a:r>
            <a:r>
              <a:rPr lang="en-US" sz="3600" dirty="0" smtClean="0">
                <a:solidFill>
                  <a:schemeClr val="bg1"/>
                </a:solidFill>
              </a:rPr>
              <a:t> </a:t>
            </a:r>
            <a:r>
              <a:rPr lang="en-US" sz="3600" dirty="0" err="1" smtClean="0">
                <a:solidFill>
                  <a:schemeClr val="bg1"/>
                </a:solidFill>
              </a:rPr>
              <a:t>vấn</a:t>
            </a:r>
            <a:r>
              <a:rPr lang="en-US" sz="3600" dirty="0" smtClean="0">
                <a:solidFill>
                  <a:schemeClr val="bg1"/>
                </a:solidFill>
              </a:rPr>
              <a:t> SQL </a:t>
            </a:r>
            <a:r>
              <a:rPr lang="en-US" sz="3600" dirty="0" err="1" smtClean="0">
                <a:solidFill>
                  <a:schemeClr val="bg1"/>
                </a:solidFill>
              </a:rPr>
              <a:t>trên</a:t>
            </a:r>
            <a:r>
              <a:rPr lang="en-US" sz="3600" dirty="0" smtClean="0">
                <a:solidFill>
                  <a:schemeClr val="bg1"/>
                </a:solidFill>
              </a:rPr>
              <a:t> CSDL </a:t>
            </a:r>
            <a:r>
              <a:rPr lang="en-US" sz="3600" dirty="0" err="1" smtClean="0">
                <a:solidFill>
                  <a:schemeClr val="bg1"/>
                </a:solidFill>
              </a:rPr>
              <a:t>một</a:t>
            </a:r>
            <a:r>
              <a:rPr lang="en-US" sz="3600" dirty="0" smtClean="0">
                <a:solidFill>
                  <a:schemeClr val="bg1"/>
                </a:solidFill>
              </a:rPr>
              <a:t> </a:t>
            </a:r>
            <a:r>
              <a:rPr lang="en-US" sz="3600" dirty="0" err="1" smtClean="0">
                <a:solidFill>
                  <a:schemeClr val="bg1"/>
                </a:solidFill>
              </a:rPr>
              <a:t>cách</a:t>
            </a:r>
            <a:r>
              <a:rPr lang="en-US" sz="3600" dirty="0" smtClean="0">
                <a:solidFill>
                  <a:schemeClr val="bg1"/>
                </a:solidFill>
              </a:rPr>
              <a:t> </a:t>
            </a:r>
            <a:r>
              <a:rPr lang="en-US" sz="3600" dirty="0" err="1" smtClean="0">
                <a:solidFill>
                  <a:schemeClr val="bg1"/>
                </a:solidFill>
              </a:rPr>
              <a:t>bất</a:t>
            </a:r>
            <a:r>
              <a:rPr lang="en-US" sz="3600" dirty="0" smtClean="0">
                <a:solidFill>
                  <a:schemeClr val="bg1"/>
                </a:solidFill>
              </a:rPr>
              <a:t> </a:t>
            </a:r>
            <a:r>
              <a:rPr lang="en-US" sz="3600" dirty="0" err="1" smtClean="0">
                <a:solidFill>
                  <a:schemeClr val="bg1"/>
                </a:solidFill>
              </a:rPr>
              <a:t>hợp</a:t>
            </a:r>
            <a:r>
              <a:rPr lang="en-US" sz="3600" dirty="0" smtClean="0">
                <a:solidFill>
                  <a:schemeClr val="bg1"/>
                </a:solidFill>
              </a:rPr>
              <a:t> </a:t>
            </a:r>
            <a:r>
              <a:rPr lang="en-US" sz="3600" dirty="0" err="1" smtClean="0">
                <a:solidFill>
                  <a:schemeClr val="bg1"/>
                </a:solidFill>
              </a:rPr>
              <a:t>pháp</a:t>
            </a:r>
            <a:endParaRPr lang="vi-VN" sz="3600" dirty="0" smtClean="0">
              <a:solidFill>
                <a:schemeClr val="bg1"/>
              </a:solidFill>
            </a:endParaRPr>
          </a:p>
        </p:txBody>
      </p:sp>
    </p:spTree>
    <p:extLst>
      <p:ext uri="{BB962C8B-B14F-4D97-AF65-F5344CB8AC3E}">
        <p14:creationId xmlns:p14="http://schemas.microsoft.com/office/powerpoint/2010/main" val="1694812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SQL Injection</a:t>
            </a:r>
            <a:endParaRPr lang="en-US" dirty="0"/>
          </a:p>
        </p:txBody>
      </p:sp>
      <p:pic>
        <p:nvPicPr>
          <p:cNvPr id="5" name="SQL Injection Basics Demonstration">
            <a:hlinkClick r:id="" action="ppaction://media"/>
          </p:cNvPr>
          <p:cNvPicPr>
            <a:picLocks noGrp="1" noChangeAspect="1"/>
          </p:cNvPicPr>
          <p:nvPr>
            <p:ph sz="quarter" idx="4294967295"/>
            <a:videoFile r:link="rId2"/>
            <p:extLst>
              <p:ext uri="{DAA4B4D4-6D71-4841-9C94-3DE7FCFB9230}">
                <p14:media xmlns:p14="http://schemas.microsoft.com/office/powerpoint/2010/main" r:embed="rId1"/>
              </p:ext>
            </p:extLst>
          </p:nvPr>
        </p:nvPicPr>
        <p:blipFill>
          <a:blip r:embed="rId6"/>
          <a:stretch>
            <a:fillRect/>
          </a:stretch>
        </p:blipFill>
        <p:spPr>
          <a:xfrm>
            <a:off x="0" y="1200150"/>
            <a:ext cx="9144000" cy="5143500"/>
          </a:xfrm>
        </p:spPr>
      </p:pic>
      <p:pic>
        <p:nvPicPr>
          <p:cNvPr id="2" name="SQL Injection">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0" y="984068"/>
            <a:ext cx="12192000" cy="5359581"/>
          </a:xfrm>
          <a:prstGeom prst="rect">
            <a:avLst/>
          </a:prstGeom>
        </p:spPr>
      </p:pic>
    </p:spTree>
    <p:extLst>
      <p:ext uri="{BB962C8B-B14F-4D97-AF65-F5344CB8AC3E}">
        <p14:creationId xmlns:p14="http://schemas.microsoft.com/office/powerpoint/2010/main" val="1602311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video>
              <p:cMediaNode vol="80000">
                <p:cTn id="13" fill="hold" display="0">
                  <p:stCondLst>
                    <p:cond delay="indefinite"/>
                  </p:stCondLst>
                </p:cTn>
                <p:tgtEl>
                  <p:spTgt spid="2"/>
                </p:tgtEl>
              </p:cMediaNode>
            </p:vide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SQL Injection</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5036850"/>
            <a:ext cx="8534400" cy="1744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828800" y="984068"/>
            <a:ext cx="8534400" cy="39689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vi-VN" sz="2600" dirty="0">
                <a:latin typeface="Calibri" pitchFamily="34" charset="0"/>
              </a:rPr>
              <a:t>   $uname = isset($_POST['uname']) ? $_POST['uname'] : ""; </a:t>
            </a:r>
          </a:p>
          <a:p>
            <a:r>
              <a:rPr lang="vi-VN" sz="2600" dirty="0">
                <a:latin typeface="Calibri" pitchFamily="34" charset="0"/>
              </a:rPr>
              <a:t>   $passwd= isset($_POST['passwd']) ? $_POST['passwd']:""; </a:t>
            </a:r>
          </a:p>
          <a:p>
            <a:r>
              <a:rPr lang="vi-VN" sz="2600" dirty="0">
                <a:latin typeface="Calibri" pitchFamily="34" charset="0"/>
              </a:rPr>
              <a:t>   $query = "SELECT * FROM tbl_users WHERE username = </a:t>
            </a:r>
          </a:p>
          <a:p>
            <a:r>
              <a:rPr lang="vi-VN" sz="2600" dirty="0">
                <a:latin typeface="Calibri" pitchFamily="34" charset="0"/>
              </a:rPr>
              <a:t>	'" + $uname + "' AND password = '"+ $passwd +"'"; </a:t>
            </a:r>
          </a:p>
          <a:p>
            <a:r>
              <a:rPr lang="vi-VN" sz="2600" dirty="0">
                <a:latin typeface="Calibri" pitchFamily="34" charset="0"/>
              </a:rPr>
              <a:t>   $result = @mysqli_query($query);</a:t>
            </a:r>
          </a:p>
          <a:p>
            <a:r>
              <a:rPr lang="vi-VN" sz="2600" dirty="0">
                <a:latin typeface="Calibri" pitchFamily="34" charset="0"/>
              </a:rPr>
              <a:t>   if (!$result)</a:t>
            </a:r>
          </a:p>
          <a:p>
            <a:r>
              <a:rPr lang="vi-VN" sz="2600" dirty="0">
                <a:latin typeface="Calibri" pitchFamily="34" charset="0"/>
              </a:rPr>
              <a:t>	//Xác thực thất bại</a:t>
            </a:r>
          </a:p>
          <a:p>
            <a:r>
              <a:rPr lang="vi-VN" sz="2600" dirty="0">
                <a:latin typeface="Calibri" pitchFamily="34" charset="0"/>
              </a:rPr>
              <a:t>   elseif</a:t>
            </a:r>
          </a:p>
          <a:p>
            <a:r>
              <a:rPr lang="vi-VN" sz="2600" dirty="0">
                <a:latin typeface="Calibri" pitchFamily="34" charset="0"/>
              </a:rPr>
              <a:t>	//Xác thực thành công</a:t>
            </a:r>
          </a:p>
        </p:txBody>
      </p:sp>
    </p:spTree>
    <p:extLst>
      <p:ext uri="{BB962C8B-B14F-4D97-AF65-F5344CB8AC3E}">
        <p14:creationId xmlns:p14="http://schemas.microsoft.com/office/powerpoint/2010/main" val="38007391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SQL Injection</a:t>
            </a:r>
            <a:endParaRPr lang="en-US" dirty="0"/>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11" y="1251858"/>
            <a:ext cx="11504645" cy="5624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1707243" y="1474237"/>
            <a:ext cx="5225401" cy="67180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4578220" y="4991878"/>
            <a:ext cx="7467599" cy="195009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1366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smtClean="0"/>
              <a:t>SQL Injection</a:t>
            </a:r>
            <a:endParaRPr lang="en-US" dirty="0"/>
          </a:p>
        </p:txBody>
      </p:sp>
      <p:sp>
        <p:nvSpPr>
          <p:cNvPr id="2" name="Content Placeholder 1"/>
          <p:cNvSpPr>
            <a:spLocks noGrp="1"/>
          </p:cNvSpPr>
          <p:nvPr>
            <p:ph sz="quarter" idx="4294967295"/>
          </p:nvPr>
        </p:nvSpPr>
        <p:spPr>
          <a:xfrm>
            <a:off x="494522" y="984069"/>
            <a:ext cx="9685176" cy="6172200"/>
          </a:xfrm>
        </p:spPr>
        <p:txBody>
          <a:bodyPr/>
          <a:lstStyle/>
          <a:p>
            <a:pPr>
              <a:buFont typeface="Wingdings" pitchFamily="2" charset="2"/>
              <a:buChar char="q"/>
            </a:pPr>
            <a:r>
              <a:rPr lang="vi-VN" b="1" dirty="0" smtClean="0">
                <a:solidFill>
                  <a:schemeClr val="bg1"/>
                </a:solidFill>
              </a:rPr>
              <a:t>Ví dụ một truy vấn SQL Injection</a:t>
            </a:r>
            <a:endParaRPr lang="en-US" b="1" dirty="0">
              <a:solidFill>
                <a:schemeClr val="bg1"/>
              </a:solidFill>
            </a:endParaRPr>
          </a:p>
        </p:txBody>
      </p:sp>
      <p:sp>
        <p:nvSpPr>
          <p:cNvPr id="6" name="Rounded Rectangle 5"/>
          <p:cNvSpPr/>
          <p:nvPr/>
        </p:nvSpPr>
        <p:spPr>
          <a:xfrm>
            <a:off x="1828800" y="3581400"/>
            <a:ext cx="8534400" cy="30480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vi-VN" sz="2800" dirty="0">
                <a:latin typeface="Calibri" pitchFamily="34" charset="0"/>
              </a:rPr>
              <a:t>Microsoft OLE DB Provider for ODBC Drivers error '80040e07'</a:t>
            </a:r>
          </a:p>
          <a:p>
            <a:r>
              <a:rPr lang="vi-VN" sz="2800" dirty="0">
                <a:latin typeface="Calibri" pitchFamily="34" charset="0"/>
              </a:rPr>
              <a:t>[Microsoft][ODBC SQL Server Driver][SQL Server]Conversion failed when converting the nvarchar value 'ConsultantArticle' to data type int.</a:t>
            </a:r>
          </a:p>
          <a:p>
            <a:r>
              <a:rPr lang="vi-VN" sz="2800" dirty="0">
                <a:latin typeface="Calibri" pitchFamily="34" charset="0"/>
              </a:rPr>
              <a:t>/help.asp, line 26</a:t>
            </a:r>
          </a:p>
        </p:txBody>
      </p:sp>
      <p:sp>
        <p:nvSpPr>
          <p:cNvPr id="8" name="Rounded Rectangle 7"/>
          <p:cNvSpPr/>
          <p:nvPr/>
        </p:nvSpPr>
        <p:spPr>
          <a:xfrm>
            <a:off x="1828800" y="1657577"/>
            <a:ext cx="8534400" cy="16764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vi-VN" sz="3200" dirty="0">
                <a:latin typeface="Calibri" pitchFamily="34" charset="0"/>
              </a:rPr>
              <a:t>http://www.vinamilk.com.vn/?vnm=help&amp;id=32 and 1=convert(int, (select top 1 table_name from information_schema.tables)) --comment</a:t>
            </a:r>
          </a:p>
        </p:txBody>
      </p:sp>
      <p:sp>
        <p:nvSpPr>
          <p:cNvPr id="5" name="Oval 4"/>
          <p:cNvSpPr/>
          <p:nvPr/>
        </p:nvSpPr>
        <p:spPr>
          <a:xfrm>
            <a:off x="2761861" y="5375988"/>
            <a:ext cx="3200400" cy="6858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40284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b="1" dirty="0"/>
              <a:t>Phòng chống SQL Injection</a:t>
            </a:r>
          </a:p>
        </p:txBody>
      </p:sp>
      <p:sp>
        <p:nvSpPr>
          <p:cNvPr id="2" name="Content Placeholder 1"/>
          <p:cNvSpPr>
            <a:spLocks noGrp="1"/>
          </p:cNvSpPr>
          <p:nvPr>
            <p:ph sz="quarter" idx="4294967295"/>
          </p:nvPr>
        </p:nvSpPr>
        <p:spPr>
          <a:xfrm>
            <a:off x="671804" y="1306285"/>
            <a:ext cx="10310328" cy="4348065"/>
          </a:xfrm>
        </p:spPr>
        <p:txBody>
          <a:bodyPr anchor="ctr"/>
          <a:lstStyle/>
          <a:p>
            <a:r>
              <a:rPr lang="vi-VN" sz="3600" dirty="0" smtClean="0">
                <a:solidFill>
                  <a:schemeClr val="bg1"/>
                </a:solidFill>
              </a:rPr>
              <a:t>Lọc dữ liệu đầu vào: sử dụng các bộ lọc có sẵn hoặc tự xây dựng</a:t>
            </a:r>
            <a:endParaRPr lang="en-US" sz="3600" dirty="0" smtClean="0">
              <a:solidFill>
                <a:schemeClr val="bg1"/>
              </a:solidFill>
            </a:endParaRPr>
          </a:p>
          <a:p>
            <a:r>
              <a:rPr lang="vi-VN" sz="3600" dirty="0" smtClean="0">
                <a:solidFill>
                  <a:schemeClr val="bg1"/>
                </a:solidFill>
              </a:rPr>
              <a:t>Kiểm thử: Acunetix Web Vulnerabilty Scanner</a:t>
            </a:r>
            <a:r>
              <a:rPr lang="vi-VN" sz="3600" dirty="0">
                <a:solidFill>
                  <a:schemeClr val="bg1"/>
                </a:solidFill>
              </a:rPr>
              <a:t>, </a:t>
            </a:r>
            <a:r>
              <a:rPr lang="vi-VN" sz="3600" dirty="0" smtClean="0">
                <a:solidFill>
                  <a:schemeClr val="bg1"/>
                </a:solidFill>
              </a:rPr>
              <a:t>Grabber, ...</a:t>
            </a:r>
          </a:p>
          <a:p>
            <a:endParaRPr lang="en-US" sz="3600" dirty="0">
              <a:solidFill>
                <a:schemeClr val="bg1"/>
              </a:solidFill>
            </a:endParaRPr>
          </a:p>
        </p:txBody>
      </p:sp>
    </p:spTree>
    <p:extLst>
      <p:ext uri="{BB962C8B-B14F-4D97-AF65-F5344CB8AC3E}">
        <p14:creationId xmlns:p14="http://schemas.microsoft.com/office/powerpoint/2010/main" val="39124401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b="1" dirty="0" smtClean="0">
                <a:latin typeface="Arial" panose="020B0604020202020204" pitchFamily="34" charset="0"/>
                <a:cs typeface="Arial" panose="020B0604020202020204" pitchFamily="34" charset="0"/>
              </a:rPr>
              <a:t>Các dạng lỗ hổng phần mềm</a:t>
            </a:r>
            <a:endParaRPr lang="en-US" b="1" dirty="0">
              <a:latin typeface="Arial" panose="020B0604020202020204" pitchFamily="34" charset="0"/>
              <a:cs typeface="Arial" panose="020B0604020202020204" pitchFamily="34" charset="0"/>
            </a:endParaRPr>
          </a:p>
        </p:txBody>
      </p:sp>
      <p:sp>
        <p:nvSpPr>
          <p:cNvPr id="5" name="Content Placeholder 1"/>
          <p:cNvSpPr>
            <a:spLocks noGrp="1"/>
          </p:cNvSpPr>
          <p:nvPr>
            <p:ph sz="quarter" idx="4294967295"/>
          </p:nvPr>
        </p:nvSpPr>
        <p:spPr>
          <a:xfrm>
            <a:off x="849086" y="685800"/>
            <a:ext cx="10636898" cy="6172200"/>
          </a:xfrm>
        </p:spPr>
        <p:txBody>
          <a:bodyPr anchor="ctr"/>
          <a:lstStyle/>
          <a:p>
            <a:pPr>
              <a:buFont typeface="Wingdings" panose="05000000000000000000" pitchFamily="2" charset="2"/>
              <a:buChar char="q"/>
            </a:pPr>
            <a:r>
              <a:rPr lang="vi-VN" sz="3200" b="1" dirty="0" smtClean="0">
                <a:solidFill>
                  <a:schemeClr val="bg1"/>
                </a:solidFill>
              </a:rPr>
              <a:t>Điển hình</a:t>
            </a:r>
            <a:r>
              <a:rPr lang="vi-VN" sz="3200" dirty="0" smtClean="0">
                <a:solidFill>
                  <a:schemeClr val="bg1"/>
                </a:solidFill>
              </a:rPr>
              <a:t>: </a:t>
            </a:r>
          </a:p>
          <a:p>
            <a:pPr lvl="1"/>
            <a:r>
              <a:rPr lang="vi-VN" sz="2800" dirty="0" smtClean="0">
                <a:solidFill>
                  <a:schemeClr val="bg1"/>
                </a:solidFill>
              </a:rPr>
              <a:t>Tràn bộ đệm (Buffer Overflow)</a:t>
            </a:r>
          </a:p>
          <a:p>
            <a:pPr lvl="1"/>
            <a:r>
              <a:rPr lang="vi-VN" sz="2800" dirty="0" smtClean="0">
                <a:solidFill>
                  <a:schemeClr val="bg1"/>
                </a:solidFill>
              </a:rPr>
              <a:t>Chuỗi định dạng (Format String)</a:t>
            </a:r>
          </a:p>
          <a:p>
            <a:pPr>
              <a:spcBef>
                <a:spcPts val="2400"/>
              </a:spcBef>
              <a:buFont typeface="Wingdings" panose="05000000000000000000" pitchFamily="2" charset="2"/>
              <a:buChar char="q"/>
            </a:pPr>
            <a:r>
              <a:rPr lang="vi-VN" sz="3200" b="1" dirty="0" smtClean="0">
                <a:solidFill>
                  <a:schemeClr val="bg1"/>
                </a:solidFill>
              </a:rPr>
              <a:t>Các dạng khác</a:t>
            </a:r>
            <a:r>
              <a:rPr lang="vi-VN" sz="3200" dirty="0" smtClean="0">
                <a:solidFill>
                  <a:schemeClr val="bg1"/>
                </a:solidFill>
              </a:rPr>
              <a:t>:</a:t>
            </a:r>
          </a:p>
          <a:p>
            <a:pPr lvl="1"/>
            <a:r>
              <a:rPr lang="vi-VN" sz="2800" dirty="0" smtClean="0">
                <a:solidFill>
                  <a:schemeClr val="bg1"/>
                </a:solidFill>
              </a:rPr>
              <a:t>Integer Overflow</a:t>
            </a:r>
          </a:p>
          <a:p>
            <a:pPr lvl="1"/>
            <a:r>
              <a:rPr lang="vi-VN" sz="2800" dirty="0" smtClean="0">
                <a:solidFill>
                  <a:schemeClr val="bg1"/>
                </a:solidFill>
              </a:rPr>
              <a:t>Race Conditions</a:t>
            </a:r>
          </a:p>
          <a:p>
            <a:pPr lvl="1"/>
            <a:r>
              <a:rPr lang="vi-VN" sz="2800" dirty="0" smtClean="0">
                <a:solidFill>
                  <a:schemeClr val="bg1"/>
                </a:solidFill>
              </a:rPr>
              <a:t>Weak Cryptography Algorithm/Scheme</a:t>
            </a:r>
          </a:p>
          <a:p>
            <a:pPr lvl="1"/>
            <a:r>
              <a:rPr lang="vi-VN" sz="2800" dirty="0" smtClean="0">
                <a:solidFill>
                  <a:schemeClr val="bg1"/>
                </a:solidFill>
              </a:rPr>
              <a:t>...</a:t>
            </a:r>
            <a:endParaRPr lang="en-US" sz="2800" dirty="0">
              <a:solidFill>
                <a:schemeClr val="bg1"/>
              </a:solidFill>
            </a:endParaRPr>
          </a:p>
        </p:txBody>
      </p:sp>
    </p:spTree>
    <p:extLst>
      <p:ext uri="{BB962C8B-B14F-4D97-AF65-F5344CB8AC3E}">
        <p14:creationId xmlns:p14="http://schemas.microsoft.com/office/powerpoint/2010/main" val="26346241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b="1" dirty="0" smtClean="0">
                <a:latin typeface="Arial" panose="020B0604020202020204" pitchFamily="34" charset="0"/>
                <a:cs typeface="Arial" panose="020B0604020202020204" pitchFamily="34" charset="0"/>
              </a:rPr>
              <a:t>Các dạng lỗ hổng phần mềm</a:t>
            </a:r>
            <a:endParaRPr lang="en-US" b="1" dirty="0">
              <a:latin typeface="Arial" panose="020B0604020202020204" pitchFamily="34" charset="0"/>
              <a:cs typeface="Arial" panose="020B0604020202020204" pitchFamily="34" charset="0"/>
            </a:endParaRPr>
          </a:p>
        </p:txBody>
      </p:sp>
      <p:sp>
        <p:nvSpPr>
          <p:cNvPr id="5" name="Content Placeholder 1"/>
          <p:cNvSpPr>
            <a:spLocks noGrp="1"/>
          </p:cNvSpPr>
          <p:nvPr>
            <p:ph sz="quarter" idx="4294967295"/>
          </p:nvPr>
        </p:nvSpPr>
        <p:spPr>
          <a:xfrm>
            <a:off x="783772" y="1222310"/>
            <a:ext cx="10636898" cy="5243804"/>
          </a:xfrm>
        </p:spPr>
        <p:txBody>
          <a:bodyPr anchor="ctr"/>
          <a:lstStyle/>
          <a:p>
            <a:pPr marL="0" indent="0">
              <a:buNone/>
            </a:pPr>
            <a:r>
              <a:rPr lang="vi-VN" sz="2400" b="1" dirty="0">
                <a:solidFill>
                  <a:schemeClr val="bg1"/>
                </a:solidFill>
                <a:latin typeface="Courier New" panose="02070309020205020404" pitchFamily="49" charset="0"/>
                <a:cs typeface="Courier New" panose="02070309020205020404" pitchFamily="49" charset="0"/>
              </a:rPr>
              <a:t>void overflow(char * s)</a:t>
            </a:r>
          </a:p>
          <a:p>
            <a:pPr marL="0" indent="0">
              <a:buNone/>
            </a:pPr>
            <a:r>
              <a:rPr lang="vi-VN" sz="2400" b="1" dirty="0">
                <a:solidFill>
                  <a:schemeClr val="bg1"/>
                </a:solidFill>
                <a:latin typeface="Courier New" panose="02070309020205020404" pitchFamily="49" charset="0"/>
                <a:cs typeface="Courier New" panose="02070309020205020404" pitchFamily="49" charset="0"/>
              </a:rPr>
              <a:t>{</a:t>
            </a:r>
          </a:p>
          <a:p>
            <a:pPr marL="0" indent="0">
              <a:buNone/>
            </a:pPr>
            <a:r>
              <a:rPr lang="vi-VN" sz="2400" b="1" dirty="0">
                <a:solidFill>
                  <a:schemeClr val="bg1"/>
                </a:solidFill>
                <a:latin typeface="Courier New" panose="02070309020205020404" pitchFamily="49" charset="0"/>
                <a:cs typeface="Courier New" panose="02070309020205020404" pitchFamily="49" charset="0"/>
              </a:rPr>
              <a:t>    char </a:t>
            </a:r>
            <a:r>
              <a:rPr lang="vi-VN" sz="2400" b="1" dirty="0">
                <a:solidFill>
                  <a:srgbClr val="FF0000"/>
                </a:solidFill>
                <a:latin typeface="Courier New" panose="02070309020205020404" pitchFamily="49" charset="0"/>
                <a:cs typeface="Courier New" panose="02070309020205020404" pitchFamily="49" charset="0"/>
              </a:rPr>
              <a:t>buf[10];</a:t>
            </a:r>
          </a:p>
          <a:p>
            <a:pPr marL="0" indent="0">
              <a:buNone/>
            </a:pPr>
            <a:r>
              <a:rPr lang="vi-VN" sz="2400" b="1" dirty="0">
                <a:solidFill>
                  <a:schemeClr val="bg1"/>
                </a:solidFill>
                <a:latin typeface="Courier New" panose="02070309020205020404" pitchFamily="49" charset="0"/>
                <a:cs typeface="Courier New" panose="02070309020205020404" pitchFamily="49" charset="0"/>
              </a:rPr>
              <a:t>    </a:t>
            </a:r>
            <a:r>
              <a:rPr lang="vi-VN" sz="2400" b="1" dirty="0">
                <a:solidFill>
                  <a:srgbClr val="FF0000"/>
                </a:solidFill>
                <a:latin typeface="Courier New" panose="02070309020205020404" pitchFamily="49" charset="0"/>
                <a:cs typeface="Courier New" panose="02070309020205020404" pitchFamily="49" charset="0"/>
              </a:rPr>
              <a:t>strcpy(buf,s)</a:t>
            </a:r>
            <a:r>
              <a:rPr lang="vi-VN" sz="2400" b="1" dirty="0">
                <a:solidFill>
                  <a:schemeClr val="bg1"/>
                </a:solidFill>
                <a:latin typeface="Courier New" panose="02070309020205020404" pitchFamily="49" charset="0"/>
                <a:cs typeface="Courier New" panose="02070309020205020404" pitchFamily="49" charset="0"/>
              </a:rPr>
              <a:t>;</a:t>
            </a:r>
          </a:p>
          <a:p>
            <a:pPr marL="0" indent="0">
              <a:buNone/>
            </a:pPr>
            <a:r>
              <a:rPr lang="vi-VN" sz="2400" b="1" dirty="0">
                <a:solidFill>
                  <a:schemeClr val="bg1"/>
                </a:solidFill>
                <a:latin typeface="Courier New" panose="02070309020205020404" pitchFamily="49" charset="0"/>
                <a:cs typeface="Courier New" panose="02070309020205020404" pitchFamily="49" charset="0"/>
              </a:rPr>
              <a:t>    printf("Buf is %s \n",buf);</a:t>
            </a:r>
          </a:p>
          <a:p>
            <a:pPr marL="0" indent="0">
              <a:buNone/>
            </a:pPr>
            <a:r>
              <a:rPr lang="vi-VN" sz="2400" b="1" dirty="0" smtClean="0">
                <a:solidFill>
                  <a:schemeClr val="bg1"/>
                </a:solidFill>
                <a:latin typeface="Courier New" panose="02070309020205020404" pitchFamily="49" charset="0"/>
                <a:cs typeface="Courier New" panose="02070309020205020404" pitchFamily="49" charset="0"/>
              </a:rPr>
              <a:t>}</a:t>
            </a:r>
            <a:endParaRPr lang="vi-VN" sz="2400" b="1" dirty="0">
              <a:solidFill>
                <a:schemeClr val="bg1"/>
              </a:solidFill>
              <a:latin typeface="Courier New" panose="02070309020205020404" pitchFamily="49" charset="0"/>
              <a:cs typeface="Courier New" panose="02070309020205020404" pitchFamily="49" charset="0"/>
            </a:endParaRPr>
          </a:p>
          <a:p>
            <a:pPr marL="0" indent="0">
              <a:buNone/>
            </a:pPr>
            <a:r>
              <a:rPr lang="vi-VN" sz="2400" b="1" dirty="0">
                <a:solidFill>
                  <a:schemeClr val="bg1"/>
                </a:solidFill>
                <a:latin typeface="Courier New" panose="02070309020205020404" pitchFamily="49" charset="0"/>
                <a:cs typeface="Courier New" panose="02070309020205020404" pitchFamily="49" charset="0"/>
              </a:rPr>
              <a:t>int main()</a:t>
            </a:r>
          </a:p>
          <a:p>
            <a:pPr marL="0" indent="0">
              <a:buNone/>
            </a:pPr>
            <a:r>
              <a:rPr lang="vi-VN" sz="2400" b="1" dirty="0">
                <a:solidFill>
                  <a:schemeClr val="bg1"/>
                </a:solidFill>
                <a:latin typeface="Courier New" panose="02070309020205020404" pitchFamily="49" charset="0"/>
                <a:cs typeface="Courier New" panose="02070309020205020404" pitchFamily="49" charset="0"/>
              </a:rPr>
              <a:t>{</a:t>
            </a:r>
          </a:p>
          <a:p>
            <a:pPr marL="0" indent="0">
              <a:buNone/>
            </a:pPr>
            <a:r>
              <a:rPr lang="vi-VN" sz="2400" b="1" dirty="0">
                <a:solidFill>
                  <a:schemeClr val="bg1"/>
                </a:solidFill>
                <a:latin typeface="Courier New" panose="02070309020205020404" pitchFamily="49" charset="0"/>
                <a:cs typeface="Courier New" panose="02070309020205020404" pitchFamily="49" charset="0"/>
              </a:rPr>
              <a:t>    overflow("</a:t>
            </a:r>
            <a:r>
              <a:rPr lang="vi-VN" sz="2400" b="1" dirty="0" smtClean="0">
                <a:solidFill>
                  <a:schemeClr val="bg1"/>
                </a:solidFill>
                <a:latin typeface="Courier New" panose="02070309020205020404" pitchFamily="49" charset="0"/>
                <a:cs typeface="Courier New" panose="02070309020205020404" pitchFamily="49" charset="0"/>
              </a:rPr>
              <a:t>thisisverylongforfoooooooo");</a:t>
            </a:r>
            <a:endParaRPr lang="vi-VN" sz="2400" b="1" dirty="0">
              <a:solidFill>
                <a:schemeClr val="bg1"/>
              </a:solidFill>
              <a:latin typeface="Courier New" panose="02070309020205020404" pitchFamily="49" charset="0"/>
              <a:cs typeface="Courier New" panose="02070309020205020404" pitchFamily="49" charset="0"/>
            </a:endParaRPr>
          </a:p>
          <a:p>
            <a:pPr marL="0" indent="0">
              <a:buNone/>
            </a:pPr>
            <a:r>
              <a:rPr lang="vi-VN" sz="2400" b="1" dirty="0">
                <a:solidFill>
                  <a:schemeClr val="bg1"/>
                </a:solidFill>
                <a:latin typeface="Courier New" panose="02070309020205020404" pitchFamily="49" charset="0"/>
                <a:cs typeface="Courier New" panose="02070309020205020404" pitchFamily="49" charset="0"/>
              </a:rPr>
              <a:t>    return 0;</a:t>
            </a:r>
          </a:p>
          <a:p>
            <a:pPr marL="0" indent="0">
              <a:buNone/>
            </a:pPr>
            <a:r>
              <a:rPr lang="vi-VN" sz="2400" b="1" dirty="0">
                <a:solidFill>
                  <a:schemeClr val="bg1"/>
                </a:solidFill>
                <a:latin typeface="Courier New" panose="02070309020205020404" pitchFamily="49" charset="0"/>
                <a:cs typeface="Courier New" panose="02070309020205020404" pitchFamily="49" charset="0"/>
              </a:rPr>
              <a:t>}</a:t>
            </a:r>
            <a:endParaRPr lang="en-US" sz="2000" dirty="0">
              <a:solidFill>
                <a:schemeClr val="bg1"/>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616683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22946" y="200285"/>
            <a:ext cx="10515600" cy="793115"/>
          </a:xfrm>
        </p:spPr>
        <p:txBody>
          <a:bodyPr/>
          <a:lstStyle/>
          <a:p>
            <a:pPr algn="ctr"/>
            <a:r>
              <a:rPr lang="vi-VN" b="1" dirty="0">
                <a:latin typeface="Arial" panose="020B0604020202020204" pitchFamily="34" charset="0"/>
                <a:cs typeface="Arial" panose="020B0604020202020204" pitchFamily="34" charset="0"/>
              </a:rPr>
              <a:t>Lỗ hổng tràn bộ đệm</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401215" y="1231640"/>
            <a:ext cx="11206065" cy="4245430"/>
          </a:xfrm>
        </p:spPr>
        <p:txBody>
          <a:bodyPr anchor="ctr">
            <a:normAutofit/>
          </a:bodyPr>
          <a:lstStyle/>
          <a:p>
            <a:pPr>
              <a:buFont typeface="Wingdings" pitchFamily="2" charset="2"/>
              <a:buChar char="q"/>
            </a:pPr>
            <a:r>
              <a:rPr lang="en-US" sz="3200" b="1" dirty="0" smtClean="0">
                <a:solidFill>
                  <a:schemeClr val="bg1"/>
                </a:solidFill>
              </a:rPr>
              <a:t> </a:t>
            </a:r>
            <a:r>
              <a:rPr lang="vi-VN" sz="3200" b="1" dirty="0" smtClean="0">
                <a:solidFill>
                  <a:schemeClr val="bg1"/>
                </a:solidFill>
              </a:rPr>
              <a:t>Lỗ </a:t>
            </a:r>
            <a:r>
              <a:rPr lang="vi-VN" sz="3200" b="1" dirty="0">
                <a:solidFill>
                  <a:schemeClr val="bg1"/>
                </a:solidFill>
              </a:rPr>
              <a:t>hổng </a:t>
            </a:r>
            <a:r>
              <a:rPr lang="vi-VN" sz="3200" b="1" dirty="0" smtClean="0">
                <a:solidFill>
                  <a:schemeClr val="bg1"/>
                </a:solidFill>
              </a:rPr>
              <a:t>tràn bộ đệm</a:t>
            </a:r>
            <a:r>
              <a:rPr lang="vi-VN" sz="3200" dirty="0" smtClean="0">
                <a:solidFill>
                  <a:schemeClr val="bg1"/>
                </a:solidFill>
              </a:rPr>
              <a:t>: Lỗ hổng tràn </a:t>
            </a:r>
            <a:r>
              <a:rPr lang="vi-VN" sz="3200" dirty="0">
                <a:solidFill>
                  <a:schemeClr val="bg1"/>
                </a:solidFill>
              </a:rPr>
              <a:t>bộ đệm là </a:t>
            </a:r>
            <a:r>
              <a:rPr lang="vi-VN" sz="3200" dirty="0" smtClean="0">
                <a:solidFill>
                  <a:schemeClr val="bg1"/>
                </a:solidFill>
              </a:rPr>
              <a:t>lỗ hổng cho phép </a:t>
            </a:r>
            <a:r>
              <a:rPr lang="vi-VN" sz="3200" dirty="0">
                <a:solidFill>
                  <a:schemeClr val="bg1"/>
                </a:solidFill>
              </a:rPr>
              <a:t>dữ liệu xử lý, thường là dữ liệu đầu vào, dài hơn giới hạn của vùng nhớ đệm được cấp phát để chứa nó</a:t>
            </a:r>
            <a:r>
              <a:rPr lang="vi-VN" sz="3200" dirty="0" smtClean="0">
                <a:solidFill>
                  <a:schemeClr val="bg1"/>
                </a:solidFill>
              </a:rPr>
              <a:t>.</a:t>
            </a:r>
            <a:endParaRPr lang="en-US" sz="3200" dirty="0" smtClean="0">
              <a:solidFill>
                <a:schemeClr val="bg1"/>
              </a:solidFill>
            </a:endParaRPr>
          </a:p>
          <a:p>
            <a:pPr>
              <a:buFont typeface="Wingdings" pitchFamily="2" charset="2"/>
              <a:buChar char="q"/>
            </a:pPr>
            <a:r>
              <a:rPr lang="en-GB" sz="3200" dirty="0" smtClean="0">
                <a:solidFill>
                  <a:schemeClr val="bg1"/>
                </a:solidFill>
              </a:rPr>
              <a:t> </a:t>
            </a:r>
            <a:r>
              <a:rPr lang="en-GB" sz="3200" dirty="0" err="1" smtClean="0">
                <a:solidFill>
                  <a:schemeClr val="bg1"/>
                </a:solidFill>
              </a:rPr>
              <a:t>Đưa</a:t>
            </a:r>
            <a:r>
              <a:rPr lang="en-GB" sz="3200" dirty="0" smtClean="0">
                <a:solidFill>
                  <a:schemeClr val="bg1"/>
                </a:solidFill>
              </a:rPr>
              <a:t> </a:t>
            </a:r>
            <a:r>
              <a:rPr lang="en-GB" sz="3200" dirty="0" err="1" smtClean="0">
                <a:solidFill>
                  <a:schemeClr val="bg1"/>
                </a:solidFill>
              </a:rPr>
              <a:t>vào</a:t>
            </a:r>
            <a:r>
              <a:rPr lang="en-GB" sz="3200" dirty="0" smtClean="0">
                <a:solidFill>
                  <a:schemeClr val="bg1"/>
                </a:solidFill>
              </a:rPr>
              <a:t> </a:t>
            </a:r>
            <a:r>
              <a:rPr lang="en-GB" sz="3200" dirty="0" err="1" smtClean="0">
                <a:solidFill>
                  <a:schemeClr val="bg1"/>
                </a:solidFill>
              </a:rPr>
              <a:t>chương</a:t>
            </a:r>
            <a:r>
              <a:rPr lang="en-GB" sz="3200" dirty="0" smtClean="0">
                <a:solidFill>
                  <a:schemeClr val="bg1"/>
                </a:solidFill>
              </a:rPr>
              <a:t> </a:t>
            </a:r>
            <a:r>
              <a:rPr lang="en-GB" sz="3200" dirty="0" err="1" smtClean="0">
                <a:solidFill>
                  <a:schemeClr val="bg1"/>
                </a:solidFill>
              </a:rPr>
              <a:t>trình</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chuỗi</a:t>
            </a:r>
            <a:r>
              <a:rPr lang="en-GB" sz="3200" dirty="0" smtClean="0">
                <a:solidFill>
                  <a:schemeClr val="bg1"/>
                </a:solidFill>
              </a:rPr>
              <a:t> </a:t>
            </a:r>
            <a:r>
              <a:rPr lang="en-GB" sz="3200" dirty="0" err="1" smtClean="0">
                <a:solidFill>
                  <a:schemeClr val="bg1"/>
                </a:solidFill>
              </a:rPr>
              <a:t>đầu</a:t>
            </a:r>
            <a:r>
              <a:rPr lang="en-GB" sz="3200" dirty="0" smtClean="0">
                <a:solidFill>
                  <a:schemeClr val="bg1"/>
                </a:solidFill>
              </a:rPr>
              <a:t> </a:t>
            </a:r>
            <a:r>
              <a:rPr lang="en-GB" sz="3200" dirty="0" err="1" smtClean="0">
                <a:solidFill>
                  <a:schemeClr val="bg1"/>
                </a:solidFill>
              </a:rPr>
              <a:t>vào</a:t>
            </a:r>
            <a:r>
              <a:rPr lang="en-GB" sz="3200" dirty="0" smtClean="0">
                <a:solidFill>
                  <a:schemeClr val="bg1"/>
                </a:solidFill>
              </a:rPr>
              <a:t> </a:t>
            </a:r>
            <a:r>
              <a:rPr lang="en-GB" sz="3200" dirty="0" err="1" smtClean="0">
                <a:solidFill>
                  <a:schemeClr val="bg1"/>
                </a:solidFill>
              </a:rPr>
              <a:t>có</a:t>
            </a:r>
            <a:r>
              <a:rPr lang="en-GB" sz="3200" dirty="0" smtClean="0">
                <a:solidFill>
                  <a:schemeClr val="bg1"/>
                </a:solidFill>
              </a:rPr>
              <a:t> </a:t>
            </a:r>
            <a:r>
              <a:rPr lang="en-GB" sz="3200" dirty="0" err="1" smtClean="0">
                <a:solidFill>
                  <a:schemeClr val="bg1"/>
                </a:solidFill>
              </a:rPr>
              <a:t>kích</a:t>
            </a:r>
            <a:r>
              <a:rPr lang="en-GB" sz="3200" dirty="0" smtClean="0">
                <a:solidFill>
                  <a:schemeClr val="bg1"/>
                </a:solidFill>
              </a:rPr>
              <a:t> </a:t>
            </a:r>
            <a:r>
              <a:rPr lang="en-GB" sz="3200" dirty="0" err="1" smtClean="0">
                <a:solidFill>
                  <a:schemeClr val="bg1"/>
                </a:solidFill>
              </a:rPr>
              <a:t>thước</a:t>
            </a:r>
            <a:r>
              <a:rPr lang="en-GB" sz="3200" dirty="0" smtClean="0">
                <a:solidFill>
                  <a:schemeClr val="bg1"/>
                </a:solidFill>
              </a:rPr>
              <a:t> </a:t>
            </a:r>
            <a:r>
              <a:rPr lang="en-GB" sz="3200" dirty="0" err="1" smtClean="0">
                <a:solidFill>
                  <a:schemeClr val="bg1"/>
                </a:solidFill>
              </a:rPr>
              <a:t>rất</a:t>
            </a:r>
            <a:r>
              <a:rPr lang="en-GB" sz="3200" dirty="0" smtClean="0">
                <a:solidFill>
                  <a:schemeClr val="bg1"/>
                </a:solidFill>
              </a:rPr>
              <a:t> </a:t>
            </a:r>
            <a:r>
              <a:rPr lang="en-GB" sz="3200" dirty="0" err="1" smtClean="0">
                <a:solidFill>
                  <a:schemeClr val="bg1"/>
                </a:solidFill>
              </a:rPr>
              <a:t>lớn</a:t>
            </a:r>
            <a:r>
              <a:rPr lang="en-GB" sz="3200" dirty="0" smtClean="0">
                <a:solidFill>
                  <a:schemeClr val="bg1"/>
                </a:solidFill>
              </a:rPr>
              <a:t> </a:t>
            </a:r>
            <a:r>
              <a:rPr lang="en-GB" sz="3200" dirty="0" err="1" smtClean="0">
                <a:solidFill>
                  <a:schemeClr val="bg1"/>
                </a:solidFill>
              </a:rPr>
              <a:t>dẫn</a:t>
            </a:r>
            <a:r>
              <a:rPr lang="en-GB" sz="3200" dirty="0" smtClean="0">
                <a:solidFill>
                  <a:schemeClr val="bg1"/>
                </a:solidFill>
              </a:rPr>
              <a:t> </a:t>
            </a:r>
            <a:r>
              <a:rPr lang="en-GB" sz="3200" dirty="0" err="1" smtClean="0">
                <a:solidFill>
                  <a:schemeClr val="bg1"/>
                </a:solidFill>
              </a:rPr>
              <a:t>đến</a:t>
            </a:r>
            <a:r>
              <a:rPr lang="en-GB" sz="3200" dirty="0" smtClean="0">
                <a:solidFill>
                  <a:schemeClr val="bg1"/>
                </a:solidFill>
              </a:rPr>
              <a:t> </a:t>
            </a:r>
            <a:r>
              <a:rPr lang="en-GB" sz="3200" dirty="0" err="1" smtClean="0">
                <a:solidFill>
                  <a:schemeClr val="bg1"/>
                </a:solidFill>
              </a:rPr>
              <a:t>tràn</a:t>
            </a:r>
            <a:r>
              <a:rPr lang="en-GB" sz="3200" dirty="0" smtClean="0">
                <a:solidFill>
                  <a:schemeClr val="bg1"/>
                </a:solidFill>
              </a:rPr>
              <a:t> </a:t>
            </a:r>
            <a:r>
              <a:rPr lang="en-GB" sz="3200" dirty="0" err="1" smtClean="0">
                <a:solidFill>
                  <a:schemeClr val="bg1"/>
                </a:solidFill>
              </a:rPr>
              <a:t>bộ</a:t>
            </a:r>
            <a:r>
              <a:rPr lang="en-GB" sz="3200" dirty="0" smtClean="0">
                <a:solidFill>
                  <a:schemeClr val="bg1"/>
                </a:solidFill>
              </a:rPr>
              <a:t> </a:t>
            </a:r>
            <a:r>
              <a:rPr lang="en-GB" sz="3200" dirty="0" err="1" smtClean="0">
                <a:solidFill>
                  <a:schemeClr val="bg1"/>
                </a:solidFill>
              </a:rPr>
              <a:t>đệm</a:t>
            </a:r>
            <a:r>
              <a:rPr lang="en-GB" sz="3200" dirty="0" smtClean="0">
                <a:solidFill>
                  <a:schemeClr val="bg1"/>
                </a:solidFill>
              </a:rPr>
              <a:t>.</a:t>
            </a:r>
            <a:endParaRPr lang="en-GB" sz="3200" dirty="0">
              <a:solidFill>
                <a:schemeClr val="bg1"/>
              </a:solidFill>
            </a:endParaRPr>
          </a:p>
          <a:p>
            <a:pPr>
              <a:buFont typeface="Wingdings" pitchFamily="2" charset="2"/>
              <a:buChar char="q"/>
            </a:pPr>
            <a:r>
              <a:rPr lang="en-GB" sz="3200" dirty="0" smtClean="0">
                <a:solidFill>
                  <a:schemeClr val="bg1"/>
                </a:solidFill>
              </a:rPr>
              <a:t> Crash </a:t>
            </a:r>
            <a:r>
              <a:rPr lang="en-GB" sz="3200" dirty="0" err="1" smtClean="0">
                <a:solidFill>
                  <a:schemeClr val="bg1"/>
                </a:solidFill>
              </a:rPr>
              <a:t>chương</a:t>
            </a:r>
            <a:r>
              <a:rPr lang="en-GB" sz="3200" dirty="0" smtClean="0">
                <a:solidFill>
                  <a:schemeClr val="bg1"/>
                </a:solidFill>
              </a:rPr>
              <a:t> </a:t>
            </a:r>
            <a:r>
              <a:rPr lang="en-GB" sz="3200" dirty="0" err="1" smtClean="0">
                <a:solidFill>
                  <a:schemeClr val="bg1"/>
                </a:solidFill>
              </a:rPr>
              <a:t>trình</a:t>
            </a:r>
            <a:r>
              <a:rPr lang="en-GB" sz="3200" dirty="0" smtClean="0">
                <a:solidFill>
                  <a:schemeClr val="bg1"/>
                </a:solidFill>
              </a:rPr>
              <a:t> </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Gián</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đoạn</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hoạt</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động</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của</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máy</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chủ</a:t>
            </a:r>
            <a:r>
              <a:rPr lang="en-GB" sz="3200" dirty="0" smtClean="0">
                <a:solidFill>
                  <a:schemeClr val="bg1"/>
                </a:solidFill>
              </a:rPr>
              <a:t>.</a:t>
            </a:r>
            <a:endParaRPr lang="en-GB" sz="3200" dirty="0">
              <a:solidFill>
                <a:schemeClr val="bg1"/>
              </a:solidFill>
            </a:endParaRPr>
          </a:p>
          <a:p>
            <a:pPr>
              <a:buFont typeface="Wingdings" pitchFamily="2" charset="2"/>
              <a:buChar char="q"/>
            </a:pPr>
            <a:r>
              <a:rPr lang="en-GB" sz="3200" dirty="0" smtClean="0">
                <a:solidFill>
                  <a:schemeClr val="bg1"/>
                </a:solidFill>
              </a:rPr>
              <a:t> </a:t>
            </a:r>
            <a:r>
              <a:rPr lang="en-GB" sz="3200" dirty="0" err="1" smtClean="0">
                <a:solidFill>
                  <a:schemeClr val="bg1"/>
                </a:solidFill>
              </a:rPr>
              <a:t>Chuyển</a:t>
            </a:r>
            <a:r>
              <a:rPr lang="en-GB" sz="3200" dirty="0" smtClean="0">
                <a:solidFill>
                  <a:schemeClr val="bg1"/>
                </a:solidFill>
              </a:rPr>
              <a:t> </a:t>
            </a:r>
            <a:r>
              <a:rPr lang="en-GB" sz="3200" dirty="0" err="1" smtClean="0">
                <a:solidFill>
                  <a:schemeClr val="bg1"/>
                </a:solidFill>
              </a:rPr>
              <a:t>hướng</a:t>
            </a:r>
            <a:r>
              <a:rPr lang="en-GB" sz="3200" dirty="0" smtClean="0">
                <a:solidFill>
                  <a:schemeClr val="bg1"/>
                </a:solidFill>
              </a:rPr>
              <a:t> </a:t>
            </a:r>
            <a:r>
              <a:rPr lang="en-GB" sz="3200" dirty="0" err="1" smtClean="0">
                <a:solidFill>
                  <a:schemeClr val="bg1"/>
                </a:solidFill>
              </a:rPr>
              <a:t>chương</a:t>
            </a:r>
            <a:r>
              <a:rPr lang="en-GB" sz="3200" dirty="0" smtClean="0">
                <a:solidFill>
                  <a:schemeClr val="bg1"/>
                </a:solidFill>
              </a:rPr>
              <a:t> </a:t>
            </a:r>
            <a:r>
              <a:rPr lang="en-GB" sz="3200" dirty="0" err="1" smtClean="0">
                <a:solidFill>
                  <a:schemeClr val="bg1"/>
                </a:solidFill>
              </a:rPr>
              <a:t>trình</a:t>
            </a:r>
            <a:r>
              <a:rPr lang="en-GB" sz="3200" dirty="0" smtClean="0">
                <a:solidFill>
                  <a:schemeClr val="bg1"/>
                </a:solidFill>
              </a:rPr>
              <a:t> </a:t>
            </a:r>
            <a:r>
              <a:rPr lang="en-GB" sz="3200" dirty="0" err="1" smtClean="0">
                <a:solidFill>
                  <a:schemeClr val="bg1"/>
                </a:solidFill>
              </a:rPr>
              <a:t>theo</a:t>
            </a:r>
            <a:r>
              <a:rPr lang="en-GB" sz="3200" dirty="0" smtClean="0">
                <a:solidFill>
                  <a:schemeClr val="bg1"/>
                </a:solidFill>
              </a:rPr>
              <a:t> </a:t>
            </a:r>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kẻ</a:t>
            </a:r>
            <a:r>
              <a:rPr lang="en-GB" sz="3200" dirty="0" smtClean="0">
                <a:solidFill>
                  <a:schemeClr val="bg1"/>
                </a:solidFill>
              </a:rPr>
              <a:t> </a:t>
            </a:r>
            <a:r>
              <a:rPr lang="en-GB" sz="3200" dirty="0" err="1" smtClean="0">
                <a:solidFill>
                  <a:schemeClr val="bg1"/>
                </a:solidFill>
              </a:rPr>
              <a:t>tấn</a:t>
            </a:r>
            <a:r>
              <a:rPr lang="en-GB" sz="3200" dirty="0" smtClean="0">
                <a:solidFill>
                  <a:schemeClr val="bg1"/>
                </a:solidFill>
              </a:rPr>
              <a:t> </a:t>
            </a:r>
            <a:r>
              <a:rPr lang="en-GB" sz="3200" dirty="0" err="1" smtClean="0">
                <a:solidFill>
                  <a:schemeClr val="bg1"/>
                </a:solidFill>
              </a:rPr>
              <a:t>công</a:t>
            </a:r>
            <a:r>
              <a:rPr lang="en-GB" sz="3200" dirty="0" smtClean="0">
                <a:solidFill>
                  <a:schemeClr val="bg1"/>
                </a:solidFill>
              </a:rPr>
              <a:t> mong </a:t>
            </a:r>
            <a:r>
              <a:rPr lang="en-GB" sz="3200" dirty="0" err="1" smtClean="0">
                <a:solidFill>
                  <a:schemeClr val="bg1"/>
                </a:solidFill>
              </a:rPr>
              <a:t>muốn</a:t>
            </a:r>
            <a:r>
              <a:rPr lang="en-GB" sz="3200" dirty="0" smtClean="0">
                <a:solidFill>
                  <a:schemeClr val="bg1"/>
                </a:solidFill>
              </a:rPr>
              <a:t>.</a:t>
            </a:r>
            <a:endParaRPr lang="en-GB" sz="3200" dirty="0">
              <a:solidFill>
                <a:schemeClr val="bg1"/>
              </a:solidFill>
            </a:endParaRPr>
          </a:p>
          <a:p>
            <a:pPr>
              <a:buFont typeface="Wingdings" pitchFamily="2" charset="2"/>
              <a:buChar char="q"/>
            </a:pPr>
            <a:endParaRPr lang="en-US" sz="3200" dirty="0">
              <a:solidFill>
                <a:schemeClr val="bg1"/>
              </a:solidFill>
            </a:endParaRPr>
          </a:p>
        </p:txBody>
      </p:sp>
      <p:pic>
        <p:nvPicPr>
          <p:cNvPr id="5" name="Picture 4"/>
          <p:cNvPicPr>
            <a:picLocks noChangeAspect="1"/>
          </p:cNvPicPr>
          <p:nvPr/>
        </p:nvPicPr>
        <p:blipFill>
          <a:blip r:embed="rId2"/>
          <a:stretch>
            <a:fillRect/>
          </a:stretch>
        </p:blipFill>
        <p:spPr>
          <a:xfrm>
            <a:off x="1988663" y="5006185"/>
            <a:ext cx="4292083" cy="1866122"/>
          </a:xfrm>
          <a:prstGeom prst="rect">
            <a:avLst/>
          </a:prstGeom>
        </p:spPr>
      </p:pic>
      <p:pic>
        <p:nvPicPr>
          <p:cNvPr id="6" name="Picture 5"/>
          <p:cNvPicPr>
            <a:picLocks noChangeAspect="1"/>
          </p:cNvPicPr>
          <p:nvPr/>
        </p:nvPicPr>
        <p:blipFill>
          <a:blip r:embed="rId3"/>
          <a:stretch>
            <a:fillRect/>
          </a:stretch>
        </p:blipFill>
        <p:spPr>
          <a:xfrm>
            <a:off x="7231223" y="5006185"/>
            <a:ext cx="4198775" cy="1851815"/>
          </a:xfrm>
          <a:prstGeom prst="rect">
            <a:avLst/>
          </a:prstGeom>
        </p:spPr>
      </p:pic>
    </p:spTree>
    <p:extLst>
      <p:ext uri="{BB962C8B-B14F-4D97-AF65-F5344CB8AC3E}">
        <p14:creationId xmlns:p14="http://schemas.microsoft.com/office/powerpoint/2010/main" val="1716592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871960" cy="793115"/>
          </a:xfrm>
        </p:spPr>
        <p:txBody>
          <a:bodyPr/>
          <a:lstStyle/>
          <a:p>
            <a:pPr algn="ctr"/>
            <a:r>
              <a:rPr lang="vi-VN" b="1" dirty="0">
                <a:latin typeface="Arial" panose="020B0604020202020204" pitchFamily="34" charset="0"/>
                <a:cs typeface="Arial" panose="020B0604020202020204" pitchFamily="34" charset="0"/>
              </a:rPr>
              <a:t>Lỗ hổng tràn bộ đệm</a:t>
            </a:r>
            <a:endParaRPr lang="en-US" b="1" dirty="0">
              <a:latin typeface="Arial" panose="020B0604020202020204" pitchFamily="34" charset="0"/>
              <a:cs typeface="Arial" panose="020B0604020202020204" pitchFamily="34" charset="0"/>
            </a:endParaRPr>
          </a:p>
        </p:txBody>
      </p:sp>
      <p:sp>
        <p:nvSpPr>
          <p:cNvPr id="5" name="Content Placeholder 1"/>
          <p:cNvSpPr>
            <a:spLocks noGrp="1"/>
          </p:cNvSpPr>
          <p:nvPr>
            <p:ph sz="quarter" idx="4294967295"/>
          </p:nvPr>
        </p:nvSpPr>
        <p:spPr>
          <a:xfrm>
            <a:off x="730742" y="382554"/>
            <a:ext cx="10832842" cy="5449078"/>
          </a:xfrm>
        </p:spPr>
        <p:txBody>
          <a:bodyPr anchor="ctr"/>
          <a:lstStyle/>
          <a:p>
            <a:r>
              <a:rPr lang="vi-VN" sz="3200" dirty="0" smtClean="0">
                <a:solidFill>
                  <a:schemeClr val="bg1"/>
                </a:solidFill>
              </a:rPr>
              <a:t>Dễ tránh nhưng phổ biến và nguy hiểm nhất hiện nay</a:t>
            </a:r>
          </a:p>
          <a:p>
            <a:r>
              <a:rPr lang="vi-VN" sz="3200" dirty="0" smtClean="0">
                <a:solidFill>
                  <a:schemeClr val="bg1"/>
                </a:solidFill>
              </a:rPr>
              <a:t>Đứng thứ 3/25 trong bảng xếp hạng lỗi lập trình nguy hiểm nhất của SANS</a:t>
            </a:r>
          </a:p>
          <a:p>
            <a:r>
              <a:rPr lang="vi-VN" sz="3200" dirty="0" smtClean="0">
                <a:solidFill>
                  <a:schemeClr val="bg1"/>
                </a:solidFill>
              </a:rPr>
              <a:t>Hai dạng lớn: trên stack, trên heap</a:t>
            </a:r>
          </a:p>
          <a:p>
            <a:r>
              <a:rPr lang="vi-VN" sz="3200" dirty="0" smtClean="0">
                <a:solidFill>
                  <a:schemeClr val="bg1"/>
                </a:solidFill>
              </a:rPr>
              <a:t>Có nhiều cơ chế bảo vệ và cũng có nhiều kỹ thuật khai thác</a:t>
            </a:r>
          </a:p>
        </p:txBody>
      </p:sp>
    </p:spTree>
    <p:extLst>
      <p:ext uri="{BB962C8B-B14F-4D97-AF65-F5344CB8AC3E}">
        <p14:creationId xmlns:p14="http://schemas.microsoft.com/office/powerpoint/2010/main" val="1264106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980817" cy="793115"/>
          </a:xfrm>
        </p:spPr>
        <p:txBody>
          <a:bodyPr/>
          <a:lstStyle/>
          <a:p>
            <a:pPr algn="ctr"/>
            <a:r>
              <a:rPr lang="en-US" b="1" dirty="0" smtClean="0">
                <a:latin typeface="Arial" panose="020B0604020202020204" pitchFamily="34" charset="0"/>
                <a:cs typeface="Arial" panose="020B0604020202020204" pitchFamily="34" charset="0"/>
              </a:rPr>
              <a:t>T</a:t>
            </a:r>
            <a:r>
              <a:rPr lang="vi-VN" b="1" dirty="0" smtClean="0">
                <a:latin typeface="Arial" panose="020B0604020202020204" pitchFamily="34" charset="0"/>
                <a:cs typeface="Arial" panose="020B0604020202020204" pitchFamily="34" charset="0"/>
              </a:rPr>
              <a:t>ràn </a:t>
            </a:r>
            <a:r>
              <a:rPr lang="vi-VN" b="1" dirty="0">
                <a:latin typeface="Arial" panose="020B0604020202020204" pitchFamily="34" charset="0"/>
                <a:cs typeface="Arial" panose="020B0604020202020204" pitchFamily="34" charset="0"/>
              </a:rPr>
              <a:t>bộ đệm</a:t>
            </a:r>
            <a:endParaRPr lang="en-US" b="1" dirty="0">
              <a:latin typeface="Arial" panose="020B0604020202020204" pitchFamily="34" charset="0"/>
              <a:cs typeface="Arial" panose="020B0604020202020204" pitchFamily="34" charset="0"/>
            </a:endParaRPr>
          </a:p>
        </p:txBody>
      </p:sp>
      <p:pic>
        <p:nvPicPr>
          <p:cNvPr id="5122" name="Picture 41" descr="Description: D:\Thuc tap va do an\Hinh\overflow.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820" y="1143001"/>
            <a:ext cx="11178074" cy="571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95100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871960" cy="793115"/>
          </a:xfrm>
        </p:spPr>
        <p:txBody>
          <a:bodyPr/>
          <a:lstStyle/>
          <a:p>
            <a:pPr algn="ctr"/>
            <a:r>
              <a:rPr lang="vi-VN" b="1" dirty="0">
                <a:latin typeface="Arial" panose="020B0604020202020204" pitchFamily="34" charset="0"/>
                <a:cs typeface="Arial" panose="020B0604020202020204" pitchFamily="34" charset="0"/>
              </a:rPr>
              <a:t>Lỗ hổng tràn bộ đệm</a:t>
            </a:r>
            <a:endParaRPr lang="en-US" b="1" dirty="0">
              <a:latin typeface="Arial" panose="020B0604020202020204" pitchFamily="34" charset="0"/>
              <a:cs typeface="Arial" panose="020B0604020202020204" pitchFamily="34" charset="0"/>
            </a:endParaRPr>
          </a:p>
        </p:txBody>
      </p:sp>
      <p:sp>
        <p:nvSpPr>
          <p:cNvPr id="5" name="Content Placeholder 1"/>
          <p:cNvSpPr>
            <a:spLocks noGrp="1"/>
          </p:cNvSpPr>
          <p:nvPr>
            <p:ph sz="quarter" idx="4294967295"/>
          </p:nvPr>
        </p:nvSpPr>
        <p:spPr>
          <a:xfrm>
            <a:off x="522515" y="783770"/>
            <a:ext cx="11078392" cy="5449078"/>
          </a:xfrm>
        </p:spPr>
        <p:txBody>
          <a:bodyPr anchor="ctr"/>
          <a:lstStyle/>
          <a:p>
            <a:r>
              <a:rPr lang="en-GB" sz="3200" dirty="0" err="1" smtClean="0">
                <a:solidFill>
                  <a:schemeClr val="bg1"/>
                </a:solidFill>
              </a:rPr>
              <a:t>Hiểu</a:t>
            </a:r>
            <a:r>
              <a:rPr lang="en-GB" sz="3200" dirty="0" smtClean="0">
                <a:solidFill>
                  <a:schemeClr val="bg1"/>
                </a:solidFill>
              </a:rPr>
              <a:t> </a:t>
            </a:r>
            <a:r>
              <a:rPr lang="en-GB" sz="3200" dirty="0" err="1" smtClean="0">
                <a:solidFill>
                  <a:schemeClr val="bg1"/>
                </a:solidFill>
              </a:rPr>
              <a:t>biết</a:t>
            </a:r>
            <a:r>
              <a:rPr lang="en-GB" sz="3200" dirty="0" smtClean="0">
                <a:solidFill>
                  <a:schemeClr val="bg1"/>
                </a:solidFill>
              </a:rPr>
              <a:t> </a:t>
            </a:r>
            <a:r>
              <a:rPr lang="en-GB" sz="3200" dirty="0" err="1" smtClean="0">
                <a:solidFill>
                  <a:schemeClr val="bg1"/>
                </a:solidFill>
              </a:rPr>
              <a:t>về</a:t>
            </a:r>
            <a:r>
              <a:rPr lang="en-GB" sz="3200" dirty="0" smtClean="0">
                <a:solidFill>
                  <a:schemeClr val="bg1"/>
                </a:solidFill>
              </a:rPr>
              <a:t> </a:t>
            </a:r>
            <a:r>
              <a:rPr lang="en-GB" sz="3200" dirty="0" err="1" smtClean="0">
                <a:solidFill>
                  <a:schemeClr val="bg1"/>
                </a:solidFill>
              </a:rPr>
              <a:t>các</a:t>
            </a:r>
            <a:r>
              <a:rPr lang="en-GB" sz="3200" dirty="0" smtClean="0">
                <a:solidFill>
                  <a:schemeClr val="bg1"/>
                </a:solidFill>
              </a:rPr>
              <a:t> </a:t>
            </a:r>
            <a:r>
              <a:rPr lang="en-GB" sz="3200" dirty="0" err="1" smtClean="0">
                <a:solidFill>
                  <a:schemeClr val="bg1"/>
                </a:solidFill>
              </a:rPr>
              <a:t>hàm</a:t>
            </a:r>
            <a:r>
              <a:rPr lang="en-GB" sz="3200" dirty="0" smtClean="0">
                <a:solidFill>
                  <a:schemeClr val="bg1"/>
                </a:solidFill>
              </a:rPr>
              <a:t> C </a:t>
            </a:r>
            <a:r>
              <a:rPr lang="en-GB" sz="3200" dirty="0" err="1" smtClean="0">
                <a:solidFill>
                  <a:schemeClr val="bg1"/>
                </a:solidFill>
              </a:rPr>
              <a:t>và</a:t>
            </a:r>
            <a:r>
              <a:rPr lang="en-GB" sz="3200" dirty="0" smtClean="0">
                <a:solidFill>
                  <a:schemeClr val="bg1"/>
                </a:solidFill>
              </a:rPr>
              <a:t> </a:t>
            </a:r>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hoạt</a:t>
            </a:r>
            <a:r>
              <a:rPr lang="en-GB" sz="3200" dirty="0" smtClean="0">
                <a:solidFill>
                  <a:schemeClr val="bg1"/>
                </a:solidFill>
              </a:rPr>
              <a:t> </a:t>
            </a:r>
            <a:r>
              <a:rPr lang="en-GB" sz="3200" dirty="0" err="1" smtClean="0">
                <a:solidFill>
                  <a:schemeClr val="bg1"/>
                </a:solidFill>
              </a:rPr>
              <a:t>động</a:t>
            </a:r>
            <a:r>
              <a:rPr lang="en-GB" sz="3200" dirty="0" smtClean="0">
                <a:solidFill>
                  <a:schemeClr val="bg1"/>
                </a:solidFill>
              </a:rPr>
              <a:t> </a:t>
            </a:r>
            <a:r>
              <a:rPr lang="en-GB" sz="3200" dirty="0" err="1" smtClean="0">
                <a:solidFill>
                  <a:schemeClr val="bg1"/>
                </a:solidFill>
              </a:rPr>
              <a:t>của</a:t>
            </a:r>
            <a:r>
              <a:rPr lang="en-GB" sz="3200" dirty="0" smtClean="0">
                <a:solidFill>
                  <a:schemeClr val="bg1"/>
                </a:solidFill>
              </a:rPr>
              <a:t> </a:t>
            </a:r>
            <a:r>
              <a:rPr lang="en-GB" sz="3200" dirty="0" err="1" smtClean="0">
                <a:solidFill>
                  <a:schemeClr val="bg1"/>
                </a:solidFill>
              </a:rPr>
              <a:t>bộ</a:t>
            </a:r>
            <a:r>
              <a:rPr lang="en-GB" sz="3200" dirty="0" smtClean="0">
                <a:solidFill>
                  <a:schemeClr val="bg1"/>
                </a:solidFill>
              </a:rPr>
              <a:t> </a:t>
            </a:r>
            <a:r>
              <a:rPr lang="en-GB" sz="3200" dirty="0" err="1" smtClean="0">
                <a:solidFill>
                  <a:schemeClr val="bg1"/>
                </a:solidFill>
              </a:rPr>
              <a:t>nhớ</a:t>
            </a:r>
            <a:r>
              <a:rPr lang="en-GB" sz="3200" dirty="0" smtClean="0">
                <a:solidFill>
                  <a:schemeClr val="bg1"/>
                </a:solidFill>
              </a:rPr>
              <a:t>.</a:t>
            </a:r>
            <a:endParaRPr lang="en-GB" sz="3200" dirty="0">
              <a:solidFill>
                <a:schemeClr val="bg1"/>
              </a:solidFill>
            </a:endParaRPr>
          </a:p>
          <a:p>
            <a:r>
              <a:rPr lang="en-GB" sz="3200" dirty="0" err="1" smtClean="0">
                <a:solidFill>
                  <a:schemeClr val="bg1"/>
                </a:solidFill>
              </a:rPr>
              <a:t>Kiến</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cơ</a:t>
            </a:r>
            <a:r>
              <a:rPr lang="en-GB" sz="3200" dirty="0" smtClean="0">
                <a:solidFill>
                  <a:schemeClr val="bg1"/>
                </a:solidFill>
              </a:rPr>
              <a:t> </a:t>
            </a:r>
            <a:r>
              <a:rPr lang="en-GB" sz="3200" dirty="0" err="1" smtClean="0">
                <a:solidFill>
                  <a:schemeClr val="bg1"/>
                </a:solidFill>
              </a:rPr>
              <a:t>bản</a:t>
            </a:r>
            <a:r>
              <a:rPr lang="en-GB" sz="3200" dirty="0" smtClean="0">
                <a:solidFill>
                  <a:schemeClr val="bg1"/>
                </a:solidFill>
              </a:rPr>
              <a:t> </a:t>
            </a:r>
            <a:r>
              <a:rPr lang="en-GB" sz="3200" dirty="0" err="1" smtClean="0">
                <a:solidFill>
                  <a:schemeClr val="bg1"/>
                </a:solidFill>
              </a:rPr>
              <a:t>về</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assembly </a:t>
            </a:r>
            <a:r>
              <a:rPr lang="en-GB" sz="3200" dirty="0" err="1" smtClean="0">
                <a:solidFill>
                  <a:schemeClr val="bg1"/>
                </a:solidFill>
              </a:rPr>
              <a:t>hoặc</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a:t>
            </a:r>
            <a:r>
              <a:rPr lang="en-GB" sz="3200" dirty="0" err="1" smtClean="0">
                <a:solidFill>
                  <a:schemeClr val="bg1"/>
                </a:solidFill>
              </a:rPr>
              <a:t>máy</a:t>
            </a:r>
            <a:r>
              <a:rPr lang="en-GB" sz="3200" dirty="0" smtClean="0">
                <a:solidFill>
                  <a:schemeClr val="bg1"/>
                </a:solidFill>
              </a:rPr>
              <a:t>.</a:t>
            </a:r>
            <a:endParaRPr lang="en-GB" sz="3200" dirty="0">
              <a:solidFill>
                <a:schemeClr val="bg1"/>
              </a:solidFill>
            </a:endParaRPr>
          </a:p>
          <a:p>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hệ</a:t>
            </a:r>
            <a:r>
              <a:rPr lang="en-GB" sz="3200" dirty="0" smtClean="0">
                <a:solidFill>
                  <a:schemeClr val="bg1"/>
                </a:solidFill>
              </a:rPr>
              <a:t> </a:t>
            </a:r>
            <a:r>
              <a:rPr lang="en-GB" sz="3200" dirty="0" err="1" smtClean="0">
                <a:solidFill>
                  <a:schemeClr val="bg1"/>
                </a:solidFill>
              </a:rPr>
              <a:t>thống</a:t>
            </a:r>
            <a:r>
              <a:rPr lang="en-GB" sz="3200" dirty="0" smtClean="0">
                <a:solidFill>
                  <a:schemeClr val="bg1"/>
                </a:solidFill>
              </a:rPr>
              <a:t> </a:t>
            </a:r>
            <a:r>
              <a:rPr lang="en-GB" sz="3200" dirty="0" err="1" smtClean="0">
                <a:solidFill>
                  <a:schemeClr val="bg1"/>
                </a:solidFill>
              </a:rPr>
              <a:t>thực</a:t>
            </a:r>
            <a:r>
              <a:rPr lang="en-GB" sz="3200" dirty="0" smtClean="0">
                <a:solidFill>
                  <a:schemeClr val="bg1"/>
                </a:solidFill>
              </a:rPr>
              <a:t> </a:t>
            </a:r>
            <a:r>
              <a:rPr lang="en-GB" sz="3200" dirty="0" err="1" smtClean="0">
                <a:solidFill>
                  <a:schemeClr val="bg1"/>
                </a:solidFill>
              </a:rPr>
              <a:t>thi</a:t>
            </a:r>
            <a:r>
              <a:rPr lang="en-GB" sz="3200" dirty="0" smtClean="0">
                <a:solidFill>
                  <a:schemeClr val="bg1"/>
                </a:solidFill>
              </a:rPr>
              <a:t> </a:t>
            </a:r>
            <a:r>
              <a:rPr lang="en-GB" sz="3200" dirty="0" err="1" smtClean="0">
                <a:solidFill>
                  <a:schemeClr val="bg1"/>
                </a:solidFill>
              </a:rPr>
              <a:t>lời</a:t>
            </a:r>
            <a:r>
              <a:rPr lang="en-GB" sz="3200" dirty="0" smtClean="0">
                <a:solidFill>
                  <a:schemeClr val="bg1"/>
                </a:solidFill>
              </a:rPr>
              <a:t> </a:t>
            </a:r>
            <a:r>
              <a:rPr lang="en-GB" sz="3200" dirty="0" err="1" smtClean="0">
                <a:solidFill>
                  <a:schemeClr val="bg1"/>
                </a:solidFill>
              </a:rPr>
              <a:t>gọi</a:t>
            </a:r>
            <a:r>
              <a:rPr lang="en-GB" sz="3200" dirty="0" smtClean="0">
                <a:solidFill>
                  <a:schemeClr val="bg1"/>
                </a:solidFill>
              </a:rPr>
              <a:t> </a:t>
            </a:r>
            <a:r>
              <a:rPr lang="en-GB" sz="3200" dirty="0" err="1" smtClean="0">
                <a:solidFill>
                  <a:schemeClr val="bg1"/>
                </a:solidFill>
              </a:rPr>
              <a:t>hàm</a:t>
            </a:r>
            <a:r>
              <a:rPr lang="en-GB" sz="3200" dirty="0" smtClean="0">
                <a:solidFill>
                  <a:schemeClr val="bg1"/>
                </a:solidFill>
              </a:rPr>
              <a:t> (</a:t>
            </a:r>
            <a:r>
              <a:rPr lang="en-GB" sz="3200" dirty="0" err="1" smtClean="0">
                <a:solidFill>
                  <a:schemeClr val="bg1"/>
                </a:solidFill>
              </a:rPr>
              <a:t>Tại</a:t>
            </a:r>
            <a:r>
              <a:rPr lang="en-GB" sz="3200" dirty="0" smtClean="0">
                <a:solidFill>
                  <a:schemeClr val="bg1"/>
                </a:solidFill>
              </a:rPr>
              <a:t> </a:t>
            </a:r>
            <a:r>
              <a:rPr lang="en-GB" sz="3200" dirty="0" err="1" smtClean="0">
                <a:solidFill>
                  <a:schemeClr val="bg1"/>
                </a:solidFill>
              </a:rPr>
              <a:t>mức</a:t>
            </a:r>
            <a:r>
              <a:rPr lang="en-GB" sz="3200" dirty="0" smtClean="0">
                <a:solidFill>
                  <a:schemeClr val="bg1"/>
                </a:solidFill>
              </a:rPr>
              <a:t> </a:t>
            </a:r>
            <a:r>
              <a:rPr lang="en-GB" sz="3200" dirty="0" err="1" smtClean="0">
                <a:solidFill>
                  <a:schemeClr val="bg1"/>
                </a:solidFill>
              </a:rPr>
              <a:t>độ</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a:t>
            </a:r>
            <a:r>
              <a:rPr lang="en-GB" sz="3200" dirty="0" err="1" smtClean="0">
                <a:solidFill>
                  <a:schemeClr val="bg1"/>
                </a:solidFill>
              </a:rPr>
              <a:t>máy</a:t>
            </a:r>
            <a:r>
              <a:rPr lang="en-GB" sz="3200" dirty="0" smtClean="0">
                <a:solidFill>
                  <a:schemeClr val="bg1"/>
                </a:solidFill>
              </a:rPr>
              <a:t>).</a:t>
            </a:r>
            <a:endParaRPr lang="en-GB" sz="3200" dirty="0">
              <a:solidFill>
                <a:schemeClr val="bg1"/>
              </a:solidFill>
            </a:endParaRPr>
          </a:p>
          <a:p>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dự</a:t>
            </a:r>
            <a:r>
              <a:rPr lang="en-GB" sz="3200" dirty="0" smtClean="0">
                <a:solidFill>
                  <a:schemeClr val="bg1"/>
                </a:solidFill>
              </a:rPr>
              <a:t> </a:t>
            </a:r>
            <a:r>
              <a:rPr lang="en-GB" sz="3200" dirty="0" err="1" smtClean="0">
                <a:solidFill>
                  <a:schemeClr val="bg1"/>
                </a:solidFill>
              </a:rPr>
              <a:t>đoán</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số</a:t>
            </a:r>
            <a:r>
              <a:rPr lang="en-GB" sz="3200" dirty="0" smtClean="0">
                <a:solidFill>
                  <a:schemeClr val="bg1"/>
                </a:solidFill>
              </a:rPr>
              <a:t> </a:t>
            </a:r>
            <a:r>
              <a:rPr lang="en-GB" sz="3200" dirty="0" err="1" smtClean="0">
                <a:solidFill>
                  <a:schemeClr val="bg1"/>
                </a:solidFill>
              </a:rPr>
              <a:t>tham</a:t>
            </a:r>
            <a:r>
              <a:rPr lang="en-GB" sz="3200" dirty="0" smtClean="0">
                <a:solidFill>
                  <a:schemeClr val="bg1"/>
                </a:solidFill>
              </a:rPr>
              <a:t> </a:t>
            </a:r>
            <a:r>
              <a:rPr lang="en-GB" sz="3200" dirty="0" err="1" smtClean="0">
                <a:solidFill>
                  <a:schemeClr val="bg1"/>
                </a:solidFill>
              </a:rPr>
              <a:t>số</a:t>
            </a:r>
            <a:r>
              <a:rPr lang="en-GB" sz="3200" dirty="0" smtClean="0">
                <a:solidFill>
                  <a:schemeClr val="bg1"/>
                </a:solidFill>
              </a:rPr>
              <a:t> </a:t>
            </a:r>
            <a:r>
              <a:rPr lang="en-GB" sz="3200" dirty="0" err="1" smtClean="0">
                <a:solidFill>
                  <a:schemeClr val="bg1"/>
                </a:solidFill>
              </a:rPr>
              <a:t>quan</a:t>
            </a:r>
            <a:r>
              <a:rPr lang="en-GB" sz="3200" dirty="0" smtClean="0">
                <a:solidFill>
                  <a:schemeClr val="bg1"/>
                </a:solidFill>
              </a:rPr>
              <a:t> </a:t>
            </a:r>
            <a:r>
              <a:rPr lang="en-GB" sz="3200" dirty="0" err="1" smtClean="0">
                <a:solidFill>
                  <a:schemeClr val="bg1"/>
                </a:solidFill>
              </a:rPr>
              <a:t>trọng</a:t>
            </a:r>
            <a:r>
              <a:rPr lang="en-GB" sz="3200" dirty="0" smtClean="0">
                <a:solidFill>
                  <a:schemeClr val="bg1"/>
                </a:solidFill>
              </a:rPr>
              <a:t>.</a:t>
            </a:r>
            <a:endParaRPr lang="en-GB" sz="3200" dirty="0">
              <a:solidFill>
                <a:schemeClr val="bg1"/>
              </a:solidFill>
            </a:endParaRPr>
          </a:p>
        </p:txBody>
      </p:sp>
    </p:spTree>
    <p:extLst>
      <p:ext uri="{BB962C8B-B14F-4D97-AF65-F5344CB8AC3E}">
        <p14:creationId xmlns:p14="http://schemas.microsoft.com/office/powerpoint/2010/main" val="8452292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871960" cy="793115"/>
          </a:xfrm>
        </p:spPr>
        <p:txBody>
          <a:bodyPr/>
          <a:lstStyle/>
          <a:p>
            <a:pPr algn="ctr"/>
            <a:r>
              <a:rPr lang="vi-VN" b="1" dirty="0">
                <a:latin typeface="Arial" panose="020B0604020202020204" pitchFamily="34" charset="0"/>
                <a:cs typeface="Arial" panose="020B0604020202020204" pitchFamily="34" charset="0"/>
              </a:rPr>
              <a:t>Lỗ hổng tràn bộ đệm</a:t>
            </a:r>
            <a:endParaRPr lang="en-US" b="1" dirty="0">
              <a:latin typeface="Arial" panose="020B0604020202020204" pitchFamily="34" charset="0"/>
              <a:cs typeface="Arial" panose="020B0604020202020204" pitchFamily="34" charset="0"/>
            </a:endParaRPr>
          </a:p>
        </p:txBody>
      </p:sp>
      <p:sp>
        <p:nvSpPr>
          <p:cNvPr id="5" name="Content Placeholder 1"/>
          <p:cNvSpPr>
            <a:spLocks noGrp="1"/>
          </p:cNvSpPr>
          <p:nvPr>
            <p:ph sz="quarter" idx="4294967295"/>
          </p:nvPr>
        </p:nvSpPr>
        <p:spPr>
          <a:xfrm>
            <a:off x="485193" y="1362269"/>
            <a:ext cx="11078392" cy="4329403"/>
          </a:xfrm>
        </p:spPr>
        <p:txBody>
          <a:bodyPr anchor="ctr"/>
          <a:lstStyle/>
          <a:p>
            <a:r>
              <a:rPr lang="en-GB" sz="3200" dirty="0" err="1" smtClean="0">
                <a:solidFill>
                  <a:schemeClr val="bg1"/>
                </a:solidFill>
              </a:rPr>
              <a:t>Lỗ</a:t>
            </a:r>
            <a:r>
              <a:rPr lang="en-GB" sz="3200" dirty="0" smtClean="0">
                <a:solidFill>
                  <a:schemeClr val="bg1"/>
                </a:solidFill>
              </a:rPr>
              <a:t> </a:t>
            </a:r>
            <a:r>
              <a:rPr lang="en-GB" sz="3200" dirty="0" err="1" smtClean="0">
                <a:solidFill>
                  <a:schemeClr val="bg1"/>
                </a:solidFill>
              </a:rPr>
              <a:t>hổng</a:t>
            </a:r>
            <a:r>
              <a:rPr lang="en-GB" sz="3200" dirty="0" smtClean="0">
                <a:solidFill>
                  <a:schemeClr val="bg1"/>
                </a:solidFill>
              </a:rPr>
              <a:t> </a:t>
            </a:r>
            <a:r>
              <a:rPr lang="en-GB" sz="3200" dirty="0" err="1" smtClean="0">
                <a:solidFill>
                  <a:schemeClr val="bg1"/>
                </a:solidFill>
              </a:rPr>
              <a:t>này</a:t>
            </a:r>
            <a:r>
              <a:rPr lang="en-GB" sz="3200" dirty="0" smtClean="0">
                <a:solidFill>
                  <a:schemeClr val="bg1"/>
                </a:solidFill>
              </a:rPr>
              <a:t> </a:t>
            </a:r>
            <a:r>
              <a:rPr lang="en-GB" sz="3200" dirty="0" err="1" smtClean="0">
                <a:solidFill>
                  <a:schemeClr val="bg1"/>
                </a:solidFill>
              </a:rPr>
              <a:t>không</a:t>
            </a:r>
            <a:r>
              <a:rPr lang="en-GB" sz="3200" dirty="0" smtClean="0">
                <a:solidFill>
                  <a:schemeClr val="bg1"/>
                </a:solidFill>
              </a:rPr>
              <a:t> </a:t>
            </a:r>
            <a:r>
              <a:rPr lang="en-GB" sz="3200" dirty="0" err="1" smtClean="0">
                <a:solidFill>
                  <a:schemeClr val="bg1"/>
                </a:solidFill>
              </a:rPr>
              <a:t>độc</a:t>
            </a:r>
            <a:r>
              <a:rPr lang="en-GB" sz="3200" dirty="0" smtClean="0">
                <a:solidFill>
                  <a:schemeClr val="bg1"/>
                </a:solidFill>
              </a:rPr>
              <a:t> </a:t>
            </a:r>
            <a:r>
              <a:rPr lang="en-GB" sz="3200" dirty="0" err="1" smtClean="0">
                <a:solidFill>
                  <a:schemeClr val="bg1"/>
                </a:solidFill>
              </a:rPr>
              <a:t>lập</a:t>
            </a:r>
            <a:r>
              <a:rPr lang="en-GB" sz="3200" dirty="0" smtClean="0">
                <a:solidFill>
                  <a:schemeClr val="bg1"/>
                </a:solidFill>
              </a:rPr>
              <a:t> </a:t>
            </a:r>
            <a:r>
              <a:rPr lang="en-GB" sz="3200" dirty="0" err="1" smtClean="0">
                <a:solidFill>
                  <a:schemeClr val="bg1"/>
                </a:solidFill>
              </a:rPr>
              <a:t>với</a:t>
            </a:r>
            <a:r>
              <a:rPr lang="en-GB" sz="3200" dirty="0" smtClean="0">
                <a:solidFill>
                  <a:schemeClr val="bg1"/>
                </a:solidFill>
              </a:rPr>
              <a:t> </a:t>
            </a:r>
            <a:r>
              <a:rPr lang="en-GB" sz="3200" dirty="0" err="1" smtClean="0">
                <a:solidFill>
                  <a:schemeClr val="bg1"/>
                </a:solidFill>
              </a:rPr>
              <a:t>nền</a:t>
            </a:r>
            <a:r>
              <a:rPr lang="en-GB" sz="3200" dirty="0" smtClean="0">
                <a:solidFill>
                  <a:schemeClr val="bg1"/>
                </a:solidFill>
              </a:rPr>
              <a:t> </a:t>
            </a:r>
            <a:r>
              <a:rPr lang="en-GB" sz="3200" dirty="0" err="1" smtClean="0">
                <a:solidFill>
                  <a:schemeClr val="bg1"/>
                </a:solidFill>
              </a:rPr>
              <a:t>tảng</a:t>
            </a:r>
            <a:r>
              <a:rPr lang="en-GB" sz="3200" dirty="0" smtClean="0">
                <a:solidFill>
                  <a:schemeClr val="bg1"/>
                </a:solidFill>
              </a:rPr>
              <a:t> </a:t>
            </a:r>
            <a:r>
              <a:rPr lang="en-GB" sz="3200" dirty="0" err="1" smtClean="0">
                <a:solidFill>
                  <a:schemeClr val="bg1"/>
                </a:solidFill>
              </a:rPr>
              <a:t>phần</a:t>
            </a:r>
            <a:r>
              <a:rPr lang="en-GB" sz="3200" dirty="0" smtClean="0">
                <a:solidFill>
                  <a:schemeClr val="bg1"/>
                </a:solidFill>
              </a:rPr>
              <a:t> </a:t>
            </a:r>
            <a:r>
              <a:rPr lang="en-GB" sz="3200" dirty="0" err="1" smtClean="0">
                <a:solidFill>
                  <a:schemeClr val="bg1"/>
                </a:solidFill>
              </a:rPr>
              <a:t>cứng</a:t>
            </a:r>
            <a:r>
              <a:rPr lang="en-GB" sz="3200" dirty="0" smtClean="0">
                <a:solidFill>
                  <a:schemeClr val="bg1"/>
                </a:solidFill>
              </a:rPr>
              <a:t> </a:t>
            </a:r>
            <a:r>
              <a:rPr lang="en-GB" sz="3200" dirty="0" err="1" smtClean="0">
                <a:solidFill>
                  <a:schemeClr val="bg1"/>
                </a:solidFill>
              </a:rPr>
              <a:t>và</a:t>
            </a:r>
            <a:r>
              <a:rPr lang="en-GB" sz="3200" dirty="0" smtClean="0">
                <a:solidFill>
                  <a:schemeClr val="bg1"/>
                </a:solidFill>
              </a:rPr>
              <a:t> OS </a:t>
            </a:r>
            <a:r>
              <a:rPr lang="en-GB" sz="3200" dirty="0" smtClean="0">
                <a:solidFill>
                  <a:schemeClr val="bg1"/>
                </a:solidFill>
                <a:sym typeface="Wingdings" panose="05000000000000000000" pitchFamily="2" charset="2"/>
              </a:rPr>
              <a:t> </a:t>
            </a:r>
            <a:r>
              <a:rPr lang="en-GB" sz="3200" dirty="0" err="1" smtClean="0">
                <a:solidFill>
                  <a:schemeClr val="bg1"/>
                </a:solidFill>
                <a:sym typeface="Wingdings" panose="05000000000000000000" pitchFamily="2" charset="2"/>
              </a:rPr>
              <a:t>Đ</a:t>
            </a:r>
            <a:r>
              <a:rPr lang="en-GB" sz="3200" dirty="0" err="1" smtClean="0">
                <a:solidFill>
                  <a:schemeClr val="bg1"/>
                </a:solidFill>
              </a:rPr>
              <a:t>ể</a:t>
            </a:r>
            <a:r>
              <a:rPr lang="en-GB" sz="3200" dirty="0" smtClean="0">
                <a:solidFill>
                  <a:schemeClr val="bg1"/>
                </a:solidFill>
              </a:rPr>
              <a:t> </a:t>
            </a:r>
            <a:r>
              <a:rPr lang="en-GB" sz="3200" dirty="0" err="1" smtClean="0">
                <a:solidFill>
                  <a:schemeClr val="bg1"/>
                </a:solidFill>
              </a:rPr>
              <a:t>xây</a:t>
            </a:r>
            <a:r>
              <a:rPr lang="en-GB" sz="3200" dirty="0" smtClean="0">
                <a:solidFill>
                  <a:schemeClr val="bg1"/>
                </a:solidFill>
              </a:rPr>
              <a:t> </a:t>
            </a:r>
            <a:r>
              <a:rPr lang="en-GB" sz="3200" dirty="0" err="1" smtClean="0">
                <a:solidFill>
                  <a:schemeClr val="bg1"/>
                </a:solidFill>
              </a:rPr>
              <a:t>dựng</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a:t>
            </a:r>
            <a:r>
              <a:rPr lang="en-GB" sz="3200" dirty="0" err="1" smtClean="0">
                <a:solidFill>
                  <a:schemeClr val="bg1"/>
                </a:solidFill>
              </a:rPr>
              <a:t>khai</a:t>
            </a:r>
            <a:r>
              <a:rPr lang="en-GB" sz="3200" dirty="0" smtClean="0">
                <a:solidFill>
                  <a:schemeClr val="bg1"/>
                </a:solidFill>
              </a:rPr>
              <a:t> </a:t>
            </a:r>
            <a:r>
              <a:rPr lang="en-GB" sz="3200" dirty="0" err="1" smtClean="0">
                <a:solidFill>
                  <a:schemeClr val="bg1"/>
                </a:solidFill>
              </a:rPr>
              <a:t>thác</a:t>
            </a:r>
            <a:r>
              <a:rPr lang="en-GB" sz="3200" dirty="0" smtClean="0">
                <a:solidFill>
                  <a:schemeClr val="bg1"/>
                </a:solidFill>
              </a:rPr>
              <a:t> </a:t>
            </a:r>
            <a:r>
              <a:rPr lang="en-GB" sz="3200" dirty="0" err="1" smtClean="0">
                <a:solidFill>
                  <a:schemeClr val="bg1"/>
                </a:solidFill>
              </a:rPr>
              <a:t>cần</a:t>
            </a:r>
            <a:r>
              <a:rPr lang="en-GB" sz="3200" dirty="0" smtClean="0">
                <a:solidFill>
                  <a:schemeClr val="bg1"/>
                </a:solidFill>
              </a:rPr>
              <a:t> </a:t>
            </a:r>
            <a:r>
              <a:rPr lang="en-GB" sz="3200" dirty="0" err="1" smtClean="0">
                <a:solidFill>
                  <a:schemeClr val="bg1"/>
                </a:solidFill>
              </a:rPr>
              <a:t>kiến</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về</a:t>
            </a:r>
            <a:r>
              <a:rPr lang="en-GB" sz="3200" dirty="0" smtClean="0">
                <a:solidFill>
                  <a:schemeClr val="bg1"/>
                </a:solidFill>
              </a:rPr>
              <a:t> </a:t>
            </a:r>
            <a:r>
              <a:rPr lang="en-GB" sz="3200" dirty="0" err="1" smtClean="0">
                <a:solidFill>
                  <a:schemeClr val="bg1"/>
                </a:solidFill>
              </a:rPr>
              <a:t>nền</a:t>
            </a:r>
            <a:r>
              <a:rPr lang="en-GB" sz="3200" dirty="0" smtClean="0">
                <a:solidFill>
                  <a:schemeClr val="bg1"/>
                </a:solidFill>
              </a:rPr>
              <a:t> </a:t>
            </a:r>
            <a:r>
              <a:rPr lang="en-GB" sz="3200" dirty="0" err="1" smtClean="0">
                <a:solidFill>
                  <a:schemeClr val="bg1"/>
                </a:solidFill>
              </a:rPr>
              <a:t>tảng</a:t>
            </a:r>
            <a:r>
              <a:rPr lang="en-GB" sz="3200" dirty="0" smtClean="0">
                <a:solidFill>
                  <a:schemeClr val="bg1"/>
                </a:solidFill>
              </a:rPr>
              <a:t> CPU </a:t>
            </a:r>
            <a:r>
              <a:rPr lang="en-GB" sz="3200" dirty="0" err="1" smtClean="0">
                <a:solidFill>
                  <a:schemeClr val="bg1"/>
                </a:solidFill>
              </a:rPr>
              <a:t>và</a:t>
            </a:r>
            <a:r>
              <a:rPr lang="en-GB" sz="3200" dirty="0" smtClean="0">
                <a:solidFill>
                  <a:schemeClr val="bg1"/>
                </a:solidFill>
              </a:rPr>
              <a:t> </a:t>
            </a:r>
            <a:r>
              <a:rPr lang="en-GB" sz="3200" dirty="0" err="1" smtClean="0">
                <a:solidFill>
                  <a:schemeClr val="bg1"/>
                </a:solidFill>
              </a:rPr>
              <a:t>hệ</a:t>
            </a:r>
            <a:r>
              <a:rPr lang="en-GB" sz="3200" dirty="0" smtClean="0">
                <a:solidFill>
                  <a:schemeClr val="bg1"/>
                </a:solidFill>
              </a:rPr>
              <a:t> </a:t>
            </a:r>
            <a:r>
              <a:rPr lang="en-GB" sz="3200" dirty="0" err="1" smtClean="0">
                <a:solidFill>
                  <a:schemeClr val="bg1"/>
                </a:solidFill>
              </a:rPr>
              <a:t>điều</a:t>
            </a:r>
            <a:r>
              <a:rPr lang="en-GB" sz="3200" dirty="0" smtClean="0">
                <a:solidFill>
                  <a:schemeClr val="bg1"/>
                </a:solidFill>
              </a:rPr>
              <a:t> </a:t>
            </a:r>
            <a:r>
              <a:rPr lang="en-GB" sz="3200" dirty="0" err="1" smtClean="0">
                <a:solidFill>
                  <a:schemeClr val="bg1"/>
                </a:solidFill>
              </a:rPr>
              <a:t>hành</a:t>
            </a:r>
            <a:r>
              <a:rPr lang="en-GB" sz="3200" dirty="0" smtClean="0">
                <a:solidFill>
                  <a:schemeClr val="bg1"/>
                </a:solidFill>
              </a:rPr>
              <a:t> </a:t>
            </a:r>
            <a:r>
              <a:rPr lang="en-GB" sz="3200" dirty="0" err="1" smtClean="0">
                <a:solidFill>
                  <a:schemeClr val="bg1"/>
                </a:solidFill>
              </a:rPr>
              <a:t>mục</a:t>
            </a:r>
            <a:r>
              <a:rPr lang="en-GB" sz="3200" dirty="0" smtClean="0">
                <a:solidFill>
                  <a:schemeClr val="bg1"/>
                </a:solidFill>
              </a:rPr>
              <a:t> </a:t>
            </a:r>
            <a:r>
              <a:rPr lang="en-GB" sz="3200" dirty="0" err="1" smtClean="0">
                <a:solidFill>
                  <a:schemeClr val="bg1"/>
                </a:solidFill>
              </a:rPr>
              <a:t>tiêu</a:t>
            </a:r>
            <a:r>
              <a:rPr lang="en-GB" sz="3200" dirty="0" smtClean="0">
                <a:solidFill>
                  <a:schemeClr val="bg1"/>
                </a:solidFill>
              </a:rPr>
              <a:t>.</a:t>
            </a:r>
            <a:endParaRPr lang="en-GB" sz="3200" dirty="0">
              <a:solidFill>
                <a:schemeClr val="bg1"/>
              </a:solidFill>
            </a:endParaRPr>
          </a:p>
          <a:p>
            <a:r>
              <a:rPr lang="en-GB" sz="3200" dirty="0" err="1" smtClean="0">
                <a:solidFill>
                  <a:schemeClr val="bg1"/>
                </a:solidFill>
              </a:rPr>
              <a:t>Về</a:t>
            </a:r>
            <a:r>
              <a:rPr lang="en-GB" sz="3200" dirty="0" smtClean="0">
                <a:solidFill>
                  <a:schemeClr val="bg1"/>
                </a:solidFill>
              </a:rPr>
              <a:t> </a:t>
            </a:r>
            <a:r>
              <a:rPr lang="en-GB" sz="3200" dirty="0" err="1" smtClean="0">
                <a:solidFill>
                  <a:schemeClr val="bg1"/>
                </a:solidFill>
              </a:rPr>
              <a:t>bản</a:t>
            </a:r>
            <a:r>
              <a:rPr lang="en-GB" sz="3200" dirty="0" smtClean="0">
                <a:solidFill>
                  <a:schemeClr val="bg1"/>
                </a:solidFill>
              </a:rPr>
              <a:t> </a:t>
            </a:r>
            <a:r>
              <a:rPr lang="en-GB" sz="3200" dirty="0" err="1" smtClean="0">
                <a:solidFill>
                  <a:schemeClr val="bg1"/>
                </a:solidFill>
              </a:rPr>
              <a:t>chất</a:t>
            </a:r>
            <a:r>
              <a:rPr lang="en-GB" sz="3200" dirty="0" smtClean="0">
                <a:solidFill>
                  <a:schemeClr val="bg1"/>
                </a:solidFill>
              </a:rPr>
              <a:t> </a:t>
            </a:r>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hoạt</a:t>
            </a:r>
            <a:r>
              <a:rPr lang="en-GB" sz="3200" dirty="0" smtClean="0">
                <a:solidFill>
                  <a:schemeClr val="bg1"/>
                </a:solidFill>
              </a:rPr>
              <a:t> </a:t>
            </a:r>
            <a:r>
              <a:rPr lang="en-GB" sz="3200" dirty="0" err="1" smtClean="0">
                <a:solidFill>
                  <a:schemeClr val="bg1"/>
                </a:solidFill>
              </a:rPr>
              <a:t>động</a:t>
            </a:r>
            <a:r>
              <a:rPr lang="en-GB" sz="3200" dirty="0" smtClean="0">
                <a:solidFill>
                  <a:schemeClr val="bg1"/>
                </a:solidFill>
              </a:rPr>
              <a:t> </a:t>
            </a:r>
            <a:r>
              <a:rPr lang="en-GB" sz="3200" dirty="0" err="1" smtClean="0">
                <a:solidFill>
                  <a:schemeClr val="bg1"/>
                </a:solidFill>
              </a:rPr>
              <a:t>là</a:t>
            </a:r>
            <a:r>
              <a:rPr lang="en-GB" sz="3200" dirty="0" smtClean="0">
                <a:solidFill>
                  <a:schemeClr val="bg1"/>
                </a:solidFill>
              </a:rPr>
              <a:t> </a:t>
            </a:r>
            <a:r>
              <a:rPr lang="en-GB" sz="3200" dirty="0" err="1" smtClean="0">
                <a:solidFill>
                  <a:schemeClr val="bg1"/>
                </a:solidFill>
              </a:rPr>
              <a:t>như</a:t>
            </a:r>
            <a:r>
              <a:rPr lang="en-GB" sz="3200" dirty="0" smtClean="0">
                <a:solidFill>
                  <a:schemeClr val="bg1"/>
                </a:solidFill>
              </a:rPr>
              <a:t> </a:t>
            </a:r>
            <a:r>
              <a:rPr lang="en-GB" sz="3200" dirty="0" err="1" smtClean="0">
                <a:solidFill>
                  <a:schemeClr val="bg1"/>
                </a:solidFill>
              </a:rPr>
              <a:t>nhau</a:t>
            </a:r>
            <a:r>
              <a:rPr lang="en-GB" sz="3200" dirty="0" smtClean="0">
                <a:solidFill>
                  <a:schemeClr val="bg1"/>
                </a:solidFill>
              </a:rPr>
              <a:t> </a:t>
            </a:r>
            <a:r>
              <a:rPr lang="en-GB" sz="3200" dirty="0" err="1" smtClean="0">
                <a:solidFill>
                  <a:schemeClr val="bg1"/>
                </a:solidFill>
              </a:rPr>
              <a:t>tuy</a:t>
            </a:r>
            <a:r>
              <a:rPr lang="en-GB" sz="3200" dirty="0" smtClean="0">
                <a:solidFill>
                  <a:schemeClr val="bg1"/>
                </a:solidFill>
              </a:rPr>
              <a:t> </a:t>
            </a:r>
            <a:r>
              <a:rPr lang="en-GB" sz="3200" dirty="0" err="1" smtClean="0">
                <a:solidFill>
                  <a:schemeClr val="bg1"/>
                </a:solidFill>
              </a:rPr>
              <a:t>nhiên</a:t>
            </a:r>
            <a:r>
              <a:rPr lang="en-GB" sz="3200" dirty="0" smtClean="0">
                <a:solidFill>
                  <a:schemeClr val="bg1"/>
                </a:solidFill>
              </a:rPr>
              <a:t> </a:t>
            </a:r>
            <a:r>
              <a:rPr lang="en-GB" sz="3200" dirty="0" err="1" smtClean="0">
                <a:solidFill>
                  <a:schemeClr val="bg1"/>
                </a:solidFill>
              </a:rPr>
              <a:t>có</a:t>
            </a:r>
            <a:r>
              <a:rPr lang="en-GB" sz="3200" dirty="0" smtClean="0">
                <a:solidFill>
                  <a:schemeClr val="bg1"/>
                </a:solidFill>
              </a:rPr>
              <a:t> </a:t>
            </a:r>
            <a:r>
              <a:rPr lang="en-GB" sz="3200" dirty="0" err="1" smtClean="0">
                <a:solidFill>
                  <a:schemeClr val="bg1"/>
                </a:solidFill>
              </a:rPr>
              <a:t>sự</a:t>
            </a:r>
            <a:r>
              <a:rPr lang="en-GB" sz="3200" dirty="0" smtClean="0">
                <a:solidFill>
                  <a:schemeClr val="bg1"/>
                </a:solidFill>
              </a:rPr>
              <a:t> </a:t>
            </a:r>
            <a:r>
              <a:rPr lang="en-GB" sz="3200" dirty="0" err="1" smtClean="0">
                <a:solidFill>
                  <a:schemeClr val="bg1"/>
                </a:solidFill>
              </a:rPr>
              <a:t>khác</a:t>
            </a:r>
            <a:r>
              <a:rPr lang="en-GB" sz="3200" dirty="0" smtClean="0">
                <a:solidFill>
                  <a:schemeClr val="bg1"/>
                </a:solidFill>
              </a:rPr>
              <a:t> </a:t>
            </a:r>
            <a:r>
              <a:rPr lang="en-GB" sz="3200" dirty="0" err="1" smtClean="0">
                <a:solidFill>
                  <a:schemeClr val="bg1"/>
                </a:solidFill>
              </a:rPr>
              <a:t>biệt</a:t>
            </a:r>
            <a:r>
              <a:rPr lang="en-GB" sz="3200" dirty="0" smtClean="0">
                <a:solidFill>
                  <a:schemeClr val="bg1"/>
                </a:solidFill>
              </a:rPr>
              <a:t> </a:t>
            </a:r>
            <a:r>
              <a:rPr lang="en-GB" sz="3200" dirty="0" err="1" smtClean="0">
                <a:solidFill>
                  <a:schemeClr val="bg1"/>
                </a:solidFill>
              </a:rPr>
              <a:t>khá</a:t>
            </a:r>
            <a:r>
              <a:rPr lang="en-GB" sz="3200" dirty="0" smtClean="0">
                <a:solidFill>
                  <a:schemeClr val="bg1"/>
                </a:solidFill>
              </a:rPr>
              <a:t> </a:t>
            </a:r>
            <a:r>
              <a:rPr lang="en-GB" sz="3200" dirty="0" err="1" smtClean="0">
                <a:solidFill>
                  <a:schemeClr val="bg1"/>
                </a:solidFill>
              </a:rPr>
              <a:t>lớn</a:t>
            </a:r>
            <a:r>
              <a:rPr lang="en-GB" sz="3200" dirty="0" smtClean="0">
                <a:solidFill>
                  <a:schemeClr val="bg1"/>
                </a:solidFill>
              </a:rPr>
              <a:t> </a:t>
            </a:r>
            <a:r>
              <a:rPr lang="en-GB" sz="3200" dirty="0" err="1" smtClean="0">
                <a:solidFill>
                  <a:schemeClr val="bg1"/>
                </a:solidFill>
              </a:rPr>
              <a:t>trong</a:t>
            </a:r>
            <a:r>
              <a:rPr lang="en-GB" sz="3200" dirty="0" smtClean="0">
                <a:solidFill>
                  <a:schemeClr val="bg1"/>
                </a:solidFill>
              </a:rPr>
              <a:t> </a:t>
            </a:r>
            <a:r>
              <a:rPr lang="en-GB" sz="3200" dirty="0" err="1" smtClean="0">
                <a:solidFill>
                  <a:schemeClr val="bg1"/>
                </a:solidFill>
              </a:rPr>
              <a:t>các</a:t>
            </a:r>
            <a:r>
              <a:rPr lang="en-GB" sz="3200" dirty="0" smtClean="0">
                <a:solidFill>
                  <a:schemeClr val="bg1"/>
                </a:solidFill>
              </a:rPr>
              <a:t> </a:t>
            </a:r>
            <a:r>
              <a:rPr lang="en-GB" sz="3200" dirty="0" err="1" smtClean="0">
                <a:solidFill>
                  <a:schemeClr val="bg1"/>
                </a:solidFill>
              </a:rPr>
              <a:t>bước</a:t>
            </a:r>
            <a:r>
              <a:rPr lang="en-GB" sz="3200" dirty="0" smtClean="0">
                <a:solidFill>
                  <a:schemeClr val="bg1"/>
                </a:solidFill>
              </a:rPr>
              <a:t> chi </a:t>
            </a:r>
            <a:r>
              <a:rPr lang="en-GB" sz="3200" dirty="0" err="1" smtClean="0">
                <a:solidFill>
                  <a:schemeClr val="bg1"/>
                </a:solidFill>
              </a:rPr>
              <a:t>tiết</a:t>
            </a:r>
            <a:r>
              <a:rPr lang="en-GB" sz="3200" dirty="0" smtClean="0">
                <a:solidFill>
                  <a:schemeClr val="bg1"/>
                </a:solidFill>
              </a:rPr>
              <a:t> </a:t>
            </a:r>
            <a:r>
              <a:rPr lang="en-GB" sz="3200" dirty="0" err="1" smtClean="0">
                <a:solidFill>
                  <a:schemeClr val="bg1"/>
                </a:solidFill>
              </a:rPr>
              <a:t>và</a:t>
            </a:r>
            <a:r>
              <a:rPr lang="en-GB" sz="3200" dirty="0" smtClean="0">
                <a:solidFill>
                  <a:schemeClr val="bg1"/>
                </a:solidFill>
              </a:rPr>
              <a:t> </a:t>
            </a:r>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dự</a:t>
            </a:r>
            <a:r>
              <a:rPr lang="en-GB" sz="3200" dirty="0" smtClean="0">
                <a:solidFill>
                  <a:schemeClr val="bg1"/>
                </a:solidFill>
              </a:rPr>
              <a:t> </a:t>
            </a:r>
            <a:r>
              <a:rPr lang="en-GB" sz="3200" dirty="0" err="1" smtClean="0">
                <a:solidFill>
                  <a:schemeClr val="bg1"/>
                </a:solidFill>
              </a:rPr>
              <a:t>đoán</a:t>
            </a:r>
            <a:r>
              <a:rPr lang="en-GB" sz="3200" dirty="0" smtClean="0">
                <a:solidFill>
                  <a:schemeClr val="bg1"/>
                </a:solidFill>
              </a:rPr>
              <a:t>, </a:t>
            </a:r>
            <a:r>
              <a:rPr lang="en-GB" sz="3200" dirty="0" err="1" smtClean="0">
                <a:solidFill>
                  <a:schemeClr val="bg1"/>
                </a:solidFill>
              </a:rPr>
              <a:t>xác</a:t>
            </a:r>
            <a:r>
              <a:rPr lang="en-GB" sz="3200" dirty="0" smtClean="0">
                <a:solidFill>
                  <a:schemeClr val="bg1"/>
                </a:solidFill>
              </a:rPr>
              <a:t> </a:t>
            </a:r>
            <a:r>
              <a:rPr lang="en-GB" sz="3200" dirty="0" err="1" smtClean="0">
                <a:solidFill>
                  <a:schemeClr val="bg1"/>
                </a:solidFill>
              </a:rPr>
              <a:t>định</a:t>
            </a:r>
            <a:r>
              <a:rPr lang="en-GB" sz="3200" dirty="0" smtClean="0">
                <a:solidFill>
                  <a:schemeClr val="bg1"/>
                </a:solidFill>
              </a:rPr>
              <a:t> </a:t>
            </a:r>
            <a:r>
              <a:rPr lang="en-GB" sz="3200" dirty="0" err="1" smtClean="0">
                <a:solidFill>
                  <a:schemeClr val="bg1"/>
                </a:solidFill>
              </a:rPr>
              <a:t>địa</a:t>
            </a:r>
            <a:r>
              <a:rPr lang="en-GB" sz="3200" dirty="0" smtClean="0">
                <a:solidFill>
                  <a:schemeClr val="bg1"/>
                </a:solidFill>
              </a:rPr>
              <a:t> </a:t>
            </a:r>
            <a:r>
              <a:rPr lang="en-GB" sz="3200" dirty="0" err="1" smtClean="0">
                <a:solidFill>
                  <a:schemeClr val="bg1"/>
                </a:solidFill>
              </a:rPr>
              <a:t>chỉ</a:t>
            </a:r>
            <a:r>
              <a:rPr lang="en-GB" sz="3200" dirty="0" smtClean="0">
                <a:solidFill>
                  <a:schemeClr val="bg1"/>
                </a:solidFill>
              </a:rPr>
              <a:t>, </a:t>
            </a:r>
            <a:r>
              <a:rPr lang="en-GB" sz="3200" dirty="0" err="1" smtClean="0">
                <a:solidFill>
                  <a:schemeClr val="bg1"/>
                </a:solidFill>
              </a:rPr>
              <a:t>cách</a:t>
            </a:r>
            <a:r>
              <a:rPr lang="en-GB" sz="3200" dirty="0" smtClean="0">
                <a:solidFill>
                  <a:schemeClr val="bg1"/>
                </a:solidFill>
              </a:rPr>
              <a:t> </a:t>
            </a:r>
            <a:r>
              <a:rPr lang="en-GB" sz="3200" dirty="0" err="1" smtClean="0">
                <a:solidFill>
                  <a:schemeClr val="bg1"/>
                </a:solidFill>
              </a:rPr>
              <a:t>thức</a:t>
            </a:r>
            <a:r>
              <a:rPr lang="en-GB" sz="3200" dirty="0" smtClean="0">
                <a:solidFill>
                  <a:schemeClr val="bg1"/>
                </a:solidFill>
              </a:rPr>
              <a:t> </a:t>
            </a:r>
            <a:r>
              <a:rPr lang="en-GB" sz="3200" dirty="0" err="1" smtClean="0">
                <a:solidFill>
                  <a:schemeClr val="bg1"/>
                </a:solidFill>
              </a:rPr>
              <a:t>chuyển</a:t>
            </a:r>
            <a:r>
              <a:rPr lang="en-GB" sz="3200" dirty="0" smtClean="0">
                <a:solidFill>
                  <a:schemeClr val="bg1"/>
                </a:solidFill>
              </a:rPr>
              <a:t> </a:t>
            </a:r>
            <a:r>
              <a:rPr lang="en-GB" sz="3200" dirty="0" err="1" smtClean="0">
                <a:solidFill>
                  <a:schemeClr val="bg1"/>
                </a:solidFill>
              </a:rPr>
              <a:t>hướng</a:t>
            </a:r>
            <a:r>
              <a:rPr lang="en-GB" sz="3200" dirty="0" smtClean="0">
                <a:solidFill>
                  <a:schemeClr val="bg1"/>
                </a:solidFill>
              </a:rPr>
              <a:t> </a:t>
            </a:r>
            <a:r>
              <a:rPr lang="en-GB" sz="3200" dirty="0" err="1" smtClean="0">
                <a:solidFill>
                  <a:schemeClr val="bg1"/>
                </a:solidFill>
              </a:rPr>
              <a:t>và</a:t>
            </a:r>
            <a:r>
              <a:rPr lang="en-GB" sz="3200" dirty="0" smtClean="0">
                <a:solidFill>
                  <a:schemeClr val="bg1"/>
                </a:solidFill>
              </a:rPr>
              <a:t> </a:t>
            </a:r>
            <a:r>
              <a:rPr lang="en-GB" sz="3200" dirty="0" err="1" smtClean="0">
                <a:solidFill>
                  <a:schemeClr val="bg1"/>
                </a:solidFill>
              </a:rPr>
              <a:t>mã</a:t>
            </a:r>
            <a:r>
              <a:rPr lang="en-GB" sz="3200" dirty="0" smtClean="0">
                <a:solidFill>
                  <a:schemeClr val="bg1"/>
                </a:solidFill>
              </a:rPr>
              <a:t> shellcode.</a:t>
            </a:r>
            <a:endParaRPr lang="en-GB" sz="3200" dirty="0">
              <a:solidFill>
                <a:schemeClr val="bg1"/>
              </a:solidFill>
            </a:endParaRPr>
          </a:p>
        </p:txBody>
      </p:sp>
    </p:spTree>
    <p:extLst>
      <p:ext uri="{BB962C8B-B14F-4D97-AF65-F5344CB8AC3E}">
        <p14:creationId xmlns:p14="http://schemas.microsoft.com/office/powerpoint/2010/main" val="3210541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881290" cy="793115"/>
          </a:xfrm>
        </p:spPr>
        <p:txBody>
          <a:bodyPr/>
          <a:lstStyle/>
          <a:p>
            <a:pPr algn="ctr"/>
            <a:r>
              <a:rPr lang="en-US" b="1" dirty="0" smtClean="0">
                <a:latin typeface="Arial" panose="020B0604020202020204" pitchFamily="34" charset="0"/>
                <a:cs typeface="Arial" panose="020B0604020202020204" pitchFamily="34" charset="0"/>
              </a:rPr>
              <a:t>T</a:t>
            </a:r>
            <a:r>
              <a:rPr lang="vi-VN" b="1" dirty="0" smtClean="0">
                <a:latin typeface="Arial" panose="020B0604020202020204" pitchFamily="34" charset="0"/>
                <a:cs typeface="Arial" panose="020B0604020202020204" pitchFamily="34" charset="0"/>
              </a:rPr>
              <a:t>ràn </a:t>
            </a:r>
            <a:r>
              <a:rPr lang="vi-VN" b="1" dirty="0">
                <a:latin typeface="Arial" panose="020B0604020202020204" pitchFamily="34" charset="0"/>
                <a:cs typeface="Arial" panose="020B0604020202020204" pitchFamily="34" charset="0"/>
              </a:rPr>
              <a:t>bộ đệm</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886408" y="905069"/>
            <a:ext cx="10300996" cy="4399073"/>
          </a:xfrm>
        </p:spPr>
        <p:txBody>
          <a:bodyPr anchor="ctr"/>
          <a:lstStyle/>
          <a:p>
            <a:pPr>
              <a:buFont typeface="Wingdings" pitchFamily="2" charset="2"/>
              <a:buChar char="q"/>
            </a:pPr>
            <a:r>
              <a:rPr lang="en-US" sz="4000" b="1" dirty="0" smtClean="0">
                <a:solidFill>
                  <a:schemeClr val="bg1"/>
                </a:solidFill>
              </a:rPr>
              <a:t>Hai </a:t>
            </a:r>
            <a:r>
              <a:rPr lang="en-US" sz="4000" b="1" dirty="0">
                <a:solidFill>
                  <a:schemeClr val="bg1"/>
                </a:solidFill>
              </a:rPr>
              <a:t>dạng tràn bộ đệm</a:t>
            </a:r>
          </a:p>
          <a:p>
            <a:r>
              <a:rPr lang="en-US" sz="4000" dirty="0" smtClean="0">
                <a:solidFill>
                  <a:schemeClr val="bg1"/>
                </a:solidFill>
              </a:rPr>
              <a:t>Tràn bộ đệm trên Stack</a:t>
            </a:r>
            <a:r>
              <a:rPr lang="en-US" sz="4000" dirty="0">
                <a:solidFill>
                  <a:schemeClr val="bg1"/>
                </a:solidFill>
              </a:rPr>
              <a:t>: biến cục bộ</a:t>
            </a:r>
          </a:p>
          <a:p>
            <a:r>
              <a:rPr lang="en-US" sz="4000" dirty="0" smtClean="0">
                <a:solidFill>
                  <a:schemeClr val="bg1"/>
                </a:solidFill>
              </a:rPr>
              <a:t>Tràn bộ đệm trên Heap</a:t>
            </a:r>
            <a:r>
              <a:rPr lang="en-US" sz="4000" dirty="0">
                <a:solidFill>
                  <a:schemeClr val="bg1"/>
                </a:solidFill>
              </a:rPr>
              <a:t>: cấp phát </a:t>
            </a:r>
            <a:r>
              <a:rPr lang="en-US" sz="4000" dirty="0" smtClean="0">
                <a:solidFill>
                  <a:schemeClr val="bg1"/>
                </a:solidFill>
              </a:rPr>
              <a:t>động</a:t>
            </a:r>
            <a:endParaRPr lang="en-US" sz="4000" dirty="0">
              <a:solidFill>
                <a:schemeClr val="bg1"/>
              </a:solidFill>
            </a:endParaRPr>
          </a:p>
        </p:txBody>
      </p:sp>
    </p:spTree>
    <p:extLst>
      <p:ext uri="{BB962C8B-B14F-4D97-AF65-F5344CB8AC3E}">
        <p14:creationId xmlns:p14="http://schemas.microsoft.com/office/powerpoint/2010/main" val="36856836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657356" cy="793115"/>
          </a:xfrm>
        </p:spPr>
        <p:txBody>
          <a:bodyPr/>
          <a:lstStyle/>
          <a:p>
            <a:pPr algn="ctr"/>
            <a:r>
              <a:rPr lang="en-US" b="1" dirty="0" err="1" smtClean="0">
                <a:latin typeface="Arial" panose="020B0604020202020204" pitchFamily="34" charset="0"/>
                <a:cs typeface="Arial" panose="020B0604020202020204" pitchFamily="34" charset="0"/>
              </a:rPr>
              <a:t>Thứ</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tự</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gọi</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hàm</a:t>
            </a:r>
            <a:endParaRPr lang="en-US" b="1" dirty="0">
              <a:latin typeface="Arial" panose="020B0604020202020204" pitchFamily="34" charset="0"/>
              <a:cs typeface="Arial" panose="020B0604020202020204" pitchFamily="34" charset="0"/>
            </a:endParaRPr>
          </a:p>
        </p:txBody>
      </p:sp>
      <p:sp>
        <p:nvSpPr>
          <p:cNvPr id="3" name="Rectangle 2"/>
          <p:cNvSpPr/>
          <p:nvPr/>
        </p:nvSpPr>
        <p:spPr>
          <a:xfrm>
            <a:off x="7016620" y="1404172"/>
            <a:ext cx="4599992" cy="5262979"/>
          </a:xfrm>
          <a:prstGeom prst="rect">
            <a:avLst/>
          </a:prstGeom>
        </p:spPr>
        <p:txBody>
          <a:bodyPr wrap="square">
            <a:spAutoFit/>
          </a:bodyPr>
          <a:lstStyle/>
          <a:p>
            <a:pPr marL="342900" indent="-342900" algn="just">
              <a:buFont typeface="Wingdings" panose="05000000000000000000" pitchFamily="2" charset="2"/>
              <a:buChar char="q"/>
            </a:pPr>
            <a:r>
              <a:rPr lang="en-GB" sz="2400" dirty="0" err="1" smtClean="0">
                <a:solidFill>
                  <a:schemeClr val="bg1"/>
                </a:solidFill>
              </a:rPr>
              <a:t>Khi</a:t>
            </a:r>
            <a:r>
              <a:rPr lang="en-GB" sz="2400" dirty="0" smtClean="0">
                <a:solidFill>
                  <a:schemeClr val="bg1"/>
                </a:solidFill>
              </a:rPr>
              <a:t> </a:t>
            </a:r>
            <a:r>
              <a:rPr lang="en-GB" sz="2400" dirty="0" err="1" smtClean="0">
                <a:solidFill>
                  <a:schemeClr val="bg1"/>
                </a:solidFill>
              </a:rPr>
              <a:t>gọi</a:t>
            </a:r>
            <a:r>
              <a:rPr lang="en-GB" sz="2400" dirty="0" smtClean="0">
                <a:solidFill>
                  <a:schemeClr val="bg1"/>
                </a:solidFill>
              </a:rPr>
              <a:t> </a:t>
            </a:r>
            <a:r>
              <a:rPr lang="en-GB" sz="2400" dirty="0" err="1" smtClean="0">
                <a:solidFill>
                  <a:schemeClr val="bg1"/>
                </a:solidFill>
              </a:rPr>
              <a:t>hàm</a:t>
            </a:r>
            <a:r>
              <a:rPr lang="en-GB" sz="2400" dirty="0" smtClean="0">
                <a:solidFill>
                  <a:schemeClr val="bg1"/>
                </a:solidFill>
              </a:rPr>
              <a:t>, </a:t>
            </a:r>
            <a:r>
              <a:rPr lang="en-GB" sz="2400" dirty="0" err="1" smtClean="0">
                <a:solidFill>
                  <a:schemeClr val="bg1"/>
                </a:solidFill>
              </a:rPr>
              <a:t>hàm</a:t>
            </a:r>
            <a:r>
              <a:rPr lang="en-GB" sz="2400" dirty="0" smtClean="0">
                <a:solidFill>
                  <a:schemeClr val="bg1"/>
                </a:solidFill>
              </a:rPr>
              <a:t> </a:t>
            </a:r>
            <a:r>
              <a:rPr lang="en-GB" sz="2400" dirty="0" err="1" smtClean="0">
                <a:solidFill>
                  <a:schemeClr val="bg1"/>
                </a:solidFill>
              </a:rPr>
              <a:t>gọi</a:t>
            </a:r>
            <a:r>
              <a:rPr lang="en-GB" sz="2400" dirty="0" smtClean="0">
                <a:solidFill>
                  <a:schemeClr val="bg1"/>
                </a:solidFill>
              </a:rPr>
              <a:t> </a:t>
            </a:r>
            <a:r>
              <a:rPr lang="en-GB" sz="2400" dirty="0" err="1" smtClean="0">
                <a:solidFill>
                  <a:schemeClr val="bg1"/>
                </a:solidFill>
              </a:rPr>
              <a:t>sẽ</a:t>
            </a:r>
            <a:r>
              <a:rPr lang="en-GB" sz="2400" dirty="0" smtClean="0">
                <a:solidFill>
                  <a:schemeClr val="bg1"/>
                </a:solidFill>
              </a:rPr>
              <a:t> </a:t>
            </a:r>
            <a:r>
              <a:rPr lang="en-GB" sz="2400" dirty="0" err="1" smtClean="0">
                <a:solidFill>
                  <a:schemeClr val="bg1"/>
                </a:solidFill>
              </a:rPr>
              <a:t>lưu</a:t>
            </a:r>
            <a:r>
              <a:rPr lang="en-GB" sz="2400" dirty="0" smtClean="0">
                <a:solidFill>
                  <a:schemeClr val="bg1"/>
                </a:solidFill>
              </a:rPr>
              <a:t> </a:t>
            </a:r>
            <a:r>
              <a:rPr lang="en-GB" sz="2400" dirty="0" err="1" smtClean="0">
                <a:solidFill>
                  <a:schemeClr val="bg1"/>
                </a:solidFill>
              </a:rPr>
              <a:t>lại</a:t>
            </a:r>
            <a:r>
              <a:rPr lang="en-GB" sz="2400" dirty="0" smtClean="0">
                <a:solidFill>
                  <a:schemeClr val="bg1"/>
                </a:solidFill>
              </a:rPr>
              <a:t> </a:t>
            </a:r>
            <a:r>
              <a:rPr lang="en-GB" sz="2400" dirty="0" err="1" smtClean="0">
                <a:solidFill>
                  <a:schemeClr val="bg1"/>
                </a:solidFill>
              </a:rPr>
              <a:t>địa</a:t>
            </a:r>
            <a:r>
              <a:rPr lang="en-GB" sz="2400" dirty="0" smtClean="0">
                <a:solidFill>
                  <a:schemeClr val="bg1"/>
                </a:solidFill>
              </a:rPr>
              <a:t> </a:t>
            </a:r>
            <a:r>
              <a:rPr lang="en-GB" sz="2400" dirty="0" err="1" smtClean="0">
                <a:solidFill>
                  <a:schemeClr val="bg1"/>
                </a:solidFill>
              </a:rPr>
              <a:t>chỉ</a:t>
            </a:r>
            <a:r>
              <a:rPr lang="en-GB" sz="2400" dirty="0" smtClean="0">
                <a:solidFill>
                  <a:schemeClr val="bg1"/>
                </a:solidFill>
              </a:rPr>
              <a:t> </a:t>
            </a:r>
            <a:r>
              <a:rPr lang="en-GB" sz="2400" dirty="0" err="1" smtClean="0">
                <a:solidFill>
                  <a:schemeClr val="bg1"/>
                </a:solidFill>
              </a:rPr>
              <a:t>trả</a:t>
            </a:r>
            <a:r>
              <a:rPr lang="en-GB" sz="2400" dirty="0" smtClean="0">
                <a:solidFill>
                  <a:schemeClr val="bg1"/>
                </a:solidFill>
              </a:rPr>
              <a:t> </a:t>
            </a:r>
            <a:r>
              <a:rPr lang="en-GB" sz="2400" dirty="0" err="1" smtClean="0">
                <a:solidFill>
                  <a:schemeClr val="bg1"/>
                </a:solidFill>
              </a:rPr>
              <a:t>về</a:t>
            </a:r>
            <a:r>
              <a:rPr lang="en-GB" sz="2400" dirty="0" smtClean="0">
                <a:solidFill>
                  <a:schemeClr val="bg1"/>
                </a:solidFill>
              </a:rPr>
              <a:t> </a:t>
            </a:r>
            <a:r>
              <a:rPr lang="en-GB" sz="2400" dirty="0" err="1" smtClean="0">
                <a:solidFill>
                  <a:schemeClr val="bg1"/>
                </a:solidFill>
              </a:rPr>
              <a:t>trên</a:t>
            </a:r>
            <a:r>
              <a:rPr lang="en-GB" sz="2400" dirty="0" smtClean="0">
                <a:solidFill>
                  <a:schemeClr val="bg1"/>
                </a:solidFill>
              </a:rPr>
              <a:t> stack. </a:t>
            </a:r>
          </a:p>
          <a:p>
            <a:pPr marL="342900" indent="-342900" algn="just">
              <a:buFont typeface="Wingdings" panose="05000000000000000000" pitchFamily="2" charset="2"/>
              <a:buChar char="q"/>
            </a:pPr>
            <a:r>
              <a:rPr lang="en-GB" sz="2400" dirty="0" err="1" smtClean="0">
                <a:solidFill>
                  <a:schemeClr val="bg1"/>
                </a:solidFill>
              </a:rPr>
              <a:t>Các</a:t>
            </a:r>
            <a:r>
              <a:rPr lang="en-GB" sz="2400" dirty="0" smtClean="0">
                <a:solidFill>
                  <a:schemeClr val="bg1"/>
                </a:solidFill>
              </a:rPr>
              <a:t> </a:t>
            </a:r>
            <a:r>
              <a:rPr lang="en-GB" sz="2400" dirty="0" err="1" smtClean="0">
                <a:solidFill>
                  <a:schemeClr val="bg1"/>
                </a:solidFill>
              </a:rPr>
              <a:t>tham</a:t>
            </a:r>
            <a:r>
              <a:rPr lang="en-GB" sz="2400" dirty="0" smtClean="0">
                <a:solidFill>
                  <a:schemeClr val="bg1"/>
                </a:solidFill>
              </a:rPr>
              <a:t> </a:t>
            </a:r>
            <a:r>
              <a:rPr lang="en-GB" sz="2400" dirty="0" err="1" smtClean="0">
                <a:solidFill>
                  <a:schemeClr val="bg1"/>
                </a:solidFill>
              </a:rPr>
              <a:t>số</a:t>
            </a:r>
            <a:r>
              <a:rPr lang="en-GB" sz="2400" dirty="0" smtClean="0">
                <a:solidFill>
                  <a:schemeClr val="bg1"/>
                </a:solidFill>
              </a:rPr>
              <a:t> </a:t>
            </a:r>
            <a:r>
              <a:rPr lang="en-GB" sz="2400" dirty="0" err="1" smtClean="0">
                <a:solidFill>
                  <a:schemeClr val="bg1"/>
                </a:solidFill>
              </a:rPr>
              <a:t>của</a:t>
            </a:r>
            <a:r>
              <a:rPr lang="en-GB" sz="2400" dirty="0" smtClean="0">
                <a:solidFill>
                  <a:schemeClr val="bg1"/>
                </a:solidFill>
              </a:rPr>
              <a:t> </a:t>
            </a:r>
            <a:r>
              <a:rPr lang="en-GB" sz="2400" dirty="0" err="1" smtClean="0">
                <a:solidFill>
                  <a:schemeClr val="bg1"/>
                </a:solidFill>
              </a:rPr>
              <a:t>hàm</a:t>
            </a:r>
            <a:r>
              <a:rPr lang="en-GB" sz="2400" dirty="0" smtClean="0">
                <a:solidFill>
                  <a:schemeClr val="bg1"/>
                </a:solidFill>
              </a:rPr>
              <a:t> </a:t>
            </a:r>
            <a:r>
              <a:rPr lang="en-GB" sz="2400" dirty="0" err="1" smtClean="0">
                <a:solidFill>
                  <a:schemeClr val="bg1"/>
                </a:solidFill>
              </a:rPr>
              <a:t>được</a:t>
            </a:r>
            <a:r>
              <a:rPr lang="en-GB" sz="2400" dirty="0" smtClean="0">
                <a:solidFill>
                  <a:schemeClr val="bg1"/>
                </a:solidFill>
              </a:rPr>
              <a:t> </a:t>
            </a:r>
            <a:r>
              <a:rPr lang="en-GB" sz="2400" dirty="0" err="1" smtClean="0">
                <a:solidFill>
                  <a:schemeClr val="bg1"/>
                </a:solidFill>
              </a:rPr>
              <a:t>gọi</a:t>
            </a:r>
            <a:r>
              <a:rPr lang="en-GB" sz="2400" dirty="0" smtClean="0">
                <a:solidFill>
                  <a:schemeClr val="bg1"/>
                </a:solidFill>
              </a:rPr>
              <a:t> </a:t>
            </a:r>
            <a:r>
              <a:rPr lang="en-GB" sz="2400" dirty="0" err="1" smtClean="0">
                <a:solidFill>
                  <a:schemeClr val="bg1"/>
                </a:solidFill>
              </a:rPr>
              <a:t>tiếp</a:t>
            </a:r>
            <a:r>
              <a:rPr lang="en-GB" sz="2400" dirty="0" smtClean="0">
                <a:solidFill>
                  <a:schemeClr val="bg1"/>
                </a:solidFill>
              </a:rPr>
              <a:t> </a:t>
            </a:r>
            <a:r>
              <a:rPr lang="en-GB" sz="2400" dirty="0" err="1" smtClean="0">
                <a:solidFill>
                  <a:schemeClr val="bg1"/>
                </a:solidFill>
              </a:rPr>
              <a:t>tục</a:t>
            </a:r>
            <a:r>
              <a:rPr lang="en-GB" sz="2400" dirty="0" smtClean="0">
                <a:solidFill>
                  <a:schemeClr val="bg1"/>
                </a:solidFill>
              </a:rPr>
              <a:t> </a:t>
            </a:r>
            <a:r>
              <a:rPr lang="en-GB" sz="2400" dirty="0" err="1" smtClean="0">
                <a:solidFill>
                  <a:schemeClr val="bg1"/>
                </a:solidFill>
              </a:rPr>
              <a:t>được</a:t>
            </a:r>
            <a:r>
              <a:rPr lang="en-GB" sz="2400" dirty="0" smtClean="0">
                <a:solidFill>
                  <a:schemeClr val="bg1"/>
                </a:solidFill>
              </a:rPr>
              <a:t> </a:t>
            </a:r>
            <a:r>
              <a:rPr lang="en-GB" sz="2400" dirty="0" err="1" smtClean="0">
                <a:solidFill>
                  <a:schemeClr val="bg1"/>
                </a:solidFill>
              </a:rPr>
              <a:t>đẩy</a:t>
            </a:r>
            <a:r>
              <a:rPr lang="en-GB" sz="2400" dirty="0" smtClean="0">
                <a:solidFill>
                  <a:schemeClr val="bg1"/>
                </a:solidFill>
              </a:rPr>
              <a:t> </a:t>
            </a:r>
            <a:r>
              <a:rPr lang="en-GB" sz="2400" dirty="0" err="1" smtClean="0">
                <a:solidFill>
                  <a:schemeClr val="bg1"/>
                </a:solidFill>
              </a:rPr>
              <a:t>và</a:t>
            </a:r>
            <a:r>
              <a:rPr lang="en-GB" sz="2400" dirty="0" smtClean="0">
                <a:solidFill>
                  <a:schemeClr val="bg1"/>
                </a:solidFill>
              </a:rPr>
              <a:t> stack</a:t>
            </a:r>
          </a:p>
          <a:p>
            <a:pPr marL="342900" indent="-342900" algn="just">
              <a:buFont typeface="Wingdings" panose="05000000000000000000" pitchFamily="2" charset="2"/>
              <a:buChar char="q"/>
            </a:pPr>
            <a:r>
              <a:rPr lang="en-GB" sz="2400" dirty="0" err="1" smtClean="0">
                <a:solidFill>
                  <a:schemeClr val="bg1"/>
                </a:solidFill>
              </a:rPr>
              <a:t>Các</a:t>
            </a:r>
            <a:r>
              <a:rPr lang="en-GB" sz="2400" dirty="0" smtClean="0">
                <a:solidFill>
                  <a:schemeClr val="bg1"/>
                </a:solidFill>
              </a:rPr>
              <a:t> </a:t>
            </a:r>
            <a:r>
              <a:rPr lang="en-GB" sz="2400" dirty="0" err="1" smtClean="0">
                <a:solidFill>
                  <a:schemeClr val="bg1"/>
                </a:solidFill>
              </a:rPr>
              <a:t>biến</a:t>
            </a:r>
            <a:r>
              <a:rPr lang="en-GB" sz="2400" dirty="0" smtClean="0">
                <a:solidFill>
                  <a:schemeClr val="bg1"/>
                </a:solidFill>
              </a:rPr>
              <a:t> </a:t>
            </a:r>
            <a:r>
              <a:rPr lang="en-GB" sz="2400" dirty="0" err="1" smtClean="0">
                <a:solidFill>
                  <a:schemeClr val="bg1"/>
                </a:solidFill>
              </a:rPr>
              <a:t>cục</a:t>
            </a:r>
            <a:r>
              <a:rPr lang="en-GB" sz="2400" dirty="0" smtClean="0">
                <a:solidFill>
                  <a:schemeClr val="bg1"/>
                </a:solidFill>
              </a:rPr>
              <a:t> </a:t>
            </a:r>
            <a:r>
              <a:rPr lang="en-GB" sz="2400" dirty="0" err="1" smtClean="0">
                <a:solidFill>
                  <a:schemeClr val="bg1"/>
                </a:solidFill>
              </a:rPr>
              <a:t>bộ</a:t>
            </a:r>
            <a:r>
              <a:rPr lang="en-GB" sz="2400" dirty="0" smtClean="0">
                <a:solidFill>
                  <a:schemeClr val="bg1"/>
                </a:solidFill>
              </a:rPr>
              <a:t> </a:t>
            </a:r>
            <a:r>
              <a:rPr lang="en-GB" sz="2400" dirty="0" err="1" smtClean="0">
                <a:solidFill>
                  <a:schemeClr val="bg1"/>
                </a:solidFill>
              </a:rPr>
              <a:t>lưu</a:t>
            </a:r>
            <a:r>
              <a:rPr lang="en-GB" sz="2400" dirty="0" smtClean="0">
                <a:solidFill>
                  <a:schemeClr val="bg1"/>
                </a:solidFill>
              </a:rPr>
              <a:t> </a:t>
            </a:r>
            <a:r>
              <a:rPr lang="en-GB" sz="2400" dirty="0" err="1" smtClean="0">
                <a:solidFill>
                  <a:schemeClr val="bg1"/>
                </a:solidFill>
              </a:rPr>
              <a:t>vào</a:t>
            </a:r>
            <a:r>
              <a:rPr lang="en-GB" sz="2400" dirty="0" smtClean="0">
                <a:solidFill>
                  <a:schemeClr val="bg1"/>
                </a:solidFill>
              </a:rPr>
              <a:t> stack</a:t>
            </a:r>
          </a:p>
          <a:p>
            <a:pPr marL="342900" indent="-342900" algn="just">
              <a:buFont typeface="Wingdings" panose="05000000000000000000" pitchFamily="2" charset="2"/>
              <a:buChar char="q"/>
            </a:pPr>
            <a:r>
              <a:rPr lang="en-GB" sz="2400" dirty="0" err="1" smtClean="0">
                <a:solidFill>
                  <a:schemeClr val="bg1"/>
                </a:solidFill>
              </a:rPr>
              <a:t>Khi</a:t>
            </a:r>
            <a:r>
              <a:rPr lang="en-GB" sz="2400" dirty="0" smtClean="0">
                <a:solidFill>
                  <a:schemeClr val="bg1"/>
                </a:solidFill>
              </a:rPr>
              <a:t> </a:t>
            </a:r>
            <a:r>
              <a:rPr lang="en-GB" sz="2400" dirty="0" err="1" smtClean="0">
                <a:solidFill>
                  <a:schemeClr val="bg1"/>
                </a:solidFill>
              </a:rPr>
              <a:t>hàm</a:t>
            </a:r>
            <a:r>
              <a:rPr lang="en-GB" sz="2400" dirty="0" smtClean="0">
                <a:solidFill>
                  <a:schemeClr val="bg1"/>
                </a:solidFill>
              </a:rPr>
              <a:t> </a:t>
            </a:r>
            <a:r>
              <a:rPr lang="en-GB" sz="2400" dirty="0" err="1" smtClean="0">
                <a:solidFill>
                  <a:schemeClr val="bg1"/>
                </a:solidFill>
              </a:rPr>
              <a:t>thực</a:t>
            </a:r>
            <a:r>
              <a:rPr lang="en-GB" sz="2400" dirty="0" smtClean="0">
                <a:solidFill>
                  <a:schemeClr val="bg1"/>
                </a:solidFill>
              </a:rPr>
              <a:t> </a:t>
            </a:r>
            <a:r>
              <a:rPr lang="en-GB" sz="2400" dirty="0" err="1" smtClean="0">
                <a:solidFill>
                  <a:schemeClr val="bg1"/>
                </a:solidFill>
              </a:rPr>
              <a:t>thi</a:t>
            </a:r>
            <a:r>
              <a:rPr lang="en-GB" sz="2400" dirty="0">
                <a:solidFill>
                  <a:schemeClr val="bg1"/>
                </a:solidFill>
              </a:rPr>
              <a:t> </a:t>
            </a:r>
            <a:r>
              <a:rPr lang="en-GB" sz="2400" dirty="0" err="1" smtClean="0">
                <a:solidFill>
                  <a:schemeClr val="bg1"/>
                </a:solidFill>
              </a:rPr>
              <a:t>xong</a:t>
            </a:r>
            <a:r>
              <a:rPr lang="en-GB" sz="2400" dirty="0" smtClean="0">
                <a:solidFill>
                  <a:schemeClr val="bg1"/>
                </a:solidFill>
              </a:rPr>
              <a:t>, </a:t>
            </a:r>
            <a:r>
              <a:rPr lang="en-GB" sz="2400" dirty="0" err="1" smtClean="0">
                <a:solidFill>
                  <a:schemeClr val="bg1"/>
                </a:solidFill>
              </a:rPr>
              <a:t>đáy</a:t>
            </a:r>
            <a:r>
              <a:rPr lang="en-GB" sz="2400" dirty="0" smtClean="0">
                <a:solidFill>
                  <a:schemeClr val="bg1"/>
                </a:solidFill>
              </a:rPr>
              <a:t> </a:t>
            </a:r>
            <a:r>
              <a:rPr lang="en-GB" sz="2400" dirty="0" err="1" smtClean="0">
                <a:solidFill>
                  <a:schemeClr val="bg1"/>
                </a:solidFill>
              </a:rPr>
              <a:t>của</a:t>
            </a:r>
            <a:r>
              <a:rPr lang="en-GB" sz="2400" dirty="0" smtClean="0">
                <a:solidFill>
                  <a:schemeClr val="bg1"/>
                </a:solidFill>
              </a:rPr>
              <a:t> stack </a:t>
            </a:r>
            <a:r>
              <a:rPr lang="en-GB" sz="2400" dirty="0" err="1" smtClean="0">
                <a:solidFill>
                  <a:schemeClr val="bg1"/>
                </a:solidFill>
              </a:rPr>
              <a:t>là</a:t>
            </a:r>
            <a:r>
              <a:rPr lang="en-GB" sz="2400" dirty="0" smtClean="0">
                <a:solidFill>
                  <a:schemeClr val="bg1"/>
                </a:solidFill>
              </a:rPr>
              <a:t> </a:t>
            </a:r>
            <a:r>
              <a:rPr lang="en-GB" sz="2400" dirty="0" err="1" smtClean="0">
                <a:solidFill>
                  <a:schemeClr val="bg1"/>
                </a:solidFill>
              </a:rPr>
              <a:t>địa</a:t>
            </a:r>
            <a:r>
              <a:rPr lang="en-GB" sz="2400" dirty="0" smtClean="0">
                <a:solidFill>
                  <a:schemeClr val="bg1"/>
                </a:solidFill>
              </a:rPr>
              <a:t> </a:t>
            </a:r>
            <a:r>
              <a:rPr lang="en-GB" sz="2400" dirty="0" err="1" smtClean="0">
                <a:solidFill>
                  <a:schemeClr val="bg1"/>
                </a:solidFill>
              </a:rPr>
              <a:t>chỉ</a:t>
            </a:r>
            <a:r>
              <a:rPr lang="en-GB" sz="2400" dirty="0" smtClean="0">
                <a:solidFill>
                  <a:schemeClr val="bg1"/>
                </a:solidFill>
              </a:rPr>
              <a:t> </a:t>
            </a:r>
            <a:r>
              <a:rPr lang="en-GB" sz="2400" dirty="0" err="1" smtClean="0">
                <a:solidFill>
                  <a:schemeClr val="bg1"/>
                </a:solidFill>
              </a:rPr>
              <a:t>trả</a:t>
            </a:r>
            <a:r>
              <a:rPr lang="en-GB" sz="2400" dirty="0" smtClean="0">
                <a:solidFill>
                  <a:schemeClr val="bg1"/>
                </a:solidFill>
              </a:rPr>
              <a:t> </a:t>
            </a:r>
            <a:r>
              <a:rPr lang="en-GB" sz="2400" dirty="0" err="1" smtClean="0">
                <a:solidFill>
                  <a:schemeClr val="bg1"/>
                </a:solidFill>
              </a:rPr>
              <a:t>về</a:t>
            </a:r>
            <a:r>
              <a:rPr lang="en-GB" sz="2400" dirty="0" smtClean="0">
                <a:solidFill>
                  <a:schemeClr val="bg1"/>
                </a:solidFill>
              </a:rPr>
              <a:t> </a:t>
            </a:r>
            <a:r>
              <a:rPr lang="en-GB" sz="2400" dirty="0" err="1" smtClean="0">
                <a:solidFill>
                  <a:schemeClr val="bg1"/>
                </a:solidFill>
              </a:rPr>
              <a:t>của</a:t>
            </a:r>
            <a:r>
              <a:rPr lang="en-GB" sz="2400" dirty="0" smtClean="0">
                <a:solidFill>
                  <a:schemeClr val="bg1"/>
                </a:solidFill>
              </a:rPr>
              <a:t> </a:t>
            </a:r>
            <a:r>
              <a:rPr lang="en-GB" sz="2400" dirty="0" err="1" smtClean="0">
                <a:solidFill>
                  <a:schemeClr val="bg1"/>
                </a:solidFill>
              </a:rPr>
              <a:t>hàm</a:t>
            </a:r>
            <a:r>
              <a:rPr lang="en-GB" sz="2400" dirty="0" smtClean="0">
                <a:solidFill>
                  <a:schemeClr val="bg1"/>
                </a:solidFill>
              </a:rPr>
              <a:t> </a:t>
            </a:r>
            <a:r>
              <a:rPr lang="en-GB" sz="2400" dirty="0" err="1" smtClean="0">
                <a:solidFill>
                  <a:schemeClr val="bg1"/>
                </a:solidFill>
              </a:rPr>
              <a:t>gọi</a:t>
            </a:r>
            <a:r>
              <a:rPr lang="en-GB" sz="2400" dirty="0" smtClean="0">
                <a:solidFill>
                  <a:schemeClr val="bg1"/>
                </a:solidFill>
              </a:rPr>
              <a:t> </a:t>
            </a:r>
          </a:p>
          <a:p>
            <a:pPr marL="342900" indent="-342900" algn="just">
              <a:buFont typeface="Wingdings" panose="05000000000000000000" pitchFamily="2" charset="2"/>
              <a:buChar char="q"/>
            </a:pPr>
            <a:r>
              <a:rPr lang="en-US" altLang="en-US" sz="2400" dirty="0" err="1">
                <a:solidFill>
                  <a:schemeClr val="bg1"/>
                </a:solidFill>
              </a:rPr>
              <a:t>Trên</a:t>
            </a:r>
            <a:r>
              <a:rPr lang="en-US" altLang="en-US" sz="2400" dirty="0">
                <a:solidFill>
                  <a:schemeClr val="bg1"/>
                </a:solidFill>
              </a:rPr>
              <a:t> Linux (x86) stack </a:t>
            </a:r>
            <a:r>
              <a:rPr lang="en-US" altLang="en-US" sz="2400" dirty="0" err="1">
                <a:solidFill>
                  <a:schemeClr val="bg1"/>
                </a:solidFill>
              </a:rPr>
              <a:t>phát</a:t>
            </a:r>
            <a:r>
              <a:rPr lang="en-US" altLang="en-US" sz="2400" dirty="0">
                <a:solidFill>
                  <a:schemeClr val="bg1"/>
                </a:solidFill>
              </a:rPr>
              <a:t> </a:t>
            </a:r>
            <a:r>
              <a:rPr lang="en-US" altLang="en-US" sz="2400" dirty="0" err="1">
                <a:solidFill>
                  <a:schemeClr val="bg1"/>
                </a:solidFill>
              </a:rPr>
              <a:t>triển</a:t>
            </a:r>
            <a:r>
              <a:rPr lang="en-US" altLang="en-US" sz="2400" dirty="0">
                <a:solidFill>
                  <a:schemeClr val="bg1"/>
                </a:solidFill>
              </a:rPr>
              <a:t> </a:t>
            </a:r>
            <a:r>
              <a:rPr lang="en-US" altLang="en-US" sz="2400" dirty="0" err="1">
                <a:solidFill>
                  <a:schemeClr val="bg1"/>
                </a:solidFill>
              </a:rPr>
              <a:t>theo</a:t>
            </a:r>
            <a:r>
              <a:rPr lang="en-US" altLang="en-US" sz="2400" dirty="0">
                <a:solidFill>
                  <a:schemeClr val="bg1"/>
                </a:solidFill>
              </a:rPr>
              <a:t> </a:t>
            </a:r>
            <a:r>
              <a:rPr lang="en-US" altLang="en-US" sz="2400" dirty="0" err="1">
                <a:solidFill>
                  <a:schemeClr val="bg1"/>
                </a:solidFill>
              </a:rPr>
              <a:t>địa</a:t>
            </a:r>
            <a:r>
              <a:rPr lang="en-US" altLang="en-US" sz="2400" dirty="0">
                <a:solidFill>
                  <a:schemeClr val="bg1"/>
                </a:solidFill>
              </a:rPr>
              <a:t> </a:t>
            </a:r>
            <a:r>
              <a:rPr lang="en-US" altLang="en-US" sz="2400" dirty="0" err="1">
                <a:solidFill>
                  <a:schemeClr val="bg1"/>
                </a:solidFill>
              </a:rPr>
              <a:t>chỉ</a:t>
            </a:r>
            <a:r>
              <a:rPr lang="en-US" altLang="en-US" sz="2400" dirty="0">
                <a:solidFill>
                  <a:schemeClr val="bg1"/>
                </a:solidFill>
              </a:rPr>
              <a:t> </a:t>
            </a:r>
            <a:r>
              <a:rPr lang="en-US" altLang="en-US" sz="2400" dirty="0" err="1">
                <a:solidFill>
                  <a:schemeClr val="bg1"/>
                </a:solidFill>
              </a:rPr>
              <a:t>từ</a:t>
            </a:r>
            <a:r>
              <a:rPr lang="en-US" altLang="en-US" sz="2400" dirty="0">
                <a:solidFill>
                  <a:schemeClr val="bg1"/>
                </a:solidFill>
              </a:rPr>
              <a:t> </a:t>
            </a:r>
            <a:r>
              <a:rPr lang="en-US" altLang="en-US" sz="2400" dirty="0" err="1">
                <a:solidFill>
                  <a:schemeClr val="bg1"/>
                </a:solidFill>
              </a:rPr>
              <a:t>cao</a:t>
            </a:r>
            <a:r>
              <a:rPr lang="en-US" altLang="en-US" sz="2400" dirty="0">
                <a:solidFill>
                  <a:schemeClr val="bg1"/>
                </a:solidFill>
              </a:rPr>
              <a:t> </a:t>
            </a:r>
            <a:r>
              <a:rPr lang="en-US" altLang="en-US" sz="2400" dirty="0" err="1">
                <a:solidFill>
                  <a:schemeClr val="bg1"/>
                </a:solidFill>
              </a:rPr>
              <a:t>xuống</a:t>
            </a:r>
            <a:r>
              <a:rPr lang="en-US" altLang="en-US" sz="2400" dirty="0">
                <a:solidFill>
                  <a:schemeClr val="bg1"/>
                </a:solidFill>
              </a:rPr>
              <a:t> </a:t>
            </a:r>
            <a:r>
              <a:rPr lang="en-US" altLang="en-US" sz="2400" dirty="0" err="1">
                <a:solidFill>
                  <a:schemeClr val="bg1"/>
                </a:solidFill>
              </a:rPr>
              <a:t>thấp</a:t>
            </a:r>
            <a:r>
              <a:rPr lang="en-US" altLang="en-US" sz="2400" dirty="0">
                <a:solidFill>
                  <a:schemeClr val="bg1"/>
                </a:solidFill>
              </a:rPr>
              <a:t> di </a:t>
            </a:r>
            <a:r>
              <a:rPr lang="en-US" altLang="en-US" sz="2400" dirty="0" err="1">
                <a:solidFill>
                  <a:schemeClr val="bg1"/>
                </a:solidFill>
              </a:rPr>
              <a:t>chuyển</a:t>
            </a:r>
            <a:r>
              <a:rPr lang="en-US" altLang="en-US" sz="2400" dirty="0">
                <a:solidFill>
                  <a:schemeClr val="bg1"/>
                </a:solidFill>
              </a:rPr>
              <a:t> </a:t>
            </a:r>
            <a:r>
              <a:rPr lang="en-US" altLang="en-US" sz="2400" dirty="0" err="1">
                <a:solidFill>
                  <a:schemeClr val="bg1"/>
                </a:solidFill>
              </a:rPr>
              <a:t>từ</a:t>
            </a:r>
            <a:r>
              <a:rPr lang="en-US" altLang="en-US" sz="2400" dirty="0">
                <a:solidFill>
                  <a:schemeClr val="bg1"/>
                </a:solidFill>
              </a:rPr>
              <a:t> </a:t>
            </a:r>
            <a:r>
              <a:rPr lang="en-US" altLang="en-US" sz="2400" dirty="0" err="1">
                <a:solidFill>
                  <a:schemeClr val="bg1"/>
                </a:solidFill>
              </a:rPr>
              <a:t>đỉnh</a:t>
            </a:r>
            <a:r>
              <a:rPr lang="en-US" altLang="en-US" sz="2400" dirty="0">
                <a:solidFill>
                  <a:schemeClr val="bg1"/>
                </a:solidFill>
              </a:rPr>
              <a:t> </a:t>
            </a:r>
            <a:r>
              <a:rPr lang="en-US" altLang="en-US" sz="2400" dirty="0" err="1">
                <a:solidFill>
                  <a:schemeClr val="bg1"/>
                </a:solidFill>
              </a:rPr>
              <a:t>đến</a:t>
            </a:r>
            <a:r>
              <a:rPr lang="en-US" altLang="en-US" sz="2400" dirty="0">
                <a:solidFill>
                  <a:schemeClr val="bg1"/>
                </a:solidFill>
              </a:rPr>
              <a:t> </a:t>
            </a:r>
            <a:r>
              <a:rPr lang="en-US" altLang="en-US" sz="2400" dirty="0" err="1">
                <a:solidFill>
                  <a:schemeClr val="bg1"/>
                </a:solidFill>
              </a:rPr>
              <a:t>địa</a:t>
            </a:r>
            <a:r>
              <a:rPr lang="en-US" altLang="en-US" sz="2400" dirty="0">
                <a:solidFill>
                  <a:schemeClr val="bg1"/>
                </a:solidFill>
              </a:rPr>
              <a:t> </a:t>
            </a:r>
            <a:r>
              <a:rPr lang="en-US" altLang="en-US" sz="2400" dirty="0" err="1">
                <a:solidFill>
                  <a:schemeClr val="bg1"/>
                </a:solidFill>
              </a:rPr>
              <a:t>chỉ</a:t>
            </a:r>
            <a:r>
              <a:rPr lang="en-US" altLang="en-US" sz="2400" dirty="0">
                <a:solidFill>
                  <a:schemeClr val="bg1"/>
                </a:solidFill>
              </a:rPr>
              <a:t> 0.</a:t>
            </a:r>
          </a:p>
          <a:p>
            <a:pPr algn="just"/>
            <a:endParaRPr lang="en-US" altLang="en-US" sz="2400" dirty="0"/>
          </a:p>
          <a:p>
            <a:pPr marL="342900" indent="-342900" algn="just">
              <a:buFont typeface="Wingdings" panose="05000000000000000000" pitchFamily="2" charset="2"/>
              <a:buChar char="q"/>
            </a:pPr>
            <a:endParaRPr lang="en-GB" sz="2400" dirty="0" smtClean="0">
              <a:solidFill>
                <a:schemeClr val="bg1"/>
              </a:solidFill>
            </a:endParaRPr>
          </a:p>
        </p:txBody>
      </p:sp>
      <p:pic>
        <p:nvPicPr>
          <p:cNvPr id="4" name="Picture 3"/>
          <p:cNvPicPr>
            <a:picLocks noChangeAspect="1"/>
          </p:cNvPicPr>
          <p:nvPr/>
        </p:nvPicPr>
        <p:blipFill>
          <a:blip r:embed="rId2"/>
          <a:stretch>
            <a:fillRect/>
          </a:stretch>
        </p:blipFill>
        <p:spPr>
          <a:xfrm>
            <a:off x="75544" y="1231606"/>
            <a:ext cx="6334588" cy="5197186"/>
          </a:xfrm>
          <a:prstGeom prst="rect">
            <a:avLst/>
          </a:prstGeom>
        </p:spPr>
      </p:pic>
    </p:spTree>
    <p:extLst>
      <p:ext uri="{BB962C8B-B14F-4D97-AF65-F5344CB8AC3E}">
        <p14:creationId xmlns:p14="http://schemas.microsoft.com/office/powerpoint/2010/main" val="93920655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806646" cy="793115"/>
          </a:xfrm>
        </p:spPr>
        <p:txBody>
          <a:bodyPr/>
          <a:lstStyle/>
          <a:p>
            <a:pPr algn="ctr"/>
            <a:r>
              <a:rPr lang="en-US" dirty="0" smtClean="0"/>
              <a:t>Stack</a:t>
            </a:r>
            <a:endParaRPr lang="en-US" dirty="0"/>
          </a:p>
        </p:txBody>
      </p:sp>
      <p:pic>
        <p:nvPicPr>
          <p:cNvPr id="2" name="Picture 1"/>
          <p:cNvPicPr>
            <a:picLocks noChangeAspect="1"/>
          </p:cNvPicPr>
          <p:nvPr/>
        </p:nvPicPr>
        <p:blipFill>
          <a:blip r:embed="rId3"/>
          <a:stretch>
            <a:fillRect/>
          </a:stretch>
        </p:blipFill>
        <p:spPr>
          <a:xfrm>
            <a:off x="501714" y="984069"/>
            <a:ext cx="11049584" cy="5873931"/>
          </a:xfrm>
          <a:prstGeom prst="rect">
            <a:avLst/>
          </a:prstGeom>
        </p:spPr>
      </p:pic>
    </p:spTree>
    <p:extLst>
      <p:ext uri="{BB962C8B-B14F-4D97-AF65-F5344CB8AC3E}">
        <p14:creationId xmlns:p14="http://schemas.microsoft.com/office/powerpoint/2010/main" val="3961354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81290" cy="793115"/>
          </a:xfrm>
        </p:spPr>
        <p:txBody>
          <a:bodyPr/>
          <a:lstStyle/>
          <a:p>
            <a:pPr algn="ctr"/>
            <a:r>
              <a:rPr lang="en-US" b="1" dirty="0" err="1">
                <a:latin typeface="Arial" panose="020B0604020202020204" pitchFamily="34" charset="0"/>
                <a:cs typeface="Arial" panose="020B0604020202020204" pitchFamily="34" charset="0"/>
              </a:rPr>
              <a:t>Thứ</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tự</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gọi</a:t>
            </a:r>
            <a:r>
              <a:rPr lang="en-US" b="1" dirty="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hàm</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và</a:t>
            </a:r>
            <a:r>
              <a:rPr lang="en-US" b="1" dirty="0" smtClean="0">
                <a:latin typeface="Arial" panose="020B0604020202020204" pitchFamily="34" charset="0"/>
                <a:cs typeface="Arial" panose="020B0604020202020204" pitchFamily="34" charset="0"/>
              </a:rPr>
              <a:t> stack</a:t>
            </a:r>
            <a:endParaRPr lang="en-US" dirty="0"/>
          </a:p>
        </p:txBody>
      </p:sp>
      <p:pic>
        <p:nvPicPr>
          <p:cNvPr id="3" name="Picture 2"/>
          <p:cNvPicPr>
            <a:picLocks noChangeAspect="1"/>
          </p:cNvPicPr>
          <p:nvPr/>
        </p:nvPicPr>
        <p:blipFill>
          <a:blip r:embed="rId2"/>
          <a:stretch>
            <a:fillRect/>
          </a:stretch>
        </p:blipFill>
        <p:spPr>
          <a:xfrm>
            <a:off x="914399" y="1085850"/>
            <a:ext cx="10562253" cy="5772150"/>
          </a:xfrm>
          <a:prstGeom prst="rect">
            <a:avLst/>
          </a:prstGeom>
        </p:spPr>
      </p:pic>
    </p:spTree>
    <p:extLst>
      <p:ext uri="{BB962C8B-B14F-4D97-AF65-F5344CB8AC3E}">
        <p14:creationId xmlns:p14="http://schemas.microsoft.com/office/powerpoint/2010/main" val="356395079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81290" cy="793115"/>
          </a:xfrm>
        </p:spPr>
        <p:txBody>
          <a:bodyPr/>
          <a:lstStyle/>
          <a:p>
            <a:pPr algn="ctr"/>
            <a:r>
              <a:rPr lang="en-US" b="1" dirty="0" err="1">
                <a:latin typeface="Arial" panose="020B0604020202020204" pitchFamily="34" charset="0"/>
                <a:cs typeface="Arial" panose="020B0604020202020204" pitchFamily="34" charset="0"/>
              </a:rPr>
              <a:t>Thứ</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tự</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gọi</a:t>
            </a:r>
            <a:r>
              <a:rPr lang="en-US" b="1" dirty="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hàm</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và</a:t>
            </a:r>
            <a:r>
              <a:rPr lang="en-US" b="1" dirty="0" smtClean="0">
                <a:latin typeface="Arial" panose="020B0604020202020204" pitchFamily="34" charset="0"/>
                <a:cs typeface="Arial" panose="020B0604020202020204" pitchFamily="34" charset="0"/>
              </a:rPr>
              <a:t> stack</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021" y="1259633"/>
            <a:ext cx="10543689" cy="5598367"/>
          </a:xfrm>
          <a:prstGeom prst="rect">
            <a:avLst/>
          </a:prstGeom>
        </p:spPr>
      </p:pic>
    </p:spTree>
    <p:extLst>
      <p:ext uri="{BB962C8B-B14F-4D97-AF65-F5344CB8AC3E}">
        <p14:creationId xmlns:p14="http://schemas.microsoft.com/office/powerpoint/2010/main" val="258573667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1881290" cy="793115"/>
          </a:xfrm>
        </p:spPr>
        <p:txBody>
          <a:bodyPr/>
          <a:lstStyle/>
          <a:p>
            <a:pPr algn="ctr"/>
            <a:r>
              <a:rPr lang="en-US" b="1" dirty="0" err="1">
                <a:latin typeface="Arial" panose="020B0604020202020204" pitchFamily="34" charset="0"/>
                <a:cs typeface="Arial" panose="020B0604020202020204" pitchFamily="34" charset="0"/>
              </a:rPr>
              <a:t>Tràn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bộ</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đệm</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với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strcpy</a:t>
            </a:r>
            <a:r>
              <a:rPr lang="en-US" b="1" dirty="0">
                <a:latin typeface="Arial" panose="020B0604020202020204" pitchFamily="34" charset="0"/>
                <a:cs typeface="Arial" panose="020B0604020202020204" pitchFamily="34" charset="0"/>
              </a:rPr>
              <a:t>(</a:t>
            </a:r>
            <a:r>
              <a:rPr lang="en-US" b="1" dirty="0" err="1">
                <a:latin typeface="Arial" panose="020B0604020202020204" pitchFamily="34" charset="0"/>
                <a:cs typeface="Arial" panose="020B0604020202020204" pitchFamily="34" charset="0"/>
              </a:rPr>
              <a:t>arr</a:t>
            </a:r>
            <a:r>
              <a:rPr lang="en-US" b="1" dirty="0">
                <a:latin typeface="Arial" panose="020B0604020202020204" pitchFamily="34" charset="0"/>
                <a:cs typeface="Arial" panose="020B0604020202020204" pitchFamily="34" charset="0"/>
              </a:rPr>
              <a:t>, s1)</a:t>
            </a:r>
            <a:endParaRPr lang="en-US" dirty="0"/>
          </a:p>
        </p:txBody>
      </p:sp>
      <p:pic>
        <p:nvPicPr>
          <p:cNvPr id="4" name="Picture 3"/>
          <p:cNvPicPr>
            <a:picLocks noChangeAspect="1"/>
          </p:cNvPicPr>
          <p:nvPr/>
        </p:nvPicPr>
        <p:blipFill>
          <a:blip r:embed="rId2"/>
          <a:stretch>
            <a:fillRect/>
          </a:stretch>
        </p:blipFill>
        <p:spPr>
          <a:xfrm>
            <a:off x="597159" y="1138335"/>
            <a:ext cx="11028783" cy="5719665"/>
          </a:xfrm>
          <a:prstGeom prst="rect">
            <a:avLst/>
          </a:prstGeom>
        </p:spPr>
      </p:pic>
    </p:spTree>
    <p:extLst>
      <p:ext uri="{BB962C8B-B14F-4D97-AF65-F5344CB8AC3E}">
        <p14:creationId xmlns:p14="http://schemas.microsoft.com/office/powerpoint/2010/main" val="389179417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3"/>
          <p:cNvSpPr>
            <a:spLocks noGrp="1"/>
          </p:cNvSpPr>
          <p:nvPr>
            <p:ph type="ftr" sz="quarter" idx="10"/>
          </p:nvPr>
        </p:nvSpPr>
        <p:spPr/>
        <p:txBody>
          <a:bodyPr/>
          <a:lstStyle/>
          <a:p>
            <a:r>
              <a:rPr lang="en-US" altLang="en-US"/>
              <a:t>Netprog: Buffer Overflow</a:t>
            </a:r>
          </a:p>
        </p:txBody>
      </p:sp>
      <p:sp>
        <p:nvSpPr>
          <p:cNvPr id="12" name="Slide Number Placeholder 4"/>
          <p:cNvSpPr>
            <a:spLocks noGrp="1"/>
          </p:cNvSpPr>
          <p:nvPr>
            <p:ph type="sldNum" sz="quarter" idx="11"/>
          </p:nvPr>
        </p:nvSpPr>
        <p:spPr/>
        <p:txBody>
          <a:bodyPr/>
          <a:lstStyle/>
          <a:p>
            <a:fld id="{51660BEA-40D1-4034-8BF5-5C43FE20CB3F}" type="slidenum">
              <a:rPr lang="en-US" altLang="en-US"/>
              <a:pPr/>
              <a:t>70</a:t>
            </a:fld>
            <a:endParaRPr lang="en-US" altLang="en-US"/>
          </a:p>
        </p:txBody>
      </p:sp>
      <p:sp>
        <p:nvSpPr>
          <p:cNvPr id="71682" name="Rectangle 2"/>
          <p:cNvSpPr>
            <a:spLocks noGrp="1" noChangeArrowheads="1"/>
          </p:cNvSpPr>
          <p:nvPr>
            <p:ph type="title"/>
          </p:nvPr>
        </p:nvSpPr>
        <p:spPr>
          <a:xfrm>
            <a:off x="3991947" y="76200"/>
            <a:ext cx="4419600" cy="1143000"/>
          </a:xfrm>
        </p:spPr>
        <p:txBody>
          <a:bodyPr>
            <a:normAutofit/>
          </a:bodyPr>
          <a:lstStyle/>
          <a:p>
            <a:pPr algn="l"/>
            <a:r>
              <a:rPr lang="en-US" altLang="en-US" dirty="0" smtClean="0">
                <a:solidFill>
                  <a:schemeClr val="bg1"/>
                </a:solidFill>
              </a:rPr>
              <a:t>Buffer Overflow</a:t>
            </a:r>
            <a:endParaRPr lang="en-US" altLang="en-US" dirty="0">
              <a:solidFill>
                <a:schemeClr val="bg1"/>
              </a:solidFill>
            </a:endParaRPr>
          </a:p>
        </p:txBody>
      </p:sp>
      <p:sp>
        <p:nvSpPr>
          <p:cNvPr id="71685" name="Text Box 5"/>
          <p:cNvSpPr txBox="1">
            <a:spLocks noChangeArrowheads="1"/>
          </p:cNvSpPr>
          <p:nvPr/>
        </p:nvSpPr>
        <p:spPr bwMode="auto">
          <a:xfrm>
            <a:off x="682113" y="1701282"/>
            <a:ext cx="3479341" cy="1366528"/>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lang="en-US" altLang="en-US" dirty="0">
                <a:solidFill>
                  <a:schemeClr val="bg2"/>
                </a:solidFill>
                <a:latin typeface="Courier New" panose="02070309020205020404" pitchFamily="49" charset="0"/>
              </a:rPr>
              <a:t>void f</a:t>
            </a:r>
            <a:r>
              <a:rPr lang="en-US" altLang="en-US" dirty="0" smtClean="0">
                <a:solidFill>
                  <a:schemeClr val="bg2"/>
                </a:solidFill>
                <a:latin typeface="Courier New" panose="02070309020205020404" pitchFamily="49" charset="0"/>
              </a:rPr>
              <a:t>(char </a:t>
            </a:r>
            <a:r>
              <a:rPr lang="en-US" altLang="en-US" dirty="0">
                <a:solidFill>
                  <a:schemeClr val="bg2"/>
                </a:solidFill>
                <a:latin typeface="Courier New" panose="02070309020205020404" pitchFamily="49" charset="0"/>
              </a:rPr>
              <a:t>*s) {</a:t>
            </a:r>
          </a:p>
          <a:p>
            <a:pPr>
              <a:spcBef>
                <a:spcPct val="20000"/>
              </a:spcBef>
            </a:pPr>
            <a:r>
              <a:rPr lang="en-US" altLang="en-US" dirty="0">
                <a:solidFill>
                  <a:schemeClr val="bg2"/>
                </a:solidFill>
                <a:latin typeface="Courier New" panose="02070309020205020404" pitchFamily="49" charset="0"/>
              </a:rPr>
              <a:t>	char </a:t>
            </a:r>
            <a:r>
              <a:rPr lang="en-US" altLang="en-US" dirty="0" err="1">
                <a:solidFill>
                  <a:schemeClr val="bg2"/>
                </a:solidFill>
                <a:latin typeface="Courier New" panose="02070309020205020404" pitchFamily="49" charset="0"/>
              </a:rPr>
              <a:t>buf</a:t>
            </a:r>
            <a:r>
              <a:rPr lang="en-US" altLang="en-US" dirty="0">
                <a:solidFill>
                  <a:schemeClr val="bg2"/>
                </a:solidFill>
                <a:latin typeface="Courier New" panose="02070309020205020404" pitchFamily="49" charset="0"/>
              </a:rPr>
              <a:t>[100];</a:t>
            </a:r>
          </a:p>
          <a:p>
            <a:pPr>
              <a:spcBef>
                <a:spcPct val="20000"/>
              </a:spcBef>
            </a:pPr>
            <a:r>
              <a:rPr lang="en-US" altLang="en-US" dirty="0">
                <a:solidFill>
                  <a:schemeClr val="bg2"/>
                </a:solidFill>
                <a:latin typeface="Courier New" panose="02070309020205020404" pitchFamily="49" charset="0"/>
              </a:rPr>
              <a:t>	</a:t>
            </a:r>
            <a:r>
              <a:rPr lang="en-US" altLang="en-US" dirty="0" err="1">
                <a:solidFill>
                  <a:schemeClr val="bg2"/>
                </a:solidFill>
                <a:latin typeface="Courier New" panose="02070309020205020404" pitchFamily="49" charset="0"/>
              </a:rPr>
              <a:t>strcpy</a:t>
            </a:r>
            <a:r>
              <a:rPr lang="en-US" altLang="en-US" dirty="0">
                <a:solidFill>
                  <a:schemeClr val="bg2"/>
                </a:solidFill>
                <a:latin typeface="Courier New" panose="02070309020205020404" pitchFamily="49" charset="0"/>
              </a:rPr>
              <a:t>(</a:t>
            </a:r>
            <a:r>
              <a:rPr lang="en-US" altLang="en-US" dirty="0" err="1">
                <a:solidFill>
                  <a:schemeClr val="bg2"/>
                </a:solidFill>
                <a:latin typeface="Courier New" panose="02070309020205020404" pitchFamily="49" charset="0"/>
              </a:rPr>
              <a:t>buf,s</a:t>
            </a:r>
            <a:r>
              <a:rPr lang="en-US" altLang="en-US" dirty="0">
                <a:solidFill>
                  <a:schemeClr val="bg2"/>
                </a:solidFill>
                <a:latin typeface="Courier New" panose="02070309020205020404" pitchFamily="49" charset="0"/>
              </a:rPr>
              <a:t>);</a:t>
            </a:r>
          </a:p>
          <a:p>
            <a:pPr>
              <a:spcBef>
                <a:spcPct val="20000"/>
              </a:spcBef>
            </a:pPr>
            <a:r>
              <a:rPr lang="en-US" altLang="en-US" dirty="0">
                <a:solidFill>
                  <a:schemeClr val="bg2"/>
                </a:solidFill>
                <a:latin typeface="Courier New" panose="02070309020205020404" pitchFamily="49" charset="0"/>
              </a:rPr>
              <a:t>	…</a:t>
            </a:r>
            <a:endParaRPr lang="en-US" altLang="en-US" dirty="0">
              <a:latin typeface="Courier New" panose="02070309020205020404" pitchFamily="49" charset="0"/>
            </a:endParaRPr>
          </a:p>
        </p:txBody>
      </p:sp>
      <p:sp>
        <p:nvSpPr>
          <p:cNvPr id="71686" name="Rectangle 6"/>
          <p:cNvSpPr>
            <a:spLocks noChangeArrowheads="1"/>
          </p:cNvSpPr>
          <p:nvPr/>
        </p:nvSpPr>
        <p:spPr bwMode="auto">
          <a:xfrm>
            <a:off x="4713514" y="2634343"/>
            <a:ext cx="2590800" cy="609600"/>
          </a:xfrm>
          <a:prstGeom prst="rect">
            <a:avLst/>
          </a:prstGeom>
          <a:solidFill>
            <a:srgbClr val="7030A0"/>
          </a:solidFill>
          <a:ln w="57150">
            <a:solidFill>
              <a:schemeClr val="bg2"/>
            </a:solidFill>
            <a:miter lim="800000"/>
            <a:headEnd/>
            <a:tailEnd/>
          </a:ln>
          <a:effectLst/>
        </p:spPr>
        <p:txBody>
          <a:bodyPr/>
          <a:lstStyle>
            <a:lvl1pPr marL="342900" indent="-342900">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20000"/>
              </a:spcBef>
            </a:pPr>
            <a:r>
              <a:rPr lang="en-US" altLang="en-US">
                <a:solidFill>
                  <a:schemeClr val="bg2"/>
                </a:solidFill>
              </a:rPr>
              <a:t>address of </a:t>
            </a:r>
            <a:r>
              <a:rPr lang="en-US" altLang="en-US" sz="3200">
                <a:solidFill>
                  <a:schemeClr val="bg2"/>
                </a:solidFill>
                <a:latin typeface="Courier New" panose="02070309020205020404" pitchFamily="49" charset="0"/>
              </a:rPr>
              <a:t>s</a:t>
            </a:r>
          </a:p>
        </p:txBody>
      </p:sp>
      <p:sp>
        <p:nvSpPr>
          <p:cNvPr id="71687" name="Rectangle 7"/>
          <p:cNvSpPr>
            <a:spLocks noChangeArrowheads="1"/>
          </p:cNvSpPr>
          <p:nvPr/>
        </p:nvSpPr>
        <p:spPr bwMode="auto">
          <a:xfrm>
            <a:off x="4713514" y="3243943"/>
            <a:ext cx="2590800" cy="609600"/>
          </a:xfrm>
          <a:prstGeom prst="rect">
            <a:avLst/>
          </a:prstGeom>
          <a:solidFill>
            <a:srgbClr val="7030A0"/>
          </a:solidFill>
          <a:ln w="57150">
            <a:solidFill>
              <a:schemeClr val="bg2"/>
            </a:solidFill>
            <a:miter lim="800000"/>
            <a:headEnd/>
            <a:tailEnd/>
          </a:ln>
          <a:effectLst/>
        </p:spPr>
        <p:txBody>
          <a:bodyPr/>
          <a:lstStyle>
            <a:lvl1pPr marL="342900" indent="-342900">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20000"/>
              </a:spcBef>
            </a:pPr>
            <a:r>
              <a:rPr lang="en-US" altLang="en-US" dirty="0">
                <a:solidFill>
                  <a:schemeClr val="bg2"/>
                </a:solidFill>
              </a:rPr>
              <a:t>return-address</a:t>
            </a:r>
            <a:endParaRPr lang="en-US" altLang="en-US" sz="3200" dirty="0">
              <a:solidFill>
                <a:schemeClr val="bg2"/>
              </a:solidFill>
              <a:latin typeface="Courier New" panose="02070309020205020404" pitchFamily="49" charset="0"/>
            </a:endParaRPr>
          </a:p>
        </p:txBody>
      </p:sp>
      <p:sp>
        <p:nvSpPr>
          <p:cNvPr id="71688" name="Rectangle 8"/>
          <p:cNvSpPr>
            <a:spLocks noChangeArrowheads="1"/>
          </p:cNvSpPr>
          <p:nvPr/>
        </p:nvSpPr>
        <p:spPr bwMode="auto">
          <a:xfrm>
            <a:off x="4713514" y="3853543"/>
            <a:ext cx="2590800" cy="609600"/>
          </a:xfrm>
          <a:prstGeom prst="rect">
            <a:avLst/>
          </a:prstGeom>
          <a:solidFill>
            <a:srgbClr val="C00000"/>
          </a:solidFill>
          <a:ln w="57150">
            <a:solidFill>
              <a:schemeClr val="bg2"/>
            </a:solidFill>
            <a:miter lim="800000"/>
            <a:headEnd/>
            <a:tailEnd/>
          </a:ln>
          <a:effectLst/>
        </p:spPr>
        <p:txBody>
          <a:bodyPr/>
          <a:lstStyle>
            <a:lvl1pPr marL="342900" indent="-342900">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20000"/>
              </a:spcBef>
            </a:pPr>
            <a:r>
              <a:rPr lang="en-US" altLang="en-US" dirty="0">
                <a:solidFill>
                  <a:schemeClr val="bg2"/>
                </a:solidFill>
              </a:rPr>
              <a:t>saved </a:t>
            </a:r>
            <a:r>
              <a:rPr lang="en-US" altLang="en-US" dirty="0" err="1">
                <a:solidFill>
                  <a:schemeClr val="bg2"/>
                </a:solidFill>
              </a:rPr>
              <a:t>sp</a:t>
            </a:r>
            <a:endParaRPr lang="en-US" altLang="en-US" sz="3200" dirty="0">
              <a:solidFill>
                <a:schemeClr val="bg2"/>
              </a:solidFill>
              <a:latin typeface="Courier New" panose="02070309020205020404" pitchFamily="49" charset="0"/>
            </a:endParaRPr>
          </a:p>
        </p:txBody>
      </p:sp>
      <p:sp>
        <p:nvSpPr>
          <p:cNvPr id="71689" name="Rectangle 9"/>
          <p:cNvSpPr>
            <a:spLocks noChangeArrowheads="1"/>
          </p:cNvSpPr>
          <p:nvPr/>
        </p:nvSpPr>
        <p:spPr bwMode="auto">
          <a:xfrm>
            <a:off x="4713514" y="4463143"/>
            <a:ext cx="2590800" cy="1828800"/>
          </a:xfrm>
          <a:prstGeom prst="rect">
            <a:avLst/>
          </a:prstGeom>
          <a:solidFill>
            <a:srgbClr val="0070C0"/>
          </a:solidFill>
          <a:ln w="57150">
            <a:solidFill>
              <a:schemeClr val="bg2"/>
            </a:solidFill>
            <a:miter lim="800000"/>
            <a:headEnd/>
            <a:tailEnd/>
          </a:ln>
          <a:effectLst/>
        </p:spPr>
        <p:txBody>
          <a:bodyPr/>
          <a:lstStyle>
            <a:lvl1pPr marL="342900" indent="-342900">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20000"/>
              </a:spcBef>
            </a:pPr>
            <a:endParaRPr lang="en-US" altLang="en-US">
              <a:solidFill>
                <a:schemeClr val="bg2"/>
              </a:solidFill>
            </a:endParaRPr>
          </a:p>
          <a:p>
            <a:pPr algn="ctr">
              <a:spcBef>
                <a:spcPct val="20000"/>
              </a:spcBef>
            </a:pPr>
            <a:r>
              <a:rPr lang="en-US" altLang="en-US">
                <a:solidFill>
                  <a:schemeClr val="bg2"/>
                </a:solidFill>
              </a:rPr>
              <a:t>buf</a:t>
            </a:r>
            <a:endParaRPr lang="en-US" altLang="en-US" sz="3200">
              <a:solidFill>
                <a:schemeClr val="bg2"/>
              </a:solidFill>
              <a:latin typeface="Courier New" panose="02070309020205020404" pitchFamily="49" charset="0"/>
            </a:endParaRPr>
          </a:p>
        </p:txBody>
      </p:sp>
      <p:sp>
        <p:nvSpPr>
          <p:cNvPr id="71691" name="Rectangle 11"/>
          <p:cNvSpPr>
            <a:spLocks noChangeArrowheads="1"/>
          </p:cNvSpPr>
          <p:nvPr/>
        </p:nvSpPr>
        <p:spPr bwMode="auto">
          <a:xfrm>
            <a:off x="7609114" y="2634343"/>
            <a:ext cx="2590800" cy="609600"/>
          </a:xfrm>
          <a:prstGeom prst="rect">
            <a:avLst/>
          </a:prstGeom>
          <a:solidFill>
            <a:srgbClr val="7030A0"/>
          </a:solidFill>
          <a:ln w="57150">
            <a:solidFill>
              <a:schemeClr val="bg2"/>
            </a:solidFill>
            <a:miter lim="800000"/>
            <a:headEnd/>
            <a:tailEnd/>
          </a:ln>
          <a:effectLst/>
        </p:spPr>
        <p:txBody>
          <a:bodyPr/>
          <a:lstStyle>
            <a:lvl1pPr marL="342900" indent="-342900">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20000"/>
              </a:spcBef>
            </a:pPr>
            <a:r>
              <a:rPr lang="en-US" altLang="en-US">
                <a:solidFill>
                  <a:schemeClr val="bg2"/>
                </a:solidFill>
              </a:rPr>
              <a:t>address of </a:t>
            </a:r>
            <a:r>
              <a:rPr lang="en-US" altLang="en-US" sz="3200">
                <a:solidFill>
                  <a:schemeClr val="bg2"/>
                </a:solidFill>
                <a:latin typeface="Courier New" panose="02070309020205020404" pitchFamily="49" charset="0"/>
              </a:rPr>
              <a:t>s</a:t>
            </a:r>
          </a:p>
        </p:txBody>
      </p:sp>
      <p:sp>
        <p:nvSpPr>
          <p:cNvPr id="71694" name="Rectangle 14"/>
          <p:cNvSpPr>
            <a:spLocks noChangeArrowheads="1"/>
          </p:cNvSpPr>
          <p:nvPr/>
        </p:nvSpPr>
        <p:spPr bwMode="auto">
          <a:xfrm>
            <a:off x="7609114" y="3243943"/>
            <a:ext cx="2590800" cy="3048000"/>
          </a:xfrm>
          <a:prstGeom prst="rect">
            <a:avLst/>
          </a:prstGeom>
          <a:solidFill>
            <a:schemeClr val="tx1">
              <a:lumMod val="85000"/>
              <a:lumOff val="15000"/>
            </a:schemeClr>
          </a:solidFill>
          <a:ln w="57150">
            <a:solidFill>
              <a:schemeClr val="bg2"/>
            </a:solidFill>
            <a:miter lim="800000"/>
            <a:headEnd/>
            <a:tailEnd/>
          </a:ln>
          <a:effectLst/>
        </p:spPr>
        <p:txBody>
          <a:bodyPr/>
          <a:lstStyle>
            <a:lvl1pPr marL="342900" indent="-342900">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20000"/>
              </a:spcBef>
            </a:pPr>
            <a:r>
              <a:rPr lang="en-US" altLang="en-US" dirty="0">
                <a:solidFill>
                  <a:schemeClr val="bg2"/>
                </a:solidFill>
              </a:rPr>
              <a:t>pointer to </a:t>
            </a:r>
            <a:r>
              <a:rPr lang="en-US" altLang="en-US" dirty="0" err="1">
                <a:solidFill>
                  <a:schemeClr val="bg2"/>
                </a:solidFill>
              </a:rPr>
              <a:t>pgm</a:t>
            </a:r>
            <a:endParaRPr lang="en-US" altLang="en-US" dirty="0">
              <a:solidFill>
                <a:schemeClr val="bg2"/>
              </a:solidFill>
            </a:endParaRPr>
          </a:p>
          <a:p>
            <a:pPr algn="ctr">
              <a:spcBef>
                <a:spcPct val="20000"/>
              </a:spcBef>
            </a:pPr>
            <a:endParaRPr lang="en-US" altLang="en-US" dirty="0">
              <a:solidFill>
                <a:schemeClr val="bg2"/>
              </a:solidFill>
            </a:endParaRPr>
          </a:p>
          <a:p>
            <a:pPr algn="ctr">
              <a:spcBef>
                <a:spcPct val="20000"/>
              </a:spcBef>
            </a:pPr>
            <a:endParaRPr lang="en-US" altLang="en-US" dirty="0">
              <a:solidFill>
                <a:schemeClr val="bg2"/>
              </a:solidFill>
            </a:endParaRPr>
          </a:p>
          <a:p>
            <a:pPr algn="ctr">
              <a:spcBef>
                <a:spcPct val="20000"/>
              </a:spcBef>
            </a:pPr>
            <a:endParaRPr lang="en-US" altLang="en-US" dirty="0">
              <a:solidFill>
                <a:schemeClr val="bg2"/>
              </a:solidFill>
            </a:endParaRPr>
          </a:p>
          <a:p>
            <a:pPr algn="ctr">
              <a:spcBef>
                <a:spcPct val="20000"/>
              </a:spcBef>
            </a:pPr>
            <a:endParaRPr lang="en-US" altLang="en-US" dirty="0">
              <a:solidFill>
                <a:schemeClr val="bg2"/>
              </a:solidFill>
            </a:endParaRPr>
          </a:p>
          <a:p>
            <a:pPr algn="ctr">
              <a:spcBef>
                <a:spcPct val="20000"/>
              </a:spcBef>
            </a:pPr>
            <a:r>
              <a:rPr lang="en-US" altLang="en-US" dirty="0">
                <a:solidFill>
                  <a:schemeClr val="bg2"/>
                </a:solidFill>
              </a:rPr>
              <a:t>Small Program</a:t>
            </a:r>
          </a:p>
        </p:txBody>
      </p:sp>
      <p:sp>
        <p:nvSpPr>
          <p:cNvPr id="71699" name="Freeform 19"/>
          <p:cNvSpPr>
            <a:spLocks/>
          </p:cNvSpPr>
          <p:nvPr/>
        </p:nvSpPr>
        <p:spPr bwMode="auto">
          <a:xfrm>
            <a:off x="10101490" y="3282043"/>
            <a:ext cx="1196975" cy="2833688"/>
          </a:xfrm>
          <a:custGeom>
            <a:avLst/>
            <a:gdLst>
              <a:gd name="T0" fmla="*/ 78 w 754"/>
              <a:gd name="T1" fmla="*/ 161 h 1785"/>
              <a:gd name="T2" fmla="*/ 661 w 754"/>
              <a:gd name="T3" fmla="*/ 232 h 1785"/>
              <a:gd name="T4" fmla="*/ 638 w 754"/>
              <a:gd name="T5" fmla="*/ 1552 h 1785"/>
              <a:gd name="T6" fmla="*/ 0 w 754"/>
              <a:gd name="T7" fmla="*/ 1633 h 1785"/>
            </a:gdLst>
            <a:ahLst/>
            <a:cxnLst>
              <a:cxn ang="0">
                <a:pos x="T0" y="T1"/>
              </a:cxn>
              <a:cxn ang="0">
                <a:pos x="T2" y="T3"/>
              </a:cxn>
              <a:cxn ang="0">
                <a:pos x="T4" y="T5"/>
              </a:cxn>
              <a:cxn ang="0">
                <a:pos x="T6" y="T7"/>
              </a:cxn>
            </a:cxnLst>
            <a:rect l="0" t="0" r="r" b="b"/>
            <a:pathLst>
              <a:path w="754" h="1785">
                <a:moveTo>
                  <a:pt x="78" y="161"/>
                </a:moveTo>
                <a:cubicBezTo>
                  <a:pt x="176" y="173"/>
                  <a:pt x="568" y="0"/>
                  <a:pt x="661" y="232"/>
                </a:cubicBezTo>
                <a:cubicBezTo>
                  <a:pt x="754" y="464"/>
                  <a:pt x="748" y="1319"/>
                  <a:pt x="638" y="1552"/>
                </a:cubicBezTo>
                <a:cubicBezTo>
                  <a:pt x="528" y="1785"/>
                  <a:pt x="133" y="1616"/>
                  <a:pt x="0" y="1633"/>
                </a:cubicBezTo>
              </a:path>
            </a:pathLst>
          </a:custGeom>
          <a:noFill/>
          <a:ln w="76200" cmpd="sng">
            <a:solidFill>
              <a:schemeClr val="tx2"/>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323657469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141" y="153632"/>
            <a:ext cx="11704009" cy="793115"/>
          </a:xfrm>
        </p:spPr>
        <p:txBody>
          <a:bodyPr/>
          <a:lstStyle/>
          <a:p>
            <a:pPr algn="ctr"/>
            <a:r>
              <a:rPr lang="en-US" altLang="en-US" dirty="0"/>
              <a:t>Buffer Overflow</a:t>
            </a:r>
            <a:endParaRPr lang="en-US" dirty="0"/>
          </a:p>
        </p:txBody>
      </p:sp>
      <p:sp>
        <p:nvSpPr>
          <p:cNvPr id="3" name="Rectangle 2"/>
          <p:cNvSpPr/>
          <p:nvPr/>
        </p:nvSpPr>
        <p:spPr>
          <a:xfrm>
            <a:off x="1427584" y="1674759"/>
            <a:ext cx="8742783" cy="2062103"/>
          </a:xfrm>
          <a:prstGeom prst="rect">
            <a:avLst/>
          </a:prstGeom>
        </p:spPr>
        <p:txBody>
          <a:bodyPr wrap="square">
            <a:spAutoFit/>
          </a:bodyPr>
          <a:lstStyle/>
          <a:p>
            <a:pPr marL="457200" indent="-457200">
              <a:buFont typeface="Wingdings" panose="05000000000000000000" pitchFamily="2" charset="2"/>
              <a:buChar char="q"/>
            </a:pPr>
            <a:r>
              <a:rPr lang="en-GB" sz="3200" dirty="0" err="1" smtClean="0">
                <a:solidFill>
                  <a:schemeClr val="bg1"/>
                </a:solidFill>
              </a:rPr>
              <a:t>Làm</a:t>
            </a:r>
            <a:r>
              <a:rPr lang="en-GB" sz="3200" dirty="0" smtClean="0">
                <a:solidFill>
                  <a:schemeClr val="bg1"/>
                </a:solidFill>
              </a:rPr>
              <a:t> </a:t>
            </a:r>
            <a:r>
              <a:rPr lang="en-GB" sz="3200" dirty="0" err="1" smtClean="0">
                <a:solidFill>
                  <a:schemeClr val="bg1"/>
                </a:solidFill>
              </a:rPr>
              <a:t>thế</a:t>
            </a:r>
            <a:r>
              <a:rPr lang="en-GB" sz="3200" dirty="0" smtClean="0">
                <a:solidFill>
                  <a:schemeClr val="bg1"/>
                </a:solidFill>
              </a:rPr>
              <a:t> </a:t>
            </a:r>
            <a:r>
              <a:rPr lang="en-GB" sz="3200" dirty="0" err="1" smtClean="0">
                <a:solidFill>
                  <a:schemeClr val="bg1"/>
                </a:solidFill>
              </a:rPr>
              <a:t>nào</a:t>
            </a:r>
            <a:r>
              <a:rPr lang="en-GB" sz="3200" dirty="0" smtClean="0">
                <a:solidFill>
                  <a:schemeClr val="bg1"/>
                </a:solidFill>
              </a:rPr>
              <a:t> </a:t>
            </a:r>
            <a:r>
              <a:rPr lang="en-GB" sz="3200" dirty="0" err="1" smtClean="0">
                <a:solidFill>
                  <a:schemeClr val="bg1"/>
                </a:solidFill>
              </a:rPr>
              <a:t>để</a:t>
            </a:r>
            <a:r>
              <a:rPr lang="en-GB" sz="3200" dirty="0" smtClean="0">
                <a:solidFill>
                  <a:schemeClr val="bg1"/>
                </a:solidFill>
              </a:rPr>
              <a:t> </a:t>
            </a:r>
            <a:r>
              <a:rPr lang="en-GB" sz="3200" dirty="0" err="1" smtClean="0">
                <a:solidFill>
                  <a:schemeClr val="bg1"/>
                </a:solidFill>
              </a:rPr>
              <a:t>biết</a:t>
            </a:r>
            <a:r>
              <a:rPr lang="en-GB" sz="3200" dirty="0" smtClean="0">
                <a:solidFill>
                  <a:schemeClr val="bg1"/>
                </a:solidFill>
              </a:rPr>
              <a:t> </a:t>
            </a:r>
            <a:r>
              <a:rPr lang="en-GB" sz="3200" dirty="0" err="1" smtClean="0">
                <a:solidFill>
                  <a:schemeClr val="bg1"/>
                </a:solidFill>
              </a:rPr>
              <a:t>được</a:t>
            </a:r>
            <a:r>
              <a:rPr lang="en-GB" sz="3200" dirty="0" smtClean="0">
                <a:solidFill>
                  <a:schemeClr val="bg1"/>
                </a:solidFill>
              </a:rPr>
              <a:t> </a:t>
            </a:r>
            <a:r>
              <a:rPr lang="en-GB" sz="3200" dirty="0" err="1" smtClean="0">
                <a:solidFill>
                  <a:schemeClr val="bg1"/>
                </a:solidFill>
              </a:rPr>
              <a:t>nên</a:t>
            </a:r>
            <a:r>
              <a:rPr lang="en-GB" sz="3200" dirty="0" smtClean="0">
                <a:solidFill>
                  <a:schemeClr val="bg1"/>
                </a:solidFill>
              </a:rPr>
              <a:t> </a:t>
            </a:r>
            <a:r>
              <a:rPr lang="en-GB" sz="3200" dirty="0" err="1" smtClean="0">
                <a:solidFill>
                  <a:schemeClr val="bg1"/>
                </a:solidFill>
              </a:rPr>
              <a:t>đặt</a:t>
            </a:r>
            <a:r>
              <a:rPr lang="en-GB" sz="3200" dirty="0" smtClean="0">
                <a:solidFill>
                  <a:schemeClr val="bg1"/>
                </a:solidFill>
              </a:rPr>
              <a:t> </a:t>
            </a:r>
            <a:r>
              <a:rPr lang="en-GB" sz="3200" dirty="0" err="1" smtClean="0">
                <a:solidFill>
                  <a:schemeClr val="bg1"/>
                </a:solidFill>
              </a:rPr>
              <a:t>địa</a:t>
            </a:r>
            <a:r>
              <a:rPr lang="en-GB" sz="3200" dirty="0" smtClean="0">
                <a:solidFill>
                  <a:schemeClr val="bg1"/>
                </a:solidFill>
              </a:rPr>
              <a:t> </a:t>
            </a:r>
            <a:r>
              <a:rPr lang="en-GB" sz="3200" dirty="0" err="1" smtClean="0">
                <a:solidFill>
                  <a:schemeClr val="bg1"/>
                </a:solidFill>
              </a:rPr>
              <a:t>chỉ</a:t>
            </a:r>
            <a:r>
              <a:rPr lang="en-GB" sz="3200" dirty="0" smtClean="0">
                <a:solidFill>
                  <a:schemeClr val="bg1"/>
                </a:solidFill>
              </a:rPr>
              <a:t> </a:t>
            </a:r>
            <a:r>
              <a:rPr lang="en-GB" sz="3200" dirty="0" err="1" smtClean="0">
                <a:solidFill>
                  <a:schemeClr val="bg1"/>
                </a:solidFill>
              </a:rPr>
              <a:t>trả</a:t>
            </a:r>
            <a:r>
              <a:rPr lang="en-GB" sz="3200" dirty="0" smtClean="0">
                <a:solidFill>
                  <a:schemeClr val="bg1"/>
                </a:solidFill>
              </a:rPr>
              <a:t> </a:t>
            </a:r>
            <a:r>
              <a:rPr lang="en-GB" sz="3200" dirty="0" err="1" smtClean="0">
                <a:solidFill>
                  <a:schemeClr val="bg1"/>
                </a:solidFill>
              </a:rPr>
              <a:t>về</a:t>
            </a:r>
            <a:r>
              <a:rPr lang="en-GB" sz="3200" dirty="0" smtClean="0">
                <a:solidFill>
                  <a:schemeClr val="bg1"/>
                </a:solidFill>
              </a:rPr>
              <a:t> </a:t>
            </a:r>
            <a:r>
              <a:rPr lang="en-GB" sz="3200" dirty="0" err="1" smtClean="0">
                <a:solidFill>
                  <a:schemeClr val="bg1"/>
                </a:solidFill>
              </a:rPr>
              <a:t>mới</a:t>
            </a:r>
            <a:r>
              <a:rPr lang="en-GB" sz="3200" dirty="0" smtClean="0">
                <a:solidFill>
                  <a:schemeClr val="bg1"/>
                </a:solidFill>
              </a:rPr>
              <a:t> </a:t>
            </a:r>
            <a:r>
              <a:rPr lang="en-GB" sz="3200" dirty="0" err="1" smtClean="0">
                <a:solidFill>
                  <a:schemeClr val="bg1"/>
                </a:solidFill>
              </a:rPr>
              <a:t>là</a:t>
            </a:r>
            <a:r>
              <a:rPr lang="en-GB" sz="3200" dirty="0" smtClean="0">
                <a:solidFill>
                  <a:schemeClr val="bg1"/>
                </a:solidFill>
              </a:rPr>
              <a:t> </a:t>
            </a:r>
            <a:r>
              <a:rPr lang="en-GB" sz="3200" dirty="0" err="1" smtClean="0">
                <a:solidFill>
                  <a:schemeClr val="bg1"/>
                </a:solidFill>
              </a:rPr>
              <a:t>gì</a:t>
            </a:r>
            <a:r>
              <a:rPr lang="en-GB" sz="3200" dirty="0" smtClean="0">
                <a:solidFill>
                  <a:schemeClr val="bg1"/>
                </a:solidFill>
              </a:rPr>
              <a:t>? </a:t>
            </a:r>
          </a:p>
          <a:p>
            <a:pPr marL="457200" indent="-457200">
              <a:buFont typeface="Wingdings" panose="05000000000000000000" pitchFamily="2" charset="2"/>
              <a:buChar char="q"/>
            </a:pPr>
            <a:r>
              <a:rPr lang="en-GB" sz="3200" dirty="0" err="1" smtClean="0">
                <a:solidFill>
                  <a:schemeClr val="bg1"/>
                </a:solidFill>
              </a:rPr>
              <a:t>Làm</a:t>
            </a:r>
            <a:r>
              <a:rPr lang="en-GB" sz="3200" dirty="0" smtClean="0">
                <a:solidFill>
                  <a:schemeClr val="bg1"/>
                </a:solidFill>
              </a:rPr>
              <a:t> </a:t>
            </a:r>
            <a:r>
              <a:rPr lang="en-GB" sz="3200" dirty="0" err="1" smtClean="0">
                <a:solidFill>
                  <a:schemeClr val="bg1"/>
                </a:solidFill>
              </a:rPr>
              <a:t>thế</a:t>
            </a:r>
            <a:r>
              <a:rPr lang="en-GB" sz="3200" dirty="0" smtClean="0">
                <a:solidFill>
                  <a:schemeClr val="bg1"/>
                </a:solidFill>
              </a:rPr>
              <a:t> </a:t>
            </a:r>
            <a:r>
              <a:rPr lang="en-GB" sz="3200" dirty="0" err="1" smtClean="0">
                <a:solidFill>
                  <a:schemeClr val="bg1"/>
                </a:solidFill>
              </a:rPr>
              <a:t>nào</a:t>
            </a:r>
            <a:r>
              <a:rPr lang="en-GB" sz="3200" dirty="0" smtClean="0">
                <a:solidFill>
                  <a:schemeClr val="bg1"/>
                </a:solidFill>
              </a:rPr>
              <a:t> </a:t>
            </a:r>
            <a:r>
              <a:rPr lang="en-GB" sz="3200" dirty="0" err="1" smtClean="0">
                <a:solidFill>
                  <a:schemeClr val="bg1"/>
                </a:solidFill>
              </a:rPr>
              <a:t>để</a:t>
            </a:r>
            <a:r>
              <a:rPr lang="en-GB" sz="3200" dirty="0" smtClean="0">
                <a:solidFill>
                  <a:schemeClr val="bg1"/>
                </a:solidFill>
              </a:rPr>
              <a:t> </a:t>
            </a:r>
            <a:r>
              <a:rPr lang="en-GB" sz="3200" dirty="0" err="1" smtClean="0">
                <a:solidFill>
                  <a:schemeClr val="bg1"/>
                </a:solidFill>
              </a:rPr>
              <a:t>tạo</a:t>
            </a:r>
            <a:r>
              <a:rPr lang="en-GB" sz="3200" dirty="0" smtClean="0">
                <a:solidFill>
                  <a:schemeClr val="bg1"/>
                </a:solidFill>
              </a:rPr>
              <a:t> </a:t>
            </a:r>
            <a:r>
              <a:rPr lang="en-GB" sz="3200" dirty="0" err="1" smtClean="0">
                <a:solidFill>
                  <a:schemeClr val="bg1"/>
                </a:solidFill>
              </a:rPr>
              <a:t>ra</a:t>
            </a:r>
            <a:r>
              <a:rPr lang="en-GB" sz="3200" dirty="0" smtClean="0">
                <a:solidFill>
                  <a:schemeClr val="bg1"/>
                </a:solidFill>
              </a:rPr>
              <a:t> </a:t>
            </a:r>
            <a:r>
              <a:rPr lang="en-GB" sz="3200" dirty="0" err="1" smtClean="0">
                <a:solidFill>
                  <a:schemeClr val="bg1"/>
                </a:solidFill>
              </a:rPr>
              <a:t>một</a:t>
            </a:r>
            <a:r>
              <a:rPr lang="en-GB" sz="3200" dirty="0" smtClean="0">
                <a:solidFill>
                  <a:schemeClr val="bg1"/>
                </a:solidFill>
              </a:rPr>
              <a:t> </a:t>
            </a:r>
            <a:r>
              <a:rPr lang="en-GB" sz="3200" dirty="0" err="1" smtClean="0">
                <a:solidFill>
                  <a:schemeClr val="bg1"/>
                </a:solidFill>
              </a:rPr>
              <a:t>chương</a:t>
            </a:r>
            <a:r>
              <a:rPr lang="en-GB" sz="3200" dirty="0" smtClean="0">
                <a:solidFill>
                  <a:schemeClr val="bg1"/>
                </a:solidFill>
              </a:rPr>
              <a:t> </a:t>
            </a:r>
            <a:r>
              <a:rPr lang="en-GB" sz="3200" dirty="0" err="1" smtClean="0">
                <a:solidFill>
                  <a:schemeClr val="bg1"/>
                </a:solidFill>
              </a:rPr>
              <a:t>trình</a:t>
            </a:r>
            <a:r>
              <a:rPr lang="en-GB" sz="3200" dirty="0" smtClean="0">
                <a:solidFill>
                  <a:schemeClr val="bg1"/>
                </a:solidFill>
              </a:rPr>
              <a:t> </a:t>
            </a:r>
            <a:r>
              <a:rPr lang="en-GB" sz="3200" dirty="0" err="1" smtClean="0">
                <a:solidFill>
                  <a:schemeClr val="bg1"/>
                </a:solidFill>
              </a:rPr>
              <a:t>nhỏ</a:t>
            </a:r>
            <a:r>
              <a:rPr lang="en-GB" sz="3200" dirty="0" smtClean="0">
                <a:solidFill>
                  <a:schemeClr val="bg1"/>
                </a:solidFill>
              </a:rPr>
              <a:t> </a:t>
            </a:r>
            <a:r>
              <a:rPr lang="en-GB" sz="3200" dirty="0" err="1" smtClean="0">
                <a:solidFill>
                  <a:schemeClr val="bg1"/>
                </a:solidFill>
              </a:rPr>
              <a:t>và</a:t>
            </a:r>
            <a:r>
              <a:rPr lang="en-GB" sz="3200" dirty="0" smtClean="0">
                <a:solidFill>
                  <a:schemeClr val="bg1"/>
                </a:solidFill>
              </a:rPr>
              <a:t> </a:t>
            </a:r>
            <a:r>
              <a:rPr lang="en-GB" sz="3200" dirty="0" err="1" smtClean="0">
                <a:solidFill>
                  <a:schemeClr val="bg1"/>
                </a:solidFill>
              </a:rPr>
              <a:t>đặt</a:t>
            </a:r>
            <a:r>
              <a:rPr lang="en-GB" sz="3200" dirty="0" smtClean="0">
                <a:solidFill>
                  <a:schemeClr val="bg1"/>
                </a:solidFill>
              </a:rPr>
              <a:t> </a:t>
            </a:r>
            <a:r>
              <a:rPr lang="en-GB" sz="3200" dirty="0" err="1" smtClean="0">
                <a:solidFill>
                  <a:schemeClr val="bg1"/>
                </a:solidFill>
              </a:rPr>
              <a:t>nó</a:t>
            </a:r>
            <a:r>
              <a:rPr lang="en-GB" sz="3200" dirty="0" smtClean="0">
                <a:solidFill>
                  <a:schemeClr val="bg1"/>
                </a:solidFill>
              </a:rPr>
              <a:t> </a:t>
            </a:r>
            <a:r>
              <a:rPr lang="en-GB" sz="3200" dirty="0" err="1" smtClean="0">
                <a:solidFill>
                  <a:schemeClr val="bg1"/>
                </a:solidFill>
              </a:rPr>
              <a:t>vào</a:t>
            </a:r>
            <a:r>
              <a:rPr lang="en-GB" sz="3200" dirty="0" smtClean="0">
                <a:solidFill>
                  <a:schemeClr val="bg1"/>
                </a:solidFill>
              </a:rPr>
              <a:t> </a:t>
            </a:r>
            <a:r>
              <a:rPr lang="en-GB" sz="3200" dirty="0" err="1" smtClean="0">
                <a:solidFill>
                  <a:schemeClr val="bg1"/>
                </a:solidFill>
              </a:rPr>
              <a:t>trong</a:t>
            </a:r>
            <a:r>
              <a:rPr lang="en-GB" sz="3200" dirty="0" smtClean="0">
                <a:solidFill>
                  <a:schemeClr val="bg1"/>
                </a:solidFill>
              </a:rPr>
              <a:t> </a:t>
            </a:r>
            <a:r>
              <a:rPr lang="en-GB" sz="3200" dirty="0" err="1" smtClean="0">
                <a:solidFill>
                  <a:schemeClr val="bg1"/>
                </a:solidFill>
              </a:rPr>
              <a:t>chuỗi</a:t>
            </a:r>
            <a:r>
              <a:rPr lang="en-GB" sz="3200" dirty="0" smtClean="0">
                <a:solidFill>
                  <a:schemeClr val="bg1"/>
                </a:solidFill>
              </a:rPr>
              <a:t> </a:t>
            </a:r>
            <a:r>
              <a:rPr lang="en-GB" sz="3200" dirty="0" err="1" smtClean="0">
                <a:solidFill>
                  <a:schemeClr val="bg1"/>
                </a:solidFill>
              </a:rPr>
              <a:t>ký</a:t>
            </a:r>
            <a:r>
              <a:rPr lang="en-GB" sz="3200" dirty="0" smtClean="0">
                <a:solidFill>
                  <a:schemeClr val="bg1"/>
                </a:solidFill>
              </a:rPr>
              <a:t> </a:t>
            </a:r>
            <a:r>
              <a:rPr lang="en-GB" sz="3200" dirty="0" err="1" smtClean="0">
                <a:solidFill>
                  <a:schemeClr val="bg1"/>
                </a:solidFill>
              </a:rPr>
              <a:t>tự</a:t>
            </a:r>
            <a:r>
              <a:rPr lang="en-GB" sz="3200" dirty="0" smtClean="0">
                <a:solidFill>
                  <a:schemeClr val="bg1"/>
                </a:solidFill>
              </a:rPr>
              <a:t> </a:t>
            </a:r>
            <a:r>
              <a:rPr lang="en-GB" sz="3200" dirty="0" err="1" smtClean="0">
                <a:solidFill>
                  <a:schemeClr val="bg1"/>
                </a:solidFill>
              </a:rPr>
              <a:t>đầu</a:t>
            </a:r>
            <a:r>
              <a:rPr lang="en-GB" sz="3200" dirty="0" smtClean="0">
                <a:solidFill>
                  <a:schemeClr val="bg1"/>
                </a:solidFill>
              </a:rPr>
              <a:t> </a:t>
            </a:r>
            <a:r>
              <a:rPr lang="en-GB" sz="3200" dirty="0" err="1" smtClean="0">
                <a:solidFill>
                  <a:schemeClr val="bg1"/>
                </a:solidFill>
              </a:rPr>
              <a:t>vào</a:t>
            </a:r>
            <a:r>
              <a:rPr lang="en-GB" sz="3200" dirty="0" smtClean="0">
                <a:solidFill>
                  <a:schemeClr val="bg1"/>
                </a:solidFill>
              </a:rPr>
              <a:t>.</a:t>
            </a:r>
            <a:endParaRPr lang="en-GB" sz="3200" dirty="0">
              <a:solidFill>
                <a:schemeClr val="bg1"/>
              </a:solidFill>
            </a:endParaRPr>
          </a:p>
        </p:txBody>
      </p:sp>
    </p:spTree>
    <p:extLst>
      <p:ext uri="{BB962C8B-B14F-4D97-AF65-F5344CB8AC3E}">
        <p14:creationId xmlns:p14="http://schemas.microsoft.com/office/powerpoint/2010/main" val="215196793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vi-VN" dirty="0"/>
              <a:t>Lỗ hổng tràn bộ đệm</a:t>
            </a:r>
            <a:endParaRPr lang="en-US" dirty="0"/>
          </a:p>
        </p:txBody>
      </p:sp>
      <p:sp>
        <p:nvSpPr>
          <p:cNvPr id="2" name="Content Placeholder 1"/>
          <p:cNvSpPr>
            <a:spLocks noGrp="1"/>
          </p:cNvSpPr>
          <p:nvPr>
            <p:ph sz="quarter" idx="4294967295"/>
          </p:nvPr>
        </p:nvSpPr>
        <p:spPr>
          <a:xfrm>
            <a:off x="0" y="1166326"/>
            <a:ext cx="12192000" cy="5691673"/>
          </a:xfrm>
        </p:spPr>
        <p:txBody>
          <a:bodyPr/>
          <a:lstStyle/>
          <a:p>
            <a:pPr>
              <a:buFont typeface="Wingdings" pitchFamily="2" charset="2"/>
              <a:buChar char="q"/>
            </a:pPr>
            <a:r>
              <a:rPr lang="vi-VN" b="1" dirty="0" smtClean="0">
                <a:solidFill>
                  <a:schemeClr val="bg1"/>
                </a:solidFill>
              </a:rPr>
              <a:t>Chống </a:t>
            </a:r>
            <a:r>
              <a:rPr lang="en-US" b="1" dirty="0" smtClean="0">
                <a:solidFill>
                  <a:schemeClr val="bg1"/>
                </a:solidFill>
              </a:rPr>
              <a:t>khai thác </a:t>
            </a:r>
            <a:r>
              <a:rPr lang="vi-VN" b="1" dirty="0" smtClean="0">
                <a:solidFill>
                  <a:schemeClr val="bg1"/>
                </a:solidFill>
              </a:rPr>
              <a:t>(1/2)</a:t>
            </a:r>
          </a:p>
          <a:p>
            <a:r>
              <a:rPr lang="en-US" dirty="0" smtClean="0">
                <a:solidFill>
                  <a:schemeClr val="bg1"/>
                </a:solidFill>
              </a:rPr>
              <a:t>Buffer </a:t>
            </a:r>
            <a:r>
              <a:rPr lang="en-US" dirty="0">
                <a:solidFill>
                  <a:schemeClr val="bg1"/>
                </a:solidFill>
              </a:rPr>
              <a:t>Security </a:t>
            </a:r>
            <a:r>
              <a:rPr lang="en-US" dirty="0" smtClean="0">
                <a:solidFill>
                  <a:schemeClr val="bg1"/>
                </a:solidFill>
              </a:rPr>
              <a:t>Check</a:t>
            </a:r>
            <a:endParaRPr lang="en-US" dirty="0">
              <a:solidFill>
                <a:schemeClr val="bg1"/>
              </a:solidFill>
            </a:endParaRPr>
          </a:p>
        </p:txBody>
      </p:sp>
      <p:pic>
        <p:nvPicPr>
          <p:cNvPr id="6146" name="Picture 15" descr="Description: D:\Thuc tap va do an\Image DA\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741" y="2514600"/>
            <a:ext cx="9546430" cy="4344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7121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797315" cy="793115"/>
          </a:xfrm>
        </p:spPr>
        <p:txBody>
          <a:bodyPr/>
          <a:lstStyle/>
          <a:p>
            <a:pPr algn="ctr"/>
            <a:r>
              <a:rPr lang="vi-VN" b="1" dirty="0">
                <a:latin typeface="Arial" panose="020B0604020202020204" pitchFamily="34" charset="0"/>
                <a:cs typeface="Arial" panose="020B0604020202020204" pitchFamily="34" charset="0"/>
              </a:rPr>
              <a:t>Lỗ hổng tràn bộ đệm</a:t>
            </a:r>
            <a:endParaRPr lang="en-US" b="1" dirty="0">
              <a:latin typeface="Arial" panose="020B0604020202020204" pitchFamily="34" charset="0"/>
              <a:cs typeface="Arial" panose="020B0604020202020204" pitchFamily="34" charset="0"/>
            </a:endParaRPr>
          </a:p>
        </p:txBody>
      </p:sp>
      <p:sp>
        <p:nvSpPr>
          <p:cNvPr id="2" name="Content Placeholder 1"/>
          <p:cNvSpPr>
            <a:spLocks noGrp="1"/>
          </p:cNvSpPr>
          <p:nvPr>
            <p:ph sz="quarter" idx="4294967295"/>
          </p:nvPr>
        </p:nvSpPr>
        <p:spPr>
          <a:xfrm>
            <a:off x="991997" y="1231641"/>
            <a:ext cx="10235683" cy="3844212"/>
          </a:xfrm>
        </p:spPr>
        <p:txBody>
          <a:bodyPr anchor="ctr"/>
          <a:lstStyle/>
          <a:p>
            <a:pPr>
              <a:buFont typeface="Wingdings" pitchFamily="2" charset="2"/>
              <a:buChar char="q"/>
            </a:pPr>
            <a:r>
              <a:rPr lang="vi-VN" b="1" dirty="0" smtClean="0">
                <a:solidFill>
                  <a:schemeClr val="bg1"/>
                </a:solidFill>
              </a:rPr>
              <a:t>Chống </a:t>
            </a:r>
            <a:r>
              <a:rPr lang="en-US" b="1" dirty="0" smtClean="0">
                <a:solidFill>
                  <a:schemeClr val="bg1"/>
                </a:solidFill>
              </a:rPr>
              <a:t>khai thác </a:t>
            </a:r>
            <a:r>
              <a:rPr lang="vi-VN" b="1" dirty="0" smtClean="0">
                <a:solidFill>
                  <a:schemeClr val="bg1"/>
                </a:solidFill>
              </a:rPr>
              <a:t>(2/2)</a:t>
            </a:r>
          </a:p>
          <a:p>
            <a:r>
              <a:rPr lang="vi-VN" dirty="0" smtClean="0">
                <a:solidFill>
                  <a:schemeClr val="bg1"/>
                </a:solidFill>
              </a:rPr>
              <a:t>DEP</a:t>
            </a:r>
            <a:r>
              <a:rPr lang="en-US" dirty="0">
                <a:solidFill>
                  <a:schemeClr val="bg1"/>
                </a:solidFill>
              </a:rPr>
              <a:t>/NX</a:t>
            </a:r>
            <a:r>
              <a:rPr lang="vi-VN" dirty="0">
                <a:solidFill>
                  <a:schemeClr val="bg1"/>
                </a:solidFill>
              </a:rPr>
              <a:t> (Data Execution Prevention)</a:t>
            </a:r>
          </a:p>
          <a:p>
            <a:r>
              <a:rPr lang="en-US" dirty="0" smtClean="0">
                <a:solidFill>
                  <a:schemeClr val="bg1"/>
                </a:solidFill>
              </a:rPr>
              <a:t>A</a:t>
            </a:r>
            <a:r>
              <a:rPr lang="vi-VN" dirty="0" smtClean="0">
                <a:solidFill>
                  <a:schemeClr val="bg1"/>
                </a:solidFill>
              </a:rPr>
              <a:t>SLR </a:t>
            </a:r>
            <a:r>
              <a:rPr lang="vi-VN" dirty="0">
                <a:solidFill>
                  <a:schemeClr val="bg1"/>
                </a:solidFill>
              </a:rPr>
              <a:t>– Address Space Layout Randomization</a:t>
            </a:r>
          </a:p>
          <a:p>
            <a:r>
              <a:rPr lang="vi-VN" dirty="0" smtClean="0">
                <a:solidFill>
                  <a:schemeClr val="bg1"/>
                </a:solidFill>
              </a:rPr>
              <a:t>SafeSEH</a:t>
            </a:r>
          </a:p>
          <a:p>
            <a:endParaRPr lang="vi-VN" dirty="0">
              <a:solidFill>
                <a:schemeClr val="bg1"/>
              </a:solidFill>
            </a:endParaRPr>
          </a:p>
        </p:txBody>
      </p:sp>
    </p:spTree>
    <p:extLst>
      <p:ext uri="{BB962C8B-B14F-4D97-AF65-F5344CB8AC3E}">
        <p14:creationId xmlns:p14="http://schemas.microsoft.com/office/powerpoint/2010/main" val="1789224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36108527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2153</TotalTime>
  <Words>3212</Words>
  <Application>Microsoft Office PowerPoint</Application>
  <PresentationFormat>Widescreen</PresentationFormat>
  <Paragraphs>351</Paragraphs>
  <Slides>74</Slides>
  <Notes>18</Notes>
  <HiddenSlides>0</HiddenSlides>
  <MMClips>7</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74</vt:i4>
      </vt:variant>
    </vt:vector>
  </HeadingPairs>
  <TitlesOfParts>
    <vt:vector size="91" baseType="lpstr">
      <vt:lpstr>Arial</vt:lpstr>
      <vt:lpstr>Arial Narrow</vt:lpstr>
      <vt:lpstr>Calibri</vt:lpstr>
      <vt:lpstr>Calibri Light</vt:lpstr>
      <vt:lpstr>Cambria</vt:lpstr>
      <vt:lpstr>Courier New</vt:lpstr>
      <vt:lpstr>Helvetica</vt:lpstr>
      <vt:lpstr>Lato</vt:lpstr>
      <vt:lpstr>Lato Black</vt:lpstr>
      <vt:lpstr>Noto Sans</vt:lpstr>
      <vt:lpstr>Noto Sans Disp SemCond SemBd</vt:lpstr>
      <vt:lpstr>Open Sans</vt:lpstr>
      <vt:lpstr>Tahoma</vt:lpstr>
      <vt:lpstr>Times New Roman</vt:lpstr>
      <vt:lpstr>Wingdings</vt:lpstr>
      <vt:lpstr>Office Theme</vt:lpstr>
      <vt:lpstr>Template PresentationGo Dark</vt:lpstr>
      <vt:lpstr>PowerPoint Presentation</vt:lpstr>
      <vt:lpstr>Man-In-The-Middle (MITM) Attack</vt:lpstr>
      <vt:lpstr>PowerPoint Presentation</vt:lpstr>
      <vt:lpstr>MITM attacks</vt:lpstr>
      <vt:lpstr>PowerPoint Presentation</vt:lpstr>
      <vt:lpstr>PowerPoint Presentation</vt:lpstr>
      <vt:lpstr>PowerPoint Presentation</vt:lpstr>
      <vt:lpstr>PowerPoint Presentation</vt:lpstr>
      <vt:lpstr>Tấn công giả mạo</vt:lpstr>
      <vt:lpstr>IP Spoofing</vt:lpstr>
      <vt:lpstr>DNS Spoofing</vt:lpstr>
      <vt:lpstr>ARP Spoofing</vt:lpstr>
      <vt:lpstr>PowerPoint Presentation</vt:lpstr>
      <vt:lpstr>Tấn công dùng lại</vt:lpstr>
      <vt:lpstr>Tấn công chặn bắt thông tin</vt:lpstr>
      <vt:lpstr>Tấn công chặn bắt thông tin</vt:lpstr>
      <vt:lpstr>Tấn công chặn bắt thông tin</vt:lpstr>
      <vt:lpstr>Tấn công chặn bắt thông tin</vt:lpstr>
      <vt:lpstr>Tấn công chặn bắt thông tin</vt:lpstr>
      <vt:lpstr>Tấn công chặn bắt thông tin</vt:lpstr>
      <vt:lpstr>Tấn công chặn bắt thông tin</vt:lpstr>
      <vt:lpstr>Tấn công chặn bắt thông tin</vt:lpstr>
      <vt:lpstr>PowerPoint Presentation</vt:lpstr>
      <vt:lpstr>Tấn công từ chối dịch vụ</vt:lpstr>
      <vt:lpstr>Tấn công DoS</vt:lpstr>
      <vt:lpstr>Local DoS attacks</vt:lpstr>
      <vt:lpstr>Tấn công DDoS</vt:lpstr>
      <vt:lpstr>Tấn công DDoS</vt:lpstr>
      <vt:lpstr>Tấn công DDoS</vt:lpstr>
      <vt:lpstr>Tấn công DDoS</vt:lpstr>
      <vt:lpstr>PowerPoint Presentation</vt:lpstr>
      <vt:lpstr>Tấn công kỹ nghệ xã hội</vt:lpstr>
      <vt:lpstr>Tấn công kỹ nghệ xã hội</vt:lpstr>
      <vt:lpstr>Tấn công APT</vt:lpstr>
      <vt:lpstr>Tấn công APT</vt:lpstr>
      <vt:lpstr>Tấn công giao thức mạng</vt:lpstr>
      <vt:lpstr>Tấn công mạng khác</vt:lpstr>
      <vt:lpstr>PowerPoint Presentation</vt:lpstr>
      <vt:lpstr>Hiểm họa ATTT từ phần mềm</vt:lpstr>
      <vt:lpstr>Mục đích tấn công ứng dụng web</vt:lpstr>
      <vt:lpstr>Cross-Site Scripting</vt:lpstr>
      <vt:lpstr>Cross-Site Scripting</vt:lpstr>
      <vt:lpstr>Cross-Site Scripting</vt:lpstr>
      <vt:lpstr>Cross-Site Scripting</vt:lpstr>
      <vt:lpstr>PowerPoint Presentation</vt:lpstr>
      <vt:lpstr>www.zing.vn</vt:lpstr>
      <vt:lpstr>Kịch bản tấn công XSS điển hình</vt:lpstr>
      <vt:lpstr>Kịch bản tấn công XSS điển hình</vt:lpstr>
      <vt:lpstr>Kịch bản tấn công XSS điển hình</vt:lpstr>
      <vt:lpstr>Phòng chống XSS</vt:lpstr>
      <vt:lpstr>SQL Injection</vt:lpstr>
      <vt:lpstr>SQL Injection</vt:lpstr>
      <vt:lpstr>SQL Injection</vt:lpstr>
      <vt:lpstr>SQL Injection</vt:lpstr>
      <vt:lpstr>SQL Injection</vt:lpstr>
      <vt:lpstr>Phòng chống SQL Injection</vt:lpstr>
      <vt:lpstr>Các dạng lỗ hổng phần mềm</vt:lpstr>
      <vt:lpstr>Các dạng lỗ hổng phần mềm</vt:lpstr>
      <vt:lpstr>Lỗ hổng tràn bộ đệm</vt:lpstr>
      <vt:lpstr>Lỗ hổng tràn bộ đệm</vt:lpstr>
      <vt:lpstr>Tràn bộ đệm</vt:lpstr>
      <vt:lpstr>Lỗ hổng tràn bộ đệm</vt:lpstr>
      <vt:lpstr>Lỗ hổng tràn bộ đệm</vt:lpstr>
      <vt:lpstr>Tràn bộ đệm</vt:lpstr>
      <vt:lpstr>Thứ tự gọi hàm</vt:lpstr>
      <vt:lpstr>Stack</vt:lpstr>
      <vt:lpstr>Thứ tự gọi hàm và stack</vt:lpstr>
      <vt:lpstr>Thứ tự gọi hàm và stack</vt:lpstr>
      <vt:lpstr>Tràn bộ đệm với strcpy(arr, s1)</vt:lpstr>
      <vt:lpstr>Buffer Overflow</vt:lpstr>
      <vt:lpstr>Buffer Overflow</vt:lpstr>
      <vt:lpstr>Lỗ hổng tràn bộ đệm</vt:lpstr>
      <vt:lpstr>Lỗ hổng tràn bộ đệm</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GraphicBulb</dc:creator>
  <cp:lastModifiedBy>Thinkpad</cp:lastModifiedBy>
  <cp:revision>206</cp:revision>
  <dcterms:created xsi:type="dcterms:W3CDTF">2018-07-18T01:46:28Z</dcterms:created>
  <dcterms:modified xsi:type="dcterms:W3CDTF">2021-11-19T13:07:56Z</dcterms:modified>
</cp:coreProperties>
</file>