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</p:sldMasterIdLst>
  <p:notesMasterIdLst>
    <p:notesMasterId r:id="rId46"/>
  </p:notesMasterIdLst>
  <p:sldIdLst>
    <p:sldId id="256" r:id="rId3"/>
    <p:sldId id="460" r:id="rId4"/>
    <p:sldId id="424" r:id="rId5"/>
    <p:sldId id="425" r:id="rId6"/>
    <p:sldId id="426" r:id="rId7"/>
    <p:sldId id="461" r:id="rId8"/>
    <p:sldId id="427" r:id="rId9"/>
    <p:sldId id="491" r:id="rId10"/>
    <p:sldId id="428" r:id="rId11"/>
    <p:sldId id="429" r:id="rId12"/>
    <p:sldId id="430" r:id="rId13"/>
    <p:sldId id="462" r:id="rId14"/>
    <p:sldId id="463" r:id="rId15"/>
    <p:sldId id="464" r:id="rId16"/>
    <p:sldId id="465" r:id="rId17"/>
    <p:sldId id="466" r:id="rId18"/>
    <p:sldId id="467" r:id="rId19"/>
    <p:sldId id="468" r:id="rId20"/>
    <p:sldId id="469" r:id="rId21"/>
    <p:sldId id="470" r:id="rId22"/>
    <p:sldId id="471" r:id="rId23"/>
    <p:sldId id="472" r:id="rId24"/>
    <p:sldId id="473" r:id="rId25"/>
    <p:sldId id="474" r:id="rId26"/>
    <p:sldId id="475" r:id="rId27"/>
    <p:sldId id="476" r:id="rId28"/>
    <p:sldId id="477" r:id="rId29"/>
    <p:sldId id="478" r:id="rId30"/>
    <p:sldId id="480" r:id="rId31"/>
    <p:sldId id="431" r:id="rId32"/>
    <p:sldId id="482" r:id="rId33"/>
    <p:sldId id="483" r:id="rId34"/>
    <p:sldId id="432" r:id="rId35"/>
    <p:sldId id="433" r:id="rId36"/>
    <p:sldId id="434" r:id="rId37"/>
    <p:sldId id="492" r:id="rId38"/>
    <p:sldId id="502" r:id="rId39"/>
    <p:sldId id="503" r:id="rId40"/>
    <p:sldId id="504" r:id="rId41"/>
    <p:sldId id="505" r:id="rId42"/>
    <p:sldId id="506" r:id="rId43"/>
    <p:sldId id="507" r:id="rId44"/>
    <p:sldId id="508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pos="576" userDrawn="1">
          <p15:clr>
            <a:srgbClr val="A4A3A4"/>
          </p15:clr>
        </p15:guide>
        <p15:guide id="5" pos="71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CEAF"/>
    <a:srgbClr val="2F3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418" autoAdjust="0"/>
  </p:normalViewPr>
  <p:slideViewPr>
    <p:cSldViewPr snapToGrid="0" showGuides="1">
      <p:cViewPr varScale="1">
        <p:scale>
          <a:sx n="76" d="100"/>
          <a:sy n="76" d="100"/>
        </p:scale>
        <p:origin x="840" y="53"/>
      </p:cViewPr>
      <p:guideLst>
        <p:guide pos="3840"/>
        <p:guide orient="horz" pos="2160"/>
        <p:guide pos="576"/>
        <p:guide pos="71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228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B4B100-3DF2-44B3-A49F-64D4DDB2AB65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531A57-0BE2-4D76-B1C1-1D28E148D0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3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dirty="0" smtClean="0"/>
              <a:t>Khóa</a:t>
            </a:r>
            <a:r>
              <a:rPr lang="vi-VN" baseline="0" dirty="0" smtClean="0"/>
              <a:t> mật mã: xác thực server trong HTTPS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288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itchFamily="2" charset="2"/>
              <a:buChar char="§"/>
            </a:pPr>
            <a:r>
              <a:rPr lang="vi-VN" b="1" dirty="0" smtClean="0"/>
              <a:t>Sử</a:t>
            </a:r>
            <a:r>
              <a:rPr lang="vi-VN" b="1" baseline="0" dirty="0" smtClean="0"/>
              <a:t> dụng chung 1 tài khoản trên nhiều hệ thống khác nhau</a:t>
            </a:r>
            <a:r>
              <a:rPr lang="vi-VN" baseline="0" dirty="0" smtClean="0"/>
              <a:t>: Năm 2015, người dùng iPhone bị khóa tài khoản iCloud vì mật khẩu bị lộ do:</a:t>
            </a:r>
          </a:p>
          <a:p>
            <a:pPr marL="628650" lvl="1" indent="-171450">
              <a:buFont typeface="Wingdings" pitchFamily="2" charset="2"/>
              <a:buChar char="§"/>
            </a:pPr>
            <a:r>
              <a:rPr lang="vi-VN" baseline="0" dirty="0" smtClean="0"/>
              <a:t>Sử dụng tài khoản iCloud với tài khoản trên website "khác"</a:t>
            </a:r>
          </a:p>
          <a:p>
            <a:pPr marL="628650" lvl="1" indent="-171450">
              <a:buFont typeface="Wingdings" pitchFamily="2" charset="2"/>
              <a:buChar char="§"/>
            </a:pPr>
            <a:r>
              <a:rPr lang="vi-VN" baseline="0" dirty="0" smtClean="0"/>
              <a:t>Website "khác" bị tấn công</a:t>
            </a:r>
          </a:p>
          <a:p>
            <a:pPr marL="628650" lvl="1" indent="-171450">
              <a:buFont typeface="Wingdings" pitchFamily="2" charset="2"/>
              <a:buChar char="§"/>
            </a:pPr>
            <a:r>
              <a:rPr lang="vi-VN" baseline="0" dirty="0" smtClean="0"/>
              <a:t>Hacker thử mật khẩu có được từ website "khác" để đăng nhập vào iCloud</a:t>
            </a:r>
          </a:p>
          <a:p>
            <a:pPr marL="628650" lvl="1" indent="-171450">
              <a:buFont typeface="Wingdings" pitchFamily="2" charset="2"/>
              <a:buChar char="§"/>
            </a:pPr>
            <a:r>
              <a:rPr lang="en-US" dirty="0" smtClean="0"/>
              <a:t>http://www.anninhthudo.vn/an-ninh-doi-song/khoa-may-tong-tien-doa-bien-iphone-thanh-cuc-gach/610439.antd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052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892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881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Về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phía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người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dùng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4352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76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S:B4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0970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dirty="0" smtClean="0"/>
              <a:t>Identification and Authentication: </a:t>
            </a:r>
            <a:r>
              <a:rPr lang="en-US" dirty="0" smtClean="0"/>
              <a:t>http://faculty.business.utsa.edu/rkaufman/VDSECLsn11.ppt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0593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032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1731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312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921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Từ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điển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các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mật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khẩu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lần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lượt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được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băm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để</a:t>
            </a:r>
            <a:r>
              <a:rPr lang="en-US" baseline="0" dirty="0" smtClean="0"/>
              <a:t> so </a:t>
            </a:r>
            <a:r>
              <a:rPr lang="en-US" baseline="0" dirty="0" err="1" smtClean="0"/>
              <a:t>sánh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với</a:t>
            </a:r>
            <a:r>
              <a:rPr lang="en-US" baseline="0" dirty="0" smtClean="0"/>
              <a:t> 1 </a:t>
            </a:r>
            <a:r>
              <a:rPr lang="en-US" baseline="0" dirty="0" err="1" smtClean="0"/>
              <a:t>giá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trị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băm</a:t>
            </a:r>
            <a:r>
              <a:rPr lang="en-US" baseline="0" dirty="0" smtClean="0"/>
              <a:t>/</a:t>
            </a:r>
            <a:r>
              <a:rPr lang="en-US" baseline="0" dirty="0" err="1" smtClean="0"/>
              <a:t>tất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cả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các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giá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trị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băm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trong</a:t>
            </a:r>
            <a:r>
              <a:rPr lang="en-US" baseline="0" dirty="0" smtClean="0"/>
              <a:t> file CSDL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4637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err="1" smtClean="0"/>
              <a:t>khi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muốn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xác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thực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thì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kẻ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tấn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công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giả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làm</a:t>
            </a:r>
            <a:r>
              <a:rPr lang="en-US" baseline="0" dirty="0" smtClean="0"/>
              <a:t> bob </a:t>
            </a:r>
            <a:r>
              <a:rPr lang="en-US" baseline="0" dirty="0" err="1" smtClean="0"/>
              <a:t>truy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vấn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với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giá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trị</a:t>
            </a:r>
            <a:r>
              <a:rPr lang="en-US" baseline="0" dirty="0" smtClean="0"/>
              <a:t> n </a:t>
            </a:r>
            <a:r>
              <a:rPr lang="en-US" baseline="0" dirty="0" err="1" smtClean="0"/>
              <a:t>nhỏ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A </a:t>
            </a:r>
            <a:r>
              <a:rPr lang="en-US" baseline="0" dirty="0" err="1" smtClean="0"/>
              <a:t>sẽ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trả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lời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</a:t>
            </a:r>
            <a:r>
              <a:rPr lang="en-US" baseline="30000" dirty="0" err="1" smtClean="0"/>
              <a:t>n</a:t>
            </a:r>
            <a:r>
              <a:rPr lang="en-US" baseline="0" dirty="0" smtClean="0"/>
              <a:t>(Po), </a:t>
            </a:r>
            <a:r>
              <a:rPr lang="en-US" baseline="0" dirty="0" err="1" smtClean="0"/>
              <a:t>kẻ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đứng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giữa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biết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là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thể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tính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được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</a:t>
            </a:r>
            <a:r>
              <a:rPr lang="en-US" baseline="30000" dirty="0" err="1" smtClean="0"/>
              <a:t>m</a:t>
            </a:r>
            <a:r>
              <a:rPr lang="en-US" baseline="30000" dirty="0" smtClean="0"/>
              <a:t> </a:t>
            </a:r>
            <a:r>
              <a:rPr lang="en-US" baseline="0" dirty="0" smtClean="0"/>
              <a:t>(Po) </a:t>
            </a:r>
            <a:r>
              <a:rPr lang="en-US" baseline="0" dirty="0" err="1" smtClean="0"/>
              <a:t>cho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bất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kỳ</a:t>
            </a:r>
            <a:r>
              <a:rPr lang="en-US" baseline="0" smtClean="0"/>
              <a:t> </a:t>
            </a:r>
            <a:r>
              <a:rPr lang="en-US" baseline="0" dirty="0" smtClean="0"/>
              <a:t>m&gt;n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109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 smtClean="0"/>
              <a:t>Source: http://www.cgisecurity.com/owasp/html/images/HTTP_digest.png</a:t>
            </a:r>
            <a:endParaRPr lang="en-US" dirty="0" smtClean="0"/>
          </a:p>
          <a:p>
            <a:r>
              <a:rPr lang="en-US" dirty="0" err="1" smtClean="0"/>
              <a:t>Xác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thực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bản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tóm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tắt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228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7324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100739" y="6552744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582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0886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612233"/>
            <a:ext cx="12192000" cy="2735179"/>
          </a:xfrm>
          <a:custGeom>
            <a:avLst/>
            <a:gdLst>
              <a:gd name="connsiteX0" fmla="*/ 0 w 12192000"/>
              <a:gd name="connsiteY0" fmla="*/ 0 h 2735179"/>
              <a:gd name="connsiteX1" fmla="*/ 12192000 w 12192000"/>
              <a:gd name="connsiteY1" fmla="*/ 0 h 2735179"/>
              <a:gd name="connsiteX2" fmla="*/ 12192000 w 12192000"/>
              <a:gd name="connsiteY2" fmla="*/ 2735179 h 2735179"/>
              <a:gd name="connsiteX3" fmla="*/ 0 w 12192000"/>
              <a:gd name="connsiteY3" fmla="*/ 2735179 h 273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735179">
                <a:moveTo>
                  <a:pt x="0" y="0"/>
                </a:moveTo>
                <a:lnTo>
                  <a:pt x="12192000" y="0"/>
                </a:lnTo>
                <a:lnTo>
                  <a:pt x="12192000" y="2735179"/>
                </a:lnTo>
                <a:lnTo>
                  <a:pt x="0" y="273517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6" name="Oval 5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655514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97795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6545024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6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7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770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918298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3637108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6355917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9074727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Oval 1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9586" y="650237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3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4" name="TextBox 2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48385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918298" y="1706879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6097949" y="1706879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3508124" y="3762103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8687775" y="3762103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Oval 1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9586" y="649032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3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4" name="TextBox 2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62561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118752" y="1917215"/>
            <a:ext cx="4760037" cy="2678153"/>
          </a:xfrm>
          <a:custGeom>
            <a:avLst/>
            <a:gdLst>
              <a:gd name="connsiteX0" fmla="*/ 0 w 4760037"/>
              <a:gd name="connsiteY0" fmla="*/ 0 h 2678153"/>
              <a:gd name="connsiteX1" fmla="*/ 4760037 w 4760037"/>
              <a:gd name="connsiteY1" fmla="*/ 0 h 2678153"/>
              <a:gd name="connsiteX2" fmla="*/ 4760037 w 4760037"/>
              <a:gd name="connsiteY2" fmla="*/ 2678153 h 2678153"/>
              <a:gd name="connsiteX3" fmla="*/ 0 w 4760037"/>
              <a:gd name="connsiteY3" fmla="*/ 2678153 h 2678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60037" h="2678153">
                <a:moveTo>
                  <a:pt x="0" y="0"/>
                </a:moveTo>
                <a:lnTo>
                  <a:pt x="4760037" y="0"/>
                </a:lnTo>
                <a:lnTo>
                  <a:pt x="4760037" y="2678153"/>
                </a:lnTo>
                <a:lnTo>
                  <a:pt x="0" y="267815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6" name="Oval 5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74682" y="6536315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2247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0515600" cy="79311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912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263" y="299116"/>
            <a:ext cx="11012131" cy="1018035"/>
          </a:xfrm>
        </p:spPr>
        <p:txBody>
          <a:bodyPr>
            <a:normAutofit/>
          </a:bodyPr>
          <a:lstStyle>
            <a:lvl1pPr algn="r">
              <a:defRPr sz="4800" baseline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285" y="1750141"/>
            <a:ext cx="10994760" cy="4621160"/>
          </a:xfrm>
        </p:spPr>
        <p:txBody>
          <a:bodyPr/>
          <a:lstStyle>
            <a:lvl1pPr algn="l">
              <a:defRPr sz="3733"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24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686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ỉ có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12192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74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476672"/>
            <a:ext cx="12192000" cy="6381328"/>
          </a:xfrm>
        </p:spPr>
        <p:txBody>
          <a:bodyPr/>
          <a:lstStyle>
            <a:lvl1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504056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>
            <a:lvl1pPr>
              <a:defRPr sz="3200" b="1" baseline="0">
                <a:solidFill>
                  <a:srgbClr val="FFFF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96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476672"/>
            <a:ext cx="12192000" cy="6381328"/>
          </a:xfrm>
        </p:spPr>
        <p:txBody>
          <a:bodyPr/>
          <a:lstStyle>
            <a:lvl1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504056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>
            <a:lvl1pPr>
              <a:defRPr sz="3200" b="1" baseline="0">
                <a:solidFill>
                  <a:srgbClr val="FFFF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235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êu đề +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685800"/>
            <a:ext cx="12192000" cy="6172200"/>
          </a:xfrm>
        </p:spPr>
        <p:txBody>
          <a:bodyPr>
            <a:normAutofit/>
          </a:bodyPr>
          <a:lstStyle>
            <a:lvl1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defRPr sz="36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32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28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12192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775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413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37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2" r:id="rId11"/>
    <p:sldLayoutId id="2147483680" r:id="rId12"/>
    <p:sldLayoutId id="2147483681" r:id="rId13"/>
    <p:sldLayoutId id="2147483682" r:id="rId14"/>
    <p:sldLayoutId id="2147483683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© </a:t>
            </a: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28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  <a:hlinkClick r:id="rId3" tooltip="PresentationGo!"/>
              </a:rPr>
              <a:t>presentationgo.com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25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tek4.vn/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>
              <a:lumMod val="50000"/>
            </a:schemeClr>
          </a:fgClr>
          <a:bgClr>
            <a:schemeClr val="tx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/>
          <p:cNvCxnSpPr/>
          <p:nvPr/>
        </p:nvCxnSpPr>
        <p:spPr>
          <a:xfrm>
            <a:off x="5638699" y="4029356"/>
            <a:ext cx="914602" cy="0"/>
          </a:xfrm>
          <a:prstGeom prst="line">
            <a:avLst/>
          </a:prstGeom>
          <a:ln w="57150">
            <a:solidFill>
              <a:srgbClr val="01CE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865" y="3367217"/>
            <a:ext cx="3668442" cy="27513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70553" y="898185"/>
            <a:ext cx="95910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Foundation </a:t>
            </a:r>
            <a:r>
              <a:rPr lang="en-US" sz="4400" b="1" dirty="0">
                <a:solidFill>
                  <a:schemeClr val="bg1"/>
                </a:solidFill>
              </a:rPr>
              <a:t>of Information </a:t>
            </a:r>
            <a:r>
              <a:rPr lang="en-US" sz="4400" b="1" dirty="0" smtClean="0">
                <a:solidFill>
                  <a:schemeClr val="bg1"/>
                </a:solidFill>
              </a:rPr>
              <a:t>Security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BÀI 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5. ĐỊNH DANH VÀ XÁC THỰC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Lecturer: Vu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Duy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Hien</a:t>
            </a:r>
            <a:endParaRPr lang="en-US" sz="3200" b="1" dirty="0" smtClean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5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682570" y="2332105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en-US" sz="7000" dirty="0" err="1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Vấn</a:t>
            </a:r>
            <a:r>
              <a:rPr lang="en-US" sz="7000" dirty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đề</a:t>
            </a:r>
            <a:r>
              <a:rPr lang="en-US" sz="7000" dirty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định</a:t>
            </a:r>
            <a:r>
              <a:rPr lang="en-US" sz="7000" dirty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danh</a:t>
            </a:r>
            <a:r>
              <a:rPr lang="en-US" sz="7000" dirty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và</a:t>
            </a:r>
            <a:r>
              <a:rPr lang="en-US" sz="7000" dirty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xác</a:t>
            </a:r>
            <a:r>
              <a:rPr lang="en-US" sz="7000" dirty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thực</a:t>
            </a:r>
            <a:endParaRPr lang="en-US" sz="7000" dirty="0">
              <a:solidFill>
                <a:srgbClr val="FFFFFF"/>
              </a:solidFill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ED7B260-A58B-45AD-A96F-D8F0FEC37E27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81823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22670" cy="793115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Định danh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354563" y="1044407"/>
            <a:ext cx="6923315" cy="5439747"/>
          </a:xfrm>
        </p:spPr>
        <p:txBody>
          <a:bodyPr anchor="ctr"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vi-VN" b="1" dirty="0" smtClean="0">
                <a:solidFill>
                  <a:schemeClr val="bg1"/>
                </a:solidFill>
              </a:rPr>
              <a:t>Định danh </a:t>
            </a:r>
            <a:r>
              <a:rPr lang="vi-VN" dirty="0" smtClean="0">
                <a:solidFill>
                  <a:schemeClr val="bg1"/>
                </a:solidFill>
              </a:rPr>
              <a:t>(identification) là việc gắn định danh (identificator) cho người dùng và kiểm tra sự tồn tại của định danh đó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Qua xưng danh ở trạm kiểm tra (cổng cơ quan, cửa khẩu...)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Qua tên người dùng được truyền tới máy chủ (từ cửa sổ đăng nhập, từ webpage...)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Qua địa chỉ email trong một thư điện tử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....</a:t>
            </a:r>
          </a:p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vi-VN" b="1" dirty="0" smtClean="0">
                <a:solidFill>
                  <a:schemeClr val="bg1"/>
                </a:solidFill>
              </a:rPr>
              <a:t>Quá trình định danh không bao gồm việc kiểm tra tính chân thực của danh tính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0473" y="2211354"/>
            <a:ext cx="4671527" cy="351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29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34637" cy="793115"/>
          </a:xfrm>
        </p:spPr>
        <p:txBody>
          <a:bodyPr/>
          <a:lstStyle/>
          <a:p>
            <a:pPr algn="ctr"/>
            <a:r>
              <a:rPr lang="vi-VN" b="1" dirty="0" smtClean="0">
                <a:latin typeface="Arial" panose="020B0604020202020204" pitchFamily="34" charset="0"/>
                <a:cs typeface="Arial" panose="020B0604020202020204" pitchFamily="34" charset="0"/>
              </a:rPr>
              <a:t>Giải pháp định danh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886407" y="1390261"/>
            <a:ext cx="10328989" cy="4376057"/>
          </a:xfrm>
        </p:spPr>
        <p:txBody>
          <a:bodyPr anchor="ctr"/>
          <a:lstStyle/>
          <a:p>
            <a:r>
              <a:rPr lang="vi-VN" sz="3200" dirty="0" smtClean="0">
                <a:solidFill>
                  <a:schemeClr val="bg1"/>
                </a:solidFill>
              </a:rPr>
              <a:t>Số hiệu (ID)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Username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Số điện thoại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Email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Tài khoản mạng xã hội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....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22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53299" cy="793115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Xác thực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28104" y="1161662"/>
            <a:ext cx="10888825" cy="4931228"/>
          </a:xfrm>
        </p:spPr>
        <p:txBody>
          <a:bodyPr anchor="ctr"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vi-VN" b="1" dirty="0" smtClean="0">
                <a:solidFill>
                  <a:schemeClr val="bg1"/>
                </a:solidFill>
              </a:rPr>
              <a:t>Xác thực </a:t>
            </a:r>
            <a:r>
              <a:rPr lang="vi-VN" dirty="0" smtClean="0">
                <a:solidFill>
                  <a:schemeClr val="bg1"/>
                </a:solidFill>
              </a:rPr>
              <a:t>(authentication) là quá trình kiểm tra tính chân thực của danh tính được xác lập trong quá trình định danh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Là kiểm tra xem một người có đúng là có danh tính như đã đệ trình hay không.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Việc kiểm tra được thực hiện nhờ các nhân tố xác thực và giao thức xác thực.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Không bao gồm việc xác định quyền hạn của người dùng trong hệ thống.</a:t>
            </a:r>
          </a:p>
          <a:p>
            <a:pPr>
              <a:buFont typeface="Wingdings" pitchFamily="2" charset="2"/>
              <a:buChar char="q"/>
            </a:pPr>
            <a:r>
              <a:rPr lang="vi-VN" b="1" dirty="0" smtClean="0">
                <a:solidFill>
                  <a:schemeClr val="bg1"/>
                </a:solidFill>
              </a:rPr>
              <a:t>Các bên tham gia xác thực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Claimant: Bên yêu cầu xác thực (client)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Verifier: Bên xác thực (server)</a:t>
            </a:r>
          </a:p>
        </p:txBody>
      </p:sp>
    </p:spTree>
    <p:extLst>
      <p:ext uri="{BB962C8B-B14F-4D97-AF65-F5344CB8AC3E}">
        <p14:creationId xmlns:p14="http://schemas.microsoft.com/office/powerpoint/2010/main" val="172773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34637" cy="793115"/>
          </a:xfrm>
        </p:spPr>
        <p:txBody>
          <a:bodyPr/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440" y="1436913"/>
            <a:ext cx="4956984" cy="52082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3983" y="1436912"/>
            <a:ext cx="4739659" cy="5208231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691673" y="3461658"/>
            <a:ext cx="933061" cy="914400"/>
          </a:xfrm>
          <a:prstGeom prst="rightArrow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34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78654" cy="793115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Sơ đồ định danh và xác thực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92" y="1215680"/>
            <a:ext cx="10319657" cy="5642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5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551942" y="2676729"/>
            <a:ext cx="920701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Các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nhân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tố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xác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thực</a:t>
            </a:r>
            <a:endParaRPr lang="en-US" sz="7000" dirty="0">
              <a:solidFill>
                <a:srgbClr val="FFFFFF"/>
              </a:solidFill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ED7B260-A58B-45AD-A96F-D8F0FEC37E27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4939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980817" cy="793115"/>
          </a:xfrm>
        </p:spPr>
        <p:txBody>
          <a:bodyPr/>
          <a:lstStyle/>
          <a:p>
            <a:pPr algn="ctr"/>
            <a:r>
              <a:rPr lang="en-US" b="1" dirty="0" smtClean="0"/>
              <a:t>Nhân tố xác thực</a:t>
            </a:r>
            <a:endParaRPr lang="en-US" b="1" dirty="0"/>
          </a:p>
        </p:txBody>
      </p:sp>
      <p:sp>
        <p:nvSpPr>
          <p:cNvPr id="6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322360" y="1106310"/>
            <a:ext cx="7953894" cy="5393094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vi-VN" sz="3200" b="1" dirty="0">
                <a:solidFill>
                  <a:schemeClr val="bg1"/>
                </a:solidFill>
              </a:rPr>
              <a:t>Nhân tố xác thực</a:t>
            </a:r>
            <a:r>
              <a:rPr lang="vi-VN" sz="3200" dirty="0">
                <a:solidFill>
                  <a:schemeClr val="bg1"/>
                </a:solidFill>
              </a:rPr>
              <a:t> (authentication factor) là thông tin </a:t>
            </a:r>
            <a:r>
              <a:rPr lang="vi-VN" sz="3200" dirty="0" smtClean="0">
                <a:solidFill>
                  <a:schemeClr val="bg1"/>
                </a:solidFill>
              </a:rPr>
              <a:t>sử </a:t>
            </a:r>
            <a:r>
              <a:rPr lang="vi-VN" sz="3200" dirty="0">
                <a:solidFill>
                  <a:schemeClr val="bg1"/>
                </a:solidFill>
              </a:rPr>
              <a:t>dụng cho quá trình xác thực.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vi-VN" sz="3200" dirty="0">
                <a:solidFill>
                  <a:schemeClr val="bg1"/>
                </a:solidFill>
              </a:rPr>
              <a:t>Có 3 loại nhân tố xác thực chính</a:t>
            </a:r>
            <a:endParaRPr lang="en-US" sz="32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vi-VN" sz="2800" dirty="0">
                <a:solidFill>
                  <a:schemeClr val="bg1"/>
                </a:solidFill>
              </a:rPr>
              <a:t>Cái </a:t>
            </a:r>
            <a:r>
              <a:rPr lang="vi-VN" sz="2800" dirty="0" smtClean="0">
                <a:solidFill>
                  <a:schemeClr val="bg1"/>
                </a:solidFill>
              </a:rPr>
              <a:t>người </a:t>
            </a:r>
            <a:r>
              <a:rPr lang="vi-VN" sz="2800" dirty="0">
                <a:solidFill>
                  <a:schemeClr val="bg1"/>
                </a:solidFill>
              </a:rPr>
              <a:t>dùng biết (</a:t>
            </a:r>
            <a:r>
              <a:rPr lang="en-US" sz="2800" dirty="0">
                <a:solidFill>
                  <a:schemeClr val="bg1"/>
                </a:solidFill>
              </a:rPr>
              <a:t>Something you know</a:t>
            </a:r>
            <a:r>
              <a:rPr lang="vi-VN" sz="2800" dirty="0">
                <a:solidFill>
                  <a:schemeClr val="bg1"/>
                </a:solidFill>
              </a:rPr>
              <a:t>)</a:t>
            </a:r>
            <a:endParaRPr lang="en-US" sz="2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vi-VN" sz="2800" dirty="0">
                <a:solidFill>
                  <a:schemeClr val="bg1"/>
                </a:solidFill>
              </a:rPr>
              <a:t>Cái </a:t>
            </a:r>
            <a:r>
              <a:rPr lang="vi-VN" sz="2800" dirty="0" smtClean="0">
                <a:solidFill>
                  <a:schemeClr val="bg1"/>
                </a:solidFill>
              </a:rPr>
              <a:t>người </a:t>
            </a:r>
            <a:r>
              <a:rPr lang="vi-VN" sz="2800" dirty="0">
                <a:solidFill>
                  <a:schemeClr val="bg1"/>
                </a:solidFill>
              </a:rPr>
              <a:t>dùng có (</a:t>
            </a:r>
            <a:r>
              <a:rPr lang="en-US" sz="2800" dirty="0">
                <a:solidFill>
                  <a:schemeClr val="bg1"/>
                </a:solidFill>
              </a:rPr>
              <a:t>Something you have</a:t>
            </a:r>
            <a:r>
              <a:rPr lang="vi-VN" sz="2800" dirty="0">
                <a:solidFill>
                  <a:schemeClr val="bg1"/>
                </a:solidFill>
              </a:rPr>
              <a:t>)</a:t>
            </a:r>
            <a:endParaRPr lang="en-US" sz="2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vi-VN" sz="2800" dirty="0">
                <a:solidFill>
                  <a:schemeClr val="bg1"/>
                </a:solidFill>
              </a:rPr>
              <a:t>Cái </a:t>
            </a:r>
            <a:r>
              <a:rPr lang="vi-VN" sz="2800" dirty="0" smtClean="0">
                <a:solidFill>
                  <a:schemeClr val="bg1"/>
                </a:solidFill>
              </a:rPr>
              <a:t>thuộc </a:t>
            </a:r>
            <a:r>
              <a:rPr lang="vi-VN" sz="2800" dirty="0">
                <a:solidFill>
                  <a:schemeClr val="bg1"/>
                </a:solidFill>
              </a:rPr>
              <a:t>về bản thể người dùng (</a:t>
            </a:r>
            <a:r>
              <a:rPr lang="en-US" sz="2800" dirty="0">
                <a:solidFill>
                  <a:schemeClr val="bg1"/>
                </a:solidFill>
              </a:rPr>
              <a:t>Something about you/that you are</a:t>
            </a:r>
            <a:r>
              <a:rPr lang="vi-VN" sz="2800" dirty="0">
                <a:solidFill>
                  <a:schemeClr val="bg1"/>
                </a:solidFill>
              </a:rPr>
              <a:t>)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3200" dirty="0" smtClean="0">
                <a:solidFill>
                  <a:schemeClr val="bg1"/>
                </a:solidFill>
              </a:rPr>
              <a:t>C</a:t>
            </a:r>
            <a:r>
              <a:rPr lang="vi-VN" sz="3200" dirty="0" smtClean="0">
                <a:solidFill>
                  <a:schemeClr val="bg1"/>
                </a:solidFill>
              </a:rPr>
              <a:t>ó </a:t>
            </a:r>
            <a:r>
              <a:rPr lang="vi-VN" sz="3200" dirty="0">
                <a:solidFill>
                  <a:schemeClr val="bg1"/>
                </a:solidFill>
              </a:rPr>
              <a:t>2 nhóm nhân tố xác </a:t>
            </a:r>
            <a:r>
              <a:rPr lang="vi-VN" sz="3200" dirty="0" smtClean="0">
                <a:solidFill>
                  <a:schemeClr val="bg1"/>
                </a:solidFill>
              </a:rPr>
              <a:t>thực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khác</a:t>
            </a:r>
            <a:endParaRPr lang="vi-VN" sz="32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vi-VN" sz="2800" dirty="0">
                <a:solidFill>
                  <a:schemeClr val="bg1"/>
                </a:solidFill>
              </a:rPr>
              <a:t>Đặc điểm hành vi người dùng</a:t>
            </a:r>
            <a:endParaRPr lang="en-US" sz="2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vi-VN" sz="2800" dirty="0">
                <a:solidFill>
                  <a:schemeClr val="bg1"/>
                </a:solidFill>
              </a:rPr>
              <a:t>Vị trí của người </a:t>
            </a:r>
            <a:r>
              <a:rPr lang="vi-VN" sz="2800" dirty="0" smtClean="0">
                <a:solidFill>
                  <a:schemeClr val="bg1"/>
                </a:solidFill>
              </a:rPr>
              <a:t>dùng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293" y="2101473"/>
            <a:ext cx="3915745" cy="384377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80349" y="6222484"/>
            <a:ext cx="3826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tecnoderechoasesores.com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57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797315" cy="793115"/>
          </a:xfrm>
        </p:spPr>
        <p:txBody>
          <a:bodyPr/>
          <a:lstStyle/>
          <a:p>
            <a:pPr algn="ctr"/>
            <a:r>
              <a:rPr lang="en-US" b="1" dirty="0" smtClean="0"/>
              <a:t>Nhân tố xác thực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62474" y="783453"/>
            <a:ext cx="9685176" cy="5589037"/>
          </a:xfrm>
        </p:spPr>
        <p:txBody>
          <a:bodyPr anchor="ctr"/>
          <a:lstStyle/>
          <a:p>
            <a:pPr>
              <a:buFont typeface="Wingdings" pitchFamily="2" charset="2"/>
              <a:buChar char="q"/>
            </a:pP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vi-VN" sz="3200" b="1" dirty="0" smtClean="0">
                <a:solidFill>
                  <a:schemeClr val="bg1"/>
                </a:solidFill>
              </a:rPr>
              <a:t>Cái người dùng biết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Thường là mật khẩu (password)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Ngoài ra: trả lời cho một số câu hỏi riêng tư. Chủ yếu để khôi phục mật khẩu.</a:t>
            </a:r>
          </a:p>
          <a:p>
            <a:r>
              <a:rPr lang="vi-VN" sz="3200" b="1" dirty="0" smtClean="0">
                <a:solidFill>
                  <a:schemeClr val="bg1"/>
                </a:solidFill>
              </a:rPr>
              <a:t>Ưu điểm</a:t>
            </a:r>
            <a:r>
              <a:rPr lang="vi-VN" sz="3200" dirty="0" smtClean="0">
                <a:solidFill>
                  <a:schemeClr val="bg1"/>
                </a:solidFill>
              </a:rPr>
              <a:t>: đơn giản, chi phí thấp</a:t>
            </a:r>
          </a:p>
          <a:p>
            <a:r>
              <a:rPr lang="vi-VN" sz="3200" b="1" dirty="0" smtClean="0">
                <a:solidFill>
                  <a:schemeClr val="bg1"/>
                </a:solidFill>
              </a:rPr>
              <a:t>Nhược điểm</a:t>
            </a:r>
            <a:r>
              <a:rPr lang="vi-VN" sz="3200" dirty="0" smtClean="0">
                <a:solidFill>
                  <a:schemeClr val="bg1"/>
                </a:solidFill>
              </a:rPr>
              <a:t>: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Có thể bị lộ (đánh cắp)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Có thể bị quên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8094" y="3383666"/>
            <a:ext cx="4893906" cy="310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53299" cy="793115"/>
          </a:xfrm>
        </p:spPr>
        <p:txBody>
          <a:bodyPr/>
          <a:lstStyle/>
          <a:p>
            <a:pPr algn="ctr"/>
            <a:r>
              <a:rPr lang="en-US" b="1" dirty="0" smtClean="0"/>
              <a:t>Nhân tố xác thực</a:t>
            </a:r>
            <a:endParaRPr lang="en-US" b="1" dirty="0"/>
          </a:p>
        </p:txBody>
      </p:sp>
      <p:sp>
        <p:nvSpPr>
          <p:cNvPr id="6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578498" y="849085"/>
            <a:ext cx="10384972" cy="5533053"/>
          </a:xfrm>
        </p:spPr>
        <p:txBody>
          <a:bodyPr anchor="ctr"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vi-VN" b="1" dirty="0" smtClean="0">
                <a:solidFill>
                  <a:srgbClr val="FF0000"/>
                </a:solidFill>
              </a:rPr>
              <a:t>Cái người dùng có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Chìa khóa, giấy tờ tùy thân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Thẻ từ, smartcard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OTP token, Cryptographic token, khóa mật mã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SIM điện thoại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Have you ever been in King Cross – Sydney?</a:t>
            </a:r>
          </a:p>
          <a:p>
            <a:r>
              <a:rPr lang="vi-VN" b="1" dirty="0" smtClean="0">
                <a:solidFill>
                  <a:schemeClr val="bg1"/>
                </a:solidFill>
              </a:rPr>
              <a:t>Ưu điểm</a:t>
            </a:r>
            <a:r>
              <a:rPr lang="vi-VN" dirty="0" smtClean="0">
                <a:solidFill>
                  <a:schemeClr val="bg1"/>
                </a:solidFill>
              </a:rPr>
              <a:t>: phù hợp cho xác thực đa nhân tố</a:t>
            </a:r>
          </a:p>
          <a:p>
            <a:r>
              <a:rPr lang="vi-VN" b="1" dirty="0" smtClean="0">
                <a:solidFill>
                  <a:schemeClr val="bg1"/>
                </a:solidFill>
              </a:rPr>
              <a:t>Nhược điểm</a:t>
            </a:r>
            <a:r>
              <a:rPr lang="vi-VN" dirty="0" smtClean="0">
                <a:solidFill>
                  <a:schemeClr val="bg1"/>
                </a:solidFill>
              </a:rPr>
              <a:t>:</a:t>
            </a:r>
          </a:p>
          <a:p>
            <a:pPr lvl="1"/>
            <a:r>
              <a:rPr lang="vi-VN" dirty="0" smtClean="0">
                <a:solidFill>
                  <a:schemeClr val="bg1"/>
                </a:solidFill>
              </a:rPr>
              <a:t>Chi phí cao</a:t>
            </a:r>
          </a:p>
          <a:p>
            <a:pPr lvl="1"/>
            <a:r>
              <a:rPr lang="vi-VN" dirty="0" smtClean="0">
                <a:solidFill>
                  <a:schemeClr val="bg1"/>
                </a:solidFill>
              </a:rPr>
              <a:t>Có thể bị mất, chiếm đoạt, làm giả</a:t>
            </a:r>
          </a:p>
        </p:txBody>
      </p:sp>
    </p:spTree>
    <p:extLst>
      <p:ext uri="{BB962C8B-B14F-4D97-AF65-F5344CB8AC3E}">
        <p14:creationId xmlns:p14="http://schemas.microsoft.com/office/powerpoint/2010/main" val="250155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694678" cy="793115"/>
          </a:xfrm>
        </p:spPr>
        <p:txBody>
          <a:bodyPr/>
          <a:lstStyle/>
          <a:p>
            <a:pPr algn="ctr"/>
            <a:r>
              <a:rPr lang="en-US" b="1" dirty="0" smtClean="0"/>
              <a:t>Khái niệm mật khẩu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1033986" y="1291979"/>
            <a:ext cx="10049071" cy="3895841"/>
          </a:xfrm>
        </p:spPr>
        <p:txBody>
          <a:bodyPr anchor="ctr"/>
          <a:lstStyle/>
          <a:p>
            <a:pPr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Mật </a:t>
            </a:r>
            <a:r>
              <a:rPr lang="vi-VN" sz="3200" b="1" dirty="0">
                <a:solidFill>
                  <a:schemeClr val="bg1"/>
                </a:solidFill>
              </a:rPr>
              <a:t>khẩu</a:t>
            </a:r>
            <a:r>
              <a:rPr lang="vi-VN" sz="3200" dirty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là </a:t>
            </a:r>
            <a:r>
              <a:rPr lang="vi-VN" sz="3200" dirty="0">
                <a:solidFill>
                  <a:schemeClr val="bg1"/>
                </a:solidFill>
              </a:rPr>
              <a:t>một lượng </a:t>
            </a:r>
            <a:r>
              <a:rPr lang="vi-VN" sz="3200" dirty="0" smtClean="0">
                <a:solidFill>
                  <a:schemeClr val="bg1"/>
                </a:solidFill>
              </a:rPr>
              <a:t>thông tin mật </a:t>
            </a:r>
            <a:r>
              <a:rPr lang="vi-VN" sz="3200" dirty="0">
                <a:solidFill>
                  <a:schemeClr val="bg1"/>
                </a:solidFill>
              </a:rPr>
              <a:t>nào đó, mà chỉ có người dùng và hệ </a:t>
            </a:r>
            <a:r>
              <a:rPr lang="vi-VN" sz="3200" dirty="0" smtClean="0">
                <a:solidFill>
                  <a:schemeClr val="bg1"/>
                </a:solidFill>
              </a:rPr>
              <a:t>mật khẩu được </a:t>
            </a:r>
            <a:r>
              <a:rPr lang="vi-VN" sz="3200" dirty="0">
                <a:solidFill>
                  <a:schemeClr val="bg1"/>
                </a:solidFill>
              </a:rPr>
              <a:t>biết</a:t>
            </a:r>
            <a:r>
              <a:rPr lang="vi-VN" sz="3200" dirty="0" smtClean="0">
                <a:solidFill>
                  <a:schemeClr val="bg1"/>
                </a:solidFill>
              </a:rPr>
              <a:t>, </a:t>
            </a:r>
            <a:r>
              <a:rPr lang="vi-VN" sz="3200" dirty="0">
                <a:solidFill>
                  <a:schemeClr val="bg1"/>
                </a:solidFill>
              </a:rPr>
              <a:t>người dùng cần phải nhớ và đưa ra để đi qua thủ tục xác thực. </a:t>
            </a:r>
            <a:endParaRPr lang="vi-VN" sz="3200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Mật khẩu một </a:t>
            </a:r>
            <a:r>
              <a:rPr lang="vi-VN" sz="3200" b="1" dirty="0">
                <a:solidFill>
                  <a:schemeClr val="bg1"/>
                </a:solidFill>
              </a:rPr>
              <a:t>lần</a:t>
            </a:r>
            <a:r>
              <a:rPr lang="vi-VN" sz="3200" dirty="0">
                <a:solidFill>
                  <a:schemeClr val="bg1"/>
                </a:solidFill>
              </a:rPr>
              <a:t> để người dùng xác thực một </a:t>
            </a:r>
            <a:r>
              <a:rPr lang="vi-VN" sz="3200" dirty="0" smtClean="0">
                <a:solidFill>
                  <a:schemeClr val="bg1"/>
                </a:solidFill>
              </a:rPr>
              <a:t>lần</a:t>
            </a:r>
          </a:p>
          <a:p>
            <a:pPr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Mật khẩu dài hạn</a:t>
            </a:r>
            <a:r>
              <a:rPr lang="vi-VN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>
                <a:solidFill>
                  <a:schemeClr val="bg1"/>
                </a:solidFill>
              </a:rPr>
              <a:t>có thể để qua xác thực nhiều lần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86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99952" cy="793115"/>
          </a:xfrm>
        </p:spPr>
        <p:txBody>
          <a:bodyPr/>
          <a:lstStyle/>
          <a:p>
            <a:pPr algn="ctr"/>
            <a:r>
              <a:rPr lang="en-US" b="1" dirty="0" smtClean="0"/>
              <a:t>Đặc điểm của mật khẩu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721412" y="587511"/>
            <a:ext cx="10879494" cy="5873931"/>
          </a:xfrm>
        </p:spPr>
        <p:txBody>
          <a:bodyPr anchor="ctr">
            <a:normAutofit/>
          </a:bodyPr>
          <a:lstStyle/>
          <a:p>
            <a:r>
              <a:rPr lang="vi-VN" sz="3200" dirty="0" smtClean="0">
                <a:solidFill>
                  <a:schemeClr val="bg1"/>
                </a:solidFill>
              </a:rPr>
              <a:t>Là kỹ thuật xác thực được sử dụng phổ biến nhất hiện nay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Đơn giản, thuận tiện, chi phí thấp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Về lý thuyết, nếu chọn mật khẩu một cách đúng đắn thì sẽ đảm bảo an toàn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Độ an toàn của mật khẩu phụ thuộc độ dài mật khẩu và kích thước tập kí tự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Tập kí tự thường: 			N = 26^n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Tập kí tự thường và hoa: 	</a:t>
            </a:r>
            <a:r>
              <a:rPr lang="en-US" sz="2800" dirty="0" smtClean="0">
                <a:solidFill>
                  <a:schemeClr val="bg1"/>
                </a:solidFill>
              </a:rPr>
              <a:t>	</a:t>
            </a:r>
            <a:r>
              <a:rPr lang="vi-VN" sz="2800" dirty="0" smtClean="0">
                <a:solidFill>
                  <a:schemeClr val="bg1"/>
                </a:solidFill>
              </a:rPr>
              <a:t>N = 52^n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Tập kí tự thường, hoa và số:	N = 62^n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6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759993" cy="793115"/>
          </a:xfrm>
        </p:spPr>
        <p:txBody>
          <a:bodyPr/>
          <a:lstStyle/>
          <a:p>
            <a:pPr algn="ctr"/>
            <a:r>
              <a:rPr lang="en-US" b="1" dirty="0" smtClean="0"/>
              <a:t>An toàn mật khẩu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905070" y="1147665"/>
            <a:ext cx="10189028" cy="5309118"/>
          </a:xfrm>
        </p:spPr>
        <p:txBody>
          <a:bodyPr anchor="ctr"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Nguyên nhân mật khẩu kém an toàn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Để không bị quên, người dùng có xu hướng chọn mật khẩu đơn giản, dễ nhớ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Nhiều người sử dụng mật khẩu mặc định của sản phẩm, không thay đổi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Người dùng có thể lưu mật khẩu vào đâu đó để xem lại khi lỡ quên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Sử dụng chung một tài khoản cho nhiều hệ thống khác nhau</a:t>
            </a:r>
          </a:p>
        </p:txBody>
      </p:sp>
    </p:spTree>
    <p:extLst>
      <p:ext uri="{BB962C8B-B14F-4D97-AF65-F5344CB8AC3E}">
        <p14:creationId xmlns:p14="http://schemas.microsoft.com/office/powerpoint/2010/main" val="318396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71960" cy="793115"/>
          </a:xfrm>
        </p:spPr>
        <p:txBody>
          <a:bodyPr/>
          <a:lstStyle/>
          <a:p>
            <a:pPr algn="ctr"/>
            <a:r>
              <a:rPr lang="en-US" b="1" dirty="0" smtClean="0"/>
              <a:t>An toàn mật khẩu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376025" y="6237288"/>
            <a:ext cx="815975" cy="617537"/>
          </a:xfrm>
        </p:spPr>
        <p:txBody>
          <a:bodyPr/>
          <a:lstStyle/>
          <a:p>
            <a:fld id="{3E15BD7C-E074-4D4A-84C3-500EE5B9C190}" type="slidenum">
              <a:rPr lang="ru-RU" smtClean="0"/>
              <a:pPr/>
              <a:t>15</a:t>
            </a:fld>
            <a:endParaRPr lang="ru-RU" dirty="0"/>
          </a:p>
        </p:txBody>
      </p:sp>
      <p:graphicFrame>
        <p:nvGraphicFramePr>
          <p:cNvPr id="6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0665619"/>
              </p:ext>
            </p:extLst>
          </p:nvPr>
        </p:nvGraphicFramePr>
        <p:xfrm>
          <a:off x="1575163" y="1080796"/>
          <a:ext cx="9143999" cy="563880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9692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47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123456 (Unchanged)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abc123 (Down 9)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password (Unchanged)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111111 (Down 8)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12345 (Up 17)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mustang (New)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12345678 (Down 1)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access (New)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qwerty (Down 1)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shadow (Unchanged)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123456789 (Unchanged)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master (New)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1234 (Up 9)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 err="1">
                          <a:solidFill>
                            <a:schemeClr val="bg1"/>
                          </a:solidFill>
                          <a:effectLst/>
                        </a:rPr>
                        <a:t>michael</a:t>
                      </a: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 (New)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baseball (New)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superman (New)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dragon (New)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696969 (New)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football (New)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123123 (Down 12)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1234567 (Down 4)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batman (New)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monkey (Up 5)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trustno1 (Down 1)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375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chemeClr val="bg1"/>
                          </a:solidFill>
                          <a:effectLst/>
                        </a:rPr>
                        <a:t>letmein (Up 1)</a:t>
                      </a:r>
                      <a:endParaRPr lang="en-US" sz="280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79131" marR="79131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50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573380" cy="793115"/>
          </a:xfrm>
        </p:spPr>
        <p:txBody>
          <a:bodyPr/>
          <a:lstStyle/>
          <a:p>
            <a:pPr algn="ctr"/>
            <a:r>
              <a:rPr lang="en-US" b="1" dirty="0"/>
              <a:t>Hiểm họa an toàn đối với mật khẩu (</a:t>
            </a:r>
            <a:r>
              <a:rPr lang="en-US" b="1" dirty="0" smtClean="0"/>
              <a:t>1/3)</a:t>
            </a:r>
            <a:endParaRPr lang="en-US" b="1" dirty="0"/>
          </a:p>
        </p:txBody>
      </p:sp>
      <p:sp>
        <p:nvSpPr>
          <p:cNvPr id="7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1017037" y="1375954"/>
            <a:ext cx="9554548" cy="4777273"/>
          </a:xfrm>
        </p:spPr>
        <p:txBody>
          <a:bodyPr>
            <a:normAutofit/>
          </a:bodyPr>
          <a:lstStyle/>
          <a:p>
            <a:r>
              <a:rPr lang="vi-VN" sz="3200" dirty="0" smtClean="0">
                <a:solidFill>
                  <a:schemeClr val="bg1"/>
                </a:solidFill>
              </a:rPr>
              <a:t>Thông </a:t>
            </a:r>
            <a:r>
              <a:rPr lang="vi-VN" sz="3200" dirty="0">
                <a:solidFill>
                  <a:schemeClr val="bg1"/>
                </a:solidFill>
              </a:rPr>
              <a:t>qua tìm kiếm, dò </a:t>
            </a:r>
            <a:r>
              <a:rPr lang="vi-VN" sz="3200" dirty="0" smtClean="0">
                <a:solidFill>
                  <a:schemeClr val="bg1"/>
                </a:solidFill>
              </a:rPr>
              <a:t>đoán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Nhìn </a:t>
            </a:r>
            <a:r>
              <a:rPr lang="vi-VN" sz="3200" dirty="0" smtClean="0">
                <a:solidFill>
                  <a:schemeClr val="bg1"/>
                </a:solidFill>
              </a:rPr>
              <a:t>trộm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Qua bàn giao định trước </a:t>
            </a:r>
            <a:r>
              <a:rPr lang="vi-VN" sz="3200" dirty="0" smtClean="0">
                <a:solidFill>
                  <a:schemeClr val="bg1"/>
                </a:solidFill>
              </a:rPr>
              <a:t>mật khẩu cho </a:t>
            </a:r>
            <a:r>
              <a:rPr lang="vi-VN" sz="3200" dirty="0">
                <a:solidFill>
                  <a:schemeClr val="bg1"/>
                </a:solidFill>
              </a:rPr>
              <a:t>người </a:t>
            </a:r>
            <a:r>
              <a:rPr lang="vi-VN" sz="3200" dirty="0" smtClean="0">
                <a:solidFill>
                  <a:schemeClr val="bg1"/>
                </a:solidFill>
              </a:rPr>
              <a:t>khác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Đánh cắp CSDL của hệ </a:t>
            </a:r>
            <a:r>
              <a:rPr lang="vi-VN" sz="3200" dirty="0" smtClean="0">
                <a:solidFill>
                  <a:schemeClr val="bg1"/>
                </a:solidFill>
              </a:rPr>
              <a:t>mật khẩu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Chặn bắt các </a:t>
            </a:r>
            <a:r>
              <a:rPr lang="vi-VN" sz="3200" dirty="0" smtClean="0">
                <a:solidFill>
                  <a:schemeClr val="bg1"/>
                </a:solidFill>
              </a:rPr>
              <a:t>thông tin chứa mật khẩu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Lưu giữ </a:t>
            </a:r>
            <a:r>
              <a:rPr lang="vi-VN" sz="3200" dirty="0" smtClean="0">
                <a:solidFill>
                  <a:schemeClr val="bg1"/>
                </a:solidFill>
              </a:rPr>
              <a:t>mật khẩu ở vị trí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dễ </a:t>
            </a:r>
            <a:r>
              <a:rPr lang="vi-VN" sz="3200" dirty="0">
                <a:solidFill>
                  <a:schemeClr val="bg1"/>
                </a:solidFill>
              </a:rPr>
              <a:t>tiếp cận</a:t>
            </a:r>
            <a:r>
              <a:rPr lang="vi-VN" sz="3200" dirty="0" smtClean="0">
                <a:solidFill>
                  <a:schemeClr val="bg1"/>
                </a:solidFill>
              </a:rPr>
              <a:t>.</a:t>
            </a:r>
          </a:p>
          <a:p>
            <a:r>
              <a:rPr lang="vi-VN" sz="3200" dirty="0">
                <a:solidFill>
                  <a:schemeClr val="bg1"/>
                </a:solidFill>
              </a:rPr>
              <a:t>Đưa vào các bẫy chương </a:t>
            </a:r>
            <a:r>
              <a:rPr lang="vi-VN" sz="3200" dirty="0" smtClean="0">
                <a:solidFill>
                  <a:schemeClr val="bg1"/>
                </a:solidFill>
              </a:rPr>
              <a:t>trình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 smtClean="0">
                <a:solidFill>
                  <a:schemeClr val="bg1"/>
                </a:solidFill>
              </a:rPr>
              <a:t>Khai thác các </a:t>
            </a:r>
            <a:r>
              <a:rPr lang="vi-VN" sz="3200" dirty="0">
                <a:solidFill>
                  <a:schemeClr val="bg1"/>
                </a:solidFill>
              </a:rPr>
              <a:t>lỗi ở giai đoạn thiết </a:t>
            </a:r>
            <a:r>
              <a:rPr lang="vi-VN" sz="3200" dirty="0" smtClean="0">
                <a:solidFill>
                  <a:schemeClr val="bg1"/>
                </a:solidFill>
              </a:rPr>
              <a:t>kế</a:t>
            </a:r>
            <a:r>
              <a:rPr lang="en-US" sz="3200" dirty="0">
                <a:solidFill>
                  <a:schemeClr val="bg1"/>
                </a:solidFill>
              </a:rPr>
              <a:t>.</a:t>
            </a:r>
            <a:endParaRPr lang="vi-VN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43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Hiểm họa an toàn đối với mật khẩu </a:t>
            </a:r>
            <a:r>
              <a:rPr lang="en-US" b="1" dirty="0" smtClean="0"/>
              <a:t>(2/3)</a:t>
            </a:r>
            <a:endParaRPr lang="en-US" b="1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1106922" y="1511559"/>
            <a:ext cx="9847217" cy="4488025"/>
          </a:xfrm>
        </p:spPr>
        <p:txBody>
          <a:bodyPr>
            <a:normAutofit/>
          </a:bodyPr>
          <a:lstStyle/>
          <a:p>
            <a:r>
              <a:rPr lang="vi-VN" sz="3200" dirty="0" smtClean="0">
                <a:solidFill>
                  <a:schemeClr val="bg1"/>
                </a:solidFill>
              </a:rPr>
              <a:t>Làm </a:t>
            </a:r>
            <a:r>
              <a:rPr lang="vi-VN" sz="3200" dirty="0">
                <a:solidFill>
                  <a:schemeClr val="bg1"/>
                </a:solidFill>
              </a:rPr>
              <a:t>hỏng hệ </a:t>
            </a:r>
            <a:r>
              <a:rPr lang="vi-VN" sz="3200" dirty="0" smtClean="0">
                <a:solidFill>
                  <a:schemeClr val="bg1"/>
                </a:solidFill>
              </a:rPr>
              <a:t>mật khẩu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Lựa chọn </a:t>
            </a:r>
            <a:r>
              <a:rPr lang="vi-VN" sz="3200" dirty="0" smtClean="0">
                <a:solidFill>
                  <a:schemeClr val="bg1"/>
                </a:solidFill>
              </a:rPr>
              <a:t>mật khẩu dễ </a:t>
            </a:r>
            <a:r>
              <a:rPr lang="vi-VN" sz="3200" dirty="0">
                <a:solidFill>
                  <a:schemeClr val="bg1"/>
                </a:solidFill>
              </a:rPr>
              <a:t>nhớ và cũng dễ </a:t>
            </a:r>
            <a:r>
              <a:rPr lang="vi-VN" sz="3200" dirty="0" smtClean="0">
                <a:solidFill>
                  <a:schemeClr val="bg1"/>
                </a:solidFill>
              </a:rPr>
              <a:t>đoán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Ghi các </a:t>
            </a:r>
            <a:r>
              <a:rPr lang="vi-VN" sz="3200" dirty="0" smtClean="0">
                <a:solidFill>
                  <a:schemeClr val="bg1"/>
                </a:solidFill>
              </a:rPr>
              <a:t>mật khẩu khó </a:t>
            </a:r>
            <a:r>
              <a:rPr lang="vi-VN" sz="3200" dirty="0">
                <a:solidFill>
                  <a:schemeClr val="bg1"/>
                </a:solidFill>
              </a:rPr>
              <a:t>nhớ và lưu ghi chép đó tại nơi dễ tiếp cận</a:t>
            </a:r>
          </a:p>
          <a:p>
            <a:r>
              <a:rPr lang="vi-VN" sz="3200" dirty="0">
                <a:solidFill>
                  <a:schemeClr val="bg1"/>
                </a:solidFill>
              </a:rPr>
              <a:t>Đưa </a:t>
            </a:r>
            <a:r>
              <a:rPr lang="vi-VN" sz="3200" dirty="0" smtClean="0">
                <a:solidFill>
                  <a:schemeClr val="bg1"/>
                </a:solidFill>
              </a:rPr>
              <a:t>mật khẩu vào </a:t>
            </a:r>
            <a:r>
              <a:rPr lang="vi-VN" sz="3200" dirty="0">
                <a:solidFill>
                  <a:schemeClr val="bg1"/>
                </a:solidFill>
              </a:rPr>
              <a:t>mà để cho người khác nhìn thấy </a:t>
            </a:r>
            <a:r>
              <a:rPr lang="vi-VN" sz="3200" dirty="0" smtClean="0">
                <a:solidFill>
                  <a:schemeClr val="bg1"/>
                </a:solidFill>
              </a:rPr>
              <a:t>được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Cho người khác </a:t>
            </a:r>
            <a:r>
              <a:rPr lang="vi-VN" sz="3200" dirty="0" smtClean="0">
                <a:solidFill>
                  <a:schemeClr val="bg1"/>
                </a:solidFill>
              </a:rPr>
              <a:t>mật khẩu một </a:t>
            </a:r>
            <a:r>
              <a:rPr lang="vi-VN" sz="3200" dirty="0">
                <a:solidFill>
                  <a:schemeClr val="bg1"/>
                </a:solidFill>
              </a:rPr>
              <a:t>cách cố ý hoặc do nhầm lẫn</a:t>
            </a:r>
            <a:r>
              <a:rPr lang="vi-VN" sz="3200" dirty="0" smtClean="0">
                <a:solidFill>
                  <a:schemeClr val="bg1"/>
                </a:solidFill>
              </a:rPr>
              <a:t>.</a:t>
            </a:r>
            <a:endParaRPr lang="vi-VN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45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43968" cy="793115"/>
          </a:xfrm>
        </p:spPr>
        <p:txBody>
          <a:bodyPr/>
          <a:lstStyle/>
          <a:p>
            <a:pPr algn="ctr"/>
            <a:r>
              <a:rPr lang="en-US" b="1" dirty="0"/>
              <a:t>Hiểm họa an toàn đối với mật khẩu </a:t>
            </a:r>
            <a:r>
              <a:rPr lang="en-US" b="1" dirty="0" smtClean="0"/>
              <a:t>(3/3)</a:t>
            </a:r>
            <a:endParaRPr lang="en-US" b="1" dirty="0"/>
          </a:p>
        </p:txBody>
      </p:sp>
      <p:sp>
        <p:nvSpPr>
          <p:cNvPr id="7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81135" y="1240971"/>
            <a:ext cx="11252718" cy="523447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vi-VN" sz="3200" b="1" dirty="0" smtClean="0">
                <a:solidFill>
                  <a:schemeClr val="bg1"/>
                </a:solidFill>
              </a:rPr>
              <a:t>HIỂM HỌA AN TOÀN KHI TRUYỀN MẬT KHẨU QUA MẠNG</a:t>
            </a:r>
          </a:p>
          <a:p>
            <a:pPr marL="514350" indent="-514350">
              <a:buFont typeface="+mj-lt"/>
              <a:buAutoNum type="arabicPeriod"/>
            </a:pPr>
            <a:r>
              <a:rPr lang="vi-VN" sz="3200" dirty="0" smtClean="0">
                <a:solidFill>
                  <a:schemeClr val="bg1"/>
                </a:solidFill>
              </a:rPr>
              <a:t>Chặn </a:t>
            </a:r>
            <a:r>
              <a:rPr lang="vi-VN" sz="3200" dirty="0">
                <a:solidFill>
                  <a:schemeClr val="bg1"/>
                </a:solidFill>
              </a:rPr>
              <a:t>bắt và dùng lại </a:t>
            </a:r>
            <a:r>
              <a:rPr lang="en-US" sz="3200" dirty="0" smtClean="0">
                <a:solidFill>
                  <a:schemeClr val="bg1"/>
                </a:solidFill>
              </a:rPr>
              <a:t>thông tin</a:t>
            </a:r>
            <a:r>
              <a:rPr lang="vi-VN" sz="3200" dirty="0" smtClean="0">
                <a:solidFill>
                  <a:schemeClr val="bg1"/>
                </a:solidFill>
              </a:rPr>
              <a:t>.</a:t>
            </a:r>
            <a:endParaRPr lang="vi-VN" sz="3200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vi-VN" sz="3200" dirty="0" smtClean="0">
                <a:solidFill>
                  <a:schemeClr val="bg1"/>
                </a:solidFill>
              </a:rPr>
              <a:t>Chặn </a:t>
            </a:r>
            <a:r>
              <a:rPr lang="vi-VN" sz="3200" dirty="0">
                <a:solidFill>
                  <a:schemeClr val="bg1"/>
                </a:solidFill>
              </a:rPr>
              <a:t>bắt và khôi phục </a:t>
            </a:r>
            <a:r>
              <a:rPr lang="en-US" sz="3200" dirty="0" smtClean="0">
                <a:solidFill>
                  <a:schemeClr val="bg1"/>
                </a:solidFill>
              </a:rPr>
              <a:t>mật khẩu</a:t>
            </a:r>
            <a:endParaRPr lang="vi-VN" sz="3200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vi-VN" sz="3200" dirty="0" smtClean="0">
                <a:solidFill>
                  <a:schemeClr val="bg1"/>
                </a:solidFill>
              </a:rPr>
              <a:t>Thay đổi </a:t>
            </a:r>
            <a:r>
              <a:rPr lang="en-US" sz="3200" dirty="0" smtClean="0">
                <a:solidFill>
                  <a:schemeClr val="bg1"/>
                </a:solidFill>
              </a:rPr>
              <a:t>thông tin</a:t>
            </a:r>
            <a:r>
              <a:rPr lang="vi-VN" sz="3200" dirty="0" smtClean="0">
                <a:solidFill>
                  <a:schemeClr val="bg1"/>
                </a:solidFill>
              </a:rPr>
              <a:t> với </a:t>
            </a:r>
            <a:r>
              <a:rPr lang="vi-VN" sz="3200" dirty="0">
                <a:solidFill>
                  <a:schemeClr val="bg1"/>
                </a:solidFill>
              </a:rPr>
              <a:t>mục đích đánh lừa phía kiểm tra.</a:t>
            </a:r>
          </a:p>
          <a:p>
            <a:pPr marL="514350" indent="-514350">
              <a:buFont typeface="+mj-lt"/>
              <a:buAutoNum type="arabicPeriod"/>
            </a:pPr>
            <a:r>
              <a:rPr lang="vi-VN" sz="3200" dirty="0" smtClean="0">
                <a:solidFill>
                  <a:schemeClr val="bg1"/>
                </a:solidFill>
              </a:rPr>
              <a:t>Kẻ </a:t>
            </a:r>
            <a:r>
              <a:rPr lang="vi-VN" sz="3200" dirty="0">
                <a:solidFill>
                  <a:schemeClr val="bg1"/>
                </a:solidFill>
              </a:rPr>
              <a:t>xấu bắt chước hành động của phía kiểm tra để đánh lừa người dùng</a:t>
            </a:r>
            <a:r>
              <a:rPr lang="vi-VN" sz="3200" dirty="0" smtClean="0">
                <a:solidFill>
                  <a:schemeClr val="bg1"/>
                </a:solidFill>
              </a:rPr>
              <a:t>.</a:t>
            </a:r>
            <a:endParaRPr lang="vi-VN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50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53299" cy="793115"/>
          </a:xfrm>
        </p:spPr>
        <p:txBody>
          <a:bodyPr/>
          <a:lstStyle/>
          <a:p>
            <a:pPr algn="ctr"/>
            <a:r>
              <a:rPr lang="en-US" b="1" dirty="0"/>
              <a:t>Công cụ dò mật </a:t>
            </a:r>
            <a:r>
              <a:rPr lang="en-US" b="1" dirty="0" smtClean="0"/>
              <a:t>khẩu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912688" y="1390261"/>
            <a:ext cx="10300996" cy="4152124"/>
          </a:xfrm>
        </p:spPr>
        <p:txBody>
          <a:bodyPr anchor="ctr">
            <a:normAutofit/>
          </a:bodyPr>
          <a:lstStyle/>
          <a:p>
            <a:r>
              <a:rPr lang="vi-VN" sz="3200" dirty="0" smtClean="0">
                <a:solidFill>
                  <a:schemeClr val="bg1"/>
                </a:solidFill>
              </a:rPr>
              <a:t>Hiện có rất nhiều công cụ để dò mật khẩu (password cracking tool)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Nhiều công cụ được phát triển riêng cho các ứng dụng cụ thể (WinRAR, WinZIP, PDF, Word,...)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Nhiều công cụ (gồm công cụ online) để dò mật khẩu từ giá trị băm (chủ yếu là MD5)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91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34637" cy="793115"/>
          </a:xfrm>
        </p:spPr>
        <p:txBody>
          <a:bodyPr/>
          <a:lstStyle/>
          <a:p>
            <a:pPr algn="ctr"/>
            <a:r>
              <a:rPr lang="en-US" b="1" dirty="0"/>
              <a:t>Công cụ dò mật </a:t>
            </a:r>
            <a:r>
              <a:rPr lang="en-US" b="1" dirty="0" smtClean="0"/>
              <a:t>khẩu</a:t>
            </a:r>
            <a:endParaRPr lang="en-US" b="1" dirty="0"/>
          </a:p>
        </p:txBody>
      </p:sp>
      <p:sp>
        <p:nvSpPr>
          <p:cNvPr id="6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979713" y="1306285"/>
            <a:ext cx="10067732" cy="5197151"/>
          </a:xfrm>
        </p:spPr>
        <p:txBody>
          <a:bodyPr anchor="ctr"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vi-VN" b="1" dirty="0" smtClean="0">
                <a:solidFill>
                  <a:schemeClr val="bg1"/>
                </a:solidFill>
              </a:rPr>
              <a:t>Cách dò mật khẩu của các công cụ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Dò bằng từ điển (phụ thuộc ngôn ngữ)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Vét cạn (brute force)</a:t>
            </a:r>
          </a:p>
          <a:p>
            <a:pPr>
              <a:buFont typeface="Wingdings" pitchFamily="2" charset="2"/>
              <a:buChar char="q"/>
            </a:pPr>
            <a:r>
              <a:rPr lang="vi-VN" b="1" dirty="0" smtClean="0">
                <a:solidFill>
                  <a:schemeClr val="bg1"/>
                </a:solidFill>
              </a:rPr>
              <a:t>Dò mật khẩu thủ công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Dựa vào thông tin cá nhân của người dùng</a:t>
            </a:r>
          </a:p>
          <a:p>
            <a:pPr>
              <a:buFont typeface="Wingdings" pitchFamily="2" charset="2"/>
              <a:buChar char="q"/>
            </a:pPr>
            <a:r>
              <a:rPr lang="vi-VN" b="1" dirty="0" smtClean="0">
                <a:solidFill>
                  <a:schemeClr val="bg1"/>
                </a:solidFill>
              </a:rPr>
              <a:t>Tấn công đánh cắp mật khẩu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Keylogger. Xem mật khẩu lưu trong ứng dụng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Chặn bắt trên đường truyền (sniffing, DNS spoofing...)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XSS, SQL Injection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Lừa đảo (social engineering)</a:t>
            </a:r>
          </a:p>
        </p:txBody>
      </p:sp>
    </p:spTree>
    <p:extLst>
      <p:ext uri="{BB962C8B-B14F-4D97-AF65-F5344CB8AC3E}">
        <p14:creationId xmlns:p14="http://schemas.microsoft.com/office/powerpoint/2010/main" val="21968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34637" cy="793115"/>
          </a:xfrm>
        </p:spPr>
        <p:txBody>
          <a:bodyPr/>
          <a:lstStyle/>
          <a:p>
            <a:pPr algn="ctr"/>
            <a:r>
              <a:rPr lang="en-US" b="1" dirty="0" smtClean="0"/>
              <a:t>Dò mật khẩu thủ công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0" y="685800"/>
            <a:ext cx="12192000" cy="61722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solidFill>
                  <a:schemeClr val="bg1"/>
                </a:solidFill>
              </a:rPr>
              <a:t>Dò mật khẩu của “John”:</a:t>
            </a:r>
            <a:endParaRPr lang="en-US" sz="36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bg1"/>
                </a:solidFill>
              </a:rPr>
              <a:t>Sally</a:t>
            </a:r>
            <a:r>
              <a:rPr lang="en-US" sz="3200" dirty="0">
                <a:solidFill>
                  <a:schemeClr val="bg1"/>
                </a:solidFill>
              </a:rPr>
              <a:t> (his wife)</a:t>
            </a: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bg1"/>
                </a:solidFill>
              </a:rPr>
              <a:t>George</a:t>
            </a:r>
            <a:r>
              <a:rPr lang="en-US" sz="3200" dirty="0">
                <a:solidFill>
                  <a:schemeClr val="bg1"/>
                </a:solidFill>
              </a:rPr>
              <a:t> (his child)</a:t>
            </a:r>
          </a:p>
          <a:p>
            <a:pPr lvl="1">
              <a:lnSpc>
                <a:spcPct val="90000"/>
              </a:lnSpc>
            </a:pPr>
            <a:r>
              <a:rPr lang="en-US" sz="3200" b="1" dirty="0" err="1">
                <a:solidFill>
                  <a:schemeClr val="bg1"/>
                </a:solidFill>
              </a:rPr>
              <a:t>Randoff</a:t>
            </a:r>
            <a:r>
              <a:rPr lang="en-US" sz="3200" dirty="0">
                <a:solidFill>
                  <a:schemeClr val="bg1"/>
                </a:solidFill>
              </a:rPr>
              <a:t> (his wife’s maiden name)</a:t>
            </a: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bg1"/>
                </a:solidFill>
              </a:rPr>
              <a:t>Tennis</a:t>
            </a:r>
            <a:r>
              <a:rPr lang="en-US" sz="3200" dirty="0">
                <a:solidFill>
                  <a:schemeClr val="bg1"/>
                </a:solidFill>
              </a:rPr>
              <a:t> (John’s favorite sport)</a:t>
            </a: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bg1"/>
                </a:solidFill>
              </a:rPr>
              <a:t>March9</a:t>
            </a:r>
            <a:r>
              <a:rPr lang="en-US" sz="3200" dirty="0">
                <a:solidFill>
                  <a:schemeClr val="bg1"/>
                </a:solidFill>
              </a:rPr>
              <a:t> (date of John’s, or his child’s or wife’s </a:t>
            </a:r>
            <a:r>
              <a:rPr lang="en-US" sz="3200" dirty="0" err="1">
                <a:solidFill>
                  <a:schemeClr val="bg1"/>
                </a:solidFill>
              </a:rPr>
              <a:t>bday</a:t>
            </a:r>
            <a:r>
              <a:rPr lang="en-US" sz="3200" dirty="0">
                <a:solidFill>
                  <a:schemeClr val="bg1"/>
                </a:solidFill>
              </a:rPr>
              <a:t>)</a:t>
            </a: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bg1"/>
                </a:solidFill>
              </a:rPr>
              <a:t>Waterfall</a:t>
            </a:r>
            <a:r>
              <a:rPr lang="en-US" sz="3200" dirty="0">
                <a:solidFill>
                  <a:schemeClr val="bg1"/>
                </a:solidFill>
              </a:rPr>
              <a:t> (a poster or some object seen in office)</a:t>
            </a:r>
          </a:p>
          <a:p>
            <a:pPr lvl="1">
              <a:lnSpc>
                <a:spcPct val="90000"/>
              </a:lnSpc>
            </a:pPr>
            <a:r>
              <a:rPr lang="en-US" sz="3200" b="1" dirty="0">
                <a:solidFill>
                  <a:schemeClr val="bg1"/>
                </a:solidFill>
              </a:rPr>
              <a:t>Alpha</a:t>
            </a:r>
            <a:r>
              <a:rPr lang="en-US" sz="3200" dirty="0">
                <a:solidFill>
                  <a:schemeClr val="bg1"/>
                </a:solidFill>
              </a:rPr>
              <a:t> (the brand of computer John uses</a:t>
            </a:r>
            <a:r>
              <a:rPr lang="en-US" sz="3200" dirty="0" smtClean="0">
                <a:solidFill>
                  <a:schemeClr val="bg1"/>
                </a:solidFill>
              </a:rPr>
              <a:t>)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70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87984" cy="793115"/>
          </a:xfrm>
        </p:spPr>
        <p:txBody>
          <a:bodyPr/>
          <a:lstStyle/>
          <a:p>
            <a:pPr algn="ctr"/>
            <a:r>
              <a:rPr lang="vi-VN" b="1" dirty="0"/>
              <a:t>YÊU CẦU QUẢN LÝ MẬT KHẨU (1/4</a:t>
            </a:r>
            <a:r>
              <a:rPr lang="vi-VN" b="1" dirty="0" smtClean="0"/>
              <a:t>)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796056" y="1152330"/>
            <a:ext cx="10618237" cy="5192486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vi-VN" sz="3600" dirty="0" smtClean="0">
                <a:solidFill>
                  <a:schemeClr val="bg1"/>
                </a:solidFill>
              </a:rPr>
              <a:t>Xác định độ dài cực tiểu của MK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Làm khó cho kẻ xấu muốn nhìn trộm hoặc tấn công bằng phương pháp “vét cạn”</a:t>
            </a:r>
          </a:p>
          <a:p>
            <a:pPr marL="514350" indent="-514350">
              <a:buFont typeface="+mj-lt"/>
              <a:buAutoNum type="arabicPeriod"/>
            </a:pPr>
            <a:r>
              <a:rPr lang="vi-VN" sz="3600" dirty="0" smtClean="0">
                <a:solidFill>
                  <a:schemeClr val="bg1"/>
                </a:solidFill>
              </a:rPr>
              <a:t>Trong MK dùng các nhóm ký hiệu khác nhau</a:t>
            </a:r>
          </a:p>
          <a:p>
            <a:pPr lvl="1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Hạn chế  phương pháp tấn công “vét cạn” của đối phương</a:t>
            </a:r>
          </a:p>
          <a:p>
            <a:pPr marL="514350" indent="-514350">
              <a:buFont typeface="+mj-lt"/>
              <a:buAutoNum type="arabicPeriod"/>
            </a:pPr>
            <a:r>
              <a:rPr lang="vi-VN" sz="3600" dirty="0" smtClean="0">
                <a:solidFill>
                  <a:schemeClr val="bg1"/>
                </a:solidFill>
              </a:rPr>
              <a:t>Kiểm tra và loại bỏ MK theo từ điển</a:t>
            </a:r>
          </a:p>
          <a:p>
            <a:pPr lvl="1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Chống lại phương pháp đoán nhận MK theo từ điển của đối phương</a:t>
            </a:r>
            <a:endParaRPr lang="vi-VN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2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81623"/>
            <a:ext cx="11899952" cy="793115"/>
          </a:xfrm>
        </p:spPr>
        <p:txBody>
          <a:bodyPr/>
          <a:lstStyle/>
          <a:p>
            <a:pPr algn="ctr"/>
            <a:r>
              <a:rPr lang="vi-VN" b="1" dirty="0"/>
              <a:t>YÊU CẦU QUẢN LÝ MẬT KHẨU (2/4</a:t>
            </a:r>
            <a:r>
              <a:rPr lang="vi-VN" b="1" dirty="0" smtClean="0"/>
              <a:t>)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758734" y="974738"/>
            <a:ext cx="10804850" cy="5659016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vi-VN" sz="3600" dirty="0" smtClean="0">
                <a:solidFill>
                  <a:schemeClr val="bg1"/>
                </a:solidFill>
              </a:rPr>
              <a:t>Xác </a:t>
            </a:r>
            <a:r>
              <a:rPr lang="vi-VN" sz="3600" dirty="0">
                <a:solidFill>
                  <a:schemeClr val="bg1"/>
                </a:solidFill>
              </a:rPr>
              <a:t>định độ dài cực đại thời gian MK có tác </a:t>
            </a:r>
            <a:r>
              <a:rPr lang="vi-VN" sz="3600" dirty="0" smtClean="0">
                <a:solidFill>
                  <a:schemeClr val="bg1"/>
                </a:solidFill>
              </a:rPr>
              <a:t>dụng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Hạn </a:t>
            </a:r>
            <a:r>
              <a:rPr lang="vi-VN" sz="3200" dirty="0">
                <a:solidFill>
                  <a:schemeClr val="bg1"/>
                </a:solidFill>
              </a:rPr>
              <a:t>chế tấn công theo kiểu “vét cạn”, kể cả khi tiếp cận từ xa (chế độ off-line</a:t>
            </a:r>
            <a:r>
              <a:rPr lang="vi-VN" sz="3200" dirty="0" smtClean="0">
                <a:solidFill>
                  <a:schemeClr val="bg1"/>
                </a:solidFill>
              </a:rPr>
              <a:t>)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vi-VN" sz="3600" dirty="0" smtClean="0">
                <a:solidFill>
                  <a:schemeClr val="bg1"/>
                </a:solidFill>
              </a:rPr>
              <a:t>Xác </a:t>
            </a:r>
            <a:r>
              <a:rPr lang="vi-VN" sz="3600" dirty="0">
                <a:solidFill>
                  <a:schemeClr val="bg1"/>
                </a:solidFill>
              </a:rPr>
              <a:t>định độ dài cực tiểu thời gian dùng </a:t>
            </a:r>
            <a:r>
              <a:rPr lang="vi-VN" sz="3600" dirty="0" smtClean="0">
                <a:solidFill>
                  <a:schemeClr val="bg1"/>
                </a:solidFill>
              </a:rPr>
              <a:t>MK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Ngăn </a:t>
            </a:r>
            <a:r>
              <a:rPr lang="vi-VN" sz="3200" dirty="0">
                <a:solidFill>
                  <a:schemeClr val="bg1"/>
                </a:solidFill>
              </a:rPr>
              <a:t>cản ý định người dùng đổi MK như cũ sau khi đến hạn đổi theo yêu cầu </a:t>
            </a:r>
            <a:r>
              <a:rPr lang="vi-VN" sz="3200" dirty="0" smtClean="0">
                <a:solidFill>
                  <a:schemeClr val="bg1"/>
                </a:solidFill>
              </a:rPr>
              <a:t>trên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vi-VN" sz="3600" dirty="0" smtClean="0">
                <a:solidFill>
                  <a:schemeClr val="bg1"/>
                </a:solidFill>
              </a:rPr>
              <a:t>Hạn </a:t>
            </a:r>
            <a:r>
              <a:rPr lang="vi-VN" sz="3600" dirty="0">
                <a:solidFill>
                  <a:schemeClr val="bg1"/>
                </a:solidFill>
              </a:rPr>
              <a:t>chế số lượng các ý định đưa MK </a:t>
            </a:r>
            <a:r>
              <a:rPr lang="vi-VN" sz="3600" dirty="0" smtClean="0">
                <a:solidFill>
                  <a:schemeClr val="bg1"/>
                </a:solidFill>
              </a:rPr>
              <a:t>vào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Hạn </a:t>
            </a:r>
            <a:r>
              <a:rPr lang="vi-VN" sz="3200" dirty="0">
                <a:solidFill>
                  <a:schemeClr val="bg1"/>
                </a:solidFill>
              </a:rPr>
              <a:t>chế ý đồ tấn công lựa chọn tích cực của đối phương</a:t>
            </a:r>
          </a:p>
        </p:txBody>
      </p:sp>
    </p:spTree>
    <p:extLst>
      <p:ext uri="{BB962C8B-B14F-4D97-AF65-F5344CB8AC3E}">
        <p14:creationId xmlns:p14="http://schemas.microsoft.com/office/powerpoint/2010/main" val="208213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592041" cy="793115"/>
          </a:xfrm>
        </p:spPr>
        <p:txBody>
          <a:bodyPr/>
          <a:lstStyle/>
          <a:p>
            <a:pPr algn="ctr"/>
            <a:r>
              <a:rPr lang="vi-VN" b="1" dirty="0"/>
              <a:t>YÊU CẦU QUẢN LÝ MẬT KHẨU (3/4</a:t>
            </a:r>
            <a:r>
              <a:rPr lang="vi-VN" b="1" dirty="0" smtClean="0"/>
              <a:t>)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485191" y="984069"/>
            <a:ext cx="11408229" cy="5253135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vi-VN" sz="3200" dirty="0" smtClean="0">
                <a:solidFill>
                  <a:schemeClr val="bg1"/>
                </a:solidFill>
              </a:rPr>
              <a:t>Duy </a:t>
            </a:r>
            <a:r>
              <a:rPr lang="vi-VN" sz="3200" dirty="0">
                <a:solidFill>
                  <a:schemeClr val="bg1"/>
                </a:solidFill>
              </a:rPr>
              <a:t>trì chế độ bắt buộc thay đổi MK người </a:t>
            </a:r>
            <a:r>
              <a:rPr lang="vi-VN" sz="3200" dirty="0" smtClean="0">
                <a:solidFill>
                  <a:schemeClr val="bg1"/>
                </a:solidFill>
              </a:rPr>
              <a:t>dùng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2800" dirty="0" smtClean="0">
                <a:solidFill>
                  <a:schemeClr val="bg1"/>
                </a:solidFill>
              </a:rPr>
              <a:t>Bảo </a:t>
            </a:r>
            <a:r>
              <a:rPr lang="vi-VN" sz="2800" dirty="0">
                <a:solidFill>
                  <a:schemeClr val="bg1"/>
                </a:solidFill>
              </a:rPr>
              <a:t>đảm hiệu quả cho đòi hỏi hạn chế độ dài cực đại tác dụng </a:t>
            </a:r>
            <a:r>
              <a:rPr lang="vi-VN" sz="2800" dirty="0" smtClean="0">
                <a:solidFill>
                  <a:schemeClr val="bg1"/>
                </a:solidFill>
              </a:rPr>
              <a:t>MK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vi-VN" sz="3200" dirty="0" smtClean="0">
                <a:solidFill>
                  <a:schemeClr val="bg1"/>
                </a:solidFill>
              </a:rPr>
              <a:t>Dùng </a:t>
            </a:r>
            <a:r>
              <a:rPr lang="vi-VN" sz="3200" dirty="0">
                <a:solidFill>
                  <a:schemeClr val="bg1"/>
                </a:solidFill>
              </a:rPr>
              <a:t>biện pháp dừng kéo dài khi có MK sai đưa </a:t>
            </a:r>
            <a:r>
              <a:rPr lang="vi-VN" sz="3200" dirty="0" smtClean="0">
                <a:solidFill>
                  <a:schemeClr val="bg1"/>
                </a:solidFill>
              </a:rPr>
              <a:t>vào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2800" dirty="0" smtClean="0">
                <a:solidFill>
                  <a:schemeClr val="bg1"/>
                </a:solidFill>
              </a:rPr>
              <a:t>Hạn </a:t>
            </a:r>
            <a:r>
              <a:rPr lang="vi-VN" sz="2800" dirty="0">
                <a:solidFill>
                  <a:schemeClr val="bg1"/>
                </a:solidFill>
              </a:rPr>
              <a:t>chế phương pháp lựa chọn tích cực của đối </a:t>
            </a:r>
            <a:r>
              <a:rPr lang="vi-VN" sz="2800" dirty="0" smtClean="0">
                <a:solidFill>
                  <a:schemeClr val="bg1"/>
                </a:solidFill>
              </a:rPr>
              <a:t>phương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vi-VN" sz="3200" dirty="0" smtClean="0">
                <a:solidFill>
                  <a:schemeClr val="bg1"/>
                </a:solidFill>
              </a:rPr>
              <a:t>Nghiêm </a:t>
            </a:r>
            <a:r>
              <a:rPr lang="vi-VN" sz="3200" dirty="0">
                <a:solidFill>
                  <a:schemeClr val="bg1"/>
                </a:solidFill>
              </a:rPr>
              <a:t>cấm việc tự người dùng chọn MK và sinh MK tự động hoá bằng thuật </a:t>
            </a:r>
            <a:r>
              <a:rPr lang="vi-VN" sz="3200" dirty="0" smtClean="0">
                <a:solidFill>
                  <a:schemeClr val="bg1"/>
                </a:solidFill>
              </a:rPr>
              <a:t>toán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2800" dirty="0" smtClean="0">
                <a:solidFill>
                  <a:schemeClr val="bg1"/>
                </a:solidFill>
              </a:rPr>
              <a:t>Chống </a:t>
            </a:r>
            <a:r>
              <a:rPr lang="vi-VN" sz="2800" dirty="0">
                <a:solidFill>
                  <a:schemeClr val="bg1"/>
                </a:solidFill>
              </a:rPr>
              <a:t>lại việc đoán MK theo từ điển và chống lại tấn công “vét cạn” của đối </a:t>
            </a:r>
            <a:r>
              <a:rPr lang="vi-VN" sz="2800" dirty="0" smtClean="0">
                <a:solidFill>
                  <a:schemeClr val="bg1"/>
                </a:solidFill>
              </a:rPr>
              <a:t>phương</a:t>
            </a:r>
            <a:endParaRPr lang="vi-VN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2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99952" cy="793115"/>
          </a:xfrm>
        </p:spPr>
        <p:txBody>
          <a:bodyPr/>
          <a:lstStyle/>
          <a:p>
            <a:pPr algn="ctr"/>
            <a:r>
              <a:rPr lang="vi-VN" b="1" dirty="0"/>
              <a:t>YÊU CẦU QUẢN LÝ MẬT KHẨU (4/4</a:t>
            </a:r>
            <a:r>
              <a:rPr lang="vi-VN" b="1" dirty="0" smtClean="0"/>
              <a:t>)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804992" y="914132"/>
            <a:ext cx="10895596" cy="5393094"/>
          </a:xfrm>
        </p:spPr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 startAt="10"/>
            </a:pPr>
            <a:r>
              <a:rPr lang="vi-VN" sz="3600" dirty="0" smtClean="0">
                <a:solidFill>
                  <a:schemeClr val="bg1"/>
                </a:solidFill>
              </a:rPr>
              <a:t>Bắt </a:t>
            </a:r>
            <a:r>
              <a:rPr lang="vi-VN" sz="3600" dirty="0">
                <a:solidFill>
                  <a:schemeClr val="bg1"/>
                </a:solidFill>
              </a:rPr>
              <a:t>buộc đổi MK khi lần đầu tiên ghi nhận người dùng trong </a:t>
            </a:r>
            <a:r>
              <a:rPr lang="vi-VN" sz="3600" dirty="0" smtClean="0">
                <a:solidFill>
                  <a:schemeClr val="bg1"/>
                </a:solidFill>
              </a:rPr>
              <a:t>HT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Ngăn </a:t>
            </a:r>
            <a:r>
              <a:rPr lang="vi-VN" sz="3200" dirty="0">
                <a:solidFill>
                  <a:schemeClr val="bg1"/>
                </a:solidFill>
              </a:rPr>
              <a:t>cản các hành vi trái phép của nhà quản trị HT có quyền tiếp cận hệ MK ở thời điểm bắt đầu ghi danh sách kiểm </a:t>
            </a:r>
            <a:r>
              <a:rPr lang="vi-VN" sz="3200" dirty="0" smtClean="0">
                <a:solidFill>
                  <a:schemeClr val="bg1"/>
                </a:solidFill>
              </a:rPr>
              <a:t>toán</a:t>
            </a:r>
          </a:p>
          <a:p>
            <a:pPr marL="514350" indent="-514350">
              <a:buFont typeface="+mj-lt"/>
              <a:buAutoNum type="arabicPeriod" startAt="10"/>
            </a:pPr>
            <a:r>
              <a:rPr lang="vi-VN" sz="3600" dirty="0" smtClean="0">
                <a:solidFill>
                  <a:schemeClr val="bg1"/>
                </a:solidFill>
              </a:rPr>
              <a:t>Đưa </a:t>
            </a:r>
            <a:r>
              <a:rPr lang="vi-VN" sz="3600" dirty="0">
                <a:solidFill>
                  <a:schemeClr val="bg1"/>
                </a:solidFill>
              </a:rPr>
              <a:t>ra sổ ghi lý lịch các </a:t>
            </a:r>
            <a:r>
              <a:rPr lang="vi-VN" sz="3600" dirty="0" smtClean="0">
                <a:solidFill>
                  <a:schemeClr val="bg1"/>
                </a:solidFill>
              </a:rPr>
              <a:t>MK</a:t>
            </a:r>
          </a:p>
          <a:p>
            <a:pPr marL="914400" lvl="1" indent="-514350">
              <a:buFont typeface="Wingdings" pitchFamily="2" charset="2"/>
              <a:buChar char="Ø"/>
            </a:pPr>
            <a:r>
              <a:rPr lang="vi-VN" sz="3200" dirty="0" smtClean="0">
                <a:solidFill>
                  <a:schemeClr val="bg1"/>
                </a:solidFill>
              </a:rPr>
              <a:t>Tăng </a:t>
            </a:r>
            <a:r>
              <a:rPr lang="vi-VN" sz="3200" dirty="0">
                <a:solidFill>
                  <a:schemeClr val="bg1"/>
                </a:solidFill>
              </a:rPr>
              <a:t>cường khả năng an toàn của các MK, kèm với các đòi hỏi khác</a:t>
            </a:r>
          </a:p>
        </p:txBody>
      </p:sp>
    </p:spTree>
    <p:extLst>
      <p:ext uri="{BB962C8B-B14F-4D97-AF65-F5344CB8AC3E}">
        <p14:creationId xmlns:p14="http://schemas.microsoft.com/office/powerpoint/2010/main" val="276380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87984" cy="793115"/>
          </a:xfrm>
        </p:spPr>
        <p:txBody>
          <a:bodyPr/>
          <a:lstStyle/>
          <a:p>
            <a:pPr algn="ctr"/>
            <a:r>
              <a:rPr lang="vi-VN" b="1" dirty="0"/>
              <a:t>Tiêu chí mật khẩu an </a:t>
            </a:r>
            <a:r>
              <a:rPr lang="vi-VN" b="1" dirty="0" smtClean="0"/>
              <a:t>toàn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590783" y="984069"/>
            <a:ext cx="11028784" cy="4562671"/>
          </a:xfrm>
        </p:spPr>
        <p:txBody>
          <a:bodyPr anchor="ctr"/>
          <a:lstStyle/>
          <a:p>
            <a:r>
              <a:rPr lang="vi-VN" sz="3600" dirty="0" smtClean="0">
                <a:solidFill>
                  <a:schemeClr val="bg1"/>
                </a:solidFill>
              </a:rPr>
              <a:t>Gồm chữ thường, chữ hoa, chữ số, kí tự đặc biệt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Đủ dài (6-8-10 ký tự trở lên)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Không sử dụng từ có trong từ điển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Không sử dụng mật khẩu liên quan đến thông tin cá nhân, bao gồm người thân</a:t>
            </a:r>
            <a:endParaRPr lang="vi-VN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72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769323" cy="793115"/>
          </a:xfrm>
        </p:spPr>
        <p:txBody>
          <a:bodyPr/>
          <a:lstStyle/>
          <a:p>
            <a:pPr algn="ctr"/>
            <a:r>
              <a:rPr lang="vi-VN" b="1" dirty="0"/>
              <a:t>Quy tắc sử dụng mật khẩu an </a:t>
            </a:r>
            <a:r>
              <a:rPr lang="vi-VN" b="1" dirty="0" smtClean="0"/>
              <a:t>toàn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435116" y="1124028"/>
            <a:ext cx="11041536" cy="5006184"/>
          </a:xfrm>
        </p:spPr>
        <p:txBody>
          <a:bodyPr anchor="ctr">
            <a:normAutofit/>
          </a:bodyPr>
          <a:lstStyle/>
          <a:p>
            <a:r>
              <a:rPr lang="vi-VN" sz="3200" dirty="0" smtClean="0">
                <a:solidFill>
                  <a:schemeClr val="bg1"/>
                </a:solidFill>
              </a:rPr>
              <a:t>Chọn mật khẩu đủ phức tạp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Không ghi ra giấy, không lưu trong ứng dụng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Thay đổi định kỳ nhưng không thường xuyên (khoảng 45 ngày)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Không </a:t>
            </a:r>
            <a:r>
              <a:rPr lang="en-US" sz="3200" dirty="0" smtClean="0">
                <a:solidFill>
                  <a:schemeClr val="bg1"/>
                </a:solidFill>
              </a:rPr>
              <a:t>dùng </a:t>
            </a:r>
            <a:r>
              <a:rPr lang="vi-VN" sz="3200" dirty="0" smtClean="0">
                <a:solidFill>
                  <a:schemeClr val="bg1"/>
                </a:solidFill>
              </a:rPr>
              <a:t>1 tài khoản trên nhiều hệ thống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P</a:t>
            </a:r>
            <a:r>
              <a:rPr lang="vi-VN" sz="3200" dirty="0" smtClean="0">
                <a:solidFill>
                  <a:schemeClr val="bg1"/>
                </a:solidFill>
              </a:rPr>
              <a:t>hòng chống tấn công đánh cắp mật khẩu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Nếu là admin: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Thiết lập chính sách mật khẩu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Định kì thử crack mật khẩu của người dùng</a:t>
            </a:r>
          </a:p>
        </p:txBody>
      </p:sp>
    </p:spTree>
    <p:extLst>
      <p:ext uri="{BB962C8B-B14F-4D97-AF65-F5344CB8AC3E}">
        <p14:creationId xmlns:p14="http://schemas.microsoft.com/office/powerpoint/2010/main" val="339277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Something You Have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282" y="1665515"/>
            <a:ext cx="6716588" cy="3746240"/>
          </a:xfrm>
        </p:spPr>
        <p:txBody>
          <a:bodyPr/>
          <a:lstStyle/>
          <a:p>
            <a:r>
              <a:rPr lang="en-US" altLang="en-US" sz="3600" dirty="0" smtClean="0">
                <a:ea typeface="ＭＳ Ｐゴシック" panose="020B0600070205080204" pitchFamily="34" charset="-128"/>
              </a:rPr>
              <a:t>Smart Card</a:t>
            </a:r>
          </a:p>
          <a:p>
            <a:pPr lvl="1"/>
            <a:r>
              <a:rPr lang="en-US" altLang="en-US" sz="2800" dirty="0" err="1" smtClean="0">
                <a:ea typeface="Arial" panose="020B0604020202020204" pitchFamily="34" charset="0"/>
              </a:rPr>
              <a:t>Chứa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một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chứng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nhận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cho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định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danh</a:t>
            </a:r>
            <a:endParaRPr lang="en-US" altLang="en-US" sz="2800" dirty="0" smtClean="0">
              <a:ea typeface="Arial" panose="020B0604020202020204" pitchFamily="34" charset="0"/>
            </a:endParaRPr>
          </a:p>
          <a:p>
            <a:pPr lvl="1"/>
            <a:r>
              <a:rPr lang="en-US" altLang="en-US" sz="2800" dirty="0" err="1" smtClean="0">
                <a:ea typeface="Arial" panose="020B0604020202020204" pitchFamily="34" charset="0"/>
              </a:rPr>
              <a:t>Sử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dụng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đầu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đọc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thẻ</a:t>
            </a:r>
            <a:endParaRPr lang="en-US" altLang="en-US" sz="2800" dirty="0" smtClean="0">
              <a:ea typeface="Arial" panose="020B0604020202020204" pitchFamily="34" charset="0"/>
            </a:endParaRPr>
          </a:p>
          <a:p>
            <a:pPr lvl="1"/>
            <a:r>
              <a:rPr lang="en-GB" altLang="en-US" sz="2800" dirty="0" err="1" smtClean="0">
                <a:ea typeface="Arial" panose="020B0604020202020204" pitchFamily="34" charset="0"/>
              </a:rPr>
              <a:t>Tích</a:t>
            </a:r>
            <a:r>
              <a:rPr lang="en-GB" altLang="en-US" sz="2800" dirty="0" smtClean="0">
                <a:ea typeface="Arial" panose="020B0604020202020204" pitchFamily="34" charset="0"/>
              </a:rPr>
              <a:t> </a:t>
            </a:r>
            <a:r>
              <a:rPr lang="en-GB" altLang="en-US" sz="2800" dirty="0" err="1" smtClean="0">
                <a:ea typeface="Arial" panose="020B0604020202020204" pitchFamily="34" charset="0"/>
              </a:rPr>
              <a:t>hợp</a:t>
            </a:r>
            <a:r>
              <a:rPr lang="en-GB" altLang="en-US" sz="2800" dirty="0" smtClean="0">
                <a:ea typeface="Arial" panose="020B0604020202020204" pitchFamily="34" charset="0"/>
              </a:rPr>
              <a:t> </a:t>
            </a:r>
            <a:r>
              <a:rPr lang="en-GB" altLang="en-US" sz="2800" dirty="0" err="1" smtClean="0">
                <a:ea typeface="Arial" panose="020B0604020202020204" pitchFamily="34" charset="0"/>
              </a:rPr>
              <a:t>trực</a:t>
            </a:r>
            <a:r>
              <a:rPr lang="en-GB" altLang="en-US" sz="2800" dirty="0" smtClean="0">
                <a:ea typeface="Arial" panose="020B0604020202020204" pitchFamily="34" charset="0"/>
              </a:rPr>
              <a:t> </a:t>
            </a:r>
            <a:r>
              <a:rPr lang="en-GB" altLang="en-US" sz="2800" dirty="0" err="1" smtClean="0">
                <a:ea typeface="Arial" panose="020B0604020202020204" pitchFamily="34" charset="0"/>
              </a:rPr>
              <a:t>tiếp</a:t>
            </a:r>
            <a:endParaRPr lang="en-GB" altLang="en-US" sz="2800" dirty="0">
              <a:ea typeface="Arial" panose="020B0604020202020204" pitchFamily="34" charset="0"/>
            </a:endParaRPr>
          </a:p>
          <a:p>
            <a:pPr lvl="1"/>
            <a:r>
              <a:rPr lang="en-GB" altLang="en-US" sz="2800" dirty="0" err="1" smtClean="0">
                <a:ea typeface="Arial" panose="020B0604020202020204" pitchFamily="34" charset="0"/>
              </a:rPr>
              <a:t>Sử</a:t>
            </a:r>
            <a:r>
              <a:rPr lang="en-GB" altLang="en-US" sz="2800" dirty="0" smtClean="0">
                <a:ea typeface="Arial" panose="020B0604020202020204" pitchFamily="34" charset="0"/>
              </a:rPr>
              <a:t> </a:t>
            </a:r>
            <a:r>
              <a:rPr lang="en-GB" altLang="en-US" sz="2800" dirty="0" err="1" smtClean="0">
                <a:ea typeface="Arial" panose="020B0604020202020204" pitchFamily="34" charset="0"/>
              </a:rPr>
              <a:t>dụng</a:t>
            </a:r>
            <a:r>
              <a:rPr lang="en-GB" altLang="en-US" sz="2800" dirty="0" smtClean="0">
                <a:ea typeface="Arial" panose="020B0604020202020204" pitchFamily="34" charset="0"/>
              </a:rPr>
              <a:t> PKI</a:t>
            </a:r>
            <a:endParaRPr lang="en-GB" altLang="en-US" sz="2800" dirty="0">
              <a:ea typeface="Arial" panose="020B0604020202020204" pitchFamily="34" charset="0"/>
            </a:endParaRPr>
          </a:p>
          <a:p>
            <a:pPr lvl="1"/>
            <a:r>
              <a:rPr lang="en-GB" altLang="en-US" sz="2800" dirty="0" smtClean="0">
                <a:ea typeface="Arial" panose="020B0604020202020204" pitchFamily="34" charset="0"/>
              </a:rPr>
              <a:t>CAC </a:t>
            </a:r>
            <a:r>
              <a:rPr lang="en-GB" altLang="en-US" sz="2800" dirty="0">
                <a:ea typeface="Arial" panose="020B0604020202020204" pitchFamily="34" charset="0"/>
              </a:rPr>
              <a:t>(Common Access Card)</a:t>
            </a:r>
          </a:p>
          <a:p>
            <a:pPr lvl="1"/>
            <a:r>
              <a:rPr lang="en-GB" altLang="en-US" sz="2800" dirty="0" smtClean="0">
                <a:ea typeface="Arial" panose="020B0604020202020204" pitchFamily="34" charset="0"/>
              </a:rPr>
              <a:t>PIV </a:t>
            </a:r>
            <a:r>
              <a:rPr lang="en-GB" altLang="en-US" sz="2800" dirty="0">
                <a:ea typeface="Arial" panose="020B0604020202020204" pitchFamily="34" charset="0"/>
              </a:rPr>
              <a:t>(Personal Identity </a:t>
            </a:r>
            <a:r>
              <a:rPr lang="en-GB" altLang="en-US" sz="2800" dirty="0" err="1">
                <a:ea typeface="Arial" panose="020B0604020202020204" pitchFamily="34" charset="0"/>
              </a:rPr>
              <a:t>Verfication</a:t>
            </a:r>
            <a:r>
              <a:rPr lang="en-GB" altLang="en-US" sz="2800" dirty="0">
                <a:ea typeface="Arial" panose="020B0604020202020204" pitchFamily="34" charset="0"/>
              </a:rPr>
              <a:t>) card</a:t>
            </a:r>
          </a:p>
          <a:p>
            <a:pPr marL="457200" lvl="1" indent="0">
              <a:buNone/>
            </a:pPr>
            <a:endParaRPr lang="en-US" altLang="en-US" sz="2800" dirty="0" smtClean="0">
              <a:ea typeface="Arial" panose="020B0604020202020204" pitchFamily="34" charset="0"/>
            </a:endParaRPr>
          </a:p>
        </p:txBody>
      </p:sp>
      <p:pic>
        <p:nvPicPr>
          <p:cNvPr id="4710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870" y="1600201"/>
            <a:ext cx="4747524" cy="3666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8502038" y="5411755"/>
            <a:ext cx="2339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mainguet.org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57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85" y="52995"/>
            <a:ext cx="11012131" cy="1018035"/>
          </a:xfrm>
        </p:spPr>
        <p:txBody>
          <a:bodyPr>
            <a:normAutofit/>
          </a:bodyPr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Something You Have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762" y="1195853"/>
            <a:ext cx="8077200" cy="4530725"/>
          </a:xfrm>
        </p:spPr>
        <p:txBody>
          <a:bodyPr/>
          <a:lstStyle/>
          <a:p>
            <a:r>
              <a:rPr lang="en-US" altLang="en-US" sz="3400" dirty="0">
                <a:ea typeface="ＭＳ Ｐゴシック" panose="020B0600070205080204" pitchFamily="34" charset="-128"/>
              </a:rPr>
              <a:t>Token </a:t>
            </a:r>
            <a:r>
              <a:rPr lang="en-US" altLang="en-US" sz="3400" dirty="0" smtClean="0">
                <a:ea typeface="ＭＳ Ｐゴシック" panose="020B0600070205080204" pitchFamily="34" charset="-128"/>
              </a:rPr>
              <a:t>hay </a:t>
            </a:r>
            <a:r>
              <a:rPr lang="en-US" altLang="en-US" sz="3400" dirty="0">
                <a:ea typeface="ＭＳ Ｐゴシック" panose="020B0600070205080204" pitchFamily="34" charset="-128"/>
              </a:rPr>
              <a:t>Key Fob</a:t>
            </a:r>
          </a:p>
          <a:p>
            <a:r>
              <a:rPr lang="en-US" altLang="en-US" sz="3400" dirty="0" smtClean="0">
                <a:ea typeface="ＭＳ Ｐゴシック" panose="020B0600070205080204" pitchFamily="34" charset="-128"/>
              </a:rPr>
              <a:t>HOTP </a:t>
            </a:r>
            <a:r>
              <a:rPr lang="en-US" altLang="en-US" sz="3400" dirty="0">
                <a:ea typeface="ＭＳ Ｐゴシック" panose="020B0600070205080204" pitchFamily="34" charset="-128"/>
              </a:rPr>
              <a:t>(HMAC-based One-Time Password)</a:t>
            </a:r>
          </a:p>
          <a:p>
            <a:pPr lvl="1"/>
            <a:r>
              <a:rPr lang="en-US" altLang="en-US" sz="2800" dirty="0" err="1" smtClean="0">
                <a:ea typeface="Arial" panose="020B0604020202020204" pitchFamily="34" charset="0"/>
              </a:rPr>
              <a:t>Thường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sử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dụng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một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khóa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bí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mật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và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một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bộ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đếm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tăng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dần</a:t>
            </a:r>
            <a:endParaRPr lang="en-US" altLang="en-US" sz="2800" dirty="0">
              <a:ea typeface="Arial" panose="020B0604020202020204" pitchFamily="34" charset="0"/>
            </a:endParaRPr>
          </a:p>
          <a:p>
            <a:pPr lvl="1"/>
            <a:r>
              <a:rPr lang="en-US" altLang="en-US" sz="2800" dirty="0">
                <a:ea typeface="Arial" panose="020B0604020202020204" pitchFamily="34" charset="0"/>
              </a:rPr>
              <a:t>HMAC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được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sử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dụng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để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tạo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một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giá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trị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có</a:t>
            </a:r>
            <a:r>
              <a:rPr lang="en-US" altLang="en-US" sz="2800" dirty="0" smtClean="0">
                <a:ea typeface="Arial" panose="020B0604020202020204" pitchFamily="34" charset="0"/>
              </a:rPr>
              <a:t> 6 </a:t>
            </a:r>
            <a:r>
              <a:rPr lang="en-US" altLang="en-US" sz="2800" dirty="0" err="1" smtClean="0">
                <a:ea typeface="Arial" panose="020B0604020202020204" pitchFamily="34" charset="0"/>
              </a:rPr>
              <a:t>hoặc</a:t>
            </a:r>
            <a:r>
              <a:rPr lang="en-US" altLang="en-US" sz="2800" dirty="0" smtClean="0">
                <a:ea typeface="Arial" panose="020B0604020202020204" pitchFamily="34" charset="0"/>
              </a:rPr>
              <a:t> 8 </a:t>
            </a:r>
            <a:r>
              <a:rPr lang="en-US" altLang="en-US" sz="2800" dirty="0" err="1" smtClean="0">
                <a:ea typeface="Arial" panose="020B0604020202020204" pitchFamily="34" charset="0"/>
              </a:rPr>
              <a:t>chữ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số</a:t>
            </a:r>
            <a:r>
              <a:rPr lang="en-US" altLang="en-US" sz="2800" dirty="0" smtClean="0">
                <a:ea typeface="Arial" panose="020B0604020202020204" pitchFamily="34" charset="0"/>
              </a:rPr>
              <a:t>.</a:t>
            </a:r>
            <a:endParaRPr lang="en-US" altLang="en-US" sz="2800" dirty="0">
              <a:ea typeface="Arial" panose="020B0604020202020204" pitchFamily="34" charset="0"/>
            </a:endParaRPr>
          </a:p>
          <a:p>
            <a:pPr lvl="1"/>
            <a:r>
              <a:rPr lang="en-US" altLang="en-US" sz="2800" dirty="0" err="1" smtClean="0">
                <a:ea typeface="Arial" panose="020B0604020202020204" pitchFamily="34" charset="0"/>
              </a:rPr>
              <a:t>Vẫn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hợp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lệ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cho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đến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khi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sử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dụng</a:t>
            </a:r>
            <a:endParaRPr lang="en-US" altLang="en-US" sz="2800" dirty="0">
              <a:ea typeface="Arial" panose="020B0604020202020204" pitchFamily="34" charset="0"/>
            </a:endParaRPr>
          </a:p>
          <a:p>
            <a:r>
              <a:rPr lang="en-US" altLang="en-US" sz="3400" dirty="0" smtClean="0">
                <a:ea typeface="ＭＳ Ｐゴシック" panose="020B0600070205080204" pitchFamily="34" charset="-128"/>
              </a:rPr>
              <a:t>TOTP (Time-based One-Time Password)</a:t>
            </a:r>
          </a:p>
          <a:p>
            <a:pPr lvl="1"/>
            <a:r>
              <a:rPr lang="en-US" altLang="en-US" sz="2800" dirty="0" err="1" smtClean="0">
                <a:ea typeface="Arial" panose="020B0604020202020204" pitchFamily="34" charset="0"/>
              </a:rPr>
              <a:t>Sử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dụng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nhãn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thời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gian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thay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vì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bộ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đếm</a:t>
            </a:r>
            <a:endParaRPr lang="en-US" altLang="en-US" sz="2800" dirty="0">
              <a:ea typeface="Arial" panose="020B0604020202020204" pitchFamily="34" charset="0"/>
            </a:endParaRPr>
          </a:p>
          <a:p>
            <a:pPr lvl="1"/>
            <a:r>
              <a:rPr lang="en-US" altLang="en-US" sz="2800" dirty="0" err="1" smtClean="0">
                <a:ea typeface="Arial" panose="020B0604020202020204" pitchFamily="34" charset="0"/>
              </a:rPr>
              <a:t>Có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thời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gian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hết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hạn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hợp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lệ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của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mật</a:t>
            </a:r>
            <a:r>
              <a:rPr lang="en-US" altLang="en-US" sz="2800" dirty="0" smtClean="0">
                <a:ea typeface="Arial" panose="020B0604020202020204" pitchFamily="34" charset="0"/>
              </a:rPr>
              <a:t> </a:t>
            </a:r>
            <a:r>
              <a:rPr lang="en-US" altLang="en-US" sz="2800" dirty="0" err="1" smtClean="0">
                <a:ea typeface="Arial" panose="020B0604020202020204" pitchFamily="34" charset="0"/>
              </a:rPr>
              <a:t>khẩu</a:t>
            </a:r>
            <a:endParaRPr lang="en-US" altLang="en-US" sz="2800" dirty="0">
              <a:ea typeface="Arial" panose="020B0604020202020204" pitchFamily="34" charset="0"/>
            </a:endParaRPr>
          </a:p>
        </p:txBody>
      </p:sp>
      <p:pic>
        <p:nvPicPr>
          <p:cNvPr id="4915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678" y="711630"/>
            <a:ext cx="3697322" cy="17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Screen Shot 2014-11-05 at 11.29.13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160" y="2964854"/>
            <a:ext cx="3310647" cy="348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53729" y="2533770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tokenguard.com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27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620033" cy="793115"/>
          </a:xfrm>
        </p:spPr>
        <p:txBody>
          <a:bodyPr/>
          <a:lstStyle/>
          <a:p>
            <a:pPr algn="ctr"/>
            <a:r>
              <a:rPr lang="en-US" b="1" dirty="0" smtClean="0"/>
              <a:t>Some thing you are</a:t>
            </a:r>
            <a:endParaRPr lang="en-US" b="1" dirty="0"/>
          </a:p>
        </p:txBody>
      </p:sp>
      <p:sp>
        <p:nvSpPr>
          <p:cNvPr id="7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377567" y="1044010"/>
            <a:ext cx="7579659" cy="5565710"/>
          </a:xfrm>
        </p:spPr>
        <p:txBody>
          <a:bodyPr anchor="ctr"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vi-VN" b="1" dirty="0" smtClean="0">
                <a:solidFill>
                  <a:schemeClr val="bg1"/>
                </a:solidFill>
              </a:rPr>
              <a:t>Cái thuộc về bản thể người dùng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Khuôn mặt, vân tay, bàn tay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Võng mạc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Giọng nói</a:t>
            </a:r>
          </a:p>
          <a:p>
            <a:r>
              <a:rPr lang="vi-VN" b="1" dirty="0" smtClean="0">
                <a:solidFill>
                  <a:schemeClr val="bg1"/>
                </a:solidFill>
              </a:rPr>
              <a:t>Ưu điểm</a:t>
            </a:r>
            <a:r>
              <a:rPr lang="vi-VN" dirty="0" smtClean="0">
                <a:solidFill>
                  <a:schemeClr val="bg1"/>
                </a:solidFill>
              </a:rPr>
              <a:t>: không bị sao chép, làm mất, đánh cắp</a:t>
            </a:r>
          </a:p>
          <a:p>
            <a:r>
              <a:rPr lang="vi-VN" b="1" dirty="0" smtClean="0">
                <a:solidFill>
                  <a:schemeClr val="bg1"/>
                </a:solidFill>
              </a:rPr>
              <a:t>Nhược điểm</a:t>
            </a:r>
            <a:r>
              <a:rPr lang="vi-VN" dirty="0" smtClean="0">
                <a:solidFill>
                  <a:schemeClr val="bg1"/>
                </a:solidFill>
              </a:rPr>
              <a:t>:</a:t>
            </a:r>
          </a:p>
          <a:p>
            <a:pPr lvl="1"/>
            <a:r>
              <a:rPr lang="vi-VN" dirty="0" smtClean="0">
                <a:solidFill>
                  <a:schemeClr val="bg1"/>
                </a:solidFill>
              </a:rPr>
              <a:t>Chi phí rất cao</a:t>
            </a:r>
          </a:p>
          <a:p>
            <a:pPr lvl="1"/>
            <a:r>
              <a:rPr lang="vi-VN" dirty="0" smtClean="0">
                <a:solidFill>
                  <a:schemeClr val="bg1"/>
                </a:solidFill>
              </a:rPr>
              <a:t>Có thể thay đổi theo thể trạng</a:t>
            </a:r>
          </a:p>
          <a:p>
            <a:pPr lvl="1"/>
            <a:r>
              <a:rPr lang="vi-VN" dirty="0" smtClean="0">
                <a:solidFill>
                  <a:schemeClr val="bg1"/>
                </a:solidFill>
              </a:rPr>
              <a:t>Không phù hợp cho xác thực qua mạng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9451" y="1197892"/>
            <a:ext cx="3236166" cy="444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194506" y="5856197"/>
            <a:ext cx="2159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techno.co.il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34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134" y="233802"/>
            <a:ext cx="11012131" cy="1018035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False Acceptance and False Rejection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134" y="1824136"/>
            <a:ext cx="5100735" cy="3914191"/>
          </a:xfrm>
        </p:spPr>
        <p:txBody>
          <a:bodyPr/>
          <a:lstStyle/>
          <a:p>
            <a:r>
              <a:rPr lang="en-US" altLang="en-US" sz="3400" dirty="0" smtClean="0">
                <a:ea typeface="ＭＳ Ｐゴシック" panose="020B0600070205080204" pitchFamily="34" charset="-128"/>
              </a:rPr>
              <a:t>False Acceptance Rate</a:t>
            </a:r>
          </a:p>
          <a:p>
            <a:pPr lvl="1"/>
            <a:r>
              <a:rPr lang="en-US" altLang="en-US" sz="3200" dirty="0" err="1" smtClean="0">
                <a:ea typeface="Arial" panose="020B0604020202020204" pitchFamily="34" charset="0"/>
              </a:rPr>
              <a:t>Cấp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quyền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truy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cập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cho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người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không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hợp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lệ</a:t>
            </a:r>
            <a:endParaRPr lang="en-US" altLang="en-US" sz="3600" dirty="0" smtClean="0">
              <a:ea typeface="Arial" panose="020B0604020202020204" pitchFamily="34" charset="0"/>
            </a:endParaRPr>
          </a:p>
          <a:p>
            <a:r>
              <a:rPr lang="en-US" altLang="en-US" sz="3400" dirty="0" smtClean="0">
                <a:ea typeface="ＭＳ Ｐゴシック" panose="020B0600070205080204" pitchFamily="34" charset="-128"/>
              </a:rPr>
              <a:t> False Rejection Rate</a:t>
            </a:r>
          </a:p>
          <a:p>
            <a:pPr lvl="1"/>
            <a:r>
              <a:rPr lang="en-US" altLang="en-US" sz="3200" dirty="0" err="1" smtClean="0">
                <a:ea typeface="Arial" panose="020B0604020202020204" pitchFamily="34" charset="0"/>
              </a:rPr>
              <a:t>Từ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chối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quyền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truy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cập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của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người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hợp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lệ</a:t>
            </a:r>
            <a:endParaRPr lang="en-US" altLang="en-US" sz="3200" dirty="0" smtClean="0">
              <a:ea typeface="Arial" panose="020B0604020202020204" pitchFamily="34" charset="0"/>
            </a:endParaRPr>
          </a:p>
        </p:txBody>
      </p:sp>
      <p:pic>
        <p:nvPicPr>
          <p:cNvPr id="52227" name="Picture 3" descr="Screen Shot 2012-08-20 at 8.18.46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59" y="1348274"/>
            <a:ext cx="5194041" cy="464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054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285" y="140495"/>
            <a:ext cx="11397896" cy="1018035"/>
          </a:xfrm>
        </p:spPr>
        <p:txBody>
          <a:bodyPr/>
          <a:lstStyle/>
          <a:p>
            <a:pPr algn="ctr"/>
            <a:r>
              <a:rPr lang="en-US" altLang="en-US" b="1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Somewhere You 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285" y="1479553"/>
            <a:ext cx="10994760" cy="4621160"/>
          </a:xfrm>
        </p:spPr>
        <p:txBody>
          <a:bodyPr/>
          <a:lstStyle/>
          <a:p>
            <a:r>
              <a:rPr lang="en-US" altLang="en-US" dirty="0" err="1" smtClean="0">
                <a:ea typeface="ＭＳ Ｐゴシック" panose="020B0600070205080204" pitchFamily="34" charset="-128"/>
              </a:rPr>
              <a:t>Địa</a:t>
            </a:r>
            <a:r>
              <a:rPr lang="en-US" altLang="en-US" dirty="0" smtClean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 smtClean="0">
                <a:ea typeface="ＭＳ Ｐゴシック" panose="020B0600070205080204" pitchFamily="34" charset="-128"/>
              </a:rPr>
              <a:t>chỉ</a:t>
            </a:r>
            <a:r>
              <a:rPr lang="en-US" altLang="en-US" dirty="0" smtClean="0">
                <a:ea typeface="ＭＳ Ｐゴシック" panose="020B0600070205080204" pitchFamily="34" charset="-128"/>
              </a:rPr>
              <a:t> IP</a:t>
            </a:r>
          </a:p>
          <a:p>
            <a:pPr lvl="1"/>
            <a:r>
              <a:rPr lang="en-US" altLang="en-US" sz="3200" dirty="0" smtClean="0">
                <a:ea typeface="Arial" panose="020B0604020202020204" pitchFamily="34" charset="0"/>
              </a:rPr>
              <a:t>Cho </a:t>
            </a:r>
            <a:r>
              <a:rPr lang="en-US" altLang="en-US" sz="3200" dirty="0" err="1" smtClean="0">
                <a:ea typeface="Arial" panose="020B0604020202020204" pitchFamily="34" charset="0"/>
              </a:rPr>
              <a:t>vị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trí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của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một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địa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điểm</a:t>
            </a:r>
            <a:r>
              <a:rPr lang="en-US" altLang="en-US" sz="3200" dirty="0" smtClean="0">
                <a:ea typeface="Arial" panose="020B0604020202020204" pitchFamily="34" charset="0"/>
              </a:rPr>
              <a:t> (</a:t>
            </a:r>
            <a:r>
              <a:rPr lang="en-US" altLang="en-US" sz="3200" dirty="0" err="1" smtClean="0">
                <a:ea typeface="Arial" panose="020B0604020202020204" pitchFamily="34" charset="0"/>
              </a:rPr>
              <a:t>quốc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gia</a:t>
            </a:r>
            <a:r>
              <a:rPr lang="en-US" altLang="en-US" sz="3200" dirty="0" smtClean="0">
                <a:ea typeface="Arial" panose="020B0604020202020204" pitchFamily="34" charset="0"/>
              </a:rPr>
              <a:t>)</a:t>
            </a:r>
          </a:p>
          <a:p>
            <a:pPr lvl="1"/>
            <a:r>
              <a:rPr lang="en-US" altLang="en-US" sz="3200" dirty="0" err="1" smtClean="0">
                <a:ea typeface="Arial" panose="020B0604020202020204" pitchFamily="34" charset="0"/>
              </a:rPr>
              <a:t>Hạn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chế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truy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cập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từ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một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số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quốc</a:t>
            </a:r>
            <a:r>
              <a:rPr lang="en-US" altLang="en-US" sz="3200" dirty="0" smtClean="0">
                <a:ea typeface="Arial" panose="020B0604020202020204" pitchFamily="34" charset="0"/>
              </a:rPr>
              <a:t> </a:t>
            </a:r>
            <a:r>
              <a:rPr lang="en-US" altLang="en-US" sz="3200" dirty="0" err="1" smtClean="0">
                <a:ea typeface="Arial" panose="020B0604020202020204" pitchFamily="34" charset="0"/>
              </a:rPr>
              <a:t>gia</a:t>
            </a:r>
            <a:endParaRPr lang="en-US" altLang="en-US" sz="3200" dirty="0" smtClean="0">
              <a:ea typeface="Arial" panose="020B0604020202020204" pitchFamily="34" charset="0"/>
            </a:endParaRPr>
          </a:p>
          <a:p>
            <a:r>
              <a:rPr lang="en-US" altLang="en-US" dirty="0" err="1" smtClean="0">
                <a:ea typeface="ＭＳ Ｐゴシック" panose="020B0600070205080204" pitchFamily="34" charset="-128"/>
              </a:rPr>
              <a:t>Địa</a:t>
            </a:r>
            <a:r>
              <a:rPr lang="en-US" altLang="en-US" dirty="0" smtClean="0">
                <a:ea typeface="ＭＳ Ｐゴシック" panose="020B0600070205080204" pitchFamily="34" charset="-128"/>
              </a:rPr>
              <a:t> </a:t>
            </a:r>
            <a:r>
              <a:rPr lang="en-US" altLang="en-US" dirty="0" err="1" smtClean="0">
                <a:ea typeface="ＭＳ Ｐゴシック" panose="020B0600070205080204" pitchFamily="34" charset="-128"/>
              </a:rPr>
              <a:t>chỉ</a:t>
            </a:r>
            <a:r>
              <a:rPr lang="en-US" altLang="en-US" dirty="0" smtClean="0">
                <a:ea typeface="ＭＳ Ｐゴシック" panose="020B0600070205080204" pitchFamily="34" charset="-128"/>
              </a:rPr>
              <a:t> MAC</a:t>
            </a:r>
          </a:p>
          <a:p>
            <a:pPr lvl="1"/>
            <a:r>
              <a:rPr lang="en-US" altLang="en-US" sz="3200" dirty="0" err="1">
                <a:ea typeface="Arial" panose="020B0604020202020204" pitchFamily="34" charset="0"/>
              </a:rPr>
              <a:t>Xác</a:t>
            </a:r>
            <a:r>
              <a:rPr lang="en-US" altLang="en-US" sz="3200" dirty="0">
                <a:ea typeface="Arial" panose="020B0604020202020204" pitchFamily="34" charset="0"/>
              </a:rPr>
              <a:t> </a:t>
            </a:r>
            <a:r>
              <a:rPr lang="en-US" altLang="en-US" sz="3200" dirty="0" err="1">
                <a:ea typeface="Arial" panose="020B0604020202020204" pitchFamily="34" charset="0"/>
              </a:rPr>
              <a:t>định</a:t>
            </a:r>
            <a:r>
              <a:rPr lang="en-US" altLang="en-US" sz="3200" dirty="0">
                <a:ea typeface="Arial" panose="020B0604020202020204" pitchFamily="34" charset="0"/>
              </a:rPr>
              <a:t> </a:t>
            </a:r>
            <a:r>
              <a:rPr lang="en-US" altLang="en-US" sz="3200" dirty="0" err="1">
                <a:ea typeface="Arial" panose="020B0604020202020204" pitchFamily="34" charset="0"/>
              </a:rPr>
              <a:t>dựa</a:t>
            </a:r>
            <a:r>
              <a:rPr lang="en-US" altLang="en-US" sz="3200" dirty="0">
                <a:ea typeface="Arial" panose="020B0604020202020204" pitchFamily="34" charset="0"/>
              </a:rPr>
              <a:t> </a:t>
            </a:r>
            <a:r>
              <a:rPr lang="en-US" altLang="en-US" sz="3200" dirty="0" err="1">
                <a:ea typeface="Arial" panose="020B0604020202020204" pitchFamily="34" charset="0"/>
              </a:rPr>
              <a:t>trên</a:t>
            </a:r>
            <a:r>
              <a:rPr lang="en-US" altLang="en-US" sz="3200" dirty="0">
                <a:ea typeface="Arial" panose="020B0604020202020204" pitchFamily="34" charset="0"/>
              </a:rPr>
              <a:t> </a:t>
            </a:r>
            <a:r>
              <a:rPr lang="en-US" altLang="en-US" sz="3200" dirty="0" err="1">
                <a:ea typeface="Arial" panose="020B0604020202020204" pitchFamily="34" charset="0"/>
              </a:rPr>
              <a:t>phần</a:t>
            </a:r>
            <a:r>
              <a:rPr lang="en-US" altLang="en-US" sz="3200" dirty="0">
                <a:ea typeface="Arial" panose="020B0604020202020204" pitchFamily="34" charset="0"/>
              </a:rPr>
              <a:t> </a:t>
            </a:r>
            <a:r>
              <a:rPr lang="en-US" altLang="en-US" sz="3200" dirty="0" err="1">
                <a:ea typeface="Arial" panose="020B0604020202020204" pitchFamily="34" charset="0"/>
              </a:rPr>
              <a:t>cứng</a:t>
            </a:r>
            <a:r>
              <a:rPr lang="en-US" altLang="en-US" sz="3200" dirty="0">
                <a:ea typeface="Arial" panose="020B0604020202020204" pitchFamily="34" charset="0"/>
              </a:rPr>
              <a:t> </a:t>
            </a:r>
            <a:r>
              <a:rPr lang="en-US" altLang="en-US" sz="3200" dirty="0" err="1">
                <a:ea typeface="Arial" panose="020B0604020202020204" pitchFamily="34" charset="0"/>
              </a:rPr>
              <a:t>thiết</a:t>
            </a:r>
            <a:r>
              <a:rPr lang="en-US" altLang="en-US" sz="3200" dirty="0">
                <a:ea typeface="Arial" panose="020B0604020202020204" pitchFamily="34" charset="0"/>
              </a:rPr>
              <a:t> </a:t>
            </a:r>
            <a:r>
              <a:rPr lang="en-US" altLang="en-US" sz="3200" dirty="0" err="1">
                <a:ea typeface="Arial" panose="020B0604020202020204" pitchFamily="34" charset="0"/>
              </a:rPr>
              <a:t>bị</a:t>
            </a:r>
            <a:endParaRPr lang="en-US" altLang="en-US" sz="3200" dirty="0"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06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377437" cy="793115"/>
          </a:xfrm>
        </p:spPr>
        <p:txBody>
          <a:bodyPr/>
          <a:lstStyle/>
          <a:p>
            <a:pPr algn="ctr"/>
            <a:r>
              <a:rPr lang="en-US" dirty="0" smtClean="0"/>
              <a:t>Some thing you do</a:t>
            </a:r>
            <a:endParaRPr lang="en-US" dirty="0"/>
          </a:p>
        </p:txBody>
      </p:sp>
      <p:sp>
        <p:nvSpPr>
          <p:cNvPr id="6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92474" y="1119356"/>
            <a:ext cx="10655559" cy="5169477"/>
          </a:xfrm>
        </p:spPr>
        <p:txBody>
          <a:bodyPr anchor="ctr"/>
          <a:lstStyle/>
          <a:p>
            <a:pPr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Đặc điểm hành vi người dùng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Chữ ký bàn phím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Chữ ký viết tay (tốc độ và gia tốc)</a:t>
            </a:r>
          </a:p>
          <a:p>
            <a:r>
              <a:rPr lang="vi-VN" sz="3200" b="1" dirty="0" smtClean="0">
                <a:solidFill>
                  <a:schemeClr val="bg1"/>
                </a:solidFill>
              </a:rPr>
              <a:t>Ưu điểm</a:t>
            </a:r>
            <a:r>
              <a:rPr lang="vi-VN" sz="3200" dirty="0" smtClean="0">
                <a:solidFill>
                  <a:schemeClr val="bg1"/>
                </a:solidFill>
              </a:rPr>
              <a:t>: không bị sao chép, đánh cắp</a:t>
            </a:r>
          </a:p>
          <a:p>
            <a:r>
              <a:rPr lang="vi-VN" sz="3200" b="1" dirty="0" smtClean="0">
                <a:solidFill>
                  <a:schemeClr val="bg1"/>
                </a:solidFill>
              </a:rPr>
              <a:t>Nhược điểm</a:t>
            </a:r>
            <a:r>
              <a:rPr lang="vi-VN" sz="3200" dirty="0" smtClean="0">
                <a:solidFill>
                  <a:schemeClr val="bg1"/>
                </a:solidFill>
              </a:rPr>
              <a:t>: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Chi phí cao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Không ổn định; có thể thay đổi theo thời gian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Không phù hợp cho xác thực qua mạng</a:t>
            </a:r>
          </a:p>
        </p:txBody>
      </p:sp>
    </p:spTree>
    <p:extLst>
      <p:ext uri="{BB962C8B-B14F-4D97-AF65-F5344CB8AC3E}">
        <p14:creationId xmlns:p14="http://schemas.microsoft.com/office/powerpoint/2010/main" val="89111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172164" cy="793115"/>
          </a:xfrm>
        </p:spPr>
        <p:txBody>
          <a:bodyPr/>
          <a:lstStyle/>
          <a:p>
            <a:pPr algn="ctr"/>
            <a:r>
              <a:rPr lang="en-US" b="1" dirty="0" smtClean="0"/>
              <a:t>Nhân tố xác thực</a:t>
            </a:r>
            <a:endParaRPr lang="en-US" b="1" dirty="0"/>
          </a:p>
        </p:txBody>
      </p:sp>
      <p:sp>
        <p:nvSpPr>
          <p:cNvPr id="7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15821" y="1203331"/>
            <a:ext cx="10562253" cy="4105787"/>
          </a:xfrm>
        </p:spPr>
        <p:txBody>
          <a:bodyPr anchor="ctr"/>
          <a:lstStyle/>
          <a:p>
            <a:pPr>
              <a:buFont typeface="Wingdings" pitchFamily="2" charset="2"/>
              <a:buChar char="q"/>
            </a:pPr>
            <a:r>
              <a:rPr lang="vi-VN" sz="3600" b="1" dirty="0" smtClean="0">
                <a:solidFill>
                  <a:schemeClr val="bg1"/>
                </a:solidFill>
              </a:rPr>
              <a:t>Các đặc trưng liên quan đến người dùng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Vị trí trên mặt đất (qua hệ thống định vị toàn cầu)</a:t>
            </a:r>
          </a:p>
          <a:p>
            <a:r>
              <a:rPr lang="vi-VN" sz="3600" b="1" dirty="0" smtClean="0">
                <a:solidFill>
                  <a:schemeClr val="bg1"/>
                </a:solidFill>
              </a:rPr>
              <a:t>Nhược điểm</a:t>
            </a:r>
            <a:r>
              <a:rPr lang="vi-VN" sz="3600" dirty="0" smtClean="0">
                <a:solidFill>
                  <a:schemeClr val="bg1"/>
                </a:solidFill>
              </a:rPr>
              <a:t>:</a:t>
            </a:r>
          </a:p>
          <a:p>
            <a:pPr lvl="1"/>
            <a:r>
              <a:rPr lang="vi-VN" sz="3200" dirty="0" smtClean="0">
                <a:solidFill>
                  <a:schemeClr val="bg1"/>
                </a:solidFill>
              </a:rPr>
              <a:t>Chi phí rất cao</a:t>
            </a:r>
          </a:p>
          <a:p>
            <a:pPr lvl="1"/>
            <a:r>
              <a:rPr lang="vi-VN" sz="3200" dirty="0" smtClean="0">
                <a:solidFill>
                  <a:schemeClr val="bg1"/>
                </a:solidFill>
              </a:rPr>
              <a:t>Làm lộ thông tin riêng tư người dùng</a:t>
            </a:r>
          </a:p>
        </p:txBody>
      </p:sp>
    </p:spTree>
    <p:extLst>
      <p:ext uri="{BB962C8B-B14F-4D97-AF65-F5344CB8AC3E}">
        <p14:creationId xmlns:p14="http://schemas.microsoft.com/office/powerpoint/2010/main" val="285919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62629" cy="793115"/>
          </a:xfrm>
        </p:spPr>
        <p:txBody>
          <a:bodyPr/>
          <a:lstStyle/>
          <a:p>
            <a:pPr algn="ctr"/>
            <a:r>
              <a:rPr lang="en-US" b="1" dirty="0" smtClean="0"/>
              <a:t>Nhân tố xác thực</a:t>
            </a:r>
            <a:endParaRPr lang="en-US" b="1" dirty="0"/>
          </a:p>
        </p:txBody>
      </p:sp>
      <p:sp>
        <p:nvSpPr>
          <p:cNvPr id="6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1037707" y="737117"/>
            <a:ext cx="10338318" cy="5234473"/>
          </a:xfrm>
        </p:spPr>
        <p:txBody>
          <a:bodyPr anchor="ctr"/>
          <a:lstStyle/>
          <a:p>
            <a:pPr marL="0" indent="0" algn="ctr">
              <a:buNone/>
            </a:pPr>
            <a:r>
              <a:rPr lang="vi-VN" sz="4800" b="1" dirty="0">
                <a:solidFill>
                  <a:schemeClr val="bg1"/>
                </a:solidFill>
              </a:rPr>
              <a:t>Xác thực đa nhân tố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Thẻ từ, smartcard, token + mã PIN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Mật khẩu + mật khẩu một lần (OTP – One Time Password)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Mật khẩu + vị trí địa lý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2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355998" y="2570954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Một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số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giao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thức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xác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thực</a:t>
            </a:r>
            <a:endParaRPr lang="en-US" sz="7000" dirty="0">
              <a:solidFill>
                <a:srgbClr val="FFFFFF"/>
              </a:solidFill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ED7B260-A58B-45AD-A96F-D8F0FEC37E27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7036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b="1" dirty="0" smtClean="0"/>
              <a:t>Xác thực bằng mật khẩu</a:t>
            </a:r>
            <a:endParaRPr lang="en-US" b="1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294967295"/>
          </p:nvPr>
        </p:nvSpPr>
        <p:spPr>
          <a:xfrm>
            <a:off x="0" y="1099226"/>
            <a:ext cx="12192000" cy="575877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vi-VN" b="1" dirty="0" smtClean="0">
                <a:solidFill>
                  <a:schemeClr val="bg1"/>
                </a:solidFill>
              </a:rPr>
              <a:t>Lưu mật khẩu dạng rõ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871" y="1633949"/>
            <a:ext cx="7086600" cy="2818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873554" y="5132128"/>
            <a:ext cx="7628917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</a:t>
            </a:r>
            <a:endParaRPr lang="en-US" sz="2800" b="1" dirty="0">
              <a:solidFill>
                <a:schemeClr val="bg1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55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Chặn bắt mật khẩu</a:t>
            </a:r>
            <a:endParaRPr lang="en-US" sz="2800" b="1" dirty="0">
              <a:solidFill>
                <a:schemeClr val="bg1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55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Chiếm file chứa mật khẩu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52154" y="4607781"/>
            <a:ext cx="4634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Cryptography and Network Security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50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Xác thực bằng mật khẩu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294967295"/>
          </p:nvPr>
        </p:nvSpPr>
        <p:spPr>
          <a:xfrm>
            <a:off x="0" y="904672"/>
            <a:ext cx="12192000" cy="5953328"/>
          </a:xfrm>
        </p:spPr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vi-VN" b="1" dirty="0" smtClean="0">
                <a:solidFill>
                  <a:schemeClr val="bg1"/>
                </a:solidFill>
              </a:rPr>
              <a:t>Lưu mật khẩu dạng băm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376025" y="6237288"/>
            <a:ext cx="815975" cy="617537"/>
          </a:xfrm>
        </p:spPr>
        <p:txBody>
          <a:bodyPr/>
          <a:lstStyle/>
          <a:p>
            <a:fld id="{3E15BD7C-E074-4D4A-84C3-500EE5B9C190}" type="slidenum">
              <a:rPr lang="ru-RU" smtClean="0"/>
              <a:pPr/>
              <a:t>38</a:t>
            </a:fld>
            <a:endParaRPr lang="ru-RU" dirty="0"/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17" y="1394808"/>
            <a:ext cx="7412476" cy="3239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943100" y="5131341"/>
            <a:ext cx="7734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</a:t>
            </a:r>
            <a:endParaRPr lang="en-US" sz="2800" b="1" dirty="0">
              <a:solidFill>
                <a:schemeClr val="bg1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55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 từ điển 1 mật khẩu</a:t>
            </a:r>
            <a:endParaRPr lang="en-US" sz="2800" b="1" dirty="0">
              <a:solidFill>
                <a:schemeClr val="bg1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55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 từ điển cả file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52154" y="4698275"/>
            <a:ext cx="4634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Cryptography and Network Security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20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Xác thực bằng mật khẩu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294967295"/>
          </p:nvPr>
        </p:nvSpPr>
        <p:spPr>
          <a:xfrm>
            <a:off x="0" y="984068"/>
            <a:ext cx="12192000" cy="5873931"/>
          </a:xfrm>
        </p:spPr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vi-VN" b="1" dirty="0" smtClean="0">
                <a:solidFill>
                  <a:schemeClr val="bg1"/>
                </a:solidFill>
              </a:rPr>
              <a:t>Lưu mật khẩu dạng băm có salt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376025" y="6237288"/>
            <a:ext cx="815975" cy="617537"/>
          </a:xfrm>
        </p:spPr>
        <p:txBody>
          <a:bodyPr/>
          <a:lstStyle/>
          <a:p>
            <a:fld id="{3E15BD7C-E074-4D4A-84C3-500EE5B9C190}" type="slidenum">
              <a:rPr lang="ru-RU" smtClean="0"/>
              <a:pPr/>
              <a:t>39</a:t>
            </a:fld>
            <a:endParaRPr lang="ru-RU" dirty="0"/>
          </a:p>
        </p:txBody>
      </p:sp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821" y="1580747"/>
            <a:ext cx="7477362" cy="352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913917" y="5860256"/>
            <a:ext cx="77343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</a:t>
            </a:r>
            <a:endParaRPr lang="en-US" sz="2800" b="1" dirty="0">
              <a:solidFill>
                <a:schemeClr val="bg1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55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 từ điển 1 mật khẩu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78699" y="5300196"/>
            <a:ext cx="4634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Cryptography and Network Security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55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627379" cy="793115"/>
          </a:xfrm>
        </p:spPr>
        <p:txBody>
          <a:bodyPr/>
          <a:lstStyle/>
          <a:p>
            <a:pPr algn="ctr"/>
            <a:r>
              <a:rPr lang="vi-VN" b="1" dirty="0"/>
              <a:t>Xác thực bằng mật khẩu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1019990" y="1566152"/>
            <a:ext cx="10009762" cy="3959159"/>
          </a:xfrm>
        </p:spPr>
        <p:txBody>
          <a:bodyPr anchor="ctr"/>
          <a:lstStyle/>
          <a:p>
            <a:pPr>
              <a:buFont typeface="Wingdings" pitchFamily="2" charset="2"/>
              <a:buChar char="q"/>
            </a:pPr>
            <a:r>
              <a:rPr lang="vi-VN" sz="3600" b="1" dirty="0" smtClean="0">
                <a:solidFill>
                  <a:schemeClr val="bg1"/>
                </a:solidFill>
              </a:rPr>
              <a:t>Nhận xét: 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claimant chứng minh bản thân bằng cách cung cấp yếu tố bí mật</a:t>
            </a:r>
          </a:p>
          <a:p>
            <a:r>
              <a:rPr lang="vi-VN" sz="3600" dirty="0" smtClean="0">
                <a:solidFill>
                  <a:schemeClr val="bg1"/>
                </a:solidFill>
              </a:rPr>
              <a:t>yếu tố bí mật được truyền trực tiếp qua kênh không an toàn</a:t>
            </a:r>
          </a:p>
          <a:p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97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b="1" dirty="0" smtClean="0"/>
              <a:t>Xác thực bằng mật khẩu</a:t>
            </a:r>
            <a:endParaRPr lang="en-US" b="1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294967295"/>
          </p:nvPr>
        </p:nvSpPr>
        <p:spPr>
          <a:xfrm>
            <a:off x="0" y="984068"/>
            <a:ext cx="12192000" cy="5873931"/>
          </a:xfrm>
        </p:spPr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vi-VN" b="1" dirty="0" smtClean="0">
                <a:solidFill>
                  <a:schemeClr val="bg1"/>
                </a:solidFill>
              </a:rPr>
              <a:t>Mật khẩu một lần Lamport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376025" y="6237288"/>
            <a:ext cx="815975" cy="617537"/>
          </a:xfrm>
        </p:spPr>
        <p:txBody>
          <a:bodyPr/>
          <a:lstStyle/>
          <a:p>
            <a:fld id="{3E15BD7C-E074-4D4A-84C3-500EE5B9C190}" type="slidenum">
              <a:rPr lang="ru-RU" smtClean="0"/>
              <a:pPr/>
              <a:t>41</a:t>
            </a:fld>
            <a:endParaRPr lang="ru-RU" dirty="0"/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183" y="1540214"/>
            <a:ext cx="7737070" cy="3316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943100" y="5311302"/>
            <a:ext cx="7734300" cy="1394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</a:t>
            </a:r>
            <a:endParaRPr lang="en-US" sz="2800" b="1" dirty="0">
              <a:solidFill>
                <a:schemeClr val="bg1"/>
              </a:solidFill>
            </a:endParaRP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55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Man-in-the-middle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55000"/>
              <a:buFont typeface="Wingdings" pitchFamily="2" charset="2"/>
              <a:buChar char="n"/>
            </a:pPr>
            <a:r>
              <a:rPr lang="vi-VN" sz="2800" b="1" dirty="0">
                <a:solidFill>
                  <a:schemeClr val="bg1"/>
                </a:solidFill>
              </a:rPr>
              <a:t>Tấn công từ điển!?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66417" y="4941969"/>
            <a:ext cx="4634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Nguồn</a:t>
            </a:r>
            <a:r>
              <a:rPr lang="en-US" dirty="0" smtClean="0">
                <a:solidFill>
                  <a:schemeClr val="bg1"/>
                </a:solidFill>
              </a:rPr>
              <a:t>: Cryptography and Network Security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99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851115" cy="793115"/>
          </a:xfrm>
        </p:spPr>
        <p:txBody>
          <a:bodyPr/>
          <a:lstStyle/>
          <a:p>
            <a:pPr algn="ctr"/>
            <a:r>
              <a:rPr lang="vi-VN" b="1" dirty="0" smtClean="0"/>
              <a:t>Xác thực bằng mật khẩu</a:t>
            </a:r>
            <a:endParaRPr lang="en-US" b="1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294967295"/>
          </p:nvPr>
        </p:nvSpPr>
        <p:spPr>
          <a:xfrm>
            <a:off x="0" y="984068"/>
            <a:ext cx="12192000" cy="5873931"/>
          </a:xfrm>
        </p:spPr>
        <p:txBody>
          <a:bodyPr/>
          <a:lstStyle/>
          <a:p>
            <a:pPr marL="742950" indent="-742950">
              <a:buFont typeface="+mj-lt"/>
              <a:buAutoNum type="arabicPeriod" startAt="5"/>
            </a:pPr>
            <a:r>
              <a:rPr lang="en-US" b="1" dirty="0" smtClean="0">
                <a:solidFill>
                  <a:schemeClr val="bg1"/>
                </a:solidFill>
              </a:rPr>
              <a:t>Digest Authentication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Kết quả hình ảnh cho digest authentic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451" y="1768003"/>
            <a:ext cx="7556432" cy="442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61888" y="6339665"/>
            <a:ext cx="77497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>
                <a:solidFill>
                  <a:schemeClr val="bg1"/>
                </a:solidFill>
              </a:rPr>
              <a:t>Source: http://www.cgisecurity.com/owasp/html/images/HTTP_digest.png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36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khảo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43" y="1404908"/>
            <a:ext cx="10994760" cy="462116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[1] Dieter </a:t>
            </a:r>
            <a:r>
              <a:rPr lang="en-GB" dirty="0" err="1"/>
              <a:t>Gollmann</a:t>
            </a:r>
            <a:r>
              <a:rPr lang="en-GB" dirty="0"/>
              <a:t>, </a:t>
            </a:r>
            <a:r>
              <a:rPr lang="en-US" dirty="0"/>
              <a:t>Computer Security, Hamburg </a:t>
            </a:r>
            <a:r>
              <a:rPr lang="en-US" dirty="0" err="1"/>
              <a:t>Uninersity</a:t>
            </a:r>
            <a:r>
              <a:rPr lang="en-US" dirty="0"/>
              <a:t> of Technology</a:t>
            </a:r>
          </a:p>
          <a:p>
            <a:pPr marL="0" indent="0">
              <a:buNone/>
            </a:pPr>
            <a:r>
              <a:rPr lang="en-US" dirty="0"/>
              <a:t> 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[2] </a:t>
            </a:r>
            <a:r>
              <a:rPr lang="vi-VN" dirty="0"/>
              <a:t>Lê Đình Vinh, Trần Đức Sự, Vũ Thị Vân, Giáo trình Cơ sở an toàn thông tin, NXB Thông tin &amp; Truyền thông, </a:t>
            </a:r>
            <a:r>
              <a:rPr lang="vi-VN" dirty="0" smtClean="0"/>
              <a:t>2013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[3] </a:t>
            </a:r>
            <a:r>
              <a:rPr lang="en-US" dirty="0" smtClean="0">
                <a:hlinkClick r:id="rId2"/>
              </a:rPr>
              <a:t>https://tek4.vn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4362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ZColor Dark Theme">
      <a:dk1>
        <a:sysClr val="windowText" lastClr="000000"/>
      </a:dk1>
      <a:lt1>
        <a:sysClr val="window" lastClr="FFFFFF"/>
      </a:lt1>
      <a:dk2>
        <a:srgbClr val="44546A"/>
      </a:dk2>
      <a:lt2>
        <a:srgbClr val="EBEBEB"/>
      </a:lt2>
      <a:accent1>
        <a:srgbClr val="4DD6B0"/>
      </a:accent1>
      <a:accent2>
        <a:srgbClr val="4DD6B0"/>
      </a:accent2>
      <a:accent3>
        <a:srgbClr val="4DD6B0"/>
      </a:accent3>
      <a:accent4>
        <a:srgbClr val="4DD6B0"/>
      </a:accent4>
      <a:accent5>
        <a:srgbClr val="4DD6B0"/>
      </a:accent5>
      <a:accent6>
        <a:srgbClr val="4DD6B0"/>
      </a:accent6>
      <a:hlink>
        <a:srgbClr val="0563C1"/>
      </a:hlink>
      <a:folHlink>
        <a:srgbClr val="954F72"/>
      </a:folHlink>
    </a:clrScheme>
    <a:fontScheme name="Lato Black">
      <a:majorFont>
        <a:latin typeface="Lato Black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1881</TotalTime>
  <Words>2508</Words>
  <Application>Microsoft Office PowerPoint</Application>
  <PresentationFormat>Widescreen</PresentationFormat>
  <Paragraphs>325</Paragraphs>
  <Slides>43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9" baseType="lpstr">
      <vt:lpstr>ＭＳ Ｐゴシック</vt:lpstr>
      <vt:lpstr>Arial</vt:lpstr>
      <vt:lpstr>Arial Narrow</vt:lpstr>
      <vt:lpstr>Calibri</vt:lpstr>
      <vt:lpstr>Calibri Light</vt:lpstr>
      <vt:lpstr>Helvetica</vt:lpstr>
      <vt:lpstr>Lato</vt:lpstr>
      <vt:lpstr>Lato Black</vt:lpstr>
      <vt:lpstr>Noto Sans</vt:lpstr>
      <vt:lpstr>Noto Sans Disp SemCond SemBd</vt:lpstr>
      <vt:lpstr>Open Sans</vt:lpstr>
      <vt:lpstr>Tahoma</vt:lpstr>
      <vt:lpstr>Times New Roman</vt:lpstr>
      <vt:lpstr>Wingdings</vt:lpstr>
      <vt:lpstr>Office Theme</vt:lpstr>
      <vt:lpstr>Template PresentationGo Dark</vt:lpstr>
      <vt:lpstr>PowerPoint Presentation</vt:lpstr>
      <vt:lpstr>PowerPoint Presentation</vt:lpstr>
      <vt:lpstr>Định danh</vt:lpstr>
      <vt:lpstr>Giải pháp định danh</vt:lpstr>
      <vt:lpstr>Xác thực</vt:lpstr>
      <vt:lpstr>Định danh và xác thực</vt:lpstr>
      <vt:lpstr>Sơ đồ định danh và xác thực</vt:lpstr>
      <vt:lpstr>PowerPoint Presentation</vt:lpstr>
      <vt:lpstr>Nhân tố xác thực</vt:lpstr>
      <vt:lpstr>Nhân tố xác thực</vt:lpstr>
      <vt:lpstr>Nhân tố xác thực</vt:lpstr>
      <vt:lpstr>Khái niệm mật khẩu</vt:lpstr>
      <vt:lpstr>Đặc điểm của mật khẩu</vt:lpstr>
      <vt:lpstr>An toàn mật khẩu</vt:lpstr>
      <vt:lpstr>An toàn mật khẩu</vt:lpstr>
      <vt:lpstr>Hiểm họa an toàn đối với mật khẩu (1/3)</vt:lpstr>
      <vt:lpstr>Hiểm họa an toàn đối với mật khẩu (2/3)</vt:lpstr>
      <vt:lpstr>Hiểm họa an toàn đối với mật khẩu (3/3)</vt:lpstr>
      <vt:lpstr>Công cụ dò mật khẩu</vt:lpstr>
      <vt:lpstr>Công cụ dò mật khẩu</vt:lpstr>
      <vt:lpstr>Dò mật khẩu thủ công</vt:lpstr>
      <vt:lpstr>YÊU CẦU QUẢN LÝ MẬT KHẨU (1/4)</vt:lpstr>
      <vt:lpstr>YÊU CẦU QUẢN LÝ MẬT KHẨU (2/4)</vt:lpstr>
      <vt:lpstr>YÊU CẦU QUẢN LÝ MẬT KHẨU (3/4)</vt:lpstr>
      <vt:lpstr>YÊU CẦU QUẢN LÝ MẬT KHẨU (4/4)</vt:lpstr>
      <vt:lpstr>Tiêu chí mật khẩu an toàn</vt:lpstr>
      <vt:lpstr>Quy tắc sử dụng mật khẩu an toàn</vt:lpstr>
      <vt:lpstr>Something You Have</vt:lpstr>
      <vt:lpstr>Something You Have</vt:lpstr>
      <vt:lpstr>Some thing you are</vt:lpstr>
      <vt:lpstr>False Acceptance and False Rejection </vt:lpstr>
      <vt:lpstr>Somewhere You Are</vt:lpstr>
      <vt:lpstr>Some thing you do</vt:lpstr>
      <vt:lpstr>Nhân tố xác thực</vt:lpstr>
      <vt:lpstr>Nhân tố xác thực</vt:lpstr>
      <vt:lpstr>PowerPoint Presentation</vt:lpstr>
      <vt:lpstr>Xác thực bằng mật khẩu</vt:lpstr>
      <vt:lpstr>Xác thực bằng mật khẩu</vt:lpstr>
      <vt:lpstr>Xác thực bằng mật khẩu</vt:lpstr>
      <vt:lpstr>Xác thực bằng mật khẩu</vt:lpstr>
      <vt:lpstr>Xác thực bằng mật khẩu</vt:lpstr>
      <vt:lpstr>Xác thực bằng mật khẩu</vt:lpstr>
      <vt:lpstr>Tài liệu tham khảo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GraphicBulb</dc:creator>
  <cp:lastModifiedBy>Thinkpad</cp:lastModifiedBy>
  <cp:revision>156</cp:revision>
  <dcterms:created xsi:type="dcterms:W3CDTF">2018-07-18T01:46:28Z</dcterms:created>
  <dcterms:modified xsi:type="dcterms:W3CDTF">2021-11-19T13:08:08Z</dcterms:modified>
</cp:coreProperties>
</file>