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5" r:id="rId2"/>
  </p:sldMasterIdLst>
  <p:notesMasterIdLst>
    <p:notesMasterId r:id="rId34"/>
  </p:notesMasterIdLst>
  <p:sldIdLst>
    <p:sldId id="256" r:id="rId3"/>
    <p:sldId id="420" r:id="rId4"/>
    <p:sldId id="484" r:id="rId5"/>
    <p:sldId id="485" r:id="rId6"/>
    <p:sldId id="493" r:id="rId7"/>
    <p:sldId id="520" r:id="rId8"/>
    <p:sldId id="521" r:id="rId9"/>
    <p:sldId id="522" r:id="rId10"/>
    <p:sldId id="523" r:id="rId11"/>
    <p:sldId id="486" r:id="rId12"/>
    <p:sldId id="495" r:id="rId13"/>
    <p:sldId id="518" r:id="rId14"/>
    <p:sldId id="519" r:id="rId15"/>
    <p:sldId id="488" r:id="rId16"/>
    <p:sldId id="489" r:id="rId17"/>
    <p:sldId id="494" r:id="rId18"/>
    <p:sldId id="510" r:id="rId19"/>
    <p:sldId id="511" r:id="rId20"/>
    <p:sldId id="512" r:id="rId21"/>
    <p:sldId id="513" r:id="rId22"/>
    <p:sldId id="496" r:id="rId23"/>
    <p:sldId id="497" r:id="rId24"/>
    <p:sldId id="500" r:id="rId25"/>
    <p:sldId id="509" r:id="rId26"/>
    <p:sldId id="508" r:id="rId27"/>
    <p:sldId id="514" r:id="rId28"/>
    <p:sldId id="515" r:id="rId29"/>
    <p:sldId id="516" r:id="rId30"/>
    <p:sldId id="517" r:id="rId31"/>
    <p:sldId id="524" r:id="rId32"/>
    <p:sldId id="525"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guide id="4" pos="576" userDrawn="1">
          <p15:clr>
            <a:srgbClr val="A4A3A4"/>
          </p15:clr>
        </p15:guide>
        <p15:guide id="5" pos="710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EAF"/>
    <a:srgbClr val="2F3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418" autoAdjust="0"/>
  </p:normalViewPr>
  <p:slideViewPr>
    <p:cSldViewPr snapToGrid="0" showGuides="1">
      <p:cViewPr varScale="1">
        <p:scale>
          <a:sx n="76" d="100"/>
          <a:sy n="76" d="100"/>
        </p:scale>
        <p:origin x="840" y="53"/>
      </p:cViewPr>
      <p:guideLst>
        <p:guide pos="3840"/>
        <p:guide orient="horz" pos="2160"/>
        <p:guide pos="576"/>
        <p:guide pos="7104"/>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66" d="100"/>
          <a:sy n="66" d="100"/>
        </p:scale>
        <p:origin x="2280"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4B100-3DF2-44B3-A49F-64D4DDB2AB6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31A57-0BE2-4D76-B1C1-1D28E148D0CD}" type="slidenum">
              <a:rPr lang="en-US" smtClean="0"/>
              <a:t>‹#›</a:t>
            </a:fld>
            <a:endParaRPr lang="en-US"/>
          </a:p>
        </p:txBody>
      </p:sp>
    </p:spTree>
    <p:extLst>
      <p:ext uri="{BB962C8B-B14F-4D97-AF65-F5344CB8AC3E}">
        <p14:creationId xmlns:p14="http://schemas.microsoft.com/office/powerpoint/2010/main" val="64523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vi-VN" sz="1200" dirty="0" smtClean="0"/>
              <a:t>Đây</a:t>
            </a:r>
            <a:r>
              <a:rPr lang="vi-VN" sz="1200" baseline="0" dirty="0" smtClean="0"/>
              <a:t> là cơ chế sử dụng mật mã đối xứng;</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vi-VN" sz="1200" dirty="0" smtClean="0"/>
              <a:t>Nếu không có cơ chế đảm bảo tính toàn vẹn cho M thì không thể xác lập được tính tươi của M. Ví dụ, nếu ta có E(M, N</a:t>
            </a:r>
            <a:r>
              <a:rPr lang="vi-VN" sz="1200" baseline="-25000" dirty="0" smtClean="0"/>
              <a:t>B</a:t>
            </a:r>
            <a:r>
              <a:rPr lang="vi-VN" sz="1200" dirty="0" smtClean="0"/>
              <a:t>) = E(M)||E(N</a:t>
            </a:r>
            <a:r>
              <a:rPr lang="vi-VN" sz="1200" baseline="-25000" dirty="0" smtClean="0"/>
              <a:t>B</a:t>
            </a:r>
            <a:r>
              <a:rPr lang="vi-VN" sz="1200" dirty="0" smtClean="0"/>
              <a:t>) thì một bên thứ ba luôn có thể thay đổi E(M) bởi một E(M</a:t>
            </a:r>
            <a:r>
              <a:rPr lang="vi-VN" sz="1200" baseline="-25000" dirty="0" smtClean="0"/>
              <a:t>i</a:t>
            </a:r>
            <a:r>
              <a:rPr lang="vi-VN" sz="1200" dirty="0" smtClean="0"/>
              <a:t>) nào đó đã được phát trước đó.</a:t>
            </a:r>
            <a:endParaRPr lang="en-US" sz="1200"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dirty="0" smtClean="0"/>
              <a:t>M </a:t>
            </a:r>
            <a:r>
              <a:rPr lang="en-US" sz="1200" dirty="0" err="1" smtClean="0"/>
              <a:t>thông</a:t>
            </a:r>
            <a:r>
              <a:rPr lang="en-US" sz="1200" baseline="0" dirty="0" smtClean="0"/>
              <a:t> </a:t>
            </a:r>
            <a:r>
              <a:rPr lang="en-US" sz="1200" baseline="0" dirty="0" err="1" smtClean="0"/>
              <a:t>báo</a:t>
            </a:r>
            <a:endParaRPr lang="en-US" sz="1200" baseline="0"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vi-VN" sz="1200" b="0" i="0" kern="1200" dirty="0" smtClean="0">
                <a:solidFill>
                  <a:schemeClr val="tx1"/>
                </a:solidFill>
                <a:effectLst/>
                <a:latin typeface="+mn-lt"/>
                <a:ea typeface="+mn-ea"/>
                <a:cs typeface="+mn-cs"/>
              </a:rPr>
              <a:t>Sự chuẩn hoá các cơ chế thách đố - giải đố</a:t>
            </a:r>
            <a:r>
              <a:rPr lang="vi-VN" dirty="0" smtClean="0"/>
              <a:t/>
            </a:r>
            <a:br>
              <a:rPr lang="vi-VN" dirty="0" smtClean="0"/>
            </a:br>
            <a:r>
              <a:rPr lang="vi-VN" sz="1200" b="0" i="0" kern="1200" dirty="0" smtClean="0">
                <a:solidFill>
                  <a:schemeClr val="tx1"/>
                </a:solidFill>
                <a:effectLst/>
                <a:latin typeface="+mn-lt"/>
                <a:ea typeface="+mn-ea"/>
                <a:cs typeface="+mn-cs"/>
              </a:rPr>
              <a:t>Trong tiêu chuẩn quốc tế ISO/IEC 9798-2: 1998  Công nghệ thông tin – Công nghệ an toàn – Xác thực thực thể - Phần 2: Các cơ chế sử dụng thuật toán mã hóa đối xứng  đã chuẩn hoá ba cơ chế thách đố - giải đố</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3</a:t>
            </a:fld>
            <a:endParaRPr lang="ru-RU"/>
          </a:p>
        </p:txBody>
      </p:sp>
    </p:spTree>
    <p:extLst>
      <p:ext uri="{BB962C8B-B14F-4D97-AF65-F5344CB8AC3E}">
        <p14:creationId xmlns:p14="http://schemas.microsoft.com/office/powerpoint/2010/main" val="3156899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324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558242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08860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3977957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Tree>
    <p:extLst>
      <p:ext uri="{BB962C8B-B14F-4D97-AF65-F5344CB8AC3E}">
        <p14:creationId xmlns:p14="http://schemas.microsoft.com/office/powerpoint/2010/main" val="122277072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64838570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2625610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22224722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573912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6824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Chỉ có tiêu đề">
    <p:spTree>
      <p:nvGrpSpPr>
        <p:cNvPr id="1" name=""/>
        <p:cNvGrpSpPr/>
        <p:nvPr/>
      </p:nvGrpSpPr>
      <p:grpSpPr>
        <a:xfrm>
          <a:off x="0" y="0"/>
          <a:ext cx="0" cy="0"/>
          <a:chOff x="0" y="0"/>
          <a:chExt cx="0" cy="0"/>
        </a:xfrm>
      </p:grpSpPr>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374202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476672"/>
            <a:ext cx="12192000" cy="6381328"/>
          </a:xfrm>
        </p:spPr>
        <p:txBody>
          <a:bodyPr/>
          <a:lstStyle>
            <a:lvl1pPr>
              <a:defRPr>
                <a:latin typeface="Tahoma" pitchFamily="34" charset="0"/>
                <a:ea typeface="Tahoma" pitchFamily="34" charset="0"/>
                <a:cs typeface="Tahoma" pitchFamily="34" charset="0"/>
              </a:defRPr>
            </a:lvl1pPr>
            <a:lvl2pPr>
              <a:defRPr>
                <a:latin typeface="Tahoma" pitchFamily="34" charset="0"/>
                <a:ea typeface="Tahoma" pitchFamily="34" charset="0"/>
                <a:cs typeface="Tahoma" pitchFamily="34" charset="0"/>
              </a:defRPr>
            </a:lvl2pPr>
            <a:lvl3pPr>
              <a:defRPr>
                <a:latin typeface="Tahoma" pitchFamily="34" charset="0"/>
                <a:ea typeface="Tahoma" pitchFamily="34" charset="0"/>
                <a:cs typeface="Tahoma" pitchFamily="34" charset="0"/>
              </a:defRPr>
            </a:lvl3pPr>
            <a:lvl4pPr>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504056"/>
          </a:xfrm>
          <a:solidFill>
            <a:schemeClr val="tx2">
              <a:lumMod val="40000"/>
              <a:lumOff val="60000"/>
            </a:schemeClr>
          </a:solidFill>
        </p:spPr>
        <p:txBody>
          <a:bodyPr>
            <a:noAutofit/>
          </a:bodyPr>
          <a:lstStyle>
            <a:lvl1pPr>
              <a:defRPr sz="3200" b="1" baseline="0">
                <a:solidFill>
                  <a:srgbClr val="FFFF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spTree>
    <p:extLst>
      <p:ext uri="{BB962C8B-B14F-4D97-AF65-F5344CB8AC3E}">
        <p14:creationId xmlns:p14="http://schemas.microsoft.com/office/powerpoint/2010/main" val="166962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476672"/>
            <a:ext cx="12192000" cy="6381328"/>
          </a:xfrm>
        </p:spPr>
        <p:txBody>
          <a:bodyPr/>
          <a:lstStyle>
            <a:lvl1pPr>
              <a:defRPr>
                <a:latin typeface="Tahoma" pitchFamily="34" charset="0"/>
                <a:ea typeface="Tahoma" pitchFamily="34" charset="0"/>
                <a:cs typeface="Tahoma" pitchFamily="34" charset="0"/>
              </a:defRPr>
            </a:lvl1pPr>
            <a:lvl2pPr>
              <a:defRPr>
                <a:latin typeface="Tahoma" pitchFamily="34" charset="0"/>
                <a:ea typeface="Tahoma" pitchFamily="34" charset="0"/>
                <a:cs typeface="Tahoma" pitchFamily="34" charset="0"/>
              </a:defRPr>
            </a:lvl2pPr>
            <a:lvl3pPr>
              <a:defRPr>
                <a:latin typeface="Tahoma" pitchFamily="34" charset="0"/>
                <a:ea typeface="Tahoma" pitchFamily="34" charset="0"/>
                <a:cs typeface="Tahoma" pitchFamily="34" charset="0"/>
              </a:defRPr>
            </a:lvl3pPr>
            <a:lvl4pPr>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504056"/>
          </a:xfrm>
          <a:solidFill>
            <a:schemeClr val="tx2">
              <a:lumMod val="40000"/>
              <a:lumOff val="60000"/>
            </a:schemeClr>
          </a:solidFill>
        </p:spPr>
        <p:txBody>
          <a:bodyPr>
            <a:noAutofit/>
          </a:bodyPr>
          <a:lstStyle>
            <a:lvl1pPr>
              <a:defRPr sz="3200" b="1" baseline="0">
                <a:solidFill>
                  <a:srgbClr val="FFFF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spTree>
    <p:extLst>
      <p:ext uri="{BB962C8B-B14F-4D97-AF65-F5344CB8AC3E}">
        <p14:creationId xmlns:p14="http://schemas.microsoft.com/office/powerpoint/2010/main" val="34223572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12192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77506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0515600" cy="739056"/>
          </a:xfrm>
        </p:spPr>
        <p:txBody>
          <a:bodyPr>
            <a:norm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20864137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7361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80" r:id="rId11"/>
    <p:sldLayoutId id="2147483681" r:id="rId12"/>
    <p:sldLayoutId id="2147483682" r:id="rId13"/>
    <p:sldLayoutId id="2147483683"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a:normAutofit/>
          </a:bodyPr>
          <a:lstStyle/>
          <a:p>
            <a:pPr marL="0" lvl="0"/>
            <a:r>
              <a:rPr lang="en-US" smtClean="0"/>
              <a:t>Click to edit Master title style</a:t>
            </a:r>
            <a:endParaRPr lang="en-US"/>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8" name="Rectangle 17"/>
          <p:cNvSpPr/>
          <p:nvPr userDrawn="1"/>
        </p:nvSpPr>
        <p:spPr>
          <a:xfrm>
            <a:off x="-12701" y="6959601"/>
            <a:ext cx="1661032"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smtClean="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smtClean="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25541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80">
          <a:fgClr>
            <a:schemeClr val="tx2">
              <a:lumMod val="50000"/>
            </a:schemeClr>
          </a:fgClr>
          <a:bgClr>
            <a:schemeClr val="tx2">
              <a:lumMod val="75000"/>
            </a:schemeClr>
          </a:bgClr>
        </a:pattFill>
        <a:effectLst/>
      </p:bgPr>
    </p:bg>
    <p:spTree>
      <p:nvGrpSpPr>
        <p:cNvPr id="1" name=""/>
        <p:cNvGrpSpPr/>
        <p:nvPr/>
      </p:nvGrpSpPr>
      <p:grpSpPr>
        <a:xfrm>
          <a:off x="0" y="0"/>
          <a:ext cx="0" cy="0"/>
          <a:chOff x="0" y="0"/>
          <a:chExt cx="0" cy="0"/>
        </a:xfrm>
      </p:grpSpPr>
      <p:cxnSp>
        <p:nvCxnSpPr>
          <p:cNvPr id="20" name="Straight Connector 19"/>
          <p:cNvCxnSpPr/>
          <p:nvPr/>
        </p:nvCxnSpPr>
        <p:spPr>
          <a:xfrm>
            <a:off x="5638699" y="4029356"/>
            <a:ext cx="914602" cy="0"/>
          </a:xfrm>
          <a:prstGeom prst="line">
            <a:avLst/>
          </a:prstGeom>
          <a:ln w="57150">
            <a:solidFill>
              <a:srgbClr val="01CEAF"/>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604865" y="3367217"/>
            <a:ext cx="3668442" cy="2751332"/>
          </a:xfrm>
          <a:prstGeom prst="rect">
            <a:avLst/>
          </a:prstGeom>
        </p:spPr>
      </p:pic>
      <p:sp>
        <p:nvSpPr>
          <p:cNvPr id="6" name="TextBox 5"/>
          <p:cNvSpPr txBox="1"/>
          <p:nvPr/>
        </p:nvSpPr>
        <p:spPr>
          <a:xfrm>
            <a:off x="1570553" y="898185"/>
            <a:ext cx="9591087" cy="1754326"/>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6</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ĐỊNH DANH VÀ XÁC THỰC (TIẾP)</a:t>
            </a:r>
            <a:endPar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559582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5181" y="895753"/>
            <a:ext cx="11785021" cy="2123658"/>
          </a:xfrm>
          <a:prstGeom prst="rect">
            <a:avLst/>
          </a:prstGeom>
          <a:noFill/>
        </p:spPr>
        <p:txBody>
          <a:bodyPr wrap="none" rtlCol="0">
            <a:spAutoFit/>
          </a:bodyPr>
          <a:lstStyle/>
          <a:p>
            <a:pPr algn="ctr"/>
            <a:r>
              <a:rPr lang="en-US" sz="4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6. ĐỊNH DANH VÀ XÁC THỰC (TIẾP</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a:t>
            </a:r>
          </a:p>
          <a:p>
            <a:pPr marL="571500" indent="-571500" algn="just">
              <a:buFontTx/>
              <a:buChar char="-"/>
            </a:pP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Một</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số</a:t>
            </a:r>
            <a:r>
              <a:rPr lang="en-US" sz="4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hình</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thức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xác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thực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dựa</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trên</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mật</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mã</a:t>
            </a:r>
            <a:endPar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marL="571500" indent="-571500" algn="just">
              <a:buFontTx/>
              <a:buChar char="-"/>
            </a:pPr>
            <a:r>
              <a:rPr lang="en-US" sz="4400" b="1" dirty="0" err="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Các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hình</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thức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xác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thực</a:t>
            </a: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44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khác</a:t>
            </a:r>
            <a:endParaRPr lang="en-US" sz="4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324162" y="3135086"/>
            <a:ext cx="6839935" cy="3365564"/>
          </a:xfrm>
          <a:prstGeom prst="rect">
            <a:avLst/>
          </a:prstGeom>
        </p:spPr>
      </p:pic>
    </p:spTree>
    <p:extLst>
      <p:ext uri="{BB962C8B-B14F-4D97-AF65-F5344CB8AC3E}">
        <p14:creationId xmlns:p14="http://schemas.microsoft.com/office/powerpoint/2010/main" val="3937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676017" cy="793115"/>
          </a:xfrm>
        </p:spPr>
        <p:txBody>
          <a:bodyPr/>
          <a:lstStyle/>
          <a:p>
            <a:pPr algn="ctr"/>
            <a:r>
              <a:rPr lang="vi-VN" b="1" dirty="0" smtClean="0"/>
              <a:t>Xác thực bằng thách đố - giải đố</a:t>
            </a:r>
            <a:endParaRPr lang="en-US" b="1" dirty="0"/>
          </a:p>
        </p:txBody>
      </p:sp>
      <p:sp>
        <p:nvSpPr>
          <p:cNvPr id="6" name="Content Placeholder 1"/>
          <p:cNvSpPr>
            <a:spLocks noGrp="1"/>
          </p:cNvSpPr>
          <p:nvPr>
            <p:ph sz="quarter" idx="4294967295"/>
          </p:nvPr>
        </p:nvSpPr>
        <p:spPr>
          <a:xfrm>
            <a:off x="699796" y="1068129"/>
            <a:ext cx="11585510" cy="5169159"/>
          </a:xfrm>
        </p:spPr>
        <p:txBody>
          <a:bodyPr>
            <a:normAutofit/>
          </a:bodyPr>
          <a:lstStyle/>
          <a:p>
            <a:pPr marL="571500" indent="-527050">
              <a:spcBef>
                <a:spcPts val="1200"/>
              </a:spcBef>
              <a:spcAft>
                <a:spcPts val="1200"/>
              </a:spcAft>
              <a:buFont typeface="Wingdings" pitchFamily="2" charset="2"/>
              <a:buChar char="q"/>
            </a:pPr>
            <a:r>
              <a:rPr lang="vi-VN" sz="3600" b="1" dirty="0" smtClean="0">
                <a:solidFill>
                  <a:schemeClr val="bg1"/>
                </a:solidFill>
              </a:rPr>
              <a:t>Thực hiện</a:t>
            </a:r>
          </a:p>
          <a:p>
            <a:pPr marL="788670" indent="-742950">
              <a:spcBef>
                <a:spcPts val="1200"/>
              </a:spcBef>
              <a:spcAft>
                <a:spcPts val="1200"/>
              </a:spcAft>
              <a:buFont typeface="+mj-lt"/>
              <a:buAutoNum type="arabicPeriod"/>
            </a:pPr>
            <a:r>
              <a:rPr lang="vi-VN" dirty="0" smtClean="0">
                <a:solidFill>
                  <a:schemeClr val="bg1"/>
                </a:solidFill>
              </a:rPr>
              <a:t>Alice </a:t>
            </a:r>
            <a:r>
              <a:rPr lang="vi-VN" dirty="0" smtClean="0">
                <a:solidFill>
                  <a:schemeClr val="bg1"/>
                </a:solidFill>
                <a:sym typeface="Symbol"/>
              </a:rPr>
              <a:t> Bob: "Alice"</a:t>
            </a:r>
            <a:endParaRPr lang="vi-VN" dirty="0" smtClean="0">
              <a:solidFill>
                <a:schemeClr val="bg1"/>
              </a:solidFill>
            </a:endParaRPr>
          </a:p>
          <a:p>
            <a:pPr marL="788670" indent="-742950">
              <a:spcBef>
                <a:spcPts val="1200"/>
              </a:spcBef>
              <a:spcAft>
                <a:spcPts val="1200"/>
              </a:spcAft>
              <a:buFont typeface="+mj-lt"/>
              <a:buAutoNum type="arabicPeriod"/>
            </a:pPr>
            <a:r>
              <a:rPr lang="vi-VN" dirty="0" smtClean="0">
                <a:solidFill>
                  <a:schemeClr val="bg1"/>
                </a:solidFill>
              </a:rPr>
              <a:t>Bob </a:t>
            </a:r>
            <a:r>
              <a:rPr lang="vi-VN" dirty="0" smtClean="0">
                <a:solidFill>
                  <a:schemeClr val="bg1"/>
                </a:solidFill>
                <a:sym typeface="Symbol"/>
              </a:rPr>
              <a:t>  Alice: N</a:t>
            </a:r>
            <a:r>
              <a:rPr lang="vi-VN" baseline="-25000" dirty="0" smtClean="0">
                <a:solidFill>
                  <a:schemeClr val="bg1"/>
                </a:solidFill>
                <a:sym typeface="Symbol"/>
              </a:rPr>
              <a:t>B</a:t>
            </a:r>
            <a:r>
              <a:rPr lang="vi-VN" dirty="0" smtClean="0">
                <a:solidFill>
                  <a:schemeClr val="bg1"/>
                </a:solidFill>
                <a:sym typeface="Symbol"/>
              </a:rPr>
              <a:t>; </a:t>
            </a:r>
          </a:p>
          <a:p>
            <a:pPr marL="788670" indent="-742950">
              <a:spcBef>
                <a:spcPts val="1200"/>
              </a:spcBef>
              <a:spcAft>
                <a:spcPts val="1200"/>
              </a:spcAft>
              <a:buFont typeface="+mj-lt"/>
              <a:buAutoNum type="arabicPeriod"/>
            </a:pPr>
            <a:r>
              <a:rPr lang="vi-VN" dirty="0" smtClean="0">
                <a:solidFill>
                  <a:schemeClr val="bg1"/>
                </a:solidFill>
                <a:sym typeface="Symbol"/>
              </a:rPr>
              <a:t>Alice  Bob: 	{M, N</a:t>
            </a:r>
            <a:r>
              <a:rPr lang="vi-VN" baseline="-25000" dirty="0" smtClean="0">
                <a:solidFill>
                  <a:schemeClr val="bg1"/>
                </a:solidFill>
                <a:sym typeface="Symbol"/>
              </a:rPr>
              <a:t>B</a:t>
            </a:r>
            <a:r>
              <a:rPr lang="vi-VN" dirty="0" smtClean="0">
                <a:solidFill>
                  <a:schemeClr val="bg1"/>
                </a:solidFill>
                <a:sym typeface="Symbol"/>
              </a:rPr>
              <a:t>}K</a:t>
            </a:r>
            <a:r>
              <a:rPr lang="vi-VN" baseline="-25000" dirty="0" smtClean="0">
                <a:solidFill>
                  <a:schemeClr val="bg1"/>
                </a:solidFill>
                <a:sym typeface="Symbol"/>
              </a:rPr>
              <a:t>AB</a:t>
            </a:r>
          </a:p>
          <a:p>
            <a:pPr marL="788670" indent="-742950">
              <a:spcBef>
                <a:spcPts val="1200"/>
              </a:spcBef>
              <a:spcAft>
                <a:spcPts val="1200"/>
              </a:spcAft>
              <a:buFont typeface="+mj-lt"/>
              <a:buAutoNum type="arabicPeriod"/>
            </a:pPr>
            <a:r>
              <a:rPr lang="vi-VN" dirty="0" smtClean="0">
                <a:solidFill>
                  <a:schemeClr val="bg1"/>
                </a:solidFill>
                <a:sym typeface="Symbol"/>
              </a:rPr>
              <a:t>Bob giải mã lời giải đố</a:t>
            </a:r>
          </a:p>
          <a:p>
            <a:pPr marL="365760" lvl="1" indent="0">
              <a:spcBef>
                <a:spcPts val="1200"/>
              </a:spcBef>
              <a:spcAft>
                <a:spcPts val="1200"/>
              </a:spcAft>
              <a:buNone/>
            </a:pPr>
            <a:r>
              <a:rPr lang="vi-VN" sz="3600" dirty="0">
                <a:solidFill>
                  <a:schemeClr val="bg1"/>
                </a:solidFill>
                <a:sym typeface="Symbol"/>
              </a:rPr>
              <a:t> Chấp nhận M nếu thấy N</a:t>
            </a:r>
            <a:r>
              <a:rPr lang="vi-VN" sz="3600" baseline="-25000" dirty="0">
                <a:solidFill>
                  <a:schemeClr val="bg1"/>
                </a:solidFill>
                <a:sym typeface="Symbol"/>
              </a:rPr>
              <a:t>B</a:t>
            </a:r>
            <a:r>
              <a:rPr lang="vi-VN" sz="3600" dirty="0">
                <a:solidFill>
                  <a:schemeClr val="bg1"/>
                </a:solidFill>
                <a:sym typeface="Symbol"/>
              </a:rPr>
              <a:t>;</a:t>
            </a:r>
          </a:p>
          <a:p>
            <a:pPr marL="365760" lvl="1" indent="0">
              <a:spcBef>
                <a:spcPts val="1200"/>
              </a:spcBef>
              <a:spcAft>
                <a:spcPts val="1200"/>
              </a:spcAft>
              <a:buNone/>
            </a:pPr>
            <a:r>
              <a:rPr lang="vi-VN" sz="3600" dirty="0">
                <a:solidFill>
                  <a:schemeClr val="bg1"/>
                </a:solidFill>
                <a:sym typeface="Symbol"/>
              </a:rPr>
              <a:t> Từ chối M nếu không thấy N</a:t>
            </a:r>
            <a:r>
              <a:rPr lang="vi-VN" sz="3600" baseline="-25000" dirty="0">
                <a:solidFill>
                  <a:schemeClr val="bg1"/>
                </a:solidFill>
                <a:sym typeface="Symbol"/>
              </a:rPr>
              <a:t>B</a:t>
            </a:r>
            <a:r>
              <a:rPr lang="vi-VN" sz="3600" dirty="0">
                <a:solidFill>
                  <a:schemeClr val="bg1"/>
                </a:solidFill>
                <a:sym typeface="Symbol"/>
              </a:rPr>
              <a:t>;</a:t>
            </a: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3</a:t>
            </a:fld>
            <a:endParaRPr lang="ru-RU" dirty="0"/>
          </a:p>
        </p:txBody>
      </p:sp>
      <p:sp>
        <p:nvSpPr>
          <p:cNvPr id="9" name="Rounded Rectangle 8"/>
          <p:cNvSpPr/>
          <p:nvPr/>
        </p:nvSpPr>
        <p:spPr>
          <a:xfrm>
            <a:off x="8001000" y="15240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Initialization</a:t>
            </a:r>
            <a:endParaRPr lang="en-US" sz="3200" b="1" dirty="0">
              <a:solidFill>
                <a:schemeClr val="bg1"/>
              </a:solidFill>
            </a:endParaRPr>
          </a:p>
        </p:txBody>
      </p:sp>
      <p:sp>
        <p:nvSpPr>
          <p:cNvPr id="10" name="Rounded Rectangle 9"/>
          <p:cNvSpPr/>
          <p:nvPr/>
        </p:nvSpPr>
        <p:spPr>
          <a:xfrm>
            <a:off x="8001000" y="23622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Challenge</a:t>
            </a:r>
            <a:endParaRPr lang="en-US" sz="3200" b="1" dirty="0">
              <a:solidFill>
                <a:schemeClr val="bg1"/>
              </a:solidFill>
            </a:endParaRPr>
          </a:p>
        </p:txBody>
      </p:sp>
      <p:sp>
        <p:nvSpPr>
          <p:cNvPr id="11" name="Rounded Rectangle 10"/>
          <p:cNvSpPr/>
          <p:nvPr/>
        </p:nvSpPr>
        <p:spPr>
          <a:xfrm>
            <a:off x="8001000" y="32004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Response</a:t>
            </a:r>
            <a:endParaRPr lang="en-US" sz="3200" b="1" dirty="0">
              <a:solidFill>
                <a:schemeClr val="bg1"/>
              </a:solidFill>
            </a:endParaRPr>
          </a:p>
        </p:txBody>
      </p:sp>
      <p:sp>
        <p:nvSpPr>
          <p:cNvPr id="12" name="Rounded Rectangle 11"/>
          <p:cNvSpPr/>
          <p:nvPr/>
        </p:nvSpPr>
        <p:spPr>
          <a:xfrm>
            <a:off x="8001000" y="40386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Decision</a:t>
            </a:r>
            <a:endParaRPr lang="en-US" sz="3200" b="1" dirty="0">
              <a:solidFill>
                <a:schemeClr val="bg1"/>
              </a:solidFill>
            </a:endParaRPr>
          </a:p>
        </p:txBody>
      </p:sp>
    </p:spTree>
    <p:extLst>
      <p:ext uri="{BB962C8B-B14F-4D97-AF65-F5344CB8AC3E}">
        <p14:creationId xmlns:p14="http://schemas.microsoft.com/office/powerpoint/2010/main" val="4261861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1000"/>
                                        <p:tgtEl>
                                          <p:spTgt spid="6">
                                            <p:txEl>
                                              <p:pRg st="2" end="2"/>
                                            </p:txEl>
                                          </p:spTgt>
                                        </p:tgtEl>
                                      </p:cBhvr>
                                    </p:animEffect>
                                    <p:anim calcmode="lin" valueType="num">
                                      <p:cBhvr>
                                        <p:cTn id="1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4" presetClass="entr" presetSubtype="1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Effect transition="in" filter="fade">
                                      <p:cBhvr>
                                        <p:cTn id="29" dur="1000"/>
                                        <p:tgtEl>
                                          <p:spTgt spid="6">
                                            <p:txEl>
                                              <p:pRg st="3" end="3"/>
                                            </p:txEl>
                                          </p:spTgt>
                                        </p:tgtEl>
                                      </p:cBhvr>
                                    </p:animEffect>
                                    <p:anim calcmode="lin" valueType="num">
                                      <p:cBhvr>
                                        <p:cTn id="3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4" presetClass="entr" presetSubtype="1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6">
                                            <p:txEl>
                                              <p:pRg st="4" end="4"/>
                                            </p:txEl>
                                          </p:spTgt>
                                        </p:tgtEl>
                                        <p:attrNameLst>
                                          <p:attrName>style.visibility</p:attrName>
                                        </p:attrNameLst>
                                      </p:cBhvr>
                                      <p:to>
                                        <p:strVal val="visible"/>
                                      </p:to>
                                    </p:set>
                                    <p:animEffect transition="in" filter="fade">
                                      <p:cBhvr>
                                        <p:cTn id="40" dur="1000"/>
                                        <p:tgtEl>
                                          <p:spTgt spid="6">
                                            <p:txEl>
                                              <p:pRg st="4" end="4"/>
                                            </p:txEl>
                                          </p:spTgt>
                                        </p:tgtEl>
                                      </p:cBhvr>
                                    </p:animEffect>
                                    <p:anim calcmode="lin" valueType="num">
                                      <p:cBhvr>
                                        <p:cTn id="41"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4" end="4"/>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6">
                                            <p:txEl>
                                              <p:pRg st="5" end="5"/>
                                            </p:txEl>
                                          </p:spTgt>
                                        </p:tgtEl>
                                        <p:attrNameLst>
                                          <p:attrName>style.visibility</p:attrName>
                                        </p:attrNameLst>
                                      </p:cBhvr>
                                      <p:to>
                                        <p:strVal val="visible"/>
                                      </p:to>
                                    </p:set>
                                    <p:animEffect transition="in" filter="fade">
                                      <p:cBhvr>
                                        <p:cTn id="45" dur="1000"/>
                                        <p:tgtEl>
                                          <p:spTgt spid="6">
                                            <p:txEl>
                                              <p:pRg st="5" end="5"/>
                                            </p:txEl>
                                          </p:spTgt>
                                        </p:tgtEl>
                                      </p:cBhvr>
                                    </p:animEffect>
                                    <p:anim calcmode="lin" valueType="num">
                                      <p:cBhvr>
                                        <p:cTn id="46"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6">
                                            <p:txEl>
                                              <p:pRg st="5" end="5"/>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6">
                                            <p:txEl>
                                              <p:pRg st="6" end="6"/>
                                            </p:txEl>
                                          </p:spTgt>
                                        </p:tgtEl>
                                        <p:attrNameLst>
                                          <p:attrName>style.visibility</p:attrName>
                                        </p:attrNameLst>
                                      </p:cBhvr>
                                      <p:to>
                                        <p:strVal val="visible"/>
                                      </p:to>
                                    </p:set>
                                    <p:animEffect transition="in" filter="fade">
                                      <p:cBhvr>
                                        <p:cTn id="50" dur="1000"/>
                                        <p:tgtEl>
                                          <p:spTgt spid="6">
                                            <p:txEl>
                                              <p:pRg st="6" end="6"/>
                                            </p:txEl>
                                          </p:spTgt>
                                        </p:tgtEl>
                                      </p:cBhvr>
                                    </p:animEffect>
                                    <p:anim calcmode="lin" valueType="num">
                                      <p:cBhvr>
                                        <p:cTn id="51"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2"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par>
                          <p:cTn id="53" fill="hold">
                            <p:stCondLst>
                              <p:cond delay="1000"/>
                            </p:stCondLst>
                            <p:childTnLst>
                              <p:par>
                                <p:cTn id="54" presetID="14" presetClass="entr" presetSubtype="1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randombar(horizontal)">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1182" y="190954"/>
            <a:ext cx="11802477" cy="793115"/>
          </a:xfrm>
        </p:spPr>
        <p:txBody>
          <a:bodyPr/>
          <a:lstStyle/>
          <a:p>
            <a:pPr algn="ctr"/>
            <a:r>
              <a:rPr lang="vi-VN" b="1" dirty="0" smtClean="0"/>
              <a:t>Xác thực thực thể</a:t>
            </a:r>
            <a:endParaRPr lang="en-US" b="1" dirty="0"/>
          </a:p>
        </p:txBody>
      </p:sp>
      <p:sp>
        <p:nvSpPr>
          <p:cNvPr id="5" name="Content Placeholder 4"/>
          <p:cNvSpPr>
            <a:spLocks noGrp="1"/>
          </p:cNvSpPr>
          <p:nvPr>
            <p:ph sz="quarter" idx="4294967295"/>
          </p:nvPr>
        </p:nvSpPr>
        <p:spPr>
          <a:xfrm>
            <a:off x="1001949" y="1219809"/>
            <a:ext cx="10398868" cy="4315229"/>
          </a:xfrm>
        </p:spPr>
        <p:txBody>
          <a:bodyPr anchor="ctr"/>
          <a:lstStyle/>
          <a:p>
            <a:pPr>
              <a:buFont typeface="Wingdings" pitchFamily="2" charset="2"/>
              <a:buChar char="q"/>
            </a:pPr>
            <a:r>
              <a:rPr lang="en-US" sz="3200" b="1" dirty="0" smtClean="0">
                <a:solidFill>
                  <a:schemeClr val="bg1"/>
                </a:solidFill>
              </a:rPr>
              <a:t> </a:t>
            </a:r>
            <a:r>
              <a:rPr lang="vi-VN" sz="3200" b="1" dirty="0" smtClean="0">
                <a:solidFill>
                  <a:schemeClr val="bg1"/>
                </a:solidFill>
              </a:rPr>
              <a:t>Một số giao thức xác thực</a:t>
            </a:r>
          </a:p>
          <a:p>
            <a:r>
              <a:rPr lang="en-US" sz="3200" dirty="0">
                <a:solidFill>
                  <a:schemeClr val="bg1"/>
                </a:solidFill>
              </a:rPr>
              <a:t>Challenge-Handshake Authentication Protocol</a:t>
            </a:r>
            <a:r>
              <a:rPr lang="vi-VN" sz="3200" dirty="0">
                <a:solidFill>
                  <a:schemeClr val="bg1"/>
                </a:solidFill>
              </a:rPr>
              <a:t> (CHAP</a:t>
            </a:r>
            <a:r>
              <a:rPr lang="vi-VN" sz="3200" dirty="0" smtClean="0">
                <a:solidFill>
                  <a:schemeClr val="bg1"/>
                </a:solidFill>
              </a:rPr>
              <a:t>)</a:t>
            </a:r>
            <a:endParaRPr lang="en-US" sz="3200" dirty="0" smtClean="0">
              <a:solidFill>
                <a:schemeClr val="bg1"/>
              </a:solidFill>
            </a:endParaRPr>
          </a:p>
          <a:p>
            <a:r>
              <a:rPr lang="vi-VN" sz="3200" dirty="0" smtClean="0">
                <a:solidFill>
                  <a:schemeClr val="bg1"/>
                </a:solidFill>
              </a:rPr>
              <a:t>Kerberos</a:t>
            </a:r>
          </a:p>
          <a:p>
            <a:r>
              <a:rPr lang="en-US" sz="3200" dirty="0" smtClean="0">
                <a:solidFill>
                  <a:schemeClr val="bg1"/>
                </a:solidFill>
              </a:rPr>
              <a:t>Remote </a:t>
            </a:r>
            <a:r>
              <a:rPr lang="en-US" sz="3200" dirty="0">
                <a:solidFill>
                  <a:schemeClr val="bg1"/>
                </a:solidFill>
              </a:rPr>
              <a:t>Authentication Dial-In User Service (RADIUS</a:t>
            </a:r>
            <a:r>
              <a:rPr lang="en-US" sz="3200" dirty="0" smtClean="0">
                <a:solidFill>
                  <a:schemeClr val="bg1"/>
                </a:solidFill>
              </a:rPr>
              <a:t>)</a:t>
            </a:r>
          </a:p>
          <a:p>
            <a:r>
              <a:rPr lang="en-US" sz="3200" dirty="0" smtClean="0">
                <a:solidFill>
                  <a:schemeClr val="bg1"/>
                </a:solidFill>
              </a:rPr>
              <a:t>LDAP</a:t>
            </a:r>
            <a:endParaRPr lang="vi-VN" sz="3200" dirty="0" smtClean="0">
              <a:solidFill>
                <a:schemeClr val="bg1"/>
              </a:solidFill>
            </a:endParaRPr>
          </a:p>
          <a:p>
            <a:r>
              <a:rPr lang="en-US" sz="3200" dirty="0">
                <a:solidFill>
                  <a:schemeClr val="bg1"/>
                </a:solidFill>
              </a:rPr>
              <a:t>NT LAN </a:t>
            </a:r>
            <a:r>
              <a:rPr lang="en-US" sz="3200" dirty="0" smtClean="0">
                <a:solidFill>
                  <a:schemeClr val="bg1"/>
                </a:solidFill>
              </a:rPr>
              <a:t>Manager</a:t>
            </a:r>
            <a:r>
              <a:rPr lang="vi-VN" sz="3200" dirty="0" smtClean="0">
                <a:solidFill>
                  <a:schemeClr val="bg1"/>
                </a:solidFill>
              </a:rPr>
              <a:t> (NTLM)</a:t>
            </a:r>
            <a:endParaRPr lang="en-US" sz="3200" dirty="0">
              <a:solidFill>
                <a:schemeClr val="bg1"/>
              </a:solidFill>
            </a:endParaRPr>
          </a:p>
        </p:txBody>
      </p:sp>
    </p:spTree>
    <p:extLst>
      <p:ext uri="{BB962C8B-B14F-4D97-AF65-F5344CB8AC3E}">
        <p14:creationId xmlns:p14="http://schemas.microsoft.com/office/powerpoint/2010/main" val="13208321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954"/>
            <a:ext cx="12169303" cy="793115"/>
          </a:xfrm>
        </p:spPr>
        <p:txBody>
          <a:bodyPr/>
          <a:lstStyle/>
          <a:p>
            <a:pPr algn="ctr"/>
            <a:r>
              <a:rPr lang="en-US" altLang="en-US" sz="4000" b="1" dirty="0">
                <a:latin typeface="Times New Roman" panose="02020603050405020304" pitchFamily="18" charset="0"/>
              </a:rPr>
              <a:t>Challenge Handshake Authentication Protocol (CHAP)</a:t>
            </a:r>
            <a:br>
              <a:rPr lang="en-US" altLang="en-US" sz="4000" b="1" dirty="0">
                <a:latin typeface="Times New Roman" panose="02020603050405020304" pitchFamily="18" charset="0"/>
              </a:rPr>
            </a:br>
            <a:endParaRPr lang="en-US" sz="4000" b="1" dirty="0"/>
          </a:p>
        </p:txBody>
      </p:sp>
      <p:pic>
        <p:nvPicPr>
          <p:cNvPr id="3" name="Picture 2"/>
          <p:cNvPicPr>
            <a:picLocks noChangeAspect="1"/>
          </p:cNvPicPr>
          <p:nvPr/>
        </p:nvPicPr>
        <p:blipFill>
          <a:blip r:embed="rId2"/>
          <a:stretch>
            <a:fillRect/>
          </a:stretch>
        </p:blipFill>
        <p:spPr>
          <a:xfrm>
            <a:off x="1440852" y="984069"/>
            <a:ext cx="9287597" cy="4928006"/>
          </a:xfrm>
          <a:prstGeom prst="rect">
            <a:avLst/>
          </a:prstGeom>
        </p:spPr>
      </p:pic>
      <p:sp>
        <p:nvSpPr>
          <p:cNvPr id="4" name="TextBox 3"/>
          <p:cNvSpPr txBox="1"/>
          <p:nvPr/>
        </p:nvSpPr>
        <p:spPr>
          <a:xfrm>
            <a:off x="3773761" y="6245157"/>
            <a:ext cx="4814138"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Data Communication and Networking</a:t>
            </a:r>
            <a:endParaRPr lang="en-US" dirty="0">
              <a:solidFill>
                <a:schemeClr val="bg1"/>
              </a:solidFill>
            </a:endParaRPr>
          </a:p>
        </p:txBody>
      </p:sp>
    </p:spTree>
    <p:extLst>
      <p:ext uri="{BB962C8B-B14F-4D97-AF65-F5344CB8AC3E}">
        <p14:creationId xmlns:p14="http://schemas.microsoft.com/office/powerpoint/2010/main" val="33386005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954"/>
            <a:ext cx="12169303" cy="793115"/>
          </a:xfrm>
        </p:spPr>
        <p:txBody>
          <a:bodyPr/>
          <a:lstStyle/>
          <a:p>
            <a:pPr algn="ctr"/>
            <a:r>
              <a:rPr lang="en-US" altLang="en-US" sz="4000" b="1" dirty="0">
                <a:latin typeface="Times New Roman" panose="02020603050405020304" pitchFamily="18" charset="0"/>
              </a:rPr>
              <a:t>Challenge Handshake Authentication Protocol (CHAP)</a:t>
            </a:r>
            <a:br>
              <a:rPr lang="en-US" altLang="en-US" sz="4000" b="1" dirty="0">
                <a:latin typeface="Times New Roman" panose="02020603050405020304" pitchFamily="18" charset="0"/>
              </a:rPr>
            </a:br>
            <a:endParaRPr lang="en-US" sz="4000" b="1" dirty="0"/>
          </a:p>
        </p:txBody>
      </p:sp>
      <p:sp>
        <p:nvSpPr>
          <p:cNvPr id="7" name="Content Placeholder 2"/>
          <p:cNvSpPr txBox="1">
            <a:spLocks/>
          </p:cNvSpPr>
          <p:nvPr/>
        </p:nvSpPr>
        <p:spPr>
          <a:xfrm>
            <a:off x="629263" y="1545860"/>
            <a:ext cx="10994760" cy="4621160"/>
          </a:xfr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vi-VN" sz="3000" dirty="0">
                <a:solidFill>
                  <a:schemeClr val="bg1"/>
                </a:solidFill>
              </a:rPr>
              <a:t>Trong máy tính, Giao thức xác thực bắt tay thử thách (CHAP) xác thực người dùng hoặc máy chủ mạng với thực thể xác thực. </a:t>
            </a:r>
            <a:endParaRPr lang="en-US" sz="3000" dirty="0" smtClean="0">
              <a:solidFill>
                <a:schemeClr val="bg1"/>
              </a:solidFill>
            </a:endParaRPr>
          </a:p>
          <a:p>
            <a:endParaRPr lang="en-US" sz="3000" dirty="0">
              <a:solidFill>
                <a:schemeClr val="bg1"/>
              </a:solidFill>
            </a:endParaRPr>
          </a:p>
          <a:p>
            <a:r>
              <a:rPr lang="vi-VN" sz="3000" dirty="0" smtClean="0">
                <a:solidFill>
                  <a:schemeClr val="bg1"/>
                </a:solidFill>
              </a:rPr>
              <a:t>Ví </a:t>
            </a:r>
            <a:r>
              <a:rPr lang="vi-VN" sz="3000" dirty="0">
                <a:solidFill>
                  <a:schemeClr val="bg1"/>
                </a:solidFill>
              </a:rPr>
              <a:t>dụ, thực thể đó có thể là một nhà cung cấp dịch vụ Internet</a:t>
            </a:r>
            <a:r>
              <a:rPr lang="vi-VN" sz="3000" dirty="0" smtClean="0">
                <a:solidFill>
                  <a:schemeClr val="bg1"/>
                </a:solidFill>
              </a:rPr>
              <a:t>.</a:t>
            </a:r>
            <a:endParaRPr lang="en-US" sz="3000" dirty="0" smtClean="0">
              <a:solidFill>
                <a:schemeClr val="bg1"/>
              </a:solidFill>
            </a:endParaRPr>
          </a:p>
          <a:p>
            <a:pPr marL="0" indent="0">
              <a:buNone/>
            </a:pPr>
            <a:endParaRPr lang="en-US" sz="3000" dirty="0">
              <a:solidFill>
                <a:schemeClr val="bg1"/>
              </a:solidFill>
            </a:endParaRPr>
          </a:p>
        </p:txBody>
      </p:sp>
    </p:spTree>
    <p:extLst>
      <p:ext uri="{BB962C8B-B14F-4D97-AF65-F5344CB8AC3E}">
        <p14:creationId xmlns:p14="http://schemas.microsoft.com/office/powerpoint/2010/main" val="28552635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954"/>
            <a:ext cx="12169303" cy="793115"/>
          </a:xfrm>
        </p:spPr>
        <p:txBody>
          <a:bodyPr/>
          <a:lstStyle/>
          <a:p>
            <a:pPr algn="ctr"/>
            <a:r>
              <a:rPr lang="en-US" altLang="en-US" sz="4000" b="1" dirty="0">
                <a:latin typeface="Times New Roman" panose="02020603050405020304" pitchFamily="18" charset="0"/>
              </a:rPr>
              <a:t>Challenge Handshake Authentication Protocol (CHAP)</a:t>
            </a:r>
            <a:br>
              <a:rPr lang="en-US" altLang="en-US" sz="4000" b="1" dirty="0">
                <a:latin typeface="Times New Roman" panose="02020603050405020304" pitchFamily="18" charset="0"/>
              </a:rPr>
            </a:br>
            <a:endParaRPr lang="en-US" sz="4000" b="1" dirty="0"/>
          </a:p>
        </p:txBody>
      </p:sp>
      <p:sp>
        <p:nvSpPr>
          <p:cNvPr id="7" name="Content Placeholder 2"/>
          <p:cNvSpPr txBox="1">
            <a:spLocks/>
          </p:cNvSpPr>
          <p:nvPr/>
        </p:nvSpPr>
        <p:spPr>
          <a:xfrm>
            <a:off x="629263" y="1545860"/>
            <a:ext cx="10994760" cy="4621160"/>
          </a:xfr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vi-VN" sz="3000" dirty="0">
                <a:solidFill>
                  <a:schemeClr val="bg1"/>
                </a:solidFill>
              </a:rPr>
              <a:t>CHAP cung cấp khả năng bảo vệ chống lại các cuộc tấn công phát lại của ngang hàng thông qua việc sử dụng một mã định danh thay đổi dần và một giá trị thử thách thay đổi. CHAP yêu cầu cả máy khách và máy chủ biết bản rõ của bí mật, mặc dù nó không bao giờ được gửi qua mạng. </a:t>
            </a:r>
            <a:endParaRPr lang="en-US" sz="3000" dirty="0" smtClean="0">
              <a:solidFill>
                <a:schemeClr val="bg1"/>
              </a:solidFill>
            </a:endParaRPr>
          </a:p>
          <a:p>
            <a:r>
              <a:rPr lang="vi-VN" sz="3000" dirty="0" smtClean="0">
                <a:solidFill>
                  <a:schemeClr val="bg1"/>
                </a:solidFill>
              </a:rPr>
              <a:t>CHAP </a:t>
            </a:r>
            <a:r>
              <a:rPr lang="vi-VN" sz="3000" dirty="0">
                <a:solidFill>
                  <a:schemeClr val="bg1"/>
                </a:solidFill>
              </a:rPr>
              <a:t>cung cấp khả năng bảo mật tốt hơn so với Giao thức xác thực mật khẩu (PAP) vốn dễ bị tấn công vì cả hai lý do này. Biến thể MS-CHAP không yêu cầu đồng đẳng phải biết bản rõ và không truyền nó, nhưng đã bị hỏng</a:t>
            </a:r>
            <a:r>
              <a:rPr lang="vi-VN" sz="3000" dirty="0" smtClean="0">
                <a:solidFill>
                  <a:schemeClr val="bg1"/>
                </a:solidFill>
              </a:rPr>
              <a:t>.</a:t>
            </a:r>
            <a:endParaRPr lang="en-US" sz="3000" dirty="0" smtClean="0">
              <a:solidFill>
                <a:schemeClr val="bg1"/>
              </a:solidFill>
            </a:endParaRPr>
          </a:p>
          <a:p>
            <a:pPr marL="0" indent="0">
              <a:buNone/>
            </a:pPr>
            <a:endParaRPr lang="en-US" sz="3000" dirty="0">
              <a:solidFill>
                <a:schemeClr val="bg1"/>
              </a:solidFill>
            </a:endParaRPr>
          </a:p>
        </p:txBody>
      </p:sp>
    </p:spTree>
    <p:extLst>
      <p:ext uri="{BB962C8B-B14F-4D97-AF65-F5344CB8AC3E}">
        <p14:creationId xmlns:p14="http://schemas.microsoft.com/office/powerpoint/2010/main" val="39585585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954"/>
            <a:ext cx="12169303" cy="793115"/>
          </a:xfrm>
        </p:spPr>
        <p:txBody>
          <a:bodyPr/>
          <a:lstStyle/>
          <a:p>
            <a:pPr algn="ctr"/>
            <a:r>
              <a:rPr lang="en-US" altLang="en-US" sz="4000" b="1" dirty="0">
                <a:latin typeface="Times New Roman" panose="02020603050405020304" pitchFamily="18" charset="0"/>
              </a:rPr>
              <a:t>Challenge Handshake Authentication Protocol (CHAP)</a:t>
            </a:r>
            <a:br>
              <a:rPr lang="en-US" altLang="en-US" sz="4000" b="1" dirty="0">
                <a:latin typeface="Times New Roman" panose="02020603050405020304" pitchFamily="18" charset="0"/>
              </a:rPr>
            </a:br>
            <a:endParaRPr lang="en-US" sz="4000" b="1" dirty="0"/>
          </a:p>
        </p:txBody>
      </p:sp>
      <p:sp>
        <p:nvSpPr>
          <p:cNvPr id="7" name="Content Placeholder 2"/>
          <p:cNvSpPr txBox="1">
            <a:spLocks/>
          </p:cNvSpPr>
          <p:nvPr/>
        </p:nvSpPr>
        <p:spPr>
          <a:xfrm>
            <a:off x="629263" y="1545860"/>
            <a:ext cx="10994760" cy="4621160"/>
          </a:xfr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sz="3000" dirty="0">
                <a:solidFill>
                  <a:schemeClr val="bg1"/>
                </a:solidFill>
              </a:rPr>
              <a:t>CHAP là một sơ đồ xác thực được sử dụng bởi các máy chủ Giao thức điểm-điểm (PPP) để xác thực danh tính của các máy khách từ xa. CHAP xác minh định kỳ danh tính của khách hàng bằng cách sử dụng kiểu bắt tay ba chiều. Điều này xảy ra tại thời điểm thiết lập liên kết ban đầu (LCP) và có thể xảy ra lại bất kỳ lúc nào sau đó. Việc xác minh dựa trên bí mật được chia sẻ (chẳng hạn như mật khẩu của khách hàng). </a:t>
            </a:r>
            <a:endParaRPr lang="en-US" sz="3000" dirty="0" smtClean="0">
              <a:solidFill>
                <a:schemeClr val="bg1"/>
              </a:solidFill>
            </a:endParaRPr>
          </a:p>
          <a:p>
            <a:r>
              <a:rPr lang="en-US" sz="3000" dirty="0" smtClean="0">
                <a:solidFill>
                  <a:schemeClr val="bg1"/>
                </a:solidFill>
              </a:rPr>
              <a:t>1. </a:t>
            </a:r>
            <a:r>
              <a:rPr lang="vi-VN" sz="3000" dirty="0" smtClean="0">
                <a:solidFill>
                  <a:schemeClr val="bg1"/>
                </a:solidFill>
              </a:rPr>
              <a:t>Sau </a:t>
            </a:r>
            <a:r>
              <a:rPr lang="vi-VN" sz="3000" dirty="0">
                <a:solidFill>
                  <a:schemeClr val="bg1"/>
                </a:solidFill>
              </a:rPr>
              <a:t>khi hoàn thành giai đoạn thiết lập liên kết, trình xác thực sẽ gửi một thông báo "thách thức" đến </a:t>
            </a:r>
            <a:r>
              <a:rPr lang="en-US" sz="3000" dirty="0" err="1" smtClean="0">
                <a:solidFill>
                  <a:schemeClr val="bg1"/>
                </a:solidFill>
              </a:rPr>
              <a:t>bên</a:t>
            </a:r>
            <a:r>
              <a:rPr lang="en-US" sz="3000" dirty="0" smtClean="0">
                <a:solidFill>
                  <a:schemeClr val="bg1"/>
                </a:solidFill>
              </a:rPr>
              <a:t> </a:t>
            </a:r>
            <a:r>
              <a:rPr lang="en-US" sz="3000" dirty="0" err="1" smtClean="0">
                <a:solidFill>
                  <a:schemeClr val="bg1"/>
                </a:solidFill>
              </a:rPr>
              <a:t>kia</a:t>
            </a:r>
            <a:r>
              <a:rPr lang="vi-VN" sz="3000" dirty="0" smtClean="0">
                <a:solidFill>
                  <a:schemeClr val="bg1"/>
                </a:solidFill>
              </a:rPr>
              <a:t>.</a:t>
            </a:r>
            <a:endParaRPr lang="en-US" sz="3000" dirty="0" smtClean="0">
              <a:solidFill>
                <a:schemeClr val="bg1"/>
              </a:solidFill>
            </a:endParaRPr>
          </a:p>
          <a:p>
            <a:r>
              <a:rPr lang="en-US" sz="3000" dirty="0" smtClean="0">
                <a:solidFill>
                  <a:schemeClr val="bg1"/>
                </a:solidFill>
              </a:rPr>
              <a:t>2. </a:t>
            </a:r>
            <a:r>
              <a:rPr lang="en-US" sz="3000" dirty="0" err="1" smtClean="0">
                <a:solidFill>
                  <a:schemeClr val="bg1"/>
                </a:solidFill>
              </a:rPr>
              <a:t>Một</a:t>
            </a:r>
            <a:r>
              <a:rPr lang="en-US" sz="3000" dirty="0" smtClean="0">
                <a:solidFill>
                  <a:schemeClr val="bg1"/>
                </a:solidFill>
              </a:rPr>
              <a:t> </a:t>
            </a:r>
            <a:r>
              <a:rPr lang="en-US" sz="3000" dirty="0" err="1" smtClean="0">
                <a:solidFill>
                  <a:schemeClr val="bg1"/>
                </a:solidFill>
              </a:rPr>
              <a:t>bên</a:t>
            </a:r>
            <a:r>
              <a:rPr lang="en-US" sz="3000" dirty="0" smtClean="0">
                <a:solidFill>
                  <a:schemeClr val="bg1"/>
                </a:solidFill>
              </a:rPr>
              <a:t> </a:t>
            </a:r>
            <a:r>
              <a:rPr lang="vi-VN" sz="3000" dirty="0" smtClean="0">
                <a:solidFill>
                  <a:schemeClr val="bg1"/>
                </a:solidFill>
              </a:rPr>
              <a:t>phản </a:t>
            </a:r>
            <a:r>
              <a:rPr lang="vi-VN" sz="3000" dirty="0">
                <a:solidFill>
                  <a:schemeClr val="bg1"/>
                </a:solidFill>
              </a:rPr>
              <a:t>hồi với một giá trị được tính bằng cách sử dụng hàm băm một chiều đối với thử thách và bí mật được kết hợp</a:t>
            </a:r>
            <a:r>
              <a:rPr lang="vi-VN" sz="3000" dirty="0" smtClean="0">
                <a:solidFill>
                  <a:schemeClr val="bg1"/>
                </a:solidFill>
              </a:rPr>
              <a:t>.</a:t>
            </a:r>
            <a:endParaRPr lang="en-US" sz="3000" dirty="0" smtClean="0">
              <a:solidFill>
                <a:schemeClr val="bg1"/>
              </a:solidFill>
            </a:endParaRPr>
          </a:p>
        </p:txBody>
      </p:sp>
    </p:spTree>
    <p:extLst>
      <p:ext uri="{BB962C8B-B14F-4D97-AF65-F5344CB8AC3E}">
        <p14:creationId xmlns:p14="http://schemas.microsoft.com/office/powerpoint/2010/main" val="19091106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954"/>
            <a:ext cx="12169303" cy="793115"/>
          </a:xfrm>
        </p:spPr>
        <p:txBody>
          <a:bodyPr/>
          <a:lstStyle/>
          <a:p>
            <a:pPr algn="ctr"/>
            <a:r>
              <a:rPr lang="en-US" altLang="en-US" sz="4000" b="1" dirty="0">
                <a:latin typeface="Times New Roman" panose="02020603050405020304" pitchFamily="18" charset="0"/>
              </a:rPr>
              <a:t>Challenge Handshake Authentication Protocol (CHAP)</a:t>
            </a:r>
            <a:br>
              <a:rPr lang="en-US" altLang="en-US" sz="4000" b="1" dirty="0">
                <a:latin typeface="Times New Roman" panose="02020603050405020304" pitchFamily="18" charset="0"/>
              </a:rPr>
            </a:br>
            <a:endParaRPr lang="en-US" sz="4000" b="1" dirty="0"/>
          </a:p>
        </p:txBody>
      </p:sp>
      <p:sp>
        <p:nvSpPr>
          <p:cNvPr id="7" name="Content Placeholder 2"/>
          <p:cNvSpPr txBox="1">
            <a:spLocks/>
          </p:cNvSpPr>
          <p:nvPr/>
        </p:nvSpPr>
        <p:spPr>
          <a:xfrm>
            <a:off x="629263" y="1545860"/>
            <a:ext cx="10994760" cy="4621160"/>
          </a:xfr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sz="3000" dirty="0">
                <a:solidFill>
                  <a:schemeClr val="bg1"/>
                </a:solidFill>
              </a:rPr>
              <a:t>CHAP là một sơ đồ xác thực được sử dụng bởi các máy chủ Giao thức điểm-điểm (PPP) để xác thực danh tính của các máy khách từ xa. CHAP xác minh định kỳ danh tính của khách hàng bằng cách sử dụng kiểu bắt tay ba chiều. Điều này xảy ra tại thời điểm thiết lập liên kết ban đầu (LCP) và có thể xảy ra lại bất kỳ lúc nào sau đó. Việc xác minh dựa trên bí mật được chia sẻ (chẳng hạn như mật khẩu của khách hàng). </a:t>
            </a:r>
            <a:endParaRPr lang="en-US" sz="3000" dirty="0" smtClean="0">
              <a:solidFill>
                <a:schemeClr val="bg1"/>
              </a:solidFill>
            </a:endParaRPr>
          </a:p>
          <a:p>
            <a:r>
              <a:rPr lang="en-US" sz="3000" dirty="0" smtClean="0">
                <a:solidFill>
                  <a:schemeClr val="bg1"/>
                </a:solidFill>
              </a:rPr>
              <a:t>3. </a:t>
            </a:r>
            <a:r>
              <a:rPr lang="vi-VN" sz="3000" dirty="0" smtClean="0">
                <a:solidFill>
                  <a:schemeClr val="bg1"/>
                </a:solidFill>
              </a:rPr>
              <a:t>Trình </a:t>
            </a:r>
            <a:r>
              <a:rPr lang="vi-VN" sz="3000" dirty="0">
                <a:solidFill>
                  <a:schemeClr val="bg1"/>
                </a:solidFill>
              </a:rPr>
              <a:t>xác thực kiểm tra phản hồi dựa trên tính toán riêng của nó về giá trị băm mong đợi. Nếu các giá trị khớp, trình xác thực sẽ xác nhận xác thực; nếu không, nó sẽ chấm dứt kết nối</a:t>
            </a:r>
            <a:r>
              <a:rPr lang="vi-VN" sz="3000" dirty="0" smtClean="0">
                <a:solidFill>
                  <a:schemeClr val="bg1"/>
                </a:solidFill>
              </a:rPr>
              <a:t>.</a:t>
            </a:r>
            <a:endParaRPr lang="en-US" sz="3000" dirty="0" smtClean="0">
              <a:solidFill>
                <a:schemeClr val="bg1"/>
              </a:solidFill>
            </a:endParaRPr>
          </a:p>
          <a:p>
            <a:r>
              <a:rPr lang="en-US" sz="3000" dirty="0" smtClean="0">
                <a:solidFill>
                  <a:schemeClr val="bg1"/>
                </a:solidFill>
              </a:rPr>
              <a:t>4. </a:t>
            </a:r>
            <a:r>
              <a:rPr lang="vi-VN" sz="3000" dirty="0" smtClean="0">
                <a:solidFill>
                  <a:schemeClr val="bg1"/>
                </a:solidFill>
              </a:rPr>
              <a:t>Trong </a:t>
            </a:r>
            <a:r>
              <a:rPr lang="vi-VN" sz="3000" dirty="0">
                <a:solidFill>
                  <a:schemeClr val="bg1"/>
                </a:solidFill>
              </a:rPr>
              <a:t>các khoảng thời gian ngẫu nhiên, trình xác thực sẽ gửi một thử thách mới cho đồng nghiệp và lặp lại các bước từ 1 đến 3.</a:t>
            </a:r>
            <a:endParaRPr lang="en-US" sz="3000" dirty="0">
              <a:solidFill>
                <a:schemeClr val="bg1"/>
              </a:solidFill>
            </a:endParaRPr>
          </a:p>
        </p:txBody>
      </p:sp>
    </p:spTree>
    <p:extLst>
      <p:ext uri="{BB962C8B-B14F-4D97-AF65-F5344CB8AC3E}">
        <p14:creationId xmlns:p14="http://schemas.microsoft.com/office/powerpoint/2010/main" val="1134362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11182" y="190954"/>
            <a:ext cx="11783021" cy="793115"/>
          </a:xfrm>
        </p:spPr>
        <p:txBody>
          <a:bodyPr/>
          <a:lstStyle/>
          <a:p>
            <a:pPr algn="ctr"/>
            <a:r>
              <a:rPr lang="vi-VN" dirty="0"/>
              <a:t>Kerberos</a:t>
            </a:r>
            <a:br>
              <a:rPr lang="vi-VN" dirty="0"/>
            </a:br>
            <a:endParaRPr lang="en-US" dirty="0"/>
          </a:p>
        </p:txBody>
      </p:sp>
      <p:pic>
        <p:nvPicPr>
          <p:cNvPr id="5" name="Content Placeholder 4"/>
          <p:cNvPicPr>
            <a:picLocks noGrp="1" noChangeAspect="1"/>
          </p:cNvPicPr>
          <p:nvPr>
            <p:ph sz="quarter" idx="4294967295"/>
          </p:nvPr>
        </p:nvPicPr>
        <p:blipFill>
          <a:blip r:embed="rId2" cstate="print">
            <a:extLst>
              <a:ext uri="{28A0092B-C50C-407E-A947-70E740481C1C}">
                <a14:useLocalDpi xmlns:a14="http://schemas.microsoft.com/office/drawing/2010/main" val="0"/>
              </a:ext>
            </a:extLst>
          </a:blip>
          <a:stretch>
            <a:fillRect/>
          </a:stretch>
        </p:blipFill>
        <p:spPr>
          <a:xfrm>
            <a:off x="3200400" y="838200"/>
            <a:ext cx="8991600" cy="5181600"/>
          </a:xfrm>
        </p:spPr>
      </p:pic>
      <p:pic>
        <p:nvPicPr>
          <p:cNvPr id="2" name="Picture 1"/>
          <p:cNvPicPr>
            <a:picLocks noChangeAspect="1"/>
          </p:cNvPicPr>
          <p:nvPr/>
        </p:nvPicPr>
        <p:blipFill>
          <a:blip r:embed="rId3"/>
          <a:stretch>
            <a:fillRect/>
          </a:stretch>
        </p:blipFill>
        <p:spPr>
          <a:xfrm>
            <a:off x="1381328" y="984069"/>
            <a:ext cx="9591471" cy="4980834"/>
          </a:xfrm>
          <a:prstGeom prst="rect">
            <a:avLst/>
          </a:prstGeom>
        </p:spPr>
      </p:pic>
      <p:sp>
        <p:nvSpPr>
          <p:cNvPr id="3" name="Rectangle 2"/>
          <p:cNvSpPr/>
          <p:nvPr/>
        </p:nvSpPr>
        <p:spPr>
          <a:xfrm>
            <a:off x="4586892" y="6110772"/>
            <a:ext cx="3031599"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a:t>
            </a:r>
            <a:r>
              <a:rPr lang="en-US" dirty="0" err="1" smtClean="0">
                <a:solidFill>
                  <a:schemeClr val="bg1"/>
                </a:solidFill>
              </a:rPr>
              <a:t>ivoidwarranties.tech</a:t>
            </a:r>
            <a:endParaRPr lang="en-US" dirty="0">
              <a:solidFill>
                <a:schemeClr val="bg1"/>
              </a:solidFill>
            </a:endParaRPr>
          </a:p>
        </p:txBody>
      </p:sp>
    </p:spTree>
    <p:extLst>
      <p:ext uri="{BB962C8B-B14F-4D97-AF65-F5344CB8AC3E}">
        <p14:creationId xmlns:p14="http://schemas.microsoft.com/office/powerpoint/2010/main" val="7171412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753838" cy="793115"/>
          </a:xfrm>
        </p:spPr>
        <p:txBody>
          <a:bodyPr/>
          <a:lstStyle/>
          <a:p>
            <a:pPr algn="ctr"/>
            <a:r>
              <a:rPr lang="vi-VN" dirty="0"/>
              <a:t>Kerberos</a:t>
            </a:r>
            <a:br>
              <a:rPr lang="vi-VN" dirty="0"/>
            </a:br>
            <a:endParaRPr lang="en-US" dirty="0"/>
          </a:p>
        </p:txBody>
      </p:sp>
      <p:sp>
        <p:nvSpPr>
          <p:cNvPr id="3" name="Rectangle 2"/>
          <p:cNvSpPr/>
          <p:nvPr/>
        </p:nvSpPr>
        <p:spPr>
          <a:xfrm>
            <a:off x="758758" y="1321048"/>
            <a:ext cx="10291863" cy="5016758"/>
          </a:xfrm>
          <a:prstGeom prst="rect">
            <a:avLst/>
          </a:prstGeom>
        </p:spPr>
        <p:txBody>
          <a:bodyPr wrap="square">
            <a:spAutoFit/>
          </a:bodyPr>
          <a:lstStyle/>
          <a:p>
            <a:pPr marL="457200" indent="-457200">
              <a:buFont typeface="Wingdings" panose="05000000000000000000" pitchFamily="2" charset="2"/>
              <a:buChar char="Ø"/>
            </a:pPr>
            <a:r>
              <a:rPr lang="en-GB" sz="3200" dirty="0" err="1" smtClean="0">
                <a:solidFill>
                  <a:schemeClr val="bg1"/>
                </a:solidFill>
              </a:rPr>
              <a:t>Sử</a:t>
            </a:r>
            <a:r>
              <a:rPr lang="en-GB" sz="3200" dirty="0" smtClean="0">
                <a:solidFill>
                  <a:schemeClr val="bg1"/>
                </a:solidFill>
              </a:rPr>
              <a:t> </a:t>
            </a:r>
            <a:r>
              <a:rPr lang="en-GB" sz="3200" dirty="0" err="1" smtClean="0">
                <a:solidFill>
                  <a:schemeClr val="bg1"/>
                </a:solidFill>
              </a:rPr>
              <a:t>dụng</a:t>
            </a:r>
            <a:r>
              <a:rPr lang="en-GB" sz="3200" dirty="0" smtClean="0">
                <a:solidFill>
                  <a:schemeClr val="bg1"/>
                </a:solidFill>
              </a:rPr>
              <a:t> </a:t>
            </a:r>
            <a:r>
              <a:rPr lang="en-GB" sz="3200" dirty="0" err="1" smtClean="0">
                <a:solidFill>
                  <a:schemeClr val="bg1"/>
                </a:solidFill>
              </a:rPr>
              <a:t>trong</a:t>
            </a:r>
            <a:r>
              <a:rPr lang="en-GB" sz="3200" dirty="0" smtClean="0">
                <a:solidFill>
                  <a:schemeClr val="bg1"/>
                </a:solidFill>
              </a:rPr>
              <a:t> Windows </a:t>
            </a:r>
            <a:r>
              <a:rPr lang="en-GB" sz="3200" dirty="0">
                <a:solidFill>
                  <a:schemeClr val="bg1"/>
                </a:solidFill>
              </a:rPr>
              <a:t>Active Directory </a:t>
            </a:r>
            <a:r>
              <a:rPr lang="en-GB" sz="3200" dirty="0" smtClean="0">
                <a:solidFill>
                  <a:schemeClr val="bg1"/>
                </a:solidFill>
              </a:rPr>
              <a:t>Domains</a:t>
            </a:r>
          </a:p>
          <a:p>
            <a:pPr marL="457200" indent="-457200">
              <a:buFont typeface="Wingdings" panose="05000000000000000000" pitchFamily="2" charset="2"/>
              <a:buChar char="Ø"/>
            </a:pPr>
            <a:r>
              <a:rPr lang="en-GB" sz="3200" dirty="0" err="1" smtClean="0">
                <a:solidFill>
                  <a:schemeClr val="bg1"/>
                </a:solidFill>
              </a:rPr>
              <a:t>Sử</a:t>
            </a:r>
            <a:r>
              <a:rPr lang="en-GB" sz="3200" dirty="0" smtClean="0">
                <a:solidFill>
                  <a:schemeClr val="bg1"/>
                </a:solidFill>
              </a:rPr>
              <a:t> </a:t>
            </a:r>
            <a:r>
              <a:rPr lang="en-GB" sz="3200" dirty="0" err="1" smtClean="0">
                <a:solidFill>
                  <a:schemeClr val="bg1"/>
                </a:solidFill>
              </a:rPr>
              <a:t>dụng</a:t>
            </a:r>
            <a:r>
              <a:rPr lang="en-GB" sz="3200" dirty="0" smtClean="0">
                <a:solidFill>
                  <a:schemeClr val="bg1"/>
                </a:solidFill>
              </a:rPr>
              <a:t> </a:t>
            </a:r>
            <a:r>
              <a:rPr lang="en-GB" sz="3200" dirty="0" err="1" smtClean="0">
                <a:solidFill>
                  <a:schemeClr val="bg1"/>
                </a:solidFill>
              </a:rPr>
              <a:t>nhiều</a:t>
            </a:r>
            <a:r>
              <a:rPr lang="en-GB" sz="3200" dirty="0" smtClean="0">
                <a:solidFill>
                  <a:schemeClr val="bg1"/>
                </a:solidFill>
              </a:rPr>
              <a:t> </a:t>
            </a:r>
            <a:r>
              <a:rPr lang="en-GB" sz="3200" dirty="0" err="1" smtClean="0">
                <a:solidFill>
                  <a:schemeClr val="bg1"/>
                </a:solidFill>
              </a:rPr>
              <a:t>trong</a:t>
            </a:r>
            <a:r>
              <a:rPr lang="en-GB" sz="3200" dirty="0" smtClean="0">
                <a:solidFill>
                  <a:schemeClr val="bg1"/>
                </a:solidFill>
              </a:rPr>
              <a:t> </a:t>
            </a:r>
            <a:r>
              <a:rPr lang="en-GB" sz="3200" dirty="0" err="1" smtClean="0">
                <a:solidFill>
                  <a:schemeClr val="bg1"/>
                </a:solidFill>
              </a:rPr>
              <a:t>các</a:t>
            </a:r>
            <a:r>
              <a:rPr lang="en-GB" sz="3200" dirty="0" smtClean="0">
                <a:solidFill>
                  <a:schemeClr val="bg1"/>
                </a:solidFill>
              </a:rPr>
              <a:t> </a:t>
            </a:r>
            <a:r>
              <a:rPr lang="en-GB" sz="3200" dirty="0" err="1" smtClean="0">
                <a:solidFill>
                  <a:schemeClr val="bg1"/>
                </a:solidFill>
              </a:rPr>
              <a:t>hệ</a:t>
            </a:r>
            <a:r>
              <a:rPr lang="en-GB" sz="3200" dirty="0" smtClean="0">
                <a:solidFill>
                  <a:schemeClr val="bg1"/>
                </a:solidFill>
              </a:rPr>
              <a:t> UNIX</a:t>
            </a:r>
          </a:p>
          <a:p>
            <a:pPr marL="457200" indent="-457200">
              <a:buFont typeface="Wingdings" panose="05000000000000000000" pitchFamily="2" charset="2"/>
              <a:buChar char="Ø"/>
            </a:pPr>
            <a:r>
              <a:rPr lang="en-GB" sz="3200" dirty="0" err="1" smtClean="0">
                <a:solidFill>
                  <a:schemeClr val="bg1"/>
                </a:solidFill>
              </a:rPr>
              <a:t>Chống</a:t>
            </a:r>
            <a:r>
              <a:rPr lang="en-GB" sz="3200" dirty="0" smtClean="0">
                <a:solidFill>
                  <a:schemeClr val="bg1"/>
                </a:solidFill>
              </a:rPr>
              <a:t> </a:t>
            </a:r>
            <a:r>
              <a:rPr lang="en-GB" sz="3200" dirty="0" err="1" smtClean="0">
                <a:solidFill>
                  <a:schemeClr val="bg1"/>
                </a:solidFill>
              </a:rPr>
              <a:t>tấn</a:t>
            </a:r>
            <a:r>
              <a:rPr lang="en-GB" sz="3200" dirty="0" smtClean="0">
                <a:solidFill>
                  <a:schemeClr val="bg1"/>
                </a:solidFill>
              </a:rPr>
              <a:t> </a:t>
            </a:r>
            <a:r>
              <a:rPr lang="en-GB" sz="3200" dirty="0" err="1" smtClean="0">
                <a:solidFill>
                  <a:schemeClr val="bg1"/>
                </a:solidFill>
              </a:rPr>
              <a:t>công</a:t>
            </a:r>
            <a:r>
              <a:rPr lang="en-GB" sz="3200" dirty="0" smtClean="0">
                <a:solidFill>
                  <a:schemeClr val="bg1"/>
                </a:solidFill>
              </a:rPr>
              <a:t> </a:t>
            </a:r>
            <a:r>
              <a:rPr lang="en-GB" sz="3200" dirty="0">
                <a:solidFill>
                  <a:schemeClr val="bg1"/>
                </a:solidFill>
              </a:rPr>
              <a:t>Man-in-the-Middle attacks </a:t>
            </a:r>
            <a:r>
              <a:rPr lang="en-GB" sz="3200" dirty="0" err="1" smtClean="0">
                <a:solidFill>
                  <a:schemeClr val="bg1"/>
                </a:solidFill>
              </a:rPr>
              <a:t>và</a:t>
            </a:r>
            <a:r>
              <a:rPr lang="en-GB" sz="3200" dirty="0" smtClean="0">
                <a:solidFill>
                  <a:schemeClr val="bg1"/>
                </a:solidFill>
              </a:rPr>
              <a:t> </a:t>
            </a:r>
            <a:r>
              <a:rPr lang="en-GB" sz="3200" dirty="0">
                <a:solidFill>
                  <a:schemeClr val="bg1"/>
                </a:solidFill>
              </a:rPr>
              <a:t>replay </a:t>
            </a:r>
            <a:r>
              <a:rPr lang="en-GB" sz="3200" dirty="0" smtClean="0">
                <a:solidFill>
                  <a:schemeClr val="bg1"/>
                </a:solidFill>
              </a:rPr>
              <a:t>attacks</a:t>
            </a:r>
          </a:p>
          <a:p>
            <a:pPr marL="457200" indent="-457200">
              <a:buFont typeface="Wingdings" panose="05000000000000000000" pitchFamily="2" charset="2"/>
              <a:buChar char="Ø"/>
            </a:pPr>
            <a:r>
              <a:rPr lang="en-GB" sz="3200" dirty="0" err="1" smtClean="0">
                <a:solidFill>
                  <a:schemeClr val="bg1"/>
                </a:solidFill>
              </a:rPr>
              <a:t>Phương</a:t>
            </a:r>
            <a:r>
              <a:rPr lang="en-GB" sz="3200" dirty="0" smtClean="0">
                <a:solidFill>
                  <a:schemeClr val="bg1"/>
                </a:solidFill>
              </a:rPr>
              <a:t> </a:t>
            </a:r>
            <a:r>
              <a:rPr lang="en-GB" sz="3200" dirty="0" err="1" smtClean="0">
                <a:solidFill>
                  <a:schemeClr val="bg1"/>
                </a:solidFill>
              </a:rPr>
              <a:t>pháp</a:t>
            </a:r>
            <a:r>
              <a:rPr lang="en-GB" sz="3200" dirty="0" smtClean="0">
                <a:solidFill>
                  <a:schemeClr val="bg1"/>
                </a:solidFill>
              </a:rPr>
              <a:t> </a:t>
            </a:r>
            <a:r>
              <a:rPr lang="en-GB" sz="3200" dirty="0" err="1" smtClean="0">
                <a:solidFill>
                  <a:schemeClr val="bg1"/>
                </a:solidFill>
              </a:rPr>
              <a:t>để</a:t>
            </a:r>
            <a:r>
              <a:rPr lang="en-GB" sz="3200" dirty="0" smtClean="0">
                <a:solidFill>
                  <a:schemeClr val="bg1"/>
                </a:solidFill>
              </a:rPr>
              <a:t> </a:t>
            </a:r>
            <a:r>
              <a:rPr lang="en-GB" sz="3200" dirty="0" err="1" smtClean="0">
                <a:solidFill>
                  <a:schemeClr val="bg1"/>
                </a:solidFill>
              </a:rPr>
              <a:t>cấp</a:t>
            </a:r>
            <a:r>
              <a:rPr lang="en-GB" sz="3200" dirty="0" smtClean="0">
                <a:solidFill>
                  <a:schemeClr val="bg1"/>
                </a:solidFill>
              </a:rPr>
              <a:t> ticket</a:t>
            </a:r>
            <a:endParaRPr lang="en-GB" sz="3200" dirty="0">
              <a:solidFill>
                <a:schemeClr val="bg1"/>
              </a:solidFill>
            </a:endParaRPr>
          </a:p>
          <a:p>
            <a:pPr marL="457200" indent="-457200">
              <a:buFont typeface="Wingdings" panose="05000000000000000000" pitchFamily="2" charset="2"/>
              <a:buChar char="Ø"/>
            </a:pPr>
            <a:r>
              <a:rPr lang="en-GB" sz="3200" dirty="0" err="1" smtClean="0">
                <a:solidFill>
                  <a:schemeClr val="bg1"/>
                </a:solidFill>
              </a:rPr>
              <a:t>Bộ</a:t>
            </a:r>
            <a:r>
              <a:rPr lang="en-GB" sz="3200" dirty="0" smtClean="0">
                <a:solidFill>
                  <a:schemeClr val="bg1"/>
                </a:solidFill>
              </a:rPr>
              <a:t> </a:t>
            </a:r>
            <a:r>
              <a:rPr lang="en-GB" sz="3200" dirty="0" err="1" smtClean="0">
                <a:solidFill>
                  <a:schemeClr val="bg1"/>
                </a:solidFill>
              </a:rPr>
              <a:t>đồng</a:t>
            </a:r>
            <a:r>
              <a:rPr lang="en-GB" sz="3200" dirty="0" smtClean="0">
                <a:solidFill>
                  <a:schemeClr val="bg1"/>
                </a:solidFill>
              </a:rPr>
              <a:t> </a:t>
            </a:r>
            <a:r>
              <a:rPr lang="en-GB" sz="3200" dirty="0" err="1" smtClean="0">
                <a:solidFill>
                  <a:schemeClr val="bg1"/>
                </a:solidFill>
              </a:rPr>
              <a:t>bộ</a:t>
            </a:r>
            <a:r>
              <a:rPr lang="en-GB" sz="3200" dirty="0" smtClean="0">
                <a:solidFill>
                  <a:schemeClr val="bg1"/>
                </a:solidFill>
              </a:rPr>
              <a:t> </a:t>
            </a:r>
            <a:r>
              <a:rPr lang="en-GB" sz="3200" dirty="0" err="1" smtClean="0">
                <a:solidFill>
                  <a:schemeClr val="bg1"/>
                </a:solidFill>
              </a:rPr>
              <a:t>hóa</a:t>
            </a:r>
            <a:r>
              <a:rPr lang="en-GB" sz="3200" dirty="0" smtClean="0">
                <a:solidFill>
                  <a:schemeClr val="bg1"/>
                </a:solidFill>
              </a:rPr>
              <a:t> </a:t>
            </a:r>
            <a:r>
              <a:rPr lang="en-GB" sz="3200" dirty="0" err="1" smtClean="0">
                <a:solidFill>
                  <a:schemeClr val="bg1"/>
                </a:solidFill>
              </a:rPr>
              <a:t>thời</a:t>
            </a:r>
            <a:r>
              <a:rPr lang="en-GB" sz="3200" dirty="0" smtClean="0">
                <a:solidFill>
                  <a:schemeClr val="bg1"/>
                </a:solidFill>
              </a:rPr>
              <a:t> </a:t>
            </a:r>
            <a:r>
              <a:rPr lang="en-GB" sz="3200" dirty="0" err="1" smtClean="0">
                <a:solidFill>
                  <a:schemeClr val="bg1"/>
                </a:solidFill>
              </a:rPr>
              <a:t>gian</a:t>
            </a:r>
            <a:endParaRPr lang="en-GB" sz="3200" dirty="0">
              <a:solidFill>
                <a:schemeClr val="bg1"/>
              </a:solidFill>
            </a:endParaRPr>
          </a:p>
          <a:p>
            <a:pPr marL="457200" indent="-457200">
              <a:buFont typeface="Wingdings" panose="05000000000000000000" pitchFamily="2" charset="2"/>
              <a:buChar char="Ø"/>
            </a:pPr>
            <a:r>
              <a:rPr lang="en-GB" sz="3200" dirty="0" err="1" smtClean="0">
                <a:solidFill>
                  <a:schemeClr val="bg1"/>
                </a:solidFill>
              </a:rPr>
              <a:t>Cơ</a:t>
            </a:r>
            <a:r>
              <a:rPr lang="en-GB" sz="3200" dirty="0" smtClean="0">
                <a:solidFill>
                  <a:schemeClr val="bg1"/>
                </a:solidFill>
              </a:rPr>
              <a:t> </a:t>
            </a:r>
            <a:r>
              <a:rPr lang="en-GB" sz="3200" dirty="0" err="1" smtClean="0">
                <a:solidFill>
                  <a:schemeClr val="bg1"/>
                </a:solidFill>
              </a:rPr>
              <a:t>sở</a:t>
            </a:r>
            <a:r>
              <a:rPr lang="en-GB" sz="3200" dirty="0" smtClean="0">
                <a:solidFill>
                  <a:schemeClr val="bg1"/>
                </a:solidFill>
              </a:rPr>
              <a:t> </a:t>
            </a:r>
            <a:r>
              <a:rPr lang="en-GB" sz="3200" dirty="0" err="1" smtClean="0">
                <a:solidFill>
                  <a:schemeClr val="bg1"/>
                </a:solidFill>
              </a:rPr>
              <a:t>dữ</a:t>
            </a:r>
            <a:r>
              <a:rPr lang="en-GB" sz="3200" dirty="0" smtClean="0">
                <a:solidFill>
                  <a:schemeClr val="bg1"/>
                </a:solidFill>
              </a:rPr>
              <a:t> </a:t>
            </a:r>
            <a:r>
              <a:rPr lang="en-GB" sz="3200" dirty="0" err="1" smtClean="0">
                <a:solidFill>
                  <a:schemeClr val="bg1"/>
                </a:solidFill>
              </a:rPr>
              <a:t>liệu</a:t>
            </a:r>
            <a:r>
              <a:rPr lang="en-GB" sz="3200" dirty="0" smtClean="0">
                <a:solidFill>
                  <a:schemeClr val="bg1"/>
                </a:solidFill>
              </a:rPr>
              <a:t> </a:t>
            </a:r>
            <a:r>
              <a:rPr lang="en-GB" sz="3200" dirty="0" err="1" smtClean="0">
                <a:solidFill>
                  <a:schemeClr val="bg1"/>
                </a:solidFill>
              </a:rPr>
              <a:t>định</a:t>
            </a:r>
            <a:r>
              <a:rPr lang="en-GB" sz="3200" dirty="0" smtClean="0">
                <a:solidFill>
                  <a:schemeClr val="bg1"/>
                </a:solidFill>
              </a:rPr>
              <a:t> </a:t>
            </a:r>
            <a:r>
              <a:rPr lang="en-GB" sz="3200" dirty="0" err="1" smtClean="0">
                <a:solidFill>
                  <a:schemeClr val="bg1"/>
                </a:solidFill>
              </a:rPr>
              <a:t>danh</a:t>
            </a:r>
            <a:endParaRPr lang="en-GB" sz="3200" dirty="0" smtClean="0">
              <a:solidFill>
                <a:schemeClr val="bg1"/>
              </a:solidFill>
            </a:endParaRPr>
          </a:p>
          <a:p>
            <a:pPr marL="457200" indent="-457200">
              <a:buFont typeface="Wingdings" panose="05000000000000000000" pitchFamily="2" charset="2"/>
              <a:buChar char="Ø"/>
            </a:pPr>
            <a:r>
              <a:rPr lang="en-GB" sz="3200" dirty="0" err="1" smtClean="0">
                <a:solidFill>
                  <a:schemeClr val="bg1"/>
                </a:solidFill>
              </a:rPr>
              <a:t>Sử</a:t>
            </a:r>
            <a:r>
              <a:rPr lang="en-GB" sz="3200" dirty="0" smtClean="0">
                <a:solidFill>
                  <a:schemeClr val="bg1"/>
                </a:solidFill>
              </a:rPr>
              <a:t> </a:t>
            </a:r>
            <a:r>
              <a:rPr lang="en-GB" sz="3200" dirty="0" err="1" smtClean="0">
                <a:solidFill>
                  <a:schemeClr val="bg1"/>
                </a:solidFill>
              </a:rPr>
              <a:t>dụng</a:t>
            </a:r>
            <a:r>
              <a:rPr lang="en-GB" sz="3200" dirty="0" smtClean="0">
                <a:solidFill>
                  <a:schemeClr val="bg1"/>
                </a:solidFill>
              </a:rPr>
              <a:t> </a:t>
            </a:r>
            <a:r>
              <a:rPr lang="en-GB" sz="3200" dirty="0" err="1" smtClean="0">
                <a:solidFill>
                  <a:schemeClr val="bg1"/>
                </a:solidFill>
              </a:rPr>
              <a:t>cổng</a:t>
            </a:r>
            <a:r>
              <a:rPr lang="en-GB" sz="3200" dirty="0" smtClean="0">
                <a:solidFill>
                  <a:schemeClr val="bg1"/>
                </a:solidFill>
              </a:rPr>
              <a:t> </a:t>
            </a:r>
            <a:r>
              <a:rPr lang="en-GB" sz="3200" dirty="0" err="1" smtClean="0">
                <a:solidFill>
                  <a:schemeClr val="bg1"/>
                </a:solidFill>
              </a:rPr>
              <a:t>mặc</a:t>
            </a:r>
            <a:r>
              <a:rPr lang="en-GB" sz="3200" dirty="0" smtClean="0">
                <a:solidFill>
                  <a:schemeClr val="bg1"/>
                </a:solidFill>
              </a:rPr>
              <a:t> </a:t>
            </a:r>
            <a:r>
              <a:rPr lang="en-GB" sz="3200" dirty="0" err="1" smtClean="0">
                <a:solidFill>
                  <a:schemeClr val="bg1"/>
                </a:solidFill>
              </a:rPr>
              <a:t>định</a:t>
            </a:r>
            <a:r>
              <a:rPr lang="en-GB" sz="3200" dirty="0" smtClean="0">
                <a:solidFill>
                  <a:schemeClr val="bg1"/>
                </a:solidFill>
              </a:rPr>
              <a:t> 88 </a:t>
            </a:r>
            <a:r>
              <a:rPr lang="en-GB" sz="3200" dirty="0">
                <a:solidFill>
                  <a:schemeClr val="bg1"/>
                </a:solidFill>
              </a:rPr>
              <a:t>(TCP &amp; UDP)</a:t>
            </a:r>
          </a:p>
          <a:p>
            <a:pPr marL="457200" indent="-457200">
              <a:buFont typeface="Wingdings" panose="05000000000000000000" pitchFamily="2" charset="2"/>
              <a:buChar char="Ø"/>
            </a:pPr>
            <a:r>
              <a:rPr lang="en-GB" sz="3200" dirty="0" err="1" smtClean="0">
                <a:solidFill>
                  <a:schemeClr val="bg1"/>
                </a:solidFill>
              </a:rPr>
              <a:t>Sử</a:t>
            </a:r>
            <a:r>
              <a:rPr lang="en-GB" sz="3200" dirty="0" smtClean="0">
                <a:solidFill>
                  <a:schemeClr val="bg1"/>
                </a:solidFill>
              </a:rPr>
              <a:t> </a:t>
            </a:r>
            <a:r>
              <a:rPr lang="en-GB" sz="3200" dirty="0" err="1" smtClean="0">
                <a:solidFill>
                  <a:schemeClr val="bg1"/>
                </a:solidFill>
              </a:rPr>
              <a:t>dụng</a:t>
            </a:r>
            <a:r>
              <a:rPr lang="en-GB" sz="3200" dirty="0" smtClean="0">
                <a:solidFill>
                  <a:schemeClr val="bg1"/>
                </a:solidFill>
              </a:rPr>
              <a:t> </a:t>
            </a:r>
            <a:r>
              <a:rPr lang="en-GB" sz="3200" dirty="0" err="1" smtClean="0">
                <a:solidFill>
                  <a:schemeClr val="bg1"/>
                </a:solidFill>
              </a:rPr>
              <a:t>mật</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a:t>
            </a:r>
            <a:r>
              <a:rPr lang="en-GB" sz="3200" dirty="0" err="1" smtClean="0">
                <a:solidFill>
                  <a:schemeClr val="bg1"/>
                </a:solidFill>
              </a:rPr>
              <a:t>khóa</a:t>
            </a:r>
            <a:r>
              <a:rPr lang="en-GB" sz="3200" dirty="0" smtClean="0">
                <a:solidFill>
                  <a:schemeClr val="bg1"/>
                </a:solidFill>
              </a:rPr>
              <a:t> </a:t>
            </a:r>
            <a:r>
              <a:rPr lang="en-GB" sz="3200" dirty="0" err="1" smtClean="0">
                <a:solidFill>
                  <a:schemeClr val="bg1"/>
                </a:solidFill>
              </a:rPr>
              <a:t>bí</a:t>
            </a:r>
            <a:r>
              <a:rPr lang="en-GB" sz="3200" dirty="0" smtClean="0">
                <a:solidFill>
                  <a:schemeClr val="bg1"/>
                </a:solidFill>
              </a:rPr>
              <a:t> </a:t>
            </a:r>
            <a:r>
              <a:rPr lang="en-GB" sz="3200" dirty="0" err="1" smtClean="0">
                <a:solidFill>
                  <a:schemeClr val="bg1"/>
                </a:solidFill>
              </a:rPr>
              <a:t>mật</a:t>
            </a:r>
            <a:endParaRPr lang="en-GB" sz="3200" dirty="0">
              <a:solidFill>
                <a:schemeClr val="bg1"/>
              </a:solidFill>
            </a:endParaRPr>
          </a:p>
          <a:p>
            <a:pPr marL="457200" indent="-457200">
              <a:buFont typeface="Wingdings" panose="05000000000000000000" pitchFamily="2" charset="2"/>
              <a:buChar char="Ø"/>
            </a:pPr>
            <a:endParaRPr lang="en-GB" sz="3200" dirty="0">
              <a:solidFill>
                <a:schemeClr val="bg1"/>
              </a:solidFill>
            </a:endParaRPr>
          </a:p>
        </p:txBody>
      </p:sp>
    </p:spTree>
    <p:extLst>
      <p:ext uri="{BB962C8B-B14F-4D97-AF65-F5344CB8AC3E}">
        <p14:creationId xmlns:p14="http://schemas.microsoft.com/office/powerpoint/2010/main" val="32969303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bg1"/>
                </a:solidFill>
              </a:rPr>
              <a:t>RADIUS</a:t>
            </a:r>
          </a:p>
        </p:txBody>
      </p:sp>
      <p:sp>
        <p:nvSpPr>
          <p:cNvPr id="3" name="Content Placeholder 2"/>
          <p:cNvSpPr>
            <a:spLocks noGrp="1"/>
          </p:cNvSpPr>
          <p:nvPr>
            <p:ph idx="1"/>
          </p:nvPr>
        </p:nvSpPr>
        <p:spPr>
          <a:xfrm>
            <a:off x="629263" y="1545860"/>
            <a:ext cx="10994760" cy="4621160"/>
          </a:xfrm>
        </p:spPr>
        <p:txBody>
          <a:bodyPr>
            <a:normAutofit/>
          </a:bodyPr>
          <a:lstStyle/>
          <a:p>
            <a:r>
              <a:rPr lang="vi-VN" sz="3000" dirty="0"/>
              <a:t>RADIUS ban đầu được phát triển bởi tập đoàn Mỹ Livingston Enterprises vào năm 1991. </a:t>
            </a:r>
            <a:endParaRPr lang="en-US" sz="3000" dirty="0" smtClean="0"/>
          </a:p>
          <a:p>
            <a:r>
              <a:rPr lang="vi-VN" sz="3000" dirty="0" smtClean="0"/>
              <a:t>Nó </a:t>
            </a:r>
            <a:r>
              <a:rPr lang="vi-VN" sz="3000" dirty="0"/>
              <a:t>là một giao thức mạng để quản lý xác thực máy chủ truy cập và kế toán như được định nghĩa trong Yêu cầu cho ý kiến (RFC) 2865, sau đó được chuyển sang tiêu chuẩn của Lực lượng Đặc nhiệm Kỹ thuật Internet.</a:t>
            </a:r>
            <a:endParaRPr lang="en-US" sz="3000" dirty="0"/>
          </a:p>
        </p:txBody>
      </p:sp>
      <p:sp>
        <p:nvSpPr>
          <p:cNvPr id="4" name="Slide Number Placeholder 3"/>
          <p:cNvSpPr>
            <a:spLocks noGrp="1"/>
          </p:cNvSpPr>
          <p:nvPr>
            <p:ph type="sldNum" sz="quarter" idx="12"/>
          </p:nvPr>
        </p:nvSpPr>
        <p:spPr/>
        <p:txBody>
          <a:bodyPr/>
          <a:lstStyle/>
          <a:p>
            <a:fld id="{28A63A28-6375-4CE5-A4EA-EBD28E7AB6F4}" type="slidenum">
              <a:rPr lang="en-US" altLang="en-US" smtClean="0"/>
              <a:pPr/>
              <a:t>12</a:t>
            </a:fld>
            <a:endParaRPr lang="en-US" altLang="en-US"/>
          </a:p>
        </p:txBody>
      </p:sp>
    </p:spTree>
    <p:extLst>
      <p:ext uri="{BB962C8B-B14F-4D97-AF65-F5344CB8AC3E}">
        <p14:creationId xmlns:p14="http://schemas.microsoft.com/office/powerpoint/2010/main" val="18715332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bg1"/>
                </a:solidFill>
              </a:rPr>
              <a:t>RADIUS</a:t>
            </a:r>
          </a:p>
        </p:txBody>
      </p:sp>
      <p:sp>
        <p:nvSpPr>
          <p:cNvPr id="3" name="Content Placeholder 2"/>
          <p:cNvSpPr>
            <a:spLocks noGrp="1"/>
          </p:cNvSpPr>
          <p:nvPr>
            <p:ph idx="1"/>
          </p:nvPr>
        </p:nvSpPr>
        <p:spPr>
          <a:xfrm>
            <a:off x="629263" y="1545860"/>
            <a:ext cx="10994760" cy="4621160"/>
          </a:xfrm>
        </p:spPr>
        <p:txBody>
          <a:bodyPr>
            <a:normAutofit/>
          </a:bodyPr>
          <a:lstStyle/>
          <a:p>
            <a:r>
              <a:rPr lang="vi-VN" sz="3000" dirty="0" smtClean="0"/>
              <a:t>RADIUS </a:t>
            </a:r>
            <a:r>
              <a:rPr lang="vi-VN" sz="3000" dirty="0"/>
              <a:t>hỗ trợ duy trì hồ sơ người dùng của công ty trong cơ sở dữ liệu trung tâm, nơi tất cả các máy chủ từ xa được kết nối với máy chủ trung tâm đều có thể chia sẻ thông tin. RADIUS được sử dụng rộng rãi nhất bởi các nhà cung cấp dịch vụ Internet và các doanh nghiệp kinh doanh vì tính chất phổ biến và hỗ trợ rộng rãi của nó. </a:t>
            </a:r>
            <a:endParaRPr lang="en-US" sz="3000" dirty="0" smtClean="0"/>
          </a:p>
          <a:p>
            <a:r>
              <a:rPr lang="vi-VN" sz="3000" dirty="0" smtClean="0"/>
              <a:t>Nó </a:t>
            </a:r>
            <a:r>
              <a:rPr lang="vi-VN" sz="3000" dirty="0"/>
              <a:t>được sử dụng để xác thực quyền truy cập vào các mạng nội bộ và không dây cũng như các dịch vụ email tích hợp khác. Các mạng này có thể sử dụng modem, cổng mạng riêng ảo, máy chủ Web, đường dây thuê bao kỹ thuật số (DSL), v.v. </a:t>
            </a:r>
          </a:p>
        </p:txBody>
      </p:sp>
      <p:sp>
        <p:nvSpPr>
          <p:cNvPr id="4" name="Slide Number Placeholder 3"/>
          <p:cNvSpPr>
            <a:spLocks noGrp="1"/>
          </p:cNvSpPr>
          <p:nvPr>
            <p:ph type="sldNum" sz="quarter" idx="12"/>
          </p:nvPr>
        </p:nvSpPr>
        <p:spPr/>
        <p:txBody>
          <a:bodyPr/>
          <a:lstStyle/>
          <a:p>
            <a:fld id="{28A63A28-6375-4CE5-A4EA-EBD28E7AB6F4}" type="slidenum">
              <a:rPr lang="en-US" altLang="en-US" smtClean="0"/>
              <a:pPr/>
              <a:t>13</a:t>
            </a:fld>
            <a:endParaRPr lang="en-US" altLang="en-US"/>
          </a:p>
        </p:txBody>
      </p:sp>
    </p:spTree>
    <p:extLst>
      <p:ext uri="{BB962C8B-B14F-4D97-AF65-F5344CB8AC3E}">
        <p14:creationId xmlns:p14="http://schemas.microsoft.com/office/powerpoint/2010/main" val="30759331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783021" cy="793115"/>
          </a:xfrm>
        </p:spPr>
        <p:txBody>
          <a:bodyPr/>
          <a:lstStyle/>
          <a:p>
            <a:pPr algn="ctr"/>
            <a:r>
              <a:rPr lang="en-US" dirty="0"/>
              <a:t>RADIUS</a:t>
            </a:r>
          </a:p>
        </p:txBody>
      </p:sp>
      <p:sp>
        <p:nvSpPr>
          <p:cNvPr id="3" name="Content Placeholder 2"/>
          <p:cNvSpPr>
            <a:spLocks noGrp="1"/>
          </p:cNvSpPr>
          <p:nvPr>
            <p:ph idx="4294967295"/>
          </p:nvPr>
        </p:nvSpPr>
        <p:spPr>
          <a:xfrm>
            <a:off x="293657" y="1089499"/>
            <a:ext cx="11365149" cy="4143982"/>
          </a:xfrm>
        </p:spPr>
        <p:txBody>
          <a:bodyPr>
            <a:noAutofit/>
          </a:bodyPr>
          <a:lstStyle/>
          <a:p>
            <a:pPr algn="just"/>
            <a:r>
              <a:rPr lang="vi-VN" b="1" dirty="0">
                <a:solidFill>
                  <a:schemeClr val="bg1"/>
                </a:solidFill>
              </a:rPr>
              <a:t>Remote Authentication Dial-In User Service</a:t>
            </a:r>
            <a:r>
              <a:rPr lang="vi-VN" dirty="0">
                <a:solidFill>
                  <a:schemeClr val="bg1"/>
                </a:solidFill>
              </a:rPr>
              <a:t> (</a:t>
            </a:r>
            <a:r>
              <a:rPr lang="vi-VN" b="1" dirty="0">
                <a:solidFill>
                  <a:schemeClr val="bg1"/>
                </a:solidFill>
              </a:rPr>
              <a:t>RADIUS</a:t>
            </a:r>
            <a:r>
              <a:rPr lang="vi-VN" dirty="0" smtClean="0">
                <a:solidFill>
                  <a:schemeClr val="bg1"/>
                </a:solidFill>
              </a:rPr>
              <a:t>)</a:t>
            </a:r>
            <a:r>
              <a:rPr lang="en-US" dirty="0" smtClean="0">
                <a:solidFill>
                  <a:schemeClr val="bg1"/>
                </a:solidFill>
              </a:rPr>
              <a:t>:</a:t>
            </a:r>
          </a:p>
          <a:p>
            <a:pPr algn="just">
              <a:buFontTx/>
              <a:buChar char="-"/>
            </a:pPr>
            <a:r>
              <a:rPr lang="en-US" dirty="0" smtClean="0">
                <a:solidFill>
                  <a:schemeClr val="bg1"/>
                </a:solidFill>
              </a:rPr>
              <a:t>G</a:t>
            </a:r>
            <a:r>
              <a:rPr lang="vi-VN" dirty="0" smtClean="0">
                <a:solidFill>
                  <a:schemeClr val="bg1"/>
                </a:solidFill>
              </a:rPr>
              <a:t>iao </a:t>
            </a:r>
            <a:r>
              <a:rPr lang="vi-VN" dirty="0">
                <a:solidFill>
                  <a:schemeClr val="bg1"/>
                </a:solidFill>
              </a:rPr>
              <a:t>thức mạng, hoạt động trên cổng mặc định là UDP </a:t>
            </a:r>
            <a:r>
              <a:rPr lang="vi-VN" dirty="0" smtClean="0">
                <a:solidFill>
                  <a:schemeClr val="bg1"/>
                </a:solidFill>
              </a:rPr>
              <a:t>1812</a:t>
            </a:r>
            <a:endParaRPr lang="en-US" dirty="0" smtClean="0">
              <a:solidFill>
                <a:schemeClr val="bg1"/>
              </a:solidFill>
            </a:endParaRPr>
          </a:p>
          <a:p>
            <a:pPr algn="just">
              <a:buFontTx/>
              <a:buChar char="-"/>
            </a:pPr>
            <a:r>
              <a:rPr lang="en-US" dirty="0" smtClean="0">
                <a:solidFill>
                  <a:schemeClr val="bg1"/>
                </a:solidFill>
              </a:rPr>
              <a:t>Q</a:t>
            </a:r>
            <a:r>
              <a:rPr lang="vi-VN" dirty="0" smtClean="0">
                <a:solidFill>
                  <a:schemeClr val="bg1"/>
                </a:solidFill>
              </a:rPr>
              <a:t>uản </a:t>
            </a:r>
            <a:r>
              <a:rPr lang="vi-VN" dirty="0">
                <a:solidFill>
                  <a:schemeClr val="bg1"/>
                </a:solidFill>
              </a:rPr>
              <a:t>lý xác thực tập trung (Authentication), phân quyền (Authorization) và tính cước (Accounting) (AAA) cho người dùng kết nối và sử dụng dịch vụ mạng. </a:t>
            </a:r>
            <a:endParaRPr lang="en-US" dirty="0" smtClean="0">
              <a:solidFill>
                <a:schemeClr val="bg1"/>
              </a:solidFill>
            </a:endParaRPr>
          </a:p>
          <a:p>
            <a:pPr marL="0" indent="0" algn="just">
              <a:buNone/>
            </a:pPr>
            <a:endParaRPr lang="vi-VN" dirty="0">
              <a:solidFill>
                <a:schemeClr val="bg1"/>
              </a:solidFill>
            </a:endParaRPr>
          </a:p>
          <a:p>
            <a:endParaRPr lang="en-US" dirty="0">
              <a:solidFill>
                <a:schemeClr val="bg1"/>
              </a:solidFill>
            </a:endParaRPr>
          </a:p>
        </p:txBody>
      </p:sp>
      <p:sp>
        <p:nvSpPr>
          <p:cNvPr id="4" name="Slide Number Placeholder 3"/>
          <p:cNvSpPr>
            <a:spLocks noGrp="1"/>
          </p:cNvSpPr>
          <p:nvPr>
            <p:ph type="sldNum" sz="quarter" idx="4294967295"/>
          </p:nvPr>
        </p:nvSpPr>
        <p:spPr/>
        <p:txBody>
          <a:bodyPr/>
          <a:lstStyle/>
          <a:p>
            <a:fld id="{28A63A28-6375-4CE5-A4EA-EBD28E7AB6F4}" type="slidenum">
              <a:rPr lang="en-US" altLang="en-US" smtClean="0"/>
              <a:pPr/>
              <a:t>14</a:t>
            </a:fld>
            <a:endParaRPr lang="en-US" altLang="en-US"/>
          </a:p>
        </p:txBody>
      </p:sp>
      <p:pic>
        <p:nvPicPr>
          <p:cNvPr id="5" name="Picture 4"/>
          <p:cNvPicPr>
            <a:picLocks noChangeAspect="1"/>
          </p:cNvPicPr>
          <p:nvPr/>
        </p:nvPicPr>
        <p:blipFill>
          <a:blip r:embed="rId2"/>
          <a:stretch>
            <a:fillRect/>
          </a:stretch>
        </p:blipFill>
        <p:spPr>
          <a:xfrm>
            <a:off x="2519463" y="3424137"/>
            <a:ext cx="7062281" cy="2821920"/>
          </a:xfrm>
          <a:prstGeom prst="rect">
            <a:avLst/>
          </a:prstGeom>
        </p:spPr>
      </p:pic>
      <p:sp>
        <p:nvSpPr>
          <p:cNvPr id="6" name="Rectangle 5"/>
          <p:cNvSpPr/>
          <p:nvPr/>
        </p:nvSpPr>
        <p:spPr>
          <a:xfrm>
            <a:off x="4002707" y="6305998"/>
            <a:ext cx="4352474"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cloudinfrastructureservices.co.uk</a:t>
            </a:r>
            <a:endParaRPr lang="en-US" dirty="0">
              <a:solidFill>
                <a:schemeClr val="bg1"/>
              </a:solidFill>
            </a:endParaRPr>
          </a:p>
        </p:txBody>
      </p:sp>
    </p:spTree>
    <p:extLst>
      <p:ext uri="{BB962C8B-B14F-4D97-AF65-F5344CB8AC3E}">
        <p14:creationId xmlns:p14="http://schemas.microsoft.com/office/powerpoint/2010/main" val="18631558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bg1"/>
                </a:solidFill>
              </a:rPr>
              <a:t>RADIUS</a:t>
            </a:r>
          </a:p>
        </p:txBody>
      </p:sp>
      <p:sp>
        <p:nvSpPr>
          <p:cNvPr id="3" name="Content Placeholder 2"/>
          <p:cNvSpPr>
            <a:spLocks noGrp="1"/>
          </p:cNvSpPr>
          <p:nvPr>
            <p:ph idx="1"/>
          </p:nvPr>
        </p:nvSpPr>
        <p:spPr>
          <a:xfrm>
            <a:off x="629263" y="1545860"/>
            <a:ext cx="10994760" cy="4621160"/>
          </a:xfrm>
        </p:spPr>
        <p:txBody>
          <a:bodyPr>
            <a:normAutofit/>
          </a:bodyPr>
          <a:lstStyle/>
          <a:p>
            <a:r>
              <a:rPr lang="en-US" dirty="0" smtClean="0"/>
              <a:t>C</a:t>
            </a:r>
            <a:r>
              <a:rPr lang="vi-VN" dirty="0" smtClean="0"/>
              <a:t>ác </a:t>
            </a:r>
            <a:r>
              <a:rPr lang="vi-VN" dirty="0"/>
              <a:t>nhà cung cấp dịch vụ Internet (ISP) và doanh nghiệp sử dụng để quản lý truy cập </a:t>
            </a:r>
            <a:r>
              <a:rPr lang="vi-VN" dirty="0" smtClean="0"/>
              <a:t>Internet</a:t>
            </a:r>
            <a:endParaRPr lang="en-US" dirty="0" smtClean="0"/>
          </a:p>
          <a:p>
            <a:r>
              <a:rPr lang="en-US" dirty="0" smtClean="0"/>
              <a:t> </a:t>
            </a:r>
            <a:r>
              <a:rPr lang="en-US" dirty="0" err="1" smtClean="0"/>
              <a:t>Quản</a:t>
            </a:r>
            <a:r>
              <a:rPr lang="en-US" dirty="0" smtClean="0"/>
              <a:t> </a:t>
            </a:r>
            <a:r>
              <a:rPr lang="en-US" dirty="0" err="1" smtClean="0"/>
              <a:t>lý</a:t>
            </a:r>
            <a:r>
              <a:rPr lang="en-US" dirty="0" smtClean="0"/>
              <a:t> </a:t>
            </a:r>
            <a:r>
              <a:rPr lang="en-US" dirty="0" err="1" smtClean="0"/>
              <a:t>truy</a:t>
            </a:r>
            <a:r>
              <a:rPr lang="en-US" dirty="0" smtClean="0"/>
              <a:t> </a:t>
            </a:r>
            <a:r>
              <a:rPr lang="en-US" dirty="0" err="1" smtClean="0"/>
              <a:t>cập</a:t>
            </a:r>
            <a:r>
              <a:rPr lang="vi-VN" dirty="0" smtClean="0"/>
              <a:t> </a:t>
            </a:r>
            <a:r>
              <a:rPr lang="vi-VN" dirty="0"/>
              <a:t>mạng nội bộ, mạng không dây và dịch vụ email tích hợp. </a:t>
            </a:r>
            <a:endParaRPr lang="en-US" dirty="0" smtClean="0"/>
          </a:p>
          <a:p>
            <a:r>
              <a:rPr lang="vi-VN" dirty="0" smtClean="0"/>
              <a:t>Các </a:t>
            </a:r>
            <a:r>
              <a:rPr lang="vi-VN" dirty="0"/>
              <a:t>mạng này có thể kết hợp modem, đường dây thuê bao kỹ thuật số (DSL), điểm truy cập, mạng riêng ảo (VPN), cổng mạng, máy chủ web, </a:t>
            </a:r>
            <a:r>
              <a:rPr lang="en-US" dirty="0" smtClean="0"/>
              <a:t>…</a:t>
            </a:r>
            <a:endParaRPr lang="vi-VN" dirty="0"/>
          </a:p>
          <a:p>
            <a:endParaRPr lang="en-US" dirty="0"/>
          </a:p>
        </p:txBody>
      </p:sp>
      <p:sp>
        <p:nvSpPr>
          <p:cNvPr id="4" name="Slide Number Placeholder 3"/>
          <p:cNvSpPr>
            <a:spLocks noGrp="1"/>
          </p:cNvSpPr>
          <p:nvPr>
            <p:ph type="sldNum" sz="quarter" idx="12"/>
          </p:nvPr>
        </p:nvSpPr>
        <p:spPr/>
        <p:txBody>
          <a:bodyPr/>
          <a:lstStyle/>
          <a:p>
            <a:fld id="{28A63A28-6375-4CE5-A4EA-EBD28E7AB6F4}" type="slidenum">
              <a:rPr lang="en-US" altLang="en-US" smtClean="0"/>
              <a:pPr/>
              <a:t>15</a:t>
            </a:fld>
            <a:endParaRPr lang="en-US" altLang="en-US"/>
          </a:p>
        </p:txBody>
      </p:sp>
    </p:spTree>
    <p:extLst>
      <p:ext uri="{BB962C8B-B14F-4D97-AF65-F5344CB8AC3E}">
        <p14:creationId xmlns:p14="http://schemas.microsoft.com/office/powerpoint/2010/main" val="29262345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LDAP</a:t>
            </a:r>
            <a:endParaRPr lang="en-US" b="1"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1605064" y="1099226"/>
            <a:ext cx="8746384" cy="4609786"/>
          </a:xfrm>
          <a:prstGeom prst="rect">
            <a:avLst/>
          </a:prstGeom>
        </p:spPr>
      </p:pic>
      <p:sp>
        <p:nvSpPr>
          <p:cNvPr id="3" name="Rectangle 2"/>
          <p:cNvSpPr/>
          <p:nvPr/>
        </p:nvSpPr>
        <p:spPr>
          <a:xfrm>
            <a:off x="5158137" y="5880529"/>
            <a:ext cx="1954381"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vietnix.vn</a:t>
            </a:r>
            <a:endParaRPr lang="en-US" dirty="0">
              <a:solidFill>
                <a:schemeClr val="bg1"/>
              </a:solidFill>
            </a:endParaRPr>
          </a:p>
        </p:txBody>
      </p:sp>
    </p:spTree>
    <p:extLst>
      <p:ext uri="{BB962C8B-B14F-4D97-AF65-F5344CB8AC3E}">
        <p14:creationId xmlns:p14="http://schemas.microsoft.com/office/powerpoint/2010/main" val="287845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LDAP</a:t>
            </a:r>
            <a:endParaRPr lang="en-US" b="1" dirty="0">
              <a:solidFill>
                <a:schemeClr val="bg1"/>
              </a:solidFill>
            </a:endParaRPr>
          </a:p>
        </p:txBody>
      </p:sp>
      <p:sp>
        <p:nvSpPr>
          <p:cNvPr id="5" name="Content Placeholder 4"/>
          <p:cNvSpPr>
            <a:spLocks noGrp="1"/>
          </p:cNvSpPr>
          <p:nvPr>
            <p:ph idx="1"/>
          </p:nvPr>
        </p:nvSpPr>
        <p:spPr/>
        <p:txBody>
          <a:bodyPr/>
          <a:lstStyle/>
          <a:p>
            <a:r>
              <a:rPr lang="en-US" dirty="0"/>
              <a:t>LDAP - Lightweight Directory Access Protocol: </a:t>
            </a:r>
            <a:r>
              <a:rPr lang="en-US" dirty="0" err="1"/>
              <a:t>là</a:t>
            </a:r>
            <a:r>
              <a:rPr lang="en-US" dirty="0"/>
              <a:t> </a:t>
            </a:r>
            <a:r>
              <a:rPr lang="en-US" dirty="0" err="1"/>
              <a:t>một</a:t>
            </a:r>
            <a:r>
              <a:rPr lang="en-US" dirty="0"/>
              <a:t> </a:t>
            </a:r>
            <a:r>
              <a:rPr lang="en-US" dirty="0" err="1"/>
              <a:t>giao</a:t>
            </a:r>
            <a:r>
              <a:rPr lang="en-US" dirty="0"/>
              <a:t> </a:t>
            </a:r>
            <a:r>
              <a:rPr lang="en-US" dirty="0" err="1"/>
              <a:t>thức</a:t>
            </a:r>
            <a:r>
              <a:rPr lang="en-US" dirty="0"/>
              <a:t> </a:t>
            </a:r>
            <a:r>
              <a:rPr lang="en-US" dirty="0" err="1"/>
              <a:t>phát</a:t>
            </a:r>
            <a:r>
              <a:rPr lang="en-US" dirty="0"/>
              <a:t> </a:t>
            </a:r>
            <a:r>
              <a:rPr lang="en-US" dirty="0" err="1"/>
              <a:t>triển</a:t>
            </a:r>
            <a:r>
              <a:rPr lang="en-US" dirty="0"/>
              <a:t> </a:t>
            </a:r>
            <a:r>
              <a:rPr lang="en-US" dirty="0" err="1"/>
              <a:t>trên</a:t>
            </a:r>
            <a:r>
              <a:rPr lang="en-US" dirty="0"/>
              <a:t> </a:t>
            </a:r>
            <a:r>
              <a:rPr lang="en-US" dirty="0" err="1"/>
              <a:t>chuẩn</a:t>
            </a:r>
            <a:r>
              <a:rPr lang="en-US" dirty="0"/>
              <a:t> X500</a:t>
            </a:r>
          </a:p>
          <a:p>
            <a:r>
              <a:rPr lang="vi-VN" dirty="0" smtClean="0"/>
              <a:t>Là </a:t>
            </a:r>
            <a:r>
              <a:rPr lang="vi-VN" dirty="0"/>
              <a:t>một giao thức dạng client-server sử dụng để truy cập một dịch vụ thư </a:t>
            </a:r>
            <a:r>
              <a:rPr lang="vi-VN" dirty="0" smtClean="0"/>
              <a:t>mục</a:t>
            </a:r>
            <a:r>
              <a:rPr lang="en-US" dirty="0"/>
              <a:t/>
            </a:r>
            <a:br>
              <a:rPr lang="en-US" dirty="0"/>
            </a:br>
            <a:r>
              <a:rPr lang="vi-VN" dirty="0"/>
              <a:t/>
            </a:r>
            <a:br>
              <a:rPr lang="vi-VN" dirty="0"/>
            </a:br>
            <a:endParaRPr lang="en-US" dirty="0"/>
          </a:p>
        </p:txBody>
      </p:sp>
    </p:spTree>
    <p:extLst>
      <p:ext uri="{BB962C8B-B14F-4D97-AF65-F5344CB8AC3E}">
        <p14:creationId xmlns:p14="http://schemas.microsoft.com/office/powerpoint/2010/main" val="6327201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LDAP</a:t>
            </a:r>
            <a:endParaRPr lang="en-US" b="1" dirty="0">
              <a:solidFill>
                <a:schemeClr val="bg1"/>
              </a:solidFill>
            </a:endParaRPr>
          </a:p>
        </p:txBody>
      </p:sp>
      <p:sp>
        <p:nvSpPr>
          <p:cNvPr id="5" name="Content Placeholder 4"/>
          <p:cNvSpPr>
            <a:spLocks noGrp="1"/>
          </p:cNvSpPr>
          <p:nvPr>
            <p:ph idx="1"/>
          </p:nvPr>
        </p:nvSpPr>
        <p:spPr/>
        <p:txBody>
          <a:bodyPr/>
          <a:lstStyle/>
          <a:p>
            <a:r>
              <a:rPr lang="vi-VN" dirty="0" smtClean="0"/>
              <a:t>Là </a:t>
            </a:r>
            <a:r>
              <a:rPr lang="vi-VN" dirty="0"/>
              <a:t>một giao thức cho phép người dùng xác định cấu trúc và đặc điểm của thông tin trong thư mục.</a:t>
            </a:r>
          </a:p>
          <a:p>
            <a:r>
              <a:rPr lang="en-US" dirty="0" err="1" smtClean="0"/>
              <a:t>Các</a:t>
            </a:r>
            <a:r>
              <a:rPr lang="en-US" dirty="0" smtClean="0"/>
              <a:t> </a:t>
            </a:r>
            <a:r>
              <a:rPr lang="en-US" dirty="0" err="1"/>
              <a:t>ứng</a:t>
            </a:r>
            <a:r>
              <a:rPr lang="en-US" dirty="0"/>
              <a:t> </a:t>
            </a:r>
            <a:r>
              <a:rPr lang="en-US" dirty="0" err="1"/>
              <a:t>dụng</a:t>
            </a:r>
            <a:r>
              <a:rPr lang="en-US" dirty="0"/>
              <a:t> </a:t>
            </a:r>
            <a:r>
              <a:rPr lang="en-US" dirty="0" err="1"/>
              <a:t>để</a:t>
            </a:r>
            <a:r>
              <a:rPr lang="en-US" dirty="0"/>
              <a:t> </a:t>
            </a:r>
            <a:r>
              <a:rPr lang="en-US" dirty="0" err="1"/>
              <a:t>triển</a:t>
            </a:r>
            <a:r>
              <a:rPr lang="en-US" dirty="0"/>
              <a:t> </a:t>
            </a:r>
            <a:r>
              <a:rPr lang="en-US" dirty="0" err="1"/>
              <a:t>khai</a:t>
            </a:r>
            <a:r>
              <a:rPr lang="en-US" dirty="0"/>
              <a:t> LDAP : </a:t>
            </a:r>
            <a:r>
              <a:rPr lang="en-US" dirty="0" err="1"/>
              <a:t>OpenLDAP</a:t>
            </a:r>
            <a:r>
              <a:rPr lang="en-US" dirty="0"/>
              <a:t>, OPENDS. Active Directory</a:t>
            </a:r>
            <a:r>
              <a:rPr lang="en-US" dirty="0" smtClean="0"/>
              <a:t>,…</a:t>
            </a:r>
            <a:r>
              <a:rPr lang="en-US" dirty="0"/>
              <a:t/>
            </a:r>
            <a:br>
              <a:rPr lang="en-US" dirty="0"/>
            </a:br>
            <a:r>
              <a:rPr lang="vi-VN" dirty="0"/>
              <a:t/>
            </a:r>
            <a:br>
              <a:rPr lang="vi-VN" dirty="0"/>
            </a:br>
            <a:endParaRPr lang="en-US" dirty="0"/>
          </a:p>
        </p:txBody>
      </p:sp>
    </p:spTree>
    <p:extLst>
      <p:ext uri="{BB962C8B-B14F-4D97-AF65-F5344CB8AC3E}">
        <p14:creationId xmlns:p14="http://schemas.microsoft.com/office/powerpoint/2010/main" val="12643187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LDAP</a:t>
            </a:r>
            <a:endParaRPr lang="en-US" b="1" dirty="0">
              <a:solidFill>
                <a:schemeClr val="bg1"/>
              </a:solidFill>
            </a:endParaRPr>
          </a:p>
        </p:txBody>
      </p:sp>
      <p:sp>
        <p:nvSpPr>
          <p:cNvPr id="5" name="Content Placeholder 4"/>
          <p:cNvSpPr>
            <a:spLocks noGrp="1"/>
          </p:cNvSpPr>
          <p:nvPr>
            <p:ph idx="1"/>
          </p:nvPr>
        </p:nvSpPr>
        <p:spPr/>
        <p:txBody>
          <a:bodyPr/>
          <a:lstStyle/>
          <a:p>
            <a:r>
              <a:rPr lang="vi-VN" dirty="0"/>
              <a:t>Phương thức hoạt động của </a:t>
            </a:r>
            <a:r>
              <a:rPr lang="vi-VN" dirty="0" smtClean="0"/>
              <a:t>LDAP</a:t>
            </a:r>
            <a:endParaRPr lang="en-US" dirty="0"/>
          </a:p>
          <a:p>
            <a:r>
              <a:rPr lang="vi-VN" dirty="0"/>
              <a:t>Client mở một kết nối TCP đến LDAP server và thực hiện một thao tác bind. Thao tác này gồm tên của directory entry và thông tin xác thực sẽ được sử dụng trong quá trình xác thực, thông tin xác thực thông thường sẽ là Password tuy nhiên cũng có thể là ID của người dùng</a:t>
            </a:r>
            <a:r>
              <a:rPr lang="vi-VN" dirty="0" smtClean="0"/>
              <a:t>.</a:t>
            </a:r>
            <a:endParaRPr lang="vi-VN" dirty="0"/>
          </a:p>
        </p:txBody>
      </p:sp>
    </p:spTree>
    <p:extLst>
      <p:ext uri="{BB962C8B-B14F-4D97-AF65-F5344CB8AC3E}">
        <p14:creationId xmlns:p14="http://schemas.microsoft.com/office/powerpoint/2010/main" val="34839784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bg1"/>
                </a:solidFill>
              </a:rPr>
              <a:t>LDAP</a:t>
            </a:r>
            <a:endParaRPr lang="en-US" b="1" dirty="0">
              <a:solidFill>
                <a:schemeClr val="bg1"/>
              </a:solidFill>
            </a:endParaRPr>
          </a:p>
        </p:txBody>
      </p:sp>
      <p:sp>
        <p:nvSpPr>
          <p:cNvPr id="5" name="Content Placeholder 4"/>
          <p:cNvSpPr>
            <a:spLocks noGrp="1"/>
          </p:cNvSpPr>
          <p:nvPr>
            <p:ph idx="1"/>
          </p:nvPr>
        </p:nvSpPr>
        <p:spPr/>
        <p:txBody>
          <a:bodyPr/>
          <a:lstStyle/>
          <a:p>
            <a:r>
              <a:rPr lang="vi-VN" dirty="0" smtClean="0"/>
              <a:t>Sau </a:t>
            </a:r>
            <a:r>
              <a:rPr lang="vi-VN" dirty="0"/>
              <a:t>đó Ldap server sẽ nhận thao tác bind này của client để xử lý và trả lại kết quả của thao tác bind.</a:t>
            </a:r>
          </a:p>
          <a:p>
            <a:r>
              <a:rPr lang="vi-VN" dirty="0"/>
              <a:t>Nếu thao tác bind thành công client gửi một yêu cầu tìm kiếm đến Ldap server.</a:t>
            </a:r>
          </a:p>
          <a:p>
            <a:r>
              <a:rPr lang="vi-VN" dirty="0"/>
              <a:t>Server thực hiện xử lý và trả về kết quả cho client.</a:t>
            </a:r>
          </a:p>
          <a:p>
            <a:r>
              <a:rPr lang="vi-VN" dirty="0"/>
              <a:t>Client gửi yêu cầu unbind.</a:t>
            </a:r>
          </a:p>
          <a:p>
            <a:r>
              <a:rPr lang="vi-VN" dirty="0"/>
              <a:t>Server đóng kết nối.</a:t>
            </a:r>
          </a:p>
          <a:p>
            <a:pPr marL="0" indent="0">
              <a:buNone/>
            </a:pPr>
            <a:r>
              <a:rPr lang="vi-VN" dirty="0"/>
              <a:t/>
            </a:r>
            <a:br>
              <a:rPr lang="vi-VN" dirty="0"/>
            </a:br>
            <a:r>
              <a:rPr lang="en-US" dirty="0"/>
              <a:t/>
            </a:r>
            <a:br>
              <a:rPr lang="en-US" dirty="0"/>
            </a:br>
            <a:r>
              <a:rPr lang="vi-VN" dirty="0"/>
              <a:t/>
            </a:r>
            <a:br>
              <a:rPr lang="vi-VN" dirty="0"/>
            </a:br>
            <a:endParaRPr lang="en-US" dirty="0"/>
          </a:p>
        </p:txBody>
      </p:sp>
    </p:spTree>
    <p:extLst>
      <p:ext uri="{BB962C8B-B14F-4D97-AF65-F5344CB8AC3E}">
        <p14:creationId xmlns:p14="http://schemas.microsoft.com/office/powerpoint/2010/main" val="2737353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374" y="181226"/>
            <a:ext cx="11741286" cy="793115"/>
          </a:xfrm>
        </p:spPr>
        <p:txBody>
          <a:bodyPr/>
          <a:lstStyle/>
          <a:p>
            <a:pPr algn="ctr"/>
            <a:r>
              <a:rPr lang="en-US" altLang="en-US" b="1" dirty="0" smtClean="0">
                <a:ea typeface="ＭＳ Ｐゴシック" panose="020B0600070205080204" pitchFamily="34" charset="-128"/>
              </a:rPr>
              <a:t>Single Sign-On (SSO)</a:t>
            </a:r>
          </a:p>
        </p:txBody>
      </p:sp>
      <p:sp>
        <p:nvSpPr>
          <p:cNvPr id="3" name="Content Placeholder 2"/>
          <p:cNvSpPr>
            <a:spLocks noGrp="1"/>
          </p:cNvSpPr>
          <p:nvPr>
            <p:ph idx="4294967295"/>
          </p:nvPr>
        </p:nvSpPr>
        <p:spPr>
          <a:xfrm>
            <a:off x="680936" y="1507788"/>
            <a:ext cx="5535037" cy="4872578"/>
          </a:xfrm>
        </p:spPr>
        <p:txBody>
          <a:bodyPr/>
          <a:lstStyle/>
          <a:p>
            <a:r>
              <a:rPr lang="en-US" altLang="en-US" sz="3600" dirty="0" smtClean="0">
                <a:solidFill>
                  <a:schemeClr val="bg1"/>
                </a:solidFill>
                <a:ea typeface="ＭＳ Ｐゴシック" panose="020B0600070205080204" pitchFamily="34" charset="-128"/>
              </a:rPr>
              <a:t>Cho </a:t>
            </a:r>
            <a:r>
              <a:rPr lang="en-US" altLang="en-US" sz="3600" dirty="0" err="1" smtClean="0">
                <a:solidFill>
                  <a:schemeClr val="bg1"/>
                </a:solidFill>
                <a:ea typeface="ＭＳ Ｐゴシック" panose="020B0600070205080204" pitchFamily="34" charset="-128"/>
              </a:rPr>
              <a:t>phép</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người</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dùng</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có</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thể</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truy</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cập</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đến</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nhiều</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hệ</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thống</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mà</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chỉ</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cần</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cung</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cấp</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thông</a:t>
            </a:r>
            <a:r>
              <a:rPr lang="en-US" altLang="en-US" sz="3600" dirty="0" smtClean="0">
                <a:solidFill>
                  <a:schemeClr val="bg1"/>
                </a:solidFill>
                <a:ea typeface="ＭＳ Ｐゴシック" panose="020B0600070205080204" pitchFamily="34" charset="-128"/>
              </a:rPr>
              <a:t> tin </a:t>
            </a:r>
            <a:r>
              <a:rPr lang="en-US" altLang="en-US" sz="3600" dirty="0" err="1" smtClean="0">
                <a:solidFill>
                  <a:schemeClr val="bg1"/>
                </a:solidFill>
                <a:ea typeface="ＭＳ Ｐゴシック" panose="020B0600070205080204" pitchFamily="34" charset="-128"/>
              </a:rPr>
              <a:t>xác</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thực</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một</a:t>
            </a:r>
            <a:r>
              <a:rPr lang="en-US" altLang="en-US" sz="3600" dirty="0" smtClean="0">
                <a:solidFill>
                  <a:schemeClr val="bg1"/>
                </a:solidFill>
                <a:ea typeface="ＭＳ Ｐゴシック" panose="020B0600070205080204" pitchFamily="34" charset="-128"/>
              </a:rPr>
              <a:t> </a:t>
            </a:r>
            <a:r>
              <a:rPr lang="en-US" altLang="en-US" sz="3600" dirty="0" err="1" smtClean="0">
                <a:solidFill>
                  <a:schemeClr val="bg1"/>
                </a:solidFill>
                <a:ea typeface="ＭＳ Ｐゴシック" panose="020B0600070205080204" pitchFamily="34" charset="-128"/>
              </a:rPr>
              <a:t>lần</a:t>
            </a:r>
            <a:r>
              <a:rPr lang="en-US" altLang="en-US" sz="3600" dirty="0" smtClean="0">
                <a:solidFill>
                  <a:schemeClr val="bg1"/>
                </a:solidFill>
                <a:ea typeface="ＭＳ Ｐゴシック" panose="020B0600070205080204" pitchFamily="34" charset="-128"/>
              </a:rPr>
              <a:t>. </a:t>
            </a:r>
          </a:p>
          <a:p>
            <a:r>
              <a:rPr lang="en-US" altLang="en-US" sz="3600" dirty="0" smtClean="0">
                <a:solidFill>
                  <a:schemeClr val="bg1"/>
                </a:solidFill>
                <a:ea typeface="ＭＳ Ｐゴシック" panose="020B0600070205080204" pitchFamily="34" charset="-128"/>
              </a:rPr>
              <a:t>Google, Facebook, Dropbox, </a:t>
            </a:r>
            <a:r>
              <a:rPr lang="en-US" altLang="en-US" sz="3600" dirty="0" err="1" smtClean="0">
                <a:solidFill>
                  <a:schemeClr val="bg1"/>
                </a:solidFill>
                <a:ea typeface="ＭＳ Ｐゴシック" panose="020B0600070205080204" pitchFamily="34" charset="-128"/>
              </a:rPr>
              <a:t>Github</a:t>
            </a:r>
            <a:r>
              <a:rPr lang="en-US" altLang="en-US" sz="3600" dirty="0" smtClean="0">
                <a:solidFill>
                  <a:schemeClr val="bg1"/>
                </a:solidFill>
                <a:ea typeface="ＭＳ Ｐゴシック" panose="020B0600070205080204" pitchFamily="34" charset="-128"/>
              </a:rPr>
              <a:t>,…</a:t>
            </a:r>
          </a:p>
        </p:txBody>
      </p:sp>
      <p:pic>
        <p:nvPicPr>
          <p:cNvPr id="4" name="Picture 3"/>
          <p:cNvPicPr>
            <a:picLocks noChangeAspect="1"/>
          </p:cNvPicPr>
          <p:nvPr/>
        </p:nvPicPr>
        <p:blipFill>
          <a:blip r:embed="rId2"/>
          <a:stretch>
            <a:fillRect/>
          </a:stretch>
        </p:blipFill>
        <p:spPr>
          <a:xfrm>
            <a:off x="7267575" y="1212595"/>
            <a:ext cx="4924425" cy="5645405"/>
          </a:xfrm>
          <a:prstGeom prst="rect">
            <a:avLst/>
          </a:prstGeom>
        </p:spPr>
      </p:pic>
    </p:spTree>
    <p:extLst>
      <p:ext uri="{BB962C8B-B14F-4D97-AF65-F5344CB8AC3E}">
        <p14:creationId xmlns:p14="http://schemas.microsoft.com/office/powerpoint/2010/main" val="29663450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827" y="299116"/>
            <a:ext cx="11819106" cy="1018035"/>
          </a:xfrm>
        </p:spPr>
        <p:txBody>
          <a:bodyPr/>
          <a:lstStyle/>
          <a:p>
            <a:pPr algn="ctr"/>
            <a:r>
              <a:rPr lang="en-US" altLang="en-US" b="1" dirty="0" smtClean="0">
                <a:solidFill>
                  <a:schemeClr val="bg1"/>
                </a:solidFill>
                <a:ea typeface="ＭＳ Ｐゴシック" panose="020B0600070205080204" pitchFamily="34" charset="-128"/>
              </a:rPr>
              <a:t>SSO </a:t>
            </a:r>
            <a:r>
              <a:rPr lang="en-US" altLang="en-US" b="1" dirty="0" err="1" smtClean="0">
                <a:solidFill>
                  <a:schemeClr val="bg1"/>
                </a:solidFill>
                <a:ea typeface="ＭＳ Ｐゴシック" panose="020B0600070205080204" pitchFamily="34" charset="-128"/>
              </a:rPr>
              <a:t>và</a:t>
            </a:r>
            <a:r>
              <a:rPr lang="en-US" altLang="en-US" b="1" dirty="0" smtClean="0">
                <a:solidFill>
                  <a:schemeClr val="bg1"/>
                </a:solidFill>
                <a:ea typeface="ＭＳ Ｐゴシック" panose="020B0600070205080204" pitchFamily="34" charset="-128"/>
              </a:rPr>
              <a:t> </a:t>
            </a:r>
            <a:r>
              <a:rPr lang="en-US" altLang="en-US" b="1" dirty="0" err="1" smtClean="0">
                <a:solidFill>
                  <a:schemeClr val="bg1"/>
                </a:solidFill>
                <a:ea typeface="ＭＳ Ｐゴシック" panose="020B0600070205080204" pitchFamily="34" charset="-128"/>
              </a:rPr>
              <a:t>chuyển</a:t>
            </a:r>
            <a:r>
              <a:rPr lang="en-US" altLang="en-US" b="1" dirty="0" smtClean="0">
                <a:solidFill>
                  <a:schemeClr val="bg1"/>
                </a:solidFill>
                <a:ea typeface="ＭＳ Ｐゴシック" panose="020B0600070205080204" pitchFamily="34" charset="-128"/>
              </a:rPr>
              <a:t> </a:t>
            </a:r>
            <a:r>
              <a:rPr lang="en-US" altLang="en-US" b="1" dirty="0" err="1" smtClean="0">
                <a:solidFill>
                  <a:schemeClr val="bg1"/>
                </a:solidFill>
                <a:ea typeface="ＭＳ Ｐゴシック" panose="020B0600070205080204" pitchFamily="34" charset="-128"/>
              </a:rPr>
              <a:t>tiếp</a:t>
            </a:r>
            <a:r>
              <a:rPr lang="en-US" altLang="en-US" b="1" dirty="0" smtClean="0">
                <a:solidFill>
                  <a:schemeClr val="bg1"/>
                </a:solidFill>
                <a:ea typeface="ＭＳ Ｐゴシック" panose="020B0600070205080204" pitchFamily="34" charset="-128"/>
              </a:rPr>
              <a:t> tin </a:t>
            </a:r>
            <a:r>
              <a:rPr lang="en-US" altLang="en-US" b="1" dirty="0" err="1" smtClean="0">
                <a:solidFill>
                  <a:schemeClr val="bg1"/>
                </a:solidFill>
                <a:ea typeface="ＭＳ Ｐゴシック" panose="020B0600070205080204" pitchFamily="34" charset="-128"/>
              </a:rPr>
              <a:t>cậy</a:t>
            </a:r>
            <a:endParaRPr lang="en-US" altLang="en-US" b="1" dirty="0" smtClean="0">
              <a:solidFill>
                <a:schemeClr val="bg1"/>
              </a:solidFill>
              <a:ea typeface="ＭＳ Ｐゴシック" panose="020B0600070205080204" pitchFamily="34" charset="-128"/>
            </a:endParaRPr>
          </a:p>
        </p:txBody>
      </p:sp>
      <p:sp>
        <p:nvSpPr>
          <p:cNvPr id="3" name="Content Placeholder 2"/>
          <p:cNvSpPr>
            <a:spLocks noGrp="1"/>
          </p:cNvSpPr>
          <p:nvPr>
            <p:ph idx="1"/>
          </p:nvPr>
        </p:nvSpPr>
        <p:spPr>
          <a:xfrm>
            <a:off x="597000" y="1317151"/>
            <a:ext cx="10994760" cy="4621160"/>
          </a:xfrm>
        </p:spPr>
        <p:txBody>
          <a:bodyPr/>
          <a:lstStyle/>
          <a:p>
            <a:r>
              <a:rPr lang="en-US" altLang="en-US" dirty="0" err="1" smtClean="0">
                <a:ea typeface="ＭＳ Ｐゴシック" panose="020B0600070205080204" pitchFamily="34" charset="-128"/>
              </a:rPr>
              <a:t>Dịch</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vụ</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xác</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thực</a:t>
            </a:r>
            <a:r>
              <a:rPr lang="en-US" altLang="en-US" dirty="0" smtClean="0">
                <a:ea typeface="ＭＳ Ｐゴシック" panose="020B0600070205080204" pitchFamily="34" charset="-128"/>
              </a:rPr>
              <a:t> tin </a:t>
            </a:r>
            <a:r>
              <a:rPr lang="en-US" altLang="en-US" dirty="0" err="1" smtClean="0">
                <a:ea typeface="ＭＳ Ｐゴシック" panose="020B0600070205080204" pitchFamily="34" charset="-128"/>
              </a:rPr>
              <a:t>cậy</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các</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dịch</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vụ</a:t>
            </a:r>
            <a:r>
              <a:rPr lang="en-US" altLang="en-US" dirty="0" smtClean="0">
                <a:ea typeface="ＭＳ Ｐゴシック" panose="020B0600070205080204" pitchFamily="34" charset="-128"/>
              </a:rPr>
              <a:t> con </a:t>
            </a:r>
            <a:r>
              <a:rPr lang="en-US" altLang="en-US" dirty="0" err="1" smtClean="0">
                <a:ea typeface="ＭＳ Ｐゴシック" panose="020B0600070205080204" pitchFamily="34" charset="-128"/>
              </a:rPr>
              <a:t>trong</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nó</a:t>
            </a:r>
            <a:endParaRPr lang="en-US" altLang="en-US" dirty="0" smtClean="0">
              <a:ea typeface="ＭＳ Ｐゴシック" panose="020B0600070205080204" pitchFamily="34" charset="-128"/>
            </a:endParaRPr>
          </a:p>
          <a:p>
            <a:r>
              <a:rPr lang="en-US" altLang="en-US" dirty="0" err="1" smtClean="0">
                <a:ea typeface="ＭＳ Ｐゴシック" panose="020B0600070205080204" pitchFamily="34" charset="-128"/>
              </a:rPr>
              <a:t>Các</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dịch</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vụ</a:t>
            </a:r>
            <a:r>
              <a:rPr lang="en-US" altLang="en-US" dirty="0" smtClean="0">
                <a:ea typeface="ＭＳ Ｐゴシック" panose="020B0600070205080204" pitchFamily="34" charset="-128"/>
              </a:rPr>
              <a:t> con tin </a:t>
            </a:r>
            <a:r>
              <a:rPr lang="en-US" altLang="en-US" dirty="0" err="1" smtClean="0">
                <a:ea typeface="ＭＳ Ｐゴシック" panose="020B0600070205080204" pitchFamily="34" charset="-128"/>
              </a:rPr>
              <a:t>cậy</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lẫn</a:t>
            </a:r>
            <a:r>
              <a:rPr lang="en-US" altLang="en-US" dirty="0" smtClean="0">
                <a:ea typeface="ＭＳ Ｐゴシック" panose="020B0600070205080204" pitchFamily="34" charset="-128"/>
              </a:rPr>
              <a:t> </a:t>
            </a:r>
            <a:r>
              <a:rPr lang="en-US" altLang="en-US" dirty="0" err="1" smtClean="0">
                <a:ea typeface="ＭＳ Ｐゴシック" panose="020B0600070205080204" pitchFamily="34" charset="-128"/>
              </a:rPr>
              <a:t>nhau</a:t>
            </a:r>
            <a:endParaRPr lang="en-US" altLang="en-US" dirty="0" smtClean="0">
              <a:ea typeface="Arial" panose="020B0604020202020204" pitchFamily="34" charset="0"/>
            </a:endParaRPr>
          </a:p>
        </p:txBody>
      </p:sp>
      <p:pic>
        <p:nvPicPr>
          <p:cNvPr id="4" name="Picture 3"/>
          <p:cNvPicPr>
            <a:picLocks noChangeAspect="1"/>
          </p:cNvPicPr>
          <p:nvPr/>
        </p:nvPicPr>
        <p:blipFill>
          <a:blip r:embed="rId2"/>
          <a:stretch>
            <a:fillRect/>
          </a:stretch>
        </p:blipFill>
        <p:spPr>
          <a:xfrm>
            <a:off x="2840476" y="2830749"/>
            <a:ext cx="6955277" cy="3415759"/>
          </a:xfrm>
          <a:prstGeom prst="rect">
            <a:avLst/>
          </a:prstGeom>
        </p:spPr>
      </p:pic>
      <p:sp>
        <p:nvSpPr>
          <p:cNvPr id="5" name="Rectangle 4"/>
          <p:cNvSpPr/>
          <p:nvPr/>
        </p:nvSpPr>
        <p:spPr>
          <a:xfrm>
            <a:off x="4526598" y="6366913"/>
            <a:ext cx="3583032"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getcertifiedgetahead.com</a:t>
            </a:r>
            <a:endParaRPr lang="en-US" dirty="0">
              <a:solidFill>
                <a:schemeClr val="bg1"/>
              </a:solidFill>
            </a:endParaRPr>
          </a:p>
        </p:txBody>
      </p:sp>
    </p:spTree>
    <p:extLst>
      <p:ext uri="{BB962C8B-B14F-4D97-AF65-F5344CB8AC3E}">
        <p14:creationId xmlns:p14="http://schemas.microsoft.com/office/powerpoint/2010/main" val="29619372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lstStyle/>
          <a:p>
            <a:pPr algn="ctr"/>
            <a:r>
              <a:rPr lang="en-US" altLang="en-US" dirty="0">
                <a:solidFill>
                  <a:schemeClr val="bg1"/>
                </a:solidFill>
                <a:ea typeface="ＭＳ Ｐゴシック" panose="020B0600070205080204" pitchFamily="34" charset="-128"/>
              </a:rPr>
              <a:t>SAML</a:t>
            </a:r>
            <a:endParaRPr lang="en-US" altLang="en-US" dirty="0" smtClean="0">
              <a:solidFill>
                <a:schemeClr val="bg1"/>
              </a:solidFill>
              <a:ea typeface="ＭＳ Ｐゴシック" panose="020B0600070205080204" pitchFamily="34" charset="-128"/>
            </a:endParaRPr>
          </a:p>
        </p:txBody>
      </p:sp>
      <p:sp>
        <p:nvSpPr>
          <p:cNvPr id="3" name="Content Placeholder 2"/>
          <p:cNvSpPr>
            <a:spLocks noGrp="1"/>
          </p:cNvSpPr>
          <p:nvPr>
            <p:ph idx="1"/>
          </p:nvPr>
        </p:nvSpPr>
        <p:spPr>
          <a:xfrm>
            <a:off x="640773" y="1565315"/>
            <a:ext cx="10994760" cy="4621160"/>
          </a:xfrm>
        </p:spPr>
        <p:txBody>
          <a:bodyPr/>
          <a:lstStyle/>
          <a:p>
            <a:r>
              <a:rPr lang="en-US" altLang="en-US" sz="3600" dirty="0" smtClean="0">
                <a:ea typeface="ＭＳ Ｐゴシック" panose="020B0600070205080204" pitchFamily="34" charset="-128"/>
              </a:rPr>
              <a:t>Security Assertion Markup Language (SAML)</a:t>
            </a:r>
          </a:p>
          <a:p>
            <a:pPr lvl="1"/>
            <a:r>
              <a:rPr lang="en-US" altLang="en-US" sz="3000" dirty="0" err="1" smtClean="0">
                <a:ea typeface="Arial" panose="020B0604020202020204" pitchFamily="34" charset="0"/>
              </a:rPr>
              <a:t>Là</a:t>
            </a:r>
            <a:r>
              <a:rPr lang="en-US" altLang="en-US" sz="3000" dirty="0" smtClean="0">
                <a:ea typeface="Arial" panose="020B0604020202020204" pitchFamily="34" charset="0"/>
              </a:rPr>
              <a:t> </a:t>
            </a:r>
            <a:r>
              <a:rPr lang="en-US" altLang="en-US" sz="3000" dirty="0" err="1" smtClean="0">
                <a:ea typeface="Arial" panose="020B0604020202020204" pitchFamily="34" charset="0"/>
              </a:rPr>
              <a:t>một</a:t>
            </a:r>
            <a:r>
              <a:rPr lang="en-US" altLang="en-US" sz="3000" dirty="0" smtClean="0">
                <a:ea typeface="Arial" panose="020B0604020202020204" pitchFamily="34" charset="0"/>
              </a:rPr>
              <a:t> </a:t>
            </a:r>
            <a:r>
              <a:rPr lang="en-US" altLang="en-US" sz="3000" dirty="0" err="1" smtClean="0">
                <a:ea typeface="Arial" panose="020B0604020202020204" pitchFamily="34" charset="0"/>
              </a:rPr>
              <a:t>dạng</a:t>
            </a:r>
            <a:r>
              <a:rPr lang="en-US" altLang="en-US" sz="3000" dirty="0" smtClean="0">
                <a:ea typeface="Arial" panose="020B0604020202020204" pitchFamily="34" charset="0"/>
              </a:rPr>
              <a:t> </a:t>
            </a:r>
            <a:r>
              <a:rPr lang="en-US" altLang="en-US" sz="3000" dirty="0" err="1" smtClean="0">
                <a:ea typeface="Arial" panose="020B0604020202020204" pitchFamily="34" charset="0"/>
              </a:rPr>
              <a:t>ngôn</a:t>
            </a:r>
            <a:r>
              <a:rPr lang="en-US" altLang="en-US" sz="3000" dirty="0" smtClean="0">
                <a:ea typeface="Arial" panose="020B0604020202020204" pitchFamily="34" charset="0"/>
              </a:rPr>
              <a:t> </a:t>
            </a:r>
            <a:r>
              <a:rPr lang="en-US" altLang="en-US" sz="3000" dirty="0" err="1" smtClean="0">
                <a:ea typeface="Arial" panose="020B0604020202020204" pitchFamily="34" charset="0"/>
              </a:rPr>
              <a:t>ngữ</a:t>
            </a:r>
            <a:r>
              <a:rPr lang="en-US" altLang="en-US" sz="3000" dirty="0" smtClean="0">
                <a:ea typeface="Arial" panose="020B0604020202020204" pitchFamily="34" charset="0"/>
              </a:rPr>
              <a:t> </a:t>
            </a:r>
            <a:r>
              <a:rPr lang="en-US" altLang="en-US" sz="3000" dirty="0" err="1" smtClean="0">
                <a:ea typeface="Arial" panose="020B0604020202020204" pitchFamily="34" charset="0"/>
              </a:rPr>
              <a:t>đánh</a:t>
            </a:r>
            <a:r>
              <a:rPr lang="en-US" altLang="en-US" sz="3000" dirty="0" smtClean="0">
                <a:ea typeface="Arial" panose="020B0604020202020204" pitchFamily="34" charset="0"/>
              </a:rPr>
              <a:t> </a:t>
            </a:r>
            <a:r>
              <a:rPr lang="en-US" altLang="en-US" sz="3000" dirty="0" err="1" smtClean="0">
                <a:ea typeface="Arial" panose="020B0604020202020204" pitchFamily="34" charset="0"/>
              </a:rPr>
              <a:t>dấu</a:t>
            </a:r>
            <a:r>
              <a:rPr lang="en-US" altLang="en-US" sz="3000" dirty="0" smtClean="0">
                <a:ea typeface="Arial" panose="020B0604020202020204" pitchFamily="34" charset="0"/>
              </a:rPr>
              <a:t> (XML </a:t>
            </a:r>
            <a:r>
              <a:rPr lang="en-US" altLang="en-US" sz="3000" dirty="0" err="1" smtClean="0">
                <a:ea typeface="Arial" panose="020B0604020202020204" pitchFamily="34" charset="0"/>
              </a:rPr>
              <a:t>được</a:t>
            </a:r>
            <a:r>
              <a:rPr lang="en-US" altLang="en-US" sz="3000" dirty="0" smtClean="0">
                <a:ea typeface="Arial" panose="020B0604020202020204" pitchFamily="34" charset="0"/>
              </a:rPr>
              <a:t> </a:t>
            </a:r>
            <a:r>
              <a:rPr lang="en-US" altLang="en-US" sz="3000" dirty="0" err="1" smtClean="0">
                <a:ea typeface="Arial" panose="020B0604020202020204" pitchFamily="34" charset="0"/>
              </a:rPr>
              <a:t>sử</a:t>
            </a:r>
            <a:r>
              <a:rPr lang="en-US" altLang="en-US" sz="3000" dirty="0" smtClean="0">
                <a:ea typeface="Arial" panose="020B0604020202020204" pitchFamily="34" charset="0"/>
              </a:rPr>
              <a:t> </a:t>
            </a:r>
            <a:r>
              <a:rPr lang="en-US" altLang="en-US" sz="3000" dirty="0" err="1" smtClean="0">
                <a:ea typeface="Arial" panose="020B0604020202020204" pitchFamily="34" charset="0"/>
              </a:rPr>
              <a:t>dụng</a:t>
            </a:r>
            <a:r>
              <a:rPr lang="en-US" altLang="en-US" sz="3000" dirty="0" smtClean="0">
                <a:ea typeface="Arial" panose="020B0604020202020204" pitchFamily="34" charset="0"/>
              </a:rPr>
              <a:t> </a:t>
            </a:r>
            <a:r>
              <a:rPr lang="en-US" altLang="en-US" sz="3000" dirty="0" err="1" smtClean="0">
                <a:ea typeface="Arial" panose="020B0604020202020204" pitchFamily="34" charset="0"/>
              </a:rPr>
              <a:t>cho</a:t>
            </a:r>
            <a:r>
              <a:rPr lang="en-US" altLang="en-US" sz="3000" dirty="0" smtClean="0">
                <a:ea typeface="Arial" panose="020B0604020202020204" pitchFamily="34" charset="0"/>
              </a:rPr>
              <a:t> SSO </a:t>
            </a:r>
            <a:r>
              <a:rPr lang="en-US" altLang="en-US" sz="3000" dirty="0" err="1" smtClean="0">
                <a:ea typeface="Arial" panose="020B0604020202020204" pitchFamily="34" charset="0"/>
              </a:rPr>
              <a:t>trên</a:t>
            </a:r>
            <a:r>
              <a:rPr lang="en-US" altLang="en-US" sz="3000" dirty="0" smtClean="0">
                <a:ea typeface="Arial" panose="020B0604020202020204" pitchFamily="34" charset="0"/>
              </a:rPr>
              <a:t> </a:t>
            </a:r>
            <a:r>
              <a:rPr lang="en-US" altLang="en-US" sz="3000" dirty="0" err="1" smtClean="0">
                <a:ea typeface="Arial" panose="020B0604020202020204" pitchFamily="34" charset="0"/>
              </a:rPr>
              <a:t>các</a:t>
            </a:r>
            <a:r>
              <a:rPr lang="en-US" altLang="en-US" sz="3000" dirty="0" smtClean="0">
                <a:ea typeface="Arial" panose="020B0604020202020204" pitchFamily="34" charset="0"/>
              </a:rPr>
              <a:t> Web browser).</a:t>
            </a:r>
          </a:p>
          <a:p>
            <a:pPr lvl="1"/>
            <a:r>
              <a:rPr lang="en-US" altLang="en-US" sz="3000" dirty="0" err="1" smtClean="0">
                <a:ea typeface="Arial" panose="020B0604020202020204" pitchFamily="34" charset="0"/>
              </a:rPr>
              <a:t>Hiện</a:t>
            </a:r>
            <a:r>
              <a:rPr lang="en-US" altLang="en-US" sz="3000" dirty="0" smtClean="0">
                <a:ea typeface="Arial" panose="020B0604020202020204" pitchFamily="34" charset="0"/>
              </a:rPr>
              <a:t> </a:t>
            </a:r>
            <a:r>
              <a:rPr lang="en-US" altLang="en-US" sz="3000" dirty="0" err="1" smtClean="0">
                <a:ea typeface="Arial" panose="020B0604020202020204" pitchFamily="34" charset="0"/>
              </a:rPr>
              <a:t>tại</a:t>
            </a:r>
            <a:r>
              <a:rPr lang="en-US" altLang="en-US" sz="3000" dirty="0" smtClean="0">
                <a:ea typeface="Arial" panose="020B0604020202020204" pitchFamily="34" charset="0"/>
              </a:rPr>
              <a:t> </a:t>
            </a:r>
            <a:r>
              <a:rPr lang="en-US" altLang="en-US" sz="3000" dirty="0" err="1" smtClean="0">
                <a:ea typeface="Arial" panose="020B0604020202020204" pitchFamily="34" charset="0"/>
              </a:rPr>
              <a:t>gồm</a:t>
            </a:r>
            <a:r>
              <a:rPr lang="en-US" altLang="en-US" sz="3000" dirty="0" smtClean="0">
                <a:ea typeface="Arial" panose="020B0604020202020204" pitchFamily="34" charset="0"/>
              </a:rPr>
              <a:t> 3 </a:t>
            </a:r>
            <a:r>
              <a:rPr lang="en-US" altLang="en-US" sz="3000" dirty="0" err="1" smtClean="0">
                <a:ea typeface="Arial" panose="020B0604020202020204" pitchFamily="34" charset="0"/>
              </a:rPr>
              <a:t>phiên</a:t>
            </a:r>
            <a:r>
              <a:rPr lang="en-US" altLang="en-US" sz="3000" dirty="0" smtClean="0">
                <a:ea typeface="Arial" panose="020B0604020202020204" pitchFamily="34" charset="0"/>
              </a:rPr>
              <a:t> </a:t>
            </a:r>
            <a:r>
              <a:rPr lang="en-US" altLang="en-US" sz="3000" dirty="0" err="1" smtClean="0">
                <a:ea typeface="Arial" panose="020B0604020202020204" pitchFamily="34" charset="0"/>
              </a:rPr>
              <a:t>bản</a:t>
            </a:r>
            <a:r>
              <a:rPr lang="en-US" altLang="en-US" sz="3000" dirty="0" smtClean="0">
                <a:ea typeface="Arial" panose="020B0604020202020204" pitchFamily="34" charset="0"/>
              </a:rPr>
              <a:t>: Version 1.0 </a:t>
            </a:r>
            <a:r>
              <a:rPr lang="en-US" altLang="en-US" sz="3000" dirty="0" err="1" smtClean="0">
                <a:ea typeface="Arial" panose="020B0604020202020204" pitchFamily="34" charset="0"/>
              </a:rPr>
              <a:t>năm</a:t>
            </a:r>
            <a:r>
              <a:rPr lang="en-US" altLang="en-US" sz="3000" dirty="0" smtClean="0">
                <a:ea typeface="Arial" panose="020B0604020202020204" pitchFamily="34" charset="0"/>
              </a:rPr>
              <a:t> 2002, 1.1 </a:t>
            </a:r>
            <a:r>
              <a:rPr lang="en-US" altLang="en-US" sz="3000" dirty="0" err="1" smtClean="0">
                <a:ea typeface="Arial" panose="020B0604020202020204" pitchFamily="34" charset="0"/>
              </a:rPr>
              <a:t>năm</a:t>
            </a:r>
            <a:r>
              <a:rPr lang="en-US" altLang="en-US" sz="3000" dirty="0" smtClean="0">
                <a:ea typeface="Arial" panose="020B0604020202020204" pitchFamily="34" charset="0"/>
              </a:rPr>
              <a:t> 2003 </a:t>
            </a:r>
            <a:r>
              <a:rPr lang="en-US" altLang="en-US" sz="3000" dirty="0" err="1" smtClean="0">
                <a:ea typeface="Arial" panose="020B0604020202020204" pitchFamily="34" charset="0"/>
              </a:rPr>
              <a:t>và</a:t>
            </a:r>
            <a:r>
              <a:rPr lang="en-US" altLang="en-US" sz="3000" dirty="0" smtClean="0">
                <a:ea typeface="Arial" panose="020B0604020202020204" pitchFamily="34" charset="0"/>
              </a:rPr>
              <a:t> 2.0 </a:t>
            </a:r>
            <a:r>
              <a:rPr lang="en-US" altLang="en-US" sz="3000" dirty="0" err="1" smtClean="0">
                <a:ea typeface="Arial" panose="020B0604020202020204" pitchFamily="34" charset="0"/>
              </a:rPr>
              <a:t>từ</a:t>
            </a:r>
            <a:r>
              <a:rPr lang="en-US" altLang="en-US" sz="3000" dirty="0" smtClean="0">
                <a:ea typeface="Arial" panose="020B0604020202020204" pitchFamily="34" charset="0"/>
              </a:rPr>
              <a:t> 2005.</a:t>
            </a:r>
          </a:p>
        </p:txBody>
      </p:sp>
    </p:spTree>
    <p:extLst>
      <p:ext uri="{BB962C8B-B14F-4D97-AF65-F5344CB8AC3E}">
        <p14:creationId xmlns:p14="http://schemas.microsoft.com/office/powerpoint/2010/main" val="24657502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lstStyle/>
          <a:p>
            <a:pPr algn="ctr"/>
            <a:r>
              <a:rPr lang="en-US" altLang="en-US" dirty="0" smtClean="0">
                <a:solidFill>
                  <a:schemeClr val="bg1"/>
                </a:solidFill>
                <a:ea typeface="ＭＳ Ｐゴシック" panose="020B0600070205080204" pitchFamily="34" charset="-128"/>
              </a:rPr>
              <a:t>SAML</a:t>
            </a:r>
          </a:p>
        </p:txBody>
      </p:sp>
      <p:sp>
        <p:nvSpPr>
          <p:cNvPr id="3" name="Content Placeholder 2"/>
          <p:cNvSpPr>
            <a:spLocks noGrp="1"/>
          </p:cNvSpPr>
          <p:nvPr>
            <p:ph idx="1"/>
          </p:nvPr>
        </p:nvSpPr>
        <p:spPr>
          <a:xfrm>
            <a:off x="640773" y="1565315"/>
            <a:ext cx="10994760" cy="4621160"/>
          </a:xfrm>
        </p:spPr>
        <p:txBody>
          <a:bodyPr/>
          <a:lstStyle/>
          <a:p>
            <a:r>
              <a:rPr lang="en-US" altLang="en-US" sz="3600" dirty="0" smtClean="0">
                <a:ea typeface="ＭＳ Ｐゴシック" panose="020B0600070205080204" pitchFamily="34" charset="-128"/>
              </a:rPr>
              <a:t>SAML </a:t>
            </a:r>
            <a:r>
              <a:rPr lang="en-US" altLang="en-US" sz="3600" dirty="0" err="1" smtClean="0">
                <a:ea typeface="ＭＳ Ｐゴシック" panose="020B0600070205080204" pitchFamily="34" charset="-128"/>
              </a:rPr>
              <a:t>thực</a:t>
            </a:r>
            <a:r>
              <a:rPr lang="en-US" altLang="en-US" sz="3600" dirty="0" smtClean="0">
                <a:ea typeface="ＭＳ Ｐゴシック" panose="020B0600070205080204" pitchFamily="34" charset="-128"/>
              </a:rPr>
              <a:t> </a:t>
            </a:r>
            <a:r>
              <a:rPr lang="en-US" altLang="en-US" sz="3600" dirty="0" err="1" smtClean="0">
                <a:ea typeface="ＭＳ Ｐゴシック" panose="020B0600070205080204" pitchFamily="34" charset="-128"/>
              </a:rPr>
              <a:t>thể</a:t>
            </a:r>
            <a:r>
              <a:rPr lang="en-US" altLang="en-US" sz="3600" dirty="0" smtClean="0">
                <a:ea typeface="ＭＳ Ｐゴシック" panose="020B0600070205080204" pitchFamily="34" charset="-128"/>
              </a:rPr>
              <a:t> </a:t>
            </a:r>
            <a:r>
              <a:rPr lang="en-US" altLang="en-US" sz="3600" dirty="0" err="1" smtClean="0">
                <a:ea typeface="ＭＳ Ｐゴシック" panose="020B0600070205080204" pitchFamily="34" charset="-128"/>
              </a:rPr>
              <a:t>làm</a:t>
            </a:r>
            <a:r>
              <a:rPr lang="en-US" altLang="en-US" sz="3600" dirty="0" smtClean="0">
                <a:ea typeface="ＭＳ Ｐゴシック" panose="020B0600070205080204" pitchFamily="34" charset="-128"/>
              </a:rPr>
              <a:t> 3 </a:t>
            </a:r>
            <a:r>
              <a:rPr lang="en-US" altLang="en-US" sz="3600" dirty="0" err="1" smtClean="0">
                <a:ea typeface="ＭＳ Ｐゴシック" panose="020B0600070205080204" pitchFamily="34" charset="-128"/>
              </a:rPr>
              <a:t>vai</a:t>
            </a:r>
            <a:r>
              <a:rPr lang="en-US" altLang="en-US" sz="3600" dirty="0" smtClean="0">
                <a:ea typeface="ＭＳ Ｐゴシック" panose="020B0600070205080204" pitchFamily="34" charset="-128"/>
              </a:rPr>
              <a:t> </a:t>
            </a:r>
            <a:r>
              <a:rPr lang="en-US" altLang="en-US" sz="3600" dirty="0" err="1" smtClean="0">
                <a:ea typeface="ＭＳ Ｐゴシック" panose="020B0600070205080204" pitchFamily="34" charset="-128"/>
              </a:rPr>
              <a:t>trò</a:t>
            </a:r>
            <a:r>
              <a:rPr lang="en-US" altLang="en-US" sz="3600" dirty="0">
                <a:ea typeface="ＭＳ Ｐゴシック" panose="020B0600070205080204" pitchFamily="34" charset="-128"/>
              </a:rPr>
              <a:t>:</a:t>
            </a:r>
            <a:endParaRPr lang="en-US" altLang="en-US" sz="3600" dirty="0" smtClean="0">
              <a:ea typeface="ＭＳ Ｐゴシック" panose="020B0600070205080204" pitchFamily="34" charset="-128"/>
            </a:endParaRPr>
          </a:p>
          <a:p>
            <a:pPr lvl="1"/>
            <a:r>
              <a:rPr lang="en-US" altLang="en-US" sz="3000" b="1" dirty="0" smtClean="0">
                <a:ea typeface="Arial" panose="020B0604020202020204" pitchFamily="34" charset="0"/>
              </a:rPr>
              <a:t>Principal</a:t>
            </a:r>
            <a:r>
              <a:rPr lang="en-US" altLang="en-US" sz="3000" dirty="0" smtClean="0">
                <a:ea typeface="Arial" panose="020B0604020202020204" pitchFamily="34" charset="0"/>
              </a:rPr>
              <a:t> – </a:t>
            </a:r>
            <a:r>
              <a:rPr lang="en-US" altLang="en-US" sz="3000" dirty="0" err="1" smtClean="0">
                <a:ea typeface="Arial" panose="020B0604020202020204" pitchFamily="34" charset="0"/>
              </a:rPr>
              <a:t>Người</a:t>
            </a:r>
            <a:r>
              <a:rPr lang="en-US" altLang="en-US" sz="3000" dirty="0" smtClean="0">
                <a:ea typeface="Arial" panose="020B0604020202020204" pitchFamily="34" charset="0"/>
              </a:rPr>
              <a:t> </a:t>
            </a:r>
            <a:r>
              <a:rPr lang="en-US" altLang="en-US" sz="3000" dirty="0" err="1" smtClean="0">
                <a:ea typeface="Arial" panose="020B0604020202020204" pitchFamily="34" charset="0"/>
              </a:rPr>
              <a:t>dùng</a:t>
            </a:r>
            <a:r>
              <a:rPr lang="en-US" altLang="en-US" sz="3000" dirty="0" smtClean="0">
                <a:ea typeface="Arial" panose="020B0604020202020204" pitchFamily="34" charset="0"/>
              </a:rPr>
              <a:t> </a:t>
            </a:r>
            <a:r>
              <a:rPr lang="en-US" altLang="en-US" sz="3000" dirty="0" err="1" smtClean="0">
                <a:ea typeface="Arial" panose="020B0604020202020204" pitchFamily="34" charset="0"/>
              </a:rPr>
              <a:t>thông</a:t>
            </a:r>
            <a:r>
              <a:rPr lang="en-US" altLang="en-US" sz="3000" dirty="0" smtClean="0">
                <a:ea typeface="Arial" panose="020B0604020202020204" pitchFamily="34" charset="0"/>
              </a:rPr>
              <a:t> </a:t>
            </a:r>
            <a:r>
              <a:rPr lang="en-US" altLang="en-US" sz="3000" dirty="0" err="1" smtClean="0">
                <a:ea typeface="Arial" panose="020B0604020202020204" pitchFamily="34" charset="0"/>
              </a:rPr>
              <a:t>thường</a:t>
            </a:r>
            <a:endParaRPr lang="en-US" altLang="en-US" sz="3000" dirty="0" smtClean="0">
              <a:ea typeface="Arial" panose="020B0604020202020204" pitchFamily="34" charset="0"/>
            </a:endParaRPr>
          </a:p>
          <a:p>
            <a:pPr lvl="1"/>
            <a:r>
              <a:rPr lang="en-US" altLang="en-US" sz="3000" b="1" dirty="0" smtClean="0">
                <a:ea typeface="Arial" panose="020B0604020202020204" pitchFamily="34" charset="0"/>
              </a:rPr>
              <a:t>Identity</a:t>
            </a:r>
            <a:r>
              <a:rPr lang="en-US" altLang="en-US" sz="3000" dirty="0" smtClean="0">
                <a:ea typeface="Arial" panose="020B0604020202020204" pitchFamily="34" charset="0"/>
              </a:rPr>
              <a:t> </a:t>
            </a:r>
            <a:r>
              <a:rPr lang="en-US" altLang="en-US" sz="3000" b="1" dirty="0" smtClean="0">
                <a:ea typeface="Arial" panose="020B0604020202020204" pitchFamily="34" charset="0"/>
              </a:rPr>
              <a:t>provider</a:t>
            </a:r>
            <a:r>
              <a:rPr lang="en-US" altLang="en-US" sz="3000" dirty="0" smtClean="0">
                <a:ea typeface="Arial" panose="020B0604020202020204" pitchFamily="34" charset="0"/>
              </a:rPr>
              <a:t> – </a:t>
            </a:r>
            <a:r>
              <a:rPr lang="en-US" altLang="en-US" sz="3000" dirty="0" err="1" smtClean="0">
                <a:ea typeface="Arial" panose="020B0604020202020204" pitchFamily="34" charset="0"/>
              </a:rPr>
              <a:t>Quản</a:t>
            </a:r>
            <a:r>
              <a:rPr lang="en-US" altLang="en-US" sz="3000" dirty="0" smtClean="0">
                <a:ea typeface="Arial" panose="020B0604020202020204" pitchFamily="34" charset="0"/>
              </a:rPr>
              <a:t> </a:t>
            </a:r>
            <a:r>
              <a:rPr lang="en-US" altLang="en-US" sz="3000" dirty="0" err="1" smtClean="0">
                <a:ea typeface="Arial" panose="020B0604020202020204" pitchFamily="34" charset="0"/>
              </a:rPr>
              <a:t>lý</a:t>
            </a:r>
            <a:r>
              <a:rPr lang="en-US" altLang="en-US" sz="3000" dirty="0" smtClean="0">
                <a:ea typeface="Arial" panose="020B0604020202020204" pitchFamily="34" charset="0"/>
              </a:rPr>
              <a:t> </a:t>
            </a:r>
            <a:r>
              <a:rPr lang="en-US" altLang="en-US" sz="3000" dirty="0" err="1" smtClean="0">
                <a:ea typeface="Arial" panose="020B0604020202020204" pitchFamily="34" charset="0"/>
              </a:rPr>
              <a:t>thông</a:t>
            </a:r>
            <a:r>
              <a:rPr lang="en-US" altLang="en-US" sz="3000" dirty="0" smtClean="0">
                <a:ea typeface="Arial" panose="020B0604020202020204" pitchFamily="34" charset="0"/>
              </a:rPr>
              <a:t> tin </a:t>
            </a:r>
            <a:r>
              <a:rPr lang="en-US" altLang="en-US" sz="3000" dirty="0" err="1" smtClean="0">
                <a:ea typeface="Arial" panose="020B0604020202020204" pitchFamily="34" charset="0"/>
              </a:rPr>
              <a:t>định</a:t>
            </a:r>
            <a:r>
              <a:rPr lang="en-US" altLang="en-US" sz="3000" dirty="0" smtClean="0">
                <a:ea typeface="Arial" panose="020B0604020202020204" pitchFamily="34" charset="0"/>
              </a:rPr>
              <a:t> </a:t>
            </a:r>
            <a:r>
              <a:rPr lang="en-US" altLang="en-US" sz="3000" dirty="0" err="1" smtClean="0">
                <a:ea typeface="Arial" panose="020B0604020202020204" pitchFamily="34" charset="0"/>
              </a:rPr>
              <a:t>danh</a:t>
            </a:r>
            <a:endParaRPr lang="en-US" altLang="en-US" sz="3000" dirty="0" smtClean="0">
              <a:ea typeface="Arial" panose="020B0604020202020204" pitchFamily="34" charset="0"/>
            </a:endParaRPr>
          </a:p>
          <a:p>
            <a:pPr lvl="1"/>
            <a:r>
              <a:rPr lang="en-US" altLang="en-US" sz="3000" b="1" dirty="0" smtClean="0">
                <a:ea typeface="Arial" panose="020B0604020202020204" pitchFamily="34" charset="0"/>
              </a:rPr>
              <a:t>Service provider</a:t>
            </a:r>
            <a:r>
              <a:rPr lang="en-US" altLang="en-US" sz="3000" dirty="0" smtClean="0">
                <a:ea typeface="Arial" panose="020B0604020202020204" pitchFamily="34" charset="0"/>
              </a:rPr>
              <a:t> – </a:t>
            </a:r>
            <a:r>
              <a:rPr lang="en-US" altLang="en-US" sz="3000" dirty="0" err="1" smtClean="0">
                <a:ea typeface="Arial" panose="020B0604020202020204" pitchFamily="34" charset="0"/>
              </a:rPr>
              <a:t>Nhà</a:t>
            </a:r>
            <a:r>
              <a:rPr lang="en-US" altLang="en-US" sz="3000" dirty="0" smtClean="0">
                <a:ea typeface="Arial" panose="020B0604020202020204" pitchFamily="34" charset="0"/>
              </a:rPr>
              <a:t> </a:t>
            </a:r>
            <a:r>
              <a:rPr lang="en-US" altLang="en-US" sz="3000" dirty="0" err="1" smtClean="0">
                <a:ea typeface="Arial" panose="020B0604020202020204" pitchFamily="34" charset="0"/>
              </a:rPr>
              <a:t>cung</a:t>
            </a:r>
            <a:r>
              <a:rPr lang="en-US" altLang="en-US" sz="3000" dirty="0" smtClean="0">
                <a:ea typeface="Arial" panose="020B0604020202020204" pitchFamily="34" charset="0"/>
              </a:rPr>
              <a:t> </a:t>
            </a:r>
            <a:r>
              <a:rPr lang="en-US" altLang="en-US" sz="3000" dirty="0" err="1" smtClean="0">
                <a:ea typeface="Arial" panose="020B0604020202020204" pitchFamily="34" charset="0"/>
              </a:rPr>
              <a:t>cấp</a:t>
            </a:r>
            <a:r>
              <a:rPr lang="en-US" altLang="en-US" sz="3000" dirty="0" smtClean="0">
                <a:ea typeface="Arial" panose="020B0604020202020204" pitchFamily="34" charset="0"/>
              </a:rPr>
              <a:t> </a:t>
            </a:r>
            <a:r>
              <a:rPr lang="en-US" altLang="en-US" sz="3000" dirty="0" err="1" smtClean="0">
                <a:ea typeface="Arial" panose="020B0604020202020204" pitchFamily="34" charset="0"/>
              </a:rPr>
              <a:t>dịch</a:t>
            </a:r>
            <a:r>
              <a:rPr lang="en-US" altLang="en-US" sz="3000" dirty="0" smtClean="0">
                <a:ea typeface="Arial" panose="020B0604020202020204" pitchFamily="34" charset="0"/>
              </a:rPr>
              <a:t> </a:t>
            </a:r>
            <a:r>
              <a:rPr lang="en-US" altLang="en-US" sz="3000" dirty="0" err="1" smtClean="0">
                <a:ea typeface="Arial" panose="020B0604020202020204" pitchFamily="34" charset="0"/>
              </a:rPr>
              <a:t>vụ</a:t>
            </a:r>
            <a:endParaRPr lang="en-US" altLang="en-US" sz="3000" b="1" dirty="0" smtClean="0">
              <a:ea typeface="Arial" panose="020B0604020202020204" pitchFamily="34" charset="0"/>
            </a:endParaRPr>
          </a:p>
          <a:p>
            <a:pPr lvl="1"/>
            <a:endParaRPr lang="en-US" altLang="en-US" sz="3600" dirty="0" smtClean="0">
              <a:ea typeface="Arial" panose="020B0604020202020204" pitchFamily="34" charset="0"/>
            </a:endParaRPr>
          </a:p>
        </p:txBody>
      </p:sp>
    </p:spTree>
    <p:extLst>
      <p:ext uri="{BB962C8B-B14F-4D97-AF65-F5344CB8AC3E}">
        <p14:creationId xmlns:p14="http://schemas.microsoft.com/office/powerpoint/2010/main" val="20964288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lstStyle/>
          <a:p>
            <a:pPr algn="ctr"/>
            <a:r>
              <a:rPr lang="en-US" altLang="en-US" dirty="0" smtClean="0">
                <a:solidFill>
                  <a:schemeClr val="bg1"/>
                </a:solidFill>
                <a:ea typeface="ＭＳ Ｐゴシック" panose="020B0600070205080204" pitchFamily="34" charset="-128"/>
              </a:rPr>
              <a:t>SAML</a:t>
            </a:r>
          </a:p>
        </p:txBody>
      </p:sp>
      <p:pic>
        <p:nvPicPr>
          <p:cNvPr id="5" name="Picture 4"/>
          <p:cNvPicPr>
            <a:picLocks noChangeAspect="1"/>
          </p:cNvPicPr>
          <p:nvPr/>
        </p:nvPicPr>
        <p:blipFill>
          <a:blip r:embed="rId2"/>
          <a:stretch>
            <a:fillRect/>
          </a:stretch>
        </p:blipFill>
        <p:spPr>
          <a:xfrm>
            <a:off x="1439694" y="1317151"/>
            <a:ext cx="8929990" cy="4321988"/>
          </a:xfrm>
          <a:prstGeom prst="rect">
            <a:avLst/>
          </a:prstGeom>
        </p:spPr>
      </p:pic>
      <p:sp>
        <p:nvSpPr>
          <p:cNvPr id="3" name="Rectangle 2"/>
          <p:cNvSpPr/>
          <p:nvPr/>
        </p:nvSpPr>
        <p:spPr>
          <a:xfrm>
            <a:off x="4814681" y="5822164"/>
            <a:ext cx="2646943"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coloredcow.com</a:t>
            </a:r>
            <a:endParaRPr lang="en-US" dirty="0">
              <a:solidFill>
                <a:schemeClr val="bg1"/>
              </a:solidFill>
            </a:endParaRPr>
          </a:p>
        </p:txBody>
      </p:sp>
    </p:spTree>
    <p:extLst>
      <p:ext uri="{BB962C8B-B14F-4D97-AF65-F5344CB8AC3E}">
        <p14:creationId xmlns:p14="http://schemas.microsoft.com/office/powerpoint/2010/main" val="35669870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normAutofit/>
          </a:bodyPr>
          <a:lstStyle/>
          <a:p>
            <a:pPr algn="ctr"/>
            <a:r>
              <a:rPr lang="en-US" dirty="0">
                <a:solidFill>
                  <a:schemeClr val="bg1"/>
                </a:solidFill>
                <a:effectLst/>
              </a:rPr>
              <a:t>NT LAN </a:t>
            </a:r>
            <a:r>
              <a:rPr lang="en-US" dirty="0" smtClean="0">
                <a:solidFill>
                  <a:schemeClr val="bg1"/>
                </a:solidFill>
                <a:effectLst/>
              </a:rPr>
              <a:t>Manager</a:t>
            </a:r>
            <a:endParaRPr lang="en-US" altLang="en-US" dirty="0" smtClean="0">
              <a:solidFill>
                <a:schemeClr val="bg1"/>
              </a:solidFill>
              <a:ea typeface="ＭＳ Ｐゴシック" panose="020B0600070205080204" pitchFamily="34" charset="-128"/>
            </a:endParaRPr>
          </a:p>
        </p:txBody>
      </p:sp>
      <p:sp>
        <p:nvSpPr>
          <p:cNvPr id="6" name="Content Placeholder 2"/>
          <p:cNvSpPr>
            <a:spLocks noGrp="1"/>
          </p:cNvSpPr>
          <p:nvPr>
            <p:ph idx="1"/>
          </p:nvPr>
        </p:nvSpPr>
        <p:spPr>
          <a:xfrm>
            <a:off x="640773" y="1565315"/>
            <a:ext cx="10994760" cy="4621160"/>
          </a:xfrm>
        </p:spPr>
        <p:txBody>
          <a:bodyPr/>
          <a:lstStyle/>
          <a:p>
            <a:r>
              <a:rPr lang="vi-VN" altLang="en-US" sz="3000" dirty="0">
                <a:ea typeface="ＭＳ Ｐゴシック" panose="020B0600070205080204" pitchFamily="34" charset="-128"/>
              </a:rPr>
              <a:t>Trong mạng Windows, NT (Công nghệ mới) LAN Manager (NTLM) là một bộ giao thức bảo mật của Microsoft nhằm cung cấp xác thực, tính toàn vẹn và bảo mật cho người dùng</a:t>
            </a:r>
            <a:r>
              <a:rPr lang="vi-VN" altLang="en-US" sz="3000" dirty="0" smtClean="0">
                <a:ea typeface="ＭＳ Ｐゴシック" panose="020B0600070205080204" pitchFamily="34" charset="-128"/>
              </a:rPr>
              <a:t>.</a:t>
            </a:r>
            <a:endParaRPr lang="en-US" altLang="en-US" sz="3000" dirty="0" smtClean="0">
              <a:ea typeface="ＭＳ Ｐゴシック" panose="020B0600070205080204" pitchFamily="34" charset="-128"/>
            </a:endParaRPr>
          </a:p>
          <a:p>
            <a:r>
              <a:rPr lang="vi-VN" altLang="en-US" sz="3000" dirty="0" smtClean="0">
                <a:ea typeface="ＭＳ Ｐゴシック" panose="020B0600070205080204" pitchFamily="34" charset="-128"/>
              </a:rPr>
              <a:t>NTLM </a:t>
            </a:r>
            <a:r>
              <a:rPr lang="vi-VN" altLang="en-US" sz="3000" dirty="0">
                <a:ea typeface="ＭＳ Ｐゴシック" panose="020B0600070205080204" pitchFamily="34" charset="-128"/>
              </a:rPr>
              <a:t>là sự kế thừa của giao thức xác thực trong Microsoft LAN Manager (LANMAN), một sản phẩm cũ của Microsoft</a:t>
            </a:r>
            <a:r>
              <a:rPr lang="vi-VN" altLang="en-US" sz="3000" dirty="0" smtClean="0">
                <a:ea typeface="ＭＳ Ｐゴシック" panose="020B0600070205080204" pitchFamily="34" charset="-128"/>
              </a:rPr>
              <a:t>.</a:t>
            </a:r>
            <a:endParaRPr lang="en-US" altLang="en-US" sz="3000" dirty="0" smtClean="0">
              <a:ea typeface="ＭＳ Ｐゴシック" panose="020B0600070205080204" pitchFamily="34" charset="-128"/>
            </a:endParaRPr>
          </a:p>
          <a:p>
            <a:pPr lvl="1"/>
            <a:endParaRPr lang="en-US" altLang="en-US" sz="3600" dirty="0" smtClean="0">
              <a:ea typeface="Arial" panose="020B0604020202020204" pitchFamily="34" charset="0"/>
            </a:endParaRPr>
          </a:p>
        </p:txBody>
      </p:sp>
    </p:spTree>
    <p:extLst>
      <p:ext uri="{BB962C8B-B14F-4D97-AF65-F5344CB8AC3E}">
        <p14:creationId xmlns:p14="http://schemas.microsoft.com/office/powerpoint/2010/main" val="3412293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normAutofit/>
          </a:bodyPr>
          <a:lstStyle/>
          <a:p>
            <a:pPr algn="ctr"/>
            <a:r>
              <a:rPr lang="en-US" dirty="0">
                <a:solidFill>
                  <a:schemeClr val="bg1"/>
                </a:solidFill>
                <a:effectLst/>
              </a:rPr>
              <a:t>NT LAN </a:t>
            </a:r>
            <a:r>
              <a:rPr lang="en-US" dirty="0" smtClean="0">
                <a:solidFill>
                  <a:schemeClr val="bg1"/>
                </a:solidFill>
                <a:effectLst/>
              </a:rPr>
              <a:t>Manager</a:t>
            </a:r>
            <a:endParaRPr lang="en-US" altLang="en-US" dirty="0" smtClean="0">
              <a:solidFill>
                <a:schemeClr val="bg1"/>
              </a:solidFill>
              <a:ea typeface="ＭＳ Ｐゴシック" panose="020B0600070205080204" pitchFamily="34" charset="-128"/>
            </a:endParaRPr>
          </a:p>
        </p:txBody>
      </p:sp>
      <p:sp>
        <p:nvSpPr>
          <p:cNvPr id="6" name="Content Placeholder 2"/>
          <p:cNvSpPr>
            <a:spLocks noGrp="1"/>
          </p:cNvSpPr>
          <p:nvPr>
            <p:ph idx="1"/>
          </p:nvPr>
        </p:nvSpPr>
        <p:spPr>
          <a:xfrm>
            <a:off x="640773" y="1565315"/>
            <a:ext cx="10994760" cy="4621160"/>
          </a:xfrm>
        </p:spPr>
        <p:txBody>
          <a:bodyPr/>
          <a:lstStyle/>
          <a:p>
            <a:r>
              <a:rPr lang="vi-VN" altLang="en-US" sz="3000" dirty="0" smtClean="0">
                <a:ea typeface="ＭＳ Ｐゴシック" panose="020B0600070205080204" pitchFamily="34" charset="-128"/>
              </a:rPr>
              <a:t>Bộ </a:t>
            </a:r>
            <a:r>
              <a:rPr lang="vi-VN" altLang="en-US" sz="3000" dirty="0">
                <a:ea typeface="ＭＳ Ｐゴシック" panose="020B0600070205080204" pitchFamily="34" charset="-128"/>
              </a:rPr>
              <a:t>giao thức NTLM được triển khai trong Nhà cung cấp hỗ trợ bảo mật, kết hợp giao thức xác thực Trình quản lý mạng LAN, giao thức Phiên NTLMv1, NTLMv2 và NTLM2 trong một gói duy nhất. </a:t>
            </a:r>
            <a:endParaRPr lang="en-US" altLang="en-US" sz="3000" dirty="0" smtClean="0">
              <a:ea typeface="ＭＳ Ｐゴシック" panose="020B0600070205080204" pitchFamily="34" charset="-128"/>
            </a:endParaRPr>
          </a:p>
          <a:p>
            <a:r>
              <a:rPr lang="vi-VN" altLang="en-US" sz="3000" dirty="0" smtClean="0">
                <a:ea typeface="ＭＳ Ｐゴシック" panose="020B0600070205080204" pitchFamily="34" charset="-128"/>
              </a:rPr>
              <a:t>Cho </a:t>
            </a:r>
            <a:r>
              <a:rPr lang="vi-VN" altLang="en-US" sz="3000" dirty="0">
                <a:ea typeface="ＭＳ Ｐゴシック" panose="020B0600070205080204" pitchFamily="34" charset="-128"/>
              </a:rPr>
              <a:t>dù các giao thức này được sử dụng hoặc có thể được sử dụng trên một hệ thống được điều chỉnh bởi cài đặt Chính sách Nhóm, mà các phiên bản Windows khác nhau có cài đặt mặc định khác nhau.</a:t>
            </a:r>
            <a:endParaRPr lang="en-US" altLang="en-US" sz="3000" dirty="0">
              <a:ea typeface="ＭＳ Ｐゴシック" panose="020B0600070205080204" pitchFamily="34" charset="-128"/>
            </a:endParaRPr>
          </a:p>
          <a:p>
            <a:pPr lvl="1"/>
            <a:endParaRPr lang="en-US" altLang="en-US" sz="3600" dirty="0" smtClean="0">
              <a:ea typeface="Arial" panose="020B0604020202020204" pitchFamily="34" charset="0"/>
            </a:endParaRPr>
          </a:p>
        </p:txBody>
      </p:sp>
    </p:spTree>
    <p:extLst>
      <p:ext uri="{BB962C8B-B14F-4D97-AF65-F5344CB8AC3E}">
        <p14:creationId xmlns:p14="http://schemas.microsoft.com/office/powerpoint/2010/main" val="4572911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normAutofit/>
          </a:bodyPr>
          <a:lstStyle/>
          <a:p>
            <a:pPr algn="ctr"/>
            <a:r>
              <a:rPr lang="en-US" dirty="0">
                <a:solidFill>
                  <a:schemeClr val="bg1"/>
                </a:solidFill>
                <a:effectLst/>
              </a:rPr>
              <a:t>NT LAN </a:t>
            </a:r>
            <a:r>
              <a:rPr lang="en-US" dirty="0" smtClean="0">
                <a:solidFill>
                  <a:schemeClr val="bg1"/>
                </a:solidFill>
                <a:effectLst/>
              </a:rPr>
              <a:t>Manager</a:t>
            </a:r>
            <a:endParaRPr lang="en-US" altLang="en-US" dirty="0" smtClean="0">
              <a:solidFill>
                <a:schemeClr val="bg1"/>
              </a:solidFill>
              <a:ea typeface="ＭＳ Ｐゴシック" panose="020B0600070205080204" pitchFamily="34" charset="-128"/>
            </a:endParaRPr>
          </a:p>
        </p:txBody>
      </p:sp>
      <p:sp>
        <p:nvSpPr>
          <p:cNvPr id="6" name="Content Placeholder 2"/>
          <p:cNvSpPr>
            <a:spLocks noGrp="1"/>
          </p:cNvSpPr>
          <p:nvPr>
            <p:ph idx="1"/>
          </p:nvPr>
        </p:nvSpPr>
        <p:spPr>
          <a:xfrm>
            <a:off x="640773" y="1565315"/>
            <a:ext cx="10994760" cy="4621160"/>
          </a:xfrm>
        </p:spPr>
        <p:txBody>
          <a:bodyPr/>
          <a:lstStyle/>
          <a:p>
            <a:r>
              <a:rPr lang="en-US" b="1" dirty="0"/>
              <a:t>NTLMv1</a:t>
            </a:r>
          </a:p>
          <a:p>
            <a:pPr marL="457200" lvl="1" indent="0">
              <a:buNone/>
            </a:pPr>
            <a:endParaRPr lang="en-US" altLang="en-US" sz="3600" dirty="0" smtClean="0">
              <a:ea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966473046"/>
              </p:ext>
            </p:extLst>
          </p:nvPr>
        </p:nvGraphicFramePr>
        <p:xfrm>
          <a:off x="1047261" y="2548466"/>
          <a:ext cx="8128000" cy="155448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538038163"/>
                    </a:ext>
                  </a:extLst>
                </a:gridCol>
              </a:tblGrid>
              <a:tr h="370840">
                <a:tc>
                  <a:txBody>
                    <a:bodyPr/>
                    <a:lstStyle/>
                    <a:p>
                      <a:r>
                        <a:rPr lang="en-US" sz="2400" dirty="0" smtClean="0">
                          <a:latin typeface="Courier New" panose="02070309020205020404" pitchFamily="49" charset="0"/>
                          <a:cs typeface="Courier New" panose="02070309020205020404" pitchFamily="49" charset="0"/>
                        </a:rPr>
                        <a:t>C = 8-byte server challenge, random </a:t>
                      </a:r>
                    </a:p>
                    <a:p>
                      <a:r>
                        <a:rPr lang="en-US" sz="2400" dirty="0" smtClean="0">
                          <a:latin typeface="Courier New" panose="02070309020205020404" pitchFamily="49" charset="0"/>
                          <a:cs typeface="Courier New" panose="02070309020205020404" pitchFamily="49" charset="0"/>
                        </a:rPr>
                        <a:t>K1 | K2 | K3 = NTLM-Hash | 5-bytes-0 </a:t>
                      </a:r>
                    </a:p>
                    <a:p>
                      <a:r>
                        <a:rPr lang="en-US" sz="2400" dirty="0" smtClean="0">
                          <a:latin typeface="Courier New" panose="02070309020205020404" pitchFamily="49" charset="0"/>
                          <a:cs typeface="Courier New" panose="02070309020205020404" pitchFamily="49" charset="0"/>
                        </a:rPr>
                        <a:t>response = DES(K1,C) | DES(K2,C) | DES(K3,C)</a:t>
                      </a:r>
                      <a:endParaRPr lang="en-US" sz="2400" dirty="0">
                        <a:latin typeface="Courier New" panose="02070309020205020404" pitchFamily="49" charset="0"/>
                        <a:cs typeface="Courier New" panose="02070309020205020404" pitchFamily="49" charset="0"/>
                      </a:endParaRPr>
                    </a:p>
                  </a:txBody>
                  <a:tcPr/>
                </a:tc>
                <a:extLst>
                  <a:ext uri="{0D108BD9-81ED-4DB2-BD59-A6C34878D82A}">
                    <a16:rowId xmlns:a16="http://schemas.microsoft.com/office/drawing/2014/main" val="332020177"/>
                  </a:ext>
                </a:extLst>
              </a:tr>
            </a:tbl>
          </a:graphicData>
        </a:graphic>
      </p:graphicFrame>
    </p:spTree>
    <p:extLst>
      <p:ext uri="{BB962C8B-B14F-4D97-AF65-F5344CB8AC3E}">
        <p14:creationId xmlns:p14="http://schemas.microsoft.com/office/powerpoint/2010/main" val="27685176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191" y="299116"/>
            <a:ext cx="11789924" cy="1018035"/>
          </a:xfrm>
        </p:spPr>
        <p:txBody>
          <a:bodyPr>
            <a:normAutofit/>
          </a:bodyPr>
          <a:lstStyle/>
          <a:p>
            <a:pPr algn="ctr"/>
            <a:r>
              <a:rPr lang="en-US" dirty="0">
                <a:solidFill>
                  <a:schemeClr val="bg1"/>
                </a:solidFill>
                <a:effectLst/>
              </a:rPr>
              <a:t>NT LAN </a:t>
            </a:r>
            <a:r>
              <a:rPr lang="en-US" dirty="0" smtClean="0">
                <a:solidFill>
                  <a:schemeClr val="bg1"/>
                </a:solidFill>
                <a:effectLst/>
              </a:rPr>
              <a:t>Manager</a:t>
            </a:r>
            <a:endParaRPr lang="en-US" altLang="en-US" dirty="0" smtClean="0">
              <a:solidFill>
                <a:schemeClr val="bg1"/>
              </a:solidFill>
              <a:ea typeface="ＭＳ Ｐゴシック" panose="020B0600070205080204" pitchFamily="34" charset="-128"/>
            </a:endParaRPr>
          </a:p>
        </p:txBody>
      </p:sp>
      <p:sp>
        <p:nvSpPr>
          <p:cNvPr id="6" name="Content Placeholder 2"/>
          <p:cNvSpPr>
            <a:spLocks noGrp="1"/>
          </p:cNvSpPr>
          <p:nvPr>
            <p:ph idx="1"/>
          </p:nvPr>
        </p:nvSpPr>
        <p:spPr>
          <a:xfrm>
            <a:off x="640773" y="1565315"/>
            <a:ext cx="10994760" cy="4621160"/>
          </a:xfrm>
        </p:spPr>
        <p:txBody>
          <a:bodyPr/>
          <a:lstStyle/>
          <a:p>
            <a:r>
              <a:rPr lang="en-US" b="1" dirty="0"/>
              <a:t>NTLMv2</a:t>
            </a:r>
          </a:p>
          <a:p>
            <a:pPr marL="457200" lvl="1" indent="0">
              <a:buNone/>
            </a:pPr>
            <a:endParaRPr lang="en-US" altLang="en-US" sz="3600" dirty="0" smtClean="0">
              <a:ea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259957378"/>
              </p:ext>
            </p:extLst>
          </p:nvPr>
        </p:nvGraphicFramePr>
        <p:xfrm>
          <a:off x="1047261" y="2548466"/>
          <a:ext cx="8128000" cy="265176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538038163"/>
                    </a:ext>
                  </a:extLst>
                </a:gridCol>
              </a:tblGrid>
              <a:tr h="370840">
                <a:tc>
                  <a:txBody>
                    <a:bodyPr/>
                    <a:lstStyle/>
                    <a:p>
                      <a:r>
                        <a:rPr lang="en-US" sz="2400" dirty="0" smtClean="0">
                          <a:latin typeface="Courier New" panose="02070309020205020404" pitchFamily="49" charset="0"/>
                          <a:cs typeface="Courier New" panose="02070309020205020404" pitchFamily="49" charset="0"/>
                        </a:rPr>
                        <a:t>SC = 8-byte server challenge, random CC = 8-byte client challenge, random CC* = (X, time, CC2, domain name) v2-Hash = HMAC-MD5(NT-Hash, user name, domain name) LMv2 = HMAC-MD5(v2-Hash, SC, CC) NTv2 = HMAC-MD5(v2-Hash, SC, CC*) response = LMv2 | CC | NTv2 | CC*</a:t>
                      </a:r>
                      <a:endParaRPr lang="en-US" sz="2400" dirty="0">
                        <a:latin typeface="Courier New" panose="02070309020205020404" pitchFamily="49" charset="0"/>
                        <a:cs typeface="Courier New" panose="02070309020205020404" pitchFamily="49" charset="0"/>
                      </a:endParaRPr>
                    </a:p>
                  </a:txBody>
                  <a:tcPr/>
                </a:tc>
                <a:extLst>
                  <a:ext uri="{0D108BD9-81ED-4DB2-BD59-A6C34878D82A}">
                    <a16:rowId xmlns:a16="http://schemas.microsoft.com/office/drawing/2014/main" val="332020177"/>
                  </a:ext>
                </a:extLst>
              </a:tr>
            </a:tbl>
          </a:graphicData>
        </a:graphic>
      </p:graphicFrame>
    </p:spTree>
    <p:extLst>
      <p:ext uri="{BB962C8B-B14F-4D97-AF65-F5344CB8AC3E}">
        <p14:creationId xmlns:p14="http://schemas.microsoft.com/office/powerpoint/2010/main" val="13856067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&amp; Answer</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96643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33917197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1920</TotalTime>
  <Words>1926</Words>
  <Application>Microsoft Office PowerPoint</Application>
  <PresentationFormat>Widescreen</PresentationFormat>
  <Paragraphs>135</Paragraphs>
  <Slides>31</Slides>
  <Notes>1</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31</vt:i4>
      </vt:variant>
    </vt:vector>
  </HeadingPairs>
  <TitlesOfParts>
    <vt:vector size="47" baseType="lpstr">
      <vt:lpstr>ＭＳ Ｐゴシック</vt:lpstr>
      <vt:lpstr>Arial</vt:lpstr>
      <vt:lpstr>Arial Narrow</vt:lpstr>
      <vt:lpstr>Calibri</vt:lpstr>
      <vt:lpstr>Calibri Light</vt:lpstr>
      <vt:lpstr>Courier New</vt:lpstr>
      <vt:lpstr>Helvetica</vt:lpstr>
      <vt:lpstr>Lato</vt:lpstr>
      <vt:lpstr>Lato Black</vt:lpstr>
      <vt:lpstr>Open Sans</vt:lpstr>
      <vt:lpstr>Symbol</vt:lpstr>
      <vt:lpstr>Tahoma</vt:lpstr>
      <vt:lpstr>Times New Roman</vt:lpstr>
      <vt:lpstr>Wingdings</vt:lpstr>
      <vt:lpstr>Office Theme</vt:lpstr>
      <vt:lpstr>Template PresentationGo Dark</vt:lpstr>
      <vt:lpstr>PowerPoint Presentation</vt:lpstr>
      <vt:lpstr>PowerPoint Presentation</vt:lpstr>
      <vt:lpstr>Xác thực bằng thách đố - giải đố</vt:lpstr>
      <vt:lpstr>Xác thực thực thể</vt:lpstr>
      <vt:lpstr>Challenge Handshake Authentication Protocol (CHAP) </vt:lpstr>
      <vt:lpstr>Challenge Handshake Authentication Protocol (CHAP) </vt:lpstr>
      <vt:lpstr>Challenge Handshake Authentication Protocol (CHAP) </vt:lpstr>
      <vt:lpstr>Challenge Handshake Authentication Protocol (CHAP) </vt:lpstr>
      <vt:lpstr>Challenge Handshake Authentication Protocol (CHAP) </vt:lpstr>
      <vt:lpstr>Kerberos </vt:lpstr>
      <vt:lpstr>Kerberos </vt:lpstr>
      <vt:lpstr>RADIUS</vt:lpstr>
      <vt:lpstr>RADIUS</vt:lpstr>
      <vt:lpstr>RADIUS</vt:lpstr>
      <vt:lpstr>RADIUS</vt:lpstr>
      <vt:lpstr>LDAP</vt:lpstr>
      <vt:lpstr>LDAP</vt:lpstr>
      <vt:lpstr>LDAP</vt:lpstr>
      <vt:lpstr>LDAP</vt:lpstr>
      <vt:lpstr>LDAP</vt:lpstr>
      <vt:lpstr>Single Sign-On (SSO)</vt:lpstr>
      <vt:lpstr>SSO và chuyển tiếp tin cậy</vt:lpstr>
      <vt:lpstr>SAML</vt:lpstr>
      <vt:lpstr>SAML</vt:lpstr>
      <vt:lpstr>SAML</vt:lpstr>
      <vt:lpstr>NT LAN Manager</vt:lpstr>
      <vt:lpstr>NT LAN Manager</vt:lpstr>
      <vt:lpstr>NT LAN Manager</vt:lpstr>
      <vt:lpstr>NT LAN Manager</vt:lpstr>
      <vt:lpstr>Question &amp; Answer</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GraphicBulb</dc:creator>
  <cp:lastModifiedBy>Thinkpad</cp:lastModifiedBy>
  <cp:revision>179</cp:revision>
  <dcterms:created xsi:type="dcterms:W3CDTF">2018-07-18T01:46:28Z</dcterms:created>
  <dcterms:modified xsi:type="dcterms:W3CDTF">2021-11-19T13:08:18Z</dcterms:modified>
</cp:coreProperties>
</file>