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5" r:id="rId2"/>
  </p:sldMasterIdLst>
  <p:notesMasterIdLst>
    <p:notesMasterId r:id="rId35"/>
  </p:notesMasterIdLst>
  <p:sldIdLst>
    <p:sldId id="256" r:id="rId3"/>
    <p:sldId id="420" r:id="rId4"/>
    <p:sldId id="419" r:id="rId5"/>
    <p:sldId id="361" r:id="rId6"/>
    <p:sldId id="421" r:id="rId7"/>
    <p:sldId id="474" r:id="rId8"/>
    <p:sldId id="477" r:id="rId9"/>
    <p:sldId id="475" r:id="rId10"/>
    <p:sldId id="476" r:id="rId11"/>
    <p:sldId id="422" r:id="rId12"/>
    <p:sldId id="423" r:id="rId13"/>
    <p:sldId id="424" r:id="rId14"/>
    <p:sldId id="425" r:id="rId15"/>
    <p:sldId id="448" r:id="rId16"/>
    <p:sldId id="426" r:id="rId17"/>
    <p:sldId id="450" r:id="rId18"/>
    <p:sldId id="429" r:id="rId19"/>
    <p:sldId id="473" r:id="rId20"/>
    <p:sldId id="449" r:id="rId21"/>
    <p:sldId id="430" r:id="rId22"/>
    <p:sldId id="431" r:id="rId23"/>
    <p:sldId id="432" r:id="rId24"/>
    <p:sldId id="433" r:id="rId25"/>
    <p:sldId id="434" r:id="rId26"/>
    <p:sldId id="435" r:id="rId27"/>
    <p:sldId id="436" r:id="rId28"/>
    <p:sldId id="466" r:id="rId29"/>
    <p:sldId id="437" r:id="rId30"/>
    <p:sldId id="452" r:id="rId31"/>
    <p:sldId id="467" r:id="rId32"/>
    <p:sldId id="472" r:id="rId33"/>
    <p:sldId id="478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3" orient="horz" pos="2160" userDrawn="1">
          <p15:clr>
            <a:srgbClr val="A4A3A4"/>
          </p15:clr>
        </p15:guide>
        <p15:guide id="4" pos="576" userDrawn="1">
          <p15:clr>
            <a:srgbClr val="A4A3A4"/>
          </p15:clr>
        </p15:guide>
        <p15:guide id="5" pos="710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CEAF"/>
    <a:srgbClr val="2F35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120" autoAdjust="0"/>
  </p:normalViewPr>
  <p:slideViewPr>
    <p:cSldViewPr snapToGrid="0" showGuides="1">
      <p:cViewPr varScale="1">
        <p:scale>
          <a:sx n="78" d="100"/>
          <a:sy n="78" d="100"/>
        </p:scale>
        <p:origin x="778" y="72"/>
      </p:cViewPr>
      <p:guideLst>
        <p:guide pos="3840"/>
        <p:guide orient="horz" pos="2160"/>
        <p:guide pos="576"/>
        <p:guide pos="71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notesViewPr>
    <p:cSldViewPr snapToGrid="0">
      <p:cViewPr varScale="1">
        <p:scale>
          <a:sx n="66" d="100"/>
          <a:sy n="66" d="100"/>
        </p:scale>
        <p:origin x="2280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EA8158D-1D17-428E-86BD-51B795C597BC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2A19807-279D-439F-9FF5-0073249553EC}">
      <dgm:prSet phldrT="[Text]"/>
      <dgm:spPr>
        <a:solidFill>
          <a:srgbClr val="7030A0"/>
        </a:solidFill>
      </dgm:spPr>
      <dgm:t>
        <a:bodyPr/>
        <a:lstStyle/>
        <a:p>
          <a:r>
            <a:rPr lang="en-US" dirty="0" err="1" smtClean="0"/>
            <a:t>Tổng</a:t>
          </a:r>
          <a:r>
            <a:rPr lang="en-US" dirty="0" smtClean="0"/>
            <a:t> </a:t>
          </a:r>
          <a:r>
            <a:rPr lang="en-US" dirty="0" err="1" smtClean="0"/>
            <a:t>quan</a:t>
          </a:r>
          <a:r>
            <a:rPr lang="en-US" dirty="0" smtClean="0"/>
            <a:t> </a:t>
          </a:r>
          <a:r>
            <a:rPr lang="en-US" dirty="0" err="1" smtClean="0"/>
            <a:t>về</a:t>
          </a:r>
          <a:r>
            <a:rPr lang="en-US" dirty="0" smtClean="0"/>
            <a:t> </a:t>
          </a:r>
          <a:r>
            <a:rPr lang="en-US" dirty="0" err="1" smtClean="0"/>
            <a:t>kiểm</a:t>
          </a:r>
          <a:r>
            <a:rPr lang="en-US" dirty="0" smtClean="0"/>
            <a:t> </a:t>
          </a:r>
          <a:r>
            <a:rPr lang="en-US" dirty="0" err="1" smtClean="0"/>
            <a:t>soát</a:t>
          </a:r>
          <a:r>
            <a:rPr lang="en-US" dirty="0" smtClean="0"/>
            <a:t> </a:t>
          </a:r>
          <a:r>
            <a:rPr lang="en-US" dirty="0" err="1" smtClean="0"/>
            <a:t>truy</a:t>
          </a:r>
          <a:r>
            <a:rPr lang="en-US" dirty="0" smtClean="0"/>
            <a:t> </a:t>
          </a:r>
          <a:r>
            <a:rPr lang="en-US" dirty="0" err="1" smtClean="0"/>
            <a:t>cập</a:t>
          </a:r>
          <a:endParaRPr lang="en-US" dirty="0"/>
        </a:p>
      </dgm:t>
    </dgm:pt>
    <dgm:pt modelId="{4A6F7F70-C876-404A-9414-73926A669C3A}" type="parTrans" cxnId="{E1A6A38A-8F8D-4B3C-A2C6-3633FCB01D00}">
      <dgm:prSet/>
      <dgm:spPr/>
      <dgm:t>
        <a:bodyPr/>
        <a:lstStyle/>
        <a:p>
          <a:endParaRPr lang="en-US"/>
        </a:p>
      </dgm:t>
    </dgm:pt>
    <dgm:pt modelId="{E4389497-A051-46B8-84AB-4798ABB363ED}" type="sibTrans" cxnId="{E1A6A38A-8F8D-4B3C-A2C6-3633FCB01D00}">
      <dgm:prSet/>
      <dgm:spPr/>
      <dgm:t>
        <a:bodyPr/>
        <a:lstStyle/>
        <a:p>
          <a:endParaRPr lang="en-US"/>
        </a:p>
      </dgm:t>
    </dgm:pt>
    <dgm:pt modelId="{3CA46E5C-F4DC-4087-AB4B-8B4691D47E24}">
      <dgm:prSet phldrT="[Text]"/>
      <dgm:spPr>
        <a:solidFill>
          <a:srgbClr val="C00000"/>
        </a:solidFill>
      </dgm:spPr>
      <dgm:t>
        <a:bodyPr/>
        <a:lstStyle/>
        <a:p>
          <a:r>
            <a:rPr lang="en-US" dirty="0" err="1" smtClean="0"/>
            <a:t>Một</a:t>
          </a:r>
          <a:r>
            <a:rPr lang="en-US" dirty="0" smtClean="0"/>
            <a:t> </a:t>
          </a:r>
          <a:r>
            <a:rPr lang="en-US" dirty="0" err="1" smtClean="0"/>
            <a:t>số</a:t>
          </a:r>
          <a:r>
            <a:rPr lang="en-US" dirty="0" smtClean="0"/>
            <a:t> </a:t>
          </a:r>
          <a:r>
            <a:rPr lang="en-US" dirty="0" err="1" smtClean="0"/>
            <a:t>mô</a:t>
          </a:r>
          <a:r>
            <a:rPr lang="en-US" dirty="0" smtClean="0"/>
            <a:t> </a:t>
          </a:r>
          <a:r>
            <a:rPr lang="en-US" dirty="0" err="1" smtClean="0"/>
            <a:t>hình</a:t>
          </a:r>
          <a:r>
            <a:rPr lang="en-US" dirty="0" smtClean="0"/>
            <a:t> </a:t>
          </a:r>
          <a:r>
            <a:rPr lang="en-US" dirty="0" err="1" smtClean="0"/>
            <a:t>kiểm</a:t>
          </a:r>
          <a:r>
            <a:rPr lang="en-US" dirty="0" smtClean="0"/>
            <a:t> </a:t>
          </a:r>
          <a:r>
            <a:rPr lang="en-US" dirty="0" err="1" smtClean="0"/>
            <a:t>soát</a:t>
          </a:r>
          <a:r>
            <a:rPr lang="en-US" dirty="0" smtClean="0"/>
            <a:t> </a:t>
          </a:r>
          <a:r>
            <a:rPr lang="en-US" dirty="0" err="1" smtClean="0"/>
            <a:t>truy</a:t>
          </a:r>
          <a:r>
            <a:rPr lang="en-US" dirty="0" smtClean="0"/>
            <a:t> </a:t>
          </a:r>
          <a:r>
            <a:rPr lang="en-US" dirty="0" err="1" smtClean="0"/>
            <a:t>cập</a:t>
          </a:r>
          <a:endParaRPr lang="en-US" dirty="0"/>
        </a:p>
      </dgm:t>
    </dgm:pt>
    <dgm:pt modelId="{3FFD2790-CF2D-492E-B07C-1AA679743318}" type="parTrans" cxnId="{CFC7C421-A776-4615-A9B9-B59DA2604382}">
      <dgm:prSet/>
      <dgm:spPr/>
      <dgm:t>
        <a:bodyPr/>
        <a:lstStyle/>
        <a:p>
          <a:endParaRPr lang="en-US"/>
        </a:p>
      </dgm:t>
    </dgm:pt>
    <dgm:pt modelId="{152B9DA2-0FC9-441A-B30D-FD9C79678218}" type="sibTrans" cxnId="{CFC7C421-A776-4615-A9B9-B59DA2604382}">
      <dgm:prSet/>
      <dgm:spPr/>
      <dgm:t>
        <a:bodyPr/>
        <a:lstStyle/>
        <a:p>
          <a:endParaRPr lang="en-US"/>
        </a:p>
      </dgm:t>
    </dgm:pt>
    <dgm:pt modelId="{CA3C1957-6B31-4BFF-B50E-924324C857E1}">
      <dgm:prSet phldrT="[Text]"/>
      <dgm:spPr>
        <a:solidFill>
          <a:srgbClr val="0070C0"/>
        </a:solidFill>
      </dgm:spPr>
      <dgm:t>
        <a:bodyPr/>
        <a:lstStyle/>
        <a:p>
          <a:r>
            <a:rPr lang="en-US" dirty="0" err="1" smtClean="0"/>
            <a:t>Bài</a:t>
          </a:r>
          <a:r>
            <a:rPr lang="en-US" dirty="0" smtClean="0"/>
            <a:t> </a:t>
          </a:r>
          <a:r>
            <a:rPr lang="en-US" dirty="0" err="1" smtClean="0"/>
            <a:t>tập</a:t>
          </a:r>
          <a:endParaRPr lang="en-US" dirty="0"/>
        </a:p>
      </dgm:t>
    </dgm:pt>
    <dgm:pt modelId="{9D48055D-BD44-4532-B3ED-71948922FB84}" type="parTrans" cxnId="{7D40AEF8-E43C-4F73-8B9F-3FADB77F0894}">
      <dgm:prSet/>
      <dgm:spPr/>
      <dgm:t>
        <a:bodyPr/>
        <a:lstStyle/>
        <a:p>
          <a:endParaRPr lang="en-US"/>
        </a:p>
      </dgm:t>
    </dgm:pt>
    <dgm:pt modelId="{02770B0E-134D-4D30-A2CD-DF6DC2916D9F}" type="sibTrans" cxnId="{7D40AEF8-E43C-4F73-8B9F-3FADB77F0894}">
      <dgm:prSet/>
      <dgm:spPr/>
      <dgm:t>
        <a:bodyPr/>
        <a:lstStyle/>
        <a:p>
          <a:endParaRPr lang="en-US"/>
        </a:p>
      </dgm:t>
    </dgm:pt>
    <dgm:pt modelId="{7FBD39EF-6965-41CE-BE49-3088B775FF2D}" type="pres">
      <dgm:prSet presAssocID="{EEA8158D-1D17-428E-86BD-51B795C597B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260C533-75F2-428F-9B09-91AE369DB4D0}" type="pres">
      <dgm:prSet presAssocID="{32A19807-279D-439F-9FF5-0073249553EC}" presName="parentLin" presStyleCnt="0"/>
      <dgm:spPr/>
    </dgm:pt>
    <dgm:pt modelId="{6EEC3664-08F2-4612-8AC4-93AF0838FEDB}" type="pres">
      <dgm:prSet presAssocID="{32A19807-279D-439F-9FF5-0073249553EC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B699A795-0902-4ADC-B7FD-69783EAACED0}" type="pres">
      <dgm:prSet presAssocID="{32A19807-279D-439F-9FF5-0073249553EC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0884403-EFFE-45CD-8BB5-AAF753A2FE07}" type="pres">
      <dgm:prSet presAssocID="{32A19807-279D-439F-9FF5-0073249553EC}" presName="negativeSpace" presStyleCnt="0"/>
      <dgm:spPr/>
    </dgm:pt>
    <dgm:pt modelId="{9ED8E088-26E5-4F41-BC0E-4B0FB462A9A6}" type="pres">
      <dgm:prSet presAssocID="{32A19807-279D-439F-9FF5-0073249553EC}" presName="childText" presStyleLbl="conFgAcc1" presStyleIdx="0" presStyleCnt="3">
        <dgm:presLayoutVars>
          <dgm:bulletEnabled val="1"/>
        </dgm:presLayoutVars>
      </dgm:prSet>
      <dgm:spPr/>
    </dgm:pt>
    <dgm:pt modelId="{6131B0FF-D6B3-4F06-A957-B9B6D5A453B7}" type="pres">
      <dgm:prSet presAssocID="{E4389497-A051-46B8-84AB-4798ABB363ED}" presName="spaceBetweenRectangles" presStyleCnt="0"/>
      <dgm:spPr/>
    </dgm:pt>
    <dgm:pt modelId="{0034CF7D-D7E8-44EA-A53B-9EF7B4739FE3}" type="pres">
      <dgm:prSet presAssocID="{3CA46E5C-F4DC-4087-AB4B-8B4691D47E24}" presName="parentLin" presStyleCnt="0"/>
      <dgm:spPr/>
    </dgm:pt>
    <dgm:pt modelId="{1FA1EAEB-272F-43F7-A7CE-4166D04E99F5}" type="pres">
      <dgm:prSet presAssocID="{3CA46E5C-F4DC-4087-AB4B-8B4691D47E24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0138244D-8A57-4781-B1DB-6157BE1A975A}" type="pres">
      <dgm:prSet presAssocID="{3CA46E5C-F4DC-4087-AB4B-8B4691D47E24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FB5433-E37C-4834-A56B-1ACF032EA6F0}" type="pres">
      <dgm:prSet presAssocID="{3CA46E5C-F4DC-4087-AB4B-8B4691D47E24}" presName="negativeSpace" presStyleCnt="0"/>
      <dgm:spPr/>
    </dgm:pt>
    <dgm:pt modelId="{5440EA3B-233E-40AE-B415-82408DF9B644}" type="pres">
      <dgm:prSet presAssocID="{3CA46E5C-F4DC-4087-AB4B-8B4691D47E24}" presName="childText" presStyleLbl="conFgAcc1" presStyleIdx="1" presStyleCnt="3">
        <dgm:presLayoutVars>
          <dgm:bulletEnabled val="1"/>
        </dgm:presLayoutVars>
      </dgm:prSet>
      <dgm:spPr/>
    </dgm:pt>
    <dgm:pt modelId="{29D8E1D6-6C4A-4A27-B56F-70157D745EAD}" type="pres">
      <dgm:prSet presAssocID="{152B9DA2-0FC9-441A-B30D-FD9C79678218}" presName="spaceBetweenRectangles" presStyleCnt="0"/>
      <dgm:spPr/>
    </dgm:pt>
    <dgm:pt modelId="{8E09D6A9-4DFE-484E-A529-B6E76958E1D7}" type="pres">
      <dgm:prSet presAssocID="{CA3C1957-6B31-4BFF-B50E-924324C857E1}" presName="parentLin" presStyleCnt="0"/>
      <dgm:spPr/>
    </dgm:pt>
    <dgm:pt modelId="{F62E4975-C236-44CD-B615-B386445D70E3}" type="pres">
      <dgm:prSet presAssocID="{CA3C1957-6B31-4BFF-B50E-924324C857E1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1E28AADF-9268-4995-9C27-B6F3E69800FF}" type="pres">
      <dgm:prSet presAssocID="{CA3C1957-6B31-4BFF-B50E-924324C857E1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333A472-EBD0-4EFA-9D84-AB2BD6093986}" type="pres">
      <dgm:prSet presAssocID="{CA3C1957-6B31-4BFF-B50E-924324C857E1}" presName="negativeSpace" presStyleCnt="0"/>
      <dgm:spPr/>
    </dgm:pt>
    <dgm:pt modelId="{C0335BCD-A783-4CB8-BFAB-BCA01C8E9DA6}" type="pres">
      <dgm:prSet presAssocID="{CA3C1957-6B31-4BFF-B50E-924324C857E1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D2973974-8461-46AD-BF9A-461283312CEF}" type="presOf" srcId="{CA3C1957-6B31-4BFF-B50E-924324C857E1}" destId="{1E28AADF-9268-4995-9C27-B6F3E69800FF}" srcOrd="1" destOrd="0" presId="urn:microsoft.com/office/officeart/2005/8/layout/list1"/>
    <dgm:cxn modelId="{CE93D8A6-CE65-4560-B5C8-6CD1A0F62FE3}" type="presOf" srcId="{3CA46E5C-F4DC-4087-AB4B-8B4691D47E24}" destId="{0138244D-8A57-4781-B1DB-6157BE1A975A}" srcOrd="1" destOrd="0" presId="urn:microsoft.com/office/officeart/2005/8/layout/list1"/>
    <dgm:cxn modelId="{E1A6A38A-8F8D-4B3C-A2C6-3633FCB01D00}" srcId="{EEA8158D-1D17-428E-86BD-51B795C597BC}" destId="{32A19807-279D-439F-9FF5-0073249553EC}" srcOrd="0" destOrd="0" parTransId="{4A6F7F70-C876-404A-9414-73926A669C3A}" sibTransId="{E4389497-A051-46B8-84AB-4798ABB363ED}"/>
    <dgm:cxn modelId="{BCD2A33A-DE10-42AC-915C-398086E3CA39}" type="presOf" srcId="{32A19807-279D-439F-9FF5-0073249553EC}" destId="{B699A795-0902-4ADC-B7FD-69783EAACED0}" srcOrd="1" destOrd="0" presId="urn:microsoft.com/office/officeart/2005/8/layout/list1"/>
    <dgm:cxn modelId="{7D40AEF8-E43C-4F73-8B9F-3FADB77F0894}" srcId="{EEA8158D-1D17-428E-86BD-51B795C597BC}" destId="{CA3C1957-6B31-4BFF-B50E-924324C857E1}" srcOrd="2" destOrd="0" parTransId="{9D48055D-BD44-4532-B3ED-71948922FB84}" sibTransId="{02770B0E-134D-4D30-A2CD-DF6DC2916D9F}"/>
    <dgm:cxn modelId="{06E87EA4-BA89-4A06-AB20-E241B7828F90}" type="presOf" srcId="{CA3C1957-6B31-4BFF-B50E-924324C857E1}" destId="{F62E4975-C236-44CD-B615-B386445D70E3}" srcOrd="0" destOrd="0" presId="urn:microsoft.com/office/officeart/2005/8/layout/list1"/>
    <dgm:cxn modelId="{0942F0E1-F356-4F6B-9313-B769E6204DEF}" type="presOf" srcId="{32A19807-279D-439F-9FF5-0073249553EC}" destId="{6EEC3664-08F2-4612-8AC4-93AF0838FEDB}" srcOrd="0" destOrd="0" presId="urn:microsoft.com/office/officeart/2005/8/layout/list1"/>
    <dgm:cxn modelId="{CFC7C421-A776-4615-A9B9-B59DA2604382}" srcId="{EEA8158D-1D17-428E-86BD-51B795C597BC}" destId="{3CA46E5C-F4DC-4087-AB4B-8B4691D47E24}" srcOrd="1" destOrd="0" parTransId="{3FFD2790-CF2D-492E-B07C-1AA679743318}" sibTransId="{152B9DA2-0FC9-441A-B30D-FD9C79678218}"/>
    <dgm:cxn modelId="{1E43C913-4DC1-4EF4-95CC-448F504AF5E8}" type="presOf" srcId="{3CA46E5C-F4DC-4087-AB4B-8B4691D47E24}" destId="{1FA1EAEB-272F-43F7-A7CE-4166D04E99F5}" srcOrd="0" destOrd="0" presId="urn:microsoft.com/office/officeart/2005/8/layout/list1"/>
    <dgm:cxn modelId="{9AAAEFD2-24A1-4E8C-BCDB-7C2CEE08EB24}" type="presOf" srcId="{EEA8158D-1D17-428E-86BD-51B795C597BC}" destId="{7FBD39EF-6965-41CE-BE49-3088B775FF2D}" srcOrd="0" destOrd="0" presId="urn:microsoft.com/office/officeart/2005/8/layout/list1"/>
    <dgm:cxn modelId="{E93FCC0B-6317-4812-BEF4-98C7B460C447}" type="presParOf" srcId="{7FBD39EF-6965-41CE-BE49-3088B775FF2D}" destId="{C260C533-75F2-428F-9B09-91AE369DB4D0}" srcOrd="0" destOrd="0" presId="urn:microsoft.com/office/officeart/2005/8/layout/list1"/>
    <dgm:cxn modelId="{F4DDB70A-EC3F-4922-BBAD-5A26E6602A84}" type="presParOf" srcId="{C260C533-75F2-428F-9B09-91AE369DB4D0}" destId="{6EEC3664-08F2-4612-8AC4-93AF0838FEDB}" srcOrd="0" destOrd="0" presId="urn:microsoft.com/office/officeart/2005/8/layout/list1"/>
    <dgm:cxn modelId="{808DD3C8-B8B2-4B12-94BA-FBE14FE37580}" type="presParOf" srcId="{C260C533-75F2-428F-9B09-91AE369DB4D0}" destId="{B699A795-0902-4ADC-B7FD-69783EAACED0}" srcOrd="1" destOrd="0" presId="urn:microsoft.com/office/officeart/2005/8/layout/list1"/>
    <dgm:cxn modelId="{82DB4A90-E687-4398-8287-A8B9FF4FE0E3}" type="presParOf" srcId="{7FBD39EF-6965-41CE-BE49-3088B775FF2D}" destId="{30884403-EFFE-45CD-8BB5-AAF753A2FE07}" srcOrd="1" destOrd="0" presId="urn:microsoft.com/office/officeart/2005/8/layout/list1"/>
    <dgm:cxn modelId="{EF498ECA-A464-4629-8AD3-098976448F3B}" type="presParOf" srcId="{7FBD39EF-6965-41CE-BE49-3088B775FF2D}" destId="{9ED8E088-26E5-4F41-BC0E-4B0FB462A9A6}" srcOrd="2" destOrd="0" presId="urn:microsoft.com/office/officeart/2005/8/layout/list1"/>
    <dgm:cxn modelId="{D8DB0DC8-889D-43E4-952A-9384A3D979F5}" type="presParOf" srcId="{7FBD39EF-6965-41CE-BE49-3088B775FF2D}" destId="{6131B0FF-D6B3-4F06-A957-B9B6D5A453B7}" srcOrd="3" destOrd="0" presId="urn:microsoft.com/office/officeart/2005/8/layout/list1"/>
    <dgm:cxn modelId="{3B050157-1D17-43D2-A8D8-E6619CC82D26}" type="presParOf" srcId="{7FBD39EF-6965-41CE-BE49-3088B775FF2D}" destId="{0034CF7D-D7E8-44EA-A53B-9EF7B4739FE3}" srcOrd="4" destOrd="0" presId="urn:microsoft.com/office/officeart/2005/8/layout/list1"/>
    <dgm:cxn modelId="{1FAD0790-0999-43D8-83FF-6F24A9731A67}" type="presParOf" srcId="{0034CF7D-D7E8-44EA-A53B-9EF7B4739FE3}" destId="{1FA1EAEB-272F-43F7-A7CE-4166D04E99F5}" srcOrd="0" destOrd="0" presId="urn:microsoft.com/office/officeart/2005/8/layout/list1"/>
    <dgm:cxn modelId="{6CFE5852-B06D-4EAB-A53E-EFBB8D2FD063}" type="presParOf" srcId="{0034CF7D-D7E8-44EA-A53B-9EF7B4739FE3}" destId="{0138244D-8A57-4781-B1DB-6157BE1A975A}" srcOrd="1" destOrd="0" presId="urn:microsoft.com/office/officeart/2005/8/layout/list1"/>
    <dgm:cxn modelId="{0A16747C-9126-4D03-89BB-964892E3C70B}" type="presParOf" srcId="{7FBD39EF-6965-41CE-BE49-3088B775FF2D}" destId="{61FB5433-E37C-4834-A56B-1ACF032EA6F0}" srcOrd="5" destOrd="0" presId="urn:microsoft.com/office/officeart/2005/8/layout/list1"/>
    <dgm:cxn modelId="{01762349-4737-467D-B1F9-4DDDEF96F94C}" type="presParOf" srcId="{7FBD39EF-6965-41CE-BE49-3088B775FF2D}" destId="{5440EA3B-233E-40AE-B415-82408DF9B644}" srcOrd="6" destOrd="0" presId="urn:microsoft.com/office/officeart/2005/8/layout/list1"/>
    <dgm:cxn modelId="{24002C2A-45E1-46B6-A058-76FFAC0B1007}" type="presParOf" srcId="{7FBD39EF-6965-41CE-BE49-3088B775FF2D}" destId="{29D8E1D6-6C4A-4A27-B56F-70157D745EAD}" srcOrd="7" destOrd="0" presId="urn:microsoft.com/office/officeart/2005/8/layout/list1"/>
    <dgm:cxn modelId="{634203BF-EF73-4759-A799-ABBE83E4F3EF}" type="presParOf" srcId="{7FBD39EF-6965-41CE-BE49-3088B775FF2D}" destId="{8E09D6A9-4DFE-484E-A529-B6E76958E1D7}" srcOrd="8" destOrd="0" presId="urn:microsoft.com/office/officeart/2005/8/layout/list1"/>
    <dgm:cxn modelId="{6627986E-D8F6-47BE-992A-0393C12BB844}" type="presParOf" srcId="{8E09D6A9-4DFE-484E-A529-B6E76958E1D7}" destId="{F62E4975-C236-44CD-B615-B386445D70E3}" srcOrd="0" destOrd="0" presId="urn:microsoft.com/office/officeart/2005/8/layout/list1"/>
    <dgm:cxn modelId="{98D9B7D0-6E43-4458-AAD1-9199E41D0242}" type="presParOf" srcId="{8E09D6A9-4DFE-484E-A529-B6E76958E1D7}" destId="{1E28AADF-9268-4995-9C27-B6F3E69800FF}" srcOrd="1" destOrd="0" presId="urn:microsoft.com/office/officeart/2005/8/layout/list1"/>
    <dgm:cxn modelId="{85897BBC-A07F-43CD-A7D9-AAA7708CD5F6}" type="presParOf" srcId="{7FBD39EF-6965-41CE-BE49-3088B775FF2D}" destId="{C333A472-EBD0-4EFA-9D84-AB2BD6093986}" srcOrd="9" destOrd="0" presId="urn:microsoft.com/office/officeart/2005/8/layout/list1"/>
    <dgm:cxn modelId="{8AEC84BF-33ED-4A56-AFC4-134989FCD7F4}" type="presParOf" srcId="{7FBD39EF-6965-41CE-BE49-3088B775FF2D}" destId="{C0335BCD-A783-4CB8-BFAB-BCA01C8E9DA6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D8E088-26E5-4F41-BC0E-4B0FB462A9A6}">
      <dsp:nvSpPr>
        <dsp:cNvPr id="0" name=""/>
        <dsp:cNvSpPr/>
      </dsp:nvSpPr>
      <dsp:spPr>
        <a:xfrm>
          <a:off x="0" y="540306"/>
          <a:ext cx="10995025" cy="88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99A795-0902-4ADC-B7FD-69783EAACED0}">
      <dsp:nvSpPr>
        <dsp:cNvPr id="0" name=""/>
        <dsp:cNvSpPr/>
      </dsp:nvSpPr>
      <dsp:spPr>
        <a:xfrm>
          <a:off x="549751" y="23706"/>
          <a:ext cx="7696517" cy="1033200"/>
        </a:xfrm>
        <a:prstGeom prst="roundRect">
          <a:avLst/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910" tIns="0" rIns="290910" bIns="0" numCol="1" spcCol="1270" anchor="ctr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err="1" smtClean="0"/>
            <a:t>Tổng</a:t>
          </a:r>
          <a:r>
            <a:rPr lang="en-US" sz="3500" kern="1200" dirty="0" smtClean="0"/>
            <a:t> </a:t>
          </a:r>
          <a:r>
            <a:rPr lang="en-US" sz="3500" kern="1200" dirty="0" err="1" smtClean="0"/>
            <a:t>quan</a:t>
          </a:r>
          <a:r>
            <a:rPr lang="en-US" sz="3500" kern="1200" dirty="0" smtClean="0"/>
            <a:t> </a:t>
          </a:r>
          <a:r>
            <a:rPr lang="en-US" sz="3500" kern="1200" dirty="0" err="1" smtClean="0"/>
            <a:t>về</a:t>
          </a:r>
          <a:r>
            <a:rPr lang="en-US" sz="3500" kern="1200" dirty="0" smtClean="0"/>
            <a:t> </a:t>
          </a:r>
          <a:r>
            <a:rPr lang="en-US" sz="3500" kern="1200" dirty="0" err="1" smtClean="0"/>
            <a:t>kiểm</a:t>
          </a:r>
          <a:r>
            <a:rPr lang="en-US" sz="3500" kern="1200" dirty="0" smtClean="0"/>
            <a:t> </a:t>
          </a:r>
          <a:r>
            <a:rPr lang="en-US" sz="3500" kern="1200" dirty="0" err="1" smtClean="0"/>
            <a:t>soát</a:t>
          </a:r>
          <a:r>
            <a:rPr lang="en-US" sz="3500" kern="1200" dirty="0" smtClean="0"/>
            <a:t> </a:t>
          </a:r>
          <a:r>
            <a:rPr lang="en-US" sz="3500" kern="1200" dirty="0" err="1" smtClean="0"/>
            <a:t>truy</a:t>
          </a:r>
          <a:r>
            <a:rPr lang="en-US" sz="3500" kern="1200" dirty="0" smtClean="0"/>
            <a:t> </a:t>
          </a:r>
          <a:r>
            <a:rPr lang="en-US" sz="3500" kern="1200" dirty="0" err="1" smtClean="0"/>
            <a:t>cập</a:t>
          </a:r>
          <a:endParaRPr lang="en-US" sz="3500" kern="1200" dirty="0"/>
        </a:p>
      </dsp:txBody>
      <dsp:txXfrm>
        <a:off x="600188" y="74143"/>
        <a:ext cx="7595643" cy="932326"/>
      </dsp:txXfrm>
    </dsp:sp>
    <dsp:sp modelId="{5440EA3B-233E-40AE-B415-82408DF9B644}">
      <dsp:nvSpPr>
        <dsp:cNvPr id="0" name=""/>
        <dsp:cNvSpPr/>
      </dsp:nvSpPr>
      <dsp:spPr>
        <a:xfrm>
          <a:off x="0" y="2127906"/>
          <a:ext cx="10995025" cy="88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138244D-8A57-4781-B1DB-6157BE1A975A}">
      <dsp:nvSpPr>
        <dsp:cNvPr id="0" name=""/>
        <dsp:cNvSpPr/>
      </dsp:nvSpPr>
      <dsp:spPr>
        <a:xfrm>
          <a:off x="549751" y="1611306"/>
          <a:ext cx="7696517" cy="1033200"/>
        </a:xfrm>
        <a:prstGeom prst="roundRect">
          <a:avLst/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910" tIns="0" rIns="290910" bIns="0" numCol="1" spcCol="1270" anchor="ctr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err="1" smtClean="0"/>
            <a:t>Một</a:t>
          </a:r>
          <a:r>
            <a:rPr lang="en-US" sz="3500" kern="1200" dirty="0" smtClean="0"/>
            <a:t> </a:t>
          </a:r>
          <a:r>
            <a:rPr lang="en-US" sz="3500" kern="1200" dirty="0" err="1" smtClean="0"/>
            <a:t>số</a:t>
          </a:r>
          <a:r>
            <a:rPr lang="en-US" sz="3500" kern="1200" dirty="0" smtClean="0"/>
            <a:t> </a:t>
          </a:r>
          <a:r>
            <a:rPr lang="en-US" sz="3500" kern="1200" dirty="0" err="1" smtClean="0"/>
            <a:t>mô</a:t>
          </a:r>
          <a:r>
            <a:rPr lang="en-US" sz="3500" kern="1200" dirty="0" smtClean="0"/>
            <a:t> </a:t>
          </a:r>
          <a:r>
            <a:rPr lang="en-US" sz="3500" kern="1200" dirty="0" err="1" smtClean="0"/>
            <a:t>hình</a:t>
          </a:r>
          <a:r>
            <a:rPr lang="en-US" sz="3500" kern="1200" dirty="0" smtClean="0"/>
            <a:t> </a:t>
          </a:r>
          <a:r>
            <a:rPr lang="en-US" sz="3500" kern="1200" dirty="0" err="1" smtClean="0"/>
            <a:t>kiểm</a:t>
          </a:r>
          <a:r>
            <a:rPr lang="en-US" sz="3500" kern="1200" dirty="0" smtClean="0"/>
            <a:t> </a:t>
          </a:r>
          <a:r>
            <a:rPr lang="en-US" sz="3500" kern="1200" dirty="0" err="1" smtClean="0"/>
            <a:t>soát</a:t>
          </a:r>
          <a:r>
            <a:rPr lang="en-US" sz="3500" kern="1200" dirty="0" smtClean="0"/>
            <a:t> </a:t>
          </a:r>
          <a:r>
            <a:rPr lang="en-US" sz="3500" kern="1200" dirty="0" err="1" smtClean="0"/>
            <a:t>truy</a:t>
          </a:r>
          <a:r>
            <a:rPr lang="en-US" sz="3500" kern="1200" dirty="0" smtClean="0"/>
            <a:t> </a:t>
          </a:r>
          <a:r>
            <a:rPr lang="en-US" sz="3500" kern="1200" dirty="0" err="1" smtClean="0"/>
            <a:t>cập</a:t>
          </a:r>
          <a:endParaRPr lang="en-US" sz="3500" kern="1200" dirty="0"/>
        </a:p>
      </dsp:txBody>
      <dsp:txXfrm>
        <a:off x="600188" y="1661743"/>
        <a:ext cx="7595643" cy="932326"/>
      </dsp:txXfrm>
    </dsp:sp>
    <dsp:sp modelId="{C0335BCD-A783-4CB8-BFAB-BCA01C8E9DA6}">
      <dsp:nvSpPr>
        <dsp:cNvPr id="0" name=""/>
        <dsp:cNvSpPr/>
      </dsp:nvSpPr>
      <dsp:spPr>
        <a:xfrm>
          <a:off x="0" y="3715506"/>
          <a:ext cx="10995025" cy="88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28AADF-9268-4995-9C27-B6F3E69800FF}">
      <dsp:nvSpPr>
        <dsp:cNvPr id="0" name=""/>
        <dsp:cNvSpPr/>
      </dsp:nvSpPr>
      <dsp:spPr>
        <a:xfrm>
          <a:off x="549751" y="3198906"/>
          <a:ext cx="7696517" cy="1033200"/>
        </a:xfrm>
        <a:prstGeom prst="roundRect">
          <a:avLst/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910" tIns="0" rIns="290910" bIns="0" numCol="1" spcCol="1270" anchor="ctr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err="1" smtClean="0"/>
            <a:t>Bài</a:t>
          </a:r>
          <a:r>
            <a:rPr lang="en-US" sz="3500" kern="1200" dirty="0" smtClean="0"/>
            <a:t> </a:t>
          </a:r>
          <a:r>
            <a:rPr lang="en-US" sz="3500" kern="1200" dirty="0" err="1" smtClean="0"/>
            <a:t>tập</a:t>
          </a:r>
          <a:endParaRPr lang="en-US" sz="3500" kern="1200" dirty="0"/>
        </a:p>
      </dsp:txBody>
      <dsp:txXfrm>
        <a:off x="600188" y="3249343"/>
        <a:ext cx="7595643" cy="9323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B4B100-3DF2-44B3-A49F-64D4DDB2AB65}" type="datetimeFigureOut">
              <a:rPr lang="en-US" smtClean="0"/>
              <a:t>11/19/2021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531A57-0BE2-4D76-B1C1-1D28E148D0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231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Wingdings" pitchFamily="2" charset="2"/>
              <a:buChar char="§"/>
            </a:pPr>
            <a:r>
              <a:rPr lang="en-US" dirty="0" smtClean="0"/>
              <a:t>ITNS and CERIAS CISSP Luncheon Series:  Access Control Systems &amp; Methodology</a:t>
            </a:r>
            <a:r>
              <a:rPr lang="vi-VN" dirty="0" smtClean="0"/>
              <a:t>, https://www.purdue.edu/securepurdue/docs/training/AccessControls.ppt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F8C0C-5812-497D-B352-B5908CC200C0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4836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http://www.cs.sjsu.edu/~stamp/infosec/PowerPoint_Windows/2_AccessControl.ppt</a:t>
            </a:r>
            <a:endParaRPr lang="vi-VN" dirty="0" smtClean="0"/>
          </a:p>
          <a:p>
            <a:r>
              <a:rPr lang="en-US" dirty="0" smtClean="0"/>
              <a:t>https://en.wikipedia.org/wiki/Access_Control_Matrix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F8C0C-5812-497D-B352-B5908CC200C0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3060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Mũi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tên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có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hướng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trái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ngược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nhau</a:t>
            </a:r>
            <a:endParaRPr lang="en-US" baseline="0" dirty="0" smtClean="0"/>
          </a:p>
          <a:p>
            <a:r>
              <a:rPr lang="en-US" baseline="0" dirty="0" err="1" smtClean="0"/>
              <a:t>Vẫn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cần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kết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hợp</a:t>
            </a:r>
            <a:r>
              <a:rPr lang="en-US" baseline="0" dirty="0" smtClean="0"/>
              <a:t> </a:t>
            </a:r>
            <a:r>
              <a:rPr lang="en-US" baseline="0" dirty="0" err="1" smtClean="0"/>
              <a:t>để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sử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dụng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cho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các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tập</a:t>
            </a:r>
            <a:r>
              <a:rPr lang="en-US" baseline="0" dirty="0" smtClean="0"/>
              <a:t> tin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1F8C0C-5812-497D-B352-B5908CC200C0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80008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73245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 userDrawn="1"/>
        </p:nvSpPr>
        <p:spPr>
          <a:xfrm>
            <a:off x="10452555" y="449753"/>
            <a:ext cx="253173" cy="25317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" name="Oval 2"/>
          <p:cNvSpPr/>
          <p:nvPr userDrawn="1"/>
        </p:nvSpPr>
        <p:spPr>
          <a:xfrm>
            <a:off x="10744448" y="449754"/>
            <a:ext cx="253173" cy="25317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" name="Oval 3"/>
          <p:cNvSpPr/>
          <p:nvPr userDrawn="1"/>
        </p:nvSpPr>
        <p:spPr>
          <a:xfrm>
            <a:off x="11024427" y="449753"/>
            <a:ext cx="253173" cy="25317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 userDrawn="1"/>
        </p:nvSpPr>
        <p:spPr>
          <a:xfrm>
            <a:off x="100739" y="6552744"/>
            <a:ext cx="808811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sz="1200" b="1" dirty="0" smtClean="0">
                <a:solidFill>
                  <a:schemeClr val="bg1"/>
                </a:solidFill>
                <a:latin typeface="+mn-lt"/>
                <a:ea typeface="Lato" panose="020F0502020204030203" pitchFamily="34" charset="0"/>
                <a:cs typeface="Lato" panose="020F0502020204030203" pitchFamily="34" charset="0"/>
              </a:rPr>
              <a:t>TEK4.VN</a:t>
            </a:r>
            <a:endParaRPr lang="en-US" sz="1200" b="1" dirty="0">
              <a:solidFill>
                <a:schemeClr val="bg1"/>
              </a:solidFill>
              <a:latin typeface="+mn-lt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9" name="Freeform 5"/>
          <p:cNvSpPr>
            <a:spLocks noChangeArrowheads="1"/>
          </p:cNvSpPr>
          <p:nvPr userDrawn="1"/>
        </p:nvSpPr>
        <p:spPr bwMode="auto">
          <a:xfrm>
            <a:off x="11121648" y="513134"/>
            <a:ext cx="75935" cy="131426"/>
          </a:xfrm>
          <a:custGeom>
            <a:avLst/>
            <a:gdLst>
              <a:gd name="T0" fmla="*/ 917464 w 228"/>
              <a:gd name="T1" fmla="*/ 6378503 h 396"/>
              <a:gd name="T2" fmla="*/ 917464 w 228"/>
              <a:gd name="T3" fmla="*/ 6378503 h 396"/>
              <a:gd name="T4" fmla="*/ 20449952 w 228"/>
              <a:gd name="T5" fmla="*/ 25644259 h 396"/>
              <a:gd name="T6" fmla="*/ 917464 w 228"/>
              <a:gd name="T7" fmla="*/ 45951270 h 396"/>
              <a:gd name="T8" fmla="*/ 917464 w 228"/>
              <a:gd name="T9" fmla="*/ 45951270 h 396"/>
              <a:gd name="T10" fmla="*/ 0 w 228"/>
              <a:gd name="T11" fmla="*/ 47773648 h 396"/>
              <a:gd name="T12" fmla="*/ 3801645 w 228"/>
              <a:gd name="T13" fmla="*/ 51418403 h 396"/>
              <a:gd name="T14" fmla="*/ 6554398 w 228"/>
              <a:gd name="T15" fmla="*/ 50507395 h 396"/>
              <a:gd name="T16" fmla="*/ 6554398 w 228"/>
              <a:gd name="T17" fmla="*/ 50507395 h 396"/>
              <a:gd name="T18" fmla="*/ 28839639 w 228"/>
              <a:gd name="T19" fmla="*/ 28507892 h 396"/>
              <a:gd name="T20" fmla="*/ 28839639 w 228"/>
              <a:gd name="T21" fmla="*/ 28507892 h 396"/>
              <a:gd name="T22" fmla="*/ 29757103 w 228"/>
              <a:gd name="T23" fmla="*/ 25644259 h 396"/>
              <a:gd name="T24" fmla="*/ 29757103 w 228"/>
              <a:gd name="T25" fmla="*/ 25644259 h 396"/>
              <a:gd name="T26" fmla="*/ 29757103 w 228"/>
              <a:gd name="T27" fmla="*/ 25644259 h 396"/>
              <a:gd name="T28" fmla="*/ 28839639 w 228"/>
              <a:gd name="T29" fmla="*/ 22910511 h 396"/>
              <a:gd name="T30" fmla="*/ 28839639 w 228"/>
              <a:gd name="T31" fmla="*/ 22910511 h 396"/>
              <a:gd name="T32" fmla="*/ 6554398 w 228"/>
              <a:gd name="T33" fmla="*/ 911369 h 396"/>
              <a:gd name="T34" fmla="*/ 6554398 w 228"/>
              <a:gd name="T35" fmla="*/ 911369 h 396"/>
              <a:gd name="T36" fmla="*/ 3801645 w 228"/>
              <a:gd name="T37" fmla="*/ 0 h 396"/>
              <a:gd name="T38" fmla="*/ 0 w 228"/>
              <a:gd name="T39" fmla="*/ 3644756 h 396"/>
              <a:gd name="T40" fmla="*/ 917464 w 228"/>
              <a:gd name="T41" fmla="*/ 6378503 h 39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28" h="396">
                <a:moveTo>
                  <a:pt x="7" y="49"/>
                </a:moveTo>
                <a:lnTo>
                  <a:pt x="7" y="49"/>
                </a:lnTo>
                <a:cubicBezTo>
                  <a:pt x="156" y="197"/>
                  <a:pt x="156" y="197"/>
                  <a:pt x="156" y="197"/>
                </a:cubicBezTo>
                <a:cubicBezTo>
                  <a:pt x="7" y="353"/>
                  <a:pt x="7" y="353"/>
                  <a:pt x="7" y="353"/>
                </a:cubicBezTo>
                <a:cubicBezTo>
                  <a:pt x="0" y="353"/>
                  <a:pt x="0" y="360"/>
                  <a:pt x="0" y="367"/>
                </a:cubicBezTo>
                <a:cubicBezTo>
                  <a:pt x="0" y="388"/>
                  <a:pt x="15" y="395"/>
                  <a:pt x="29" y="395"/>
                </a:cubicBezTo>
                <a:cubicBezTo>
                  <a:pt x="36" y="395"/>
                  <a:pt x="43" y="395"/>
                  <a:pt x="50" y="388"/>
                </a:cubicBezTo>
                <a:cubicBezTo>
                  <a:pt x="220" y="219"/>
                  <a:pt x="220" y="219"/>
                  <a:pt x="220" y="219"/>
                </a:cubicBezTo>
                <a:cubicBezTo>
                  <a:pt x="227" y="212"/>
                  <a:pt x="227" y="205"/>
                  <a:pt x="227" y="197"/>
                </a:cubicBezTo>
                <a:cubicBezTo>
                  <a:pt x="227" y="190"/>
                  <a:pt x="227" y="183"/>
                  <a:pt x="220" y="176"/>
                </a:cubicBezTo>
                <a:cubicBezTo>
                  <a:pt x="50" y="7"/>
                  <a:pt x="50" y="7"/>
                  <a:pt x="50" y="7"/>
                </a:cubicBezTo>
                <a:cubicBezTo>
                  <a:pt x="43" y="7"/>
                  <a:pt x="36" y="0"/>
                  <a:pt x="29" y="0"/>
                </a:cubicBezTo>
                <a:cubicBezTo>
                  <a:pt x="15" y="0"/>
                  <a:pt x="0" y="14"/>
                  <a:pt x="0" y="28"/>
                </a:cubicBezTo>
                <a:cubicBezTo>
                  <a:pt x="0" y="42"/>
                  <a:pt x="7" y="49"/>
                  <a:pt x="7" y="49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" name="Freeform 6"/>
          <p:cNvSpPr>
            <a:spLocks noChangeArrowheads="1"/>
          </p:cNvSpPr>
          <p:nvPr userDrawn="1"/>
        </p:nvSpPr>
        <p:spPr bwMode="auto">
          <a:xfrm>
            <a:off x="10534176" y="513134"/>
            <a:ext cx="75935" cy="131426"/>
          </a:xfrm>
          <a:custGeom>
            <a:avLst/>
            <a:gdLst>
              <a:gd name="T0" fmla="*/ 27790747 w 228"/>
              <a:gd name="T1" fmla="*/ 6378503 h 396"/>
              <a:gd name="T2" fmla="*/ 27790747 w 228"/>
              <a:gd name="T3" fmla="*/ 6378503 h 396"/>
              <a:gd name="T4" fmla="*/ 8389687 w 228"/>
              <a:gd name="T5" fmla="*/ 25644259 h 396"/>
              <a:gd name="T6" fmla="*/ 28839639 w 228"/>
              <a:gd name="T7" fmla="*/ 45951270 h 396"/>
              <a:gd name="T8" fmla="*/ 28839639 w 228"/>
              <a:gd name="T9" fmla="*/ 45951270 h 396"/>
              <a:gd name="T10" fmla="*/ 29757103 w 228"/>
              <a:gd name="T11" fmla="*/ 47773648 h 396"/>
              <a:gd name="T12" fmla="*/ 25955458 w 228"/>
              <a:gd name="T13" fmla="*/ 51418403 h 396"/>
              <a:gd name="T14" fmla="*/ 23202705 w 228"/>
              <a:gd name="T15" fmla="*/ 50507395 h 396"/>
              <a:gd name="T16" fmla="*/ 23202705 w 228"/>
              <a:gd name="T17" fmla="*/ 50507395 h 396"/>
              <a:gd name="T18" fmla="*/ 917464 w 228"/>
              <a:gd name="T19" fmla="*/ 28507892 h 396"/>
              <a:gd name="T20" fmla="*/ 917464 w 228"/>
              <a:gd name="T21" fmla="*/ 28507892 h 396"/>
              <a:gd name="T22" fmla="*/ 0 w 228"/>
              <a:gd name="T23" fmla="*/ 25644259 h 396"/>
              <a:gd name="T24" fmla="*/ 0 w 228"/>
              <a:gd name="T25" fmla="*/ 25644259 h 396"/>
              <a:gd name="T26" fmla="*/ 0 w 228"/>
              <a:gd name="T27" fmla="*/ 25644259 h 396"/>
              <a:gd name="T28" fmla="*/ 917464 w 228"/>
              <a:gd name="T29" fmla="*/ 22910511 h 396"/>
              <a:gd name="T30" fmla="*/ 917464 w 228"/>
              <a:gd name="T31" fmla="*/ 22910511 h 396"/>
              <a:gd name="T32" fmla="*/ 23202705 w 228"/>
              <a:gd name="T33" fmla="*/ 911369 h 396"/>
              <a:gd name="T34" fmla="*/ 23202705 w 228"/>
              <a:gd name="T35" fmla="*/ 911369 h 396"/>
              <a:gd name="T36" fmla="*/ 25955458 w 228"/>
              <a:gd name="T37" fmla="*/ 0 h 396"/>
              <a:gd name="T38" fmla="*/ 29757103 w 228"/>
              <a:gd name="T39" fmla="*/ 3644756 h 396"/>
              <a:gd name="T40" fmla="*/ 27790747 w 228"/>
              <a:gd name="T41" fmla="*/ 6378503 h 39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28" h="396">
                <a:moveTo>
                  <a:pt x="212" y="49"/>
                </a:moveTo>
                <a:lnTo>
                  <a:pt x="212" y="49"/>
                </a:lnTo>
                <a:cubicBezTo>
                  <a:pt x="64" y="197"/>
                  <a:pt x="64" y="197"/>
                  <a:pt x="64" y="197"/>
                </a:cubicBezTo>
                <a:cubicBezTo>
                  <a:pt x="220" y="353"/>
                  <a:pt x="220" y="353"/>
                  <a:pt x="220" y="353"/>
                </a:cubicBezTo>
                <a:cubicBezTo>
                  <a:pt x="220" y="353"/>
                  <a:pt x="227" y="360"/>
                  <a:pt x="227" y="367"/>
                </a:cubicBezTo>
                <a:cubicBezTo>
                  <a:pt x="227" y="388"/>
                  <a:pt x="212" y="395"/>
                  <a:pt x="198" y="395"/>
                </a:cubicBezTo>
                <a:cubicBezTo>
                  <a:pt x="191" y="395"/>
                  <a:pt x="184" y="395"/>
                  <a:pt x="177" y="388"/>
                </a:cubicBezTo>
                <a:cubicBezTo>
                  <a:pt x="7" y="219"/>
                  <a:pt x="7" y="219"/>
                  <a:pt x="7" y="219"/>
                </a:cubicBezTo>
                <a:cubicBezTo>
                  <a:pt x="0" y="212"/>
                  <a:pt x="0" y="205"/>
                  <a:pt x="0" y="197"/>
                </a:cubicBezTo>
                <a:cubicBezTo>
                  <a:pt x="0" y="190"/>
                  <a:pt x="0" y="183"/>
                  <a:pt x="7" y="176"/>
                </a:cubicBezTo>
                <a:cubicBezTo>
                  <a:pt x="177" y="7"/>
                  <a:pt x="177" y="7"/>
                  <a:pt x="177" y="7"/>
                </a:cubicBezTo>
                <a:cubicBezTo>
                  <a:pt x="184" y="7"/>
                  <a:pt x="191" y="0"/>
                  <a:pt x="198" y="0"/>
                </a:cubicBezTo>
                <a:cubicBezTo>
                  <a:pt x="212" y="0"/>
                  <a:pt x="227" y="14"/>
                  <a:pt x="227" y="28"/>
                </a:cubicBezTo>
                <a:cubicBezTo>
                  <a:pt x="227" y="42"/>
                  <a:pt x="220" y="49"/>
                  <a:pt x="212" y="49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Freeform 69"/>
          <p:cNvSpPr>
            <a:spLocks noChangeArrowheads="1"/>
          </p:cNvSpPr>
          <p:nvPr userDrawn="1"/>
        </p:nvSpPr>
        <p:spPr bwMode="auto">
          <a:xfrm>
            <a:off x="1545443" y="6506949"/>
            <a:ext cx="146261" cy="96400"/>
          </a:xfrm>
          <a:custGeom>
            <a:avLst/>
            <a:gdLst>
              <a:gd name="T0" fmla="*/ 110347 w 514"/>
              <a:gd name="T1" fmla="*/ 77365 h 338"/>
              <a:gd name="T2" fmla="*/ 110347 w 514"/>
              <a:gd name="T3" fmla="*/ 77365 h 338"/>
              <a:gd name="T4" fmla="*/ 134264 w 514"/>
              <a:gd name="T5" fmla="*/ 48489 h 338"/>
              <a:gd name="T6" fmla="*/ 86429 w 514"/>
              <a:gd name="T7" fmla="*/ 0 h 338"/>
              <a:gd name="T8" fmla="*/ 0 w 514"/>
              <a:gd name="T9" fmla="*/ 0 h 338"/>
              <a:gd name="T10" fmla="*/ 0 w 514"/>
              <a:gd name="T11" fmla="*/ 173798 h 338"/>
              <a:gd name="T12" fmla="*/ 86429 w 514"/>
              <a:gd name="T13" fmla="*/ 173798 h 338"/>
              <a:gd name="T14" fmla="*/ 139156 w 514"/>
              <a:gd name="T15" fmla="*/ 120951 h 338"/>
              <a:gd name="T16" fmla="*/ 110347 w 514"/>
              <a:gd name="T17" fmla="*/ 77365 h 338"/>
              <a:gd name="T18" fmla="*/ 38594 w 514"/>
              <a:gd name="T19" fmla="*/ 28876 h 338"/>
              <a:gd name="T20" fmla="*/ 38594 w 514"/>
              <a:gd name="T21" fmla="*/ 28876 h 338"/>
              <a:gd name="T22" fmla="*/ 86429 w 514"/>
              <a:gd name="T23" fmla="*/ 28876 h 338"/>
              <a:gd name="T24" fmla="*/ 101106 w 514"/>
              <a:gd name="T25" fmla="*/ 48489 h 338"/>
              <a:gd name="T26" fmla="*/ 81537 w 514"/>
              <a:gd name="T27" fmla="*/ 68103 h 338"/>
              <a:gd name="T28" fmla="*/ 38594 w 514"/>
              <a:gd name="T29" fmla="*/ 68103 h 338"/>
              <a:gd name="T30" fmla="*/ 38594 w 514"/>
              <a:gd name="T31" fmla="*/ 28876 h 338"/>
              <a:gd name="T32" fmla="*/ 86429 w 514"/>
              <a:gd name="T33" fmla="*/ 144923 h 338"/>
              <a:gd name="T34" fmla="*/ 86429 w 514"/>
              <a:gd name="T35" fmla="*/ 144923 h 338"/>
              <a:gd name="T36" fmla="*/ 38594 w 514"/>
              <a:gd name="T37" fmla="*/ 144923 h 338"/>
              <a:gd name="T38" fmla="*/ 38594 w 514"/>
              <a:gd name="T39" fmla="*/ 96978 h 338"/>
              <a:gd name="T40" fmla="*/ 86429 w 514"/>
              <a:gd name="T41" fmla="*/ 96978 h 338"/>
              <a:gd name="T42" fmla="*/ 105454 w 514"/>
              <a:gd name="T43" fmla="*/ 120951 h 338"/>
              <a:gd name="T44" fmla="*/ 86429 w 514"/>
              <a:gd name="T45" fmla="*/ 144923 h 338"/>
              <a:gd name="T46" fmla="*/ 211996 w 514"/>
              <a:gd name="T47" fmla="*/ 43586 h 338"/>
              <a:gd name="T48" fmla="*/ 211996 w 514"/>
              <a:gd name="T49" fmla="*/ 43586 h 338"/>
              <a:gd name="T50" fmla="*/ 144049 w 514"/>
              <a:gd name="T51" fmla="*/ 111144 h 338"/>
              <a:gd name="T52" fmla="*/ 211996 w 514"/>
              <a:gd name="T53" fmla="*/ 178702 h 338"/>
              <a:gd name="T54" fmla="*/ 269616 w 514"/>
              <a:gd name="T55" fmla="*/ 130757 h 338"/>
              <a:gd name="T56" fmla="*/ 240806 w 514"/>
              <a:gd name="T57" fmla="*/ 130757 h 338"/>
              <a:gd name="T58" fmla="*/ 211996 w 514"/>
              <a:gd name="T59" fmla="*/ 149826 h 338"/>
              <a:gd name="T60" fmla="*/ 183186 w 514"/>
              <a:gd name="T61" fmla="*/ 120951 h 338"/>
              <a:gd name="T62" fmla="*/ 269616 w 514"/>
              <a:gd name="T63" fmla="*/ 120951 h 338"/>
              <a:gd name="T64" fmla="*/ 211996 w 514"/>
              <a:gd name="T65" fmla="*/ 43586 h 338"/>
              <a:gd name="T66" fmla="*/ 235914 w 514"/>
              <a:gd name="T67" fmla="*/ 96978 h 338"/>
              <a:gd name="T68" fmla="*/ 235914 w 514"/>
              <a:gd name="T69" fmla="*/ 96978 h 338"/>
              <a:gd name="T70" fmla="*/ 183186 w 514"/>
              <a:gd name="T71" fmla="*/ 96978 h 338"/>
              <a:gd name="T72" fmla="*/ 211996 w 514"/>
              <a:gd name="T73" fmla="*/ 68103 h 338"/>
              <a:gd name="T74" fmla="*/ 235914 w 514"/>
              <a:gd name="T75" fmla="*/ 96978 h 338"/>
              <a:gd name="T76" fmla="*/ 245698 w 514"/>
              <a:gd name="T77" fmla="*/ 9807 h 338"/>
              <a:gd name="T78" fmla="*/ 245698 w 514"/>
              <a:gd name="T79" fmla="*/ 9807 h 338"/>
              <a:gd name="T80" fmla="*/ 173402 w 514"/>
              <a:gd name="T81" fmla="*/ 9807 h 338"/>
              <a:gd name="T82" fmla="*/ 173402 w 514"/>
              <a:gd name="T83" fmla="*/ 33779 h 338"/>
              <a:gd name="T84" fmla="*/ 245698 w 514"/>
              <a:gd name="T85" fmla="*/ 33779 h 338"/>
              <a:gd name="T86" fmla="*/ 245698 w 514"/>
              <a:gd name="T87" fmla="*/ 9807 h 338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514" h="338">
                <a:moveTo>
                  <a:pt x="203" y="142"/>
                </a:moveTo>
                <a:lnTo>
                  <a:pt x="203" y="142"/>
                </a:lnTo>
                <a:cubicBezTo>
                  <a:pt x="203" y="142"/>
                  <a:pt x="247" y="142"/>
                  <a:pt x="247" y="89"/>
                </a:cubicBezTo>
                <a:cubicBezTo>
                  <a:pt x="247" y="27"/>
                  <a:pt x="212" y="0"/>
                  <a:pt x="159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319"/>
                  <a:pt x="0" y="319"/>
                  <a:pt x="0" y="319"/>
                </a:cubicBezTo>
                <a:cubicBezTo>
                  <a:pt x="159" y="319"/>
                  <a:pt x="159" y="319"/>
                  <a:pt x="159" y="319"/>
                </a:cubicBezTo>
                <a:cubicBezTo>
                  <a:pt x="159" y="319"/>
                  <a:pt x="256" y="328"/>
                  <a:pt x="256" y="222"/>
                </a:cubicBezTo>
                <a:cubicBezTo>
                  <a:pt x="256" y="222"/>
                  <a:pt x="265" y="142"/>
                  <a:pt x="203" y="142"/>
                </a:cubicBezTo>
                <a:close/>
                <a:moveTo>
                  <a:pt x="71" y="53"/>
                </a:moveTo>
                <a:lnTo>
                  <a:pt x="71" y="53"/>
                </a:lnTo>
                <a:cubicBezTo>
                  <a:pt x="159" y="53"/>
                  <a:pt x="159" y="53"/>
                  <a:pt x="159" y="53"/>
                </a:cubicBezTo>
                <a:cubicBezTo>
                  <a:pt x="159" y="53"/>
                  <a:pt x="186" y="53"/>
                  <a:pt x="186" y="89"/>
                </a:cubicBezTo>
                <a:cubicBezTo>
                  <a:pt x="186" y="125"/>
                  <a:pt x="168" y="125"/>
                  <a:pt x="150" y="125"/>
                </a:cubicBezTo>
                <a:cubicBezTo>
                  <a:pt x="71" y="125"/>
                  <a:pt x="71" y="125"/>
                  <a:pt x="71" y="125"/>
                </a:cubicBezTo>
                <a:lnTo>
                  <a:pt x="71" y="53"/>
                </a:lnTo>
                <a:close/>
                <a:moveTo>
                  <a:pt x="159" y="266"/>
                </a:moveTo>
                <a:lnTo>
                  <a:pt x="159" y="266"/>
                </a:lnTo>
                <a:cubicBezTo>
                  <a:pt x="71" y="266"/>
                  <a:pt x="71" y="266"/>
                  <a:pt x="71" y="266"/>
                </a:cubicBezTo>
                <a:cubicBezTo>
                  <a:pt x="71" y="178"/>
                  <a:pt x="71" y="178"/>
                  <a:pt x="71" y="178"/>
                </a:cubicBezTo>
                <a:cubicBezTo>
                  <a:pt x="159" y="178"/>
                  <a:pt x="159" y="178"/>
                  <a:pt x="159" y="178"/>
                </a:cubicBezTo>
                <a:cubicBezTo>
                  <a:pt x="159" y="178"/>
                  <a:pt x="194" y="178"/>
                  <a:pt x="194" y="222"/>
                </a:cubicBezTo>
                <a:cubicBezTo>
                  <a:pt x="194" y="257"/>
                  <a:pt x="168" y="266"/>
                  <a:pt x="159" y="266"/>
                </a:cubicBezTo>
                <a:close/>
                <a:moveTo>
                  <a:pt x="390" y="80"/>
                </a:moveTo>
                <a:lnTo>
                  <a:pt x="390" y="80"/>
                </a:lnTo>
                <a:cubicBezTo>
                  <a:pt x="265" y="80"/>
                  <a:pt x="265" y="204"/>
                  <a:pt x="265" y="204"/>
                </a:cubicBezTo>
                <a:cubicBezTo>
                  <a:pt x="265" y="204"/>
                  <a:pt x="265" y="328"/>
                  <a:pt x="390" y="328"/>
                </a:cubicBezTo>
                <a:cubicBezTo>
                  <a:pt x="390" y="328"/>
                  <a:pt x="496" y="337"/>
                  <a:pt x="496" y="240"/>
                </a:cubicBezTo>
                <a:cubicBezTo>
                  <a:pt x="443" y="240"/>
                  <a:pt x="443" y="240"/>
                  <a:pt x="443" y="240"/>
                </a:cubicBezTo>
                <a:cubicBezTo>
                  <a:pt x="443" y="240"/>
                  <a:pt x="443" y="275"/>
                  <a:pt x="390" y="275"/>
                </a:cubicBezTo>
                <a:cubicBezTo>
                  <a:pt x="390" y="275"/>
                  <a:pt x="337" y="284"/>
                  <a:pt x="337" y="222"/>
                </a:cubicBezTo>
                <a:cubicBezTo>
                  <a:pt x="496" y="222"/>
                  <a:pt x="496" y="222"/>
                  <a:pt x="496" y="222"/>
                </a:cubicBezTo>
                <a:cubicBezTo>
                  <a:pt x="496" y="222"/>
                  <a:pt x="513" y="80"/>
                  <a:pt x="390" y="80"/>
                </a:cubicBezTo>
                <a:close/>
                <a:moveTo>
                  <a:pt x="434" y="178"/>
                </a:moveTo>
                <a:lnTo>
                  <a:pt x="434" y="178"/>
                </a:lnTo>
                <a:cubicBezTo>
                  <a:pt x="337" y="178"/>
                  <a:pt x="337" y="178"/>
                  <a:pt x="337" y="178"/>
                </a:cubicBezTo>
                <a:cubicBezTo>
                  <a:pt x="337" y="178"/>
                  <a:pt x="345" y="125"/>
                  <a:pt x="390" y="125"/>
                </a:cubicBezTo>
                <a:cubicBezTo>
                  <a:pt x="434" y="125"/>
                  <a:pt x="434" y="178"/>
                  <a:pt x="434" y="178"/>
                </a:cubicBezTo>
                <a:close/>
                <a:moveTo>
                  <a:pt x="452" y="18"/>
                </a:moveTo>
                <a:lnTo>
                  <a:pt x="452" y="18"/>
                </a:lnTo>
                <a:cubicBezTo>
                  <a:pt x="319" y="18"/>
                  <a:pt x="319" y="18"/>
                  <a:pt x="319" y="18"/>
                </a:cubicBezTo>
                <a:cubicBezTo>
                  <a:pt x="319" y="62"/>
                  <a:pt x="319" y="62"/>
                  <a:pt x="319" y="62"/>
                </a:cubicBezTo>
                <a:cubicBezTo>
                  <a:pt x="452" y="62"/>
                  <a:pt x="452" y="62"/>
                  <a:pt x="452" y="62"/>
                </a:cubicBezTo>
                <a:lnTo>
                  <a:pt x="452" y="18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12" name="Freeform 75"/>
          <p:cNvSpPr>
            <a:spLocks noChangeArrowheads="1"/>
          </p:cNvSpPr>
          <p:nvPr userDrawn="1"/>
        </p:nvSpPr>
        <p:spPr bwMode="auto">
          <a:xfrm>
            <a:off x="1300060" y="6490329"/>
            <a:ext cx="69807" cy="129641"/>
          </a:xfrm>
          <a:custGeom>
            <a:avLst/>
            <a:gdLst>
              <a:gd name="T0" fmla="*/ 132814 w 249"/>
              <a:gd name="T1" fmla="*/ 43735 h 453"/>
              <a:gd name="T2" fmla="*/ 132814 w 249"/>
              <a:gd name="T3" fmla="*/ 43735 h 453"/>
              <a:gd name="T4" fmla="*/ 94791 w 249"/>
              <a:gd name="T5" fmla="*/ 43735 h 453"/>
              <a:gd name="T6" fmla="*/ 85687 w 249"/>
              <a:gd name="T7" fmla="*/ 58496 h 453"/>
              <a:gd name="T8" fmla="*/ 85687 w 249"/>
              <a:gd name="T9" fmla="*/ 87470 h 453"/>
              <a:gd name="T10" fmla="*/ 132814 w 249"/>
              <a:gd name="T11" fmla="*/ 87470 h 453"/>
              <a:gd name="T12" fmla="*/ 132814 w 249"/>
              <a:gd name="T13" fmla="*/ 126285 h 453"/>
              <a:gd name="T14" fmla="*/ 85687 w 249"/>
              <a:gd name="T15" fmla="*/ 126285 h 453"/>
              <a:gd name="T16" fmla="*/ 85687 w 249"/>
              <a:gd name="T17" fmla="*/ 247103 h 453"/>
              <a:gd name="T18" fmla="*/ 42308 w 249"/>
              <a:gd name="T19" fmla="*/ 247103 h 453"/>
              <a:gd name="T20" fmla="*/ 42308 w 249"/>
              <a:gd name="T21" fmla="*/ 126285 h 453"/>
              <a:gd name="T22" fmla="*/ 0 w 249"/>
              <a:gd name="T23" fmla="*/ 126285 h 453"/>
              <a:gd name="T24" fmla="*/ 0 w 249"/>
              <a:gd name="T25" fmla="*/ 87470 h 453"/>
              <a:gd name="T26" fmla="*/ 42308 w 249"/>
              <a:gd name="T27" fmla="*/ 87470 h 453"/>
              <a:gd name="T28" fmla="*/ 42308 w 249"/>
              <a:gd name="T29" fmla="*/ 63416 h 453"/>
              <a:gd name="T30" fmla="*/ 94791 w 249"/>
              <a:gd name="T31" fmla="*/ 0 h 453"/>
              <a:gd name="T32" fmla="*/ 132814 w 249"/>
              <a:gd name="T33" fmla="*/ 0 h 453"/>
              <a:gd name="T34" fmla="*/ 132814 w 249"/>
              <a:gd name="T35" fmla="*/ 43735 h 453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249" h="453">
                <a:moveTo>
                  <a:pt x="248" y="80"/>
                </a:moveTo>
                <a:lnTo>
                  <a:pt x="248" y="80"/>
                </a:lnTo>
                <a:cubicBezTo>
                  <a:pt x="177" y="80"/>
                  <a:pt x="177" y="80"/>
                  <a:pt x="177" y="80"/>
                </a:cubicBezTo>
                <a:cubicBezTo>
                  <a:pt x="169" y="80"/>
                  <a:pt x="160" y="89"/>
                  <a:pt x="160" y="107"/>
                </a:cubicBezTo>
                <a:cubicBezTo>
                  <a:pt x="160" y="160"/>
                  <a:pt x="160" y="160"/>
                  <a:pt x="160" y="160"/>
                </a:cubicBezTo>
                <a:cubicBezTo>
                  <a:pt x="248" y="160"/>
                  <a:pt x="248" y="160"/>
                  <a:pt x="248" y="160"/>
                </a:cubicBezTo>
                <a:cubicBezTo>
                  <a:pt x="248" y="231"/>
                  <a:pt x="248" y="231"/>
                  <a:pt x="248" y="231"/>
                </a:cubicBezTo>
                <a:cubicBezTo>
                  <a:pt x="160" y="231"/>
                  <a:pt x="160" y="231"/>
                  <a:pt x="160" y="231"/>
                </a:cubicBezTo>
                <a:cubicBezTo>
                  <a:pt x="160" y="452"/>
                  <a:pt x="160" y="452"/>
                  <a:pt x="160" y="452"/>
                </a:cubicBezTo>
                <a:cubicBezTo>
                  <a:pt x="79" y="452"/>
                  <a:pt x="79" y="452"/>
                  <a:pt x="79" y="452"/>
                </a:cubicBezTo>
                <a:cubicBezTo>
                  <a:pt x="79" y="231"/>
                  <a:pt x="79" y="231"/>
                  <a:pt x="79" y="231"/>
                </a:cubicBezTo>
                <a:cubicBezTo>
                  <a:pt x="0" y="231"/>
                  <a:pt x="0" y="231"/>
                  <a:pt x="0" y="231"/>
                </a:cubicBezTo>
                <a:cubicBezTo>
                  <a:pt x="0" y="160"/>
                  <a:pt x="0" y="160"/>
                  <a:pt x="0" y="160"/>
                </a:cubicBezTo>
                <a:cubicBezTo>
                  <a:pt x="79" y="160"/>
                  <a:pt x="79" y="160"/>
                  <a:pt x="79" y="160"/>
                </a:cubicBezTo>
                <a:cubicBezTo>
                  <a:pt x="79" y="116"/>
                  <a:pt x="79" y="116"/>
                  <a:pt x="79" y="116"/>
                </a:cubicBezTo>
                <a:cubicBezTo>
                  <a:pt x="79" y="54"/>
                  <a:pt x="115" y="0"/>
                  <a:pt x="177" y="0"/>
                </a:cubicBezTo>
                <a:cubicBezTo>
                  <a:pt x="248" y="0"/>
                  <a:pt x="248" y="0"/>
                  <a:pt x="248" y="0"/>
                </a:cubicBezTo>
                <a:lnTo>
                  <a:pt x="248" y="80"/>
                </a:ln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14" name="TextBox 13"/>
          <p:cNvSpPr txBox="1"/>
          <p:nvPr userDrawn="1"/>
        </p:nvSpPr>
        <p:spPr>
          <a:xfrm>
            <a:off x="10711223" y="460923"/>
            <a:ext cx="322524" cy="2308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fld id="{AE0D7024-2FC2-462E-B85C-83B71DB3828F}" type="slidenum">
              <a:rPr lang="en-US" sz="90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‹#›</a:t>
            </a:fld>
            <a:endParaRPr lang="en-US" sz="900">
              <a:solidFill>
                <a:schemeClr val="tx2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5824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608860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1612233"/>
            <a:ext cx="12192000" cy="2735179"/>
          </a:xfrm>
          <a:custGeom>
            <a:avLst/>
            <a:gdLst>
              <a:gd name="connsiteX0" fmla="*/ 0 w 12192000"/>
              <a:gd name="connsiteY0" fmla="*/ 0 h 2735179"/>
              <a:gd name="connsiteX1" fmla="*/ 12192000 w 12192000"/>
              <a:gd name="connsiteY1" fmla="*/ 0 h 2735179"/>
              <a:gd name="connsiteX2" fmla="*/ 12192000 w 12192000"/>
              <a:gd name="connsiteY2" fmla="*/ 2735179 h 2735179"/>
              <a:gd name="connsiteX3" fmla="*/ 0 w 12192000"/>
              <a:gd name="connsiteY3" fmla="*/ 2735179 h 27351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2735179">
                <a:moveTo>
                  <a:pt x="0" y="0"/>
                </a:moveTo>
                <a:lnTo>
                  <a:pt x="12192000" y="0"/>
                </a:lnTo>
                <a:lnTo>
                  <a:pt x="12192000" y="2735179"/>
                </a:lnTo>
                <a:lnTo>
                  <a:pt x="0" y="2735179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chemeClr val="accent2"/>
                </a:solidFill>
              </a:defRPr>
            </a:lvl1pPr>
          </a:lstStyle>
          <a:p>
            <a:r>
              <a:rPr lang="vi-VN"/>
              <a:t>Drag &amp; Drop Image</a:t>
            </a:r>
            <a:endParaRPr lang="en-US"/>
          </a:p>
        </p:txBody>
      </p:sp>
      <p:sp>
        <p:nvSpPr>
          <p:cNvPr id="6" name="Oval 5"/>
          <p:cNvSpPr/>
          <p:nvPr userDrawn="1"/>
        </p:nvSpPr>
        <p:spPr>
          <a:xfrm>
            <a:off x="10452555" y="449753"/>
            <a:ext cx="253173" cy="25317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 userDrawn="1"/>
        </p:nvSpPr>
        <p:spPr>
          <a:xfrm>
            <a:off x="10744448" y="449754"/>
            <a:ext cx="253173" cy="25317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 userDrawn="1"/>
        </p:nvSpPr>
        <p:spPr>
          <a:xfrm>
            <a:off x="11024427" y="449753"/>
            <a:ext cx="253173" cy="25317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 userDrawn="1"/>
        </p:nvSpPr>
        <p:spPr>
          <a:xfrm>
            <a:off x="0" y="6555149"/>
            <a:ext cx="808811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sz="1200" b="1" dirty="0" smtClean="0">
                <a:solidFill>
                  <a:schemeClr val="bg1"/>
                </a:solidFill>
                <a:latin typeface="+mn-lt"/>
                <a:ea typeface="Lato" panose="020F0502020204030203" pitchFamily="34" charset="0"/>
                <a:cs typeface="Lato" panose="020F0502020204030203" pitchFamily="34" charset="0"/>
              </a:rPr>
              <a:t>TEK4.VN</a:t>
            </a:r>
            <a:endParaRPr lang="en-US" sz="1200" b="1" dirty="0">
              <a:solidFill>
                <a:schemeClr val="bg1"/>
              </a:solidFill>
              <a:latin typeface="+mn-lt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3" name="Freeform 5"/>
          <p:cNvSpPr>
            <a:spLocks noChangeArrowheads="1"/>
          </p:cNvSpPr>
          <p:nvPr userDrawn="1"/>
        </p:nvSpPr>
        <p:spPr bwMode="auto">
          <a:xfrm>
            <a:off x="11121648" y="513134"/>
            <a:ext cx="75935" cy="131426"/>
          </a:xfrm>
          <a:custGeom>
            <a:avLst/>
            <a:gdLst>
              <a:gd name="T0" fmla="*/ 917464 w 228"/>
              <a:gd name="T1" fmla="*/ 6378503 h 396"/>
              <a:gd name="T2" fmla="*/ 917464 w 228"/>
              <a:gd name="T3" fmla="*/ 6378503 h 396"/>
              <a:gd name="T4" fmla="*/ 20449952 w 228"/>
              <a:gd name="T5" fmla="*/ 25644259 h 396"/>
              <a:gd name="T6" fmla="*/ 917464 w 228"/>
              <a:gd name="T7" fmla="*/ 45951270 h 396"/>
              <a:gd name="T8" fmla="*/ 917464 w 228"/>
              <a:gd name="T9" fmla="*/ 45951270 h 396"/>
              <a:gd name="T10" fmla="*/ 0 w 228"/>
              <a:gd name="T11" fmla="*/ 47773648 h 396"/>
              <a:gd name="T12" fmla="*/ 3801645 w 228"/>
              <a:gd name="T13" fmla="*/ 51418403 h 396"/>
              <a:gd name="T14" fmla="*/ 6554398 w 228"/>
              <a:gd name="T15" fmla="*/ 50507395 h 396"/>
              <a:gd name="T16" fmla="*/ 6554398 w 228"/>
              <a:gd name="T17" fmla="*/ 50507395 h 396"/>
              <a:gd name="T18" fmla="*/ 28839639 w 228"/>
              <a:gd name="T19" fmla="*/ 28507892 h 396"/>
              <a:gd name="T20" fmla="*/ 28839639 w 228"/>
              <a:gd name="T21" fmla="*/ 28507892 h 396"/>
              <a:gd name="T22" fmla="*/ 29757103 w 228"/>
              <a:gd name="T23" fmla="*/ 25644259 h 396"/>
              <a:gd name="T24" fmla="*/ 29757103 w 228"/>
              <a:gd name="T25" fmla="*/ 25644259 h 396"/>
              <a:gd name="T26" fmla="*/ 29757103 w 228"/>
              <a:gd name="T27" fmla="*/ 25644259 h 396"/>
              <a:gd name="T28" fmla="*/ 28839639 w 228"/>
              <a:gd name="T29" fmla="*/ 22910511 h 396"/>
              <a:gd name="T30" fmla="*/ 28839639 w 228"/>
              <a:gd name="T31" fmla="*/ 22910511 h 396"/>
              <a:gd name="T32" fmla="*/ 6554398 w 228"/>
              <a:gd name="T33" fmla="*/ 911369 h 396"/>
              <a:gd name="T34" fmla="*/ 6554398 w 228"/>
              <a:gd name="T35" fmla="*/ 911369 h 396"/>
              <a:gd name="T36" fmla="*/ 3801645 w 228"/>
              <a:gd name="T37" fmla="*/ 0 h 396"/>
              <a:gd name="T38" fmla="*/ 0 w 228"/>
              <a:gd name="T39" fmla="*/ 3644756 h 396"/>
              <a:gd name="T40" fmla="*/ 917464 w 228"/>
              <a:gd name="T41" fmla="*/ 6378503 h 39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28" h="396">
                <a:moveTo>
                  <a:pt x="7" y="49"/>
                </a:moveTo>
                <a:lnTo>
                  <a:pt x="7" y="49"/>
                </a:lnTo>
                <a:cubicBezTo>
                  <a:pt x="156" y="197"/>
                  <a:pt x="156" y="197"/>
                  <a:pt x="156" y="197"/>
                </a:cubicBezTo>
                <a:cubicBezTo>
                  <a:pt x="7" y="353"/>
                  <a:pt x="7" y="353"/>
                  <a:pt x="7" y="353"/>
                </a:cubicBezTo>
                <a:cubicBezTo>
                  <a:pt x="0" y="353"/>
                  <a:pt x="0" y="360"/>
                  <a:pt x="0" y="367"/>
                </a:cubicBezTo>
                <a:cubicBezTo>
                  <a:pt x="0" y="388"/>
                  <a:pt x="15" y="395"/>
                  <a:pt x="29" y="395"/>
                </a:cubicBezTo>
                <a:cubicBezTo>
                  <a:pt x="36" y="395"/>
                  <a:pt x="43" y="395"/>
                  <a:pt x="50" y="388"/>
                </a:cubicBezTo>
                <a:cubicBezTo>
                  <a:pt x="220" y="219"/>
                  <a:pt x="220" y="219"/>
                  <a:pt x="220" y="219"/>
                </a:cubicBezTo>
                <a:cubicBezTo>
                  <a:pt x="227" y="212"/>
                  <a:pt x="227" y="205"/>
                  <a:pt x="227" y="197"/>
                </a:cubicBezTo>
                <a:cubicBezTo>
                  <a:pt x="227" y="190"/>
                  <a:pt x="227" y="183"/>
                  <a:pt x="220" y="176"/>
                </a:cubicBezTo>
                <a:cubicBezTo>
                  <a:pt x="50" y="7"/>
                  <a:pt x="50" y="7"/>
                  <a:pt x="50" y="7"/>
                </a:cubicBezTo>
                <a:cubicBezTo>
                  <a:pt x="43" y="7"/>
                  <a:pt x="36" y="0"/>
                  <a:pt x="29" y="0"/>
                </a:cubicBezTo>
                <a:cubicBezTo>
                  <a:pt x="15" y="0"/>
                  <a:pt x="0" y="14"/>
                  <a:pt x="0" y="28"/>
                </a:cubicBezTo>
                <a:cubicBezTo>
                  <a:pt x="0" y="42"/>
                  <a:pt x="7" y="49"/>
                  <a:pt x="7" y="49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" name="Freeform 6"/>
          <p:cNvSpPr>
            <a:spLocks noChangeArrowheads="1"/>
          </p:cNvSpPr>
          <p:nvPr userDrawn="1"/>
        </p:nvSpPr>
        <p:spPr bwMode="auto">
          <a:xfrm>
            <a:off x="10534176" y="513134"/>
            <a:ext cx="75935" cy="131426"/>
          </a:xfrm>
          <a:custGeom>
            <a:avLst/>
            <a:gdLst>
              <a:gd name="T0" fmla="*/ 27790747 w 228"/>
              <a:gd name="T1" fmla="*/ 6378503 h 396"/>
              <a:gd name="T2" fmla="*/ 27790747 w 228"/>
              <a:gd name="T3" fmla="*/ 6378503 h 396"/>
              <a:gd name="T4" fmla="*/ 8389687 w 228"/>
              <a:gd name="T5" fmla="*/ 25644259 h 396"/>
              <a:gd name="T6" fmla="*/ 28839639 w 228"/>
              <a:gd name="T7" fmla="*/ 45951270 h 396"/>
              <a:gd name="T8" fmla="*/ 28839639 w 228"/>
              <a:gd name="T9" fmla="*/ 45951270 h 396"/>
              <a:gd name="T10" fmla="*/ 29757103 w 228"/>
              <a:gd name="T11" fmla="*/ 47773648 h 396"/>
              <a:gd name="T12" fmla="*/ 25955458 w 228"/>
              <a:gd name="T13" fmla="*/ 51418403 h 396"/>
              <a:gd name="T14" fmla="*/ 23202705 w 228"/>
              <a:gd name="T15" fmla="*/ 50507395 h 396"/>
              <a:gd name="T16" fmla="*/ 23202705 w 228"/>
              <a:gd name="T17" fmla="*/ 50507395 h 396"/>
              <a:gd name="T18" fmla="*/ 917464 w 228"/>
              <a:gd name="T19" fmla="*/ 28507892 h 396"/>
              <a:gd name="T20" fmla="*/ 917464 w 228"/>
              <a:gd name="T21" fmla="*/ 28507892 h 396"/>
              <a:gd name="T22" fmla="*/ 0 w 228"/>
              <a:gd name="T23" fmla="*/ 25644259 h 396"/>
              <a:gd name="T24" fmla="*/ 0 w 228"/>
              <a:gd name="T25" fmla="*/ 25644259 h 396"/>
              <a:gd name="T26" fmla="*/ 0 w 228"/>
              <a:gd name="T27" fmla="*/ 25644259 h 396"/>
              <a:gd name="T28" fmla="*/ 917464 w 228"/>
              <a:gd name="T29" fmla="*/ 22910511 h 396"/>
              <a:gd name="T30" fmla="*/ 917464 w 228"/>
              <a:gd name="T31" fmla="*/ 22910511 h 396"/>
              <a:gd name="T32" fmla="*/ 23202705 w 228"/>
              <a:gd name="T33" fmla="*/ 911369 h 396"/>
              <a:gd name="T34" fmla="*/ 23202705 w 228"/>
              <a:gd name="T35" fmla="*/ 911369 h 396"/>
              <a:gd name="T36" fmla="*/ 25955458 w 228"/>
              <a:gd name="T37" fmla="*/ 0 h 396"/>
              <a:gd name="T38" fmla="*/ 29757103 w 228"/>
              <a:gd name="T39" fmla="*/ 3644756 h 396"/>
              <a:gd name="T40" fmla="*/ 27790747 w 228"/>
              <a:gd name="T41" fmla="*/ 6378503 h 39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28" h="396">
                <a:moveTo>
                  <a:pt x="212" y="49"/>
                </a:moveTo>
                <a:lnTo>
                  <a:pt x="212" y="49"/>
                </a:lnTo>
                <a:cubicBezTo>
                  <a:pt x="64" y="197"/>
                  <a:pt x="64" y="197"/>
                  <a:pt x="64" y="197"/>
                </a:cubicBezTo>
                <a:cubicBezTo>
                  <a:pt x="220" y="353"/>
                  <a:pt x="220" y="353"/>
                  <a:pt x="220" y="353"/>
                </a:cubicBezTo>
                <a:cubicBezTo>
                  <a:pt x="220" y="353"/>
                  <a:pt x="227" y="360"/>
                  <a:pt x="227" y="367"/>
                </a:cubicBezTo>
                <a:cubicBezTo>
                  <a:pt x="227" y="388"/>
                  <a:pt x="212" y="395"/>
                  <a:pt x="198" y="395"/>
                </a:cubicBezTo>
                <a:cubicBezTo>
                  <a:pt x="191" y="395"/>
                  <a:pt x="184" y="395"/>
                  <a:pt x="177" y="388"/>
                </a:cubicBezTo>
                <a:cubicBezTo>
                  <a:pt x="7" y="219"/>
                  <a:pt x="7" y="219"/>
                  <a:pt x="7" y="219"/>
                </a:cubicBezTo>
                <a:cubicBezTo>
                  <a:pt x="0" y="212"/>
                  <a:pt x="0" y="205"/>
                  <a:pt x="0" y="197"/>
                </a:cubicBezTo>
                <a:cubicBezTo>
                  <a:pt x="0" y="190"/>
                  <a:pt x="0" y="183"/>
                  <a:pt x="7" y="176"/>
                </a:cubicBezTo>
                <a:cubicBezTo>
                  <a:pt x="177" y="7"/>
                  <a:pt x="177" y="7"/>
                  <a:pt x="177" y="7"/>
                </a:cubicBezTo>
                <a:cubicBezTo>
                  <a:pt x="184" y="7"/>
                  <a:pt x="191" y="0"/>
                  <a:pt x="198" y="0"/>
                </a:cubicBezTo>
                <a:cubicBezTo>
                  <a:pt x="212" y="0"/>
                  <a:pt x="227" y="14"/>
                  <a:pt x="227" y="28"/>
                </a:cubicBezTo>
                <a:cubicBezTo>
                  <a:pt x="227" y="42"/>
                  <a:pt x="220" y="49"/>
                  <a:pt x="212" y="49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" name="Freeform 85"/>
          <p:cNvSpPr>
            <a:spLocks noChangeArrowheads="1"/>
          </p:cNvSpPr>
          <p:nvPr userDrawn="1"/>
        </p:nvSpPr>
        <p:spPr bwMode="auto">
          <a:xfrm>
            <a:off x="978162" y="6502379"/>
            <a:ext cx="131303" cy="105541"/>
          </a:xfrm>
          <a:custGeom>
            <a:avLst/>
            <a:gdLst>
              <a:gd name="T0" fmla="*/ 250282 w 462"/>
              <a:gd name="T1" fmla="*/ 24258 h 374"/>
              <a:gd name="T2" fmla="*/ 250282 w 462"/>
              <a:gd name="T3" fmla="*/ 24258 h 374"/>
              <a:gd name="T4" fmla="*/ 221508 w 462"/>
              <a:gd name="T5" fmla="*/ 33962 h 374"/>
              <a:gd name="T6" fmla="*/ 240510 w 462"/>
              <a:gd name="T7" fmla="*/ 5391 h 374"/>
              <a:gd name="T8" fmla="*/ 211192 w 462"/>
              <a:gd name="T9" fmla="*/ 19407 h 374"/>
              <a:gd name="T10" fmla="*/ 173189 w 462"/>
              <a:gd name="T11" fmla="*/ 0 h 374"/>
              <a:gd name="T12" fmla="*/ 119983 w 462"/>
              <a:gd name="T13" fmla="*/ 52829 h 374"/>
              <a:gd name="T14" fmla="*/ 124870 w 462"/>
              <a:gd name="T15" fmla="*/ 62532 h 374"/>
              <a:gd name="T16" fmla="*/ 19002 w 462"/>
              <a:gd name="T17" fmla="*/ 10242 h 374"/>
              <a:gd name="T18" fmla="*/ 9229 w 462"/>
              <a:gd name="T19" fmla="*/ 38813 h 374"/>
              <a:gd name="T20" fmla="*/ 33118 w 462"/>
              <a:gd name="T21" fmla="*/ 81400 h 374"/>
              <a:gd name="T22" fmla="*/ 9229 w 462"/>
              <a:gd name="T23" fmla="*/ 72236 h 374"/>
              <a:gd name="T24" fmla="*/ 9229 w 462"/>
              <a:gd name="T25" fmla="*/ 72236 h 374"/>
              <a:gd name="T26" fmla="*/ 53205 w 462"/>
              <a:gd name="T27" fmla="*/ 124526 h 374"/>
              <a:gd name="T28" fmla="*/ 38004 w 462"/>
              <a:gd name="T29" fmla="*/ 124526 h 374"/>
              <a:gd name="T30" fmla="*/ 28774 w 462"/>
              <a:gd name="T31" fmla="*/ 124526 h 374"/>
              <a:gd name="T32" fmla="*/ 77093 w 462"/>
              <a:gd name="T33" fmla="*/ 158487 h 374"/>
              <a:gd name="T34" fmla="*/ 14116 w 462"/>
              <a:gd name="T35" fmla="*/ 182206 h 374"/>
              <a:gd name="T36" fmla="*/ 0 w 462"/>
              <a:gd name="T37" fmla="*/ 182206 h 374"/>
              <a:gd name="T38" fmla="*/ 77093 w 462"/>
              <a:gd name="T39" fmla="*/ 201074 h 374"/>
              <a:gd name="T40" fmla="*/ 221508 w 462"/>
              <a:gd name="T41" fmla="*/ 57681 h 374"/>
              <a:gd name="T42" fmla="*/ 221508 w 462"/>
              <a:gd name="T43" fmla="*/ 52829 h 374"/>
              <a:gd name="T44" fmla="*/ 250282 w 462"/>
              <a:gd name="T45" fmla="*/ 24258 h 37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462" h="374">
                <a:moveTo>
                  <a:pt x="461" y="45"/>
                </a:moveTo>
                <a:lnTo>
                  <a:pt x="461" y="45"/>
                </a:lnTo>
                <a:cubicBezTo>
                  <a:pt x="443" y="54"/>
                  <a:pt x="425" y="63"/>
                  <a:pt x="408" y="63"/>
                </a:cubicBezTo>
                <a:cubicBezTo>
                  <a:pt x="425" y="54"/>
                  <a:pt x="443" y="36"/>
                  <a:pt x="443" y="10"/>
                </a:cubicBezTo>
                <a:cubicBezTo>
                  <a:pt x="425" y="19"/>
                  <a:pt x="408" y="27"/>
                  <a:pt x="389" y="36"/>
                </a:cubicBezTo>
                <a:cubicBezTo>
                  <a:pt x="372" y="19"/>
                  <a:pt x="345" y="0"/>
                  <a:pt x="319" y="0"/>
                </a:cubicBezTo>
                <a:cubicBezTo>
                  <a:pt x="265" y="0"/>
                  <a:pt x="221" y="45"/>
                  <a:pt x="221" y="98"/>
                </a:cubicBezTo>
                <a:cubicBezTo>
                  <a:pt x="221" y="107"/>
                  <a:pt x="221" y="116"/>
                  <a:pt x="230" y="116"/>
                </a:cubicBezTo>
                <a:cubicBezTo>
                  <a:pt x="151" y="116"/>
                  <a:pt x="79" y="81"/>
                  <a:pt x="35" y="19"/>
                </a:cubicBezTo>
                <a:cubicBezTo>
                  <a:pt x="26" y="36"/>
                  <a:pt x="17" y="54"/>
                  <a:pt x="17" y="72"/>
                </a:cubicBezTo>
                <a:cubicBezTo>
                  <a:pt x="17" y="98"/>
                  <a:pt x="35" y="134"/>
                  <a:pt x="61" y="151"/>
                </a:cubicBezTo>
                <a:cubicBezTo>
                  <a:pt x="44" y="143"/>
                  <a:pt x="35" y="143"/>
                  <a:pt x="17" y="134"/>
                </a:cubicBezTo>
                <a:cubicBezTo>
                  <a:pt x="17" y="178"/>
                  <a:pt x="53" y="222"/>
                  <a:pt x="98" y="231"/>
                </a:cubicBezTo>
                <a:cubicBezTo>
                  <a:pt x="89" y="231"/>
                  <a:pt x="79" y="231"/>
                  <a:pt x="70" y="231"/>
                </a:cubicBezTo>
                <a:cubicBezTo>
                  <a:pt x="61" y="231"/>
                  <a:pt x="61" y="231"/>
                  <a:pt x="53" y="231"/>
                </a:cubicBezTo>
                <a:cubicBezTo>
                  <a:pt x="61" y="266"/>
                  <a:pt x="98" y="294"/>
                  <a:pt x="142" y="294"/>
                </a:cubicBezTo>
                <a:cubicBezTo>
                  <a:pt x="106" y="319"/>
                  <a:pt x="70" y="338"/>
                  <a:pt x="26" y="338"/>
                </a:cubicBezTo>
                <a:cubicBezTo>
                  <a:pt x="17" y="338"/>
                  <a:pt x="8" y="338"/>
                  <a:pt x="0" y="338"/>
                </a:cubicBezTo>
                <a:cubicBezTo>
                  <a:pt x="44" y="364"/>
                  <a:pt x="89" y="373"/>
                  <a:pt x="142" y="373"/>
                </a:cubicBezTo>
                <a:cubicBezTo>
                  <a:pt x="319" y="373"/>
                  <a:pt x="408" y="231"/>
                  <a:pt x="408" y="107"/>
                </a:cubicBezTo>
                <a:lnTo>
                  <a:pt x="408" y="98"/>
                </a:lnTo>
                <a:cubicBezTo>
                  <a:pt x="434" y="81"/>
                  <a:pt x="443" y="72"/>
                  <a:pt x="461" y="45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18" name="TextBox 17"/>
          <p:cNvSpPr txBox="1"/>
          <p:nvPr userDrawn="1"/>
        </p:nvSpPr>
        <p:spPr>
          <a:xfrm>
            <a:off x="10711223" y="460923"/>
            <a:ext cx="322524" cy="2308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fld id="{AE0D7024-2FC2-462E-B85C-83B71DB3828F}" type="slidenum">
              <a:rPr lang="en-US" sz="90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‹#›</a:t>
            </a:fld>
            <a:endParaRPr lang="en-US" sz="900">
              <a:solidFill>
                <a:schemeClr val="tx2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977957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096000" y="0"/>
            <a:ext cx="6096000" cy="6858000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chemeClr val="accent2"/>
                </a:solidFill>
              </a:defRPr>
            </a:lvl1pPr>
          </a:lstStyle>
          <a:p>
            <a:r>
              <a:rPr lang="vi-VN"/>
              <a:t>Drag &amp; Drop Image</a:t>
            </a:r>
            <a:endParaRPr lang="en-US"/>
          </a:p>
        </p:txBody>
      </p:sp>
      <p:sp>
        <p:nvSpPr>
          <p:cNvPr id="12" name="TextBox 11"/>
          <p:cNvSpPr txBox="1"/>
          <p:nvPr userDrawn="1"/>
        </p:nvSpPr>
        <p:spPr>
          <a:xfrm>
            <a:off x="0" y="6545024"/>
            <a:ext cx="808811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sz="1200" b="1" dirty="0" smtClean="0">
                <a:solidFill>
                  <a:schemeClr val="bg1"/>
                </a:solidFill>
                <a:latin typeface="+mn-lt"/>
                <a:ea typeface="Lato" panose="020F0502020204030203" pitchFamily="34" charset="0"/>
                <a:cs typeface="Lato" panose="020F0502020204030203" pitchFamily="34" charset="0"/>
              </a:rPr>
              <a:t>TEK4.VN</a:t>
            </a:r>
            <a:endParaRPr lang="en-US" sz="1200" b="1" dirty="0">
              <a:solidFill>
                <a:schemeClr val="bg1"/>
              </a:solidFill>
              <a:latin typeface="+mn-lt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5" name="Freeform 69"/>
          <p:cNvSpPr>
            <a:spLocks noChangeArrowheads="1"/>
          </p:cNvSpPr>
          <p:nvPr userDrawn="1"/>
        </p:nvSpPr>
        <p:spPr bwMode="auto">
          <a:xfrm>
            <a:off x="1545443" y="6506949"/>
            <a:ext cx="146261" cy="96400"/>
          </a:xfrm>
          <a:custGeom>
            <a:avLst/>
            <a:gdLst>
              <a:gd name="T0" fmla="*/ 110347 w 514"/>
              <a:gd name="T1" fmla="*/ 77365 h 338"/>
              <a:gd name="T2" fmla="*/ 110347 w 514"/>
              <a:gd name="T3" fmla="*/ 77365 h 338"/>
              <a:gd name="T4" fmla="*/ 134264 w 514"/>
              <a:gd name="T5" fmla="*/ 48489 h 338"/>
              <a:gd name="T6" fmla="*/ 86429 w 514"/>
              <a:gd name="T7" fmla="*/ 0 h 338"/>
              <a:gd name="T8" fmla="*/ 0 w 514"/>
              <a:gd name="T9" fmla="*/ 0 h 338"/>
              <a:gd name="T10" fmla="*/ 0 w 514"/>
              <a:gd name="T11" fmla="*/ 173798 h 338"/>
              <a:gd name="T12" fmla="*/ 86429 w 514"/>
              <a:gd name="T13" fmla="*/ 173798 h 338"/>
              <a:gd name="T14" fmla="*/ 139156 w 514"/>
              <a:gd name="T15" fmla="*/ 120951 h 338"/>
              <a:gd name="T16" fmla="*/ 110347 w 514"/>
              <a:gd name="T17" fmla="*/ 77365 h 338"/>
              <a:gd name="T18" fmla="*/ 38594 w 514"/>
              <a:gd name="T19" fmla="*/ 28876 h 338"/>
              <a:gd name="T20" fmla="*/ 38594 w 514"/>
              <a:gd name="T21" fmla="*/ 28876 h 338"/>
              <a:gd name="T22" fmla="*/ 86429 w 514"/>
              <a:gd name="T23" fmla="*/ 28876 h 338"/>
              <a:gd name="T24" fmla="*/ 101106 w 514"/>
              <a:gd name="T25" fmla="*/ 48489 h 338"/>
              <a:gd name="T26" fmla="*/ 81537 w 514"/>
              <a:gd name="T27" fmla="*/ 68103 h 338"/>
              <a:gd name="T28" fmla="*/ 38594 w 514"/>
              <a:gd name="T29" fmla="*/ 68103 h 338"/>
              <a:gd name="T30" fmla="*/ 38594 w 514"/>
              <a:gd name="T31" fmla="*/ 28876 h 338"/>
              <a:gd name="T32" fmla="*/ 86429 w 514"/>
              <a:gd name="T33" fmla="*/ 144923 h 338"/>
              <a:gd name="T34" fmla="*/ 86429 w 514"/>
              <a:gd name="T35" fmla="*/ 144923 h 338"/>
              <a:gd name="T36" fmla="*/ 38594 w 514"/>
              <a:gd name="T37" fmla="*/ 144923 h 338"/>
              <a:gd name="T38" fmla="*/ 38594 w 514"/>
              <a:gd name="T39" fmla="*/ 96978 h 338"/>
              <a:gd name="T40" fmla="*/ 86429 w 514"/>
              <a:gd name="T41" fmla="*/ 96978 h 338"/>
              <a:gd name="T42" fmla="*/ 105454 w 514"/>
              <a:gd name="T43" fmla="*/ 120951 h 338"/>
              <a:gd name="T44" fmla="*/ 86429 w 514"/>
              <a:gd name="T45" fmla="*/ 144923 h 338"/>
              <a:gd name="T46" fmla="*/ 211996 w 514"/>
              <a:gd name="T47" fmla="*/ 43586 h 338"/>
              <a:gd name="T48" fmla="*/ 211996 w 514"/>
              <a:gd name="T49" fmla="*/ 43586 h 338"/>
              <a:gd name="T50" fmla="*/ 144049 w 514"/>
              <a:gd name="T51" fmla="*/ 111144 h 338"/>
              <a:gd name="T52" fmla="*/ 211996 w 514"/>
              <a:gd name="T53" fmla="*/ 178702 h 338"/>
              <a:gd name="T54" fmla="*/ 269616 w 514"/>
              <a:gd name="T55" fmla="*/ 130757 h 338"/>
              <a:gd name="T56" fmla="*/ 240806 w 514"/>
              <a:gd name="T57" fmla="*/ 130757 h 338"/>
              <a:gd name="T58" fmla="*/ 211996 w 514"/>
              <a:gd name="T59" fmla="*/ 149826 h 338"/>
              <a:gd name="T60" fmla="*/ 183186 w 514"/>
              <a:gd name="T61" fmla="*/ 120951 h 338"/>
              <a:gd name="T62" fmla="*/ 269616 w 514"/>
              <a:gd name="T63" fmla="*/ 120951 h 338"/>
              <a:gd name="T64" fmla="*/ 211996 w 514"/>
              <a:gd name="T65" fmla="*/ 43586 h 338"/>
              <a:gd name="T66" fmla="*/ 235914 w 514"/>
              <a:gd name="T67" fmla="*/ 96978 h 338"/>
              <a:gd name="T68" fmla="*/ 235914 w 514"/>
              <a:gd name="T69" fmla="*/ 96978 h 338"/>
              <a:gd name="T70" fmla="*/ 183186 w 514"/>
              <a:gd name="T71" fmla="*/ 96978 h 338"/>
              <a:gd name="T72" fmla="*/ 211996 w 514"/>
              <a:gd name="T73" fmla="*/ 68103 h 338"/>
              <a:gd name="T74" fmla="*/ 235914 w 514"/>
              <a:gd name="T75" fmla="*/ 96978 h 338"/>
              <a:gd name="T76" fmla="*/ 245698 w 514"/>
              <a:gd name="T77" fmla="*/ 9807 h 338"/>
              <a:gd name="T78" fmla="*/ 245698 w 514"/>
              <a:gd name="T79" fmla="*/ 9807 h 338"/>
              <a:gd name="T80" fmla="*/ 173402 w 514"/>
              <a:gd name="T81" fmla="*/ 9807 h 338"/>
              <a:gd name="T82" fmla="*/ 173402 w 514"/>
              <a:gd name="T83" fmla="*/ 33779 h 338"/>
              <a:gd name="T84" fmla="*/ 245698 w 514"/>
              <a:gd name="T85" fmla="*/ 33779 h 338"/>
              <a:gd name="T86" fmla="*/ 245698 w 514"/>
              <a:gd name="T87" fmla="*/ 9807 h 338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514" h="338">
                <a:moveTo>
                  <a:pt x="203" y="142"/>
                </a:moveTo>
                <a:lnTo>
                  <a:pt x="203" y="142"/>
                </a:lnTo>
                <a:cubicBezTo>
                  <a:pt x="203" y="142"/>
                  <a:pt x="247" y="142"/>
                  <a:pt x="247" y="89"/>
                </a:cubicBezTo>
                <a:cubicBezTo>
                  <a:pt x="247" y="27"/>
                  <a:pt x="212" y="0"/>
                  <a:pt x="159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319"/>
                  <a:pt x="0" y="319"/>
                  <a:pt x="0" y="319"/>
                </a:cubicBezTo>
                <a:cubicBezTo>
                  <a:pt x="159" y="319"/>
                  <a:pt x="159" y="319"/>
                  <a:pt x="159" y="319"/>
                </a:cubicBezTo>
                <a:cubicBezTo>
                  <a:pt x="159" y="319"/>
                  <a:pt x="256" y="328"/>
                  <a:pt x="256" y="222"/>
                </a:cubicBezTo>
                <a:cubicBezTo>
                  <a:pt x="256" y="222"/>
                  <a:pt x="265" y="142"/>
                  <a:pt x="203" y="142"/>
                </a:cubicBezTo>
                <a:close/>
                <a:moveTo>
                  <a:pt x="71" y="53"/>
                </a:moveTo>
                <a:lnTo>
                  <a:pt x="71" y="53"/>
                </a:lnTo>
                <a:cubicBezTo>
                  <a:pt x="159" y="53"/>
                  <a:pt x="159" y="53"/>
                  <a:pt x="159" y="53"/>
                </a:cubicBezTo>
                <a:cubicBezTo>
                  <a:pt x="159" y="53"/>
                  <a:pt x="186" y="53"/>
                  <a:pt x="186" y="89"/>
                </a:cubicBezTo>
                <a:cubicBezTo>
                  <a:pt x="186" y="125"/>
                  <a:pt x="168" y="125"/>
                  <a:pt x="150" y="125"/>
                </a:cubicBezTo>
                <a:cubicBezTo>
                  <a:pt x="71" y="125"/>
                  <a:pt x="71" y="125"/>
                  <a:pt x="71" y="125"/>
                </a:cubicBezTo>
                <a:lnTo>
                  <a:pt x="71" y="53"/>
                </a:lnTo>
                <a:close/>
                <a:moveTo>
                  <a:pt x="159" y="266"/>
                </a:moveTo>
                <a:lnTo>
                  <a:pt x="159" y="266"/>
                </a:lnTo>
                <a:cubicBezTo>
                  <a:pt x="71" y="266"/>
                  <a:pt x="71" y="266"/>
                  <a:pt x="71" y="266"/>
                </a:cubicBezTo>
                <a:cubicBezTo>
                  <a:pt x="71" y="178"/>
                  <a:pt x="71" y="178"/>
                  <a:pt x="71" y="178"/>
                </a:cubicBezTo>
                <a:cubicBezTo>
                  <a:pt x="159" y="178"/>
                  <a:pt x="159" y="178"/>
                  <a:pt x="159" y="178"/>
                </a:cubicBezTo>
                <a:cubicBezTo>
                  <a:pt x="159" y="178"/>
                  <a:pt x="194" y="178"/>
                  <a:pt x="194" y="222"/>
                </a:cubicBezTo>
                <a:cubicBezTo>
                  <a:pt x="194" y="257"/>
                  <a:pt x="168" y="266"/>
                  <a:pt x="159" y="266"/>
                </a:cubicBezTo>
                <a:close/>
                <a:moveTo>
                  <a:pt x="390" y="80"/>
                </a:moveTo>
                <a:lnTo>
                  <a:pt x="390" y="80"/>
                </a:lnTo>
                <a:cubicBezTo>
                  <a:pt x="265" y="80"/>
                  <a:pt x="265" y="204"/>
                  <a:pt x="265" y="204"/>
                </a:cubicBezTo>
                <a:cubicBezTo>
                  <a:pt x="265" y="204"/>
                  <a:pt x="265" y="328"/>
                  <a:pt x="390" y="328"/>
                </a:cubicBezTo>
                <a:cubicBezTo>
                  <a:pt x="390" y="328"/>
                  <a:pt x="496" y="337"/>
                  <a:pt x="496" y="240"/>
                </a:cubicBezTo>
                <a:cubicBezTo>
                  <a:pt x="443" y="240"/>
                  <a:pt x="443" y="240"/>
                  <a:pt x="443" y="240"/>
                </a:cubicBezTo>
                <a:cubicBezTo>
                  <a:pt x="443" y="240"/>
                  <a:pt x="443" y="275"/>
                  <a:pt x="390" y="275"/>
                </a:cubicBezTo>
                <a:cubicBezTo>
                  <a:pt x="390" y="275"/>
                  <a:pt x="337" y="284"/>
                  <a:pt x="337" y="222"/>
                </a:cubicBezTo>
                <a:cubicBezTo>
                  <a:pt x="496" y="222"/>
                  <a:pt x="496" y="222"/>
                  <a:pt x="496" y="222"/>
                </a:cubicBezTo>
                <a:cubicBezTo>
                  <a:pt x="496" y="222"/>
                  <a:pt x="513" y="80"/>
                  <a:pt x="390" y="80"/>
                </a:cubicBezTo>
                <a:close/>
                <a:moveTo>
                  <a:pt x="434" y="178"/>
                </a:moveTo>
                <a:lnTo>
                  <a:pt x="434" y="178"/>
                </a:lnTo>
                <a:cubicBezTo>
                  <a:pt x="337" y="178"/>
                  <a:pt x="337" y="178"/>
                  <a:pt x="337" y="178"/>
                </a:cubicBezTo>
                <a:cubicBezTo>
                  <a:pt x="337" y="178"/>
                  <a:pt x="345" y="125"/>
                  <a:pt x="390" y="125"/>
                </a:cubicBezTo>
                <a:cubicBezTo>
                  <a:pt x="434" y="125"/>
                  <a:pt x="434" y="178"/>
                  <a:pt x="434" y="178"/>
                </a:cubicBezTo>
                <a:close/>
                <a:moveTo>
                  <a:pt x="452" y="18"/>
                </a:moveTo>
                <a:lnTo>
                  <a:pt x="452" y="18"/>
                </a:lnTo>
                <a:cubicBezTo>
                  <a:pt x="319" y="18"/>
                  <a:pt x="319" y="18"/>
                  <a:pt x="319" y="18"/>
                </a:cubicBezTo>
                <a:cubicBezTo>
                  <a:pt x="319" y="62"/>
                  <a:pt x="319" y="62"/>
                  <a:pt x="319" y="62"/>
                </a:cubicBezTo>
                <a:cubicBezTo>
                  <a:pt x="452" y="62"/>
                  <a:pt x="452" y="62"/>
                  <a:pt x="452" y="62"/>
                </a:cubicBezTo>
                <a:lnTo>
                  <a:pt x="452" y="18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16" name="Freeform 75"/>
          <p:cNvSpPr>
            <a:spLocks noChangeArrowheads="1"/>
          </p:cNvSpPr>
          <p:nvPr userDrawn="1"/>
        </p:nvSpPr>
        <p:spPr bwMode="auto">
          <a:xfrm>
            <a:off x="1300060" y="6490329"/>
            <a:ext cx="69807" cy="129641"/>
          </a:xfrm>
          <a:custGeom>
            <a:avLst/>
            <a:gdLst>
              <a:gd name="T0" fmla="*/ 132814 w 249"/>
              <a:gd name="T1" fmla="*/ 43735 h 453"/>
              <a:gd name="T2" fmla="*/ 132814 w 249"/>
              <a:gd name="T3" fmla="*/ 43735 h 453"/>
              <a:gd name="T4" fmla="*/ 94791 w 249"/>
              <a:gd name="T5" fmla="*/ 43735 h 453"/>
              <a:gd name="T6" fmla="*/ 85687 w 249"/>
              <a:gd name="T7" fmla="*/ 58496 h 453"/>
              <a:gd name="T8" fmla="*/ 85687 w 249"/>
              <a:gd name="T9" fmla="*/ 87470 h 453"/>
              <a:gd name="T10" fmla="*/ 132814 w 249"/>
              <a:gd name="T11" fmla="*/ 87470 h 453"/>
              <a:gd name="T12" fmla="*/ 132814 w 249"/>
              <a:gd name="T13" fmla="*/ 126285 h 453"/>
              <a:gd name="T14" fmla="*/ 85687 w 249"/>
              <a:gd name="T15" fmla="*/ 126285 h 453"/>
              <a:gd name="T16" fmla="*/ 85687 w 249"/>
              <a:gd name="T17" fmla="*/ 247103 h 453"/>
              <a:gd name="T18" fmla="*/ 42308 w 249"/>
              <a:gd name="T19" fmla="*/ 247103 h 453"/>
              <a:gd name="T20" fmla="*/ 42308 w 249"/>
              <a:gd name="T21" fmla="*/ 126285 h 453"/>
              <a:gd name="T22" fmla="*/ 0 w 249"/>
              <a:gd name="T23" fmla="*/ 126285 h 453"/>
              <a:gd name="T24" fmla="*/ 0 w 249"/>
              <a:gd name="T25" fmla="*/ 87470 h 453"/>
              <a:gd name="T26" fmla="*/ 42308 w 249"/>
              <a:gd name="T27" fmla="*/ 87470 h 453"/>
              <a:gd name="T28" fmla="*/ 42308 w 249"/>
              <a:gd name="T29" fmla="*/ 63416 h 453"/>
              <a:gd name="T30" fmla="*/ 94791 w 249"/>
              <a:gd name="T31" fmla="*/ 0 h 453"/>
              <a:gd name="T32" fmla="*/ 132814 w 249"/>
              <a:gd name="T33" fmla="*/ 0 h 453"/>
              <a:gd name="T34" fmla="*/ 132814 w 249"/>
              <a:gd name="T35" fmla="*/ 43735 h 453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249" h="453">
                <a:moveTo>
                  <a:pt x="248" y="80"/>
                </a:moveTo>
                <a:lnTo>
                  <a:pt x="248" y="80"/>
                </a:lnTo>
                <a:cubicBezTo>
                  <a:pt x="177" y="80"/>
                  <a:pt x="177" y="80"/>
                  <a:pt x="177" y="80"/>
                </a:cubicBezTo>
                <a:cubicBezTo>
                  <a:pt x="169" y="80"/>
                  <a:pt x="160" y="89"/>
                  <a:pt x="160" y="107"/>
                </a:cubicBezTo>
                <a:cubicBezTo>
                  <a:pt x="160" y="160"/>
                  <a:pt x="160" y="160"/>
                  <a:pt x="160" y="160"/>
                </a:cubicBezTo>
                <a:cubicBezTo>
                  <a:pt x="248" y="160"/>
                  <a:pt x="248" y="160"/>
                  <a:pt x="248" y="160"/>
                </a:cubicBezTo>
                <a:cubicBezTo>
                  <a:pt x="248" y="231"/>
                  <a:pt x="248" y="231"/>
                  <a:pt x="248" y="231"/>
                </a:cubicBezTo>
                <a:cubicBezTo>
                  <a:pt x="160" y="231"/>
                  <a:pt x="160" y="231"/>
                  <a:pt x="160" y="231"/>
                </a:cubicBezTo>
                <a:cubicBezTo>
                  <a:pt x="160" y="452"/>
                  <a:pt x="160" y="452"/>
                  <a:pt x="160" y="452"/>
                </a:cubicBezTo>
                <a:cubicBezTo>
                  <a:pt x="79" y="452"/>
                  <a:pt x="79" y="452"/>
                  <a:pt x="79" y="452"/>
                </a:cubicBezTo>
                <a:cubicBezTo>
                  <a:pt x="79" y="231"/>
                  <a:pt x="79" y="231"/>
                  <a:pt x="79" y="231"/>
                </a:cubicBezTo>
                <a:cubicBezTo>
                  <a:pt x="0" y="231"/>
                  <a:pt x="0" y="231"/>
                  <a:pt x="0" y="231"/>
                </a:cubicBezTo>
                <a:cubicBezTo>
                  <a:pt x="0" y="160"/>
                  <a:pt x="0" y="160"/>
                  <a:pt x="0" y="160"/>
                </a:cubicBezTo>
                <a:cubicBezTo>
                  <a:pt x="79" y="160"/>
                  <a:pt x="79" y="160"/>
                  <a:pt x="79" y="160"/>
                </a:cubicBezTo>
                <a:cubicBezTo>
                  <a:pt x="79" y="116"/>
                  <a:pt x="79" y="116"/>
                  <a:pt x="79" y="116"/>
                </a:cubicBezTo>
                <a:cubicBezTo>
                  <a:pt x="79" y="54"/>
                  <a:pt x="115" y="0"/>
                  <a:pt x="177" y="0"/>
                </a:cubicBezTo>
                <a:cubicBezTo>
                  <a:pt x="248" y="0"/>
                  <a:pt x="248" y="0"/>
                  <a:pt x="248" y="0"/>
                </a:cubicBezTo>
                <a:lnTo>
                  <a:pt x="248" y="80"/>
                </a:ln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17" name="Freeform 85"/>
          <p:cNvSpPr>
            <a:spLocks noChangeArrowheads="1"/>
          </p:cNvSpPr>
          <p:nvPr userDrawn="1"/>
        </p:nvSpPr>
        <p:spPr bwMode="auto">
          <a:xfrm>
            <a:off x="978162" y="6502379"/>
            <a:ext cx="131303" cy="105541"/>
          </a:xfrm>
          <a:custGeom>
            <a:avLst/>
            <a:gdLst>
              <a:gd name="T0" fmla="*/ 250282 w 462"/>
              <a:gd name="T1" fmla="*/ 24258 h 374"/>
              <a:gd name="T2" fmla="*/ 250282 w 462"/>
              <a:gd name="T3" fmla="*/ 24258 h 374"/>
              <a:gd name="T4" fmla="*/ 221508 w 462"/>
              <a:gd name="T5" fmla="*/ 33962 h 374"/>
              <a:gd name="T6" fmla="*/ 240510 w 462"/>
              <a:gd name="T7" fmla="*/ 5391 h 374"/>
              <a:gd name="T8" fmla="*/ 211192 w 462"/>
              <a:gd name="T9" fmla="*/ 19407 h 374"/>
              <a:gd name="T10" fmla="*/ 173189 w 462"/>
              <a:gd name="T11" fmla="*/ 0 h 374"/>
              <a:gd name="T12" fmla="*/ 119983 w 462"/>
              <a:gd name="T13" fmla="*/ 52829 h 374"/>
              <a:gd name="T14" fmla="*/ 124870 w 462"/>
              <a:gd name="T15" fmla="*/ 62532 h 374"/>
              <a:gd name="T16" fmla="*/ 19002 w 462"/>
              <a:gd name="T17" fmla="*/ 10242 h 374"/>
              <a:gd name="T18" fmla="*/ 9229 w 462"/>
              <a:gd name="T19" fmla="*/ 38813 h 374"/>
              <a:gd name="T20" fmla="*/ 33118 w 462"/>
              <a:gd name="T21" fmla="*/ 81400 h 374"/>
              <a:gd name="T22" fmla="*/ 9229 w 462"/>
              <a:gd name="T23" fmla="*/ 72236 h 374"/>
              <a:gd name="T24" fmla="*/ 9229 w 462"/>
              <a:gd name="T25" fmla="*/ 72236 h 374"/>
              <a:gd name="T26" fmla="*/ 53205 w 462"/>
              <a:gd name="T27" fmla="*/ 124526 h 374"/>
              <a:gd name="T28" fmla="*/ 38004 w 462"/>
              <a:gd name="T29" fmla="*/ 124526 h 374"/>
              <a:gd name="T30" fmla="*/ 28774 w 462"/>
              <a:gd name="T31" fmla="*/ 124526 h 374"/>
              <a:gd name="T32" fmla="*/ 77093 w 462"/>
              <a:gd name="T33" fmla="*/ 158487 h 374"/>
              <a:gd name="T34" fmla="*/ 14116 w 462"/>
              <a:gd name="T35" fmla="*/ 182206 h 374"/>
              <a:gd name="T36" fmla="*/ 0 w 462"/>
              <a:gd name="T37" fmla="*/ 182206 h 374"/>
              <a:gd name="T38" fmla="*/ 77093 w 462"/>
              <a:gd name="T39" fmla="*/ 201074 h 374"/>
              <a:gd name="T40" fmla="*/ 221508 w 462"/>
              <a:gd name="T41" fmla="*/ 57681 h 374"/>
              <a:gd name="T42" fmla="*/ 221508 w 462"/>
              <a:gd name="T43" fmla="*/ 52829 h 374"/>
              <a:gd name="T44" fmla="*/ 250282 w 462"/>
              <a:gd name="T45" fmla="*/ 24258 h 37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462" h="374">
                <a:moveTo>
                  <a:pt x="461" y="45"/>
                </a:moveTo>
                <a:lnTo>
                  <a:pt x="461" y="45"/>
                </a:lnTo>
                <a:cubicBezTo>
                  <a:pt x="443" y="54"/>
                  <a:pt x="425" y="63"/>
                  <a:pt x="408" y="63"/>
                </a:cubicBezTo>
                <a:cubicBezTo>
                  <a:pt x="425" y="54"/>
                  <a:pt x="443" y="36"/>
                  <a:pt x="443" y="10"/>
                </a:cubicBezTo>
                <a:cubicBezTo>
                  <a:pt x="425" y="19"/>
                  <a:pt x="408" y="27"/>
                  <a:pt x="389" y="36"/>
                </a:cubicBezTo>
                <a:cubicBezTo>
                  <a:pt x="372" y="19"/>
                  <a:pt x="345" y="0"/>
                  <a:pt x="319" y="0"/>
                </a:cubicBezTo>
                <a:cubicBezTo>
                  <a:pt x="265" y="0"/>
                  <a:pt x="221" y="45"/>
                  <a:pt x="221" y="98"/>
                </a:cubicBezTo>
                <a:cubicBezTo>
                  <a:pt x="221" y="107"/>
                  <a:pt x="221" y="116"/>
                  <a:pt x="230" y="116"/>
                </a:cubicBezTo>
                <a:cubicBezTo>
                  <a:pt x="151" y="116"/>
                  <a:pt x="79" y="81"/>
                  <a:pt x="35" y="19"/>
                </a:cubicBezTo>
                <a:cubicBezTo>
                  <a:pt x="26" y="36"/>
                  <a:pt x="17" y="54"/>
                  <a:pt x="17" y="72"/>
                </a:cubicBezTo>
                <a:cubicBezTo>
                  <a:pt x="17" y="98"/>
                  <a:pt x="35" y="134"/>
                  <a:pt x="61" y="151"/>
                </a:cubicBezTo>
                <a:cubicBezTo>
                  <a:pt x="44" y="143"/>
                  <a:pt x="35" y="143"/>
                  <a:pt x="17" y="134"/>
                </a:cubicBezTo>
                <a:cubicBezTo>
                  <a:pt x="17" y="178"/>
                  <a:pt x="53" y="222"/>
                  <a:pt x="98" y="231"/>
                </a:cubicBezTo>
                <a:cubicBezTo>
                  <a:pt x="89" y="231"/>
                  <a:pt x="79" y="231"/>
                  <a:pt x="70" y="231"/>
                </a:cubicBezTo>
                <a:cubicBezTo>
                  <a:pt x="61" y="231"/>
                  <a:pt x="61" y="231"/>
                  <a:pt x="53" y="231"/>
                </a:cubicBezTo>
                <a:cubicBezTo>
                  <a:pt x="61" y="266"/>
                  <a:pt x="98" y="294"/>
                  <a:pt x="142" y="294"/>
                </a:cubicBezTo>
                <a:cubicBezTo>
                  <a:pt x="106" y="319"/>
                  <a:pt x="70" y="338"/>
                  <a:pt x="26" y="338"/>
                </a:cubicBezTo>
                <a:cubicBezTo>
                  <a:pt x="17" y="338"/>
                  <a:pt x="8" y="338"/>
                  <a:pt x="0" y="338"/>
                </a:cubicBezTo>
                <a:cubicBezTo>
                  <a:pt x="44" y="364"/>
                  <a:pt x="89" y="373"/>
                  <a:pt x="142" y="373"/>
                </a:cubicBezTo>
                <a:cubicBezTo>
                  <a:pt x="319" y="373"/>
                  <a:pt x="408" y="231"/>
                  <a:pt x="408" y="107"/>
                </a:cubicBezTo>
                <a:lnTo>
                  <a:pt x="408" y="98"/>
                </a:lnTo>
                <a:cubicBezTo>
                  <a:pt x="434" y="81"/>
                  <a:pt x="443" y="72"/>
                  <a:pt x="461" y="45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27707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918298" y="1877093"/>
            <a:ext cx="2203704" cy="2203704"/>
          </a:xfrm>
          <a:custGeom>
            <a:avLst/>
            <a:gdLst>
              <a:gd name="connsiteX0" fmla="*/ 0 w 2203704"/>
              <a:gd name="connsiteY0" fmla="*/ 0 h 2203704"/>
              <a:gd name="connsiteX1" fmla="*/ 2203704 w 2203704"/>
              <a:gd name="connsiteY1" fmla="*/ 0 h 2203704"/>
              <a:gd name="connsiteX2" fmla="*/ 2203704 w 2203704"/>
              <a:gd name="connsiteY2" fmla="*/ 2203704 h 2203704"/>
              <a:gd name="connsiteX3" fmla="*/ 0 w 2203704"/>
              <a:gd name="connsiteY3" fmla="*/ 2203704 h 2203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03704" h="2203704">
                <a:moveTo>
                  <a:pt x="0" y="0"/>
                </a:moveTo>
                <a:lnTo>
                  <a:pt x="2203704" y="0"/>
                </a:lnTo>
                <a:lnTo>
                  <a:pt x="2203704" y="2203704"/>
                </a:lnTo>
                <a:lnTo>
                  <a:pt x="0" y="2203704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chemeClr val="accent2"/>
                </a:solidFill>
              </a:defRPr>
            </a:lvl1pPr>
          </a:lstStyle>
          <a:p>
            <a:r>
              <a:rPr lang="vi-VN"/>
              <a:t>Drag &amp; Drop Image</a:t>
            </a:r>
            <a:endParaRPr lang="en-U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1" hasCustomPrompt="1"/>
          </p:nvPr>
        </p:nvSpPr>
        <p:spPr>
          <a:xfrm>
            <a:off x="3637108" y="1877093"/>
            <a:ext cx="2203704" cy="2203704"/>
          </a:xfrm>
          <a:custGeom>
            <a:avLst/>
            <a:gdLst>
              <a:gd name="connsiteX0" fmla="*/ 0 w 2203704"/>
              <a:gd name="connsiteY0" fmla="*/ 0 h 2203704"/>
              <a:gd name="connsiteX1" fmla="*/ 2203704 w 2203704"/>
              <a:gd name="connsiteY1" fmla="*/ 0 h 2203704"/>
              <a:gd name="connsiteX2" fmla="*/ 2203704 w 2203704"/>
              <a:gd name="connsiteY2" fmla="*/ 2203704 h 2203704"/>
              <a:gd name="connsiteX3" fmla="*/ 0 w 2203704"/>
              <a:gd name="connsiteY3" fmla="*/ 2203704 h 2203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03704" h="2203704">
                <a:moveTo>
                  <a:pt x="0" y="0"/>
                </a:moveTo>
                <a:lnTo>
                  <a:pt x="2203704" y="0"/>
                </a:lnTo>
                <a:lnTo>
                  <a:pt x="2203704" y="2203704"/>
                </a:lnTo>
                <a:lnTo>
                  <a:pt x="0" y="2203704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chemeClr val="accent2"/>
                </a:solidFill>
              </a:defRPr>
            </a:lvl1pPr>
          </a:lstStyle>
          <a:p>
            <a:r>
              <a:rPr lang="vi-VN"/>
              <a:t>Drag &amp; Drop Image</a:t>
            </a:r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2" hasCustomPrompt="1"/>
          </p:nvPr>
        </p:nvSpPr>
        <p:spPr>
          <a:xfrm>
            <a:off x="6355917" y="1877093"/>
            <a:ext cx="2203704" cy="2203704"/>
          </a:xfrm>
          <a:custGeom>
            <a:avLst/>
            <a:gdLst>
              <a:gd name="connsiteX0" fmla="*/ 0 w 2203704"/>
              <a:gd name="connsiteY0" fmla="*/ 0 h 2203704"/>
              <a:gd name="connsiteX1" fmla="*/ 2203704 w 2203704"/>
              <a:gd name="connsiteY1" fmla="*/ 0 h 2203704"/>
              <a:gd name="connsiteX2" fmla="*/ 2203704 w 2203704"/>
              <a:gd name="connsiteY2" fmla="*/ 2203704 h 2203704"/>
              <a:gd name="connsiteX3" fmla="*/ 0 w 2203704"/>
              <a:gd name="connsiteY3" fmla="*/ 2203704 h 2203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03704" h="2203704">
                <a:moveTo>
                  <a:pt x="0" y="0"/>
                </a:moveTo>
                <a:lnTo>
                  <a:pt x="2203704" y="0"/>
                </a:lnTo>
                <a:lnTo>
                  <a:pt x="2203704" y="2203704"/>
                </a:lnTo>
                <a:lnTo>
                  <a:pt x="0" y="2203704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chemeClr val="accent2"/>
                </a:solidFill>
              </a:defRPr>
            </a:lvl1pPr>
          </a:lstStyle>
          <a:p>
            <a:r>
              <a:rPr lang="vi-VN"/>
              <a:t>Drag &amp; Drop Image</a:t>
            </a:r>
            <a:endParaRPr lang="en-US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3" hasCustomPrompt="1"/>
          </p:nvPr>
        </p:nvSpPr>
        <p:spPr>
          <a:xfrm>
            <a:off x="9074727" y="1877093"/>
            <a:ext cx="2203704" cy="2203704"/>
          </a:xfrm>
          <a:custGeom>
            <a:avLst/>
            <a:gdLst>
              <a:gd name="connsiteX0" fmla="*/ 0 w 2203704"/>
              <a:gd name="connsiteY0" fmla="*/ 0 h 2203704"/>
              <a:gd name="connsiteX1" fmla="*/ 2203704 w 2203704"/>
              <a:gd name="connsiteY1" fmla="*/ 0 h 2203704"/>
              <a:gd name="connsiteX2" fmla="*/ 2203704 w 2203704"/>
              <a:gd name="connsiteY2" fmla="*/ 2203704 h 2203704"/>
              <a:gd name="connsiteX3" fmla="*/ 0 w 2203704"/>
              <a:gd name="connsiteY3" fmla="*/ 2203704 h 2203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03704" h="2203704">
                <a:moveTo>
                  <a:pt x="0" y="0"/>
                </a:moveTo>
                <a:lnTo>
                  <a:pt x="2203704" y="0"/>
                </a:lnTo>
                <a:lnTo>
                  <a:pt x="2203704" y="2203704"/>
                </a:lnTo>
                <a:lnTo>
                  <a:pt x="0" y="2203704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chemeClr val="accent2"/>
                </a:solidFill>
              </a:defRPr>
            </a:lvl1pPr>
          </a:lstStyle>
          <a:p>
            <a:r>
              <a:rPr lang="vi-VN"/>
              <a:t>Drag &amp; Drop Image</a:t>
            </a:r>
            <a:endParaRPr lang="en-US"/>
          </a:p>
        </p:txBody>
      </p:sp>
      <p:sp>
        <p:nvSpPr>
          <p:cNvPr id="12" name="Oval 11"/>
          <p:cNvSpPr/>
          <p:nvPr userDrawn="1"/>
        </p:nvSpPr>
        <p:spPr>
          <a:xfrm>
            <a:off x="10452555" y="449753"/>
            <a:ext cx="253173" cy="25317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 userDrawn="1"/>
        </p:nvSpPr>
        <p:spPr>
          <a:xfrm>
            <a:off x="10744448" y="449754"/>
            <a:ext cx="253173" cy="25317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 userDrawn="1"/>
        </p:nvSpPr>
        <p:spPr>
          <a:xfrm>
            <a:off x="11024427" y="449753"/>
            <a:ext cx="253173" cy="25317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 userDrawn="1"/>
        </p:nvSpPr>
        <p:spPr>
          <a:xfrm>
            <a:off x="109586" y="6502379"/>
            <a:ext cx="808811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sz="1200" b="1" dirty="0" smtClean="0">
                <a:solidFill>
                  <a:schemeClr val="bg1"/>
                </a:solidFill>
                <a:latin typeface="+mn-lt"/>
                <a:ea typeface="Lato" panose="020F0502020204030203" pitchFamily="34" charset="0"/>
                <a:cs typeface="Lato" panose="020F0502020204030203" pitchFamily="34" charset="0"/>
              </a:rPr>
              <a:t>TEK4.VN</a:t>
            </a:r>
            <a:endParaRPr lang="en-US" sz="1200" b="1" dirty="0">
              <a:solidFill>
                <a:schemeClr val="bg1"/>
              </a:solidFill>
              <a:latin typeface="+mn-lt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9" name="Freeform 5"/>
          <p:cNvSpPr>
            <a:spLocks noChangeArrowheads="1"/>
          </p:cNvSpPr>
          <p:nvPr userDrawn="1"/>
        </p:nvSpPr>
        <p:spPr bwMode="auto">
          <a:xfrm>
            <a:off x="11121648" y="513134"/>
            <a:ext cx="75935" cy="131426"/>
          </a:xfrm>
          <a:custGeom>
            <a:avLst/>
            <a:gdLst>
              <a:gd name="T0" fmla="*/ 917464 w 228"/>
              <a:gd name="T1" fmla="*/ 6378503 h 396"/>
              <a:gd name="T2" fmla="*/ 917464 w 228"/>
              <a:gd name="T3" fmla="*/ 6378503 h 396"/>
              <a:gd name="T4" fmla="*/ 20449952 w 228"/>
              <a:gd name="T5" fmla="*/ 25644259 h 396"/>
              <a:gd name="T6" fmla="*/ 917464 w 228"/>
              <a:gd name="T7" fmla="*/ 45951270 h 396"/>
              <a:gd name="T8" fmla="*/ 917464 w 228"/>
              <a:gd name="T9" fmla="*/ 45951270 h 396"/>
              <a:gd name="T10" fmla="*/ 0 w 228"/>
              <a:gd name="T11" fmla="*/ 47773648 h 396"/>
              <a:gd name="T12" fmla="*/ 3801645 w 228"/>
              <a:gd name="T13" fmla="*/ 51418403 h 396"/>
              <a:gd name="T14" fmla="*/ 6554398 w 228"/>
              <a:gd name="T15" fmla="*/ 50507395 h 396"/>
              <a:gd name="T16" fmla="*/ 6554398 w 228"/>
              <a:gd name="T17" fmla="*/ 50507395 h 396"/>
              <a:gd name="T18" fmla="*/ 28839639 w 228"/>
              <a:gd name="T19" fmla="*/ 28507892 h 396"/>
              <a:gd name="T20" fmla="*/ 28839639 w 228"/>
              <a:gd name="T21" fmla="*/ 28507892 h 396"/>
              <a:gd name="T22" fmla="*/ 29757103 w 228"/>
              <a:gd name="T23" fmla="*/ 25644259 h 396"/>
              <a:gd name="T24" fmla="*/ 29757103 w 228"/>
              <a:gd name="T25" fmla="*/ 25644259 h 396"/>
              <a:gd name="T26" fmla="*/ 29757103 w 228"/>
              <a:gd name="T27" fmla="*/ 25644259 h 396"/>
              <a:gd name="T28" fmla="*/ 28839639 w 228"/>
              <a:gd name="T29" fmla="*/ 22910511 h 396"/>
              <a:gd name="T30" fmla="*/ 28839639 w 228"/>
              <a:gd name="T31" fmla="*/ 22910511 h 396"/>
              <a:gd name="T32" fmla="*/ 6554398 w 228"/>
              <a:gd name="T33" fmla="*/ 911369 h 396"/>
              <a:gd name="T34" fmla="*/ 6554398 w 228"/>
              <a:gd name="T35" fmla="*/ 911369 h 396"/>
              <a:gd name="T36" fmla="*/ 3801645 w 228"/>
              <a:gd name="T37" fmla="*/ 0 h 396"/>
              <a:gd name="T38" fmla="*/ 0 w 228"/>
              <a:gd name="T39" fmla="*/ 3644756 h 396"/>
              <a:gd name="T40" fmla="*/ 917464 w 228"/>
              <a:gd name="T41" fmla="*/ 6378503 h 39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28" h="396">
                <a:moveTo>
                  <a:pt x="7" y="49"/>
                </a:moveTo>
                <a:lnTo>
                  <a:pt x="7" y="49"/>
                </a:lnTo>
                <a:cubicBezTo>
                  <a:pt x="156" y="197"/>
                  <a:pt x="156" y="197"/>
                  <a:pt x="156" y="197"/>
                </a:cubicBezTo>
                <a:cubicBezTo>
                  <a:pt x="7" y="353"/>
                  <a:pt x="7" y="353"/>
                  <a:pt x="7" y="353"/>
                </a:cubicBezTo>
                <a:cubicBezTo>
                  <a:pt x="0" y="353"/>
                  <a:pt x="0" y="360"/>
                  <a:pt x="0" y="367"/>
                </a:cubicBezTo>
                <a:cubicBezTo>
                  <a:pt x="0" y="388"/>
                  <a:pt x="15" y="395"/>
                  <a:pt x="29" y="395"/>
                </a:cubicBezTo>
                <a:cubicBezTo>
                  <a:pt x="36" y="395"/>
                  <a:pt x="43" y="395"/>
                  <a:pt x="50" y="388"/>
                </a:cubicBezTo>
                <a:cubicBezTo>
                  <a:pt x="220" y="219"/>
                  <a:pt x="220" y="219"/>
                  <a:pt x="220" y="219"/>
                </a:cubicBezTo>
                <a:cubicBezTo>
                  <a:pt x="227" y="212"/>
                  <a:pt x="227" y="205"/>
                  <a:pt x="227" y="197"/>
                </a:cubicBezTo>
                <a:cubicBezTo>
                  <a:pt x="227" y="190"/>
                  <a:pt x="227" y="183"/>
                  <a:pt x="220" y="176"/>
                </a:cubicBezTo>
                <a:cubicBezTo>
                  <a:pt x="50" y="7"/>
                  <a:pt x="50" y="7"/>
                  <a:pt x="50" y="7"/>
                </a:cubicBezTo>
                <a:cubicBezTo>
                  <a:pt x="43" y="7"/>
                  <a:pt x="36" y="0"/>
                  <a:pt x="29" y="0"/>
                </a:cubicBezTo>
                <a:cubicBezTo>
                  <a:pt x="15" y="0"/>
                  <a:pt x="0" y="14"/>
                  <a:pt x="0" y="28"/>
                </a:cubicBezTo>
                <a:cubicBezTo>
                  <a:pt x="0" y="42"/>
                  <a:pt x="7" y="49"/>
                  <a:pt x="7" y="49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Freeform 6"/>
          <p:cNvSpPr>
            <a:spLocks noChangeArrowheads="1"/>
          </p:cNvSpPr>
          <p:nvPr userDrawn="1"/>
        </p:nvSpPr>
        <p:spPr bwMode="auto">
          <a:xfrm>
            <a:off x="10534176" y="513134"/>
            <a:ext cx="75935" cy="131426"/>
          </a:xfrm>
          <a:custGeom>
            <a:avLst/>
            <a:gdLst>
              <a:gd name="T0" fmla="*/ 27790747 w 228"/>
              <a:gd name="T1" fmla="*/ 6378503 h 396"/>
              <a:gd name="T2" fmla="*/ 27790747 w 228"/>
              <a:gd name="T3" fmla="*/ 6378503 h 396"/>
              <a:gd name="T4" fmla="*/ 8389687 w 228"/>
              <a:gd name="T5" fmla="*/ 25644259 h 396"/>
              <a:gd name="T6" fmla="*/ 28839639 w 228"/>
              <a:gd name="T7" fmla="*/ 45951270 h 396"/>
              <a:gd name="T8" fmla="*/ 28839639 w 228"/>
              <a:gd name="T9" fmla="*/ 45951270 h 396"/>
              <a:gd name="T10" fmla="*/ 29757103 w 228"/>
              <a:gd name="T11" fmla="*/ 47773648 h 396"/>
              <a:gd name="T12" fmla="*/ 25955458 w 228"/>
              <a:gd name="T13" fmla="*/ 51418403 h 396"/>
              <a:gd name="T14" fmla="*/ 23202705 w 228"/>
              <a:gd name="T15" fmla="*/ 50507395 h 396"/>
              <a:gd name="T16" fmla="*/ 23202705 w 228"/>
              <a:gd name="T17" fmla="*/ 50507395 h 396"/>
              <a:gd name="T18" fmla="*/ 917464 w 228"/>
              <a:gd name="T19" fmla="*/ 28507892 h 396"/>
              <a:gd name="T20" fmla="*/ 917464 w 228"/>
              <a:gd name="T21" fmla="*/ 28507892 h 396"/>
              <a:gd name="T22" fmla="*/ 0 w 228"/>
              <a:gd name="T23" fmla="*/ 25644259 h 396"/>
              <a:gd name="T24" fmla="*/ 0 w 228"/>
              <a:gd name="T25" fmla="*/ 25644259 h 396"/>
              <a:gd name="T26" fmla="*/ 0 w 228"/>
              <a:gd name="T27" fmla="*/ 25644259 h 396"/>
              <a:gd name="T28" fmla="*/ 917464 w 228"/>
              <a:gd name="T29" fmla="*/ 22910511 h 396"/>
              <a:gd name="T30" fmla="*/ 917464 w 228"/>
              <a:gd name="T31" fmla="*/ 22910511 h 396"/>
              <a:gd name="T32" fmla="*/ 23202705 w 228"/>
              <a:gd name="T33" fmla="*/ 911369 h 396"/>
              <a:gd name="T34" fmla="*/ 23202705 w 228"/>
              <a:gd name="T35" fmla="*/ 911369 h 396"/>
              <a:gd name="T36" fmla="*/ 25955458 w 228"/>
              <a:gd name="T37" fmla="*/ 0 h 396"/>
              <a:gd name="T38" fmla="*/ 29757103 w 228"/>
              <a:gd name="T39" fmla="*/ 3644756 h 396"/>
              <a:gd name="T40" fmla="*/ 27790747 w 228"/>
              <a:gd name="T41" fmla="*/ 6378503 h 39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28" h="396">
                <a:moveTo>
                  <a:pt x="212" y="49"/>
                </a:moveTo>
                <a:lnTo>
                  <a:pt x="212" y="49"/>
                </a:lnTo>
                <a:cubicBezTo>
                  <a:pt x="64" y="197"/>
                  <a:pt x="64" y="197"/>
                  <a:pt x="64" y="197"/>
                </a:cubicBezTo>
                <a:cubicBezTo>
                  <a:pt x="220" y="353"/>
                  <a:pt x="220" y="353"/>
                  <a:pt x="220" y="353"/>
                </a:cubicBezTo>
                <a:cubicBezTo>
                  <a:pt x="220" y="353"/>
                  <a:pt x="227" y="360"/>
                  <a:pt x="227" y="367"/>
                </a:cubicBezTo>
                <a:cubicBezTo>
                  <a:pt x="227" y="388"/>
                  <a:pt x="212" y="395"/>
                  <a:pt x="198" y="395"/>
                </a:cubicBezTo>
                <a:cubicBezTo>
                  <a:pt x="191" y="395"/>
                  <a:pt x="184" y="395"/>
                  <a:pt x="177" y="388"/>
                </a:cubicBezTo>
                <a:cubicBezTo>
                  <a:pt x="7" y="219"/>
                  <a:pt x="7" y="219"/>
                  <a:pt x="7" y="219"/>
                </a:cubicBezTo>
                <a:cubicBezTo>
                  <a:pt x="0" y="212"/>
                  <a:pt x="0" y="205"/>
                  <a:pt x="0" y="197"/>
                </a:cubicBezTo>
                <a:cubicBezTo>
                  <a:pt x="0" y="190"/>
                  <a:pt x="0" y="183"/>
                  <a:pt x="7" y="176"/>
                </a:cubicBezTo>
                <a:cubicBezTo>
                  <a:pt x="177" y="7"/>
                  <a:pt x="177" y="7"/>
                  <a:pt x="177" y="7"/>
                </a:cubicBezTo>
                <a:cubicBezTo>
                  <a:pt x="184" y="7"/>
                  <a:pt x="191" y="0"/>
                  <a:pt x="198" y="0"/>
                </a:cubicBezTo>
                <a:cubicBezTo>
                  <a:pt x="212" y="0"/>
                  <a:pt x="227" y="14"/>
                  <a:pt x="227" y="28"/>
                </a:cubicBezTo>
                <a:cubicBezTo>
                  <a:pt x="227" y="42"/>
                  <a:pt x="220" y="49"/>
                  <a:pt x="212" y="49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" name="Freeform 69"/>
          <p:cNvSpPr>
            <a:spLocks noChangeArrowheads="1"/>
          </p:cNvSpPr>
          <p:nvPr userDrawn="1"/>
        </p:nvSpPr>
        <p:spPr bwMode="auto">
          <a:xfrm>
            <a:off x="1545443" y="6506949"/>
            <a:ext cx="146261" cy="96400"/>
          </a:xfrm>
          <a:custGeom>
            <a:avLst/>
            <a:gdLst>
              <a:gd name="T0" fmla="*/ 110347 w 514"/>
              <a:gd name="T1" fmla="*/ 77365 h 338"/>
              <a:gd name="T2" fmla="*/ 110347 w 514"/>
              <a:gd name="T3" fmla="*/ 77365 h 338"/>
              <a:gd name="T4" fmla="*/ 134264 w 514"/>
              <a:gd name="T5" fmla="*/ 48489 h 338"/>
              <a:gd name="T6" fmla="*/ 86429 w 514"/>
              <a:gd name="T7" fmla="*/ 0 h 338"/>
              <a:gd name="T8" fmla="*/ 0 w 514"/>
              <a:gd name="T9" fmla="*/ 0 h 338"/>
              <a:gd name="T10" fmla="*/ 0 w 514"/>
              <a:gd name="T11" fmla="*/ 173798 h 338"/>
              <a:gd name="T12" fmla="*/ 86429 w 514"/>
              <a:gd name="T13" fmla="*/ 173798 h 338"/>
              <a:gd name="T14" fmla="*/ 139156 w 514"/>
              <a:gd name="T15" fmla="*/ 120951 h 338"/>
              <a:gd name="T16" fmla="*/ 110347 w 514"/>
              <a:gd name="T17" fmla="*/ 77365 h 338"/>
              <a:gd name="T18" fmla="*/ 38594 w 514"/>
              <a:gd name="T19" fmla="*/ 28876 h 338"/>
              <a:gd name="T20" fmla="*/ 38594 w 514"/>
              <a:gd name="T21" fmla="*/ 28876 h 338"/>
              <a:gd name="T22" fmla="*/ 86429 w 514"/>
              <a:gd name="T23" fmla="*/ 28876 h 338"/>
              <a:gd name="T24" fmla="*/ 101106 w 514"/>
              <a:gd name="T25" fmla="*/ 48489 h 338"/>
              <a:gd name="T26" fmla="*/ 81537 w 514"/>
              <a:gd name="T27" fmla="*/ 68103 h 338"/>
              <a:gd name="T28" fmla="*/ 38594 w 514"/>
              <a:gd name="T29" fmla="*/ 68103 h 338"/>
              <a:gd name="T30" fmla="*/ 38594 w 514"/>
              <a:gd name="T31" fmla="*/ 28876 h 338"/>
              <a:gd name="T32" fmla="*/ 86429 w 514"/>
              <a:gd name="T33" fmla="*/ 144923 h 338"/>
              <a:gd name="T34" fmla="*/ 86429 w 514"/>
              <a:gd name="T35" fmla="*/ 144923 h 338"/>
              <a:gd name="T36" fmla="*/ 38594 w 514"/>
              <a:gd name="T37" fmla="*/ 144923 h 338"/>
              <a:gd name="T38" fmla="*/ 38594 w 514"/>
              <a:gd name="T39" fmla="*/ 96978 h 338"/>
              <a:gd name="T40" fmla="*/ 86429 w 514"/>
              <a:gd name="T41" fmla="*/ 96978 h 338"/>
              <a:gd name="T42" fmla="*/ 105454 w 514"/>
              <a:gd name="T43" fmla="*/ 120951 h 338"/>
              <a:gd name="T44" fmla="*/ 86429 w 514"/>
              <a:gd name="T45" fmla="*/ 144923 h 338"/>
              <a:gd name="T46" fmla="*/ 211996 w 514"/>
              <a:gd name="T47" fmla="*/ 43586 h 338"/>
              <a:gd name="T48" fmla="*/ 211996 w 514"/>
              <a:gd name="T49" fmla="*/ 43586 h 338"/>
              <a:gd name="T50" fmla="*/ 144049 w 514"/>
              <a:gd name="T51" fmla="*/ 111144 h 338"/>
              <a:gd name="T52" fmla="*/ 211996 w 514"/>
              <a:gd name="T53" fmla="*/ 178702 h 338"/>
              <a:gd name="T54" fmla="*/ 269616 w 514"/>
              <a:gd name="T55" fmla="*/ 130757 h 338"/>
              <a:gd name="T56" fmla="*/ 240806 w 514"/>
              <a:gd name="T57" fmla="*/ 130757 h 338"/>
              <a:gd name="T58" fmla="*/ 211996 w 514"/>
              <a:gd name="T59" fmla="*/ 149826 h 338"/>
              <a:gd name="T60" fmla="*/ 183186 w 514"/>
              <a:gd name="T61" fmla="*/ 120951 h 338"/>
              <a:gd name="T62" fmla="*/ 269616 w 514"/>
              <a:gd name="T63" fmla="*/ 120951 h 338"/>
              <a:gd name="T64" fmla="*/ 211996 w 514"/>
              <a:gd name="T65" fmla="*/ 43586 h 338"/>
              <a:gd name="T66" fmla="*/ 235914 w 514"/>
              <a:gd name="T67" fmla="*/ 96978 h 338"/>
              <a:gd name="T68" fmla="*/ 235914 w 514"/>
              <a:gd name="T69" fmla="*/ 96978 h 338"/>
              <a:gd name="T70" fmla="*/ 183186 w 514"/>
              <a:gd name="T71" fmla="*/ 96978 h 338"/>
              <a:gd name="T72" fmla="*/ 211996 w 514"/>
              <a:gd name="T73" fmla="*/ 68103 h 338"/>
              <a:gd name="T74" fmla="*/ 235914 w 514"/>
              <a:gd name="T75" fmla="*/ 96978 h 338"/>
              <a:gd name="T76" fmla="*/ 245698 w 514"/>
              <a:gd name="T77" fmla="*/ 9807 h 338"/>
              <a:gd name="T78" fmla="*/ 245698 w 514"/>
              <a:gd name="T79" fmla="*/ 9807 h 338"/>
              <a:gd name="T80" fmla="*/ 173402 w 514"/>
              <a:gd name="T81" fmla="*/ 9807 h 338"/>
              <a:gd name="T82" fmla="*/ 173402 w 514"/>
              <a:gd name="T83" fmla="*/ 33779 h 338"/>
              <a:gd name="T84" fmla="*/ 245698 w 514"/>
              <a:gd name="T85" fmla="*/ 33779 h 338"/>
              <a:gd name="T86" fmla="*/ 245698 w 514"/>
              <a:gd name="T87" fmla="*/ 9807 h 338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514" h="338">
                <a:moveTo>
                  <a:pt x="203" y="142"/>
                </a:moveTo>
                <a:lnTo>
                  <a:pt x="203" y="142"/>
                </a:lnTo>
                <a:cubicBezTo>
                  <a:pt x="203" y="142"/>
                  <a:pt x="247" y="142"/>
                  <a:pt x="247" y="89"/>
                </a:cubicBezTo>
                <a:cubicBezTo>
                  <a:pt x="247" y="27"/>
                  <a:pt x="212" y="0"/>
                  <a:pt x="159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319"/>
                  <a:pt x="0" y="319"/>
                  <a:pt x="0" y="319"/>
                </a:cubicBezTo>
                <a:cubicBezTo>
                  <a:pt x="159" y="319"/>
                  <a:pt x="159" y="319"/>
                  <a:pt x="159" y="319"/>
                </a:cubicBezTo>
                <a:cubicBezTo>
                  <a:pt x="159" y="319"/>
                  <a:pt x="256" y="328"/>
                  <a:pt x="256" y="222"/>
                </a:cubicBezTo>
                <a:cubicBezTo>
                  <a:pt x="256" y="222"/>
                  <a:pt x="265" y="142"/>
                  <a:pt x="203" y="142"/>
                </a:cubicBezTo>
                <a:close/>
                <a:moveTo>
                  <a:pt x="71" y="53"/>
                </a:moveTo>
                <a:lnTo>
                  <a:pt x="71" y="53"/>
                </a:lnTo>
                <a:cubicBezTo>
                  <a:pt x="159" y="53"/>
                  <a:pt x="159" y="53"/>
                  <a:pt x="159" y="53"/>
                </a:cubicBezTo>
                <a:cubicBezTo>
                  <a:pt x="159" y="53"/>
                  <a:pt x="186" y="53"/>
                  <a:pt x="186" y="89"/>
                </a:cubicBezTo>
                <a:cubicBezTo>
                  <a:pt x="186" y="125"/>
                  <a:pt x="168" y="125"/>
                  <a:pt x="150" y="125"/>
                </a:cubicBezTo>
                <a:cubicBezTo>
                  <a:pt x="71" y="125"/>
                  <a:pt x="71" y="125"/>
                  <a:pt x="71" y="125"/>
                </a:cubicBezTo>
                <a:lnTo>
                  <a:pt x="71" y="53"/>
                </a:lnTo>
                <a:close/>
                <a:moveTo>
                  <a:pt x="159" y="266"/>
                </a:moveTo>
                <a:lnTo>
                  <a:pt x="159" y="266"/>
                </a:lnTo>
                <a:cubicBezTo>
                  <a:pt x="71" y="266"/>
                  <a:pt x="71" y="266"/>
                  <a:pt x="71" y="266"/>
                </a:cubicBezTo>
                <a:cubicBezTo>
                  <a:pt x="71" y="178"/>
                  <a:pt x="71" y="178"/>
                  <a:pt x="71" y="178"/>
                </a:cubicBezTo>
                <a:cubicBezTo>
                  <a:pt x="159" y="178"/>
                  <a:pt x="159" y="178"/>
                  <a:pt x="159" y="178"/>
                </a:cubicBezTo>
                <a:cubicBezTo>
                  <a:pt x="159" y="178"/>
                  <a:pt x="194" y="178"/>
                  <a:pt x="194" y="222"/>
                </a:cubicBezTo>
                <a:cubicBezTo>
                  <a:pt x="194" y="257"/>
                  <a:pt x="168" y="266"/>
                  <a:pt x="159" y="266"/>
                </a:cubicBezTo>
                <a:close/>
                <a:moveTo>
                  <a:pt x="390" y="80"/>
                </a:moveTo>
                <a:lnTo>
                  <a:pt x="390" y="80"/>
                </a:lnTo>
                <a:cubicBezTo>
                  <a:pt x="265" y="80"/>
                  <a:pt x="265" y="204"/>
                  <a:pt x="265" y="204"/>
                </a:cubicBezTo>
                <a:cubicBezTo>
                  <a:pt x="265" y="204"/>
                  <a:pt x="265" y="328"/>
                  <a:pt x="390" y="328"/>
                </a:cubicBezTo>
                <a:cubicBezTo>
                  <a:pt x="390" y="328"/>
                  <a:pt x="496" y="337"/>
                  <a:pt x="496" y="240"/>
                </a:cubicBezTo>
                <a:cubicBezTo>
                  <a:pt x="443" y="240"/>
                  <a:pt x="443" y="240"/>
                  <a:pt x="443" y="240"/>
                </a:cubicBezTo>
                <a:cubicBezTo>
                  <a:pt x="443" y="240"/>
                  <a:pt x="443" y="275"/>
                  <a:pt x="390" y="275"/>
                </a:cubicBezTo>
                <a:cubicBezTo>
                  <a:pt x="390" y="275"/>
                  <a:pt x="337" y="284"/>
                  <a:pt x="337" y="222"/>
                </a:cubicBezTo>
                <a:cubicBezTo>
                  <a:pt x="496" y="222"/>
                  <a:pt x="496" y="222"/>
                  <a:pt x="496" y="222"/>
                </a:cubicBezTo>
                <a:cubicBezTo>
                  <a:pt x="496" y="222"/>
                  <a:pt x="513" y="80"/>
                  <a:pt x="390" y="80"/>
                </a:cubicBezTo>
                <a:close/>
                <a:moveTo>
                  <a:pt x="434" y="178"/>
                </a:moveTo>
                <a:lnTo>
                  <a:pt x="434" y="178"/>
                </a:lnTo>
                <a:cubicBezTo>
                  <a:pt x="337" y="178"/>
                  <a:pt x="337" y="178"/>
                  <a:pt x="337" y="178"/>
                </a:cubicBezTo>
                <a:cubicBezTo>
                  <a:pt x="337" y="178"/>
                  <a:pt x="345" y="125"/>
                  <a:pt x="390" y="125"/>
                </a:cubicBezTo>
                <a:cubicBezTo>
                  <a:pt x="434" y="125"/>
                  <a:pt x="434" y="178"/>
                  <a:pt x="434" y="178"/>
                </a:cubicBezTo>
                <a:close/>
                <a:moveTo>
                  <a:pt x="452" y="18"/>
                </a:moveTo>
                <a:lnTo>
                  <a:pt x="452" y="18"/>
                </a:lnTo>
                <a:cubicBezTo>
                  <a:pt x="319" y="18"/>
                  <a:pt x="319" y="18"/>
                  <a:pt x="319" y="18"/>
                </a:cubicBezTo>
                <a:cubicBezTo>
                  <a:pt x="319" y="62"/>
                  <a:pt x="319" y="62"/>
                  <a:pt x="319" y="62"/>
                </a:cubicBezTo>
                <a:cubicBezTo>
                  <a:pt x="452" y="62"/>
                  <a:pt x="452" y="62"/>
                  <a:pt x="452" y="62"/>
                </a:cubicBezTo>
                <a:lnTo>
                  <a:pt x="452" y="18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22" name="Freeform 75"/>
          <p:cNvSpPr>
            <a:spLocks noChangeArrowheads="1"/>
          </p:cNvSpPr>
          <p:nvPr userDrawn="1"/>
        </p:nvSpPr>
        <p:spPr bwMode="auto">
          <a:xfrm>
            <a:off x="1300060" y="6490329"/>
            <a:ext cx="69807" cy="129641"/>
          </a:xfrm>
          <a:custGeom>
            <a:avLst/>
            <a:gdLst>
              <a:gd name="T0" fmla="*/ 132814 w 249"/>
              <a:gd name="T1" fmla="*/ 43735 h 453"/>
              <a:gd name="T2" fmla="*/ 132814 w 249"/>
              <a:gd name="T3" fmla="*/ 43735 h 453"/>
              <a:gd name="T4" fmla="*/ 94791 w 249"/>
              <a:gd name="T5" fmla="*/ 43735 h 453"/>
              <a:gd name="T6" fmla="*/ 85687 w 249"/>
              <a:gd name="T7" fmla="*/ 58496 h 453"/>
              <a:gd name="T8" fmla="*/ 85687 w 249"/>
              <a:gd name="T9" fmla="*/ 87470 h 453"/>
              <a:gd name="T10" fmla="*/ 132814 w 249"/>
              <a:gd name="T11" fmla="*/ 87470 h 453"/>
              <a:gd name="T12" fmla="*/ 132814 w 249"/>
              <a:gd name="T13" fmla="*/ 126285 h 453"/>
              <a:gd name="T14" fmla="*/ 85687 w 249"/>
              <a:gd name="T15" fmla="*/ 126285 h 453"/>
              <a:gd name="T16" fmla="*/ 85687 w 249"/>
              <a:gd name="T17" fmla="*/ 247103 h 453"/>
              <a:gd name="T18" fmla="*/ 42308 w 249"/>
              <a:gd name="T19" fmla="*/ 247103 h 453"/>
              <a:gd name="T20" fmla="*/ 42308 w 249"/>
              <a:gd name="T21" fmla="*/ 126285 h 453"/>
              <a:gd name="T22" fmla="*/ 0 w 249"/>
              <a:gd name="T23" fmla="*/ 126285 h 453"/>
              <a:gd name="T24" fmla="*/ 0 w 249"/>
              <a:gd name="T25" fmla="*/ 87470 h 453"/>
              <a:gd name="T26" fmla="*/ 42308 w 249"/>
              <a:gd name="T27" fmla="*/ 87470 h 453"/>
              <a:gd name="T28" fmla="*/ 42308 w 249"/>
              <a:gd name="T29" fmla="*/ 63416 h 453"/>
              <a:gd name="T30" fmla="*/ 94791 w 249"/>
              <a:gd name="T31" fmla="*/ 0 h 453"/>
              <a:gd name="T32" fmla="*/ 132814 w 249"/>
              <a:gd name="T33" fmla="*/ 0 h 453"/>
              <a:gd name="T34" fmla="*/ 132814 w 249"/>
              <a:gd name="T35" fmla="*/ 43735 h 453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249" h="453">
                <a:moveTo>
                  <a:pt x="248" y="80"/>
                </a:moveTo>
                <a:lnTo>
                  <a:pt x="248" y="80"/>
                </a:lnTo>
                <a:cubicBezTo>
                  <a:pt x="177" y="80"/>
                  <a:pt x="177" y="80"/>
                  <a:pt x="177" y="80"/>
                </a:cubicBezTo>
                <a:cubicBezTo>
                  <a:pt x="169" y="80"/>
                  <a:pt x="160" y="89"/>
                  <a:pt x="160" y="107"/>
                </a:cubicBezTo>
                <a:cubicBezTo>
                  <a:pt x="160" y="160"/>
                  <a:pt x="160" y="160"/>
                  <a:pt x="160" y="160"/>
                </a:cubicBezTo>
                <a:cubicBezTo>
                  <a:pt x="248" y="160"/>
                  <a:pt x="248" y="160"/>
                  <a:pt x="248" y="160"/>
                </a:cubicBezTo>
                <a:cubicBezTo>
                  <a:pt x="248" y="231"/>
                  <a:pt x="248" y="231"/>
                  <a:pt x="248" y="231"/>
                </a:cubicBezTo>
                <a:cubicBezTo>
                  <a:pt x="160" y="231"/>
                  <a:pt x="160" y="231"/>
                  <a:pt x="160" y="231"/>
                </a:cubicBezTo>
                <a:cubicBezTo>
                  <a:pt x="160" y="452"/>
                  <a:pt x="160" y="452"/>
                  <a:pt x="160" y="452"/>
                </a:cubicBezTo>
                <a:cubicBezTo>
                  <a:pt x="79" y="452"/>
                  <a:pt x="79" y="452"/>
                  <a:pt x="79" y="452"/>
                </a:cubicBezTo>
                <a:cubicBezTo>
                  <a:pt x="79" y="231"/>
                  <a:pt x="79" y="231"/>
                  <a:pt x="79" y="231"/>
                </a:cubicBezTo>
                <a:cubicBezTo>
                  <a:pt x="0" y="231"/>
                  <a:pt x="0" y="231"/>
                  <a:pt x="0" y="231"/>
                </a:cubicBezTo>
                <a:cubicBezTo>
                  <a:pt x="0" y="160"/>
                  <a:pt x="0" y="160"/>
                  <a:pt x="0" y="160"/>
                </a:cubicBezTo>
                <a:cubicBezTo>
                  <a:pt x="79" y="160"/>
                  <a:pt x="79" y="160"/>
                  <a:pt x="79" y="160"/>
                </a:cubicBezTo>
                <a:cubicBezTo>
                  <a:pt x="79" y="116"/>
                  <a:pt x="79" y="116"/>
                  <a:pt x="79" y="116"/>
                </a:cubicBezTo>
                <a:cubicBezTo>
                  <a:pt x="79" y="54"/>
                  <a:pt x="115" y="0"/>
                  <a:pt x="177" y="0"/>
                </a:cubicBezTo>
                <a:cubicBezTo>
                  <a:pt x="248" y="0"/>
                  <a:pt x="248" y="0"/>
                  <a:pt x="248" y="0"/>
                </a:cubicBezTo>
                <a:lnTo>
                  <a:pt x="248" y="80"/>
                </a:ln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23" name="Freeform 85"/>
          <p:cNvSpPr>
            <a:spLocks noChangeArrowheads="1"/>
          </p:cNvSpPr>
          <p:nvPr userDrawn="1"/>
        </p:nvSpPr>
        <p:spPr bwMode="auto">
          <a:xfrm>
            <a:off x="978162" y="6502379"/>
            <a:ext cx="131303" cy="105541"/>
          </a:xfrm>
          <a:custGeom>
            <a:avLst/>
            <a:gdLst>
              <a:gd name="T0" fmla="*/ 250282 w 462"/>
              <a:gd name="T1" fmla="*/ 24258 h 374"/>
              <a:gd name="T2" fmla="*/ 250282 w 462"/>
              <a:gd name="T3" fmla="*/ 24258 h 374"/>
              <a:gd name="T4" fmla="*/ 221508 w 462"/>
              <a:gd name="T5" fmla="*/ 33962 h 374"/>
              <a:gd name="T6" fmla="*/ 240510 w 462"/>
              <a:gd name="T7" fmla="*/ 5391 h 374"/>
              <a:gd name="T8" fmla="*/ 211192 w 462"/>
              <a:gd name="T9" fmla="*/ 19407 h 374"/>
              <a:gd name="T10" fmla="*/ 173189 w 462"/>
              <a:gd name="T11" fmla="*/ 0 h 374"/>
              <a:gd name="T12" fmla="*/ 119983 w 462"/>
              <a:gd name="T13" fmla="*/ 52829 h 374"/>
              <a:gd name="T14" fmla="*/ 124870 w 462"/>
              <a:gd name="T15" fmla="*/ 62532 h 374"/>
              <a:gd name="T16" fmla="*/ 19002 w 462"/>
              <a:gd name="T17" fmla="*/ 10242 h 374"/>
              <a:gd name="T18" fmla="*/ 9229 w 462"/>
              <a:gd name="T19" fmla="*/ 38813 h 374"/>
              <a:gd name="T20" fmla="*/ 33118 w 462"/>
              <a:gd name="T21" fmla="*/ 81400 h 374"/>
              <a:gd name="T22" fmla="*/ 9229 w 462"/>
              <a:gd name="T23" fmla="*/ 72236 h 374"/>
              <a:gd name="T24" fmla="*/ 9229 w 462"/>
              <a:gd name="T25" fmla="*/ 72236 h 374"/>
              <a:gd name="T26" fmla="*/ 53205 w 462"/>
              <a:gd name="T27" fmla="*/ 124526 h 374"/>
              <a:gd name="T28" fmla="*/ 38004 w 462"/>
              <a:gd name="T29" fmla="*/ 124526 h 374"/>
              <a:gd name="T30" fmla="*/ 28774 w 462"/>
              <a:gd name="T31" fmla="*/ 124526 h 374"/>
              <a:gd name="T32" fmla="*/ 77093 w 462"/>
              <a:gd name="T33" fmla="*/ 158487 h 374"/>
              <a:gd name="T34" fmla="*/ 14116 w 462"/>
              <a:gd name="T35" fmla="*/ 182206 h 374"/>
              <a:gd name="T36" fmla="*/ 0 w 462"/>
              <a:gd name="T37" fmla="*/ 182206 h 374"/>
              <a:gd name="T38" fmla="*/ 77093 w 462"/>
              <a:gd name="T39" fmla="*/ 201074 h 374"/>
              <a:gd name="T40" fmla="*/ 221508 w 462"/>
              <a:gd name="T41" fmla="*/ 57681 h 374"/>
              <a:gd name="T42" fmla="*/ 221508 w 462"/>
              <a:gd name="T43" fmla="*/ 52829 h 374"/>
              <a:gd name="T44" fmla="*/ 250282 w 462"/>
              <a:gd name="T45" fmla="*/ 24258 h 37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462" h="374">
                <a:moveTo>
                  <a:pt x="461" y="45"/>
                </a:moveTo>
                <a:lnTo>
                  <a:pt x="461" y="45"/>
                </a:lnTo>
                <a:cubicBezTo>
                  <a:pt x="443" y="54"/>
                  <a:pt x="425" y="63"/>
                  <a:pt x="408" y="63"/>
                </a:cubicBezTo>
                <a:cubicBezTo>
                  <a:pt x="425" y="54"/>
                  <a:pt x="443" y="36"/>
                  <a:pt x="443" y="10"/>
                </a:cubicBezTo>
                <a:cubicBezTo>
                  <a:pt x="425" y="19"/>
                  <a:pt x="408" y="27"/>
                  <a:pt x="389" y="36"/>
                </a:cubicBezTo>
                <a:cubicBezTo>
                  <a:pt x="372" y="19"/>
                  <a:pt x="345" y="0"/>
                  <a:pt x="319" y="0"/>
                </a:cubicBezTo>
                <a:cubicBezTo>
                  <a:pt x="265" y="0"/>
                  <a:pt x="221" y="45"/>
                  <a:pt x="221" y="98"/>
                </a:cubicBezTo>
                <a:cubicBezTo>
                  <a:pt x="221" y="107"/>
                  <a:pt x="221" y="116"/>
                  <a:pt x="230" y="116"/>
                </a:cubicBezTo>
                <a:cubicBezTo>
                  <a:pt x="151" y="116"/>
                  <a:pt x="79" y="81"/>
                  <a:pt x="35" y="19"/>
                </a:cubicBezTo>
                <a:cubicBezTo>
                  <a:pt x="26" y="36"/>
                  <a:pt x="17" y="54"/>
                  <a:pt x="17" y="72"/>
                </a:cubicBezTo>
                <a:cubicBezTo>
                  <a:pt x="17" y="98"/>
                  <a:pt x="35" y="134"/>
                  <a:pt x="61" y="151"/>
                </a:cubicBezTo>
                <a:cubicBezTo>
                  <a:pt x="44" y="143"/>
                  <a:pt x="35" y="143"/>
                  <a:pt x="17" y="134"/>
                </a:cubicBezTo>
                <a:cubicBezTo>
                  <a:pt x="17" y="178"/>
                  <a:pt x="53" y="222"/>
                  <a:pt x="98" y="231"/>
                </a:cubicBezTo>
                <a:cubicBezTo>
                  <a:pt x="89" y="231"/>
                  <a:pt x="79" y="231"/>
                  <a:pt x="70" y="231"/>
                </a:cubicBezTo>
                <a:cubicBezTo>
                  <a:pt x="61" y="231"/>
                  <a:pt x="61" y="231"/>
                  <a:pt x="53" y="231"/>
                </a:cubicBezTo>
                <a:cubicBezTo>
                  <a:pt x="61" y="266"/>
                  <a:pt x="98" y="294"/>
                  <a:pt x="142" y="294"/>
                </a:cubicBezTo>
                <a:cubicBezTo>
                  <a:pt x="106" y="319"/>
                  <a:pt x="70" y="338"/>
                  <a:pt x="26" y="338"/>
                </a:cubicBezTo>
                <a:cubicBezTo>
                  <a:pt x="17" y="338"/>
                  <a:pt x="8" y="338"/>
                  <a:pt x="0" y="338"/>
                </a:cubicBezTo>
                <a:cubicBezTo>
                  <a:pt x="44" y="364"/>
                  <a:pt x="89" y="373"/>
                  <a:pt x="142" y="373"/>
                </a:cubicBezTo>
                <a:cubicBezTo>
                  <a:pt x="319" y="373"/>
                  <a:pt x="408" y="231"/>
                  <a:pt x="408" y="107"/>
                </a:cubicBezTo>
                <a:lnTo>
                  <a:pt x="408" y="98"/>
                </a:lnTo>
                <a:cubicBezTo>
                  <a:pt x="434" y="81"/>
                  <a:pt x="443" y="72"/>
                  <a:pt x="461" y="45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24" name="TextBox 23"/>
          <p:cNvSpPr txBox="1"/>
          <p:nvPr userDrawn="1"/>
        </p:nvSpPr>
        <p:spPr>
          <a:xfrm>
            <a:off x="10711223" y="460923"/>
            <a:ext cx="322524" cy="2308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fld id="{AE0D7024-2FC2-462E-B85C-83B71DB3828F}" type="slidenum">
              <a:rPr lang="en-US" sz="90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‹#›</a:t>
            </a:fld>
            <a:endParaRPr lang="en-US" sz="900">
              <a:solidFill>
                <a:schemeClr val="tx2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483857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918298" y="1706879"/>
            <a:ext cx="2589826" cy="2055224"/>
          </a:xfrm>
          <a:custGeom>
            <a:avLst/>
            <a:gdLst>
              <a:gd name="connsiteX0" fmla="*/ 0 w 2589826"/>
              <a:gd name="connsiteY0" fmla="*/ 0 h 2055224"/>
              <a:gd name="connsiteX1" fmla="*/ 2589826 w 2589826"/>
              <a:gd name="connsiteY1" fmla="*/ 0 h 2055224"/>
              <a:gd name="connsiteX2" fmla="*/ 2589826 w 2589826"/>
              <a:gd name="connsiteY2" fmla="*/ 2055224 h 2055224"/>
              <a:gd name="connsiteX3" fmla="*/ 0 w 2589826"/>
              <a:gd name="connsiteY3" fmla="*/ 2055224 h 20552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89826" h="2055224">
                <a:moveTo>
                  <a:pt x="0" y="0"/>
                </a:moveTo>
                <a:lnTo>
                  <a:pt x="2589826" y="0"/>
                </a:lnTo>
                <a:lnTo>
                  <a:pt x="2589826" y="2055224"/>
                </a:lnTo>
                <a:lnTo>
                  <a:pt x="0" y="2055224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chemeClr val="accent2"/>
                </a:solidFill>
              </a:defRPr>
            </a:lvl1pPr>
          </a:lstStyle>
          <a:p>
            <a:r>
              <a:rPr lang="vi-VN"/>
              <a:t>Drag &amp; Drop Image</a:t>
            </a:r>
            <a:endParaRPr lang="en-US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1" hasCustomPrompt="1"/>
          </p:nvPr>
        </p:nvSpPr>
        <p:spPr>
          <a:xfrm>
            <a:off x="6097949" y="1706879"/>
            <a:ext cx="2589826" cy="2055224"/>
          </a:xfrm>
          <a:custGeom>
            <a:avLst/>
            <a:gdLst>
              <a:gd name="connsiteX0" fmla="*/ 0 w 2589826"/>
              <a:gd name="connsiteY0" fmla="*/ 0 h 2055224"/>
              <a:gd name="connsiteX1" fmla="*/ 2589826 w 2589826"/>
              <a:gd name="connsiteY1" fmla="*/ 0 h 2055224"/>
              <a:gd name="connsiteX2" fmla="*/ 2589826 w 2589826"/>
              <a:gd name="connsiteY2" fmla="*/ 2055224 h 2055224"/>
              <a:gd name="connsiteX3" fmla="*/ 0 w 2589826"/>
              <a:gd name="connsiteY3" fmla="*/ 2055224 h 20552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89826" h="2055224">
                <a:moveTo>
                  <a:pt x="0" y="0"/>
                </a:moveTo>
                <a:lnTo>
                  <a:pt x="2589826" y="0"/>
                </a:lnTo>
                <a:lnTo>
                  <a:pt x="2589826" y="2055224"/>
                </a:lnTo>
                <a:lnTo>
                  <a:pt x="0" y="2055224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chemeClr val="accent2"/>
                </a:solidFill>
              </a:defRPr>
            </a:lvl1pPr>
          </a:lstStyle>
          <a:p>
            <a:r>
              <a:rPr lang="vi-VN"/>
              <a:t>Drag &amp; Drop Image</a:t>
            </a:r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2" hasCustomPrompt="1"/>
          </p:nvPr>
        </p:nvSpPr>
        <p:spPr>
          <a:xfrm>
            <a:off x="3508124" y="3762103"/>
            <a:ext cx="2589826" cy="2055224"/>
          </a:xfrm>
          <a:custGeom>
            <a:avLst/>
            <a:gdLst>
              <a:gd name="connsiteX0" fmla="*/ 0 w 2589826"/>
              <a:gd name="connsiteY0" fmla="*/ 0 h 2055224"/>
              <a:gd name="connsiteX1" fmla="*/ 2589826 w 2589826"/>
              <a:gd name="connsiteY1" fmla="*/ 0 h 2055224"/>
              <a:gd name="connsiteX2" fmla="*/ 2589826 w 2589826"/>
              <a:gd name="connsiteY2" fmla="*/ 2055224 h 2055224"/>
              <a:gd name="connsiteX3" fmla="*/ 0 w 2589826"/>
              <a:gd name="connsiteY3" fmla="*/ 2055224 h 20552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89826" h="2055224">
                <a:moveTo>
                  <a:pt x="0" y="0"/>
                </a:moveTo>
                <a:lnTo>
                  <a:pt x="2589826" y="0"/>
                </a:lnTo>
                <a:lnTo>
                  <a:pt x="2589826" y="2055224"/>
                </a:lnTo>
                <a:lnTo>
                  <a:pt x="0" y="2055224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chemeClr val="accent2"/>
                </a:solidFill>
              </a:defRPr>
            </a:lvl1pPr>
          </a:lstStyle>
          <a:p>
            <a:r>
              <a:rPr lang="vi-VN"/>
              <a:t>Drag &amp; Drop Image</a:t>
            </a:r>
            <a:endParaRPr lang="en-US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3" hasCustomPrompt="1"/>
          </p:nvPr>
        </p:nvSpPr>
        <p:spPr>
          <a:xfrm>
            <a:off x="8687775" y="3762103"/>
            <a:ext cx="2589826" cy="2055224"/>
          </a:xfrm>
          <a:custGeom>
            <a:avLst/>
            <a:gdLst>
              <a:gd name="connsiteX0" fmla="*/ 0 w 2589826"/>
              <a:gd name="connsiteY0" fmla="*/ 0 h 2055224"/>
              <a:gd name="connsiteX1" fmla="*/ 2589826 w 2589826"/>
              <a:gd name="connsiteY1" fmla="*/ 0 h 2055224"/>
              <a:gd name="connsiteX2" fmla="*/ 2589826 w 2589826"/>
              <a:gd name="connsiteY2" fmla="*/ 2055224 h 2055224"/>
              <a:gd name="connsiteX3" fmla="*/ 0 w 2589826"/>
              <a:gd name="connsiteY3" fmla="*/ 2055224 h 20552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89826" h="2055224">
                <a:moveTo>
                  <a:pt x="0" y="0"/>
                </a:moveTo>
                <a:lnTo>
                  <a:pt x="2589826" y="0"/>
                </a:lnTo>
                <a:lnTo>
                  <a:pt x="2589826" y="2055224"/>
                </a:lnTo>
                <a:lnTo>
                  <a:pt x="0" y="2055224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chemeClr val="accent2"/>
                </a:solidFill>
              </a:defRPr>
            </a:lvl1pPr>
          </a:lstStyle>
          <a:p>
            <a:r>
              <a:rPr lang="vi-VN"/>
              <a:t>Drag &amp; Drop Image</a:t>
            </a:r>
            <a:endParaRPr lang="en-US"/>
          </a:p>
        </p:txBody>
      </p:sp>
      <p:sp>
        <p:nvSpPr>
          <p:cNvPr id="12" name="Oval 11"/>
          <p:cNvSpPr/>
          <p:nvPr userDrawn="1"/>
        </p:nvSpPr>
        <p:spPr>
          <a:xfrm>
            <a:off x="10452555" y="449753"/>
            <a:ext cx="253173" cy="25317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 userDrawn="1"/>
        </p:nvSpPr>
        <p:spPr>
          <a:xfrm>
            <a:off x="10744448" y="449754"/>
            <a:ext cx="253173" cy="25317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 userDrawn="1"/>
        </p:nvSpPr>
        <p:spPr>
          <a:xfrm>
            <a:off x="11024427" y="449753"/>
            <a:ext cx="253173" cy="25317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 userDrawn="1"/>
        </p:nvSpPr>
        <p:spPr>
          <a:xfrm>
            <a:off x="109586" y="6490329"/>
            <a:ext cx="808811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sz="1200" b="1" dirty="0" smtClean="0">
                <a:solidFill>
                  <a:schemeClr val="bg1"/>
                </a:solidFill>
                <a:latin typeface="+mn-lt"/>
                <a:ea typeface="Lato" panose="020F0502020204030203" pitchFamily="34" charset="0"/>
                <a:cs typeface="Lato" panose="020F0502020204030203" pitchFamily="34" charset="0"/>
              </a:rPr>
              <a:t>TEK4.VN</a:t>
            </a:r>
            <a:endParaRPr lang="en-US" sz="1200" b="1" dirty="0">
              <a:solidFill>
                <a:schemeClr val="bg1"/>
              </a:solidFill>
              <a:latin typeface="+mn-lt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9" name="Freeform 5"/>
          <p:cNvSpPr>
            <a:spLocks noChangeArrowheads="1"/>
          </p:cNvSpPr>
          <p:nvPr userDrawn="1"/>
        </p:nvSpPr>
        <p:spPr bwMode="auto">
          <a:xfrm>
            <a:off x="11121648" y="513134"/>
            <a:ext cx="75935" cy="131426"/>
          </a:xfrm>
          <a:custGeom>
            <a:avLst/>
            <a:gdLst>
              <a:gd name="T0" fmla="*/ 917464 w 228"/>
              <a:gd name="T1" fmla="*/ 6378503 h 396"/>
              <a:gd name="T2" fmla="*/ 917464 w 228"/>
              <a:gd name="T3" fmla="*/ 6378503 h 396"/>
              <a:gd name="T4" fmla="*/ 20449952 w 228"/>
              <a:gd name="T5" fmla="*/ 25644259 h 396"/>
              <a:gd name="T6" fmla="*/ 917464 w 228"/>
              <a:gd name="T7" fmla="*/ 45951270 h 396"/>
              <a:gd name="T8" fmla="*/ 917464 w 228"/>
              <a:gd name="T9" fmla="*/ 45951270 h 396"/>
              <a:gd name="T10" fmla="*/ 0 w 228"/>
              <a:gd name="T11" fmla="*/ 47773648 h 396"/>
              <a:gd name="T12" fmla="*/ 3801645 w 228"/>
              <a:gd name="T13" fmla="*/ 51418403 h 396"/>
              <a:gd name="T14" fmla="*/ 6554398 w 228"/>
              <a:gd name="T15" fmla="*/ 50507395 h 396"/>
              <a:gd name="T16" fmla="*/ 6554398 w 228"/>
              <a:gd name="T17" fmla="*/ 50507395 h 396"/>
              <a:gd name="T18" fmla="*/ 28839639 w 228"/>
              <a:gd name="T19" fmla="*/ 28507892 h 396"/>
              <a:gd name="T20" fmla="*/ 28839639 w 228"/>
              <a:gd name="T21" fmla="*/ 28507892 h 396"/>
              <a:gd name="T22" fmla="*/ 29757103 w 228"/>
              <a:gd name="T23" fmla="*/ 25644259 h 396"/>
              <a:gd name="T24" fmla="*/ 29757103 w 228"/>
              <a:gd name="T25" fmla="*/ 25644259 h 396"/>
              <a:gd name="T26" fmla="*/ 29757103 w 228"/>
              <a:gd name="T27" fmla="*/ 25644259 h 396"/>
              <a:gd name="T28" fmla="*/ 28839639 w 228"/>
              <a:gd name="T29" fmla="*/ 22910511 h 396"/>
              <a:gd name="T30" fmla="*/ 28839639 w 228"/>
              <a:gd name="T31" fmla="*/ 22910511 h 396"/>
              <a:gd name="T32" fmla="*/ 6554398 w 228"/>
              <a:gd name="T33" fmla="*/ 911369 h 396"/>
              <a:gd name="T34" fmla="*/ 6554398 w 228"/>
              <a:gd name="T35" fmla="*/ 911369 h 396"/>
              <a:gd name="T36" fmla="*/ 3801645 w 228"/>
              <a:gd name="T37" fmla="*/ 0 h 396"/>
              <a:gd name="T38" fmla="*/ 0 w 228"/>
              <a:gd name="T39" fmla="*/ 3644756 h 396"/>
              <a:gd name="T40" fmla="*/ 917464 w 228"/>
              <a:gd name="T41" fmla="*/ 6378503 h 39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28" h="396">
                <a:moveTo>
                  <a:pt x="7" y="49"/>
                </a:moveTo>
                <a:lnTo>
                  <a:pt x="7" y="49"/>
                </a:lnTo>
                <a:cubicBezTo>
                  <a:pt x="156" y="197"/>
                  <a:pt x="156" y="197"/>
                  <a:pt x="156" y="197"/>
                </a:cubicBezTo>
                <a:cubicBezTo>
                  <a:pt x="7" y="353"/>
                  <a:pt x="7" y="353"/>
                  <a:pt x="7" y="353"/>
                </a:cubicBezTo>
                <a:cubicBezTo>
                  <a:pt x="0" y="353"/>
                  <a:pt x="0" y="360"/>
                  <a:pt x="0" y="367"/>
                </a:cubicBezTo>
                <a:cubicBezTo>
                  <a:pt x="0" y="388"/>
                  <a:pt x="15" y="395"/>
                  <a:pt x="29" y="395"/>
                </a:cubicBezTo>
                <a:cubicBezTo>
                  <a:pt x="36" y="395"/>
                  <a:pt x="43" y="395"/>
                  <a:pt x="50" y="388"/>
                </a:cubicBezTo>
                <a:cubicBezTo>
                  <a:pt x="220" y="219"/>
                  <a:pt x="220" y="219"/>
                  <a:pt x="220" y="219"/>
                </a:cubicBezTo>
                <a:cubicBezTo>
                  <a:pt x="227" y="212"/>
                  <a:pt x="227" y="205"/>
                  <a:pt x="227" y="197"/>
                </a:cubicBezTo>
                <a:cubicBezTo>
                  <a:pt x="227" y="190"/>
                  <a:pt x="227" y="183"/>
                  <a:pt x="220" y="176"/>
                </a:cubicBezTo>
                <a:cubicBezTo>
                  <a:pt x="50" y="7"/>
                  <a:pt x="50" y="7"/>
                  <a:pt x="50" y="7"/>
                </a:cubicBezTo>
                <a:cubicBezTo>
                  <a:pt x="43" y="7"/>
                  <a:pt x="36" y="0"/>
                  <a:pt x="29" y="0"/>
                </a:cubicBezTo>
                <a:cubicBezTo>
                  <a:pt x="15" y="0"/>
                  <a:pt x="0" y="14"/>
                  <a:pt x="0" y="28"/>
                </a:cubicBezTo>
                <a:cubicBezTo>
                  <a:pt x="0" y="42"/>
                  <a:pt x="7" y="49"/>
                  <a:pt x="7" y="49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Freeform 6"/>
          <p:cNvSpPr>
            <a:spLocks noChangeArrowheads="1"/>
          </p:cNvSpPr>
          <p:nvPr userDrawn="1"/>
        </p:nvSpPr>
        <p:spPr bwMode="auto">
          <a:xfrm>
            <a:off x="10534176" y="513134"/>
            <a:ext cx="75935" cy="131426"/>
          </a:xfrm>
          <a:custGeom>
            <a:avLst/>
            <a:gdLst>
              <a:gd name="T0" fmla="*/ 27790747 w 228"/>
              <a:gd name="T1" fmla="*/ 6378503 h 396"/>
              <a:gd name="T2" fmla="*/ 27790747 w 228"/>
              <a:gd name="T3" fmla="*/ 6378503 h 396"/>
              <a:gd name="T4" fmla="*/ 8389687 w 228"/>
              <a:gd name="T5" fmla="*/ 25644259 h 396"/>
              <a:gd name="T6" fmla="*/ 28839639 w 228"/>
              <a:gd name="T7" fmla="*/ 45951270 h 396"/>
              <a:gd name="T8" fmla="*/ 28839639 w 228"/>
              <a:gd name="T9" fmla="*/ 45951270 h 396"/>
              <a:gd name="T10" fmla="*/ 29757103 w 228"/>
              <a:gd name="T11" fmla="*/ 47773648 h 396"/>
              <a:gd name="T12" fmla="*/ 25955458 w 228"/>
              <a:gd name="T13" fmla="*/ 51418403 h 396"/>
              <a:gd name="T14" fmla="*/ 23202705 w 228"/>
              <a:gd name="T15" fmla="*/ 50507395 h 396"/>
              <a:gd name="T16" fmla="*/ 23202705 w 228"/>
              <a:gd name="T17" fmla="*/ 50507395 h 396"/>
              <a:gd name="T18" fmla="*/ 917464 w 228"/>
              <a:gd name="T19" fmla="*/ 28507892 h 396"/>
              <a:gd name="T20" fmla="*/ 917464 w 228"/>
              <a:gd name="T21" fmla="*/ 28507892 h 396"/>
              <a:gd name="T22" fmla="*/ 0 w 228"/>
              <a:gd name="T23" fmla="*/ 25644259 h 396"/>
              <a:gd name="T24" fmla="*/ 0 w 228"/>
              <a:gd name="T25" fmla="*/ 25644259 h 396"/>
              <a:gd name="T26" fmla="*/ 0 w 228"/>
              <a:gd name="T27" fmla="*/ 25644259 h 396"/>
              <a:gd name="T28" fmla="*/ 917464 w 228"/>
              <a:gd name="T29" fmla="*/ 22910511 h 396"/>
              <a:gd name="T30" fmla="*/ 917464 w 228"/>
              <a:gd name="T31" fmla="*/ 22910511 h 396"/>
              <a:gd name="T32" fmla="*/ 23202705 w 228"/>
              <a:gd name="T33" fmla="*/ 911369 h 396"/>
              <a:gd name="T34" fmla="*/ 23202705 w 228"/>
              <a:gd name="T35" fmla="*/ 911369 h 396"/>
              <a:gd name="T36" fmla="*/ 25955458 w 228"/>
              <a:gd name="T37" fmla="*/ 0 h 396"/>
              <a:gd name="T38" fmla="*/ 29757103 w 228"/>
              <a:gd name="T39" fmla="*/ 3644756 h 396"/>
              <a:gd name="T40" fmla="*/ 27790747 w 228"/>
              <a:gd name="T41" fmla="*/ 6378503 h 39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28" h="396">
                <a:moveTo>
                  <a:pt x="212" y="49"/>
                </a:moveTo>
                <a:lnTo>
                  <a:pt x="212" y="49"/>
                </a:lnTo>
                <a:cubicBezTo>
                  <a:pt x="64" y="197"/>
                  <a:pt x="64" y="197"/>
                  <a:pt x="64" y="197"/>
                </a:cubicBezTo>
                <a:cubicBezTo>
                  <a:pt x="220" y="353"/>
                  <a:pt x="220" y="353"/>
                  <a:pt x="220" y="353"/>
                </a:cubicBezTo>
                <a:cubicBezTo>
                  <a:pt x="220" y="353"/>
                  <a:pt x="227" y="360"/>
                  <a:pt x="227" y="367"/>
                </a:cubicBezTo>
                <a:cubicBezTo>
                  <a:pt x="227" y="388"/>
                  <a:pt x="212" y="395"/>
                  <a:pt x="198" y="395"/>
                </a:cubicBezTo>
                <a:cubicBezTo>
                  <a:pt x="191" y="395"/>
                  <a:pt x="184" y="395"/>
                  <a:pt x="177" y="388"/>
                </a:cubicBezTo>
                <a:cubicBezTo>
                  <a:pt x="7" y="219"/>
                  <a:pt x="7" y="219"/>
                  <a:pt x="7" y="219"/>
                </a:cubicBezTo>
                <a:cubicBezTo>
                  <a:pt x="0" y="212"/>
                  <a:pt x="0" y="205"/>
                  <a:pt x="0" y="197"/>
                </a:cubicBezTo>
                <a:cubicBezTo>
                  <a:pt x="0" y="190"/>
                  <a:pt x="0" y="183"/>
                  <a:pt x="7" y="176"/>
                </a:cubicBezTo>
                <a:cubicBezTo>
                  <a:pt x="177" y="7"/>
                  <a:pt x="177" y="7"/>
                  <a:pt x="177" y="7"/>
                </a:cubicBezTo>
                <a:cubicBezTo>
                  <a:pt x="184" y="7"/>
                  <a:pt x="191" y="0"/>
                  <a:pt x="198" y="0"/>
                </a:cubicBezTo>
                <a:cubicBezTo>
                  <a:pt x="212" y="0"/>
                  <a:pt x="227" y="14"/>
                  <a:pt x="227" y="28"/>
                </a:cubicBezTo>
                <a:cubicBezTo>
                  <a:pt x="227" y="42"/>
                  <a:pt x="220" y="49"/>
                  <a:pt x="212" y="49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" name="Freeform 69"/>
          <p:cNvSpPr>
            <a:spLocks noChangeArrowheads="1"/>
          </p:cNvSpPr>
          <p:nvPr userDrawn="1"/>
        </p:nvSpPr>
        <p:spPr bwMode="auto">
          <a:xfrm>
            <a:off x="1545443" y="6506949"/>
            <a:ext cx="146261" cy="96400"/>
          </a:xfrm>
          <a:custGeom>
            <a:avLst/>
            <a:gdLst>
              <a:gd name="T0" fmla="*/ 110347 w 514"/>
              <a:gd name="T1" fmla="*/ 77365 h 338"/>
              <a:gd name="T2" fmla="*/ 110347 w 514"/>
              <a:gd name="T3" fmla="*/ 77365 h 338"/>
              <a:gd name="T4" fmla="*/ 134264 w 514"/>
              <a:gd name="T5" fmla="*/ 48489 h 338"/>
              <a:gd name="T6" fmla="*/ 86429 w 514"/>
              <a:gd name="T7" fmla="*/ 0 h 338"/>
              <a:gd name="T8" fmla="*/ 0 w 514"/>
              <a:gd name="T9" fmla="*/ 0 h 338"/>
              <a:gd name="T10" fmla="*/ 0 w 514"/>
              <a:gd name="T11" fmla="*/ 173798 h 338"/>
              <a:gd name="T12" fmla="*/ 86429 w 514"/>
              <a:gd name="T13" fmla="*/ 173798 h 338"/>
              <a:gd name="T14" fmla="*/ 139156 w 514"/>
              <a:gd name="T15" fmla="*/ 120951 h 338"/>
              <a:gd name="T16" fmla="*/ 110347 w 514"/>
              <a:gd name="T17" fmla="*/ 77365 h 338"/>
              <a:gd name="T18" fmla="*/ 38594 w 514"/>
              <a:gd name="T19" fmla="*/ 28876 h 338"/>
              <a:gd name="T20" fmla="*/ 38594 w 514"/>
              <a:gd name="T21" fmla="*/ 28876 h 338"/>
              <a:gd name="T22" fmla="*/ 86429 w 514"/>
              <a:gd name="T23" fmla="*/ 28876 h 338"/>
              <a:gd name="T24" fmla="*/ 101106 w 514"/>
              <a:gd name="T25" fmla="*/ 48489 h 338"/>
              <a:gd name="T26" fmla="*/ 81537 w 514"/>
              <a:gd name="T27" fmla="*/ 68103 h 338"/>
              <a:gd name="T28" fmla="*/ 38594 w 514"/>
              <a:gd name="T29" fmla="*/ 68103 h 338"/>
              <a:gd name="T30" fmla="*/ 38594 w 514"/>
              <a:gd name="T31" fmla="*/ 28876 h 338"/>
              <a:gd name="T32" fmla="*/ 86429 w 514"/>
              <a:gd name="T33" fmla="*/ 144923 h 338"/>
              <a:gd name="T34" fmla="*/ 86429 w 514"/>
              <a:gd name="T35" fmla="*/ 144923 h 338"/>
              <a:gd name="T36" fmla="*/ 38594 w 514"/>
              <a:gd name="T37" fmla="*/ 144923 h 338"/>
              <a:gd name="T38" fmla="*/ 38594 w 514"/>
              <a:gd name="T39" fmla="*/ 96978 h 338"/>
              <a:gd name="T40" fmla="*/ 86429 w 514"/>
              <a:gd name="T41" fmla="*/ 96978 h 338"/>
              <a:gd name="T42" fmla="*/ 105454 w 514"/>
              <a:gd name="T43" fmla="*/ 120951 h 338"/>
              <a:gd name="T44" fmla="*/ 86429 w 514"/>
              <a:gd name="T45" fmla="*/ 144923 h 338"/>
              <a:gd name="T46" fmla="*/ 211996 w 514"/>
              <a:gd name="T47" fmla="*/ 43586 h 338"/>
              <a:gd name="T48" fmla="*/ 211996 w 514"/>
              <a:gd name="T49" fmla="*/ 43586 h 338"/>
              <a:gd name="T50" fmla="*/ 144049 w 514"/>
              <a:gd name="T51" fmla="*/ 111144 h 338"/>
              <a:gd name="T52" fmla="*/ 211996 w 514"/>
              <a:gd name="T53" fmla="*/ 178702 h 338"/>
              <a:gd name="T54" fmla="*/ 269616 w 514"/>
              <a:gd name="T55" fmla="*/ 130757 h 338"/>
              <a:gd name="T56" fmla="*/ 240806 w 514"/>
              <a:gd name="T57" fmla="*/ 130757 h 338"/>
              <a:gd name="T58" fmla="*/ 211996 w 514"/>
              <a:gd name="T59" fmla="*/ 149826 h 338"/>
              <a:gd name="T60" fmla="*/ 183186 w 514"/>
              <a:gd name="T61" fmla="*/ 120951 h 338"/>
              <a:gd name="T62" fmla="*/ 269616 w 514"/>
              <a:gd name="T63" fmla="*/ 120951 h 338"/>
              <a:gd name="T64" fmla="*/ 211996 w 514"/>
              <a:gd name="T65" fmla="*/ 43586 h 338"/>
              <a:gd name="T66" fmla="*/ 235914 w 514"/>
              <a:gd name="T67" fmla="*/ 96978 h 338"/>
              <a:gd name="T68" fmla="*/ 235914 w 514"/>
              <a:gd name="T69" fmla="*/ 96978 h 338"/>
              <a:gd name="T70" fmla="*/ 183186 w 514"/>
              <a:gd name="T71" fmla="*/ 96978 h 338"/>
              <a:gd name="T72" fmla="*/ 211996 w 514"/>
              <a:gd name="T73" fmla="*/ 68103 h 338"/>
              <a:gd name="T74" fmla="*/ 235914 w 514"/>
              <a:gd name="T75" fmla="*/ 96978 h 338"/>
              <a:gd name="T76" fmla="*/ 245698 w 514"/>
              <a:gd name="T77" fmla="*/ 9807 h 338"/>
              <a:gd name="T78" fmla="*/ 245698 w 514"/>
              <a:gd name="T79" fmla="*/ 9807 h 338"/>
              <a:gd name="T80" fmla="*/ 173402 w 514"/>
              <a:gd name="T81" fmla="*/ 9807 h 338"/>
              <a:gd name="T82" fmla="*/ 173402 w 514"/>
              <a:gd name="T83" fmla="*/ 33779 h 338"/>
              <a:gd name="T84" fmla="*/ 245698 w 514"/>
              <a:gd name="T85" fmla="*/ 33779 h 338"/>
              <a:gd name="T86" fmla="*/ 245698 w 514"/>
              <a:gd name="T87" fmla="*/ 9807 h 338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514" h="338">
                <a:moveTo>
                  <a:pt x="203" y="142"/>
                </a:moveTo>
                <a:lnTo>
                  <a:pt x="203" y="142"/>
                </a:lnTo>
                <a:cubicBezTo>
                  <a:pt x="203" y="142"/>
                  <a:pt x="247" y="142"/>
                  <a:pt x="247" y="89"/>
                </a:cubicBezTo>
                <a:cubicBezTo>
                  <a:pt x="247" y="27"/>
                  <a:pt x="212" y="0"/>
                  <a:pt x="159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319"/>
                  <a:pt x="0" y="319"/>
                  <a:pt x="0" y="319"/>
                </a:cubicBezTo>
                <a:cubicBezTo>
                  <a:pt x="159" y="319"/>
                  <a:pt x="159" y="319"/>
                  <a:pt x="159" y="319"/>
                </a:cubicBezTo>
                <a:cubicBezTo>
                  <a:pt x="159" y="319"/>
                  <a:pt x="256" y="328"/>
                  <a:pt x="256" y="222"/>
                </a:cubicBezTo>
                <a:cubicBezTo>
                  <a:pt x="256" y="222"/>
                  <a:pt x="265" y="142"/>
                  <a:pt x="203" y="142"/>
                </a:cubicBezTo>
                <a:close/>
                <a:moveTo>
                  <a:pt x="71" y="53"/>
                </a:moveTo>
                <a:lnTo>
                  <a:pt x="71" y="53"/>
                </a:lnTo>
                <a:cubicBezTo>
                  <a:pt x="159" y="53"/>
                  <a:pt x="159" y="53"/>
                  <a:pt x="159" y="53"/>
                </a:cubicBezTo>
                <a:cubicBezTo>
                  <a:pt x="159" y="53"/>
                  <a:pt x="186" y="53"/>
                  <a:pt x="186" y="89"/>
                </a:cubicBezTo>
                <a:cubicBezTo>
                  <a:pt x="186" y="125"/>
                  <a:pt x="168" y="125"/>
                  <a:pt x="150" y="125"/>
                </a:cubicBezTo>
                <a:cubicBezTo>
                  <a:pt x="71" y="125"/>
                  <a:pt x="71" y="125"/>
                  <a:pt x="71" y="125"/>
                </a:cubicBezTo>
                <a:lnTo>
                  <a:pt x="71" y="53"/>
                </a:lnTo>
                <a:close/>
                <a:moveTo>
                  <a:pt x="159" y="266"/>
                </a:moveTo>
                <a:lnTo>
                  <a:pt x="159" y="266"/>
                </a:lnTo>
                <a:cubicBezTo>
                  <a:pt x="71" y="266"/>
                  <a:pt x="71" y="266"/>
                  <a:pt x="71" y="266"/>
                </a:cubicBezTo>
                <a:cubicBezTo>
                  <a:pt x="71" y="178"/>
                  <a:pt x="71" y="178"/>
                  <a:pt x="71" y="178"/>
                </a:cubicBezTo>
                <a:cubicBezTo>
                  <a:pt x="159" y="178"/>
                  <a:pt x="159" y="178"/>
                  <a:pt x="159" y="178"/>
                </a:cubicBezTo>
                <a:cubicBezTo>
                  <a:pt x="159" y="178"/>
                  <a:pt x="194" y="178"/>
                  <a:pt x="194" y="222"/>
                </a:cubicBezTo>
                <a:cubicBezTo>
                  <a:pt x="194" y="257"/>
                  <a:pt x="168" y="266"/>
                  <a:pt x="159" y="266"/>
                </a:cubicBezTo>
                <a:close/>
                <a:moveTo>
                  <a:pt x="390" y="80"/>
                </a:moveTo>
                <a:lnTo>
                  <a:pt x="390" y="80"/>
                </a:lnTo>
                <a:cubicBezTo>
                  <a:pt x="265" y="80"/>
                  <a:pt x="265" y="204"/>
                  <a:pt x="265" y="204"/>
                </a:cubicBezTo>
                <a:cubicBezTo>
                  <a:pt x="265" y="204"/>
                  <a:pt x="265" y="328"/>
                  <a:pt x="390" y="328"/>
                </a:cubicBezTo>
                <a:cubicBezTo>
                  <a:pt x="390" y="328"/>
                  <a:pt x="496" y="337"/>
                  <a:pt x="496" y="240"/>
                </a:cubicBezTo>
                <a:cubicBezTo>
                  <a:pt x="443" y="240"/>
                  <a:pt x="443" y="240"/>
                  <a:pt x="443" y="240"/>
                </a:cubicBezTo>
                <a:cubicBezTo>
                  <a:pt x="443" y="240"/>
                  <a:pt x="443" y="275"/>
                  <a:pt x="390" y="275"/>
                </a:cubicBezTo>
                <a:cubicBezTo>
                  <a:pt x="390" y="275"/>
                  <a:pt x="337" y="284"/>
                  <a:pt x="337" y="222"/>
                </a:cubicBezTo>
                <a:cubicBezTo>
                  <a:pt x="496" y="222"/>
                  <a:pt x="496" y="222"/>
                  <a:pt x="496" y="222"/>
                </a:cubicBezTo>
                <a:cubicBezTo>
                  <a:pt x="496" y="222"/>
                  <a:pt x="513" y="80"/>
                  <a:pt x="390" y="80"/>
                </a:cubicBezTo>
                <a:close/>
                <a:moveTo>
                  <a:pt x="434" y="178"/>
                </a:moveTo>
                <a:lnTo>
                  <a:pt x="434" y="178"/>
                </a:lnTo>
                <a:cubicBezTo>
                  <a:pt x="337" y="178"/>
                  <a:pt x="337" y="178"/>
                  <a:pt x="337" y="178"/>
                </a:cubicBezTo>
                <a:cubicBezTo>
                  <a:pt x="337" y="178"/>
                  <a:pt x="345" y="125"/>
                  <a:pt x="390" y="125"/>
                </a:cubicBezTo>
                <a:cubicBezTo>
                  <a:pt x="434" y="125"/>
                  <a:pt x="434" y="178"/>
                  <a:pt x="434" y="178"/>
                </a:cubicBezTo>
                <a:close/>
                <a:moveTo>
                  <a:pt x="452" y="18"/>
                </a:moveTo>
                <a:lnTo>
                  <a:pt x="452" y="18"/>
                </a:lnTo>
                <a:cubicBezTo>
                  <a:pt x="319" y="18"/>
                  <a:pt x="319" y="18"/>
                  <a:pt x="319" y="18"/>
                </a:cubicBezTo>
                <a:cubicBezTo>
                  <a:pt x="319" y="62"/>
                  <a:pt x="319" y="62"/>
                  <a:pt x="319" y="62"/>
                </a:cubicBezTo>
                <a:cubicBezTo>
                  <a:pt x="452" y="62"/>
                  <a:pt x="452" y="62"/>
                  <a:pt x="452" y="62"/>
                </a:cubicBezTo>
                <a:lnTo>
                  <a:pt x="452" y="18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22" name="Freeform 75"/>
          <p:cNvSpPr>
            <a:spLocks noChangeArrowheads="1"/>
          </p:cNvSpPr>
          <p:nvPr userDrawn="1"/>
        </p:nvSpPr>
        <p:spPr bwMode="auto">
          <a:xfrm>
            <a:off x="1300060" y="6490329"/>
            <a:ext cx="69807" cy="129641"/>
          </a:xfrm>
          <a:custGeom>
            <a:avLst/>
            <a:gdLst>
              <a:gd name="T0" fmla="*/ 132814 w 249"/>
              <a:gd name="T1" fmla="*/ 43735 h 453"/>
              <a:gd name="T2" fmla="*/ 132814 w 249"/>
              <a:gd name="T3" fmla="*/ 43735 h 453"/>
              <a:gd name="T4" fmla="*/ 94791 w 249"/>
              <a:gd name="T5" fmla="*/ 43735 h 453"/>
              <a:gd name="T6" fmla="*/ 85687 w 249"/>
              <a:gd name="T7" fmla="*/ 58496 h 453"/>
              <a:gd name="T8" fmla="*/ 85687 w 249"/>
              <a:gd name="T9" fmla="*/ 87470 h 453"/>
              <a:gd name="T10" fmla="*/ 132814 w 249"/>
              <a:gd name="T11" fmla="*/ 87470 h 453"/>
              <a:gd name="T12" fmla="*/ 132814 w 249"/>
              <a:gd name="T13" fmla="*/ 126285 h 453"/>
              <a:gd name="T14" fmla="*/ 85687 w 249"/>
              <a:gd name="T15" fmla="*/ 126285 h 453"/>
              <a:gd name="T16" fmla="*/ 85687 w 249"/>
              <a:gd name="T17" fmla="*/ 247103 h 453"/>
              <a:gd name="T18" fmla="*/ 42308 w 249"/>
              <a:gd name="T19" fmla="*/ 247103 h 453"/>
              <a:gd name="T20" fmla="*/ 42308 w 249"/>
              <a:gd name="T21" fmla="*/ 126285 h 453"/>
              <a:gd name="T22" fmla="*/ 0 w 249"/>
              <a:gd name="T23" fmla="*/ 126285 h 453"/>
              <a:gd name="T24" fmla="*/ 0 w 249"/>
              <a:gd name="T25" fmla="*/ 87470 h 453"/>
              <a:gd name="T26" fmla="*/ 42308 w 249"/>
              <a:gd name="T27" fmla="*/ 87470 h 453"/>
              <a:gd name="T28" fmla="*/ 42308 w 249"/>
              <a:gd name="T29" fmla="*/ 63416 h 453"/>
              <a:gd name="T30" fmla="*/ 94791 w 249"/>
              <a:gd name="T31" fmla="*/ 0 h 453"/>
              <a:gd name="T32" fmla="*/ 132814 w 249"/>
              <a:gd name="T33" fmla="*/ 0 h 453"/>
              <a:gd name="T34" fmla="*/ 132814 w 249"/>
              <a:gd name="T35" fmla="*/ 43735 h 453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249" h="453">
                <a:moveTo>
                  <a:pt x="248" y="80"/>
                </a:moveTo>
                <a:lnTo>
                  <a:pt x="248" y="80"/>
                </a:lnTo>
                <a:cubicBezTo>
                  <a:pt x="177" y="80"/>
                  <a:pt x="177" y="80"/>
                  <a:pt x="177" y="80"/>
                </a:cubicBezTo>
                <a:cubicBezTo>
                  <a:pt x="169" y="80"/>
                  <a:pt x="160" y="89"/>
                  <a:pt x="160" y="107"/>
                </a:cubicBezTo>
                <a:cubicBezTo>
                  <a:pt x="160" y="160"/>
                  <a:pt x="160" y="160"/>
                  <a:pt x="160" y="160"/>
                </a:cubicBezTo>
                <a:cubicBezTo>
                  <a:pt x="248" y="160"/>
                  <a:pt x="248" y="160"/>
                  <a:pt x="248" y="160"/>
                </a:cubicBezTo>
                <a:cubicBezTo>
                  <a:pt x="248" y="231"/>
                  <a:pt x="248" y="231"/>
                  <a:pt x="248" y="231"/>
                </a:cubicBezTo>
                <a:cubicBezTo>
                  <a:pt x="160" y="231"/>
                  <a:pt x="160" y="231"/>
                  <a:pt x="160" y="231"/>
                </a:cubicBezTo>
                <a:cubicBezTo>
                  <a:pt x="160" y="452"/>
                  <a:pt x="160" y="452"/>
                  <a:pt x="160" y="452"/>
                </a:cubicBezTo>
                <a:cubicBezTo>
                  <a:pt x="79" y="452"/>
                  <a:pt x="79" y="452"/>
                  <a:pt x="79" y="452"/>
                </a:cubicBezTo>
                <a:cubicBezTo>
                  <a:pt x="79" y="231"/>
                  <a:pt x="79" y="231"/>
                  <a:pt x="79" y="231"/>
                </a:cubicBezTo>
                <a:cubicBezTo>
                  <a:pt x="0" y="231"/>
                  <a:pt x="0" y="231"/>
                  <a:pt x="0" y="231"/>
                </a:cubicBezTo>
                <a:cubicBezTo>
                  <a:pt x="0" y="160"/>
                  <a:pt x="0" y="160"/>
                  <a:pt x="0" y="160"/>
                </a:cubicBezTo>
                <a:cubicBezTo>
                  <a:pt x="79" y="160"/>
                  <a:pt x="79" y="160"/>
                  <a:pt x="79" y="160"/>
                </a:cubicBezTo>
                <a:cubicBezTo>
                  <a:pt x="79" y="116"/>
                  <a:pt x="79" y="116"/>
                  <a:pt x="79" y="116"/>
                </a:cubicBezTo>
                <a:cubicBezTo>
                  <a:pt x="79" y="54"/>
                  <a:pt x="115" y="0"/>
                  <a:pt x="177" y="0"/>
                </a:cubicBezTo>
                <a:cubicBezTo>
                  <a:pt x="248" y="0"/>
                  <a:pt x="248" y="0"/>
                  <a:pt x="248" y="0"/>
                </a:cubicBezTo>
                <a:lnTo>
                  <a:pt x="248" y="80"/>
                </a:ln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23" name="Freeform 85"/>
          <p:cNvSpPr>
            <a:spLocks noChangeArrowheads="1"/>
          </p:cNvSpPr>
          <p:nvPr userDrawn="1"/>
        </p:nvSpPr>
        <p:spPr bwMode="auto">
          <a:xfrm>
            <a:off x="978162" y="6502379"/>
            <a:ext cx="131303" cy="105541"/>
          </a:xfrm>
          <a:custGeom>
            <a:avLst/>
            <a:gdLst>
              <a:gd name="T0" fmla="*/ 250282 w 462"/>
              <a:gd name="T1" fmla="*/ 24258 h 374"/>
              <a:gd name="T2" fmla="*/ 250282 w 462"/>
              <a:gd name="T3" fmla="*/ 24258 h 374"/>
              <a:gd name="T4" fmla="*/ 221508 w 462"/>
              <a:gd name="T5" fmla="*/ 33962 h 374"/>
              <a:gd name="T6" fmla="*/ 240510 w 462"/>
              <a:gd name="T7" fmla="*/ 5391 h 374"/>
              <a:gd name="T8" fmla="*/ 211192 w 462"/>
              <a:gd name="T9" fmla="*/ 19407 h 374"/>
              <a:gd name="T10" fmla="*/ 173189 w 462"/>
              <a:gd name="T11" fmla="*/ 0 h 374"/>
              <a:gd name="T12" fmla="*/ 119983 w 462"/>
              <a:gd name="T13" fmla="*/ 52829 h 374"/>
              <a:gd name="T14" fmla="*/ 124870 w 462"/>
              <a:gd name="T15" fmla="*/ 62532 h 374"/>
              <a:gd name="T16" fmla="*/ 19002 w 462"/>
              <a:gd name="T17" fmla="*/ 10242 h 374"/>
              <a:gd name="T18" fmla="*/ 9229 w 462"/>
              <a:gd name="T19" fmla="*/ 38813 h 374"/>
              <a:gd name="T20" fmla="*/ 33118 w 462"/>
              <a:gd name="T21" fmla="*/ 81400 h 374"/>
              <a:gd name="T22" fmla="*/ 9229 w 462"/>
              <a:gd name="T23" fmla="*/ 72236 h 374"/>
              <a:gd name="T24" fmla="*/ 9229 w 462"/>
              <a:gd name="T25" fmla="*/ 72236 h 374"/>
              <a:gd name="T26" fmla="*/ 53205 w 462"/>
              <a:gd name="T27" fmla="*/ 124526 h 374"/>
              <a:gd name="T28" fmla="*/ 38004 w 462"/>
              <a:gd name="T29" fmla="*/ 124526 h 374"/>
              <a:gd name="T30" fmla="*/ 28774 w 462"/>
              <a:gd name="T31" fmla="*/ 124526 h 374"/>
              <a:gd name="T32" fmla="*/ 77093 w 462"/>
              <a:gd name="T33" fmla="*/ 158487 h 374"/>
              <a:gd name="T34" fmla="*/ 14116 w 462"/>
              <a:gd name="T35" fmla="*/ 182206 h 374"/>
              <a:gd name="T36" fmla="*/ 0 w 462"/>
              <a:gd name="T37" fmla="*/ 182206 h 374"/>
              <a:gd name="T38" fmla="*/ 77093 w 462"/>
              <a:gd name="T39" fmla="*/ 201074 h 374"/>
              <a:gd name="T40" fmla="*/ 221508 w 462"/>
              <a:gd name="T41" fmla="*/ 57681 h 374"/>
              <a:gd name="T42" fmla="*/ 221508 w 462"/>
              <a:gd name="T43" fmla="*/ 52829 h 374"/>
              <a:gd name="T44" fmla="*/ 250282 w 462"/>
              <a:gd name="T45" fmla="*/ 24258 h 374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462" h="374">
                <a:moveTo>
                  <a:pt x="461" y="45"/>
                </a:moveTo>
                <a:lnTo>
                  <a:pt x="461" y="45"/>
                </a:lnTo>
                <a:cubicBezTo>
                  <a:pt x="443" y="54"/>
                  <a:pt x="425" y="63"/>
                  <a:pt x="408" y="63"/>
                </a:cubicBezTo>
                <a:cubicBezTo>
                  <a:pt x="425" y="54"/>
                  <a:pt x="443" y="36"/>
                  <a:pt x="443" y="10"/>
                </a:cubicBezTo>
                <a:cubicBezTo>
                  <a:pt x="425" y="19"/>
                  <a:pt x="408" y="27"/>
                  <a:pt x="389" y="36"/>
                </a:cubicBezTo>
                <a:cubicBezTo>
                  <a:pt x="372" y="19"/>
                  <a:pt x="345" y="0"/>
                  <a:pt x="319" y="0"/>
                </a:cubicBezTo>
                <a:cubicBezTo>
                  <a:pt x="265" y="0"/>
                  <a:pt x="221" y="45"/>
                  <a:pt x="221" y="98"/>
                </a:cubicBezTo>
                <a:cubicBezTo>
                  <a:pt x="221" y="107"/>
                  <a:pt x="221" y="116"/>
                  <a:pt x="230" y="116"/>
                </a:cubicBezTo>
                <a:cubicBezTo>
                  <a:pt x="151" y="116"/>
                  <a:pt x="79" y="81"/>
                  <a:pt x="35" y="19"/>
                </a:cubicBezTo>
                <a:cubicBezTo>
                  <a:pt x="26" y="36"/>
                  <a:pt x="17" y="54"/>
                  <a:pt x="17" y="72"/>
                </a:cubicBezTo>
                <a:cubicBezTo>
                  <a:pt x="17" y="98"/>
                  <a:pt x="35" y="134"/>
                  <a:pt x="61" y="151"/>
                </a:cubicBezTo>
                <a:cubicBezTo>
                  <a:pt x="44" y="143"/>
                  <a:pt x="35" y="143"/>
                  <a:pt x="17" y="134"/>
                </a:cubicBezTo>
                <a:cubicBezTo>
                  <a:pt x="17" y="178"/>
                  <a:pt x="53" y="222"/>
                  <a:pt x="98" y="231"/>
                </a:cubicBezTo>
                <a:cubicBezTo>
                  <a:pt x="89" y="231"/>
                  <a:pt x="79" y="231"/>
                  <a:pt x="70" y="231"/>
                </a:cubicBezTo>
                <a:cubicBezTo>
                  <a:pt x="61" y="231"/>
                  <a:pt x="61" y="231"/>
                  <a:pt x="53" y="231"/>
                </a:cubicBezTo>
                <a:cubicBezTo>
                  <a:pt x="61" y="266"/>
                  <a:pt x="98" y="294"/>
                  <a:pt x="142" y="294"/>
                </a:cubicBezTo>
                <a:cubicBezTo>
                  <a:pt x="106" y="319"/>
                  <a:pt x="70" y="338"/>
                  <a:pt x="26" y="338"/>
                </a:cubicBezTo>
                <a:cubicBezTo>
                  <a:pt x="17" y="338"/>
                  <a:pt x="8" y="338"/>
                  <a:pt x="0" y="338"/>
                </a:cubicBezTo>
                <a:cubicBezTo>
                  <a:pt x="44" y="364"/>
                  <a:pt x="89" y="373"/>
                  <a:pt x="142" y="373"/>
                </a:cubicBezTo>
                <a:cubicBezTo>
                  <a:pt x="319" y="373"/>
                  <a:pt x="408" y="231"/>
                  <a:pt x="408" y="107"/>
                </a:cubicBezTo>
                <a:lnTo>
                  <a:pt x="408" y="98"/>
                </a:lnTo>
                <a:cubicBezTo>
                  <a:pt x="434" y="81"/>
                  <a:pt x="443" y="72"/>
                  <a:pt x="461" y="45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24" name="TextBox 23"/>
          <p:cNvSpPr txBox="1"/>
          <p:nvPr userDrawn="1"/>
        </p:nvSpPr>
        <p:spPr>
          <a:xfrm>
            <a:off x="10711223" y="460923"/>
            <a:ext cx="322524" cy="2308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fld id="{AE0D7024-2FC2-462E-B85C-83B71DB3828F}" type="slidenum">
              <a:rPr lang="en-US" sz="90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‹#›</a:t>
            </a:fld>
            <a:endParaRPr lang="en-US" sz="900">
              <a:solidFill>
                <a:schemeClr val="tx2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625610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1118752" y="1917215"/>
            <a:ext cx="4760037" cy="2678153"/>
          </a:xfrm>
          <a:custGeom>
            <a:avLst/>
            <a:gdLst>
              <a:gd name="connsiteX0" fmla="*/ 0 w 4760037"/>
              <a:gd name="connsiteY0" fmla="*/ 0 h 2678153"/>
              <a:gd name="connsiteX1" fmla="*/ 4760037 w 4760037"/>
              <a:gd name="connsiteY1" fmla="*/ 0 h 2678153"/>
              <a:gd name="connsiteX2" fmla="*/ 4760037 w 4760037"/>
              <a:gd name="connsiteY2" fmla="*/ 2678153 h 2678153"/>
              <a:gd name="connsiteX3" fmla="*/ 0 w 4760037"/>
              <a:gd name="connsiteY3" fmla="*/ 2678153 h 2678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60037" h="2678153">
                <a:moveTo>
                  <a:pt x="0" y="0"/>
                </a:moveTo>
                <a:lnTo>
                  <a:pt x="4760037" y="0"/>
                </a:lnTo>
                <a:lnTo>
                  <a:pt x="4760037" y="2678153"/>
                </a:lnTo>
                <a:lnTo>
                  <a:pt x="0" y="2678153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 sz="1200" b="0">
                <a:solidFill>
                  <a:schemeClr val="accent2"/>
                </a:solidFill>
              </a:defRPr>
            </a:lvl1pPr>
          </a:lstStyle>
          <a:p>
            <a:r>
              <a:rPr lang="vi-VN"/>
              <a:t>Drag &amp; Drop Image</a:t>
            </a:r>
            <a:endParaRPr lang="en-US"/>
          </a:p>
        </p:txBody>
      </p:sp>
      <p:sp>
        <p:nvSpPr>
          <p:cNvPr id="6" name="Oval 5"/>
          <p:cNvSpPr/>
          <p:nvPr userDrawn="1"/>
        </p:nvSpPr>
        <p:spPr>
          <a:xfrm>
            <a:off x="10452555" y="449753"/>
            <a:ext cx="253173" cy="25317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 userDrawn="1"/>
        </p:nvSpPr>
        <p:spPr>
          <a:xfrm>
            <a:off x="10744448" y="449754"/>
            <a:ext cx="253173" cy="25317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 userDrawn="1"/>
        </p:nvSpPr>
        <p:spPr>
          <a:xfrm>
            <a:off x="11024427" y="449753"/>
            <a:ext cx="253173" cy="253173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 userDrawn="1"/>
        </p:nvSpPr>
        <p:spPr>
          <a:xfrm>
            <a:off x="74682" y="6536315"/>
            <a:ext cx="808811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sz="1200" b="1" dirty="0" smtClean="0">
                <a:solidFill>
                  <a:schemeClr val="bg1"/>
                </a:solidFill>
                <a:latin typeface="+mn-lt"/>
                <a:ea typeface="Lato" panose="020F0502020204030203" pitchFamily="34" charset="0"/>
                <a:cs typeface="Lato" panose="020F0502020204030203" pitchFamily="34" charset="0"/>
              </a:rPr>
              <a:t>TEK4.VN</a:t>
            </a:r>
            <a:endParaRPr lang="en-US" sz="1200" b="1" dirty="0">
              <a:solidFill>
                <a:schemeClr val="bg1"/>
              </a:solidFill>
              <a:latin typeface="+mn-lt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3" name="Freeform 5"/>
          <p:cNvSpPr>
            <a:spLocks noChangeArrowheads="1"/>
          </p:cNvSpPr>
          <p:nvPr userDrawn="1"/>
        </p:nvSpPr>
        <p:spPr bwMode="auto">
          <a:xfrm>
            <a:off x="11121648" y="513134"/>
            <a:ext cx="75935" cy="131426"/>
          </a:xfrm>
          <a:custGeom>
            <a:avLst/>
            <a:gdLst>
              <a:gd name="T0" fmla="*/ 917464 w 228"/>
              <a:gd name="T1" fmla="*/ 6378503 h 396"/>
              <a:gd name="T2" fmla="*/ 917464 w 228"/>
              <a:gd name="T3" fmla="*/ 6378503 h 396"/>
              <a:gd name="T4" fmla="*/ 20449952 w 228"/>
              <a:gd name="T5" fmla="*/ 25644259 h 396"/>
              <a:gd name="T6" fmla="*/ 917464 w 228"/>
              <a:gd name="T7" fmla="*/ 45951270 h 396"/>
              <a:gd name="T8" fmla="*/ 917464 w 228"/>
              <a:gd name="T9" fmla="*/ 45951270 h 396"/>
              <a:gd name="T10" fmla="*/ 0 w 228"/>
              <a:gd name="T11" fmla="*/ 47773648 h 396"/>
              <a:gd name="T12" fmla="*/ 3801645 w 228"/>
              <a:gd name="T13" fmla="*/ 51418403 h 396"/>
              <a:gd name="T14" fmla="*/ 6554398 w 228"/>
              <a:gd name="T15" fmla="*/ 50507395 h 396"/>
              <a:gd name="T16" fmla="*/ 6554398 w 228"/>
              <a:gd name="T17" fmla="*/ 50507395 h 396"/>
              <a:gd name="T18" fmla="*/ 28839639 w 228"/>
              <a:gd name="T19" fmla="*/ 28507892 h 396"/>
              <a:gd name="T20" fmla="*/ 28839639 w 228"/>
              <a:gd name="T21" fmla="*/ 28507892 h 396"/>
              <a:gd name="T22" fmla="*/ 29757103 w 228"/>
              <a:gd name="T23" fmla="*/ 25644259 h 396"/>
              <a:gd name="T24" fmla="*/ 29757103 w 228"/>
              <a:gd name="T25" fmla="*/ 25644259 h 396"/>
              <a:gd name="T26" fmla="*/ 29757103 w 228"/>
              <a:gd name="T27" fmla="*/ 25644259 h 396"/>
              <a:gd name="T28" fmla="*/ 28839639 w 228"/>
              <a:gd name="T29" fmla="*/ 22910511 h 396"/>
              <a:gd name="T30" fmla="*/ 28839639 w 228"/>
              <a:gd name="T31" fmla="*/ 22910511 h 396"/>
              <a:gd name="T32" fmla="*/ 6554398 w 228"/>
              <a:gd name="T33" fmla="*/ 911369 h 396"/>
              <a:gd name="T34" fmla="*/ 6554398 w 228"/>
              <a:gd name="T35" fmla="*/ 911369 h 396"/>
              <a:gd name="T36" fmla="*/ 3801645 w 228"/>
              <a:gd name="T37" fmla="*/ 0 h 396"/>
              <a:gd name="T38" fmla="*/ 0 w 228"/>
              <a:gd name="T39" fmla="*/ 3644756 h 396"/>
              <a:gd name="T40" fmla="*/ 917464 w 228"/>
              <a:gd name="T41" fmla="*/ 6378503 h 39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28" h="396">
                <a:moveTo>
                  <a:pt x="7" y="49"/>
                </a:moveTo>
                <a:lnTo>
                  <a:pt x="7" y="49"/>
                </a:lnTo>
                <a:cubicBezTo>
                  <a:pt x="156" y="197"/>
                  <a:pt x="156" y="197"/>
                  <a:pt x="156" y="197"/>
                </a:cubicBezTo>
                <a:cubicBezTo>
                  <a:pt x="7" y="353"/>
                  <a:pt x="7" y="353"/>
                  <a:pt x="7" y="353"/>
                </a:cubicBezTo>
                <a:cubicBezTo>
                  <a:pt x="0" y="353"/>
                  <a:pt x="0" y="360"/>
                  <a:pt x="0" y="367"/>
                </a:cubicBezTo>
                <a:cubicBezTo>
                  <a:pt x="0" y="388"/>
                  <a:pt x="15" y="395"/>
                  <a:pt x="29" y="395"/>
                </a:cubicBezTo>
                <a:cubicBezTo>
                  <a:pt x="36" y="395"/>
                  <a:pt x="43" y="395"/>
                  <a:pt x="50" y="388"/>
                </a:cubicBezTo>
                <a:cubicBezTo>
                  <a:pt x="220" y="219"/>
                  <a:pt x="220" y="219"/>
                  <a:pt x="220" y="219"/>
                </a:cubicBezTo>
                <a:cubicBezTo>
                  <a:pt x="227" y="212"/>
                  <a:pt x="227" y="205"/>
                  <a:pt x="227" y="197"/>
                </a:cubicBezTo>
                <a:cubicBezTo>
                  <a:pt x="227" y="190"/>
                  <a:pt x="227" y="183"/>
                  <a:pt x="220" y="176"/>
                </a:cubicBezTo>
                <a:cubicBezTo>
                  <a:pt x="50" y="7"/>
                  <a:pt x="50" y="7"/>
                  <a:pt x="50" y="7"/>
                </a:cubicBezTo>
                <a:cubicBezTo>
                  <a:pt x="43" y="7"/>
                  <a:pt x="36" y="0"/>
                  <a:pt x="29" y="0"/>
                </a:cubicBezTo>
                <a:cubicBezTo>
                  <a:pt x="15" y="0"/>
                  <a:pt x="0" y="14"/>
                  <a:pt x="0" y="28"/>
                </a:cubicBezTo>
                <a:cubicBezTo>
                  <a:pt x="0" y="42"/>
                  <a:pt x="7" y="49"/>
                  <a:pt x="7" y="49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" name="Freeform 6"/>
          <p:cNvSpPr>
            <a:spLocks noChangeArrowheads="1"/>
          </p:cNvSpPr>
          <p:nvPr userDrawn="1"/>
        </p:nvSpPr>
        <p:spPr bwMode="auto">
          <a:xfrm>
            <a:off x="10534176" y="513134"/>
            <a:ext cx="75935" cy="131426"/>
          </a:xfrm>
          <a:custGeom>
            <a:avLst/>
            <a:gdLst>
              <a:gd name="T0" fmla="*/ 27790747 w 228"/>
              <a:gd name="T1" fmla="*/ 6378503 h 396"/>
              <a:gd name="T2" fmla="*/ 27790747 w 228"/>
              <a:gd name="T3" fmla="*/ 6378503 h 396"/>
              <a:gd name="T4" fmla="*/ 8389687 w 228"/>
              <a:gd name="T5" fmla="*/ 25644259 h 396"/>
              <a:gd name="T6" fmla="*/ 28839639 w 228"/>
              <a:gd name="T7" fmla="*/ 45951270 h 396"/>
              <a:gd name="T8" fmla="*/ 28839639 w 228"/>
              <a:gd name="T9" fmla="*/ 45951270 h 396"/>
              <a:gd name="T10" fmla="*/ 29757103 w 228"/>
              <a:gd name="T11" fmla="*/ 47773648 h 396"/>
              <a:gd name="T12" fmla="*/ 25955458 w 228"/>
              <a:gd name="T13" fmla="*/ 51418403 h 396"/>
              <a:gd name="T14" fmla="*/ 23202705 w 228"/>
              <a:gd name="T15" fmla="*/ 50507395 h 396"/>
              <a:gd name="T16" fmla="*/ 23202705 w 228"/>
              <a:gd name="T17" fmla="*/ 50507395 h 396"/>
              <a:gd name="T18" fmla="*/ 917464 w 228"/>
              <a:gd name="T19" fmla="*/ 28507892 h 396"/>
              <a:gd name="T20" fmla="*/ 917464 w 228"/>
              <a:gd name="T21" fmla="*/ 28507892 h 396"/>
              <a:gd name="T22" fmla="*/ 0 w 228"/>
              <a:gd name="T23" fmla="*/ 25644259 h 396"/>
              <a:gd name="T24" fmla="*/ 0 w 228"/>
              <a:gd name="T25" fmla="*/ 25644259 h 396"/>
              <a:gd name="T26" fmla="*/ 0 w 228"/>
              <a:gd name="T27" fmla="*/ 25644259 h 396"/>
              <a:gd name="T28" fmla="*/ 917464 w 228"/>
              <a:gd name="T29" fmla="*/ 22910511 h 396"/>
              <a:gd name="T30" fmla="*/ 917464 w 228"/>
              <a:gd name="T31" fmla="*/ 22910511 h 396"/>
              <a:gd name="T32" fmla="*/ 23202705 w 228"/>
              <a:gd name="T33" fmla="*/ 911369 h 396"/>
              <a:gd name="T34" fmla="*/ 23202705 w 228"/>
              <a:gd name="T35" fmla="*/ 911369 h 396"/>
              <a:gd name="T36" fmla="*/ 25955458 w 228"/>
              <a:gd name="T37" fmla="*/ 0 h 396"/>
              <a:gd name="T38" fmla="*/ 29757103 w 228"/>
              <a:gd name="T39" fmla="*/ 3644756 h 396"/>
              <a:gd name="T40" fmla="*/ 27790747 w 228"/>
              <a:gd name="T41" fmla="*/ 6378503 h 39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28" h="396">
                <a:moveTo>
                  <a:pt x="212" y="49"/>
                </a:moveTo>
                <a:lnTo>
                  <a:pt x="212" y="49"/>
                </a:lnTo>
                <a:cubicBezTo>
                  <a:pt x="64" y="197"/>
                  <a:pt x="64" y="197"/>
                  <a:pt x="64" y="197"/>
                </a:cubicBezTo>
                <a:cubicBezTo>
                  <a:pt x="220" y="353"/>
                  <a:pt x="220" y="353"/>
                  <a:pt x="220" y="353"/>
                </a:cubicBezTo>
                <a:cubicBezTo>
                  <a:pt x="220" y="353"/>
                  <a:pt x="227" y="360"/>
                  <a:pt x="227" y="367"/>
                </a:cubicBezTo>
                <a:cubicBezTo>
                  <a:pt x="227" y="388"/>
                  <a:pt x="212" y="395"/>
                  <a:pt x="198" y="395"/>
                </a:cubicBezTo>
                <a:cubicBezTo>
                  <a:pt x="191" y="395"/>
                  <a:pt x="184" y="395"/>
                  <a:pt x="177" y="388"/>
                </a:cubicBezTo>
                <a:cubicBezTo>
                  <a:pt x="7" y="219"/>
                  <a:pt x="7" y="219"/>
                  <a:pt x="7" y="219"/>
                </a:cubicBezTo>
                <a:cubicBezTo>
                  <a:pt x="0" y="212"/>
                  <a:pt x="0" y="205"/>
                  <a:pt x="0" y="197"/>
                </a:cubicBezTo>
                <a:cubicBezTo>
                  <a:pt x="0" y="190"/>
                  <a:pt x="0" y="183"/>
                  <a:pt x="7" y="176"/>
                </a:cubicBezTo>
                <a:cubicBezTo>
                  <a:pt x="177" y="7"/>
                  <a:pt x="177" y="7"/>
                  <a:pt x="177" y="7"/>
                </a:cubicBezTo>
                <a:cubicBezTo>
                  <a:pt x="184" y="7"/>
                  <a:pt x="191" y="0"/>
                  <a:pt x="198" y="0"/>
                </a:cubicBezTo>
                <a:cubicBezTo>
                  <a:pt x="212" y="0"/>
                  <a:pt x="227" y="14"/>
                  <a:pt x="227" y="28"/>
                </a:cubicBezTo>
                <a:cubicBezTo>
                  <a:pt x="227" y="42"/>
                  <a:pt x="220" y="49"/>
                  <a:pt x="212" y="49"/>
                </a:cubicBez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x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" name="Freeform 75"/>
          <p:cNvSpPr>
            <a:spLocks noChangeArrowheads="1"/>
          </p:cNvSpPr>
          <p:nvPr userDrawn="1"/>
        </p:nvSpPr>
        <p:spPr bwMode="auto">
          <a:xfrm>
            <a:off x="1300060" y="6490329"/>
            <a:ext cx="69807" cy="129641"/>
          </a:xfrm>
          <a:custGeom>
            <a:avLst/>
            <a:gdLst>
              <a:gd name="T0" fmla="*/ 132814 w 249"/>
              <a:gd name="T1" fmla="*/ 43735 h 453"/>
              <a:gd name="T2" fmla="*/ 132814 w 249"/>
              <a:gd name="T3" fmla="*/ 43735 h 453"/>
              <a:gd name="T4" fmla="*/ 94791 w 249"/>
              <a:gd name="T5" fmla="*/ 43735 h 453"/>
              <a:gd name="T6" fmla="*/ 85687 w 249"/>
              <a:gd name="T7" fmla="*/ 58496 h 453"/>
              <a:gd name="T8" fmla="*/ 85687 w 249"/>
              <a:gd name="T9" fmla="*/ 87470 h 453"/>
              <a:gd name="T10" fmla="*/ 132814 w 249"/>
              <a:gd name="T11" fmla="*/ 87470 h 453"/>
              <a:gd name="T12" fmla="*/ 132814 w 249"/>
              <a:gd name="T13" fmla="*/ 126285 h 453"/>
              <a:gd name="T14" fmla="*/ 85687 w 249"/>
              <a:gd name="T15" fmla="*/ 126285 h 453"/>
              <a:gd name="T16" fmla="*/ 85687 w 249"/>
              <a:gd name="T17" fmla="*/ 247103 h 453"/>
              <a:gd name="T18" fmla="*/ 42308 w 249"/>
              <a:gd name="T19" fmla="*/ 247103 h 453"/>
              <a:gd name="T20" fmla="*/ 42308 w 249"/>
              <a:gd name="T21" fmla="*/ 126285 h 453"/>
              <a:gd name="T22" fmla="*/ 0 w 249"/>
              <a:gd name="T23" fmla="*/ 126285 h 453"/>
              <a:gd name="T24" fmla="*/ 0 w 249"/>
              <a:gd name="T25" fmla="*/ 87470 h 453"/>
              <a:gd name="T26" fmla="*/ 42308 w 249"/>
              <a:gd name="T27" fmla="*/ 87470 h 453"/>
              <a:gd name="T28" fmla="*/ 42308 w 249"/>
              <a:gd name="T29" fmla="*/ 63416 h 453"/>
              <a:gd name="T30" fmla="*/ 94791 w 249"/>
              <a:gd name="T31" fmla="*/ 0 h 453"/>
              <a:gd name="T32" fmla="*/ 132814 w 249"/>
              <a:gd name="T33" fmla="*/ 0 h 453"/>
              <a:gd name="T34" fmla="*/ 132814 w 249"/>
              <a:gd name="T35" fmla="*/ 43735 h 453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249" h="453">
                <a:moveTo>
                  <a:pt x="248" y="80"/>
                </a:moveTo>
                <a:lnTo>
                  <a:pt x="248" y="80"/>
                </a:lnTo>
                <a:cubicBezTo>
                  <a:pt x="177" y="80"/>
                  <a:pt x="177" y="80"/>
                  <a:pt x="177" y="80"/>
                </a:cubicBezTo>
                <a:cubicBezTo>
                  <a:pt x="169" y="80"/>
                  <a:pt x="160" y="89"/>
                  <a:pt x="160" y="107"/>
                </a:cubicBezTo>
                <a:cubicBezTo>
                  <a:pt x="160" y="160"/>
                  <a:pt x="160" y="160"/>
                  <a:pt x="160" y="160"/>
                </a:cubicBezTo>
                <a:cubicBezTo>
                  <a:pt x="248" y="160"/>
                  <a:pt x="248" y="160"/>
                  <a:pt x="248" y="160"/>
                </a:cubicBezTo>
                <a:cubicBezTo>
                  <a:pt x="248" y="231"/>
                  <a:pt x="248" y="231"/>
                  <a:pt x="248" y="231"/>
                </a:cubicBezTo>
                <a:cubicBezTo>
                  <a:pt x="160" y="231"/>
                  <a:pt x="160" y="231"/>
                  <a:pt x="160" y="231"/>
                </a:cubicBezTo>
                <a:cubicBezTo>
                  <a:pt x="160" y="452"/>
                  <a:pt x="160" y="452"/>
                  <a:pt x="160" y="452"/>
                </a:cubicBezTo>
                <a:cubicBezTo>
                  <a:pt x="79" y="452"/>
                  <a:pt x="79" y="452"/>
                  <a:pt x="79" y="452"/>
                </a:cubicBezTo>
                <a:cubicBezTo>
                  <a:pt x="79" y="231"/>
                  <a:pt x="79" y="231"/>
                  <a:pt x="79" y="231"/>
                </a:cubicBezTo>
                <a:cubicBezTo>
                  <a:pt x="0" y="231"/>
                  <a:pt x="0" y="231"/>
                  <a:pt x="0" y="231"/>
                </a:cubicBezTo>
                <a:cubicBezTo>
                  <a:pt x="0" y="160"/>
                  <a:pt x="0" y="160"/>
                  <a:pt x="0" y="160"/>
                </a:cubicBezTo>
                <a:cubicBezTo>
                  <a:pt x="79" y="160"/>
                  <a:pt x="79" y="160"/>
                  <a:pt x="79" y="160"/>
                </a:cubicBezTo>
                <a:cubicBezTo>
                  <a:pt x="79" y="116"/>
                  <a:pt x="79" y="116"/>
                  <a:pt x="79" y="116"/>
                </a:cubicBezTo>
                <a:cubicBezTo>
                  <a:pt x="79" y="54"/>
                  <a:pt x="115" y="0"/>
                  <a:pt x="177" y="0"/>
                </a:cubicBezTo>
                <a:cubicBezTo>
                  <a:pt x="248" y="0"/>
                  <a:pt x="248" y="0"/>
                  <a:pt x="248" y="0"/>
                </a:cubicBezTo>
                <a:lnTo>
                  <a:pt x="248" y="80"/>
                </a:lnTo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  <a:effectLst/>
        </p:spPr>
        <p:txBody>
          <a:bodyPr wrap="none" lIns="34290" tIns="17145" rIns="34290" bIns="17145" anchor="ctr"/>
          <a:lstStyle/>
          <a:p>
            <a:endParaRPr lang="en-US"/>
          </a:p>
        </p:txBody>
      </p:sp>
      <p:sp>
        <p:nvSpPr>
          <p:cNvPr id="18" name="TextBox 17"/>
          <p:cNvSpPr txBox="1"/>
          <p:nvPr userDrawn="1"/>
        </p:nvSpPr>
        <p:spPr>
          <a:xfrm>
            <a:off x="10711223" y="460923"/>
            <a:ext cx="322524" cy="2308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fld id="{AE0D7024-2FC2-462E-B85C-83B71DB3828F}" type="slidenum">
              <a:rPr lang="en-US" sz="900" smtClean="0">
                <a:solidFill>
                  <a:schemeClr val="tx2">
                    <a:lumMod val="50000"/>
                  </a:schemeClr>
                </a:solidFill>
                <a:latin typeface="+mj-lt"/>
              </a:rPr>
              <a:t>‹#›</a:t>
            </a:fld>
            <a:endParaRPr lang="en-US" sz="900">
              <a:solidFill>
                <a:schemeClr val="tx2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222472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1183" y="190954"/>
            <a:ext cx="10515600" cy="79311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39120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263" y="299116"/>
            <a:ext cx="11012131" cy="1018035"/>
          </a:xfrm>
        </p:spPr>
        <p:txBody>
          <a:bodyPr>
            <a:normAutofit/>
          </a:bodyPr>
          <a:lstStyle>
            <a:lvl1pPr algn="r">
              <a:defRPr sz="4800" baseline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8285" y="1750141"/>
            <a:ext cx="10994760" cy="4621160"/>
          </a:xfrm>
        </p:spPr>
        <p:txBody>
          <a:bodyPr/>
          <a:lstStyle>
            <a:lvl1pPr algn="l">
              <a:defRPr sz="3733">
                <a:solidFill>
                  <a:schemeClr val="bg1"/>
                </a:solidFill>
              </a:defRPr>
            </a:lvl1pPr>
            <a:lvl2pPr algn="l">
              <a:defRPr>
                <a:solidFill>
                  <a:schemeClr val="bg1"/>
                </a:solidFill>
              </a:defRPr>
            </a:lvl2pPr>
            <a:lvl3pPr algn="l">
              <a:defRPr>
                <a:solidFill>
                  <a:schemeClr val="bg1"/>
                </a:solidFill>
              </a:defRPr>
            </a:lvl3pPr>
            <a:lvl4pPr algn="l">
              <a:defRPr>
                <a:solidFill>
                  <a:schemeClr val="bg1"/>
                </a:solidFill>
              </a:defRPr>
            </a:lvl4pPr>
            <a:lvl5pPr algn="l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8247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1A0BF8-6686-4F02-AB36-9614142B36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B406FE-1165-421C-8D35-96F0CFEA6D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7B22AA-13F6-430C-B5C3-3ED6A1325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19/11/2021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FB799C-1B8A-42C0-AD53-6DBEF2EC7E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8C035E-958A-44D5-9920-E77375E90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6862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êu đề + Nộ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quarter" idx="13"/>
          </p:nvPr>
        </p:nvSpPr>
        <p:spPr>
          <a:xfrm>
            <a:off x="0" y="685800"/>
            <a:ext cx="12192000" cy="6172200"/>
          </a:xfrm>
        </p:spPr>
        <p:txBody>
          <a:bodyPr>
            <a:normAutofit/>
          </a:bodyPr>
          <a:lstStyle>
            <a:lvl1pPr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  <a:defRPr sz="36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>
              <a:defRPr sz="32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>
              <a:defRPr sz="28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>
              <a:defRPr sz="24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>
              <a:defRPr sz="24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 dirty="0"/>
          </a:p>
        </p:txBody>
      </p:sp>
      <p:sp>
        <p:nvSpPr>
          <p:cNvPr id="3" name="Flowchart: Connector 2"/>
          <p:cNvSpPr/>
          <p:nvPr userDrawn="1"/>
        </p:nvSpPr>
        <p:spPr>
          <a:xfrm>
            <a:off x="11368683" y="6237312"/>
            <a:ext cx="823317" cy="6174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-27384"/>
            <a:ext cx="12192000" cy="713184"/>
          </a:xfrm>
          <a:noFill/>
        </p:spPr>
        <p:txBody>
          <a:bodyPr>
            <a:noAutofit/>
          </a:bodyPr>
          <a:lstStyle>
            <a:lvl1pPr>
              <a:defRPr sz="4000" b="1" baseline="0">
                <a:solidFill>
                  <a:srgbClr val="FF0000"/>
                </a:solidFill>
                <a:latin typeface="Arial Narrow" pitchFamily="34" charset="0"/>
              </a:defRPr>
            </a:lvl1pPr>
          </a:lstStyle>
          <a:p>
            <a:r>
              <a:rPr lang="vi-VN" dirty="0" smtClean="0"/>
              <a:t>Nhấn chuột vào đây để thay đổi tiêu đề</a:t>
            </a:r>
            <a:endParaRPr lang="ru-RU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376587" y="6237312"/>
            <a:ext cx="815413" cy="617488"/>
          </a:xfrm>
        </p:spPr>
        <p:txBody>
          <a:bodyPr lIns="0" tIns="0" rIns="0" bIns="0" anchor="ctr" anchorCtr="1"/>
          <a:lstStyle>
            <a:lvl1pPr algn="ctr">
              <a:defRPr sz="3200" b="1">
                <a:solidFill>
                  <a:srgbClr val="FFFF00"/>
                </a:solidFill>
              </a:defRPr>
            </a:lvl1pPr>
          </a:lstStyle>
          <a:p>
            <a:fld id="{3E15BD7C-E074-4D4A-84C3-500EE5B9C190}" type="slidenum">
              <a:rPr lang="ru-RU" smtClean="0"/>
              <a:pPr/>
              <a:t>‹#›</a:t>
            </a:fld>
            <a:endParaRPr lang="ru-RU" dirty="0"/>
          </a:p>
        </p:txBody>
      </p:sp>
      <p:cxnSp>
        <p:nvCxnSpPr>
          <p:cNvPr id="6" name="Straight Arrow Connector 5"/>
          <p:cNvCxnSpPr/>
          <p:nvPr userDrawn="1"/>
        </p:nvCxnSpPr>
        <p:spPr>
          <a:xfrm>
            <a:off x="0" y="685800"/>
            <a:ext cx="12192000" cy="0"/>
          </a:xfrm>
          <a:prstGeom prst="straightConnector1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481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hỉ có tiêu đ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lowchart: Connector 2"/>
          <p:cNvSpPr/>
          <p:nvPr userDrawn="1"/>
        </p:nvSpPr>
        <p:spPr>
          <a:xfrm>
            <a:off x="11368683" y="6237312"/>
            <a:ext cx="823317" cy="6174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-27384"/>
            <a:ext cx="12192000" cy="713184"/>
          </a:xfrm>
          <a:noFill/>
        </p:spPr>
        <p:txBody>
          <a:bodyPr>
            <a:noAutofit/>
          </a:bodyPr>
          <a:lstStyle>
            <a:lvl1pPr>
              <a:defRPr sz="4000" b="1" baseline="0">
                <a:solidFill>
                  <a:srgbClr val="FF0000"/>
                </a:solidFill>
                <a:latin typeface="Arial Narrow" pitchFamily="34" charset="0"/>
              </a:defRPr>
            </a:lvl1pPr>
          </a:lstStyle>
          <a:p>
            <a:r>
              <a:rPr lang="vi-VN" dirty="0" smtClean="0"/>
              <a:t>Nhấn chuột vào đây để thay đổi tiêu đề</a:t>
            </a:r>
            <a:endParaRPr lang="ru-RU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376587" y="6237312"/>
            <a:ext cx="815413" cy="617488"/>
          </a:xfrm>
        </p:spPr>
        <p:txBody>
          <a:bodyPr lIns="0" tIns="0" rIns="0" bIns="0" anchor="ctr" anchorCtr="1"/>
          <a:lstStyle>
            <a:lvl1pPr algn="ctr">
              <a:defRPr sz="3200" b="1">
                <a:solidFill>
                  <a:srgbClr val="FFFF00"/>
                </a:solidFill>
              </a:defRPr>
            </a:lvl1pPr>
          </a:lstStyle>
          <a:p>
            <a:fld id="{3E15BD7C-E074-4D4A-84C3-500EE5B9C190}" type="slidenum">
              <a:rPr lang="ru-RU" smtClean="0"/>
              <a:pPr/>
              <a:t>‹#›</a:t>
            </a:fld>
            <a:endParaRPr lang="ru-RU" dirty="0"/>
          </a:p>
        </p:txBody>
      </p:sp>
      <p:cxnSp>
        <p:nvCxnSpPr>
          <p:cNvPr id="6" name="Straight Arrow Connector 5"/>
          <p:cNvCxnSpPr/>
          <p:nvPr userDrawn="1"/>
        </p:nvCxnSpPr>
        <p:spPr>
          <a:xfrm>
            <a:off x="0" y="685800"/>
            <a:ext cx="12192000" cy="0"/>
          </a:xfrm>
          <a:prstGeom prst="straightConnector1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5115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64137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68373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1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2" r:id="rId11"/>
    <p:sldLayoutId id="2147483677" r:id="rId12"/>
    <p:sldLayoutId id="2147483679" r:id="rId1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lvl="0"/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8" name="Rectangle 17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55555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</a:rPr>
              <a:t>© </a:t>
            </a:r>
            <a:r>
              <a:rPr kumimoji="0" 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A5CD28"/>
                </a:solidFill>
                <a:effectLst/>
                <a:uLnTx/>
                <a:uFillTx/>
                <a:latin typeface="Open Sans" panose="020B0606030504020204" pitchFamily="34" charset="0"/>
                <a:ea typeface="+mn-ea"/>
                <a:cs typeface="+mn-cs"/>
                <a:hlinkClick r:id="rId3" tooltip="PresentationGo!"/>
              </a:rPr>
              <a:t>presentationgo.com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4255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url?sa=i&amp;url=https%3A%2F%2Fcloudgeeks.net%2Fauthentication-authorization-cac-giao-thuc-openid-oauth-2-0-saml%2F&amp;psig=AOvVaw3hk0ZWUMhm2QMufUZ11MG0&amp;ust=1637242255151000&amp;source=images&amp;cd=vfe&amp;ved=0CAoQ3YkBahcKEwj4nsjqwJ_0AhUAAAAAHQAAAAAQAw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s://tek4.vn/" TargetMode="Externa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2">
              <a:lumMod val="50000"/>
            </a:schemeClr>
          </a:fgClr>
          <a:bgClr>
            <a:schemeClr val="tx2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Straight Connector 19"/>
          <p:cNvCxnSpPr/>
          <p:nvPr/>
        </p:nvCxnSpPr>
        <p:spPr>
          <a:xfrm>
            <a:off x="5638699" y="4029356"/>
            <a:ext cx="914602" cy="0"/>
          </a:xfrm>
          <a:prstGeom prst="line">
            <a:avLst/>
          </a:prstGeom>
          <a:ln w="57150">
            <a:solidFill>
              <a:srgbClr val="01CE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4865" y="3367217"/>
            <a:ext cx="3668442" cy="275133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570553" y="898185"/>
            <a:ext cx="959108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</a:rPr>
              <a:t>Foundation </a:t>
            </a:r>
            <a:r>
              <a:rPr lang="en-US" sz="4400" b="1" dirty="0">
                <a:solidFill>
                  <a:schemeClr val="bg1"/>
                </a:solidFill>
              </a:rPr>
              <a:t>of Information </a:t>
            </a:r>
            <a:r>
              <a:rPr lang="en-US" sz="4400" b="1" dirty="0" smtClean="0">
                <a:solidFill>
                  <a:schemeClr val="bg1"/>
                </a:solidFill>
              </a:rPr>
              <a:t>Security</a:t>
            </a:r>
          </a:p>
          <a:p>
            <a:pPr algn="ctr"/>
            <a:r>
              <a:rPr lang="en-US" sz="3200" b="1">
                <a:solidFill>
                  <a:schemeClr val="bg1"/>
                </a:solidFill>
                <a:latin typeface="Times New Roman" panose="02020603050405020304" pitchFamily="18" charset="0"/>
                <a:ea typeface="Lato Black" panose="020F0502020204030203" pitchFamily="34" charset="0"/>
                <a:cs typeface="Times New Roman" panose="02020603050405020304" pitchFamily="18" charset="0"/>
              </a:rPr>
              <a:t>BÀI </a:t>
            </a:r>
            <a:r>
              <a:rPr lang="en-US" sz="3200" b="1" smtClean="0">
                <a:solidFill>
                  <a:schemeClr val="bg1"/>
                </a:solidFill>
                <a:latin typeface="Times New Roman" panose="02020603050405020304" pitchFamily="18" charset="0"/>
                <a:ea typeface="Lato Black" panose="020F0502020204030203" pitchFamily="34" charset="0"/>
                <a:cs typeface="Times New Roman" panose="02020603050405020304" pitchFamily="18" charset="0"/>
              </a:rPr>
              <a:t>7. KIỂM SOÁT TRUY CẬP</a:t>
            </a:r>
            <a:endParaRPr lang="en-US" sz="3200" b="1" dirty="0">
              <a:solidFill>
                <a:schemeClr val="bg1"/>
              </a:solidFill>
              <a:latin typeface="Times New Roman" panose="02020603050405020304" pitchFamily="18" charset="0"/>
              <a:ea typeface="Lato Black" panose="020F0502020204030203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Lato Black" panose="020F0502020204030203" pitchFamily="34" charset="0"/>
                <a:cs typeface="Times New Roman" panose="02020603050405020304" pitchFamily="18" charset="0"/>
              </a:rPr>
              <a:t>Lecturer: Vu 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Lato Black" panose="020F0502020204030203" pitchFamily="34" charset="0"/>
                <a:cs typeface="Times New Roman" panose="02020603050405020304" pitchFamily="18" charset="0"/>
              </a:rPr>
              <a:t>Duy</a:t>
            </a:r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Lato Black" panose="020F0502020204030203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Lato Black" panose="020F0502020204030203" pitchFamily="34" charset="0"/>
                <a:cs typeface="Times New Roman" panose="02020603050405020304" pitchFamily="18" charset="0"/>
              </a:rPr>
              <a:t>Hien</a:t>
            </a:r>
            <a:endParaRPr lang="en-US" sz="3200" b="1" dirty="0" smtClean="0">
              <a:solidFill>
                <a:schemeClr val="bg1"/>
              </a:solidFill>
              <a:latin typeface="Times New Roman" panose="02020603050405020304" pitchFamily="18" charset="0"/>
              <a:ea typeface="Lato Black" panose="020F0502020204030203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9582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793349" y="895753"/>
            <a:ext cx="642868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smtClean="0">
                <a:solidFill>
                  <a:schemeClr val="bg1"/>
                </a:solidFill>
                <a:latin typeface="Times New Roman" panose="02020603050405020304" pitchFamily="18" charset="0"/>
                <a:ea typeface="Lato Black" panose="020F0502020204030203" pitchFamily="34" charset="0"/>
                <a:cs typeface="Times New Roman" panose="02020603050405020304" pitchFamily="18" charset="0"/>
              </a:rPr>
              <a:t>BÀI 7. </a:t>
            </a:r>
            <a:endParaRPr lang="en-US" sz="4400" b="1" dirty="0" smtClean="0">
              <a:solidFill>
                <a:schemeClr val="bg1"/>
              </a:solidFill>
              <a:latin typeface="Times New Roman" panose="02020603050405020304" pitchFamily="18" charset="0"/>
              <a:ea typeface="Lato Black" panose="020F0502020204030203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Lato Black" panose="020F0502020204030203" pitchFamily="34" charset="0"/>
                <a:cs typeface="Times New Roman" panose="02020603050405020304" pitchFamily="18" charset="0"/>
              </a:rPr>
              <a:t>KIỂM SOÁT TRUY CẬP</a:t>
            </a:r>
            <a:endParaRPr lang="en-US" sz="4400" b="1" dirty="0">
              <a:solidFill>
                <a:schemeClr val="bg1"/>
              </a:solidFill>
              <a:latin typeface="Times New Roman" panose="02020603050405020304" pitchFamily="18" charset="0"/>
              <a:ea typeface="Lato Black" panose="020F0502020204030203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6711" y="2444944"/>
            <a:ext cx="7575021" cy="4400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49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Nội</a:t>
            </a:r>
            <a:r>
              <a:rPr lang="en-US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dung</a:t>
            </a:r>
            <a:endParaRPr lang="en-US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93356878"/>
              </p:ext>
            </p:extLst>
          </p:nvPr>
        </p:nvGraphicFramePr>
        <p:xfrm>
          <a:off x="617538" y="1749425"/>
          <a:ext cx="10995025" cy="46212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620506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BDF9411-EA7D-4D4E-A03E-C99257532632}"/>
              </a:ext>
            </a:extLst>
          </p:cNvPr>
          <p:cNvSpPr txBox="1"/>
          <p:nvPr/>
        </p:nvSpPr>
        <p:spPr>
          <a:xfrm>
            <a:off x="682570" y="2770687"/>
            <a:ext cx="9207018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000" noProof="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Kiểm</a:t>
            </a:r>
            <a:r>
              <a:rPr lang="en-US" sz="7000" noProof="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noProof="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soát</a:t>
            </a:r>
            <a:r>
              <a:rPr lang="en-US" sz="7000" noProof="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noProof="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truy</a:t>
            </a:r>
            <a:r>
              <a:rPr lang="en-US" sz="7000" noProof="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noProof="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cập</a:t>
            </a:r>
            <a:endParaRPr kumimoji="0" lang="en-GB" sz="7000" b="0" i="0" u="none" strike="noStrike" kern="1200" cap="none" spc="0" normalizeH="0" baseline="0" noProof="0" dirty="0">
              <a:ln>
                <a:noFill/>
              </a:ln>
              <a:solidFill>
                <a:srgbClr val="007A7D"/>
              </a:solidFill>
              <a:effectLst/>
              <a:uLnTx/>
              <a:uFillTx/>
              <a:latin typeface="Noto Sans Disp SemCond SemBd" panose="020B0702040504020204" pitchFamily="34"/>
              <a:ea typeface="Noto Sans Disp SemCond SemBd" panose="020B0702040504020204" pitchFamily="34"/>
              <a:cs typeface="Noto Sans Disp SemCond SemBd" panose="020B0702040504020204" pitchFamily="3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F4C6FAE-F26E-4E16-A872-4299131ECDB5}"/>
              </a:ext>
            </a:extLst>
          </p:cNvPr>
          <p:cNvSpPr/>
          <p:nvPr/>
        </p:nvSpPr>
        <p:spPr>
          <a:xfrm rot="19061577">
            <a:off x="10306661" y="-880441"/>
            <a:ext cx="548554" cy="5370184"/>
          </a:xfrm>
          <a:custGeom>
            <a:avLst/>
            <a:gdLst>
              <a:gd name="connsiteX0" fmla="*/ 0 w 539015"/>
              <a:gd name="connsiteY0" fmla="*/ 0 h 5903259"/>
              <a:gd name="connsiteX1" fmla="*/ 539015 w 539015"/>
              <a:gd name="connsiteY1" fmla="*/ 0 h 5903259"/>
              <a:gd name="connsiteX2" fmla="*/ 539015 w 539015"/>
              <a:gd name="connsiteY2" fmla="*/ 5903259 h 5903259"/>
              <a:gd name="connsiteX3" fmla="*/ 0 w 539015"/>
              <a:gd name="connsiteY3" fmla="*/ 5903259 h 5903259"/>
              <a:gd name="connsiteX4" fmla="*/ 0 w 539015"/>
              <a:gd name="connsiteY4" fmla="*/ 0 h 5903259"/>
              <a:gd name="connsiteX0" fmla="*/ 0 w 548554"/>
              <a:gd name="connsiteY0" fmla="*/ 0 h 6392775"/>
              <a:gd name="connsiteX1" fmla="*/ 548554 w 548554"/>
              <a:gd name="connsiteY1" fmla="*/ 489516 h 6392775"/>
              <a:gd name="connsiteX2" fmla="*/ 548554 w 548554"/>
              <a:gd name="connsiteY2" fmla="*/ 6392775 h 6392775"/>
              <a:gd name="connsiteX3" fmla="*/ 9539 w 548554"/>
              <a:gd name="connsiteY3" fmla="*/ 6392775 h 6392775"/>
              <a:gd name="connsiteX4" fmla="*/ 0 w 548554"/>
              <a:gd name="connsiteY4" fmla="*/ 0 h 6392775"/>
              <a:gd name="connsiteX0" fmla="*/ 0 w 548554"/>
              <a:gd name="connsiteY0" fmla="*/ 0 h 6392775"/>
              <a:gd name="connsiteX1" fmla="*/ 548554 w 548554"/>
              <a:gd name="connsiteY1" fmla="*/ 489516 h 6392775"/>
              <a:gd name="connsiteX2" fmla="*/ 540729 w 548554"/>
              <a:gd name="connsiteY2" fmla="*/ 4792891 h 6392775"/>
              <a:gd name="connsiteX3" fmla="*/ 9539 w 548554"/>
              <a:gd name="connsiteY3" fmla="*/ 6392775 h 6392775"/>
              <a:gd name="connsiteX4" fmla="*/ 0 w 548554"/>
              <a:gd name="connsiteY4" fmla="*/ 0 h 6392775"/>
              <a:gd name="connsiteX0" fmla="*/ 0 w 548554"/>
              <a:gd name="connsiteY0" fmla="*/ 0 h 5370184"/>
              <a:gd name="connsiteX1" fmla="*/ 548554 w 548554"/>
              <a:gd name="connsiteY1" fmla="*/ 489516 h 5370184"/>
              <a:gd name="connsiteX2" fmla="*/ 540729 w 548554"/>
              <a:gd name="connsiteY2" fmla="*/ 4792891 h 5370184"/>
              <a:gd name="connsiteX3" fmla="*/ 8639 w 548554"/>
              <a:gd name="connsiteY3" fmla="*/ 5370184 h 5370184"/>
              <a:gd name="connsiteX4" fmla="*/ 0 w 548554"/>
              <a:gd name="connsiteY4" fmla="*/ 0 h 5370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8554" h="5370184">
                <a:moveTo>
                  <a:pt x="0" y="0"/>
                </a:moveTo>
                <a:lnTo>
                  <a:pt x="548554" y="489516"/>
                </a:lnTo>
                <a:cubicBezTo>
                  <a:pt x="545946" y="1923974"/>
                  <a:pt x="543337" y="3358433"/>
                  <a:pt x="540729" y="4792891"/>
                </a:cubicBezTo>
                <a:lnTo>
                  <a:pt x="8639" y="5370184"/>
                </a:lnTo>
                <a:cubicBezTo>
                  <a:pt x="5459" y="3239259"/>
                  <a:pt x="3180" y="2130925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7E95EB1-1005-49A4-B60F-E441AEC9B9F1}"/>
              </a:ext>
            </a:extLst>
          </p:cNvPr>
          <p:cNvSpPr/>
          <p:nvPr/>
        </p:nvSpPr>
        <p:spPr>
          <a:xfrm rot="19061577">
            <a:off x="10682119" y="-733829"/>
            <a:ext cx="530340" cy="4315546"/>
          </a:xfrm>
          <a:custGeom>
            <a:avLst/>
            <a:gdLst>
              <a:gd name="connsiteX0" fmla="*/ 0 w 539015"/>
              <a:gd name="connsiteY0" fmla="*/ 0 h 5903259"/>
              <a:gd name="connsiteX1" fmla="*/ 539015 w 539015"/>
              <a:gd name="connsiteY1" fmla="*/ 0 h 5903259"/>
              <a:gd name="connsiteX2" fmla="*/ 539015 w 539015"/>
              <a:gd name="connsiteY2" fmla="*/ 5903259 h 5903259"/>
              <a:gd name="connsiteX3" fmla="*/ 0 w 539015"/>
              <a:gd name="connsiteY3" fmla="*/ 5903259 h 5903259"/>
              <a:gd name="connsiteX4" fmla="*/ 0 w 539015"/>
              <a:gd name="connsiteY4" fmla="*/ 0 h 5903259"/>
              <a:gd name="connsiteX0" fmla="*/ 14223 w 539015"/>
              <a:gd name="connsiteY0" fmla="*/ 0 h 6365424"/>
              <a:gd name="connsiteX1" fmla="*/ 539015 w 539015"/>
              <a:gd name="connsiteY1" fmla="*/ 462165 h 6365424"/>
              <a:gd name="connsiteX2" fmla="*/ 539015 w 539015"/>
              <a:gd name="connsiteY2" fmla="*/ 6365424 h 6365424"/>
              <a:gd name="connsiteX3" fmla="*/ 0 w 539015"/>
              <a:gd name="connsiteY3" fmla="*/ 6365424 h 6365424"/>
              <a:gd name="connsiteX4" fmla="*/ 14223 w 539015"/>
              <a:gd name="connsiteY4" fmla="*/ 0 h 6365424"/>
              <a:gd name="connsiteX0" fmla="*/ 20423 w 539015"/>
              <a:gd name="connsiteY0" fmla="*/ 0 h 6376953"/>
              <a:gd name="connsiteX1" fmla="*/ 539015 w 539015"/>
              <a:gd name="connsiteY1" fmla="*/ 473694 h 6376953"/>
              <a:gd name="connsiteX2" fmla="*/ 539015 w 539015"/>
              <a:gd name="connsiteY2" fmla="*/ 6376953 h 6376953"/>
              <a:gd name="connsiteX3" fmla="*/ 0 w 539015"/>
              <a:gd name="connsiteY3" fmla="*/ 6376953 h 6376953"/>
              <a:gd name="connsiteX4" fmla="*/ 20423 w 539015"/>
              <a:gd name="connsiteY4" fmla="*/ 0 h 6376953"/>
              <a:gd name="connsiteX0" fmla="*/ 11748 w 530340"/>
              <a:gd name="connsiteY0" fmla="*/ 0 h 6376953"/>
              <a:gd name="connsiteX1" fmla="*/ 530340 w 530340"/>
              <a:gd name="connsiteY1" fmla="*/ 473694 h 6376953"/>
              <a:gd name="connsiteX2" fmla="*/ 530340 w 530340"/>
              <a:gd name="connsiteY2" fmla="*/ 6376953 h 6376953"/>
              <a:gd name="connsiteX3" fmla="*/ 0 w 530340"/>
              <a:gd name="connsiteY3" fmla="*/ 4315546 h 6376953"/>
              <a:gd name="connsiteX4" fmla="*/ 11748 w 530340"/>
              <a:gd name="connsiteY4" fmla="*/ 0 h 6376953"/>
              <a:gd name="connsiteX0" fmla="*/ 11748 w 530340"/>
              <a:gd name="connsiteY0" fmla="*/ 0 h 4315546"/>
              <a:gd name="connsiteX1" fmla="*/ 530340 w 530340"/>
              <a:gd name="connsiteY1" fmla="*/ 473694 h 4315546"/>
              <a:gd name="connsiteX2" fmla="*/ 524835 w 530340"/>
              <a:gd name="connsiteY2" fmla="*/ 3727355 h 4315546"/>
              <a:gd name="connsiteX3" fmla="*/ 0 w 530340"/>
              <a:gd name="connsiteY3" fmla="*/ 4315546 h 4315546"/>
              <a:gd name="connsiteX4" fmla="*/ 11748 w 530340"/>
              <a:gd name="connsiteY4" fmla="*/ 0 h 4315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0340" h="4315546">
                <a:moveTo>
                  <a:pt x="11748" y="0"/>
                </a:moveTo>
                <a:lnTo>
                  <a:pt x="530340" y="473694"/>
                </a:lnTo>
                <a:lnTo>
                  <a:pt x="524835" y="3727355"/>
                </a:lnTo>
                <a:lnTo>
                  <a:pt x="0" y="4315546"/>
                </a:lnTo>
                <a:cubicBezTo>
                  <a:pt x="6808" y="2189895"/>
                  <a:pt x="4940" y="2125651"/>
                  <a:pt x="1174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7B9B140-1DB1-4E5F-B3AB-58AB69C3E5F2}"/>
              </a:ext>
            </a:extLst>
          </p:cNvPr>
          <p:cNvSpPr/>
          <p:nvPr/>
        </p:nvSpPr>
        <p:spPr>
          <a:xfrm rot="19061577">
            <a:off x="9611521" y="-1141075"/>
            <a:ext cx="556134" cy="7463630"/>
          </a:xfrm>
          <a:custGeom>
            <a:avLst/>
            <a:gdLst>
              <a:gd name="connsiteX0" fmla="*/ 0 w 539015"/>
              <a:gd name="connsiteY0" fmla="*/ 0 h 9625038"/>
              <a:gd name="connsiteX1" fmla="*/ 539015 w 539015"/>
              <a:gd name="connsiteY1" fmla="*/ 0 h 9625038"/>
              <a:gd name="connsiteX2" fmla="*/ 539015 w 539015"/>
              <a:gd name="connsiteY2" fmla="*/ 9625038 h 9625038"/>
              <a:gd name="connsiteX3" fmla="*/ 0 w 539015"/>
              <a:gd name="connsiteY3" fmla="*/ 9625038 h 9625038"/>
              <a:gd name="connsiteX4" fmla="*/ 0 w 539015"/>
              <a:gd name="connsiteY4" fmla="*/ 0 h 9625038"/>
              <a:gd name="connsiteX0" fmla="*/ 0 w 539187"/>
              <a:gd name="connsiteY0" fmla="*/ 0 h 9625038"/>
              <a:gd name="connsiteX1" fmla="*/ 539187 w 539187"/>
              <a:gd name="connsiteY1" fmla="*/ 1660179 h 9625038"/>
              <a:gd name="connsiteX2" fmla="*/ 539015 w 539187"/>
              <a:gd name="connsiteY2" fmla="*/ 9625038 h 9625038"/>
              <a:gd name="connsiteX3" fmla="*/ 0 w 539187"/>
              <a:gd name="connsiteY3" fmla="*/ 9625038 h 9625038"/>
              <a:gd name="connsiteX4" fmla="*/ 0 w 539187"/>
              <a:gd name="connsiteY4" fmla="*/ 0 h 9625038"/>
              <a:gd name="connsiteX0" fmla="*/ 5003 w 539187"/>
              <a:gd name="connsiteY0" fmla="*/ 0 h 8435571"/>
              <a:gd name="connsiteX1" fmla="*/ 539187 w 539187"/>
              <a:gd name="connsiteY1" fmla="*/ 470712 h 8435571"/>
              <a:gd name="connsiteX2" fmla="*/ 539015 w 539187"/>
              <a:gd name="connsiteY2" fmla="*/ 8435571 h 8435571"/>
              <a:gd name="connsiteX3" fmla="*/ 0 w 539187"/>
              <a:gd name="connsiteY3" fmla="*/ 8435571 h 8435571"/>
              <a:gd name="connsiteX4" fmla="*/ 5003 w 539187"/>
              <a:gd name="connsiteY4" fmla="*/ 0 h 8435571"/>
              <a:gd name="connsiteX0" fmla="*/ 5003 w 539187"/>
              <a:gd name="connsiteY0" fmla="*/ 0 h 8435571"/>
              <a:gd name="connsiteX1" fmla="*/ 539187 w 539187"/>
              <a:gd name="connsiteY1" fmla="*/ 470712 h 8435571"/>
              <a:gd name="connsiteX2" fmla="*/ 536097 w 539187"/>
              <a:gd name="connsiteY2" fmla="*/ 6844446 h 8435571"/>
              <a:gd name="connsiteX3" fmla="*/ 0 w 539187"/>
              <a:gd name="connsiteY3" fmla="*/ 8435571 h 8435571"/>
              <a:gd name="connsiteX4" fmla="*/ 5003 w 539187"/>
              <a:gd name="connsiteY4" fmla="*/ 0 h 8435571"/>
              <a:gd name="connsiteX0" fmla="*/ 16799 w 550983"/>
              <a:gd name="connsiteY0" fmla="*/ 0 h 7420235"/>
              <a:gd name="connsiteX1" fmla="*/ 550983 w 550983"/>
              <a:gd name="connsiteY1" fmla="*/ 470712 h 7420235"/>
              <a:gd name="connsiteX2" fmla="*/ 547893 w 550983"/>
              <a:gd name="connsiteY2" fmla="*/ 6844446 h 7420235"/>
              <a:gd name="connsiteX3" fmla="*/ 0 w 550983"/>
              <a:gd name="connsiteY3" fmla="*/ 7420235 h 7420235"/>
              <a:gd name="connsiteX4" fmla="*/ 16799 w 550983"/>
              <a:gd name="connsiteY4" fmla="*/ 0 h 7420235"/>
              <a:gd name="connsiteX0" fmla="*/ 21950 w 556134"/>
              <a:gd name="connsiteY0" fmla="*/ 0 h 7463630"/>
              <a:gd name="connsiteX1" fmla="*/ 556134 w 556134"/>
              <a:gd name="connsiteY1" fmla="*/ 470712 h 7463630"/>
              <a:gd name="connsiteX2" fmla="*/ 553044 w 556134"/>
              <a:gd name="connsiteY2" fmla="*/ 6844446 h 7463630"/>
              <a:gd name="connsiteX3" fmla="*/ 0 w 556134"/>
              <a:gd name="connsiteY3" fmla="*/ 7463630 h 7463630"/>
              <a:gd name="connsiteX4" fmla="*/ 21950 w 556134"/>
              <a:gd name="connsiteY4" fmla="*/ 0 h 7463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6134" h="7463630">
                <a:moveTo>
                  <a:pt x="21950" y="0"/>
                </a:moveTo>
                <a:lnTo>
                  <a:pt x="556134" y="470712"/>
                </a:lnTo>
                <a:cubicBezTo>
                  <a:pt x="556077" y="3125665"/>
                  <a:pt x="553101" y="4189493"/>
                  <a:pt x="553044" y="6844446"/>
                </a:cubicBezTo>
                <a:lnTo>
                  <a:pt x="0" y="7463630"/>
                </a:lnTo>
                <a:cubicBezTo>
                  <a:pt x="1668" y="4651773"/>
                  <a:pt x="20282" y="2811857"/>
                  <a:pt x="2195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48299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1183" y="190954"/>
            <a:ext cx="11452082" cy="793115"/>
          </a:xfrm>
        </p:spPr>
        <p:txBody>
          <a:bodyPr/>
          <a:lstStyle/>
          <a:p>
            <a:pPr algn="ctr"/>
            <a:r>
              <a:rPr lang="en-US" b="1" dirty="0"/>
              <a:t>Cấp quyền</a:t>
            </a:r>
          </a:p>
        </p:txBody>
      </p:sp>
      <p:sp>
        <p:nvSpPr>
          <p:cNvPr id="5" name="Content Placeholder 1"/>
          <p:cNvSpPr>
            <a:spLocks noGrp="1"/>
          </p:cNvSpPr>
          <p:nvPr>
            <p:ph sz="quarter" idx="4294967295"/>
          </p:nvPr>
        </p:nvSpPr>
        <p:spPr>
          <a:xfrm>
            <a:off x="634481" y="1464905"/>
            <a:ext cx="10870163" cy="4404049"/>
          </a:xfrm>
        </p:spPr>
        <p:txBody>
          <a:bodyPr/>
          <a:lstStyle/>
          <a:p>
            <a:pPr algn="just">
              <a:buFont typeface="Wingdings" pitchFamily="2" charset="2"/>
              <a:buChar char="q"/>
            </a:pPr>
            <a:r>
              <a:rPr lang="en-US" sz="3200" b="1" dirty="0" smtClean="0">
                <a:solidFill>
                  <a:schemeClr val="bg1"/>
                </a:solidFill>
              </a:rPr>
              <a:t> </a:t>
            </a:r>
            <a:r>
              <a:rPr lang="vi-VN" sz="3200" b="1" dirty="0" smtClean="0">
                <a:solidFill>
                  <a:schemeClr val="bg1"/>
                </a:solidFill>
              </a:rPr>
              <a:t>Cấp quyền (Authorization)</a:t>
            </a:r>
            <a:r>
              <a:rPr lang="vi-VN" sz="3200" dirty="0" smtClean="0">
                <a:solidFill>
                  <a:schemeClr val="bg1"/>
                </a:solidFill>
              </a:rPr>
              <a:t> là việc xác định một chủ thể (subject) đã được xác thực được phép thực hiện những thao tác nào lên những đối tượng (object) nào trong hệ thống</a:t>
            </a:r>
          </a:p>
          <a:p>
            <a:endParaRPr lang="vi-VN" dirty="0">
              <a:solidFill>
                <a:schemeClr val="bg1"/>
              </a:solidFill>
            </a:endParaRPr>
          </a:p>
          <a:p>
            <a:endParaRPr lang="vi-VN" dirty="0" smtClean="0">
              <a:solidFill>
                <a:schemeClr val="bg1"/>
              </a:solidFill>
            </a:endParaRPr>
          </a:p>
          <a:p>
            <a:endParaRPr lang="vi-VN" dirty="0" smtClean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1670" y="2878802"/>
            <a:ext cx="8526663" cy="347098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947742" y="6390430"/>
            <a:ext cx="2710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>
                <a:solidFill>
                  <a:schemeClr val="bg1"/>
                </a:solidFill>
              </a:rPr>
              <a:t>Nguồn: </a:t>
            </a:r>
            <a:r>
              <a:rPr lang="en-US" smtClean="0">
                <a:solidFill>
                  <a:schemeClr val="bg1"/>
                </a:solidFill>
                <a:hlinkClick r:id="rId3"/>
              </a:rPr>
              <a:t>Cloud Geeks VN</a:t>
            </a:r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127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1183" y="190954"/>
            <a:ext cx="11778654" cy="793115"/>
          </a:xfrm>
        </p:spPr>
        <p:txBody>
          <a:bodyPr/>
          <a:lstStyle/>
          <a:p>
            <a:pPr algn="ctr"/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quyền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6138" y="984069"/>
            <a:ext cx="3896502" cy="549427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302640" y="5832012"/>
            <a:ext cx="34291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>
                <a:solidFill>
                  <a:schemeClr val="bg1"/>
                </a:solidFill>
              </a:rPr>
              <a:t>Nguồn: Ảnh chụp màn hình của</a:t>
            </a:r>
          </a:p>
          <a:p>
            <a:r>
              <a:rPr lang="en-US">
                <a:solidFill>
                  <a:schemeClr val="bg1"/>
                </a:solidFill>
              </a:rPr>
              <a:t>m</a:t>
            </a:r>
            <a:r>
              <a:rPr lang="en-US" smtClean="0">
                <a:solidFill>
                  <a:schemeClr val="bg1"/>
                </a:solidFill>
              </a:rPr>
              <a:t>áy tính giảng viên</a:t>
            </a:r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34500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1183" y="190954"/>
            <a:ext cx="11778654" cy="793115"/>
          </a:xfrm>
        </p:spPr>
        <p:txBody>
          <a:bodyPr/>
          <a:lstStyle/>
          <a:p>
            <a:pPr algn="ctr"/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quyền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1528" y="984069"/>
            <a:ext cx="7448550" cy="556377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028501" y="5624510"/>
            <a:ext cx="22319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bg1"/>
                </a:solidFill>
              </a:rPr>
              <a:t>Nguồn: Ảnh chụp màn hình của</a:t>
            </a:r>
          </a:p>
          <a:p>
            <a:r>
              <a:rPr lang="en-US">
                <a:solidFill>
                  <a:schemeClr val="bg1"/>
                </a:solidFill>
              </a:rPr>
              <a:t>m</a:t>
            </a:r>
            <a:r>
              <a:rPr lang="en-US" smtClean="0">
                <a:solidFill>
                  <a:schemeClr val="bg1"/>
                </a:solidFill>
              </a:rPr>
              <a:t>áy tính giảng viên</a:t>
            </a:r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87111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1183" y="190954"/>
            <a:ext cx="11778654" cy="793115"/>
          </a:xfrm>
        </p:spPr>
        <p:txBody>
          <a:bodyPr/>
          <a:lstStyle/>
          <a:p>
            <a:pPr algn="ctr"/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quyền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8786" y="984069"/>
            <a:ext cx="9513803" cy="513263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578942" y="6275317"/>
            <a:ext cx="59878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bg1"/>
                </a:solidFill>
              </a:rPr>
              <a:t>Nguồn: Ảnh chụp màn hình của máy tính giảng viên</a:t>
            </a:r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79619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1183" y="190954"/>
            <a:ext cx="11778654" cy="793115"/>
          </a:xfrm>
        </p:spPr>
        <p:txBody>
          <a:bodyPr/>
          <a:lstStyle/>
          <a:p>
            <a:pPr algn="ctr"/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quyền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183" y="1608428"/>
            <a:ext cx="4643880" cy="340211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2364" y="1119673"/>
            <a:ext cx="5687473" cy="546683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27587" y="5823034"/>
            <a:ext cx="59878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bg1"/>
                </a:solidFill>
              </a:rPr>
              <a:t>Nguồn: Ảnh chụp màn hình của máy tính giảng viên</a:t>
            </a:r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27472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13579" y="256268"/>
            <a:ext cx="11164842" cy="793115"/>
          </a:xfrm>
        </p:spPr>
        <p:txBody>
          <a:bodyPr/>
          <a:lstStyle/>
          <a:p>
            <a:r>
              <a:rPr lang="vi-VN" dirty="0"/>
              <a:t>So sánh Authorization và </a:t>
            </a:r>
            <a:r>
              <a:rPr lang="vi-VN" dirty="0" smtClean="0"/>
              <a:t>Authentication</a:t>
            </a:r>
            <a:endParaRPr lang="en-US" dirty="0"/>
          </a:p>
        </p:txBody>
      </p:sp>
      <p:sp>
        <p:nvSpPr>
          <p:cNvPr id="5" name="Content Placeholder 1"/>
          <p:cNvSpPr>
            <a:spLocks noGrp="1"/>
          </p:cNvSpPr>
          <p:nvPr>
            <p:ph sz="quarter" idx="4294967295"/>
          </p:nvPr>
        </p:nvSpPr>
        <p:spPr>
          <a:xfrm>
            <a:off x="382950" y="1483568"/>
            <a:ext cx="11093704" cy="515049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vi-VN" sz="3200" b="1" dirty="0" smtClean="0">
                <a:solidFill>
                  <a:schemeClr val="bg1"/>
                </a:solidFill>
              </a:rPr>
              <a:t>Authentication</a:t>
            </a:r>
            <a:r>
              <a:rPr lang="vi-VN" sz="3200" dirty="0" smtClean="0">
                <a:solidFill>
                  <a:schemeClr val="bg1"/>
                </a:solidFill>
              </a:rPr>
              <a:t>: cho phép/từ chối truy cập</a:t>
            </a:r>
          </a:p>
          <a:p>
            <a:pPr lvl="1"/>
            <a:r>
              <a:rPr lang="vi-VN" sz="2800" dirty="0" smtClean="0">
                <a:solidFill>
                  <a:schemeClr val="bg1"/>
                </a:solidFill>
              </a:rPr>
              <a:t>Ví dụ 1: xuất trình giấy tờ và đi qua cổng kiểm soát</a:t>
            </a:r>
          </a:p>
          <a:p>
            <a:pPr lvl="1"/>
            <a:r>
              <a:rPr lang="vi-VN" sz="2800" dirty="0" smtClean="0">
                <a:solidFill>
                  <a:schemeClr val="bg1"/>
                </a:solidFill>
              </a:rPr>
              <a:t>Ví dụ 2: nhập định danh, mật khẩu và đăng nhập vào hệ thống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vi-VN" sz="3200" b="1" dirty="0" smtClean="0">
                <a:solidFill>
                  <a:schemeClr val="bg1"/>
                </a:solidFill>
              </a:rPr>
              <a:t>Authorization</a:t>
            </a:r>
            <a:r>
              <a:rPr lang="vi-VN" sz="3200" dirty="0" smtClean="0">
                <a:solidFill>
                  <a:schemeClr val="bg1"/>
                </a:solidFill>
              </a:rPr>
              <a:t>: cho phép/từ chối thao tác khi đã được phép truy cập</a:t>
            </a:r>
          </a:p>
          <a:p>
            <a:pPr lvl="1"/>
            <a:r>
              <a:rPr lang="vi-VN" sz="2800" dirty="0" smtClean="0">
                <a:solidFill>
                  <a:schemeClr val="bg1"/>
                </a:solidFill>
              </a:rPr>
              <a:t>Ví dụ 1: sau khi vào cơ quan thì có thể đi đến những khu vực nào, vào những phòng nào...</a:t>
            </a:r>
          </a:p>
          <a:p>
            <a:pPr lvl="1"/>
            <a:r>
              <a:rPr lang="vi-VN" sz="2800" dirty="0" smtClean="0">
                <a:solidFill>
                  <a:schemeClr val="bg1"/>
                </a:solidFill>
              </a:rPr>
              <a:t>Ví dụ 2: sau khi đăng nhập thì được đọc file nào, thực thi file nào, sửa đổi file nào...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453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1182" y="190954"/>
            <a:ext cx="11980817" cy="793115"/>
          </a:xfrm>
        </p:spPr>
        <p:txBody>
          <a:bodyPr/>
          <a:lstStyle/>
          <a:p>
            <a:pPr algn="ctr"/>
            <a:r>
              <a:rPr lang="en-US" b="1" dirty="0"/>
              <a:t>Nguyên tắc Đặc quyền tối thiểu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4294967295"/>
          </p:nvPr>
        </p:nvSpPr>
        <p:spPr>
          <a:xfrm>
            <a:off x="599166" y="984069"/>
            <a:ext cx="10776859" cy="4142793"/>
          </a:xfrm>
        </p:spPr>
        <p:txBody>
          <a:bodyPr anchor="ctr"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vi-VN" sz="3200" b="1" dirty="0">
                <a:solidFill>
                  <a:schemeClr val="bg1"/>
                </a:solidFill>
              </a:rPr>
              <a:t>Nguyên </a:t>
            </a:r>
            <a:r>
              <a:rPr lang="vi-VN" sz="3200" b="1" dirty="0" smtClean="0">
                <a:solidFill>
                  <a:schemeClr val="bg1"/>
                </a:solidFill>
              </a:rPr>
              <a:t>tắc</a:t>
            </a:r>
            <a:r>
              <a:rPr lang="vi-VN" sz="3200" dirty="0" smtClean="0">
                <a:solidFill>
                  <a:schemeClr val="bg1"/>
                </a:solidFill>
              </a:rPr>
              <a:t>: chỉ cấp cho chủ thể tập hợp tối thiểu các quyền truy cập đủ để chủ thể đó thực hiện chức trách/chức năng của mình trong hệ thống</a:t>
            </a:r>
          </a:p>
          <a:p>
            <a:pPr>
              <a:buFont typeface="Wingdings" pitchFamily="2" charset="2"/>
              <a:buChar char="q"/>
            </a:pPr>
            <a:r>
              <a:rPr lang="vi-VN" sz="3200" b="1" dirty="0" smtClean="0">
                <a:solidFill>
                  <a:schemeClr val="bg1"/>
                </a:solidFill>
              </a:rPr>
              <a:t>Ví dụ:</a:t>
            </a:r>
          </a:p>
          <a:p>
            <a:r>
              <a:rPr lang="en-US" sz="3200" dirty="0" smtClean="0">
                <a:solidFill>
                  <a:schemeClr val="bg1"/>
                </a:solidFill>
              </a:rPr>
              <a:t>B</a:t>
            </a:r>
            <a:r>
              <a:rPr lang="vi-VN" sz="3200" dirty="0" smtClean="0">
                <a:solidFill>
                  <a:schemeClr val="bg1"/>
                </a:solidFill>
              </a:rPr>
              <a:t>án hàng không được xem số liệu kế toán</a:t>
            </a:r>
          </a:p>
          <a:p>
            <a:r>
              <a:rPr lang="vi-VN" sz="3200" dirty="0" smtClean="0">
                <a:solidFill>
                  <a:schemeClr val="bg1"/>
                </a:solidFill>
              </a:rPr>
              <a:t>Người dùng không được cài đặt phần mềm, cấu hình mạng...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041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1182" y="190954"/>
            <a:ext cx="11638695" cy="793115"/>
          </a:xfrm>
        </p:spPr>
        <p:txBody>
          <a:bodyPr/>
          <a:lstStyle/>
          <a:p>
            <a:pPr algn="ctr"/>
            <a:r>
              <a:rPr lang="en-US" b="1" dirty="0"/>
              <a:t>Kiểm soát truy cập</a:t>
            </a:r>
          </a:p>
        </p:txBody>
      </p:sp>
      <p:sp>
        <p:nvSpPr>
          <p:cNvPr id="5" name="Content Placeholder 1"/>
          <p:cNvSpPr>
            <a:spLocks noGrp="1"/>
          </p:cNvSpPr>
          <p:nvPr>
            <p:ph sz="quarter" idx="4294967295"/>
          </p:nvPr>
        </p:nvSpPr>
        <p:spPr>
          <a:xfrm>
            <a:off x="763398" y="1086706"/>
            <a:ext cx="10534261" cy="4152124"/>
          </a:xfrm>
        </p:spPr>
        <p:txBody>
          <a:bodyPr anchor="ctr"/>
          <a:lstStyle/>
          <a:p>
            <a:r>
              <a:rPr lang="vi-VN" sz="3200" b="1" dirty="0" smtClean="0">
                <a:solidFill>
                  <a:schemeClr val="bg1"/>
                </a:solidFill>
              </a:rPr>
              <a:t>Kiểm soát truy cập (</a:t>
            </a:r>
            <a:r>
              <a:rPr lang="en-US" sz="3200" b="1" dirty="0" smtClean="0">
                <a:solidFill>
                  <a:schemeClr val="bg1"/>
                </a:solidFill>
              </a:rPr>
              <a:t>Access control</a:t>
            </a:r>
            <a:r>
              <a:rPr lang="vi-VN" sz="3200" b="1" dirty="0" smtClean="0">
                <a:solidFill>
                  <a:schemeClr val="bg1"/>
                </a:solidFill>
              </a:rPr>
              <a:t>)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là tập hợp các cơ chế cho phép người quản trị hệ thống tác động lên hành vi, công dụng và nội dung của hệ thống đó</a:t>
            </a:r>
            <a:r>
              <a:rPr lang="en-US" sz="3200" dirty="0" smtClean="0">
                <a:solidFill>
                  <a:schemeClr val="bg1"/>
                </a:solidFill>
              </a:rPr>
              <a:t>.</a:t>
            </a:r>
            <a:endParaRPr lang="vi-VN" sz="3200" dirty="0" smtClean="0">
              <a:solidFill>
                <a:schemeClr val="bg1"/>
              </a:solidFill>
            </a:endParaRPr>
          </a:p>
          <a:p>
            <a:pPr>
              <a:spcBef>
                <a:spcPts val="2400"/>
              </a:spcBef>
            </a:pPr>
            <a:r>
              <a:rPr lang="vi-VN" sz="3200" dirty="0" smtClean="0">
                <a:solidFill>
                  <a:schemeClr val="bg1"/>
                </a:solidFill>
              </a:rPr>
              <a:t>Nó cho phép xác định người dùng được làm những gì, được truy cập những tài nguyên nào, và được thực thi những tác vụ nào trong hệ thống.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170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1183" y="190954"/>
            <a:ext cx="11843968" cy="793115"/>
          </a:xfrm>
        </p:spPr>
        <p:txBody>
          <a:bodyPr/>
          <a:lstStyle/>
          <a:p>
            <a:pPr algn="ctr"/>
            <a:r>
              <a:rPr lang="en-US" b="1" dirty="0"/>
              <a:t>Kiểm soát truy cập</a:t>
            </a:r>
          </a:p>
        </p:txBody>
      </p:sp>
      <p:sp>
        <p:nvSpPr>
          <p:cNvPr id="5" name="Content Placeholder 1"/>
          <p:cNvSpPr>
            <a:spLocks noGrp="1"/>
          </p:cNvSpPr>
          <p:nvPr>
            <p:ph sz="quarter" idx="4294967295"/>
          </p:nvPr>
        </p:nvSpPr>
        <p:spPr>
          <a:xfrm>
            <a:off x="961053" y="1131180"/>
            <a:ext cx="10114384" cy="5164268"/>
          </a:xfrm>
        </p:spPr>
        <p:txBody>
          <a:bodyPr anchor="ctr">
            <a:normAutofit/>
          </a:bodyPr>
          <a:lstStyle/>
          <a:p>
            <a:pPr>
              <a:spcBef>
                <a:spcPts val="1800"/>
              </a:spcBef>
              <a:buFont typeface="Wingdings" pitchFamily="2" charset="2"/>
              <a:buChar char="q"/>
            </a:pPr>
            <a:r>
              <a:rPr lang="vi-VN" sz="3200" b="1" dirty="0" smtClean="0">
                <a:solidFill>
                  <a:schemeClr val="bg1"/>
                </a:solidFill>
              </a:rPr>
              <a:t>Thực thể trong kiểm soát truy cập</a:t>
            </a:r>
          </a:p>
          <a:p>
            <a:pPr>
              <a:spcBef>
                <a:spcPts val="1800"/>
              </a:spcBef>
            </a:pPr>
            <a:r>
              <a:rPr lang="vi-VN" sz="3200" dirty="0" smtClean="0">
                <a:solidFill>
                  <a:schemeClr val="bg1"/>
                </a:solidFill>
              </a:rPr>
              <a:t>Tập các chủ thể truy cập (subject): </a:t>
            </a:r>
          </a:p>
          <a:p>
            <a:pPr marL="0" indent="0" algn="ctr">
              <a:spcBef>
                <a:spcPts val="1800"/>
              </a:spcBef>
              <a:buNone/>
            </a:pPr>
            <a:r>
              <a:rPr lang="vi-VN" sz="3200" dirty="0" smtClean="0">
                <a:solidFill>
                  <a:schemeClr val="bg1"/>
                </a:solidFill>
              </a:rPr>
              <a:t>S = {s}</a:t>
            </a:r>
          </a:p>
          <a:p>
            <a:pPr>
              <a:spcBef>
                <a:spcPts val="1800"/>
              </a:spcBef>
            </a:pPr>
            <a:r>
              <a:rPr lang="vi-VN" sz="3200" dirty="0" smtClean="0">
                <a:solidFill>
                  <a:schemeClr val="bg1"/>
                </a:solidFill>
              </a:rPr>
              <a:t>Tập các đối tượng truy cập (object):</a:t>
            </a:r>
          </a:p>
          <a:p>
            <a:pPr marL="0" indent="0" algn="ctr">
              <a:spcBef>
                <a:spcPts val="1800"/>
              </a:spcBef>
              <a:buNone/>
            </a:pPr>
            <a:r>
              <a:rPr lang="vi-VN" sz="3200" dirty="0" smtClean="0">
                <a:solidFill>
                  <a:schemeClr val="bg1"/>
                </a:solidFill>
              </a:rPr>
              <a:t>O = {o}</a:t>
            </a:r>
          </a:p>
          <a:p>
            <a:pPr>
              <a:spcBef>
                <a:spcPts val="1800"/>
              </a:spcBef>
            </a:pPr>
            <a:r>
              <a:rPr lang="vi-VN" sz="3200" dirty="0" smtClean="0">
                <a:solidFill>
                  <a:schemeClr val="bg1"/>
                </a:solidFill>
              </a:rPr>
              <a:t>Mỗi một chủ thể cũng là đối tượng</a:t>
            </a:r>
          </a:p>
          <a:p>
            <a:pPr marL="0" indent="0" algn="ctr">
              <a:spcBef>
                <a:spcPts val="1800"/>
              </a:spcBef>
              <a:buNone/>
            </a:pPr>
            <a:r>
              <a:rPr lang="vi-VN" sz="3200" dirty="0" smtClean="0">
                <a:solidFill>
                  <a:schemeClr val="bg1"/>
                </a:solidFill>
              </a:rPr>
              <a:t>S </a:t>
            </a:r>
            <a:r>
              <a:rPr lang="vi-VN" sz="3200" dirty="0" smtClean="0">
                <a:solidFill>
                  <a:schemeClr val="bg1"/>
                </a:solidFill>
                <a:sym typeface="Symbol"/>
              </a:rPr>
              <a:t> O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0272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BDF9411-EA7D-4D4E-A03E-C99257532632}"/>
              </a:ext>
            </a:extLst>
          </p:cNvPr>
          <p:cNvSpPr txBox="1"/>
          <p:nvPr/>
        </p:nvSpPr>
        <p:spPr>
          <a:xfrm>
            <a:off x="551941" y="2570954"/>
            <a:ext cx="920701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Một</a:t>
            </a:r>
            <a:r>
              <a:rPr lang="en-US" sz="700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số</a:t>
            </a:r>
            <a:r>
              <a:rPr lang="en-US" sz="700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mô</a:t>
            </a:r>
            <a:r>
              <a:rPr lang="en-US" sz="700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hình</a:t>
            </a:r>
            <a:r>
              <a:rPr lang="en-US" sz="700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k</a:t>
            </a:r>
            <a:r>
              <a:rPr lang="en-US" sz="7000" noProof="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iểm</a:t>
            </a:r>
            <a:r>
              <a:rPr lang="en-US" sz="7000" noProof="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noProof="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soát</a:t>
            </a:r>
            <a:r>
              <a:rPr lang="en-US" sz="7000" noProof="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noProof="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truy</a:t>
            </a:r>
            <a:r>
              <a:rPr lang="en-US" sz="7000" noProof="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noProof="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cập</a:t>
            </a:r>
            <a:endParaRPr kumimoji="0" lang="en-GB" sz="7000" b="0" i="0" u="none" strike="noStrike" kern="1200" cap="none" spc="0" normalizeH="0" baseline="0" noProof="0" dirty="0">
              <a:ln>
                <a:noFill/>
              </a:ln>
              <a:solidFill>
                <a:srgbClr val="007A7D"/>
              </a:solidFill>
              <a:effectLst/>
              <a:uLnTx/>
              <a:uFillTx/>
              <a:latin typeface="Noto Sans Disp SemCond SemBd" panose="020B0702040504020204" pitchFamily="34"/>
              <a:ea typeface="Noto Sans Disp SemCond SemBd" panose="020B0702040504020204" pitchFamily="34"/>
              <a:cs typeface="Noto Sans Disp SemCond SemBd" panose="020B0702040504020204" pitchFamily="3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F4C6FAE-F26E-4E16-A872-4299131ECDB5}"/>
              </a:ext>
            </a:extLst>
          </p:cNvPr>
          <p:cNvSpPr/>
          <p:nvPr/>
        </p:nvSpPr>
        <p:spPr>
          <a:xfrm rot="19061577">
            <a:off x="10306661" y="-880441"/>
            <a:ext cx="548554" cy="5370184"/>
          </a:xfrm>
          <a:custGeom>
            <a:avLst/>
            <a:gdLst>
              <a:gd name="connsiteX0" fmla="*/ 0 w 539015"/>
              <a:gd name="connsiteY0" fmla="*/ 0 h 5903259"/>
              <a:gd name="connsiteX1" fmla="*/ 539015 w 539015"/>
              <a:gd name="connsiteY1" fmla="*/ 0 h 5903259"/>
              <a:gd name="connsiteX2" fmla="*/ 539015 w 539015"/>
              <a:gd name="connsiteY2" fmla="*/ 5903259 h 5903259"/>
              <a:gd name="connsiteX3" fmla="*/ 0 w 539015"/>
              <a:gd name="connsiteY3" fmla="*/ 5903259 h 5903259"/>
              <a:gd name="connsiteX4" fmla="*/ 0 w 539015"/>
              <a:gd name="connsiteY4" fmla="*/ 0 h 5903259"/>
              <a:gd name="connsiteX0" fmla="*/ 0 w 548554"/>
              <a:gd name="connsiteY0" fmla="*/ 0 h 6392775"/>
              <a:gd name="connsiteX1" fmla="*/ 548554 w 548554"/>
              <a:gd name="connsiteY1" fmla="*/ 489516 h 6392775"/>
              <a:gd name="connsiteX2" fmla="*/ 548554 w 548554"/>
              <a:gd name="connsiteY2" fmla="*/ 6392775 h 6392775"/>
              <a:gd name="connsiteX3" fmla="*/ 9539 w 548554"/>
              <a:gd name="connsiteY3" fmla="*/ 6392775 h 6392775"/>
              <a:gd name="connsiteX4" fmla="*/ 0 w 548554"/>
              <a:gd name="connsiteY4" fmla="*/ 0 h 6392775"/>
              <a:gd name="connsiteX0" fmla="*/ 0 w 548554"/>
              <a:gd name="connsiteY0" fmla="*/ 0 h 6392775"/>
              <a:gd name="connsiteX1" fmla="*/ 548554 w 548554"/>
              <a:gd name="connsiteY1" fmla="*/ 489516 h 6392775"/>
              <a:gd name="connsiteX2" fmla="*/ 540729 w 548554"/>
              <a:gd name="connsiteY2" fmla="*/ 4792891 h 6392775"/>
              <a:gd name="connsiteX3" fmla="*/ 9539 w 548554"/>
              <a:gd name="connsiteY3" fmla="*/ 6392775 h 6392775"/>
              <a:gd name="connsiteX4" fmla="*/ 0 w 548554"/>
              <a:gd name="connsiteY4" fmla="*/ 0 h 6392775"/>
              <a:gd name="connsiteX0" fmla="*/ 0 w 548554"/>
              <a:gd name="connsiteY0" fmla="*/ 0 h 5370184"/>
              <a:gd name="connsiteX1" fmla="*/ 548554 w 548554"/>
              <a:gd name="connsiteY1" fmla="*/ 489516 h 5370184"/>
              <a:gd name="connsiteX2" fmla="*/ 540729 w 548554"/>
              <a:gd name="connsiteY2" fmla="*/ 4792891 h 5370184"/>
              <a:gd name="connsiteX3" fmla="*/ 8639 w 548554"/>
              <a:gd name="connsiteY3" fmla="*/ 5370184 h 5370184"/>
              <a:gd name="connsiteX4" fmla="*/ 0 w 548554"/>
              <a:gd name="connsiteY4" fmla="*/ 0 h 5370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8554" h="5370184">
                <a:moveTo>
                  <a:pt x="0" y="0"/>
                </a:moveTo>
                <a:lnTo>
                  <a:pt x="548554" y="489516"/>
                </a:lnTo>
                <a:cubicBezTo>
                  <a:pt x="545946" y="1923974"/>
                  <a:pt x="543337" y="3358433"/>
                  <a:pt x="540729" y="4792891"/>
                </a:cubicBezTo>
                <a:lnTo>
                  <a:pt x="8639" y="5370184"/>
                </a:lnTo>
                <a:cubicBezTo>
                  <a:pt x="5459" y="3239259"/>
                  <a:pt x="3180" y="2130925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7E95EB1-1005-49A4-B60F-E441AEC9B9F1}"/>
              </a:ext>
            </a:extLst>
          </p:cNvPr>
          <p:cNvSpPr/>
          <p:nvPr/>
        </p:nvSpPr>
        <p:spPr>
          <a:xfrm rot="19061577">
            <a:off x="10682119" y="-733829"/>
            <a:ext cx="530340" cy="4315546"/>
          </a:xfrm>
          <a:custGeom>
            <a:avLst/>
            <a:gdLst>
              <a:gd name="connsiteX0" fmla="*/ 0 w 539015"/>
              <a:gd name="connsiteY0" fmla="*/ 0 h 5903259"/>
              <a:gd name="connsiteX1" fmla="*/ 539015 w 539015"/>
              <a:gd name="connsiteY1" fmla="*/ 0 h 5903259"/>
              <a:gd name="connsiteX2" fmla="*/ 539015 w 539015"/>
              <a:gd name="connsiteY2" fmla="*/ 5903259 h 5903259"/>
              <a:gd name="connsiteX3" fmla="*/ 0 w 539015"/>
              <a:gd name="connsiteY3" fmla="*/ 5903259 h 5903259"/>
              <a:gd name="connsiteX4" fmla="*/ 0 w 539015"/>
              <a:gd name="connsiteY4" fmla="*/ 0 h 5903259"/>
              <a:gd name="connsiteX0" fmla="*/ 14223 w 539015"/>
              <a:gd name="connsiteY0" fmla="*/ 0 h 6365424"/>
              <a:gd name="connsiteX1" fmla="*/ 539015 w 539015"/>
              <a:gd name="connsiteY1" fmla="*/ 462165 h 6365424"/>
              <a:gd name="connsiteX2" fmla="*/ 539015 w 539015"/>
              <a:gd name="connsiteY2" fmla="*/ 6365424 h 6365424"/>
              <a:gd name="connsiteX3" fmla="*/ 0 w 539015"/>
              <a:gd name="connsiteY3" fmla="*/ 6365424 h 6365424"/>
              <a:gd name="connsiteX4" fmla="*/ 14223 w 539015"/>
              <a:gd name="connsiteY4" fmla="*/ 0 h 6365424"/>
              <a:gd name="connsiteX0" fmla="*/ 20423 w 539015"/>
              <a:gd name="connsiteY0" fmla="*/ 0 h 6376953"/>
              <a:gd name="connsiteX1" fmla="*/ 539015 w 539015"/>
              <a:gd name="connsiteY1" fmla="*/ 473694 h 6376953"/>
              <a:gd name="connsiteX2" fmla="*/ 539015 w 539015"/>
              <a:gd name="connsiteY2" fmla="*/ 6376953 h 6376953"/>
              <a:gd name="connsiteX3" fmla="*/ 0 w 539015"/>
              <a:gd name="connsiteY3" fmla="*/ 6376953 h 6376953"/>
              <a:gd name="connsiteX4" fmla="*/ 20423 w 539015"/>
              <a:gd name="connsiteY4" fmla="*/ 0 h 6376953"/>
              <a:gd name="connsiteX0" fmla="*/ 11748 w 530340"/>
              <a:gd name="connsiteY0" fmla="*/ 0 h 6376953"/>
              <a:gd name="connsiteX1" fmla="*/ 530340 w 530340"/>
              <a:gd name="connsiteY1" fmla="*/ 473694 h 6376953"/>
              <a:gd name="connsiteX2" fmla="*/ 530340 w 530340"/>
              <a:gd name="connsiteY2" fmla="*/ 6376953 h 6376953"/>
              <a:gd name="connsiteX3" fmla="*/ 0 w 530340"/>
              <a:gd name="connsiteY3" fmla="*/ 4315546 h 6376953"/>
              <a:gd name="connsiteX4" fmla="*/ 11748 w 530340"/>
              <a:gd name="connsiteY4" fmla="*/ 0 h 6376953"/>
              <a:gd name="connsiteX0" fmla="*/ 11748 w 530340"/>
              <a:gd name="connsiteY0" fmla="*/ 0 h 4315546"/>
              <a:gd name="connsiteX1" fmla="*/ 530340 w 530340"/>
              <a:gd name="connsiteY1" fmla="*/ 473694 h 4315546"/>
              <a:gd name="connsiteX2" fmla="*/ 524835 w 530340"/>
              <a:gd name="connsiteY2" fmla="*/ 3727355 h 4315546"/>
              <a:gd name="connsiteX3" fmla="*/ 0 w 530340"/>
              <a:gd name="connsiteY3" fmla="*/ 4315546 h 4315546"/>
              <a:gd name="connsiteX4" fmla="*/ 11748 w 530340"/>
              <a:gd name="connsiteY4" fmla="*/ 0 h 4315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0340" h="4315546">
                <a:moveTo>
                  <a:pt x="11748" y="0"/>
                </a:moveTo>
                <a:lnTo>
                  <a:pt x="530340" y="473694"/>
                </a:lnTo>
                <a:lnTo>
                  <a:pt x="524835" y="3727355"/>
                </a:lnTo>
                <a:lnTo>
                  <a:pt x="0" y="4315546"/>
                </a:lnTo>
                <a:cubicBezTo>
                  <a:pt x="6808" y="2189895"/>
                  <a:pt x="4940" y="2125651"/>
                  <a:pt x="1174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7B9B140-1DB1-4E5F-B3AB-58AB69C3E5F2}"/>
              </a:ext>
            </a:extLst>
          </p:cNvPr>
          <p:cNvSpPr/>
          <p:nvPr/>
        </p:nvSpPr>
        <p:spPr>
          <a:xfrm rot="19061577">
            <a:off x="9611521" y="-1141075"/>
            <a:ext cx="556134" cy="7463630"/>
          </a:xfrm>
          <a:custGeom>
            <a:avLst/>
            <a:gdLst>
              <a:gd name="connsiteX0" fmla="*/ 0 w 539015"/>
              <a:gd name="connsiteY0" fmla="*/ 0 h 9625038"/>
              <a:gd name="connsiteX1" fmla="*/ 539015 w 539015"/>
              <a:gd name="connsiteY1" fmla="*/ 0 h 9625038"/>
              <a:gd name="connsiteX2" fmla="*/ 539015 w 539015"/>
              <a:gd name="connsiteY2" fmla="*/ 9625038 h 9625038"/>
              <a:gd name="connsiteX3" fmla="*/ 0 w 539015"/>
              <a:gd name="connsiteY3" fmla="*/ 9625038 h 9625038"/>
              <a:gd name="connsiteX4" fmla="*/ 0 w 539015"/>
              <a:gd name="connsiteY4" fmla="*/ 0 h 9625038"/>
              <a:gd name="connsiteX0" fmla="*/ 0 w 539187"/>
              <a:gd name="connsiteY0" fmla="*/ 0 h 9625038"/>
              <a:gd name="connsiteX1" fmla="*/ 539187 w 539187"/>
              <a:gd name="connsiteY1" fmla="*/ 1660179 h 9625038"/>
              <a:gd name="connsiteX2" fmla="*/ 539015 w 539187"/>
              <a:gd name="connsiteY2" fmla="*/ 9625038 h 9625038"/>
              <a:gd name="connsiteX3" fmla="*/ 0 w 539187"/>
              <a:gd name="connsiteY3" fmla="*/ 9625038 h 9625038"/>
              <a:gd name="connsiteX4" fmla="*/ 0 w 539187"/>
              <a:gd name="connsiteY4" fmla="*/ 0 h 9625038"/>
              <a:gd name="connsiteX0" fmla="*/ 5003 w 539187"/>
              <a:gd name="connsiteY0" fmla="*/ 0 h 8435571"/>
              <a:gd name="connsiteX1" fmla="*/ 539187 w 539187"/>
              <a:gd name="connsiteY1" fmla="*/ 470712 h 8435571"/>
              <a:gd name="connsiteX2" fmla="*/ 539015 w 539187"/>
              <a:gd name="connsiteY2" fmla="*/ 8435571 h 8435571"/>
              <a:gd name="connsiteX3" fmla="*/ 0 w 539187"/>
              <a:gd name="connsiteY3" fmla="*/ 8435571 h 8435571"/>
              <a:gd name="connsiteX4" fmla="*/ 5003 w 539187"/>
              <a:gd name="connsiteY4" fmla="*/ 0 h 8435571"/>
              <a:gd name="connsiteX0" fmla="*/ 5003 w 539187"/>
              <a:gd name="connsiteY0" fmla="*/ 0 h 8435571"/>
              <a:gd name="connsiteX1" fmla="*/ 539187 w 539187"/>
              <a:gd name="connsiteY1" fmla="*/ 470712 h 8435571"/>
              <a:gd name="connsiteX2" fmla="*/ 536097 w 539187"/>
              <a:gd name="connsiteY2" fmla="*/ 6844446 h 8435571"/>
              <a:gd name="connsiteX3" fmla="*/ 0 w 539187"/>
              <a:gd name="connsiteY3" fmla="*/ 8435571 h 8435571"/>
              <a:gd name="connsiteX4" fmla="*/ 5003 w 539187"/>
              <a:gd name="connsiteY4" fmla="*/ 0 h 8435571"/>
              <a:gd name="connsiteX0" fmla="*/ 16799 w 550983"/>
              <a:gd name="connsiteY0" fmla="*/ 0 h 7420235"/>
              <a:gd name="connsiteX1" fmla="*/ 550983 w 550983"/>
              <a:gd name="connsiteY1" fmla="*/ 470712 h 7420235"/>
              <a:gd name="connsiteX2" fmla="*/ 547893 w 550983"/>
              <a:gd name="connsiteY2" fmla="*/ 6844446 h 7420235"/>
              <a:gd name="connsiteX3" fmla="*/ 0 w 550983"/>
              <a:gd name="connsiteY3" fmla="*/ 7420235 h 7420235"/>
              <a:gd name="connsiteX4" fmla="*/ 16799 w 550983"/>
              <a:gd name="connsiteY4" fmla="*/ 0 h 7420235"/>
              <a:gd name="connsiteX0" fmla="*/ 21950 w 556134"/>
              <a:gd name="connsiteY0" fmla="*/ 0 h 7463630"/>
              <a:gd name="connsiteX1" fmla="*/ 556134 w 556134"/>
              <a:gd name="connsiteY1" fmla="*/ 470712 h 7463630"/>
              <a:gd name="connsiteX2" fmla="*/ 553044 w 556134"/>
              <a:gd name="connsiteY2" fmla="*/ 6844446 h 7463630"/>
              <a:gd name="connsiteX3" fmla="*/ 0 w 556134"/>
              <a:gd name="connsiteY3" fmla="*/ 7463630 h 7463630"/>
              <a:gd name="connsiteX4" fmla="*/ 21950 w 556134"/>
              <a:gd name="connsiteY4" fmla="*/ 0 h 7463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6134" h="7463630">
                <a:moveTo>
                  <a:pt x="21950" y="0"/>
                </a:moveTo>
                <a:lnTo>
                  <a:pt x="556134" y="470712"/>
                </a:lnTo>
                <a:cubicBezTo>
                  <a:pt x="556077" y="3125665"/>
                  <a:pt x="553101" y="4189493"/>
                  <a:pt x="553044" y="6844446"/>
                </a:cubicBezTo>
                <a:lnTo>
                  <a:pt x="0" y="7463630"/>
                </a:lnTo>
                <a:cubicBezTo>
                  <a:pt x="1668" y="4651773"/>
                  <a:pt x="20282" y="2811857"/>
                  <a:pt x="2195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62161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1183" y="190954"/>
            <a:ext cx="11787984" cy="793115"/>
          </a:xfrm>
        </p:spPr>
        <p:txBody>
          <a:bodyPr/>
          <a:lstStyle/>
          <a:p>
            <a:pPr algn="ctr"/>
            <a:r>
              <a:rPr lang="en-US" b="1" dirty="0"/>
              <a:t>Mô hình kiểm soát truy </a:t>
            </a:r>
            <a:r>
              <a:rPr lang="en-US" b="1" dirty="0" smtClean="0"/>
              <a:t>cập</a:t>
            </a:r>
            <a:endParaRPr lang="en-US" b="1" dirty="0"/>
          </a:p>
        </p:txBody>
      </p:sp>
      <p:sp>
        <p:nvSpPr>
          <p:cNvPr id="5" name="Content Placeholder 1"/>
          <p:cNvSpPr>
            <a:spLocks noGrp="1"/>
          </p:cNvSpPr>
          <p:nvPr>
            <p:ph sz="quarter" idx="4294967295"/>
          </p:nvPr>
        </p:nvSpPr>
        <p:spPr>
          <a:xfrm>
            <a:off x="727787" y="1264297"/>
            <a:ext cx="11056775" cy="5099180"/>
          </a:xfrm>
        </p:spPr>
        <p:txBody>
          <a:bodyPr anchor="ctr">
            <a:normAutofit/>
          </a:bodyPr>
          <a:lstStyle/>
          <a:p>
            <a:r>
              <a:rPr lang="vi-VN" sz="3200" dirty="0" smtClean="0">
                <a:solidFill>
                  <a:schemeClr val="bg1"/>
                </a:solidFill>
              </a:rPr>
              <a:t>Kiểm </a:t>
            </a:r>
            <a:r>
              <a:rPr lang="vi-VN" sz="3200" dirty="0">
                <a:solidFill>
                  <a:schemeClr val="bg1"/>
                </a:solidFill>
              </a:rPr>
              <a:t>soát truy cập tùy chọn (DAC - Discretionary Access Control</a:t>
            </a:r>
            <a:r>
              <a:rPr lang="vi-VN" sz="3200" dirty="0" smtClean="0">
                <a:solidFill>
                  <a:schemeClr val="bg1"/>
                </a:solidFill>
              </a:rPr>
              <a:t>)</a:t>
            </a:r>
            <a:endParaRPr lang="vi-VN" sz="3200" dirty="0">
              <a:solidFill>
                <a:schemeClr val="bg1"/>
              </a:solidFill>
            </a:endParaRPr>
          </a:p>
          <a:p>
            <a:r>
              <a:rPr lang="vi-VN" sz="3200" dirty="0" smtClean="0">
                <a:solidFill>
                  <a:schemeClr val="bg1"/>
                </a:solidFill>
              </a:rPr>
              <a:t>Kiểm soát truy cập bắt buộc (MAC – Mandatory Access Control)</a:t>
            </a:r>
          </a:p>
          <a:p>
            <a:r>
              <a:rPr lang="vi-VN" sz="3200" dirty="0" smtClean="0">
                <a:solidFill>
                  <a:schemeClr val="bg1"/>
                </a:solidFill>
              </a:rPr>
              <a:t>Kiểm soát truy cập dựa trên vai trò (RBAC – Role Based Access Control)</a:t>
            </a:r>
          </a:p>
          <a:p>
            <a:r>
              <a:rPr lang="vi-VN" sz="3200" dirty="0">
                <a:solidFill>
                  <a:schemeClr val="bg1"/>
                </a:solidFill>
              </a:rPr>
              <a:t>Rule-Based Access </a:t>
            </a:r>
            <a:r>
              <a:rPr lang="vi-VN" sz="3200" dirty="0" smtClean="0">
                <a:solidFill>
                  <a:schemeClr val="bg1"/>
                </a:solidFill>
              </a:rPr>
              <a:t>Control</a:t>
            </a:r>
            <a:endParaRPr lang="en-US" sz="3200" dirty="0" smtClean="0">
              <a:solidFill>
                <a:schemeClr val="bg1"/>
              </a:solidFill>
            </a:endParaRPr>
          </a:p>
          <a:p>
            <a:r>
              <a:rPr lang="en-US" sz="3200" dirty="0">
                <a:solidFill>
                  <a:schemeClr val="bg1"/>
                </a:solidFill>
              </a:rPr>
              <a:t>Attribute-Based Access Control (ABAC</a:t>
            </a:r>
            <a:r>
              <a:rPr lang="en-US" sz="3200" dirty="0" smtClean="0">
                <a:solidFill>
                  <a:schemeClr val="bg1"/>
                </a:solidFill>
              </a:rPr>
              <a:t>)</a:t>
            </a:r>
          </a:p>
          <a:p>
            <a:r>
              <a:rPr lang="en-US" sz="3200" dirty="0" smtClean="0">
                <a:solidFill>
                  <a:schemeClr val="bg1"/>
                </a:solidFill>
              </a:rPr>
              <a:t>….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877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BDF9411-EA7D-4D4E-A03E-C99257532632}"/>
              </a:ext>
            </a:extLst>
          </p:cNvPr>
          <p:cNvSpPr txBox="1"/>
          <p:nvPr/>
        </p:nvSpPr>
        <p:spPr>
          <a:xfrm>
            <a:off x="533280" y="2332105"/>
            <a:ext cx="920701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700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K</a:t>
            </a:r>
            <a:r>
              <a:rPr lang="en-US" sz="7000" noProof="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iểm</a:t>
            </a:r>
            <a:r>
              <a:rPr lang="en-US" sz="7000" noProof="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noProof="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soát</a:t>
            </a:r>
            <a:r>
              <a:rPr lang="en-US" sz="7000" noProof="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noProof="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truy</a:t>
            </a:r>
            <a:r>
              <a:rPr lang="en-US" sz="7000" noProof="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noProof="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cập</a:t>
            </a:r>
            <a:r>
              <a:rPr lang="en-US" sz="7000" noProof="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noProof="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tùy</a:t>
            </a:r>
            <a:r>
              <a:rPr lang="en-US" sz="7000" noProof="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</a:t>
            </a:r>
            <a:r>
              <a:rPr lang="en-US" sz="7000" noProof="0" dirty="0" err="1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chọn</a:t>
            </a:r>
            <a:r>
              <a:rPr lang="en-US" sz="7000" noProof="0" dirty="0" smtClean="0">
                <a:solidFill>
                  <a:srgbClr val="FFFFFF"/>
                </a:solidFill>
                <a:latin typeface="Noto Sans Disp SemCond SemBd" panose="020B0702040504020204" pitchFamily="34"/>
                <a:ea typeface="Noto Sans Disp SemCond SemBd" panose="020B0702040504020204" pitchFamily="34"/>
                <a:cs typeface="Noto Sans Disp SemCond SemBd" panose="020B0702040504020204" pitchFamily="34"/>
              </a:rPr>
              <a:t> DAC</a:t>
            </a:r>
            <a:endParaRPr kumimoji="0" lang="en-GB" sz="7000" b="0" i="0" u="none" strike="noStrike" kern="1200" cap="none" spc="0" normalizeH="0" baseline="0" noProof="0" dirty="0">
              <a:ln>
                <a:noFill/>
              </a:ln>
              <a:solidFill>
                <a:srgbClr val="007A7D"/>
              </a:solidFill>
              <a:effectLst/>
              <a:uLnTx/>
              <a:uFillTx/>
              <a:latin typeface="Noto Sans Disp SemCond SemBd" panose="020B0702040504020204" pitchFamily="34"/>
              <a:ea typeface="Noto Sans Disp SemCond SemBd" panose="020B0702040504020204" pitchFamily="34"/>
              <a:cs typeface="Noto Sans Disp SemCond SemBd" panose="020B0702040504020204" pitchFamily="3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F4C6FAE-F26E-4E16-A872-4299131ECDB5}"/>
              </a:ext>
            </a:extLst>
          </p:cNvPr>
          <p:cNvSpPr/>
          <p:nvPr/>
        </p:nvSpPr>
        <p:spPr>
          <a:xfrm rot="19061577">
            <a:off x="10306661" y="-880441"/>
            <a:ext cx="548554" cy="5370184"/>
          </a:xfrm>
          <a:custGeom>
            <a:avLst/>
            <a:gdLst>
              <a:gd name="connsiteX0" fmla="*/ 0 w 539015"/>
              <a:gd name="connsiteY0" fmla="*/ 0 h 5903259"/>
              <a:gd name="connsiteX1" fmla="*/ 539015 w 539015"/>
              <a:gd name="connsiteY1" fmla="*/ 0 h 5903259"/>
              <a:gd name="connsiteX2" fmla="*/ 539015 w 539015"/>
              <a:gd name="connsiteY2" fmla="*/ 5903259 h 5903259"/>
              <a:gd name="connsiteX3" fmla="*/ 0 w 539015"/>
              <a:gd name="connsiteY3" fmla="*/ 5903259 h 5903259"/>
              <a:gd name="connsiteX4" fmla="*/ 0 w 539015"/>
              <a:gd name="connsiteY4" fmla="*/ 0 h 5903259"/>
              <a:gd name="connsiteX0" fmla="*/ 0 w 548554"/>
              <a:gd name="connsiteY0" fmla="*/ 0 h 6392775"/>
              <a:gd name="connsiteX1" fmla="*/ 548554 w 548554"/>
              <a:gd name="connsiteY1" fmla="*/ 489516 h 6392775"/>
              <a:gd name="connsiteX2" fmla="*/ 548554 w 548554"/>
              <a:gd name="connsiteY2" fmla="*/ 6392775 h 6392775"/>
              <a:gd name="connsiteX3" fmla="*/ 9539 w 548554"/>
              <a:gd name="connsiteY3" fmla="*/ 6392775 h 6392775"/>
              <a:gd name="connsiteX4" fmla="*/ 0 w 548554"/>
              <a:gd name="connsiteY4" fmla="*/ 0 h 6392775"/>
              <a:gd name="connsiteX0" fmla="*/ 0 w 548554"/>
              <a:gd name="connsiteY0" fmla="*/ 0 h 6392775"/>
              <a:gd name="connsiteX1" fmla="*/ 548554 w 548554"/>
              <a:gd name="connsiteY1" fmla="*/ 489516 h 6392775"/>
              <a:gd name="connsiteX2" fmla="*/ 540729 w 548554"/>
              <a:gd name="connsiteY2" fmla="*/ 4792891 h 6392775"/>
              <a:gd name="connsiteX3" fmla="*/ 9539 w 548554"/>
              <a:gd name="connsiteY3" fmla="*/ 6392775 h 6392775"/>
              <a:gd name="connsiteX4" fmla="*/ 0 w 548554"/>
              <a:gd name="connsiteY4" fmla="*/ 0 h 6392775"/>
              <a:gd name="connsiteX0" fmla="*/ 0 w 548554"/>
              <a:gd name="connsiteY0" fmla="*/ 0 h 5370184"/>
              <a:gd name="connsiteX1" fmla="*/ 548554 w 548554"/>
              <a:gd name="connsiteY1" fmla="*/ 489516 h 5370184"/>
              <a:gd name="connsiteX2" fmla="*/ 540729 w 548554"/>
              <a:gd name="connsiteY2" fmla="*/ 4792891 h 5370184"/>
              <a:gd name="connsiteX3" fmla="*/ 8639 w 548554"/>
              <a:gd name="connsiteY3" fmla="*/ 5370184 h 5370184"/>
              <a:gd name="connsiteX4" fmla="*/ 0 w 548554"/>
              <a:gd name="connsiteY4" fmla="*/ 0 h 5370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8554" h="5370184">
                <a:moveTo>
                  <a:pt x="0" y="0"/>
                </a:moveTo>
                <a:lnTo>
                  <a:pt x="548554" y="489516"/>
                </a:lnTo>
                <a:cubicBezTo>
                  <a:pt x="545946" y="1923974"/>
                  <a:pt x="543337" y="3358433"/>
                  <a:pt x="540729" y="4792891"/>
                </a:cubicBezTo>
                <a:lnTo>
                  <a:pt x="8639" y="5370184"/>
                </a:lnTo>
                <a:cubicBezTo>
                  <a:pt x="5459" y="3239259"/>
                  <a:pt x="3180" y="2130925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7E95EB1-1005-49A4-B60F-E441AEC9B9F1}"/>
              </a:ext>
            </a:extLst>
          </p:cNvPr>
          <p:cNvSpPr/>
          <p:nvPr/>
        </p:nvSpPr>
        <p:spPr>
          <a:xfrm rot="19061577">
            <a:off x="10682119" y="-733829"/>
            <a:ext cx="530340" cy="4315546"/>
          </a:xfrm>
          <a:custGeom>
            <a:avLst/>
            <a:gdLst>
              <a:gd name="connsiteX0" fmla="*/ 0 w 539015"/>
              <a:gd name="connsiteY0" fmla="*/ 0 h 5903259"/>
              <a:gd name="connsiteX1" fmla="*/ 539015 w 539015"/>
              <a:gd name="connsiteY1" fmla="*/ 0 h 5903259"/>
              <a:gd name="connsiteX2" fmla="*/ 539015 w 539015"/>
              <a:gd name="connsiteY2" fmla="*/ 5903259 h 5903259"/>
              <a:gd name="connsiteX3" fmla="*/ 0 w 539015"/>
              <a:gd name="connsiteY3" fmla="*/ 5903259 h 5903259"/>
              <a:gd name="connsiteX4" fmla="*/ 0 w 539015"/>
              <a:gd name="connsiteY4" fmla="*/ 0 h 5903259"/>
              <a:gd name="connsiteX0" fmla="*/ 14223 w 539015"/>
              <a:gd name="connsiteY0" fmla="*/ 0 h 6365424"/>
              <a:gd name="connsiteX1" fmla="*/ 539015 w 539015"/>
              <a:gd name="connsiteY1" fmla="*/ 462165 h 6365424"/>
              <a:gd name="connsiteX2" fmla="*/ 539015 w 539015"/>
              <a:gd name="connsiteY2" fmla="*/ 6365424 h 6365424"/>
              <a:gd name="connsiteX3" fmla="*/ 0 w 539015"/>
              <a:gd name="connsiteY3" fmla="*/ 6365424 h 6365424"/>
              <a:gd name="connsiteX4" fmla="*/ 14223 w 539015"/>
              <a:gd name="connsiteY4" fmla="*/ 0 h 6365424"/>
              <a:gd name="connsiteX0" fmla="*/ 20423 w 539015"/>
              <a:gd name="connsiteY0" fmla="*/ 0 h 6376953"/>
              <a:gd name="connsiteX1" fmla="*/ 539015 w 539015"/>
              <a:gd name="connsiteY1" fmla="*/ 473694 h 6376953"/>
              <a:gd name="connsiteX2" fmla="*/ 539015 w 539015"/>
              <a:gd name="connsiteY2" fmla="*/ 6376953 h 6376953"/>
              <a:gd name="connsiteX3" fmla="*/ 0 w 539015"/>
              <a:gd name="connsiteY3" fmla="*/ 6376953 h 6376953"/>
              <a:gd name="connsiteX4" fmla="*/ 20423 w 539015"/>
              <a:gd name="connsiteY4" fmla="*/ 0 h 6376953"/>
              <a:gd name="connsiteX0" fmla="*/ 11748 w 530340"/>
              <a:gd name="connsiteY0" fmla="*/ 0 h 6376953"/>
              <a:gd name="connsiteX1" fmla="*/ 530340 w 530340"/>
              <a:gd name="connsiteY1" fmla="*/ 473694 h 6376953"/>
              <a:gd name="connsiteX2" fmla="*/ 530340 w 530340"/>
              <a:gd name="connsiteY2" fmla="*/ 6376953 h 6376953"/>
              <a:gd name="connsiteX3" fmla="*/ 0 w 530340"/>
              <a:gd name="connsiteY3" fmla="*/ 4315546 h 6376953"/>
              <a:gd name="connsiteX4" fmla="*/ 11748 w 530340"/>
              <a:gd name="connsiteY4" fmla="*/ 0 h 6376953"/>
              <a:gd name="connsiteX0" fmla="*/ 11748 w 530340"/>
              <a:gd name="connsiteY0" fmla="*/ 0 h 4315546"/>
              <a:gd name="connsiteX1" fmla="*/ 530340 w 530340"/>
              <a:gd name="connsiteY1" fmla="*/ 473694 h 4315546"/>
              <a:gd name="connsiteX2" fmla="*/ 524835 w 530340"/>
              <a:gd name="connsiteY2" fmla="*/ 3727355 h 4315546"/>
              <a:gd name="connsiteX3" fmla="*/ 0 w 530340"/>
              <a:gd name="connsiteY3" fmla="*/ 4315546 h 4315546"/>
              <a:gd name="connsiteX4" fmla="*/ 11748 w 530340"/>
              <a:gd name="connsiteY4" fmla="*/ 0 h 4315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0340" h="4315546">
                <a:moveTo>
                  <a:pt x="11748" y="0"/>
                </a:moveTo>
                <a:lnTo>
                  <a:pt x="530340" y="473694"/>
                </a:lnTo>
                <a:lnTo>
                  <a:pt x="524835" y="3727355"/>
                </a:lnTo>
                <a:lnTo>
                  <a:pt x="0" y="4315546"/>
                </a:lnTo>
                <a:cubicBezTo>
                  <a:pt x="6808" y="2189895"/>
                  <a:pt x="4940" y="2125651"/>
                  <a:pt x="1174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7B9B140-1DB1-4E5F-B3AB-58AB69C3E5F2}"/>
              </a:ext>
            </a:extLst>
          </p:cNvPr>
          <p:cNvSpPr/>
          <p:nvPr/>
        </p:nvSpPr>
        <p:spPr>
          <a:xfrm rot="19061577">
            <a:off x="9611521" y="-1141075"/>
            <a:ext cx="556134" cy="7463630"/>
          </a:xfrm>
          <a:custGeom>
            <a:avLst/>
            <a:gdLst>
              <a:gd name="connsiteX0" fmla="*/ 0 w 539015"/>
              <a:gd name="connsiteY0" fmla="*/ 0 h 9625038"/>
              <a:gd name="connsiteX1" fmla="*/ 539015 w 539015"/>
              <a:gd name="connsiteY1" fmla="*/ 0 h 9625038"/>
              <a:gd name="connsiteX2" fmla="*/ 539015 w 539015"/>
              <a:gd name="connsiteY2" fmla="*/ 9625038 h 9625038"/>
              <a:gd name="connsiteX3" fmla="*/ 0 w 539015"/>
              <a:gd name="connsiteY3" fmla="*/ 9625038 h 9625038"/>
              <a:gd name="connsiteX4" fmla="*/ 0 w 539015"/>
              <a:gd name="connsiteY4" fmla="*/ 0 h 9625038"/>
              <a:gd name="connsiteX0" fmla="*/ 0 w 539187"/>
              <a:gd name="connsiteY0" fmla="*/ 0 h 9625038"/>
              <a:gd name="connsiteX1" fmla="*/ 539187 w 539187"/>
              <a:gd name="connsiteY1" fmla="*/ 1660179 h 9625038"/>
              <a:gd name="connsiteX2" fmla="*/ 539015 w 539187"/>
              <a:gd name="connsiteY2" fmla="*/ 9625038 h 9625038"/>
              <a:gd name="connsiteX3" fmla="*/ 0 w 539187"/>
              <a:gd name="connsiteY3" fmla="*/ 9625038 h 9625038"/>
              <a:gd name="connsiteX4" fmla="*/ 0 w 539187"/>
              <a:gd name="connsiteY4" fmla="*/ 0 h 9625038"/>
              <a:gd name="connsiteX0" fmla="*/ 5003 w 539187"/>
              <a:gd name="connsiteY0" fmla="*/ 0 h 8435571"/>
              <a:gd name="connsiteX1" fmla="*/ 539187 w 539187"/>
              <a:gd name="connsiteY1" fmla="*/ 470712 h 8435571"/>
              <a:gd name="connsiteX2" fmla="*/ 539015 w 539187"/>
              <a:gd name="connsiteY2" fmla="*/ 8435571 h 8435571"/>
              <a:gd name="connsiteX3" fmla="*/ 0 w 539187"/>
              <a:gd name="connsiteY3" fmla="*/ 8435571 h 8435571"/>
              <a:gd name="connsiteX4" fmla="*/ 5003 w 539187"/>
              <a:gd name="connsiteY4" fmla="*/ 0 h 8435571"/>
              <a:gd name="connsiteX0" fmla="*/ 5003 w 539187"/>
              <a:gd name="connsiteY0" fmla="*/ 0 h 8435571"/>
              <a:gd name="connsiteX1" fmla="*/ 539187 w 539187"/>
              <a:gd name="connsiteY1" fmla="*/ 470712 h 8435571"/>
              <a:gd name="connsiteX2" fmla="*/ 536097 w 539187"/>
              <a:gd name="connsiteY2" fmla="*/ 6844446 h 8435571"/>
              <a:gd name="connsiteX3" fmla="*/ 0 w 539187"/>
              <a:gd name="connsiteY3" fmla="*/ 8435571 h 8435571"/>
              <a:gd name="connsiteX4" fmla="*/ 5003 w 539187"/>
              <a:gd name="connsiteY4" fmla="*/ 0 h 8435571"/>
              <a:gd name="connsiteX0" fmla="*/ 16799 w 550983"/>
              <a:gd name="connsiteY0" fmla="*/ 0 h 7420235"/>
              <a:gd name="connsiteX1" fmla="*/ 550983 w 550983"/>
              <a:gd name="connsiteY1" fmla="*/ 470712 h 7420235"/>
              <a:gd name="connsiteX2" fmla="*/ 547893 w 550983"/>
              <a:gd name="connsiteY2" fmla="*/ 6844446 h 7420235"/>
              <a:gd name="connsiteX3" fmla="*/ 0 w 550983"/>
              <a:gd name="connsiteY3" fmla="*/ 7420235 h 7420235"/>
              <a:gd name="connsiteX4" fmla="*/ 16799 w 550983"/>
              <a:gd name="connsiteY4" fmla="*/ 0 h 7420235"/>
              <a:gd name="connsiteX0" fmla="*/ 21950 w 556134"/>
              <a:gd name="connsiteY0" fmla="*/ 0 h 7463630"/>
              <a:gd name="connsiteX1" fmla="*/ 556134 w 556134"/>
              <a:gd name="connsiteY1" fmla="*/ 470712 h 7463630"/>
              <a:gd name="connsiteX2" fmla="*/ 553044 w 556134"/>
              <a:gd name="connsiteY2" fmla="*/ 6844446 h 7463630"/>
              <a:gd name="connsiteX3" fmla="*/ 0 w 556134"/>
              <a:gd name="connsiteY3" fmla="*/ 7463630 h 7463630"/>
              <a:gd name="connsiteX4" fmla="*/ 21950 w 556134"/>
              <a:gd name="connsiteY4" fmla="*/ 0 h 7463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6134" h="7463630">
                <a:moveTo>
                  <a:pt x="21950" y="0"/>
                </a:moveTo>
                <a:lnTo>
                  <a:pt x="556134" y="470712"/>
                </a:lnTo>
                <a:cubicBezTo>
                  <a:pt x="556077" y="3125665"/>
                  <a:pt x="553101" y="4189493"/>
                  <a:pt x="553044" y="6844446"/>
                </a:cubicBezTo>
                <a:lnTo>
                  <a:pt x="0" y="7463630"/>
                </a:lnTo>
                <a:cubicBezTo>
                  <a:pt x="1668" y="4651773"/>
                  <a:pt x="20282" y="2811857"/>
                  <a:pt x="2195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22610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1183" y="190954"/>
            <a:ext cx="11806646" cy="793115"/>
          </a:xfrm>
        </p:spPr>
        <p:txBody>
          <a:bodyPr/>
          <a:lstStyle/>
          <a:p>
            <a:pPr algn="ctr"/>
            <a:r>
              <a:rPr lang="en-US" b="1" dirty="0" smtClean="0"/>
              <a:t>Kiểm soát truy cập </a:t>
            </a:r>
            <a:r>
              <a:rPr lang="en-US" b="1" dirty="0" err="1" smtClean="0"/>
              <a:t>tùy</a:t>
            </a:r>
            <a:r>
              <a:rPr lang="en-US" b="1" dirty="0" smtClean="0"/>
              <a:t> </a:t>
            </a:r>
            <a:r>
              <a:rPr lang="en-US" b="1" dirty="0" err="1" smtClean="0"/>
              <a:t>chọn</a:t>
            </a:r>
            <a:r>
              <a:rPr lang="en-US" b="1" dirty="0" smtClean="0"/>
              <a:t> (DAC)</a:t>
            </a:r>
            <a:endParaRPr lang="en-US" b="1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4294967295"/>
          </p:nvPr>
        </p:nvSpPr>
        <p:spPr>
          <a:xfrm>
            <a:off x="615665" y="1198673"/>
            <a:ext cx="10997681" cy="5118152"/>
          </a:xfrm>
        </p:spPr>
        <p:txBody>
          <a:bodyPr anchor="ctr">
            <a:normAutofit/>
          </a:bodyPr>
          <a:lstStyle/>
          <a:p>
            <a:r>
              <a:rPr lang="en-US" sz="3200" dirty="0" smtClean="0">
                <a:solidFill>
                  <a:schemeClr val="bg1"/>
                </a:solidFill>
              </a:rPr>
              <a:t>DAC = Discretionary Access Control</a:t>
            </a:r>
          </a:p>
          <a:p>
            <a:r>
              <a:rPr lang="vi-VN" sz="3200" dirty="0" smtClean="0">
                <a:solidFill>
                  <a:schemeClr val="bg1"/>
                </a:solidFill>
              </a:rPr>
              <a:t>Người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dùng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có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thể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bảo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vệ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những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gì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thuộc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về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mình</a:t>
            </a:r>
            <a:endParaRPr lang="en-US" sz="3200" dirty="0">
              <a:solidFill>
                <a:schemeClr val="bg1"/>
              </a:solidFill>
            </a:endParaRPr>
          </a:p>
          <a:p>
            <a:r>
              <a:rPr lang="vi-VN" sz="3200" dirty="0" smtClean="0">
                <a:solidFill>
                  <a:schemeClr val="bg1"/>
                </a:solidFill>
              </a:rPr>
              <a:t>Chủ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của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dữ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liệu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sẽ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có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toàn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quyền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trên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dữ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liệu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đó</a:t>
            </a:r>
            <a:endParaRPr lang="en-US" sz="3200" dirty="0" smtClean="0">
              <a:solidFill>
                <a:schemeClr val="bg1"/>
              </a:solidFill>
            </a:endParaRPr>
          </a:p>
          <a:p>
            <a:r>
              <a:rPr lang="vi-VN" sz="3200" dirty="0" smtClean="0">
                <a:solidFill>
                  <a:schemeClr val="bg1"/>
                </a:solidFill>
              </a:rPr>
              <a:t>Chủ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của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dữ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liệu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có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quyền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định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nghĩa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các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loại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truy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cập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đọc/ghi/thực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thi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(read/write/execute</a:t>
            </a:r>
            <a:r>
              <a:rPr lang="vi-VN" sz="3200" dirty="0">
                <a:solidFill>
                  <a:schemeClr val="bg1"/>
                </a:solidFill>
              </a:rPr>
              <a:t>/...) </a:t>
            </a:r>
            <a:r>
              <a:rPr lang="vi-VN" sz="3200" dirty="0" smtClean="0">
                <a:solidFill>
                  <a:schemeClr val="bg1"/>
                </a:solidFill>
              </a:rPr>
              <a:t>và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gán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những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quyền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đó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cho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những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người dùng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khác.</a:t>
            </a:r>
            <a:endParaRPr lang="en-US" sz="32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6961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1183" y="190954"/>
            <a:ext cx="11806646" cy="793115"/>
          </a:xfrm>
        </p:spPr>
        <p:txBody>
          <a:bodyPr/>
          <a:lstStyle/>
          <a:p>
            <a:pPr algn="ctr"/>
            <a:r>
              <a:rPr lang="en-US" b="1" dirty="0" smtClean="0"/>
              <a:t>Kiểm soát truy cập </a:t>
            </a:r>
            <a:r>
              <a:rPr lang="en-US" b="1" dirty="0" err="1" smtClean="0"/>
              <a:t>tùy</a:t>
            </a:r>
            <a:r>
              <a:rPr lang="en-US" b="1" dirty="0" smtClean="0"/>
              <a:t> </a:t>
            </a:r>
            <a:r>
              <a:rPr lang="en-US" b="1" dirty="0" err="1" smtClean="0"/>
              <a:t>chọn</a:t>
            </a:r>
            <a:r>
              <a:rPr lang="en-US" b="1" dirty="0" smtClean="0"/>
              <a:t> (DAC)</a:t>
            </a:r>
            <a:endParaRPr lang="en-US" b="1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4294967295"/>
          </p:nvPr>
        </p:nvSpPr>
        <p:spPr>
          <a:xfrm>
            <a:off x="615665" y="1198673"/>
            <a:ext cx="10997681" cy="5118152"/>
          </a:xfrm>
        </p:spPr>
        <p:txBody>
          <a:bodyPr anchor="ctr">
            <a:normAutofit/>
          </a:bodyPr>
          <a:lstStyle/>
          <a:p>
            <a:r>
              <a:rPr lang="en-US" sz="3200" dirty="0" smtClean="0">
                <a:solidFill>
                  <a:schemeClr val="bg1"/>
                </a:solidFill>
              </a:rPr>
              <a:t>Kiểm </a:t>
            </a:r>
            <a:r>
              <a:rPr lang="en-US" sz="3200" dirty="0" err="1">
                <a:solidFill>
                  <a:schemeClr val="bg1"/>
                </a:solidFill>
              </a:rPr>
              <a:t>soát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truy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cập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dựa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trên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định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danh</a:t>
            </a:r>
            <a:r>
              <a:rPr lang="en-US" sz="3200" dirty="0">
                <a:solidFill>
                  <a:schemeClr val="bg1"/>
                </a:solidFill>
              </a:rPr>
              <a:t>  </a:t>
            </a:r>
            <a:r>
              <a:rPr lang="en-US" sz="3200" dirty="0" err="1">
                <a:solidFill>
                  <a:schemeClr val="bg1"/>
                </a:solidFill>
              </a:rPr>
              <a:t>của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chủ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thể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hoặc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định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danh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của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nhóm</a:t>
            </a:r>
            <a:endParaRPr lang="en-US" sz="3200" dirty="0">
              <a:solidFill>
                <a:schemeClr val="bg1"/>
              </a:solidFill>
            </a:endParaRPr>
          </a:p>
          <a:p>
            <a:r>
              <a:rPr lang="en-US" sz="3200" dirty="0">
                <a:solidFill>
                  <a:schemeClr val="bg1"/>
                </a:solidFill>
              </a:rPr>
              <a:t>“</a:t>
            </a:r>
            <a:r>
              <a:rPr lang="en-US" sz="3200" dirty="0" err="1">
                <a:solidFill>
                  <a:schemeClr val="bg1"/>
                </a:solidFill>
              </a:rPr>
              <a:t>Tùy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chọn</a:t>
            </a:r>
            <a:r>
              <a:rPr lang="en-US" sz="3200" dirty="0">
                <a:solidFill>
                  <a:schemeClr val="bg1"/>
                </a:solidFill>
              </a:rPr>
              <a:t>”: </a:t>
            </a:r>
            <a:r>
              <a:rPr lang="en-US" sz="3200" dirty="0" err="1">
                <a:solidFill>
                  <a:schemeClr val="bg1"/>
                </a:solidFill>
              </a:rPr>
              <a:t>chủ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thể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với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một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số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quyền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nhất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định</a:t>
            </a:r>
            <a:r>
              <a:rPr lang="en-US" sz="3200" dirty="0">
                <a:solidFill>
                  <a:schemeClr val="bg1"/>
                </a:solidFill>
              </a:rPr>
              <a:t> có </a:t>
            </a:r>
            <a:r>
              <a:rPr lang="en-US" sz="3200" dirty="0" err="1">
                <a:solidFill>
                  <a:schemeClr val="bg1"/>
                </a:solidFill>
              </a:rPr>
              <a:t>thể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chuyển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quyền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của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mình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cho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chủ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thể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khác</a:t>
            </a:r>
            <a:r>
              <a:rPr lang="en-US" sz="3200" dirty="0">
                <a:solidFill>
                  <a:schemeClr val="bg1"/>
                </a:solidFill>
              </a:rPr>
              <a:t> (có </a:t>
            </a:r>
            <a:r>
              <a:rPr lang="en-US" sz="3200" dirty="0" err="1">
                <a:solidFill>
                  <a:schemeClr val="bg1"/>
                </a:solidFill>
              </a:rPr>
              <a:t>thể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gián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tiếp</a:t>
            </a:r>
            <a:r>
              <a:rPr lang="en-US" sz="3200" dirty="0" smtClean="0">
                <a:solidFill>
                  <a:schemeClr val="bg1"/>
                </a:solidFill>
              </a:rPr>
              <a:t>).</a:t>
            </a:r>
          </a:p>
          <a:p>
            <a:r>
              <a:rPr lang="en-US" sz="3200" dirty="0" smtClean="0">
                <a:solidFill>
                  <a:schemeClr val="bg1"/>
                </a:solidFill>
              </a:rPr>
              <a:t>Có </a:t>
            </a:r>
            <a:r>
              <a:rPr lang="en-US" sz="3200" dirty="0" err="1" smtClean="0">
                <a:solidFill>
                  <a:schemeClr val="bg1"/>
                </a:solidFill>
              </a:rPr>
              <a:t>thể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cấp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quyền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tùy</a:t>
            </a:r>
            <a:r>
              <a:rPr lang="en-US" sz="3200" dirty="0" smtClean="0">
                <a:solidFill>
                  <a:schemeClr val="bg1"/>
                </a:solidFill>
              </a:rPr>
              <a:t> ý </a:t>
            </a:r>
            <a:r>
              <a:rPr lang="en-US" sz="3200" dirty="0" err="1" smtClean="0">
                <a:solidFill>
                  <a:schemeClr val="bg1"/>
                </a:solidFill>
              </a:rPr>
              <a:t>miễn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là</a:t>
            </a:r>
            <a:r>
              <a:rPr lang="en-US" sz="3200" dirty="0" smtClean="0">
                <a:solidFill>
                  <a:schemeClr val="bg1"/>
                </a:solidFill>
              </a:rPr>
              <a:t> có </a:t>
            </a:r>
            <a:r>
              <a:rPr lang="en-US" sz="3200" dirty="0" err="1" smtClean="0">
                <a:solidFill>
                  <a:schemeClr val="bg1"/>
                </a:solidFill>
              </a:rPr>
              <a:t>đủ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quyền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4941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1183" y="190954"/>
            <a:ext cx="11806646" cy="793115"/>
          </a:xfrm>
        </p:spPr>
        <p:txBody>
          <a:bodyPr/>
          <a:lstStyle/>
          <a:p>
            <a:pPr algn="ctr"/>
            <a:r>
              <a:rPr lang="en-US" b="1" dirty="0" smtClean="0"/>
              <a:t>Kiểm soát truy cập </a:t>
            </a:r>
            <a:r>
              <a:rPr lang="en-US" b="1" dirty="0" err="1" smtClean="0"/>
              <a:t>tùy</a:t>
            </a:r>
            <a:r>
              <a:rPr lang="en-US" b="1" dirty="0" smtClean="0"/>
              <a:t> </a:t>
            </a:r>
            <a:r>
              <a:rPr lang="en-US" b="1" dirty="0" err="1" smtClean="0"/>
              <a:t>chọn</a:t>
            </a:r>
            <a:r>
              <a:rPr lang="en-US" b="1" dirty="0" smtClean="0"/>
              <a:t> (DAC)</a:t>
            </a:r>
            <a:endParaRPr lang="en-US" b="1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4294967295"/>
          </p:nvPr>
        </p:nvSpPr>
        <p:spPr>
          <a:xfrm>
            <a:off x="615665" y="1357293"/>
            <a:ext cx="10997681" cy="4558315"/>
          </a:xfrm>
        </p:spPr>
        <p:txBody>
          <a:bodyPr anchor="ctr"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vi-VN" sz="3600" dirty="0" smtClean="0">
                <a:solidFill>
                  <a:schemeClr val="bg1"/>
                </a:solidFill>
              </a:rPr>
              <a:t>Cách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vi-VN" sz="3600" dirty="0" smtClean="0">
                <a:solidFill>
                  <a:schemeClr val="bg1"/>
                </a:solidFill>
              </a:rPr>
              <a:t>thức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vi-VN" sz="3600" dirty="0" smtClean="0">
                <a:solidFill>
                  <a:schemeClr val="bg1"/>
                </a:solidFill>
              </a:rPr>
              <a:t>cơ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vi-VN" sz="3600" dirty="0" smtClean="0">
                <a:solidFill>
                  <a:schemeClr val="bg1"/>
                </a:solidFill>
              </a:rPr>
              <a:t>bản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vi-VN" sz="3600" dirty="0" smtClean="0">
                <a:solidFill>
                  <a:schemeClr val="bg1"/>
                </a:solidFill>
              </a:rPr>
              <a:t>điều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vi-VN" sz="3600" dirty="0" smtClean="0">
                <a:solidFill>
                  <a:schemeClr val="bg1"/>
                </a:solidFill>
              </a:rPr>
              <a:t>khiển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vi-VN" sz="3600" dirty="0" smtClean="0">
                <a:solidFill>
                  <a:schemeClr val="bg1"/>
                </a:solidFill>
              </a:rPr>
              <a:t>truy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vi-VN" sz="3600" dirty="0" smtClean="0">
                <a:solidFill>
                  <a:schemeClr val="bg1"/>
                </a:solidFill>
              </a:rPr>
              <a:t>cập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vi-VN" sz="3600" dirty="0" smtClean="0">
                <a:solidFill>
                  <a:schemeClr val="bg1"/>
                </a:solidFill>
              </a:rPr>
              <a:t>của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vi-VN" sz="3600" dirty="0" smtClean="0">
                <a:solidFill>
                  <a:schemeClr val="bg1"/>
                </a:solidFill>
              </a:rPr>
              <a:t>DAC </a:t>
            </a:r>
            <a:r>
              <a:rPr lang="en-US" sz="3600" dirty="0" err="1" smtClean="0">
                <a:solidFill>
                  <a:schemeClr val="bg1"/>
                </a:solidFill>
              </a:rPr>
              <a:t>là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vi-VN" sz="3600" dirty="0" smtClean="0">
                <a:solidFill>
                  <a:schemeClr val="bg1"/>
                </a:solidFill>
              </a:rPr>
              <a:t>dựa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vi-VN" sz="3600" dirty="0" smtClean="0">
                <a:solidFill>
                  <a:schemeClr val="bg1"/>
                </a:solidFill>
              </a:rPr>
              <a:t>vào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vi-VN" sz="3600" dirty="0" smtClean="0">
                <a:solidFill>
                  <a:schemeClr val="bg1"/>
                </a:solidFill>
              </a:rPr>
              <a:t>2 thao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vi-VN" sz="3600" dirty="0" smtClean="0">
                <a:solidFill>
                  <a:schemeClr val="bg1"/>
                </a:solidFill>
              </a:rPr>
              <a:t>tác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vi-VN" sz="3600" dirty="0" smtClean="0">
                <a:solidFill>
                  <a:schemeClr val="bg1"/>
                </a:solidFill>
              </a:rPr>
              <a:t>cơ</a:t>
            </a:r>
            <a:r>
              <a:rPr lang="en-US" sz="3600" dirty="0" smtClean="0">
                <a:solidFill>
                  <a:schemeClr val="bg1"/>
                </a:solidFill>
              </a:rPr>
              <a:t> </a:t>
            </a:r>
            <a:r>
              <a:rPr lang="vi-VN" sz="3600" dirty="0" smtClean="0">
                <a:solidFill>
                  <a:schemeClr val="bg1"/>
                </a:solidFill>
              </a:rPr>
              <a:t>bản:</a:t>
            </a:r>
            <a:endParaRPr lang="en-US" sz="3600" dirty="0" smtClean="0">
              <a:solidFill>
                <a:schemeClr val="bg1"/>
              </a:solidFill>
            </a:endParaRPr>
          </a:p>
          <a:p>
            <a:pPr lvl="1"/>
            <a:r>
              <a:rPr lang="vi-VN" sz="3200" dirty="0" smtClean="0">
                <a:solidFill>
                  <a:srgbClr val="FFFF00"/>
                </a:solidFill>
              </a:rPr>
              <a:t>Gán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vi-VN" sz="3200" dirty="0" smtClean="0">
                <a:solidFill>
                  <a:srgbClr val="FFFF00"/>
                </a:solidFill>
              </a:rPr>
              <a:t>quyền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vi-VN" sz="3200" dirty="0" smtClean="0">
                <a:solidFill>
                  <a:srgbClr val="FFFF00"/>
                </a:solidFill>
              </a:rPr>
              <a:t>(granting </a:t>
            </a:r>
            <a:r>
              <a:rPr lang="vi-VN" sz="3200" dirty="0">
                <a:solidFill>
                  <a:srgbClr val="FFFF00"/>
                </a:solidFill>
              </a:rPr>
              <a:t>privileges): </a:t>
            </a:r>
            <a:r>
              <a:rPr lang="vi-VN" sz="3200" dirty="0" smtClean="0">
                <a:solidFill>
                  <a:schemeClr val="bg1"/>
                </a:solidFill>
              </a:rPr>
              <a:t>cho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phép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người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dùng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khác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được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quyền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truy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cập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lên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đối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tượng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do mình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làm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chủ</a:t>
            </a:r>
            <a:endParaRPr lang="en-US" sz="3200" dirty="0" smtClean="0">
              <a:solidFill>
                <a:schemeClr val="bg1"/>
              </a:solidFill>
            </a:endParaRPr>
          </a:p>
          <a:p>
            <a:pPr lvl="1"/>
            <a:r>
              <a:rPr lang="vi-VN" sz="3200" dirty="0" smtClean="0">
                <a:solidFill>
                  <a:srgbClr val="FFFF00"/>
                </a:solidFill>
              </a:rPr>
              <a:t>Thu hồi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vi-VN" sz="3200" dirty="0" smtClean="0">
                <a:solidFill>
                  <a:srgbClr val="FFFF00"/>
                </a:solidFill>
              </a:rPr>
              <a:t>quyền</a:t>
            </a:r>
            <a:r>
              <a:rPr lang="en-US" sz="3200" dirty="0" smtClean="0">
                <a:solidFill>
                  <a:srgbClr val="FFFF00"/>
                </a:solidFill>
              </a:rPr>
              <a:t> </a:t>
            </a:r>
            <a:r>
              <a:rPr lang="vi-VN" sz="3200" dirty="0" smtClean="0">
                <a:solidFill>
                  <a:srgbClr val="FFFF00"/>
                </a:solidFill>
              </a:rPr>
              <a:t>(revoking </a:t>
            </a:r>
            <a:r>
              <a:rPr lang="vi-VN" sz="3200" dirty="0">
                <a:solidFill>
                  <a:srgbClr val="FFFF00"/>
                </a:solidFill>
              </a:rPr>
              <a:t>privileges): </a:t>
            </a:r>
            <a:r>
              <a:rPr lang="vi-VN" sz="3200" dirty="0" smtClean="0">
                <a:solidFill>
                  <a:schemeClr val="bg1"/>
                </a:solidFill>
              </a:rPr>
              <a:t>thu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hồi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lại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quyền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đã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gán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cho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người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dùng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khác</a:t>
            </a:r>
            <a:endParaRPr lang="en-US" sz="3200" dirty="0" smtClean="0">
              <a:solidFill>
                <a:schemeClr val="bg1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3600" dirty="0" err="1" smtClean="0">
                <a:solidFill>
                  <a:schemeClr val="bg1"/>
                </a:solidFill>
              </a:rPr>
              <a:t>Được</a:t>
            </a:r>
            <a:r>
              <a:rPr lang="en-US" sz="3600" dirty="0" smtClean="0">
                <a:solidFill>
                  <a:schemeClr val="bg1"/>
                </a:solidFill>
              </a:rPr>
              <a:t> biểu diễn bởi ma trận kiểm soát truy cập (ACM: Access Control Matrix).</a:t>
            </a:r>
            <a:endParaRPr lang="en-US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813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Lampson’s Access Control Matrix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4294967295"/>
          </p:nvPr>
        </p:nvSpPr>
        <p:spPr>
          <a:xfrm>
            <a:off x="419877" y="1081115"/>
            <a:ext cx="11383347" cy="5542384"/>
          </a:xfrm>
        </p:spPr>
        <p:txBody>
          <a:bodyPr/>
          <a:lstStyle/>
          <a:p>
            <a:r>
              <a:rPr lang="vi-VN" dirty="0">
                <a:solidFill>
                  <a:schemeClr val="bg1"/>
                </a:solidFill>
              </a:rPr>
              <a:t>Đề xuất bởi Lampson năm 1971</a:t>
            </a:r>
          </a:p>
          <a:p>
            <a:r>
              <a:rPr lang="vi-VN" dirty="0" smtClean="0">
                <a:solidFill>
                  <a:schemeClr val="bg1"/>
                </a:solidFill>
              </a:rPr>
              <a:t>Dòng</a:t>
            </a:r>
            <a:r>
              <a:rPr lang="en-US" dirty="0" smtClean="0">
                <a:solidFill>
                  <a:schemeClr val="bg1"/>
                </a:solidFill>
              </a:rPr>
              <a:t> =</a:t>
            </a:r>
            <a:r>
              <a:rPr lang="vi-VN" dirty="0" smtClean="0">
                <a:solidFill>
                  <a:schemeClr val="bg1"/>
                </a:solidFill>
              </a:rPr>
              <a:t> subject</a:t>
            </a:r>
            <a:r>
              <a:rPr lang="en-US" dirty="0" smtClean="0">
                <a:solidFill>
                  <a:schemeClr val="bg1"/>
                </a:solidFill>
              </a:rPr>
              <a:t>,  </a:t>
            </a:r>
            <a:r>
              <a:rPr lang="vi-VN" dirty="0" smtClean="0">
                <a:solidFill>
                  <a:schemeClr val="bg1"/>
                </a:solidFill>
              </a:rPr>
              <a:t>Cột</a:t>
            </a:r>
            <a:r>
              <a:rPr lang="en-US" dirty="0" smtClean="0">
                <a:solidFill>
                  <a:schemeClr val="bg1"/>
                </a:solidFill>
              </a:rPr>
              <a:t> =</a:t>
            </a:r>
            <a:r>
              <a:rPr lang="vi-VN" dirty="0" smtClean="0">
                <a:solidFill>
                  <a:schemeClr val="bg1"/>
                </a:solidFill>
              </a:rPr>
              <a:t> </a:t>
            </a:r>
            <a:r>
              <a:rPr lang="vi-VN" dirty="0">
                <a:solidFill>
                  <a:schemeClr val="bg1"/>
                </a:solidFill>
              </a:rPr>
              <a:t>object</a:t>
            </a:r>
          </a:p>
          <a:p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7" name="Group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4691139"/>
              </p:ext>
            </p:extLst>
          </p:nvPr>
        </p:nvGraphicFramePr>
        <p:xfrm>
          <a:off x="3124200" y="3314700"/>
          <a:ext cx="6324600" cy="3200400"/>
        </p:xfrm>
        <a:graphic>
          <a:graphicData uri="http://schemas.openxmlformats.org/drawingml/2006/table">
            <a:tbl>
              <a:tblPr/>
              <a:tblGrid>
                <a:gridCol w="12652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652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63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652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6523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00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rx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anchor="ctr" anchorCtr="1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rx</a:t>
                      </a:r>
                    </a:p>
                  </a:txBody>
                  <a:tcPr anchor="ctr" anchorCtr="1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</a:t>
                      </a:r>
                    </a:p>
                  </a:txBody>
                  <a:tcPr anchor="ctr" anchorCtr="1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---</a:t>
                      </a:r>
                    </a:p>
                  </a:txBody>
                  <a:tcPr anchor="ctr" anchorCtr="1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---</a:t>
                      </a:r>
                    </a:p>
                  </a:txBody>
                  <a:tcPr anchor="ctr" anchorCtr="1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rx</a:t>
                      </a:r>
                    </a:p>
                  </a:txBody>
                  <a:tcPr anchor="ctr" anchorCtr="1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rx</a:t>
                      </a:r>
                    </a:p>
                  </a:txBody>
                  <a:tcPr anchor="ctr" anchorCtr="1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</a:t>
                      </a:r>
                    </a:p>
                  </a:txBody>
                  <a:tcPr anchor="ctr" anchorCtr="1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rw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anchor="ctr" anchorCtr="1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rw</a:t>
                      </a:r>
                    </a:p>
                  </a:txBody>
                  <a:tcPr anchor="ctr" anchorCtr="1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rwx</a:t>
                      </a:r>
                    </a:p>
                  </a:txBody>
                  <a:tcPr anchor="ctr" anchorCtr="1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rwx</a:t>
                      </a:r>
                    </a:p>
                  </a:txBody>
                  <a:tcPr anchor="ctr" anchorCtr="1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</a:t>
                      </a:r>
                    </a:p>
                  </a:txBody>
                  <a:tcPr anchor="ctr" anchorCtr="1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rw</a:t>
                      </a:r>
                    </a:p>
                  </a:txBody>
                  <a:tcPr anchor="ctr" anchorCtr="1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rw</a:t>
                      </a:r>
                    </a:p>
                  </a:txBody>
                  <a:tcPr anchor="ctr" anchorCtr="1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rx</a:t>
                      </a:r>
                    </a:p>
                  </a:txBody>
                  <a:tcPr anchor="ctr" anchorCtr="1" horzOverflow="overflow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rx</a:t>
                      </a:r>
                    </a:p>
                  </a:txBody>
                  <a:tcPr anchor="ctr" anchorCtr="1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rw</a:t>
                      </a:r>
                    </a:p>
                  </a:txBody>
                  <a:tcPr anchor="ctr" anchorCtr="1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rw</a:t>
                      </a:r>
                    </a:p>
                  </a:txBody>
                  <a:tcPr anchor="ctr" anchorCtr="1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rw</a:t>
                      </a:r>
                    </a:p>
                  </a:txBody>
                  <a:tcPr anchor="ctr" anchorCtr="1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8" name="Rectangle 38"/>
          <p:cNvSpPr>
            <a:spLocks noChangeArrowheads="1"/>
          </p:cNvSpPr>
          <p:nvPr/>
        </p:nvSpPr>
        <p:spPr bwMode="auto">
          <a:xfrm>
            <a:off x="3429000" y="2797175"/>
            <a:ext cx="49084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OS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Rectangle 39"/>
          <p:cNvSpPr>
            <a:spLocks noChangeArrowheads="1"/>
          </p:cNvSpPr>
          <p:nvPr/>
        </p:nvSpPr>
        <p:spPr bwMode="auto">
          <a:xfrm>
            <a:off x="4355048" y="2552701"/>
            <a:ext cx="133401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Accounting</a:t>
            </a:r>
          </a:p>
          <a:p>
            <a:pPr algn="ctr"/>
            <a:r>
              <a:rPr lang="en-US" dirty="0" smtClean="0">
                <a:solidFill>
                  <a:schemeClr val="bg1"/>
                </a:solidFill>
              </a:rPr>
              <a:t>program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" name="Rectangle 40"/>
          <p:cNvSpPr>
            <a:spLocks noChangeArrowheads="1"/>
          </p:cNvSpPr>
          <p:nvPr/>
        </p:nvSpPr>
        <p:spPr bwMode="auto">
          <a:xfrm>
            <a:off x="5740935" y="2584451"/>
            <a:ext cx="133401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Accounting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data</a:t>
            </a:r>
          </a:p>
        </p:txBody>
      </p:sp>
      <p:sp>
        <p:nvSpPr>
          <p:cNvPr id="11" name="Rectangle 41"/>
          <p:cNvSpPr>
            <a:spLocks noChangeArrowheads="1"/>
          </p:cNvSpPr>
          <p:nvPr/>
        </p:nvSpPr>
        <p:spPr bwMode="auto">
          <a:xfrm>
            <a:off x="7124205" y="2552701"/>
            <a:ext cx="117256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Insurance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data</a:t>
            </a:r>
          </a:p>
        </p:txBody>
      </p:sp>
      <p:sp>
        <p:nvSpPr>
          <p:cNvPr id="12" name="Rectangle 42"/>
          <p:cNvSpPr>
            <a:spLocks noChangeArrowheads="1"/>
          </p:cNvSpPr>
          <p:nvPr/>
        </p:nvSpPr>
        <p:spPr bwMode="auto">
          <a:xfrm>
            <a:off x="8403660" y="2584451"/>
            <a:ext cx="89171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Payroll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data</a:t>
            </a:r>
          </a:p>
        </p:txBody>
      </p:sp>
      <p:sp>
        <p:nvSpPr>
          <p:cNvPr id="13" name="Rectangle 43"/>
          <p:cNvSpPr>
            <a:spLocks noChangeArrowheads="1"/>
          </p:cNvSpPr>
          <p:nvPr/>
        </p:nvSpPr>
        <p:spPr bwMode="auto">
          <a:xfrm>
            <a:off x="2406650" y="3482975"/>
            <a:ext cx="59022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Bob</a:t>
            </a:r>
          </a:p>
        </p:txBody>
      </p:sp>
      <p:sp>
        <p:nvSpPr>
          <p:cNvPr id="14" name="Rectangle 44"/>
          <p:cNvSpPr>
            <a:spLocks noChangeArrowheads="1"/>
          </p:cNvSpPr>
          <p:nvPr/>
        </p:nvSpPr>
        <p:spPr bwMode="auto">
          <a:xfrm>
            <a:off x="2224089" y="4244975"/>
            <a:ext cx="68800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Alice</a:t>
            </a:r>
          </a:p>
        </p:txBody>
      </p:sp>
      <p:sp>
        <p:nvSpPr>
          <p:cNvPr id="15" name="Rectangle 45"/>
          <p:cNvSpPr>
            <a:spLocks noChangeArrowheads="1"/>
          </p:cNvSpPr>
          <p:nvPr/>
        </p:nvSpPr>
        <p:spPr bwMode="auto">
          <a:xfrm>
            <a:off x="2259013" y="5083175"/>
            <a:ext cx="61266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Sam</a:t>
            </a:r>
          </a:p>
        </p:txBody>
      </p:sp>
      <p:sp>
        <p:nvSpPr>
          <p:cNvPr id="16" name="Rectangle 46"/>
          <p:cNvSpPr>
            <a:spLocks noChangeArrowheads="1"/>
          </p:cNvSpPr>
          <p:nvPr/>
        </p:nvSpPr>
        <p:spPr bwMode="auto">
          <a:xfrm>
            <a:off x="1623826" y="5753100"/>
            <a:ext cx="146386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0">
                <a:solidFill>
                  <a:schemeClr val="bg1"/>
                </a:solidFill>
              </a:rPr>
              <a:t>Accounting</a:t>
            </a:r>
          </a:p>
          <a:p>
            <a:pPr algn="r"/>
            <a:r>
              <a:rPr lang="en-US" sz="2000">
                <a:solidFill>
                  <a:schemeClr val="bg1"/>
                </a:solidFill>
              </a:rPr>
              <a:t>program</a:t>
            </a:r>
          </a:p>
        </p:txBody>
      </p:sp>
    </p:spTree>
    <p:extLst>
      <p:ext uri="{BB962C8B-B14F-4D97-AF65-F5344CB8AC3E}">
        <p14:creationId xmlns:p14="http://schemas.microsoft.com/office/powerpoint/2010/main" val="4027010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1183" y="190954"/>
            <a:ext cx="11871960" cy="793115"/>
          </a:xfrm>
        </p:spPr>
        <p:txBody>
          <a:bodyPr/>
          <a:lstStyle/>
          <a:p>
            <a:pPr algn="ctr"/>
            <a:r>
              <a:rPr lang="en-US" b="1" dirty="0"/>
              <a:t>Đặc điểm của </a:t>
            </a:r>
            <a:r>
              <a:rPr lang="en-US" b="1" dirty="0" smtClean="0"/>
              <a:t>ACM</a:t>
            </a:r>
            <a:endParaRPr lang="en-US" b="1" dirty="0"/>
          </a:p>
        </p:txBody>
      </p:sp>
      <p:sp>
        <p:nvSpPr>
          <p:cNvPr id="5" name="Content Placeholder 1"/>
          <p:cNvSpPr>
            <a:spLocks noGrp="1"/>
          </p:cNvSpPr>
          <p:nvPr>
            <p:ph sz="quarter" idx="4294967295"/>
          </p:nvPr>
        </p:nvSpPr>
        <p:spPr>
          <a:xfrm>
            <a:off x="1075029" y="303244"/>
            <a:ext cx="10300996" cy="5229808"/>
          </a:xfrm>
        </p:spPr>
        <p:txBody>
          <a:bodyPr anchor="ctr"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vi-VN" sz="3200" b="1" dirty="0" smtClean="0">
                <a:solidFill>
                  <a:schemeClr val="bg1"/>
                </a:solidFill>
              </a:rPr>
              <a:t>Đặc điểm của ACM</a:t>
            </a:r>
          </a:p>
          <a:p>
            <a:r>
              <a:rPr lang="vi-VN" sz="3200" dirty="0" smtClean="0">
                <a:solidFill>
                  <a:schemeClr val="bg1"/>
                </a:solidFill>
              </a:rPr>
              <a:t>Mô tả đầy đủ, chi tiết các quyền truy cập</a:t>
            </a:r>
          </a:p>
          <a:p>
            <a:r>
              <a:rPr lang="vi-VN" sz="3200" dirty="0" smtClean="0">
                <a:solidFill>
                  <a:schemeClr val="bg1"/>
                </a:solidFill>
              </a:rPr>
              <a:t>Khó quản lý, có thể cấu hình sai</a:t>
            </a:r>
          </a:p>
          <a:p>
            <a:r>
              <a:rPr lang="vi-VN" sz="3200" dirty="0" smtClean="0">
                <a:solidFill>
                  <a:schemeClr val="bg1"/>
                </a:solidFill>
              </a:rPr>
              <a:t>Không phù hợp cho những hệ thống có số lượng lớn người dùng và số lượng lớn tài nguyên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0712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1182" y="190954"/>
            <a:ext cx="11713339" cy="793115"/>
          </a:xfrm>
        </p:spPr>
        <p:txBody>
          <a:bodyPr/>
          <a:lstStyle/>
          <a:p>
            <a:pPr algn="ctr"/>
            <a:r>
              <a:rPr lang="en-US" b="1" dirty="0"/>
              <a:t>Biến </a:t>
            </a:r>
            <a:r>
              <a:rPr lang="en-US" b="1" dirty="0" smtClean="0"/>
              <a:t>thể của ACM</a:t>
            </a:r>
            <a:endParaRPr lang="en-US" b="1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4294967295"/>
          </p:nvPr>
        </p:nvSpPr>
        <p:spPr>
          <a:xfrm>
            <a:off x="718457" y="1180011"/>
            <a:ext cx="10944808" cy="4483359"/>
          </a:xfrm>
        </p:spPr>
        <p:txBody>
          <a:bodyPr/>
          <a:lstStyle/>
          <a:p>
            <a:endParaRPr lang="vi-VN" sz="3200" dirty="0">
              <a:solidFill>
                <a:schemeClr val="bg1"/>
              </a:solidFill>
            </a:endParaRPr>
          </a:p>
          <a:p>
            <a:r>
              <a:rPr lang="vi-VN" sz="3200" dirty="0" smtClean="0">
                <a:solidFill>
                  <a:schemeClr val="bg1"/>
                </a:solidFill>
              </a:rPr>
              <a:t>Lưu </a:t>
            </a:r>
            <a:r>
              <a:rPr lang="vi-VN" sz="3200" dirty="0">
                <a:solidFill>
                  <a:schemeClr val="bg1"/>
                </a:solidFill>
              </a:rPr>
              <a:t>ACM theo từng cột </a:t>
            </a:r>
            <a:r>
              <a:rPr lang="en-US" sz="3200" dirty="0" smtClean="0">
                <a:solidFill>
                  <a:schemeClr val="bg1"/>
                </a:solidFill>
              </a:rPr>
              <a:t/>
            </a:r>
            <a:br>
              <a:rPr lang="en-US" sz="3200" dirty="0" smtClean="0">
                <a:solidFill>
                  <a:schemeClr val="bg1"/>
                </a:solidFill>
              </a:rPr>
            </a:br>
            <a:r>
              <a:rPr lang="vi-VN" sz="3200" dirty="0" smtClean="0">
                <a:solidFill>
                  <a:schemeClr val="bg1"/>
                </a:solidFill>
                <a:sym typeface="Wingdings" pitchFamily="2" charset="2"/>
              </a:rPr>
              <a:t> </a:t>
            </a:r>
            <a:r>
              <a:rPr lang="vi-VN" sz="3200" dirty="0">
                <a:solidFill>
                  <a:schemeClr val="bg1"/>
                </a:solidFill>
                <a:sym typeface="Wingdings" pitchFamily="2" charset="2"/>
              </a:rPr>
              <a:t>Access Control List</a:t>
            </a:r>
          </a:p>
          <a:p>
            <a:r>
              <a:rPr lang="vi-VN" sz="3200" dirty="0">
                <a:solidFill>
                  <a:schemeClr val="bg1"/>
                </a:solidFill>
                <a:sym typeface="Wingdings" pitchFamily="2" charset="2"/>
              </a:rPr>
              <a:t>Lưu ACM theo từng dòng </a:t>
            </a:r>
            <a:r>
              <a:rPr lang="en-US" sz="3200" dirty="0" smtClean="0">
                <a:solidFill>
                  <a:schemeClr val="bg1"/>
                </a:solidFill>
                <a:sym typeface="Wingdings" pitchFamily="2" charset="2"/>
              </a:rPr>
              <a:t/>
            </a:r>
            <a:br>
              <a:rPr lang="en-US" sz="3200" dirty="0" smtClean="0">
                <a:solidFill>
                  <a:schemeClr val="bg1"/>
                </a:solidFill>
                <a:sym typeface="Wingdings" pitchFamily="2" charset="2"/>
              </a:rPr>
            </a:br>
            <a:r>
              <a:rPr lang="vi-VN" sz="3200" dirty="0" smtClean="0">
                <a:solidFill>
                  <a:schemeClr val="bg1"/>
                </a:solidFill>
                <a:sym typeface="Wingdings" pitchFamily="2" charset="2"/>
              </a:rPr>
              <a:t> </a:t>
            </a:r>
            <a:r>
              <a:rPr lang="vi-VN" sz="3200" dirty="0">
                <a:solidFill>
                  <a:schemeClr val="bg1"/>
                </a:solidFill>
                <a:sym typeface="Wingdings" pitchFamily="2" charset="2"/>
              </a:rPr>
              <a:t>Access Capbability (Profile</a:t>
            </a:r>
            <a:r>
              <a:rPr lang="vi-VN" sz="3200" dirty="0" smtClean="0">
                <a:solidFill>
                  <a:schemeClr val="bg1"/>
                </a:solidFill>
                <a:sym typeface="Wingdings" pitchFamily="2" charset="2"/>
              </a:rPr>
              <a:t>)</a:t>
            </a:r>
            <a:endParaRPr lang="en-US" sz="3200" dirty="0" smtClean="0">
              <a:solidFill>
                <a:schemeClr val="bg1"/>
              </a:solidFill>
              <a:sym typeface="Wingdings" pitchFamily="2" charset="2"/>
            </a:endParaRPr>
          </a:p>
          <a:p>
            <a:r>
              <a:rPr lang="vi-VN" sz="3200" dirty="0">
                <a:solidFill>
                  <a:schemeClr val="bg1"/>
                </a:solidFill>
              </a:rPr>
              <a:t>CL: </a:t>
            </a:r>
            <a:r>
              <a:rPr lang="vi-VN" sz="3200" dirty="0" smtClean="0">
                <a:solidFill>
                  <a:schemeClr val="bg1"/>
                </a:solidFill>
              </a:rPr>
              <a:t>khi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cần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tìm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các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chủ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thể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có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thể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truy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cập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đến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một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đối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tượng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o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thì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cần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duyệt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tất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cả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danh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sách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</a:p>
          <a:p>
            <a:r>
              <a:rPr lang="vi-VN" sz="3200" dirty="0" smtClean="0">
                <a:solidFill>
                  <a:schemeClr val="bg1"/>
                </a:solidFill>
              </a:rPr>
              <a:t>ACL</a:t>
            </a:r>
            <a:r>
              <a:rPr lang="vi-VN" sz="3200" dirty="0">
                <a:solidFill>
                  <a:schemeClr val="bg1"/>
                </a:solidFill>
              </a:rPr>
              <a:t>: </a:t>
            </a:r>
            <a:r>
              <a:rPr lang="vi-VN" sz="3200" dirty="0" smtClean="0">
                <a:solidFill>
                  <a:schemeClr val="bg1"/>
                </a:solidFill>
              </a:rPr>
              <a:t>ngược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vi-VN" sz="3200" dirty="0" smtClean="0">
                <a:solidFill>
                  <a:schemeClr val="bg1"/>
                </a:solidFill>
              </a:rPr>
              <a:t>lại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khi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cần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tìm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các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đối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tượng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có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thể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được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truy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cập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bởi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một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chủ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thể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thì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cần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duyệt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tất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cả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danh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r>
              <a:rPr lang="en-US" sz="3200" dirty="0" err="1" smtClean="0">
                <a:solidFill>
                  <a:schemeClr val="bg1"/>
                </a:solidFill>
              </a:rPr>
              <a:t>sách</a:t>
            </a:r>
            <a:endParaRPr lang="en-US" sz="3200" dirty="0">
              <a:solidFill>
                <a:schemeClr val="bg1"/>
              </a:solidFill>
            </a:endParaRPr>
          </a:p>
          <a:p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54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2"/>
          <p:cNvSpPr>
            <a:spLocks noGrp="1" noChangeArrowheads="1"/>
          </p:cNvSpPr>
          <p:nvPr>
            <p:ph type="title"/>
          </p:nvPr>
        </p:nvSpPr>
        <p:spPr>
          <a:xfrm>
            <a:off x="211183" y="190954"/>
            <a:ext cx="11564050" cy="793115"/>
          </a:xfrm>
        </p:spPr>
        <p:txBody>
          <a:bodyPr/>
          <a:lstStyle/>
          <a:p>
            <a:pPr algn="ctr"/>
            <a:r>
              <a:rPr lang="en-US" b="1" dirty="0"/>
              <a:t>Access Control Lists (ACLs)</a:t>
            </a:r>
          </a:p>
        </p:txBody>
      </p:sp>
      <p:sp>
        <p:nvSpPr>
          <p:cNvPr id="164867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634482" y="984069"/>
            <a:ext cx="10524930" cy="5626359"/>
          </a:xfrm>
        </p:spPr>
        <p:txBody>
          <a:bodyPr/>
          <a:lstStyle/>
          <a:p>
            <a:r>
              <a:rPr lang="en-US" sz="2800" dirty="0">
                <a:solidFill>
                  <a:schemeClr val="bg1"/>
                </a:solidFill>
              </a:rPr>
              <a:t>ACL: store access control matrix by </a:t>
            </a:r>
            <a:r>
              <a:rPr lang="en-US" sz="2800" b="1" dirty="0">
                <a:solidFill>
                  <a:srgbClr val="FFFF00"/>
                </a:solidFill>
              </a:rPr>
              <a:t>column</a:t>
            </a:r>
            <a:endParaRPr lang="en-US" sz="2800" dirty="0">
              <a:solidFill>
                <a:srgbClr val="FFFF00"/>
              </a:solidFill>
            </a:endParaRPr>
          </a:p>
          <a:p>
            <a:r>
              <a:rPr lang="en-US" sz="2800" dirty="0">
                <a:solidFill>
                  <a:schemeClr val="bg1"/>
                </a:solidFill>
              </a:rPr>
              <a:t>Example: ACL for </a:t>
            </a:r>
            <a:r>
              <a:rPr lang="en-US" sz="2800" b="1" dirty="0">
                <a:solidFill>
                  <a:srgbClr val="FFFF00"/>
                </a:solidFill>
              </a:rPr>
              <a:t>insurance data</a:t>
            </a:r>
            <a:r>
              <a:rPr lang="en-US" sz="2800" dirty="0">
                <a:solidFill>
                  <a:srgbClr val="FFFF00"/>
                </a:solidFill>
              </a:rPr>
              <a:t> </a:t>
            </a:r>
            <a:r>
              <a:rPr lang="en-US" sz="2800" dirty="0">
                <a:solidFill>
                  <a:schemeClr val="bg1"/>
                </a:solidFill>
              </a:rPr>
              <a:t>is in </a:t>
            </a:r>
            <a:r>
              <a:rPr lang="en-US" sz="2800" b="1" dirty="0">
                <a:solidFill>
                  <a:srgbClr val="FFFF00"/>
                </a:solidFill>
              </a:rPr>
              <a:t>blue</a:t>
            </a:r>
            <a:endParaRPr lang="en-US" sz="2800" dirty="0">
              <a:solidFill>
                <a:srgbClr val="FFFF00"/>
              </a:solidFill>
            </a:endParaRPr>
          </a:p>
        </p:txBody>
      </p:sp>
      <p:graphicFrame>
        <p:nvGraphicFramePr>
          <p:cNvPr id="164868" name="Group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0052081"/>
              </p:ext>
            </p:extLst>
          </p:nvPr>
        </p:nvGraphicFramePr>
        <p:xfrm>
          <a:off x="3385458" y="3136939"/>
          <a:ext cx="6324600" cy="3200400"/>
        </p:xfrm>
        <a:graphic>
          <a:graphicData uri="http://schemas.openxmlformats.org/drawingml/2006/table">
            <a:tbl>
              <a:tblPr/>
              <a:tblGrid>
                <a:gridCol w="12652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652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63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652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6523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00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rx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rx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</a:rPr>
                        <a:t>---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---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rx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rx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</a:rPr>
                        <a:t>rw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rw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rwx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rwx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</a:rPr>
                        <a:t>rw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rw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rx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rx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rw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/>
                          <a:latin typeface="Comic Sans MS" pitchFamily="66" charset="0"/>
                        </a:rPr>
                        <a:t>rw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rw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64900" name="Rectangle 36"/>
          <p:cNvSpPr>
            <a:spLocks noChangeArrowheads="1"/>
          </p:cNvSpPr>
          <p:nvPr/>
        </p:nvSpPr>
        <p:spPr bwMode="auto">
          <a:xfrm>
            <a:off x="3690258" y="2619414"/>
            <a:ext cx="49084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OS</a:t>
            </a:r>
          </a:p>
        </p:txBody>
      </p:sp>
      <p:sp>
        <p:nvSpPr>
          <p:cNvPr id="164901" name="Rectangle 37"/>
          <p:cNvSpPr>
            <a:spLocks noChangeArrowheads="1"/>
          </p:cNvSpPr>
          <p:nvPr/>
        </p:nvSpPr>
        <p:spPr bwMode="auto">
          <a:xfrm>
            <a:off x="4561507" y="2342415"/>
            <a:ext cx="133401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Accounting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program</a:t>
            </a:r>
          </a:p>
        </p:txBody>
      </p:sp>
      <p:sp>
        <p:nvSpPr>
          <p:cNvPr id="164902" name="Rectangle 38"/>
          <p:cNvSpPr>
            <a:spLocks noChangeArrowheads="1"/>
          </p:cNvSpPr>
          <p:nvPr/>
        </p:nvSpPr>
        <p:spPr bwMode="auto">
          <a:xfrm>
            <a:off x="6002193" y="2406690"/>
            <a:ext cx="133401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</a:rPr>
              <a:t>Accounting</a:t>
            </a:r>
          </a:p>
          <a:p>
            <a:pPr algn="ctr"/>
            <a:r>
              <a:rPr lang="en-US">
                <a:solidFill>
                  <a:schemeClr val="bg1"/>
                </a:solidFill>
              </a:rPr>
              <a:t>data</a:t>
            </a:r>
          </a:p>
        </p:txBody>
      </p:sp>
      <p:sp>
        <p:nvSpPr>
          <p:cNvPr id="164903" name="Rectangle 39"/>
          <p:cNvSpPr>
            <a:spLocks noChangeArrowheads="1"/>
          </p:cNvSpPr>
          <p:nvPr/>
        </p:nvSpPr>
        <p:spPr bwMode="auto">
          <a:xfrm>
            <a:off x="7360615" y="2406690"/>
            <a:ext cx="119763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solidFill>
                  <a:srgbClr val="FFFF00"/>
                </a:solidFill>
              </a:rPr>
              <a:t>Insurance</a:t>
            </a:r>
          </a:p>
          <a:p>
            <a:pPr algn="ctr"/>
            <a:r>
              <a:rPr lang="en-US" b="1" dirty="0">
                <a:solidFill>
                  <a:srgbClr val="FFFF00"/>
                </a:solidFill>
              </a:rPr>
              <a:t>data</a:t>
            </a:r>
          </a:p>
        </p:txBody>
      </p:sp>
      <p:sp>
        <p:nvSpPr>
          <p:cNvPr id="164904" name="Rectangle 40"/>
          <p:cNvSpPr>
            <a:spLocks noChangeArrowheads="1"/>
          </p:cNvSpPr>
          <p:nvPr/>
        </p:nvSpPr>
        <p:spPr bwMode="auto">
          <a:xfrm>
            <a:off x="8664918" y="2406690"/>
            <a:ext cx="89171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</a:rPr>
              <a:t>Payroll</a:t>
            </a:r>
          </a:p>
          <a:p>
            <a:pPr algn="ctr"/>
            <a:r>
              <a:rPr lang="en-US">
                <a:solidFill>
                  <a:schemeClr val="bg1"/>
                </a:solidFill>
              </a:rPr>
              <a:t>data</a:t>
            </a:r>
          </a:p>
        </p:txBody>
      </p:sp>
      <p:sp>
        <p:nvSpPr>
          <p:cNvPr id="164905" name="Rectangle 41"/>
          <p:cNvSpPr>
            <a:spLocks noChangeArrowheads="1"/>
          </p:cNvSpPr>
          <p:nvPr/>
        </p:nvSpPr>
        <p:spPr bwMode="auto">
          <a:xfrm>
            <a:off x="2667908" y="3305214"/>
            <a:ext cx="59022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Bob</a:t>
            </a:r>
          </a:p>
        </p:txBody>
      </p:sp>
      <p:sp>
        <p:nvSpPr>
          <p:cNvPr id="164906" name="Rectangle 42"/>
          <p:cNvSpPr>
            <a:spLocks noChangeArrowheads="1"/>
          </p:cNvSpPr>
          <p:nvPr/>
        </p:nvSpPr>
        <p:spPr bwMode="auto">
          <a:xfrm>
            <a:off x="2485347" y="4067214"/>
            <a:ext cx="68800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Alice</a:t>
            </a:r>
          </a:p>
        </p:txBody>
      </p:sp>
      <p:sp>
        <p:nvSpPr>
          <p:cNvPr id="164907" name="Rectangle 43"/>
          <p:cNvSpPr>
            <a:spLocks noChangeArrowheads="1"/>
          </p:cNvSpPr>
          <p:nvPr/>
        </p:nvSpPr>
        <p:spPr bwMode="auto">
          <a:xfrm>
            <a:off x="2520271" y="4905414"/>
            <a:ext cx="61266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Sam</a:t>
            </a:r>
          </a:p>
        </p:txBody>
      </p:sp>
      <p:sp>
        <p:nvSpPr>
          <p:cNvPr id="164909" name="Rectangle 45"/>
          <p:cNvSpPr>
            <a:spLocks noChangeArrowheads="1"/>
          </p:cNvSpPr>
          <p:nvPr/>
        </p:nvSpPr>
        <p:spPr bwMode="auto">
          <a:xfrm>
            <a:off x="1808884" y="5537239"/>
            <a:ext cx="146386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0">
                <a:solidFill>
                  <a:schemeClr val="bg1"/>
                </a:solidFill>
              </a:rPr>
              <a:t>Accounting</a:t>
            </a:r>
          </a:p>
          <a:p>
            <a:pPr algn="r"/>
            <a:r>
              <a:rPr lang="en-US" sz="2000">
                <a:solidFill>
                  <a:schemeClr val="bg1"/>
                </a:solidFill>
              </a:rPr>
              <a:t>program</a:t>
            </a:r>
          </a:p>
        </p:txBody>
      </p:sp>
    </p:spTree>
    <p:extLst>
      <p:ext uri="{BB962C8B-B14F-4D97-AF65-F5344CB8AC3E}">
        <p14:creationId xmlns:p14="http://schemas.microsoft.com/office/powerpoint/2010/main" val="1319524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1182" y="190954"/>
            <a:ext cx="11498735" cy="793115"/>
          </a:xfrm>
        </p:spPr>
        <p:txBody>
          <a:bodyPr/>
          <a:lstStyle/>
          <a:p>
            <a:pPr algn="ctr"/>
            <a:r>
              <a:rPr lang="en-US" b="1" dirty="0"/>
              <a:t>Access Control Lists (ACLs)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791" y="984068"/>
            <a:ext cx="5029200" cy="5873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495071" y="6059007"/>
            <a:ext cx="41885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bg1"/>
                </a:solidFill>
              </a:rPr>
              <a:t>Nguồn: Ảnh chụp màn hình </a:t>
            </a:r>
          </a:p>
          <a:p>
            <a:r>
              <a:rPr lang="en-US" smtClean="0">
                <a:solidFill>
                  <a:schemeClr val="bg1"/>
                </a:solidFill>
              </a:rPr>
              <a:t>của máy tính giảng viên</a:t>
            </a:r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778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/>
          <p:cNvSpPr>
            <a:spLocks noGrp="1" noChangeArrowheads="1"/>
          </p:cNvSpPr>
          <p:nvPr>
            <p:ph type="title"/>
          </p:nvPr>
        </p:nvSpPr>
        <p:spPr>
          <a:xfrm>
            <a:off x="211182" y="190954"/>
            <a:ext cx="11797315" cy="793115"/>
          </a:xfrm>
        </p:spPr>
        <p:txBody>
          <a:bodyPr/>
          <a:lstStyle/>
          <a:p>
            <a:pPr algn="ctr"/>
            <a:r>
              <a:rPr lang="en-US" b="1" dirty="0"/>
              <a:t>Capabilities (or C-Lists)</a:t>
            </a:r>
          </a:p>
        </p:txBody>
      </p:sp>
      <p:sp>
        <p:nvSpPr>
          <p:cNvPr id="165891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774441" y="1008030"/>
            <a:ext cx="10133046" cy="5635690"/>
          </a:xfrm>
        </p:spPr>
        <p:txBody>
          <a:bodyPr/>
          <a:lstStyle/>
          <a:p>
            <a:r>
              <a:rPr lang="en-US" sz="2800" dirty="0">
                <a:solidFill>
                  <a:schemeClr val="bg1"/>
                </a:solidFill>
              </a:rPr>
              <a:t>Store access control matrix by </a:t>
            </a:r>
            <a:r>
              <a:rPr lang="en-US" sz="2800" b="1" dirty="0">
                <a:solidFill>
                  <a:srgbClr val="FF0000"/>
                </a:solidFill>
              </a:rPr>
              <a:t>row</a:t>
            </a:r>
            <a:endParaRPr lang="en-US" sz="2800" dirty="0"/>
          </a:p>
          <a:p>
            <a:r>
              <a:rPr lang="en-US" sz="2800" dirty="0">
                <a:solidFill>
                  <a:schemeClr val="bg1"/>
                </a:solidFill>
              </a:rPr>
              <a:t>Example: Capability for</a:t>
            </a:r>
            <a:r>
              <a:rPr lang="en-US" sz="2800" dirty="0"/>
              <a:t> </a:t>
            </a:r>
            <a:r>
              <a:rPr lang="en-US" sz="2800" b="1" dirty="0">
                <a:solidFill>
                  <a:srgbClr val="FF0000"/>
                </a:solidFill>
              </a:rPr>
              <a:t>Alice</a:t>
            </a:r>
            <a:r>
              <a:rPr lang="en-US" sz="2800" dirty="0"/>
              <a:t> </a:t>
            </a:r>
            <a:r>
              <a:rPr lang="en-US" sz="2800" dirty="0">
                <a:solidFill>
                  <a:schemeClr val="bg1"/>
                </a:solidFill>
              </a:rPr>
              <a:t>is in </a:t>
            </a:r>
            <a:r>
              <a:rPr lang="en-US" sz="2800" b="1" dirty="0">
                <a:solidFill>
                  <a:srgbClr val="FF0000"/>
                </a:solidFill>
              </a:rPr>
              <a:t>red</a:t>
            </a:r>
            <a:endParaRPr lang="en-US" sz="2800" dirty="0"/>
          </a:p>
        </p:txBody>
      </p:sp>
      <p:graphicFrame>
        <p:nvGraphicFramePr>
          <p:cNvPr id="165892" name="Group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798147"/>
              </p:ext>
            </p:extLst>
          </p:nvPr>
        </p:nvGraphicFramePr>
        <p:xfrm>
          <a:off x="3152192" y="3063551"/>
          <a:ext cx="6324600" cy="3200400"/>
        </p:xfrm>
        <a:graphic>
          <a:graphicData uri="http://schemas.openxmlformats.org/drawingml/2006/table">
            <a:tbl>
              <a:tblPr/>
              <a:tblGrid>
                <a:gridCol w="12652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652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63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652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6523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00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rx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rx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---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---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rx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rx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r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rw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omic Sans MS" pitchFamily="66" charset="0"/>
                        </a:rPr>
                        <a:t>rw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rwx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rwx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rw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rw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00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rx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rx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rw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rw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omic Sans MS" pitchFamily="66" charset="0"/>
                        </a:rPr>
                        <a:t>rw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omic Sans MS" pitchFamily="66" charset="0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65924" name="Rectangle 36"/>
          <p:cNvSpPr>
            <a:spLocks noChangeArrowheads="1"/>
          </p:cNvSpPr>
          <p:nvPr/>
        </p:nvSpPr>
        <p:spPr bwMode="auto">
          <a:xfrm>
            <a:off x="3456992" y="2546026"/>
            <a:ext cx="49084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OS</a:t>
            </a:r>
          </a:p>
        </p:txBody>
      </p:sp>
      <p:sp>
        <p:nvSpPr>
          <p:cNvPr id="165925" name="Rectangle 37"/>
          <p:cNvSpPr>
            <a:spLocks noChangeArrowheads="1"/>
          </p:cNvSpPr>
          <p:nvPr/>
        </p:nvSpPr>
        <p:spPr bwMode="auto">
          <a:xfrm>
            <a:off x="4383040" y="2301552"/>
            <a:ext cx="133401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</a:rPr>
              <a:t>Accounting</a:t>
            </a:r>
          </a:p>
          <a:p>
            <a:pPr algn="ctr"/>
            <a:r>
              <a:rPr lang="en-US">
                <a:solidFill>
                  <a:schemeClr val="bg1"/>
                </a:solidFill>
              </a:rPr>
              <a:t>program</a:t>
            </a:r>
          </a:p>
        </p:txBody>
      </p:sp>
      <p:sp>
        <p:nvSpPr>
          <p:cNvPr id="165926" name="Rectangle 38"/>
          <p:cNvSpPr>
            <a:spLocks noChangeArrowheads="1"/>
          </p:cNvSpPr>
          <p:nvPr/>
        </p:nvSpPr>
        <p:spPr bwMode="auto">
          <a:xfrm>
            <a:off x="5768927" y="2333302"/>
            <a:ext cx="133401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</a:rPr>
              <a:t>Accounting</a:t>
            </a:r>
          </a:p>
          <a:p>
            <a:pPr algn="ctr"/>
            <a:r>
              <a:rPr lang="en-US">
                <a:solidFill>
                  <a:schemeClr val="bg1"/>
                </a:solidFill>
              </a:rPr>
              <a:t>data</a:t>
            </a:r>
          </a:p>
        </p:txBody>
      </p:sp>
      <p:sp>
        <p:nvSpPr>
          <p:cNvPr id="165927" name="Rectangle 39"/>
          <p:cNvSpPr>
            <a:spLocks noChangeArrowheads="1"/>
          </p:cNvSpPr>
          <p:nvPr/>
        </p:nvSpPr>
        <p:spPr bwMode="auto">
          <a:xfrm>
            <a:off x="7152197" y="2301552"/>
            <a:ext cx="117256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</a:rPr>
              <a:t>Insurance</a:t>
            </a:r>
          </a:p>
          <a:p>
            <a:pPr algn="ctr"/>
            <a:r>
              <a:rPr lang="en-US">
                <a:solidFill>
                  <a:schemeClr val="bg1"/>
                </a:solidFill>
              </a:rPr>
              <a:t>data</a:t>
            </a:r>
          </a:p>
        </p:txBody>
      </p:sp>
      <p:sp>
        <p:nvSpPr>
          <p:cNvPr id="165928" name="Rectangle 40"/>
          <p:cNvSpPr>
            <a:spLocks noChangeArrowheads="1"/>
          </p:cNvSpPr>
          <p:nvPr/>
        </p:nvSpPr>
        <p:spPr bwMode="auto">
          <a:xfrm>
            <a:off x="8431652" y="2333302"/>
            <a:ext cx="89171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Payroll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data</a:t>
            </a:r>
          </a:p>
        </p:txBody>
      </p:sp>
      <p:sp>
        <p:nvSpPr>
          <p:cNvPr id="165929" name="Rectangle 41"/>
          <p:cNvSpPr>
            <a:spLocks noChangeArrowheads="1"/>
          </p:cNvSpPr>
          <p:nvPr/>
        </p:nvSpPr>
        <p:spPr bwMode="auto">
          <a:xfrm>
            <a:off x="2434642" y="3231826"/>
            <a:ext cx="59022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Bob</a:t>
            </a:r>
          </a:p>
        </p:txBody>
      </p:sp>
      <p:sp>
        <p:nvSpPr>
          <p:cNvPr id="165930" name="Rectangle 42"/>
          <p:cNvSpPr>
            <a:spLocks noChangeArrowheads="1"/>
          </p:cNvSpPr>
          <p:nvPr/>
        </p:nvSpPr>
        <p:spPr bwMode="auto">
          <a:xfrm>
            <a:off x="2172706" y="3993826"/>
            <a:ext cx="70724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0000"/>
                </a:solidFill>
              </a:rPr>
              <a:t>Alice</a:t>
            </a:r>
            <a:endParaRPr lang="en-US">
              <a:solidFill>
                <a:srgbClr val="FF0000"/>
              </a:solidFill>
            </a:endParaRPr>
          </a:p>
        </p:txBody>
      </p:sp>
      <p:sp>
        <p:nvSpPr>
          <p:cNvPr id="165931" name="Rectangle 43"/>
          <p:cNvSpPr>
            <a:spLocks noChangeArrowheads="1"/>
          </p:cNvSpPr>
          <p:nvPr/>
        </p:nvSpPr>
        <p:spPr bwMode="auto">
          <a:xfrm>
            <a:off x="2287005" y="4832026"/>
            <a:ext cx="61266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Sam</a:t>
            </a:r>
          </a:p>
        </p:txBody>
      </p:sp>
      <p:sp>
        <p:nvSpPr>
          <p:cNvPr id="165932" name="Rectangle 44"/>
          <p:cNvSpPr>
            <a:spLocks noChangeArrowheads="1"/>
          </p:cNvSpPr>
          <p:nvPr/>
        </p:nvSpPr>
        <p:spPr bwMode="auto">
          <a:xfrm>
            <a:off x="1575618" y="5463851"/>
            <a:ext cx="146386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0">
                <a:solidFill>
                  <a:schemeClr val="bg1"/>
                </a:solidFill>
              </a:rPr>
              <a:t>Accounting</a:t>
            </a:r>
          </a:p>
          <a:p>
            <a:pPr algn="r"/>
            <a:r>
              <a:rPr lang="en-US" sz="2000">
                <a:solidFill>
                  <a:schemeClr val="bg1"/>
                </a:solidFill>
              </a:rPr>
              <a:t>program</a:t>
            </a:r>
          </a:p>
        </p:txBody>
      </p:sp>
    </p:spTree>
    <p:extLst>
      <p:ext uri="{BB962C8B-B14F-4D97-AF65-F5344CB8AC3E}">
        <p14:creationId xmlns:p14="http://schemas.microsoft.com/office/powerpoint/2010/main" val="2621336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090" name="Rectangle 2"/>
          <p:cNvSpPr>
            <a:spLocks noGrp="1" noChangeArrowheads="1"/>
          </p:cNvSpPr>
          <p:nvPr>
            <p:ph type="title"/>
          </p:nvPr>
        </p:nvSpPr>
        <p:spPr>
          <a:xfrm>
            <a:off x="211182" y="190954"/>
            <a:ext cx="11980817" cy="793115"/>
          </a:xfrm>
        </p:spPr>
        <p:txBody>
          <a:bodyPr/>
          <a:lstStyle/>
          <a:p>
            <a:pPr algn="ctr"/>
            <a:r>
              <a:rPr lang="en-US" b="1" dirty="0"/>
              <a:t>ACLs vs </a:t>
            </a:r>
            <a:r>
              <a:rPr lang="en-US" b="1" dirty="0">
                <a:solidFill>
                  <a:srgbClr val="FF0000"/>
                </a:solidFill>
              </a:rPr>
              <a:t>Capabilities</a:t>
            </a:r>
            <a:endParaRPr lang="en-US" b="1" dirty="0"/>
          </a:p>
        </p:txBody>
      </p:sp>
      <p:sp>
        <p:nvSpPr>
          <p:cNvPr id="345100" name="Rectangle 12"/>
          <p:cNvSpPr>
            <a:spLocks noGrp="1" noChangeArrowheads="1"/>
          </p:cNvSpPr>
          <p:nvPr>
            <p:ph sz="quarter" idx="4294967295"/>
          </p:nvPr>
        </p:nvSpPr>
        <p:spPr>
          <a:xfrm>
            <a:off x="893405" y="1075251"/>
            <a:ext cx="10328989" cy="5682343"/>
          </a:xfrm>
          <a:noFill/>
          <a:ln/>
        </p:spPr>
        <p:txBody>
          <a:bodyPr/>
          <a:lstStyle/>
          <a:p>
            <a:r>
              <a:rPr lang="en-US" sz="2400" dirty="0">
                <a:solidFill>
                  <a:schemeClr val="bg1"/>
                </a:solidFill>
              </a:rPr>
              <a:t>Note that arrows point in opposite directions!</a:t>
            </a:r>
          </a:p>
          <a:p>
            <a:r>
              <a:rPr lang="en-US" sz="2400" dirty="0">
                <a:solidFill>
                  <a:schemeClr val="bg1"/>
                </a:solidFill>
              </a:rPr>
              <a:t>With ACLs, still need to associate users to </a:t>
            </a:r>
            <a:r>
              <a:rPr lang="en-US" sz="2400" dirty="0" err="1">
                <a:solidFill>
                  <a:schemeClr val="bg1"/>
                </a:solidFill>
              </a:rPr>
              <a:t>filess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345093" name="Rectangle 5"/>
          <p:cNvSpPr>
            <a:spLocks noChangeArrowheads="1"/>
          </p:cNvSpPr>
          <p:nvPr/>
        </p:nvSpPr>
        <p:spPr bwMode="auto">
          <a:xfrm>
            <a:off x="2095501" y="5410200"/>
            <a:ext cx="211147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Access Control List</a:t>
            </a:r>
          </a:p>
        </p:txBody>
      </p:sp>
      <p:sp>
        <p:nvSpPr>
          <p:cNvPr id="345094" name="Rectangle 6"/>
          <p:cNvSpPr>
            <a:spLocks noChangeArrowheads="1"/>
          </p:cNvSpPr>
          <p:nvPr/>
        </p:nvSpPr>
        <p:spPr bwMode="auto">
          <a:xfrm>
            <a:off x="7602539" y="5410200"/>
            <a:ext cx="121539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</a:rPr>
              <a:t>Capability</a:t>
            </a:r>
          </a:p>
        </p:txBody>
      </p:sp>
      <p:sp>
        <p:nvSpPr>
          <p:cNvPr id="345095" name="Rectangle 7"/>
          <p:cNvSpPr>
            <a:spLocks noChangeArrowheads="1"/>
          </p:cNvSpPr>
          <p:nvPr/>
        </p:nvSpPr>
        <p:spPr bwMode="auto">
          <a:xfrm>
            <a:off x="2019300" y="5410200"/>
            <a:ext cx="3048000" cy="533400"/>
          </a:xfrm>
          <a:prstGeom prst="rect">
            <a:avLst/>
          </a:prstGeom>
          <a:noFill/>
          <a:ln w="31750">
            <a:solidFill>
              <a:srgbClr val="1320EE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1320EE">
                    <a:alpha val="20000"/>
                  </a:srgbClr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096" name="Rectangle 8"/>
          <p:cNvSpPr>
            <a:spLocks noChangeArrowheads="1"/>
          </p:cNvSpPr>
          <p:nvPr/>
        </p:nvSpPr>
        <p:spPr bwMode="auto">
          <a:xfrm>
            <a:off x="7505700" y="5410200"/>
            <a:ext cx="1752600" cy="533400"/>
          </a:xfrm>
          <a:prstGeom prst="rect">
            <a:avLst/>
          </a:prstGeom>
          <a:noFill/>
          <a:ln w="3175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>
                    <a:alpha val="20000"/>
                  </a:srgbClr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097" name="Line 9"/>
          <p:cNvSpPr>
            <a:spLocks noChangeShapeType="1"/>
          </p:cNvSpPr>
          <p:nvPr/>
        </p:nvSpPr>
        <p:spPr bwMode="auto">
          <a:xfrm flipV="1">
            <a:off x="3314700" y="5181600"/>
            <a:ext cx="609600" cy="228600"/>
          </a:xfrm>
          <a:prstGeom prst="line">
            <a:avLst/>
          </a:prstGeom>
          <a:noFill/>
          <a:ln w="31750">
            <a:solidFill>
              <a:srgbClr val="1320EE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098" name="Line 10"/>
          <p:cNvSpPr>
            <a:spLocks noChangeShapeType="1"/>
          </p:cNvSpPr>
          <p:nvPr/>
        </p:nvSpPr>
        <p:spPr bwMode="auto">
          <a:xfrm flipH="1" flipV="1">
            <a:off x="7886700" y="5181600"/>
            <a:ext cx="533400" cy="22860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099" name="Line 11"/>
          <p:cNvSpPr>
            <a:spLocks noChangeShapeType="1"/>
          </p:cNvSpPr>
          <p:nvPr/>
        </p:nvSpPr>
        <p:spPr bwMode="auto">
          <a:xfrm>
            <a:off x="6057900" y="2209800"/>
            <a:ext cx="0" cy="3810000"/>
          </a:xfrm>
          <a:prstGeom prst="line">
            <a:avLst/>
          </a:prstGeom>
          <a:noFill/>
          <a:ln w="50800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01" name="Rectangle 13"/>
          <p:cNvSpPr>
            <a:spLocks noChangeArrowheads="1"/>
          </p:cNvSpPr>
          <p:nvPr/>
        </p:nvSpPr>
        <p:spPr bwMode="auto">
          <a:xfrm>
            <a:off x="4587875" y="2438400"/>
            <a:ext cx="686406" cy="40011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</a:rPr>
              <a:t>file1</a:t>
            </a:r>
          </a:p>
        </p:txBody>
      </p:sp>
      <p:sp>
        <p:nvSpPr>
          <p:cNvPr id="345103" name="Rectangle 15"/>
          <p:cNvSpPr>
            <a:spLocks noChangeArrowheads="1"/>
          </p:cNvSpPr>
          <p:nvPr/>
        </p:nvSpPr>
        <p:spPr bwMode="auto">
          <a:xfrm>
            <a:off x="4587875" y="3516313"/>
            <a:ext cx="686406" cy="40011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</a:rPr>
              <a:t>file2</a:t>
            </a:r>
          </a:p>
        </p:txBody>
      </p:sp>
      <p:sp>
        <p:nvSpPr>
          <p:cNvPr id="345104" name="Rectangle 16"/>
          <p:cNvSpPr>
            <a:spLocks noChangeArrowheads="1"/>
          </p:cNvSpPr>
          <p:nvPr/>
        </p:nvSpPr>
        <p:spPr bwMode="auto">
          <a:xfrm>
            <a:off x="4587875" y="4583113"/>
            <a:ext cx="686406" cy="40011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</a:rPr>
              <a:t>file3</a:t>
            </a:r>
          </a:p>
        </p:txBody>
      </p:sp>
      <p:sp>
        <p:nvSpPr>
          <p:cNvPr id="345107" name="Rectangle 19"/>
          <p:cNvSpPr>
            <a:spLocks noChangeArrowheads="1"/>
          </p:cNvSpPr>
          <p:nvPr/>
        </p:nvSpPr>
        <p:spPr bwMode="auto">
          <a:xfrm>
            <a:off x="4457700" y="4419600"/>
            <a:ext cx="990600" cy="762000"/>
          </a:xfrm>
          <a:prstGeom prst="rect">
            <a:avLst/>
          </a:prstGeom>
          <a:noFill/>
          <a:ln w="317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>
                    <a:alpha val="25000"/>
                  </a:schemeClr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08" name="Rectangle 20"/>
          <p:cNvSpPr>
            <a:spLocks noChangeArrowheads="1"/>
          </p:cNvSpPr>
          <p:nvPr/>
        </p:nvSpPr>
        <p:spPr bwMode="auto">
          <a:xfrm>
            <a:off x="4457700" y="3352800"/>
            <a:ext cx="990600" cy="762000"/>
          </a:xfrm>
          <a:prstGeom prst="rect">
            <a:avLst/>
          </a:prstGeom>
          <a:noFill/>
          <a:ln w="317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>
                    <a:alpha val="25000"/>
                  </a:schemeClr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09" name="Rectangle 21"/>
          <p:cNvSpPr>
            <a:spLocks noChangeArrowheads="1"/>
          </p:cNvSpPr>
          <p:nvPr/>
        </p:nvSpPr>
        <p:spPr bwMode="auto">
          <a:xfrm>
            <a:off x="4457700" y="2286000"/>
            <a:ext cx="990600" cy="762000"/>
          </a:xfrm>
          <a:prstGeom prst="rect">
            <a:avLst/>
          </a:prstGeom>
          <a:noFill/>
          <a:ln w="317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>
                    <a:alpha val="25000"/>
                  </a:schemeClr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10" name="Rectangle 22"/>
          <p:cNvSpPr>
            <a:spLocks noChangeArrowheads="1"/>
          </p:cNvSpPr>
          <p:nvPr/>
        </p:nvSpPr>
        <p:spPr bwMode="auto">
          <a:xfrm>
            <a:off x="9007475" y="2438400"/>
            <a:ext cx="686406" cy="40011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</a:rPr>
              <a:t>file1</a:t>
            </a:r>
          </a:p>
        </p:txBody>
      </p:sp>
      <p:sp>
        <p:nvSpPr>
          <p:cNvPr id="345111" name="Rectangle 23"/>
          <p:cNvSpPr>
            <a:spLocks noChangeArrowheads="1"/>
          </p:cNvSpPr>
          <p:nvPr/>
        </p:nvSpPr>
        <p:spPr bwMode="auto">
          <a:xfrm>
            <a:off x="9007475" y="3516313"/>
            <a:ext cx="686406" cy="40011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</a:rPr>
              <a:t>file2</a:t>
            </a:r>
          </a:p>
        </p:txBody>
      </p:sp>
      <p:sp>
        <p:nvSpPr>
          <p:cNvPr id="345112" name="Rectangle 24"/>
          <p:cNvSpPr>
            <a:spLocks noChangeArrowheads="1"/>
          </p:cNvSpPr>
          <p:nvPr/>
        </p:nvSpPr>
        <p:spPr bwMode="auto">
          <a:xfrm>
            <a:off x="9007475" y="4583113"/>
            <a:ext cx="686406" cy="40011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</a:rPr>
              <a:t>file3</a:t>
            </a:r>
          </a:p>
        </p:txBody>
      </p:sp>
      <p:sp>
        <p:nvSpPr>
          <p:cNvPr id="345113" name="Rectangle 25"/>
          <p:cNvSpPr>
            <a:spLocks noChangeArrowheads="1"/>
          </p:cNvSpPr>
          <p:nvPr/>
        </p:nvSpPr>
        <p:spPr bwMode="auto">
          <a:xfrm>
            <a:off x="8877300" y="4419600"/>
            <a:ext cx="990600" cy="762000"/>
          </a:xfrm>
          <a:prstGeom prst="rect">
            <a:avLst/>
          </a:prstGeom>
          <a:noFill/>
          <a:ln w="317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>
                    <a:alpha val="25000"/>
                  </a:schemeClr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14" name="Rectangle 26"/>
          <p:cNvSpPr>
            <a:spLocks noChangeArrowheads="1"/>
          </p:cNvSpPr>
          <p:nvPr/>
        </p:nvSpPr>
        <p:spPr bwMode="auto">
          <a:xfrm>
            <a:off x="8877300" y="3352800"/>
            <a:ext cx="990600" cy="762000"/>
          </a:xfrm>
          <a:prstGeom prst="rect">
            <a:avLst/>
          </a:prstGeom>
          <a:noFill/>
          <a:ln w="317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>
                    <a:alpha val="25000"/>
                  </a:schemeClr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15" name="Rectangle 27"/>
          <p:cNvSpPr>
            <a:spLocks noChangeArrowheads="1"/>
          </p:cNvSpPr>
          <p:nvPr/>
        </p:nvSpPr>
        <p:spPr bwMode="auto">
          <a:xfrm>
            <a:off x="8877300" y="2286000"/>
            <a:ext cx="990600" cy="762000"/>
          </a:xfrm>
          <a:prstGeom prst="rect">
            <a:avLst/>
          </a:prstGeom>
          <a:noFill/>
          <a:ln w="317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>
                    <a:alpha val="25000"/>
                  </a:schemeClr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17" name="AutoShape 29"/>
          <p:cNvSpPr>
            <a:spLocks noChangeArrowheads="1"/>
          </p:cNvSpPr>
          <p:nvPr/>
        </p:nvSpPr>
        <p:spPr bwMode="auto">
          <a:xfrm>
            <a:off x="3848100" y="2286000"/>
            <a:ext cx="457200" cy="762000"/>
          </a:xfrm>
          <a:prstGeom prst="roundRect">
            <a:avLst>
              <a:gd name="adj" fmla="val 16667"/>
            </a:avLst>
          </a:prstGeom>
          <a:noFill/>
          <a:ln w="31750">
            <a:solidFill>
              <a:srgbClr val="1320EE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1320EE">
                    <a:alpha val="20000"/>
                  </a:srgbClr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18" name="Rectangle 30"/>
          <p:cNvSpPr>
            <a:spLocks noChangeArrowheads="1"/>
          </p:cNvSpPr>
          <p:nvPr/>
        </p:nvSpPr>
        <p:spPr bwMode="auto">
          <a:xfrm>
            <a:off x="3857792" y="2286000"/>
            <a:ext cx="425116" cy="757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>
                <a:solidFill>
                  <a:schemeClr val="bg1"/>
                </a:solidFill>
              </a:rPr>
              <a:t>r</a:t>
            </a:r>
          </a:p>
          <a:p>
            <a:pPr algn="ctr">
              <a:lnSpc>
                <a:spcPct val="80000"/>
              </a:lnSpc>
            </a:pPr>
            <a:r>
              <a:rPr lang="en-US">
                <a:solidFill>
                  <a:schemeClr val="bg1"/>
                </a:solidFill>
                <a:sym typeface="Symbol" pitchFamily="18" charset="2"/>
              </a:rPr>
              <a:t>---</a:t>
            </a:r>
            <a:endParaRPr lang="en-US">
              <a:solidFill>
                <a:schemeClr val="bg1"/>
              </a:solidFill>
            </a:endParaRPr>
          </a:p>
          <a:p>
            <a:pPr algn="ctr">
              <a:lnSpc>
                <a:spcPct val="80000"/>
              </a:lnSpc>
            </a:pPr>
            <a:r>
              <a:rPr lang="en-US">
                <a:solidFill>
                  <a:schemeClr val="bg1"/>
                </a:solidFill>
              </a:rPr>
              <a:t>r</a:t>
            </a:r>
          </a:p>
        </p:txBody>
      </p:sp>
      <p:sp>
        <p:nvSpPr>
          <p:cNvPr id="345120" name="Rectangle 32"/>
          <p:cNvSpPr>
            <a:spLocks noChangeArrowheads="1"/>
          </p:cNvSpPr>
          <p:nvPr/>
        </p:nvSpPr>
        <p:spPr bwMode="auto">
          <a:xfrm>
            <a:off x="2171701" y="2438400"/>
            <a:ext cx="745717" cy="40011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</a:rPr>
              <a:t>Alice</a:t>
            </a:r>
          </a:p>
        </p:txBody>
      </p:sp>
      <p:sp>
        <p:nvSpPr>
          <p:cNvPr id="345121" name="Oval 33"/>
          <p:cNvSpPr>
            <a:spLocks noChangeArrowheads="1"/>
          </p:cNvSpPr>
          <p:nvPr/>
        </p:nvSpPr>
        <p:spPr bwMode="auto">
          <a:xfrm>
            <a:off x="2171700" y="2286000"/>
            <a:ext cx="762000" cy="762000"/>
          </a:xfrm>
          <a:prstGeom prst="ellipse">
            <a:avLst/>
          </a:prstGeom>
          <a:noFill/>
          <a:ln w="3175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32001"/>
                  </a:srgbClr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22" name="Rectangle 34"/>
          <p:cNvSpPr>
            <a:spLocks noChangeArrowheads="1"/>
          </p:cNvSpPr>
          <p:nvPr/>
        </p:nvSpPr>
        <p:spPr bwMode="auto">
          <a:xfrm>
            <a:off x="2228851" y="3505200"/>
            <a:ext cx="636713" cy="40011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</a:rPr>
              <a:t>Bob</a:t>
            </a:r>
          </a:p>
        </p:txBody>
      </p:sp>
      <p:sp>
        <p:nvSpPr>
          <p:cNvPr id="345123" name="Oval 35"/>
          <p:cNvSpPr>
            <a:spLocks noChangeArrowheads="1"/>
          </p:cNvSpPr>
          <p:nvPr/>
        </p:nvSpPr>
        <p:spPr bwMode="auto">
          <a:xfrm>
            <a:off x="2171700" y="3352800"/>
            <a:ext cx="762000" cy="762000"/>
          </a:xfrm>
          <a:prstGeom prst="ellipse">
            <a:avLst/>
          </a:prstGeom>
          <a:noFill/>
          <a:ln w="3175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24" name="Rectangle 36"/>
          <p:cNvSpPr>
            <a:spLocks noChangeArrowheads="1"/>
          </p:cNvSpPr>
          <p:nvPr/>
        </p:nvSpPr>
        <p:spPr bwMode="auto">
          <a:xfrm>
            <a:off x="2171700" y="4572000"/>
            <a:ext cx="702756" cy="40011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</a:rPr>
              <a:t>Fred</a:t>
            </a:r>
          </a:p>
        </p:txBody>
      </p:sp>
      <p:sp>
        <p:nvSpPr>
          <p:cNvPr id="345125" name="Oval 37"/>
          <p:cNvSpPr>
            <a:spLocks noChangeArrowheads="1"/>
          </p:cNvSpPr>
          <p:nvPr/>
        </p:nvSpPr>
        <p:spPr bwMode="auto">
          <a:xfrm>
            <a:off x="2171700" y="4419600"/>
            <a:ext cx="762000" cy="762000"/>
          </a:xfrm>
          <a:prstGeom prst="ellipse">
            <a:avLst/>
          </a:prstGeom>
          <a:noFill/>
          <a:ln w="3175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27" name="Rectangle 39"/>
          <p:cNvSpPr>
            <a:spLocks noChangeArrowheads="1"/>
          </p:cNvSpPr>
          <p:nvPr/>
        </p:nvSpPr>
        <p:spPr bwMode="auto">
          <a:xfrm>
            <a:off x="3857792" y="3365500"/>
            <a:ext cx="425116" cy="757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>
                <a:solidFill>
                  <a:schemeClr val="bg1"/>
                </a:solidFill>
                <a:sym typeface="Symbol" pitchFamily="18" charset="2"/>
              </a:rPr>
              <a:t>w</a:t>
            </a:r>
          </a:p>
          <a:p>
            <a:pPr algn="ctr">
              <a:lnSpc>
                <a:spcPct val="80000"/>
              </a:lnSpc>
            </a:pPr>
            <a:r>
              <a:rPr lang="en-US">
                <a:solidFill>
                  <a:schemeClr val="bg1"/>
                </a:solidFill>
                <a:sym typeface="Symbol" pitchFamily="18" charset="2"/>
              </a:rPr>
              <a:t>r</a:t>
            </a:r>
          </a:p>
          <a:p>
            <a:pPr algn="ctr">
              <a:lnSpc>
                <a:spcPct val="80000"/>
              </a:lnSpc>
            </a:pPr>
            <a:r>
              <a:rPr lang="en-US">
                <a:solidFill>
                  <a:schemeClr val="bg1"/>
                </a:solidFill>
                <a:sym typeface="Symbol" pitchFamily="18" charset="2"/>
              </a:rPr>
              <a:t>---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345128" name="AutoShape 40"/>
          <p:cNvSpPr>
            <a:spLocks noChangeArrowheads="1"/>
          </p:cNvSpPr>
          <p:nvPr/>
        </p:nvSpPr>
        <p:spPr bwMode="auto">
          <a:xfrm>
            <a:off x="3848100" y="4419600"/>
            <a:ext cx="457200" cy="762000"/>
          </a:xfrm>
          <a:prstGeom prst="roundRect">
            <a:avLst>
              <a:gd name="adj" fmla="val 16667"/>
            </a:avLst>
          </a:prstGeom>
          <a:noFill/>
          <a:ln w="31750">
            <a:solidFill>
              <a:srgbClr val="1320EE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1320EE">
                    <a:alpha val="20000"/>
                  </a:srgbClr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29" name="Rectangle 41"/>
          <p:cNvSpPr>
            <a:spLocks noChangeArrowheads="1"/>
          </p:cNvSpPr>
          <p:nvPr/>
        </p:nvSpPr>
        <p:spPr bwMode="auto">
          <a:xfrm>
            <a:off x="3852890" y="4432300"/>
            <a:ext cx="453970" cy="757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>
                <a:solidFill>
                  <a:schemeClr val="bg1"/>
                </a:solidFill>
              </a:rPr>
              <a:t>rw</a:t>
            </a:r>
          </a:p>
          <a:p>
            <a:pPr algn="ctr">
              <a:lnSpc>
                <a:spcPct val="80000"/>
              </a:lnSpc>
            </a:pPr>
            <a:r>
              <a:rPr lang="en-US">
                <a:solidFill>
                  <a:schemeClr val="bg1"/>
                </a:solidFill>
              </a:rPr>
              <a:t>r</a:t>
            </a:r>
          </a:p>
          <a:p>
            <a:pPr algn="ctr">
              <a:lnSpc>
                <a:spcPct val="80000"/>
              </a:lnSpc>
            </a:pPr>
            <a:r>
              <a:rPr lang="en-US">
                <a:solidFill>
                  <a:schemeClr val="bg1"/>
                </a:solidFill>
              </a:rPr>
              <a:t>r</a:t>
            </a:r>
          </a:p>
        </p:txBody>
      </p:sp>
      <p:sp>
        <p:nvSpPr>
          <p:cNvPr id="345130" name="Rectangle 42"/>
          <p:cNvSpPr>
            <a:spLocks noChangeArrowheads="1"/>
          </p:cNvSpPr>
          <p:nvPr/>
        </p:nvSpPr>
        <p:spPr bwMode="auto">
          <a:xfrm>
            <a:off x="6648451" y="2438400"/>
            <a:ext cx="745717" cy="40011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</a:rPr>
              <a:t>Alice</a:t>
            </a:r>
          </a:p>
        </p:txBody>
      </p:sp>
      <p:sp>
        <p:nvSpPr>
          <p:cNvPr id="345131" name="Oval 43"/>
          <p:cNvSpPr>
            <a:spLocks noChangeArrowheads="1"/>
          </p:cNvSpPr>
          <p:nvPr/>
        </p:nvSpPr>
        <p:spPr bwMode="auto">
          <a:xfrm>
            <a:off x="6648450" y="2286000"/>
            <a:ext cx="762000" cy="762000"/>
          </a:xfrm>
          <a:prstGeom prst="ellipse">
            <a:avLst/>
          </a:prstGeom>
          <a:noFill/>
          <a:ln w="3175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32" name="Rectangle 44"/>
          <p:cNvSpPr>
            <a:spLocks noChangeArrowheads="1"/>
          </p:cNvSpPr>
          <p:nvPr/>
        </p:nvSpPr>
        <p:spPr bwMode="auto">
          <a:xfrm>
            <a:off x="6705601" y="3505200"/>
            <a:ext cx="636713" cy="40011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</a:rPr>
              <a:t>Bob</a:t>
            </a:r>
          </a:p>
        </p:txBody>
      </p:sp>
      <p:sp>
        <p:nvSpPr>
          <p:cNvPr id="345133" name="Oval 45"/>
          <p:cNvSpPr>
            <a:spLocks noChangeArrowheads="1"/>
          </p:cNvSpPr>
          <p:nvPr/>
        </p:nvSpPr>
        <p:spPr bwMode="auto">
          <a:xfrm>
            <a:off x="6648450" y="3352800"/>
            <a:ext cx="762000" cy="762000"/>
          </a:xfrm>
          <a:prstGeom prst="ellipse">
            <a:avLst/>
          </a:prstGeom>
          <a:noFill/>
          <a:ln w="3175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34" name="Rectangle 46"/>
          <p:cNvSpPr>
            <a:spLocks noChangeArrowheads="1"/>
          </p:cNvSpPr>
          <p:nvPr/>
        </p:nvSpPr>
        <p:spPr bwMode="auto">
          <a:xfrm>
            <a:off x="6648450" y="4572000"/>
            <a:ext cx="702756" cy="40011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000">
                <a:solidFill>
                  <a:schemeClr val="bg1"/>
                </a:solidFill>
              </a:rPr>
              <a:t>Fred</a:t>
            </a:r>
          </a:p>
        </p:txBody>
      </p:sp>
      <p:sp>
        <p:nvSpPr>
          <p:cNvPr id="345135" name="Oval 47"/>
          <p:cNvSpPr>
            <a:spLocks noChangeArrowheads="1"/>
          </p:cNvSpPr>
          <p:nvPr/>
        </p:nvSpPr>
        <p:spPr bwMode="auto">
          <a:xfrm>
            <a:off x="6648450" y="4419600"/>
            <a:ext cx="762000" cy="762000"/>
          </a:xfrm>
          <a:prstGeom prst="ellipse">
            <a:avLst/>
          </a:prstGeom>
          <a:noFill/>
          <a:ln w="3175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42" name="Line 54"/>
          <p:cNvSpPr>
            <a:spLocks noChangeShapeType="1"/>
          </p:cNvSpPr>
          <p:nvPr/>
        </p:nvSpPr>
        <p:spPr bwMode="auto">
          <a:xfrm flipH="1">
            <a:off x="2857500" y="2438400"/>
            <a:ext cx="9906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43" name="Line 55"/>
          <p:cNvSpPr>
            <a:spLocks noChangeShapeType="1"/>
          </p:cNvSpPr>
          <p:nvPr/>
        </p:nvSpPr>
        <p:spPr bwMode="auto">
          <a:xfrm flipH="1" flipV="1">
            <a:off x="2933700" y="2667000"/>
            <a:ext cx="914400" cy="7620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44" name="Line 56"/>
          <p:cNvSpPr>
            <a:spLocks noChangeShapeType="1"/>
          </p:cNvSpPr>
          <p:nvPr/>
        </p:nvSpPr>
        <p:spPr bwMode="auto">
          <a:xfrm flipH="1" flipV="1">
            <a:off x="2857500" y="2895600"/>
            <a:ext cx="990600" cy="16002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45" name="Line 57"/>
          <p:cNvSpPr>
            <a:spLocks noChangeShapeType="1"/>
          </p:cNvSpPr>
          <p:nvPr/>
        </p:nvSpPr>
        <p:spPr bwMode="auto">
          <a:xfrm flipH="1">
            <a:off x="2933700" y="3733800"/>
            <a:ext cx="9144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47" name="Line 59"/>
          <p:cNvSpPr>
            <a:spLocks noChangeShapeType="1"/>
          </p:cNvSpPr>
          <p:nvPr/>
        </p:nvSpPr>
        <p:spPr bwMode="auto">
          <a:xfrm flipH="1" flipV="1">
            <a:off x="2857500" y="3962400"/>
            <a:ext cx="990600" cy="8382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48" name="Line 60"/>
          <p:cNvSpPr>
            <a:spLocks noChangeShapeType="1"/>
          </p:cNvSpPr>
          <p:nvPr/>
        </p:nvSpPr>
        <p:spPr bwMode="auto">
          <a:xfrm flipH="1">
            <a:off x="2857500" y="5029200"/>
            <a:ext cx="9906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51" name="Line 63"/>
          <p:cNvSpPr>
            <a:spLocks noChangeShapeType="1"/>
          </p:cNvSpPr>
          <p:nvPr/>
        </p:nvSpPr>
        <p:spPr bwMode="auto">
          <a:xfrm>
            <a:off x="3848100" y="2532063"/>
            <a:ext cx="457200" cy="0"/>
          </a:xfrm>
          <a:prstGeom prst="line">
            <a:avLst/>
          </a:prstGeom>
          <a:noFill/>
          <a:ln w="31750">
            <a:solidFill>
              <a:srgbClr val="1320EE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52" name="Line 64"/>
          <p:cNvSpPr>
            <a:spLocks noChangeShapeType="1"/>
          </p:cNvSpPr>
          <p:nvPr/>
        </p:nvSpPr>
        <p:spPr bwMode="auto">
          <a:xfrm flipV="1">
            <a:off x="3848100" y="2797175"/>
            <a:ext cx="457200" cy="0"/>
          </a:xfrm>
          <a:prstGeom prst="line">
            <a:avLst/>
          </a:prstGeom>
          <a:noFill/>
          <a:ln w="31750">
            <a:solidFill>
              <a:srgbClr val="1320EE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53" name="Line 65"/>
          <p:cNvSpPr>
            <a:spLocks noChangeShapeType="1"/>
          </p:cNvSpPr>
          <p:nvPr/>
        </p:nvSpPr>
        <p:spPr bwMode="auto">
          <a:xfrm>
            <a:off x="3848100" y="3636963"/>
            <a:ext cx="457200" cy="0"/>
          </a:xfrm>
          <a:prstGeom prst="line">
            <a:avLst/>
          </a:prstGeom>
          <a:noFill/>
          <a:ln w="31750">
            <a:solidFill>
              <a:srgbClr val="1320EE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54" name="Line 66"/>
          <p:cNvSpPr>
            <a:spLocks noChangeShapeType="1"/>
          </p:cNvSpPr>
          <p:nvPr/>
        </p:nvSpPr>
        <p:spPr bwMode="auto">
          <a:xfrm>
            <a:off x="3848100" y="3886200"/>
            <a:ext cx="457200" cy="0"/>
          </a:xfrm>
          <a:prstGeom prst="line">
            <a:avLst/>
          </a:prstGeom>
          <a:noFill/>
          <a:ln w="31750">
            <a:solidFill>
              <a:srgbClr val="1320EE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55" name="Line 67"/>
          <p:cNvSpPr>
            <a:spLocks noChangeShapeType="1"/>
          </p:cNvSpPr>
          <p:nvPr/>
        </p:nvSpPr>
        <p:spPr bwMode="auto">
          <a:xfrm>
            <a:off x="3848100" y="4679950"/>
            <a:ext cx="457200" cy="0"/>
          </a:xfrm>
          <a:prstGeom prst="line">
            <a:avLst/>
          </a:prstGeom>
          <a:noFill/>
          <a:ln w="31750">
            <a:solidFill>
              <a:srgbClr val="1320EE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56" name="Line 68"/>
          <p:cNvSpPr>
            <a:spLocks noChangeShapeType="1"/>
          </p:cNvSpPr>
          <p:nvPr/>
        </p:nvSpPr>
        <p:spPr bwMode="auto">
          <a:xfrm flipV="1">
            <a:off x="3848100" y="4926013"/>
            <a:ext cx="457200" cy="0"/>
          </a:xfrm>
          <a:prstGeom prst="line">
            <a:avLst/>
          </a:prstGeom>
          <a:noFill/>
          <a:ln w="31750">
            <a:solidFill>
              <a:srgbClr val="1320EE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58" name="Rectangle 70"/>
          <p:cNvSpPr>
            <a:spLocks noChangeArrowheads="1"/>
          </p:cNvSpPr>
          <p:nvPr/>
        </p:nvSpPr>
        <p:spPr bwMode="auto">
          <a:xfrm>
            <a:off x="7504140" y="2265363"/>
            <a:ext cx="453970" cy="757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>
                <a:solidFill>
                  <a:schemeClr val="bg1"/>
                </a:solidFill>
              </a:rPr>
              <a:t>r</a:t>
            </a:r>
          </a:p>
          <a:p>
            <a:pPr algn="ctr">
              <a:lnSpc>
                <a:spcPct val="80000"/>
              </a:lnSpc>
            </a:pPr>
            <a:r>
              <a:rPr lang="en-US">
                <a:solidFill>
                  <a:schemeClr val="bg1"/>
                </a:solidFill>
              </a:rPr>
              <a:t>w</a:t>
            </a:r>
          </a:p>
          <a:p>
            <a:pPr algn="ctr">
              <a:lnSpc>
                <a:spcPct val="80000"/>
              </a:lnSpc>
            </a:pPr>
            <a:r>
              <a:rPr lang="en-US">
                <a:solidFill>
                  <a:schemeClr val="bg1"/>
                </a:solidFill>
              </a:rPr>
              <a:t>rw</a:t>
            </a:r>
          </a:p>
        </p:txBody>
      </p:sp>
      <p:sp>
        <p:nvSpPr>
          <p:cNvPr id="345159" name="AutoShape 71"/>
          <p:cNvSpPr>
            <a:spLocks noChangeArrowheads="1"/>
          </p:cNvSpPr>
          <p:nvPr/>
        </p:nvSpPr>
        <p:spPr bwMode="auto">
          <a:xfrm>
            <a:off x="7505700" y="3338513"/>
            <a:ext cx="457200" cy="762000"/>
          </a:xfrm>
          <a:prstGeom prst="roundRect">
            <a:avLst>
              <a:gd name="adj" fmla="val 16667"/>
            </a:avLst>
          </a:prstGeom>
          <a:noFill/>
          <a:ln w="317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>
                    <a:alpha val="20000"/>
                  </a:srgbClr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60" name="Rectangle 72"/>
          <p:cNvSpPr>
            <a:spLocks noChangeArrowheads="1"/>
          </p:cNvSpPr>
          <p:nvPr/>
        </p:nvSpPr>
        <p:spPr bwMode="auto">
          <a:xfrm>
            <a:off x="7528092" y="3365500"/>
            <a:ext cx="425116" cy="757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>
                <a:solidFill>
                  <a:schemeClr val="bg1"/>
                </a:solidFill>
                <a:sym typeface="Symbol" pitchFamily="18" charset="2"/>
              </a:rPr>
              <a:t>---</a:t>
            </a:r>
          </a:p>
          <a:p>
            <a:pPr algn="ctr">
              <a:lnSpc>
                <a:spcPct val="80000"/>
              </a:lnSpc>
            </a:pPr>
            <a:r>
              <a:rPr lang="en-US">
                <a:solidFill>
                  <a:schemeClr val="bg1"/>
                </a:solidFill>
                <a:sym typeface="Symbol" pitchFamily="18" charset="2"/>
              </a:rPr>
              <a:t>r</a:t>
            </a:r>
          </a:p>
          <a:p>
            <a:pPr algn="ctr">
              <a:lnSpc>
                <a:spcPct val="80000"/>
              </a:lnSpc>
            </a:pPr>
            <a:r>
              <a:rPr lang="en-US">
                <a:solidFill>
                  <a:schemeClr val="bg1"/>
                </a:solidFill>
                <a:sym typeface="Symbol" pitchFamily="18" charset="2"/>
              </a:rPr>
              <a:t>r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345161" name="AutoShape 73"/>
          <p:cNvSpPr>
            <a:spLocks noChangeArrowheads="1"/>
          </p:cNvSpPr>
          <p:nvPr/>
        </p:nvSpPr>
        <p:spPr bwMode="auto">
          <a:xfrm>
            <a:off x="7505700" y="4405313"/>
            <a:ext cx="457200" cy="762000"/>
          </a:xfrm>
          <a:prstGeom prst="roundRect">
            <a:avLst>
              <a:gd name="adj" fmla="val 16667"/>
            </a:avLst>
          </a:prstGeom>
          <a:noFill/>
          <a:ln w="317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>
                    <a:alpha val="20000"/>
                  </a:srgbClr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62" name="Rectangle 74"/>
          <p:cNvSpPr>
            <a:spLocks noChangeArrowheads="1"/>
          </p:cNvSpPr>
          <p:nvPr/>
        </p:nvSpPr>
        <p:spPr bwMode="auto">
          <a:xfrm>
            <a:off x="7515392" y="4419600"/>
            <a:ext cx="425116" cy="757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>
                <a:solidFill>
                  <a:schemeClr val="bg1"/>
                </a:solidFill>
              </a:rPr>
              <a:t>r</a:t>
            </a:r>
          </a:p>
          <a:p>
            <a:pPr algn="ctr">
              <a:lnSpc>
                <a:spcPct val="80000"/>
              </a:lnSpc>
            </a:pPr>
            <a:r>
              <a:rPr lang="en-US">
                <a:solidFill>
                  <a:schemeClr val="bg1"/>
                </a:solidFill>
                <a:sym typeface="Symbol" pitchFamily="18" charset="2"/>
              </a:rPr>
              <a:t>---</a:t>
            </a:r>
            <a:endParaRPr lang="en-US">
              <a:solidFill>
                <a:schemeClr val="bg1"/>
              </a:solidFill>
            </a:endParaRPr>
          </a:p>
          <a:p>
            <a:pPr algn="ctr">
              <a:lnSpc>
                <a:spcPct val="80000"/>
              </a:lnSpc>
            </a:pPr>
            <a:r>
              <a:rPr lang="en-US">
                <a:solidFill>
                  <a:schemeClr val="bg1"/>
                </a:solidFill>
              </a:rPr>
              <a:t>r</a:t>
            </a:r>
          </a:p>
        </p:txBody>
      </p:sp>
      <p:sp>
        <p:nvSpPr>
          <p:cNvPr id="345163" name="Line 75"/>
          <p:cNvSpPr>
            <a:spLocks noChangeShapeType="1"/>
          </p:cNvSpPr>
          <p:nvPr/>
        </p:nvSpPr>
        <p:spPr bwMode="auto">
          <a:xfrm>
            <a:off x="7505700" y="2517775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64" name="Line 76"/>
          <p:cNvSpPr>
            <a:spLocks noChangeShapeType="1"/>
          </p:cNvSpPr>
          <p:nvPr/>
        </p:nvSpPr>
        <p:spPr bwMode="auto">
          <a:xfrm flipV="1">
            <a:off x="7505700" y="2782888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65" name="Line 77"/>
          <p:cNvSpPr>
            <a:spLocks noChangeShapeType="1"/>
          </p:cNvSpPr>
          <p:nvPr/>
        </p:nvSpPr>
        <p:spPr bwMode="auto">
          <a:xfrm>
            <a:off x="7505700" y="3622675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66" name="Line 78"/>
          <p:cNvSpPr>
            <a:spLocks noChangeShapeType="1"/>
          </p:cNvSpPr>
          <p:nvPr/>
        </p:nvSpPr>
        <p:spPr bwMode="auto">
          <a:xfrm>
            <a:off x="7505700" y="3871913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67" name="Line 79"/>
          <p:cNvSpPr>
            <a:spLocks noChangeShapeType="1"/>
          </p:cNvSpPr>
          <p:nvPr/>
        </p:nvSpPr>
        <p:spPr bwMode="auto">
          <a:xfrm>
            <a:off x="7505700" y="4665663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68" name="Line 80"/>
          <p:cNvSpPr>
            <a:spLocks noChangeShapeType="1"/>
          </p:cNvSpPr>
          <p:nvPr/>
        </p:nvSpPr>
        <p:spPr bwMode="auto">
          <a:xfrm flipV="1">
            <a:off x="7505700" y="4911725"/>
            <a:ext cx="457200" cy="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70" name="Line 82"/>
          <p:cNvSpPr>
            <a:spLocks noChangeShapeType="1"/>
          </p:cNvSpPr>
          <p:nvPr/>
        </p:nvSpPr>
        <p:spPr bwMode="auto">
          <a:xfrm>
            <a:off x="7962900" y="2413000"/>
            <a:ext cx="9144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71" name="Line 83"/>
          <p:cNvSpPr>
            <a:spLocks noChangeShapeType="1"/>
          </p:cNvSpPr>
          <p:nvPr/>
        </p:nvSpPr>
        <p:spPr bwMode="auto">
          <a:xfrm>
            <a:off x="7962900" y="2667000"/>
            <a:ext cx="914400" cy="8382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72" name="Line 84"/>
          <p:cNvSpPr>
            <a:spLocks noChangeShapeType="1"/>
          </p:cNvSpPr>
          <p:nvPr/>
        </p:nvSpPr>
        <p:spPr bwMode="auto">
          <a:xfrm>
            <a:off x="7962900" y="2879725"/>
            <a:ext cx="914400" cy="17526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74" name="Line 86"/>
          <p:cNvSpPr>
            <a:spLocks noChangeShapeType="1"/>
          </p:cNvSpPr>
          <p:nvPr/>
        </p:nvSpPr>
        <p:spPr bwMode="auto">
          <a:xfrm>
            <a:off x="7962900" y="3733800"/>
            <a:ext cx="9144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77" name="Line 89"/>
          <p:cNvSpPr>
            <a:spLocks noChangeShapeType="1"/>
          </p:cNvSpPr>
          <p:nvPr/>
        </p:nvSpPr>
        <p:spPr bwMode="auto">
          <a:xfrm>
            <a:off x="7962900" y="5029200"/>
            <a:ext cx="9144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78" name="Line 90"/>
          <p:cNvSpPr>
            <a:spLocks noChangeShapeType="1"/>
          </p:cNvSpPr>
          <p:nvPr/>
        </p:nvSpPr>
        <p:spPr bwMode="auto">
          <a:xfrm flipV="1">
            <a:off x="7962900" y="2819400"/>
            <a:ext cx="914400" cy="17526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79" name="Line 91"/>
          <p:cNvSpPr>
            <a:spLocks noChangeShapeType="1"/>
          </p:cNvSpPr>
          <p:nvPr/>
        </p:nvSpPr>
        <p:spPr bwMode="auto">
          <a:xfrm>
            <a:off x="7962900" y="3994150"/>
            <a:ext cx="914400" cy="8382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82" name="AutoShape 94"/>
          <p:cNvSpPr>
            <a:spLocks noChangeArrowheads="1"/>
          </p:cNvSpPr>
          <p:nvPr/>
        </p:nvSpPr>
        <p:spPr bwMode="auto">
          <a:xfrm>
            <a:off x="3848100" y="3352800"/>
            <a:ext cx="457200" cy="762000"/>
          </a:xfrm>
          <a:prstGeom prst="roundRect">
            <a:avLst>
              <a:gd name="adj" fmla="val 16667"/>
            </a:avLst>
          </a:prstGeom>
          <a:noFill/>
          <a:ln w="31750">
            <a:solidFill>
              <a:srgbClr val="1320EE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1320EE">
                    <a:alpha val="57001"/>
                  </a:srgbClr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83" name="AutoShape 95"/>
          <p:cNvSpPr>
            <a:spLocks noChangeArrowheads="1"/>
          </p:cNvSpPr>
          <p:nvPr/>
        </p:nvSpPr>
        <p:spPr bwMode="auto">
          <a:xfrm>
            <a:off x="7505700" y="2286000"/>
            <a:ext cx="457200" cy="762000"/>
          </a:xfrm>
          <a:prstGeom prst="roundRect">
            <a:avLst>
              <a:gd name="adj" fmla="val 16667"/>
            </a:avLst>
          </a:prstGeom>
          <a:noFill/>
          <a:ln w="317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>
                    <a:alpha val="20000"/>
                  </a:srgbClr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345184" name="Line 96"/>
          <p:cNvSpPr>
            <a:spLocks noChangeShapeType="1"/>
          </p:cNvSpPr>
          <p:nvPr/>
        </p:nvSpPr>
        <p:spPr bwMode="auto">
          <a:xfrm flipH="1">
            <a:off x="2857500" y="2971800"/>
            <a:ext cx="990600" cy="160020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3214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1183" y="190954"/>
            <a:ext cx="11834636" cy="793115"/>
          </a:xfrm>
        </p:spPr>
        <p:txBody>
          <a:bodyPr/>
          <a:lstStyle/>
          <a:p>
            <a:pPr algn="ctr"/>
            <a:r>
              <a:rPr lang="en-US" dirty="0" smtClean="0"/>
              <a:t>DAC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859" y="1231641"/>
            <a:ext cx="11871960" cy="5626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18424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11183" y="190954"/>
            <a:ext cx="11909282" cy="793115"/>
          </a:xfrm>
        </p:spPr>
        <p:txBody>
          <a:bodyPr/>
          <a:lstStyle/>
          <a:p>
            <a:pPr algn="ctr"/>
            <a:r>
              <a:rPr lang="vi-VN" b="1" dirty="0" smtClean="0"/>
              <a:t>DAC trong thực tế</a:t>
            </a:r>
            <a:endParaRPr lang="en-US" b="1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4294967295"/>
          </p:nvPr>
        </p:nvSpPr>
        <p:spPr>
          <a:xfrm>
            <a:off x="727788" y="1436915"/>
            <a:ext cx="10851502" cy="4683967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vi-VN" sz="3200" b="1" dirty="0" smtClean="0">
                <a:solidFill>
                  <a:schemeClr val="bg1"/>
                </a:solidFill>
              </a:rPr>
              <a:t>Mô hình với “owner”</a:t>
            </a:r>
          </a:p>
          <a:p>
            <a:r>
              <a:rPr lang="vi-VN" sz="3200" dirty="0" smtClean="0">
                <a:solidFill>
                  <a:schemeClr val="bg1"/>
                </a:solidFill>
              </a:rPr>
              <a:t>Có một chủ thể là “owner”</a:t>
            </a:r>
          </a:p>
          <a:p>
            <a:r>
              <a:rPr lang="vi-VN" sz="3200" dirty="0" smtClean="0">
                <a:solidFill>
                  <a:schemeClr val="bg1"/>
                </a:solidFill>
              </a:rPr>
              <a:t>Owner có thể cấp quyền cho mọi chủ thể khác (Linux, Windows)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vi-VN" sz="3200" b="1" dirty="0" smtClean="0">
                <a:solidFill>
                  <a:schemeClr val="bg1"/>
                </a:solidFill>
              </a:rPr>
              <a:t>Mô hình với “capabilities”</a:t>
            </a:r>
          </a:p>
          <a:p>
            <a:r>
              <a:rPr lang="vi-VN" sz="3200" dirty="0" smtClean="0">
                <a:solidFill>
                  <a:schemeClr val="bg1"/>
                </a:solidFill>
              </a:rPr>
              <a:t>Một chủ thể có thể chuyển giao cho chủ thể khác mọi quyền mình có</a:t>
            </a:r>
          </a:p>
          <a:p>
            <a:r>
              <a:rPr lang="vi-VN" sz="3200" dirty="0" smtClean="0">
                <a:solidFill>
                  <a:schemeClr val="bg1"/>
                </a:solidFill>
              </a:rPr>
              <a:t>Phải có quyền đối với chủ thể nhận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431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1183" y="190954"/>
            <a:ext cx="11843968" cy="793115"/>
          </a:xfrm>
        </p:spPr>
        <p:txBody>
          <a:bodyPr/>
          <a:lstStyle/>
          <a:p>
            <a:pPr algn="ctr"/>
            <a:r>
              <a:rPr lang="en-US" b="1" dirty="0" err="1" smtClean="0"/>
              <a:t>Ví</a:t>
            </a:r>
            <a:r>
              <a:rPr lang="en-US" b="1" dirty="0" smtClean="0"/>
              <a:t> </a:t>
            </a:r>
            <a:r>
              <a:rPr lang="en-US" b="1" dirty="0" err="1" smtClean="0"/>
              <a:t>dụ</a:t>
            </a:r>
            <a:endParaRPr lang="en-US" b="1" dirty="0"/>
          </a:p>
        </p:txBody>
      </p:sp>
      <p:sp>
        <p:nvSpPr>
          <p:cNvPr id="3" name="Rectangle 2"/>
          <p:cNvSpPr/>
          <p:nvPr/>
        </p:nvSpPr>
        <p:spPr>
          <a:xfrm>
            <a:off x="656097" y="881432"/>
            <a:ext cx="10954139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vi-VN" sz="2800" dirty="0" smtClean="0">
                <a:solidFill>
                  <a:schemeClr val="bg1"/>
                </a:solidFill>
              </a:rPr>
              <a:t>Hệ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thống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có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3 người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dùng: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vi-VN" sz="2800" dirty="0" smtClean="0">
                <a:solidFill>
                  <a:schemeClr val="bg1"/>
                </a:solidFill>
              </a:rPr>
              <a:t>Alice</a:t>
            </a:r>
            <a:r>
              <a:rPr lang="vi-VN" sz="2800" dirty="0">
                <a:solidFill>
                  <a:schemeClr val="bg1"/>
                </a:solidFill>
              </a:rPr>
              <a:t>: </a:t>
            </a:r>
            <a:r>
              <a:rPr lang="vi-VN" sz="2800" dirty="0" smtClean="0">
                <a:solidFill>
                  <a:schemeClr val="bg1"/>
                </a:solidFill>
              </a:rPr>
              <a:t>tạo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ra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file </a:t>
            </a:r>
            <a:r>
              <a:rPr lang="en-US" sz="2800" dirty="0" smtClean="0">
                <a:solidFill>
                  <a:schemeClr val="bg1"/>
                </a:solidFill>
              </a:rPr>
              <a:t>1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vi-VN" sz="2800" dirty="0" smtClean="0">
                <a:solidFill>
                  <a:schemeClr val="bg1"/>
                </a:solidFill>
              </a:rPr>
              <a:t>John</a:t>
            </a:r>
            <a:r>
              <a:rPr lang="vi-VN" sz="2800" dirty="0">
                <a:solidFill>
                  <a:schemeClr val="bg1"/>
                </a:solidFill>
              </a:rPr>
              <a:t>: </a:t>
            </a:r>
            <a:r>
              <a:rPr lang="vi-VN" sz="2800" dirty="0" smtClean="0">
                <a:solidFill>
                  <a:schemeClr val="bg1"/>
                </a:solidFill>
              </a:rPr>
              <a:t>tạo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ra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file 2</a:t>
            </a:r>
            <a:endParaRPr lang="en-US" sz="2800" dirty="0">
              <a:solidFill>
                <a:schemeClr val="bg1"/>
              </a:solidFill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vi-VN" sz="2800" dirty="0" smtClean="0">
                <a:solidFill>
                  <a:schemeClr val="bg1"/>
                </a:solidFill>
              </a:rPr>
              <a:t>Sally</a:t>
            </a:r>
            <a:r>
              <a:rPr lang="vi-VN" sz="2800" dirty="0">
                <a:solidFill>
                  <a:schemeClr val="bg1"/>
                </a:solidFill>
              </a:rPr>
              <a:t>: </a:t>
            </a:r>
            <a:r>
              <a:rPr lang="vi-VN" sz="2800" dirty="0" smtClean="0">
                <a:solidFill>
                  <a:schemeClr val="bg1"/>
                </a:solidFill>
              </a:rPr>
              <a:t>tạo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ra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file 3</a:t>
            </a:r>
            <a:endParaRPr lang="en-US" sz="2800" dirty="0" smtClean="0">
              <a:solidFill>
                <a:schemeClr val="bg1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vi-VN" sz="2800" dirty="0" smtClean="0">
                <a:solidFill>
                  <a:schemeClr val="bg1"/>
                </a:solidFill>
              </a:rPr>
              <a:t>Một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file có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ba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quyền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là</a:t>
            </a:r>
            <a:r>
              <a:rPr lang="en-US" sz="2800" dirty="0" smtClean="0">
                <a:solidFill>
                  <a:schemeClr val="bg1"/>
                </a:solidFill>
              </a:rPr>
              <a:t>: </a:t>
            </a:r>
            <a:r>
              <a:rPr lang="vi-VN" sz="2800" dirty="0" smtClean="0">
                <a:solidFill>
                  <a:schemeClr val="bg1"/>
                </a:solidFill>
              </a:rPr>
              <a:t>Đọc(R</a:t>
            </a:r>
            <a:r>
              <a:rPr lang="vi-VN" sz="2800" dirty="0">
                <a:solidFill>
                  <a:schemeClr val="bg1"/>
                </a:solidFill>
              </a:rPr>
              <a:t>), Ghi(W), </a:t>
            </a:r>
            <a:r>
              <a:rPr lang="vi-VN" sz="2800" dirty="0" smtClean="0">
                <a:solidFill>
                  <a:schemeClr val="bg1"/>
                </a:solidFill>
              </a:rPr>
              <a:t>Thực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thi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(E)</a:t>
            </a:r>
            <a:endParaRPr lang="en-US" sz="2800" dirty="0">
              <a:solidFill>
                <a:schemeClr val="bg1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vi-VN" sz="2800" dirty="0" smtClean="0">
                <a:solidFill>
                  <a:schemeClr val="bg1"/>
                </a:solidFill>
              </a:rPr>
              <a:t>Các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người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dùng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cấp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quyền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trên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các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file cho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các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người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dùng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khác:</a:t>
            </a:r>
            <a:endParaRPr lang="en-US" sz="2800" dirty="0" smtClean="0">
              <a:solidFill>
                <a:schemeClr val="bg1"/>
              </a:solidFill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vi-VN" sz="2800" dirty="0" smtClean="0">
                <a:solidFill>
                  <a:schemeClr val="bg1"/>
                </a:solidFill>
              </a:rPr>
              <a:t>Alice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cấp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quyền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đọc</a:t>
            </a:r>
            <a:r>
              <a:rPr lang="vi-VN" sz="2800" dirty="0">
                <a:solidFill>
                  <a:schemeClr val="bg1"/>
                </a:solidFill>
              </a:rPr>
              <a:t>, </a:t>
            </a:r>
            <a:r>
              <a:rPr lang="vi-VN" sz="2800" dirty="0" smtClean="0">
                <a:solidFill>
                  <a:schemeClr val="bg1"/>
                </a:solidFill>
              </a:rPr>
              <a:t>ghi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cho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John trên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file </a:t>
            </a:r>
            <a:r>
              <a:rPr lang="vi-VN" sz="2800" dirty="0">
                <a:solidFill>
                  <a:schemeClr val="bg1"/>
                </a:solidFill>
              </a:rPr>
              <a:t>1 </a:t>
            </a:r>
            <a:r>
              <a:rPr lang="vi-VN" sz="2800" dirty="0" smtClean="0">
                <a:solidFill>
                  <a:schemeClr val="bg1"/>
                </a:solidFill>
              </a:rPr>
              <a:t>và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chỉ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quyền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đọc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trên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file này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cho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Sally.</a:t>
            </a:r>
            <a:endParaRPr lang="en-US" sz="2800" dirty="0">
              <a:solidFill>
                <a:schemeClr val="bg1"/>
              </a:solidFill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vi-VN" sz="2800" dirty="0" smtClean="0">
                <a:solidFill>
                  <a:schemeClr val="bg1"/>
                </a:solidFill>
              </a:rPr>
              <a:t>John cấp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quyền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đọc</a:t>
            </a:r>
            <a:r>
              <a:rPr lang="vi-VN" sz="2800" dirty="0">
                <a:solidFill>
                  <a:schemeClr val="bg1"/>
                </a:solidFill>
              </a:rPr>
              <a:t>, </a:t>
            </a:r>
            <a:r>
              <a:rPr lang="vi-VN" sz="2800" dirty="0" smtClean="0">
                <a:solidFill>
                  <a:schemeClr val="bg1"/>
                </a:solidFill>
              </a:rPr>
              <a:t>thực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thi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trên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file </a:t>
            </a:r>
            <a:r>
              <a:rPr lang="vi-VN" sz="2800" dirty="0">
                <a:solidFill>
                  <a:schemeClr val="bg1"/>
                </a:solidFill>
              </a:rPr>
              <a:t>2 </a:t>
            </a:r>
            <a:r>
              <a:rPr lang="vi-VN" sz="2800" dirty="0" smtClean="0">
                <a:solidFill>
                  <a:schemeClr val="bg1"/>
                </a:solidFill>
              </a:rPr>
              <a:t>cho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Alice.</a:t>
            </a:r>
            <a:endParaRPr lang="en-US" sz="2800" dirty="0">
              <a:solidFill>
                <a:schemeClr val="bg1"/>
              </a:solidFill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vi-VN" sz="2800" dirty="0" smtClean="0">
                <a:solidFill>
                  <a:schemeClr val="bg1"/>
                </a:solidFill>
              </a:rPr>
              <a:t>Sally cấp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quyền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đọc</a:t>
            </a:r>
            <a:r>
              <a:rPr lang="vi-VN" sz="2800" dirty="0">
                <a:solidFill>
                  <a:schemeClr val="bg1"/>
                </a:solidFill>
              </a:rPr>
              <a:t>, </a:t>
            </a:r>
            <a:r>
              <a:rPr lang="vi-VN" sz="2800" dirty="0" smtClean="0">
                <a:solidFill>
                  <a:schemeClr val="bg1"/>
                </a:solidFill>
              </a:rPr>
              <a:t>thực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thi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trên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file </a:t>
            </a:r>
            <a:r>
              <a:rPr lang="vi-VN" sz="2800" dirty="0">
                <a:solidFill>
                  <a:schemeClr val="bg1"/>
                </a:solidFill>
              </a:rPr>
              <a:t>3 </a:t>
            </a:r>
            <a:r>
              <a:rPr lang="vi-VN" sz="2800" dirty="0" smtClean="0">
                <a:solidFill>
                  <a:schemeClr val="bg1"/>
                </a:solidFill>
              </a:rPr>
              <a:t>cho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Alice và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quyền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đọc</a:t>
            </a:r>
            <a:r>
              <a:rPr lang="vi-VN" sz="2800" dirty="0">
                <a:solidFill>
                  <a:schemeClr val="bg1"/>
                </a:solidFill>
              </a:rPr>
              <a:t>, </a:t>
            </a:r>
            <a:r>
              <a:rPr lang="vi-VN" sz="2800" dirty="0" smtClean="0">
                <a:solidFill>
                  <a:schemeClr val="bg1"/>
                </a:solidFill>
              </a:rPr>
              <a:t>thực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thi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trên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file này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cho</a:t>
            </a:r>
            <a:r>
              <a:rPr lang="en-US" sz="2800" dirty="0" smtClean="0">
                <a:solidFill>
                  <a:schemeClr val="bg1"/>
                </a:solidFill>
              </a:rPr>
              <a:t> John</a:t>
            </a:r>
            <a:r>
              <a:rPr lang="vi-VN" sz="2800" dirty="0" smtClean="0">
                <a:solidFill>
                  <a:schemeClr val="bg1"/>
                </a:solidFill>
              </a:rPr>
              <a:t>.</a:t>
            </a:r>
            <a:endParaRPr lang="en-US" sz="2800" dirty="0" smtClean="0">
              <a:solidFill>
                <a:schemeClr val="bg1"/>
              </a:solidFill>
            </a:endParaRPr>
          </a:p>
          <a:p>
            <a:r>
              <a:rPr lang="en-US" sz="2800" dirty="0" smtClean="0">
                <a:solidFill>
                  <a:schemeClr val="bg1"/>
                </a:solidFill>
                <a:sym typeface="Wingdings" panose="05000000000000000000" pitchFamily="2" charset="2"/>
              </a:rPr>
              <a:t> </a:t>
            </a:r>
            <a:r>
              <a:rPr lang="vi-VN" sz="2800" dirty="0" smtClean="0">
                <a:solidFill>
                  <a:schemeClr val="bg1"/>
                </a:solidFill>
              </a:rPr>
              <a:t>Vẽ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ma trận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truy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cập</a:t>
            </a:r>
            <a:r>
              <a:rPr lang="vi-VN" sz="2800" dirty="0">
                <a:solidFill>
                  <a:schemeClr val="bg1"/>
                </a:solidFill>
              </a:rPr>
              <a:t>, </a:t>
            </a:r>
            <a:r>
              <a:rPr lang="vi-VN" sz="2800" dirty="0" smtClean="0">
                <a:solidFill>
                  <a:schemeClr val="bg1"/>
                </a:solidFill>
              </a:rPr>
              <a:t>danh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sách</a:t>
            </a:r>
            <a:r>
              <a:rPr lang="en-US" sz="2800" dirty="0" smtClean="0">
                <a:solidFill>
                  <a:schemeClr val="bg1"/>
                </a:solidFill>
              </a:rPr>
              <a:t> CL</a:t>
            </a:r>
            <a:r>
              <a:rPr lang="vi-VN" sz="2800" dirty="0" smtClean="0">
                <a:solidFill>
                  <a:schemeClr val="bg1"/>
                </a:solidFill>
              </a:rPr>
              <a:t>, danh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sách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điều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khiển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vi-VN" sz="2800" dirty="0" smtClean="0">
                <a:solidFill>
                  <a:schemeClr val="bg1"/>
                </a:solidFill>
              </a:rPr>
              <a:t>truycập</a:t>
            </a:r>
            <a:r>
              <a:rPr lang="en-US" sz="2800" dirty="0" smtClean="0">
                <a:solidFill>
                  <a:schemeClr val="bg1"/>
                </a:solidFill>
              </a:rPr>
              <a:t> ACL</a:t>
            </a:r>
            <a:r>
              <a:rPr lang="vi-VN" sz="2800" dirty="0" smtClean="0">
                <a:solidFill>
                  <a:schemeClr val="bg1"/>
                </a:solidFill>
              </a:rPr>
              <a:t>.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828686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Ví</a:t>
            </a:r>
            <a:r>
              <a:rPr lang="en-US" b="1" dirty="0"/>
              <a:t> </a:t>
            </a:r>
            <a:r>
              <a:rPr lang="en-US" b="1" dirty="0" err="1"/>
              <a:t>dụ</a:t>
            </a:r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7382916"/>
              </p:ext>
            </p:extLst>
          </p:nvPr>
        </p:nvGraphicFramePr>
        <p:xfrm>
          <a:off x="1787538" y="2305870"/>
          <a:ext cx="8128000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316003695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06564422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94427152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35639255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sz="2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File 1</a:t>
                      </a:r>
                      <a:endParaRPr lang="en-US" sz="2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File</a:t>
                      </a:r>
                      <a:r>
                        <a:rPr lang="en-US" sz="2800" baseline="0" dirty="0" smtClean="0"/>
                        <a:t> 2</a:t>
                      </a:r>
                      <a:endParaRPr lang="en-US" sz="28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File 3</a:t>
                      </a:r>
                      <a:endParaRPr lang="en-US" sz="28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23531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chemeClr val="bg1"/>
                          </a:solidFill>
                        </a:rPr>
                        <a:t>Alice</a:t>
                      </a:r>
                      <a:endParaRPr lang="en-US" sz="28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chemeClr val="bg1"/>
                          </a:solidFill>
                        </a:rPr>
                        <a:t>RWE</a:t>
                      </a:r>
                      <a:endParaRPr lang="en-US" sz="28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chemeClr val="bg1"/>
                          </a:solidFill>
                        </a:rPr>
                        <a:t>RE</a:t>
                      </a:r>
                      <a:endParaRPr lang="en-US" sz="28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chemeClr val="bg1"/>
                          </a:solidFill>
                        </a:rPr>
                        <a:t>RE</a:t>
                      </a:r>
                      <a:endParaRPr lang="en-US" sz="28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11005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chemeClr val="bg1"/>
                          </a:solidFill>
                        </a:rPr>
                        <a:t>John</a:t>
                      </a:r>
                      <a:endParaRPr lang="en-US" sz="28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chemeClr val="bg1"/>
                          </a:solidFill>
                        </a:rPr>
                        <a:t>RW</a:t>
                      </a:r>
                      <a:endParaRPr lang="en-US" sz="28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>
                          <a:solidFill>
                            <a:schemeClr val="bg1"/>
                          </a:solidFill>
                        </a:rPr>
                        <a:t>RWE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chemeClr val="bg1"/>
                          </a:solidFill>
                        </a:rPr>
                        <a:t>RE</a:t>
                      </a:r>
                      <a:endParaRPr lang="en-US" sz="28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02907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chemeClr val="bg1"/>
                          </a:solidFill>
                        </a:rPr>
                        <a:t>Sally</a:t>
                      </a:r>
                      <a:endParaRPr lang="en-US" sz="28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chemeClr val="bg1"/>
                          </a:solidFill>
                        </a:rPr>
                        <a:t>R</a:t>
                      </a:r>
                      <a:endParaRPr lang="en-US" sz="28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280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>
                          <a:solidFill>
                            <a:schemeClr val="bg1"/>
                          </a:solidFill>
                        </a:rPr>
                        <a:t>RWE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20004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52300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482" y="1"/>
            <a:ext cx="109007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16473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Tài</a:t>
            </a:r>
            <a:r>
              <a:rPr lang="en-US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tham</a:t>
            </a:r>
            <a:r>
              <a:rPr lang="en-US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khảo</a:t>
            </a:r>
            <a:endParaRPr lang="en-US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2343" y="1404908"/>
            <a:ext cx="10994760" cy="4621160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[1] Dieter </a:t>
            </a:r>
            <a:r>
              <a:rPr lang="en-GB" dirty="0" err="1"/>
              <a:t>Gollmann</a:t>
            </a:r>
            <a:r>
              <a:rPr lang="en-GB" dirty="0"/>
              <a:t>, </a:t>
            </a:r>
            <a:r>
              <a:rPr lang="en-US" dirty="0"/>
              <a:t>Computer Security, Hamburg </a:t>
            </a:r>
            <a:r>
              <a:rPr lang="en-US" dirty="0" err="1"/>
              <a:t>Uninersity</a:t>
            </a:r>
            <a:r>
              <a:rPr lang="en-US" dirty="0"/>
              <a:t> of Technology</a:t>
            </a:r>
          </a:p>
          <a:p>
            <a:pPr marL="0" indent="0">
              <a:buNone/>
            </a:pPr>
            <a:r>
              <a:rPr lang="en-US" dirty="0"/>
              <a:t>  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[2] </a:t>
            </a:r>
            <a:r>
              <a:rPr lang="vi-VN" dirty="0"/>
              <a:t>Lê Đình Vinh, Trần Đức Sự, Vũ Thị Vân, Giáo trình Cơ sở an toàn thông tin, NXB Thông tin &amp; Truyền thông, </a:t>
            </a:r>
            <a:r>
              <a:rPr lang="vi-VN" dirty="0" smtClean="0"/>
              <a:t>2013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[3] </a:t>
            </a:r>
            <a:r>
              <a:rPr lang="en-US" dirty="0" smtClean="0">
                <a:hlinkClick r:id="rId2"/>
              </a:rPr>
              <a:t>https://tek4.vn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170701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ZColor Dark Theme">
      <a:dk1>
        <a:sysClr val="windowText" lastClr="000000"/>
      </a:dk1>
      <a:lt1>
        <a:sysClr val="window" lastClr="FFFFFF"/>
      </a:lt1>
      <a:dk2>
        <a:srgbClr val="44546A"/>
      </a:dk2>
      <a:lt2>
        <a:srgbClr val="EBEBEB"/>
      </a:lt2>
      <a:accent1>
        <a:srgbClr val="4DD6B0"/>
      </a:accent1>
      <a:accent2>
        <a:srgbClr val="4DD6B0"/>
      </a:accent2>
      <a:accent3>
        <a:srgbClr val="4DD6B0"/>
      </a:accent3>
      <a:accent4>
        <a:srgbClr val="4DD6B0"/>
      </a:accent4>
      <a:accent5>
        <a:srgbClr val="4DD6B0"/>
      </a:accent5>
      <a:accent6>
        <a:srgbClr val="4DD6B0"/>
      </a:accent6>
      <a:hlink>
        <a:srgbClr val="0563C1"/>
      </a:hlink>
      <a:folHlink>
        <a:srgbClr val="954F72"/>
      </a:folHlink>
    </a:clrScheme>
    <a:fontScheme name="Lato Black">
      <a:majorFont>
        <a:latin typeface="Lato Black"/>
        <a:ea typeface=""/>
        <a:cs typeface=""/>
      </a:majorFont>
      <a:minorFont>
        <a:latin typeface="La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1577</TotalTime>
  <Words>1394</Words>
  <Application>Microsoft Office PowerPoint</Application>
  <PresentationFormat>Widescreen</PresentationFormat>
  <Paragraphs>281</Paragraphs>
  <Slides>32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32</vt:i4>
      </vt:variant>
    </vt:vector>
  </HeadingPairs>
  <TitlesOfParts>
    <vt:vector size="48" baseType="lpstr">
      <vt:lpstr>Arial</vt:lpstr>
      <vt:lpstr>Arial Narrow</vt:lpstr>
      <vt:lpstr>Calibri</vt:lpstr>
      <vt:lpstr>Calibri Light</vt:lpstr>
      <vt:lpstr>Comic Sans MS</vt:lpstr>
      <vt:lpstr>Helvetica</vt:lpstr>
      <vt:lpstr>Lato</vt:lpstr>
      <vt:lpstr>Lato Black</vt:lpstr>
      <vt:lpstr>Noto Sans Disp SemCond SemBd</vt:lpstr>
      <vt:lpstr>Open Sans</vt:lpstr>
      <vt:lpstr>Symbol</vt:lpstr>
      <vt:lpstr>Tahoma</vt:lpstr>
      <vt:lpstr>Times New Roman</vt:lpstr>
      <vt:lpstr>Wingdings</vt:lpstr>
      <vt:lpstr>Office Theme</vt:lpstr>
      <vt:lpstr>Template PresentationGo Dark</vt:lpstr>
      <vt:lpstr>PowerPoint Presentation</vt:lpstr>
      <vt:lpstr>PowerPoint Presentation</vt:lpstr>
      <vt:lpstr>Nội dung</vt:lpstr>
      <vt:lpstr>PowerPoint Presentation</vt:lpstr>
      <vt:lpstr>Cấp quyền</vt:lpstr>
      <vt:lpstr>Cấp quyền</vt:lpstr>
      <vt:lpstr>Cấp quyền</vt:lpstr>
      <vt:lpstr>Cấp quyền</vt:lpstr>
      <vt:lpstr>Cấp quyền</vt:lpstr>
      <vt:lpstr>So sánh Authorization và Authentication</vt:lpstr>
      <vt:lpstr>Nguyên tắc Đặc quyền tối thiểu </vt:lpstr>
      <vt:lpstr>Kiểm soát truy cập</vt:lpstr>
      <vt:lpstr>Kiểm soát truy cập</vt:lpstr>
      <vt:lpstr>PowerPoint Presentation</vt:lpstr>
      <vt:lpstr>Mô hình kiểm soát truy cập</vt:lpstr>
      <vt:lpstr>PowerPoint Presentation</vt:lpstr>
      <vt:lpstr>Kiểm soát truy cập tùy chọn (DAC)</vt:lpstr>
      <vt:lpstr>Kiểm soát truy cập tùy chọn (DAC)</vt:lpstr>
      <vt:lpstr>Kiểm soát truy cập tùy chọn (DAC)</vt:lpstr>
      <vt:lpstr>Lampson’s Access Control Matrix</vt:lpstr>
      <vt:lpstr>Đặc điểm của ACM</vt:lpstr>
      <vt:lpstr>Biến thể của ACM</vt:lpstr>
      <vt:lpstr>Access Control Lists (ACLs)</vt:lpstr>
      <vt:lpstr>Access Control Lists (ACLs)</vt:lpstr>
      <vt:lpstr>Capabilities (or C-Lists)</vt:lpstr>
      <vt:lpstr>ACLs vs Capabilities</vt:lpstr>
      <vt:lpstr>DAC</vt:lpstr>
      <vt:lpstr>DAC trong thực tế</vt:lpstr>
      <vt:lpstr>Ví dụ</vt:lpstr>
      <vt:lpstr>Ví dụ</vt:lpstr>
      <vt:lpstr>PowerPoint Presentation</vt:lpstr>
      <vt:lpstr>Tài liệu tham khảo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GraphicBulb</dc:creator>
  <cp:lastModifiedBy>Thinkpad</cp:lastModifiedBy>
  <cp:revision>164</cp:revision>
  <dcterms:created xsi:type="dcterms:W3CDTF">2018-07-18T01:46:28Z</dcterms:created>
  <dcterms:modified xsi:type="dcterms:W3CDTF">2021-11-19T13:08:28Z</dcterms:modified>
</cp:coreProperties>
</file>