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5" r:id="rId2"/>
  </p:sldMasterIdLst>
  <p:notesMasterIdLst>
    <p:notesMasterId r:id="rId35"/>
  </p:notesMasterIdLst>
  <p:sldIdLst>
    <p:sldId id="256" r:id="rId3"/>
    <p:sldId id="420" r:id="rId4"/>
    <p:sldId id="419" r:id="rId5"/>
    <p:sldId id="453" r:id="rId6"/>
    <p:sldId id="454" r:id="rId7"/>
    <p:sldId id="455" r:id="rId8"/>
    <p:sldId id="456" r:id="rId9"/>
    <p:sldId id="457" r:id="rId10"/>
    <p:sldId id="459" r:id="rId11"/>
    <p:sldId id="474" r:id="rId12"/>
    <p:sldId id="460" r:id="rId13"/>
    <p:sldId id="461" r:id="rId14"/>
    <p:sldId id="451" r:id="rId15"/>
    <p:sldId id="439" r:id="rId16"/>
    <p:sldId id="463" r:id="rId17"/>
    <p:sldId id="464" r:id="rId18"/>
    <p:sldId id="465" r:id="rId19"/>
    <p:sldId id="462" r:id="rId20"/>
    <p:sldId id="440" r:id="rId21"/>
    <p:sldId id="442" r:id="rId22"/>
    <p:sldId id="468" r:id="rId23"/>
    <p:sldId id="469" r:id="rId24"/>
    <p:sldId id="470" r:id="rId25"/>
    <p:sldId id="443" r:id="rId26"/>
    <p:sldId id="467" r:id="rId27"/>
    <p:sldId id="445" r:id="rId28"/>
    <p:sldId id="446" r:id="rId29"/>
    <p:sldId id="447" r:id="rId30"/>
    <p:sldId id="471" r:id="rId31"/>
    <p:sldId id="472" r:id="rId32"/>
    <p:sldId id="473" r:id="rId33"/>
    <p:sldId id="47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userDrawn="1">
          <p15:clr>
            <a:srgbClr val="A4A3A4"/>
          </p15:clr>
        </p15:guide>
        <p15:guide id="4" pos="576" userDrawn="1">
          <p15:clr>
            <a:srgbClr val="A4A3A4"/>
          </p15:clr>
        </p15:guide>
        <p15:guide id="5" pos="710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CEAF"/>
    <a:srgbClr val="2F35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995" autoAdjust="0"/>
  </p:normalViewPr>
  <p:slideViewPr>
    <p:cSldViewPr snapToGrid="0" showGuides="1">
      <p:cViewPr varScale="1">
        <p:scale>
          <a:sx n="72" d="100"/>
          <a:sy n="72" d="100"/>
        </p:scale>
        <p:origin x="998" y="58"/>
      </p:cViewPr>
      <p:guideLst>
        <p:guide pos="3840"/>
        <p:guide orient="horz" pos="2160"/>
        <p:guide pos="576"/>
        <p:guide pos="7104"/>
      </p:guideLst>
    </p:cSldViewPr>
  </p:slideViewPr>
  <p:notesTextViewPr>
    <p:cViewPr>
      <p:scale>
        <a:sx n="1" d="1"/>
        <a:sy n="1" d="1"/>
      </p:scale>
      <p:origin x="0" y="0"/>
    </p:cViewPr>
  </p:notesTextViewPr>
  <p:sorterViewPr>
    <p:cViewPr>
      <p:scale>
        <a:sx n="200" d="100"/>
        <a:sy n="200" d="100"/>
      </p:scale>
      <p:origin x="0" y="0"/>
    </p:cViewPr>
  </p:sorterViewPr>
  <p:notesViewPr>
    <p:cSldViewPr snapToGrid="0">
      <p:cViewPr varScale="1">
        <p:scale>
          <a:sx n="66" d="100"/>
          <a:sy n="66" d="100"/>
        </p:scale>
        <p:origin x="2280" y="7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A8158D-1D17-428E-86BD-51B795C597B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32A19807-279D-439F-9FF5-0073249553EC}">
      <dgm:prSet phldrT="[Text]"/>
      <dgm:spPr>
        <a:solidFill>
          <a:srgbClr val="7030A0"/>
        </a:solidFill>
      </dgm:spPr>
      <dgm:t>
        <a:bodyPr/>
        <a:lstStyle/>
        <a:p>
          <a:r>
            <a:rPr lang="en-US" dirty="0" err="1" smtClean="0"/>
            <a:t>Tổng</a:t>
          </a:r>
          <a:r>
            <a:rPr lang="en-US" dirty="0" smtClean="0"/>
            <a:t> </a:t>
          </a:r>
          <a:r>
            <a:rPr lang="en-US" dirty="0" err="1" smtClean="0"/>
            <a:t>quan</a:t>
          </a:r>
          <a:r>
            <a:rPr lang="en-US" dirty="0" smtClean="0"/>
            <a:t> </a:t>
          </a:r>
          <a:r>
            <a:rPr lang="en-US" dirty="0" err="1" smtClean="0"/>
            <a:t>về</a:t>
          </a:r>
          <a:r>
            <a:rPr lang="en-US" dirty="0" smtClean="0"/>
            <a:t> </a:t>
          </a:r>
          <a:r>
            <a:rPr lang="en-US" dirty="0" err="1" smtClean="0"/>
            <a:t>kiểm</a:t>
          </a:r>
          <a:r>
            <a:rPr lang="en-US" dirty="0" smtClean="0"/>
            <a:t> </a:t>
          </a:r>
          <a:r>
            <a:rPr lang="en-US" dirty="0" err="1" smtClean="0"/>
            <a:t>soát</a:t>
          </a:r>
          <a:r>
            <a:rPr lang="en-US" dirty="0" smtClean="0"/>
            <a:t> </a:t>
          </a:r>
          <a:r>
            <a:rPr lang="en-US" dirty="0" err="1" smtClean="0"/>
            <a:t>truy</a:t>
          </a:r>
          <a:r>
            <a:rPr lang="en-US" dirty="0" smtClean="0"/>
            <a:t> </a:t>
          </a:r>
          <a:r>
            <a:rPr lang="en-US" dirty="0" err="1" smtClean="0"/>
            <a:t>cập</a:t>
          </a:r>
          <a:endParaRPr lang="en-US" dirty="0"/>
        </a:p>
      </dgm:t>
    </dgm:pt>
    <dgm:pt modelId="{4A6F7F70-C876-404A-9414-73926A669C3A}" type="parTrans" cxnId="{E1A6A38A-8F8D-4B3C-A2C6-3633FCB01D00}">
      <dgm:prSet/>
      <dgm:spPr/>
      <dgm:t>
        <a:bodyPr/>
        <a:lstStyle/>
        <a:p>
          <a:endParaRPr lang="en-US"/>
        </a:p>
      </dgm:t>
    </dgm:pt>
    <dgm:pt modelId="{E4389497-A051-46B8-84AB-4798ABB363ED}" type="sibTrans" cxnId="{E1A6A38A-8F8D-4B3C-A2C6-3633FCB01D00}">
      <dgm:prSet/>
      <dgm:spPr/>
      <dgm:t>
        <a:bodyPr/>
        <a:lstStyle/>
        <a:p>
          <a:endParaRPr lang="en-US"/>
        </a:p>
      </dgm:t>
    </dgm:pt>
    <dgm:pt modelId="{3CA46E5C-F4DC-4087-AB4B-8B4691D47E24}">
      <dgm:prSet phldrT="[Text]"/>
      <dgm:spPr>
        <a:solidFill>
          <a:srgbClr val="C00000"/>
        </a:solidFill>
      </dgm:spPr>
      <dgm:t>
        <a:bodyPr/>
        <a:lstStyle/>
        <a:p>
          <a:r>
            <a:rPr lang="en-US" dirty="0" err="1" smtClean="0"/>
            <a:t>Một</a:t>
          </a:r>
          <a:r>
            <a:rPr lang="en-US" dirty="0" smtClean="0"/>
            <a:t> </a:t>
          </a:r>
          <a:r>
            <a:rPr lang="en-US" dirty="0" err="1" smtClean="0"/>
            <a:t>số</a:t>
          </a:r>
          <a:r>
            <a:rPr lang="en-US" dirty="0" smtClean="0"/>
            <a:t> </a:t>
          </a:r>
          <a:r>
            <a:rPr lang="en-US" dirty="0" err="1" smtClean="0"/>
            <a:t>mô</a:t>
          </a:r>
          <a:r>
            <a:rPr lang="en-US" dirty="0" smtClean="0"/>
            <a:t> </a:t>
          </a:r>
          <a:r>
            <a:rPr lang="en-US" dirty="0" err="1" smtClean="0"/>
            <a:t>hình</a:t>
          </a:r>
          <a:r>
            <a:rPr lang="en-US" dirty="0" smtClean="0"/>
            <a:t> </a:t>
          </a:r>
          <a:r>
            <a:rPr lang="en-US" dirty="0" err="1" smtClean="0"/>
            <a:t>kiểm</a:t>
          </a:r>
          <a:r>
            <a:rPr lang="en-US" dirty="0" smtClean="0"/>
            <a:t> </a:t>
          </a:r>
          <a:r>
            <a:rPr lang="en-US" dirty="0" err="1" smtClean="0"/>
            <a:t>soát</a:t>
          </a:r>
          <a:r>
            <a:rPr lang="en-US" dirty="0" smtClean="0"/>
            <a:t> </a:t>
          </a:r>
          <a:r>
            <a:rPr lang="en-US" dirty="0" err="1" smtClean="0"/>
            <a:t>truy</a:t>
          </a:r>
          <a:r>
            <a:rPr lang="en-US" dirty="0" smtClean="0"/>
            <a:t> </a:t>
          </a:r>
          <a:r>
            <a:rPr lang="en-US" dirty="0" err="1" smtClean="0"/>
            <a:t>cập</a:t>
          </a:r>
          <a:endParaRPr lang="en-US" dirty="0"/>
        </a:p>
      </dgm:t>
    </dgm:pt>
    <dgm:pt modelId="{3FFD2790-CF2D-492E-B07C-1AA679743318}" type="parTrans" cxnId="{CFC7C421-A776-4615-A9B9-B59DA2604382}">
      <dgm:prSet/>
      <dgm:spPr/>
      <dgm:t>
        <a:bodyPr/>
        <a:lstStyle/>
        <a:p>
          <a:endParaRPr lang="en-US"/>
        </a:p>
      </dgm:t>
    </dgm:pt>
    <dgm:pt modelId="{152B9DA2-0FC9-441A-B30D-FD9C79678218}" type="sibTrans" cxnId="{CFC7C421-A776-4615-A9B9-B59DA2604382}">
      <dgm:prSet/>
      <dgm:spPr/>
      <dgm:t>
        <a:bodyPr/>
        <a:lstStyle/>
        <a:p>
          <a:endParaRPr lang="en-US"/>
        </a:p>
      </dgm:t>
    </dgm:pt>
    <dgm:pt modelId="{CA3C1957-6B31-4BFF-B50E-924324C857E1}">
      <dgm:prSet phldrT="[Text]"/>
      <dgm:spPr>
        <a:solidFill>
          <a:srgbClr val="0070C0"/>
        </a:solidFill>
      </dgm:spPr>
      <dgm:t>
        <a:bodyPr/>
        <a:lstStyle/>
        <a:p>
          <a:r>
            <a:rPr lang="en-US" dirty="0" err="1" smtClean="0"/>
            <a:t>Bài</a:t>
          </a:r>
          <a:r>
            <a:rPr lang="en-US" dirty="0" smtClean="0"/>
            <a:t> </a:t>
          </a:r>
          <a:r>
            <a:rPr lang="en-US" dirty="0" err="1" smtClean="0"/>
            <a:t>tập</a:t>
          </a:r>
          <a:endParaRPr lang="en-US" dirty="0"/>
        </a:p>
      </dgm:t>
    </dgm:pt>
    <dgm:pt modelId="{9D48055D-BD44-4532-B3ED-71948922FB84}" type="parTrans" cxnId="{7D40AEF8-E43C-4F73-8B9F-3FADB77F0894}">
      <dgm:prSet/>
      <dgm:spPr/>
      <dgm:t>
        <a:bodyPr/>
        <a:lstStyle/>
        <a:p>
          <a:endParaRPr lang="en-US"/>
        </a:p>
      </dgm:t>
    </dgm:pt>
    <dgm:pt modelId="{02770B0E-134D-4D30-A2CD-DF6DC2916D9F}" type="sibTrans" cxnId="{7D40AEF8-E43C-4F73-8B9F-3FADB77F0894}">
      <dgm:prSet/>
      <dgm:spPr/>
      <dgm:t>
        <a:bodyPr/>
        <a:lstStyle/>
        <a:p>
          <a:endParaRPr lang="en-US"/>
        </a:p>
      </dgm:t>
    </dgm:pt>
    <dgm:pt modelId="{7FBD39EF-6965-41CE-BE49-3088B775FF2D}" type="pres">
      <dgm:prSet presAssocID="{EEA8158D-1D17-428E-86BD-51B795C597BC}" presName="linear" presStyleCnt="0">
        <dgm:presLayoutVars>
          <dgm:dir/>
          <dgm:animLvl val="lvl"/>
          <dgm:resizeHandles val="exact"/>
        </dgm:presLayoutVars>
      </dgm:prSet>
      <dgm:spPr/>
      <dgm:t>
        <a:bodyPr/>
        <a:lstStyle/>
        <a:p>
          <a:endParaRPr lang="en-US"/>
        </a:p>
      </dgm:t>
    </dgm:pt>
    <dgm:pt modelId="{C260C533-75F2-428F-9B09-91AE369DB4D0}" type="pres">
      <dgm:prSet presAssocID="{32A19807-279D-439F-9FF5-0073249553EC}" presName="parentLin" presStyleCnt="0"/>
      <dgm:spPr/>
    </dgm:pt>
    <dgm:pt modelId="{6EEC3664-08F2-4612-8AC4-93AF0838FEDB}" type="pres">
      <dgm:prSet presAssocID="{32A19807-279D-439F-9FF5-0073249553EC}" presName="parentLeftMargin" presStyleLbl="node1" presStyleIdx="0" presStyleCnt="3"/>
      <dgm:spPr/>
      <dgm:t>
        <a:bodyPr/>
        <a:lstStyle/>
        <a:p>
          <a:endParaRPr lang="en-US"/>
        </a:p>
      </dgm:t>
    </dgm:pt>
    <dgm:pt modelId="{B699A795-0902-4ADC-B7FD-69783EAACED0}" type="pres">
      <dgm:prSet presAssocID="{32A19807-279D-439F-9FF5-0073249553EC}" presName="parentText" presStyleLbl="node1" presStyleIdx="0" presStyleCnt="3">
        <dgm:presLayoutVars>
          <dgm:chMax val="0"/>
          <dgm:bulletEnabled val="1"/>
        </dgm:presLayoutVars>
      </dgm:prSet>
      <dgm:spPr/>
      <dgm:t>
        <a:bodyPr/>
        <a:lstStyle/>
        <a:p>
          <a:endParaRPr lang="en-US"/>
        </a:p>
      </dgm:t>
    </dgm:pt>
    <dgm:pt modelId="{30884403-EFFE-45CD-8BB5-AAF753A2FE07}" type="pres">
      <dgm:prSet presAssocID="{32A19807-279D-439F-9FF5-0073249553EC}" presName="negativeSpace" presStyleCnt="0"/>
      <dgm:spPr/>
    </dgm:pt>
    <dgm:pt modelId="{9ED8E088-26E5-4F41-BC0E-4B0FB462A9A6}" type="pres">
      <dgm:prSet presAssocID="{32A19807-279D-439F-9FF5-0073249553EC}" presName="childText" presStyleLbl="conFgAcc1" presStyleIdx="0" presStyleCnt="3">
        <dgm:presLayoutVars>
          <dgm:bulletEnabled val="1"/>
        </dgm:presLayoutVars>
      </dgm:prSet>
      <dgm:spPr/>
    </dgm:pt>
    <dgm:pt modelId="{6131B0FF-D6B3-4F06-A957-B9B6D5A453B7}" type="pres">
      <dgm:prSet presAssocID="{E4389497-A051-46B8-84AB-4798ABB363ED}" presName="spaceBetweenRectangles" presStyleCnt="0"/>
      <dgm:spPr/>
    </dgm:pt>
    <dgm:pt modelId="{0034CF7D-D7E8-44EA-A53B-9EF7B4739FE3}" type="pres">
      <dgm:prSet presAssocID="{3CA46E5C-F4DC-4087-AB4B-8B4691D47E24}" presName="parentLin" presStyleCnt="0"/>
      <dgm:spPr/>
    </dgm:pt>
    <dgm:pt modelId="{1FA1EAEB-272F-43F7-A7CE-4166D04E99F5}" type="pres">
      <dgm:prSet presAssocID="{3CA46E5C-F4DC-4087-AB4B-8B4691D47E24}" presName="parentLeftMargin" presStyleLbl="node1" presStyleIdx="0" presStyleCnt="3"/>
      <dgm:spPr/>
      <dgm:t>
        <a:bodyPr/>
        <a:lstStyle/>
        <a:p>
          <a:endParaRPr lang="en-US"/>
        </a:p>
      </dgm:t>
    </dgm:pt>
    <dgm:pt modelId="{0138244D-8A57-4781-B1DB-6157BE1A975A}" type="pres">
      <dgm:prSet presAssocID="{3CA46E5C-F4DC-4087-AB4B-8B4691D47E24}" presName="parentText" presStyleLbl="node1" presStyleIdx="1" presStyleCnt="3">
        <dgm:presLayoutVars>
          <dgm:chMax val="0"/>
          <dgm:bulletEnabled val="1"/>
        </dgm:presLayoutVars>
      </dgm:prSet>
      <dgm:spPr/>
      <dgm:t>
        <a:bodyPr/>
        <a:lstStyle/>
        <a:p>
          <a:endParaRPr lang="en-US"/>
        </a:p>
      </dgm:t>
    </dgm:pt>
    <dgm:pt modelId="{61FB5433-E37C-4834-A56B-1ACF032EA6F0}" type="pres">
      <dgm:prSet presAssocID="{3CA46E5C-F4DC-4087-AB4B-8B4691D47E24}" presName="negativeSpace" presStyleCnt="0"/>
      <dgm:spPr/>
    </dgm:pt>
    <dgm:pt modelId="{5440EA3B-233E-40AE-B415-82408DF9B644}" type="pres">
      <dgm:prSet presAssocID="{3CA46E5C-F4DC-4087-AB4B-8B4691D47E24}" presName="childText" presStyleLbl="conFgAcc1" presStyleIdx="1" presStyleCnt="3">
        <dgm:presLayoutVars>
          <dgm:bulletEnabled val="1"/>
        </dgm:presLayoutVars>
      </dgm:prSet>
      <dgm:spPr/>
    </dgm:pt>
    <dgm:pt modelId="{29D8E1D6-6C4A-4A27-B56F-70157D745EAD}" type="pres">
      <dgm:prSet presAssocID="{152B9DA2-0FC9-441A-B30D-FD9C79678218}" presName="spaceBetweenRectangles" presStyleCnt="0"/>
      <dgm:spPr/>
    </dgm:pt>
    <dgm:pt modelId="{8E09D6A9-4DFE-484E-A529-B6E76958E1D7}" type="pres">
      <dgm:prSet presAssocID="{CA3C1957-6B31-4BFF-B50E-924324C857E1}" presName="parentLin" presStyleCnt="0"/>
      <dgm:spPr/>
    </dgm:pt>
    <dgm:pt modelId="{F62E4975-C236-44CD-B615-B386445D70E3}" type="pres">
      <dgm:prSet presAssocID="{CA3C1957-6B31-4BFF-B50E-924324C857E1}" presName="parentLeftMargin" presStyleLbl="node1" presStyleIdx="1" presStyleCnt="3"/>
      <dgm:spPr/>
      <dgm:t>
        <a:bodyPr/>
        <a:lstStyle/>
        <a:p>
          <a:endParaRPr lang="en-US"/>
        </a:p>
      </dgm:t>
    </dgm:pt>
    <dgm:pt modelId="{1E28AADF-9268-4995-9C27-B6F3E69800FF}" type="pres">
      <dgm:prSet presAssocID="{CA3C1957-6B31-4BFF-B50E-924324C857E1}" presName="parentText" presStyleLbl="node1" presStyleIdx="2" presStyleCnt="3">
        <dgm:presLayoutVars>
          <dgm:chMax val="0"/>
          <dgm:bulletEnabled val="1"/>
        </dgm:presLayoutVars>
      </dgm:prSet>
      <dgm:spPr/>
      <dgm:t>
        <a:bodyPr/>
        <a:lstStyle/>
        <a:p>
          <a:endParaRPr lang="en-US"/>
        </a:p>
      </dgm:t>
    </dgm:pt>
    <dgm:pt modelId="{C333A472-EBD0-4EFA-9D84-AB2BD6093986}" type="pres">
      <dgm:prSet presAssocID="{CA3C1957-6B31-4BFF-B50E-924324C857E1}" presName="negativeSpace" presStyleCnt="0"/>
      <dgm:spPr/>
    </dgm:pt>
    <dgm:pt modelId="{C0335BCD-A783-4CB8-BFAB-BCA01C8E9DA6}" type="pres">
      <dgm:prSet presAssocID="{CA3C1957-6B31-4BFF-B50E-924324C857E1}" presName="childText" presStyleLbl="conFgAcc1" presStyleIdx="2" presStyleCnt="3">
        <dgm:presLayoutVars>
          <dgm:bulletEnabled val="1"/>
        </dgm:presLayoutVars>
      </dgm:prSet>
      <dgm:spPr/>
    </dgm:pt>
  </dgm:ptLst>
  <dgm:cxnLst>
    <dgm:cxn modelId="{D2973974-8461-46AD-BF9A-461283312CEF}" type="presOf" srcId="{CA3C1957-6B31-4BFF-B50E-924324C857E1}" destId="{1E28AADF-9268-4995-9C27-B6F3E69800FF}" srcOrd="1" destOrd="0" presId="urn:microsoft.com/office/officeart/2005/8/layout/list1"/>
    <dgm:cxn modelId="{CE93D8A6-CE65-4560-B5C8-6CD1A0F62FE3}" type="presOf" srcId="{3CA46E5C-F4DC-4087-AB4B-8B4691D47E24}" destId="{0138244D-8A57-4781-B1DB-6157BE1A975A}" srcOrd="1" destOrd="0" presId="urn:microsoft.com/office/officeart/2005/8/layout/list1"/>
    <dgm:cxn modelId="{E1A6A38A-8F8D-4B3C-A2C6-3633FCB01D00}" srcId="{EEA8158D-1D17-428E-86BD-51B795C597BC}" destId="{32A19807-279D-439F-9FF5-0073249553EC}" srcOrd="0" destOrd="0" parTransId="{4A6F7F70-C876-404A-9414-73926A669C3A}" sibTransId="{E4389497-A051-46B8-84AB-4798ABB363ED}"/>
    <dgm:cxn modelId="{BCD2A33A-DE10-42AC-915C-398086E3CA39}" type="presOf" srcId="{32A19807-279D-439F-9FF5-0073249553EC}" destId="{B699A795-0902-4ADC-B7FD-69783EAACED0}" srcOrd="1" destOrd="0" presId="urn:microsoft.com/office/officeart/2005/8/layout/list1"/>
    <dgm:cxn modelId="{7D40AEF8-E43C-4F73-8B9F-3FADB77F0894}" srcId="{EEA8158D-1D17-428E-86BD-51B795C597BC}" destId="{CA3C1957-6B31-4BFF-B50E-924324C857E1}" srcOrd="2" destOrd="0" parTransId="{9D48055D-BD44-4532-B3ED-71948922FB84}" sibTransId="{02770B0E-134D-4D30-A2CD-DF6DC2916D9F}"/>
    <dgm:cxn modelId="{06E87EA4-BA89-4A06-AB20-E241B7828F90}" type="presOf" srcId="{CA3C1957-6B31-4BFF-B50E-924324C857E1}" destId="{F62E4975-C236-44CD-B615-B386445D70E3}" srcOrd="0" destOrd="0" presId="urn:microsoft.com/office/officeart/2005/8/layout/list1"/>
    <dgm:cxn modelId="{0942F0E1-F356-4F6B-9313-B769E6204DEF}" type="presOf" srcId="{32A19807-279D-439F-9FF5-0073249553EC}" destId="{6EEC3664-08F2-4612-8AC4-93AF0838FEDB}" srcOrd="0" destOrd="0" presId="urn:microsoft.com/office/officeart/2005/8/layout/list1"/>
    <dgm:cxn modelId="{CFC7C421-A776-4615-A9B9-B59DA2604382}" srcId="{EEA8158D-1D17-428E-86BD-51B795C597BC}" destId="{3CA46E5C-F4DC-4087-AB4B-8B4691D47E24}" srcOrd="1" destOrd="0" parTransId="{3FFD2790-CF2D-492E-B07C-1AA679743318}" sibTransId="{152B9DA2-0FC9-441A-B30D-FD9C79678218}"/>
    <dgm:cxn modelId="{1E43C913-4DC1-4EF4-95CC-448F504AF5E8}" type="presOf" srcId="{3CA46E5C-F4DC-4087-AB4B-8B4691D47E24}" destId="{1FA1EAEB-272F-43F7-A7CE-4166D04E99F5}" srcOrd="0" destOrd="0" presId="urn:microsoft.com/office/officeart/2005/8/layout/list1"/>
    <dgm:cxn modelId="{9AAAEFD2-24A1-4E8C-BCDB-7C2CEE08EB24}" type="presOf" srcId="{EEA8158D-1D17-428E-86BD-51B795C597BC}" destId="{7FBD39EF-6965-41CE-BE49-3088B775FF2D}" srcOrd="0" destOrd="0" presId="urn:microsoft.com/office/officeart/2005/8/layout/list1"/>
    <dgm:cxn modelId="{E93FCC0B-6317-4812-BEF4-98C7B460C447}" type="presParOf" srcId="{7FBD39EF-6965-41CE-BE49-3088B775FF2D}" destId="{C260C533-75F2-428F-9B09-91AE369DB4D0}" srcOrd="0" destOrd="0" presId="urn:microsoft.com/office/officeart/2005/8/layout/list1"/>
    <dgm:cxn modelId="{F4DDB70A-EC3F-4922-BBAD-5A26E6602A84}" type="presParOf" srcId="{C260C533-75F2-428F-9B09-91AE369DB4D0}" destId="{6EEC3664-08F2-4612-8AC4-93AF0838FEDB}" srcOrd="0" destOrd="0" presId="urn:microsoft.com/office/officeart/2005/8/layout/list1"/>
    <dgm:cxn modelId="{808DD3C8-B8B2-4B12-94BA-FBE14FE37580}" type="presParOf" srcId="{C260C533-75F2-428F-9B09-91AE369DB4D0}" destId="{B699A795-0902-4ADC-B7FD-69783EAACED0}" srcOrd="1" destOrd="0" presId="urn:microsoft.com/office/officeart/2005/8/layout/list1"/>
    <dgm:cxn modelId="{82DB4A90-E687-4398-8287-A8B9FF4FE0E3}" type="presParOf" srcId="{7FBD39EF-6965-41CE-BE49-3088B775FF2D}" destId="{30884403-EFFE-45CD-8BB5-AAF753A2FE07}" srcOrd="1" destOrd="0" presId="urn:microsoft.com/office/officeart/2005/8/layout/list1"/>
    <dgm:cxn modelId="{EF498ECA-A464-4629-8AD3-098976448F3B}" type="presParOf" srcId="{7FBD39EF-6965-41CE-BE49-3088B775FF2D}" destId="{9ED8E088-26E5-4F41-BC0E-4B0FB462A9A6}" srcOrd="2" destOrd="0" presId="urn:microsoft.com/office/officeart/2005/8/layout/list1"/>
    <dgm:cxn modelId="{D8DB0DC8-889D-43E4-952A-9384A3D979F5}" type="presParOf" srcId="{7FBD39EF-6965-41CE-BE49-3088B775FF2D}" destId="{6131B0FF-D6B3-4F06-A957-B9B6D5A453B7}" srcOrd="3" destOrd="0" presId="urn:microsoft.com/office/officeart/2005/8/layout/list1"/>
    <dgm:cxn modelId="{3B050157-1D17-43D2-A8D8-E6619CC82D26}" type="presParOf" srcId="{7FBD39EF-6965-41CE-BE49-3088B775FF2D}" destId="{0034CF7D-D7E8-44EA-A53B-9EF7B4739FE3}" srcOrd="4" destOrd="0" presId="urn:microsoft.com/office/officeart/2005/8/layout/list1"/>
    <dgm:cxn modelId="{1FAD0790-0999-43D8-83FF-6F24A9731A67}" type="presParOf" srcId="{0034CF7D-D7E8-44EA-A53B-9EF7B4739FE3}" destId="{1FA1EAEB-272F-43F7-A7CE-4166D04E99F5}" srcOrd="0" destOrd="0" presId="urn:microsoft.com/office/officeart/2005/8/layout/list1"/>
    <dgm:cxn modelId="{6CFE5852-B06D-4EAB-A53E-EFBB8D2FD063}" type="presParOf" srcId="{0034CF7D-D7E8-44EA-A53B-9EF7B4739FE3}" destId="{0138244D-8A57-4781-B1DB-6157BE1A975A}" srcOrd="1" destOrd="0" presId="urn:microsoft.com/office/officeart/2005/8/layout/list1"/>
    <dgm:cxn modelId="{0A16747C-9126-4D03-89BB-964892E3C70B}" type="presParOf" srcId="{7FBD39EF-6965-41CE-BE49-3088B775FF2D}" destId="{61FB5433-E37C-4834-A56B-1ACF032EA6F0}" srcOrd="5" destOrd="0" presId="urn:microsoft.com/office/officeart/2005/8/layout/list1"/>
    <dgm:cxn modelId="{01762349-4737-467D-B1F9-4DDDEF96F94C}" type="presParOf" srcId="{7FBD39EF-6965-41CE-BE49-3088B775FF2D}" destId="{5440EA3B-233E-40AE-B415-82408DF9B644}" srcOrd="6" destOrd="0" presId="urn:microsoft.com/office/officeart/2005/8/layout/list1"/>
    <dgm:cxn modelId="{24002C2A-45E1-46B6-A058-76FFAC0B1007}" type="presParOf" srcId="{7FBD39EF-6965-41CE-BE49-3088B775FF2D}" destId="{29D8E1D6-6C4A-4A27-B56F-70157D745EAD}" srcOrd="7" destOrd="0" presId="urn:microsoft.com/office/officeart/2005/8/layout/list1"/>
    <dgm:cxn modelId="{634203BF-EF73-4759-A799-ABBE83E4F3EF}" type="presParOf" srcId="{7FBD39EF-6965-41CE-BE49-3088B775FF2D}" destId="{8E09D6A9-4DFE-484E-A529-B6E76958E1D7}" srcOrd="8" destOrd="0" presId="urn:microsoft.com/office/officeart/2005/8/layout/list1"/>
    <dgm:cxn modelId="{6627986E-D8F6-47BE-992A-0393C12BB844}" type="presParOf" srcId="{8E09D6A9-4DFE-484E-A529-B6E76958E1D7}" destId="{F62E4975-C236-44CD-B615-B386445D70E3}" srcOrd="0" destOrd="0" presId="urn:microsoft.com/office/officeart/2005/8/layout/list1"/>
    <dgm:cxn modelId="{98D9B7D0-6E43-4458-AAD1-9199E41D0242}" type="presParOf" srcId="{8E09D6A9-4DFE-484E-A529-B6E76958E1D7}" destId="{1E28AADF-9268-4995-9C27-B6F3E69800FF}" srcOrd="1" destOrd="0" presId="urn:microsoft.com/office/officeart/2005/8/layout/list1"/>
    <dgm:cxn modelId="{85897BBC-A07F-43CD-A7D9-AAA7708CD5F6}" type="presParOf" srcId="{7FBD39EF-6965-41CE-BE49-3088B775FF2D}" destId="{C333A472-EBD0-4EFA-9D84-AB2BD6093986}" srcOrd="9" destOrd="0" presId="urn:microsoft.com/office/officeart/2005/8/layout/list1"/>
    <dgm:cxn modelId="{8AEC84BF-33ED-4A56-AFC4-134989FCD7F4}" type="presParOf" srcId="{7FBD39EF-6965-41CE-BE49-3088B775FF2D}" destId="{C0335BCD-A783-4CB8-BFAB-BCA01C8E9DA6}"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D8E088-26E5-4F41-BC0E-4B0FB462A9A6}">
      <dsp:nvSpPr>
        <dsp:cNvPr id="0" name=""/>
        <dsp:cNvSpPr/>
      </dsp:nvSpPr>
      <dsp:spPr>
        <a:xfrm>
          <a:off x="0" y="540306"/>
          <a:ext cx="10995025" cy="88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699A795-0902-4ADC-B7FD-69783EAACED0}">
      <dsp:nvSpPr>
        <dsp:cNvPr id="0" name=""/>
        <dsp:cNvSpPr/>
      </dsp:nvSpPr>
      <dsp:spPr>
        <a:xfrm>
          <a:off x="549751" y="23706"/>
          <a:ext cx="7696517" cy="10332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910" tIns="0" rIns="290910" bIns="0" numCol="1" spcCol="1270" anchor="ctr" anchorCtr="0">
          <a:noAutofit/>
        </a:bodyPr>
        <a:lstStyle/>
        <a:p>
          <a:pPr lvl="0" algn="l" defTabSz="1555750">
            <a:lnSpc>
              <a:spcPct val="90000"/>
            </a:lnSpc>
            <a:spcBef>
              <a:spcPct val="0"/>
            </a:spcBef>
            <a:spcAft>
              <a:spcPct val="35000"/>
            </a:spcAft>
          </a:pPr>
          <a:r>
            <a:rPr lang="en-US" sz="3500" kern="1200" dirty="0" err="1" smtClean="0"/>
            <a:t>Tổng</a:t>
          </a:r>
          <a:r>
            <a:rPr lang="en-US" sz="3500" kern="1200" dirty="0" smtClean="0"/>
            <a:t> </a:t>
          </a:r>
          <a:r>
            <a:rPr lang="en-US" sz="3500" kern="1200" dirty="0" err="1" smtClean="0"/>
            <a:t>quan</a:t>
          </a:r>
          <a:r>
            <a:rPr lang="en-US" sz="3500" kern="1200" dirty="0" smtClean="0"/>
            <a:t> </a:t>
          </a:r>
          <a:r>
            <a:rPr lang="en-US" sz="3500" kern="1200" dirty="0" err="1" smtClean="0"/>
            <a:t>về</a:t>
          </a:r>
          <a:r>
            <a:rPr lang="en-US" sz="3500" kern="1200" dirty="0" smtClean="0"/>
            <a:t> </a:t>
          </a:r>
          <a:r>
            <a:rPr lang="en-US" sz="3500" kern="1200" dirty="0" err="1" smtClean="0"/>
            <a:t>kiểm</a:t>
          </a:r>
          <a:r>
            <a:rPr lang="en-US" sz="3500" kern="1200" dirty="0" smtClean="0"/>
            <a:t> </a:t>
          </a:r>
          <a:r>
            <a:rPr lang="en-US" sz="3500" kern="1200" dirty="0" err="1" smtClean="0"/>
            <a:t>soát</a:t>
          </a:r>
          <a:r>
            <a:rPr lang="en-US" sz="3500" kern="1200" dirty="0" smtClean="0"/>
            <a:t> </a:t>
          </a:r>
          <a:r>
            <a:rPr lang="en-US" sz="3500" kern="1200" dirty="0" err="1" smtClean="0"/>
            <a:t>truy</a:t>
          </a:r>
          <a:r>
            <a:rPr lang="en-US" sz="3500" kern="1200" dirty="0" smtClean="0"/>
            <a:t> </a:t>
          </a:r>
          <a:r>
            <a:rPr lang="en-US" sz="3500" kern="1200" dirty="0" err="1" smtClean="0"/>
            <a:t>cập</a:t>
          </a:r>
          <a:endParaRPr lang="en-US" sz="3500" kern="1200" dirty="0"/>
        </a:p>
      </dsp:txBody>
      <dsp:txXfrm>
        <a:off x="600188" y="74143"/>
        <a:ext cx="7595643" cy="932326"/>
      </dsp:txXfrm>
    </dsp:sp>
    <dsp:sp modelId="{5440EA3B-233E-40AE-B415-82408DF9B644}">
      <dsp:nvSpPr>
        <dsp:cNvPr id="0" name=""/>
        <dsp:cNvSpPr/>
      </dsp:nvSpPr>
      <dsp:spPr>
        <a:xfrm>
          <a:off x="0" y="2127906"/>
          <a:ext cx="10995025" cy="88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138244D-8A57-4781-B1DB-6157BE1A975A}">
      <dsp:nvSpPr>
        <dsp:cNvPr id="0" name=""/>
        <dsp:cNvSpPr/>
      </dsp:nvSpPr>
      <dsp:spPr>
        <a:xfrm>
          <a:off x="549751" y="1611306"/>
          <a:ext cx="7696517" cy="103320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910" tIns="0" rIns="290910" bIns="0" numCol="1" spcCol="1270" anchor="ctr" anchorCtr="0">
          <a:noAutofit/>
        </a:bodyPr>
        <a:lstStyle/>
        <a:p>
          <a:pPr lvl="0" algn="l" defTabSz="1555750">
            <a:lnSpc>
              <a:spcPct val="90000"/>
            </a:lnSpc>
            <a:spcBef>
              <a:spcPct val="0"/>
            </a:spcBef>
            <a:spcAft>
              <a:spcPct val="35000"/>
            </a:spcAft>
          </a:pPr>
          <a:r>
            <a:rPr lang="en-US" sz="3500" kern="1200" dirty="0" err="1" smtClean="0"/>
            <a:t>Một</a:t>
          </a:r>
          <a:r>
            <a:rPr lang="en-US" sz="3500" kern="1200" dirty="0" smtClean="0"/>
            <a:t> </a:t>
          </a:r>
          <a:r>
            <a:rPr lang="en-US" sz="3500" kern="1200" dirty="0" err="1" smtClean="0"/>
            <a:t>số</a:t>
          </a:r>
          <a:r>
            <a:rPr lang="en-US" sz="3500" kern="1200" dirty="0" smtClean="0"/>
            <a:t> </a:t>
          </a:r>
          <a:r>
            <a:rPr lang="en-US" sz="3500" kern="1200" dirty="0" err="1" smtClean="0"/>
            <a:t>mô</a:t>
          </a:r>
          <a:r>
            <a:rPr lang="en-US" sz="3500" kern="1200" dirty="0" smtClean="0"/>
            <a:t> </a:t>
          </a:r>
          <a:r>
            <a:rPr lang="en-US" sz="3500" kern="1200" dirty="0" err="1" smtClean="0"/>
            <a:t>hình</a:t>
          </a:r>
          <a:r>
            <a:rPr lang="en-US" sz="3500" kern="1200" dirty="0" smtClean="0"/>
            <a:t> </a:t>
          </a:r>
          <a:r>
            <a:rPr lang="en-US" sz="3500" kern="1200" dirty="0" err="1" smtClean="0"/>
            <a:t>kiểm</a:t>
          </a:r>
          <a:r>
            <a:rPr lang="en-US" sz="3500" kern="1200" dirty="0" smtClean="0"/>
            <a:t> </a:t>
          </a:r>
          <a:r>
            <a:rPr lang="en-US" sz="3500" kern="1200" dirty="0" err="1" smtClean="0"/>
            <a:t>soát</a:t>
          </a:r>
          <a:r>
            <a:rPr lang="en-US" sz="3500" kern="1200" dirty="0" smtClean="0"/>
            <a:t> </a:t>
          </a:r>
          <a:r>
            <a:rPr lang="en-US" sz="3500" kern="1200" dirty="0" err="1" smtClean="0"/>
            <a:t>truy</a:t>
          </a:r>
          <a:r>
            <a:rPr lang="en-US" sz="3500" kern="1200" dirty="0" smtClean="0"/>
            <a:t> </a:t>
          </a:r>
          <a:r>
            <a:rPr lang="en-US" sz="3500" kern="1200" dirty="0" err="1" smtClean="0"/>
            <a:t>cập</a:t>
          </a:r>
          <a:endParaRPr lang="en-US" sz="3500" kern="1200" dirty="0"/>
        </a:p>
      </dsp:txBody>
      <dsp:txXfrm>
        <a:off x="600188" y="1661743"/>
        <a:ext cx="7595643" cy="932326"/>
      </dsp:txXfrm>
    </dsp:sp>
    <dsp:sp modelId="{C0335BCD-A783-4CB8-BFAB-BCA01C8E9DA6}">
      <dsp:nvSpPr>
        <dsp:cNvPr id="0" name=""/>
        <dsp:cNvSpPr/>
      </dsp:nvSpPr>
      <dsp:spPr>
        <a:xfrm>
          <a:off x="0" y="3715506"/>
          <a:ext cx="10995025" cy="88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E28AADF-9268-4995-9C27-B6F3E69800FF}">
      <dsp:nvSpPr>
        <dsp:cNvPr id="0" name=""/>
        <dsp:cNvSpPr/>
      </dsp:nvSpPr>
      <dsp:spPr>
        <a:xfrm>
          <a:off x="549751" y="3198906"/>
          <a:ext cx="7696517" cy="10332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910" tIns="0" rIns="290910" bIns="0" numCol="1" spcCol="1270" anchor="ctr" anchorCtr="0">
          <a:noAutofit/>
        </a:bodyPr>
        <a:lstStyle/>
        <a:p>
          <a:pPr lvl="0" algn="l" defTabSz="1555750">
            <a:lnSpc>
              <a:spcPct val="90000"/>
            </a:lnSpc>
            <a:spcBef>
              <a:spcPct val="0"/>
            </a:spcBef>
            <a:spcAft>
              <a:spcPct val="35000"/>
            </a:spcAft>
          </a:pPr>
          <a:r>
            <a:rPr lang="en-US" sz="3500" kern="1200" dirty="0" err="1" smtClean="0"/>
            <a:t>Bài</a:t>
          </a:r>
          <a:r>
            <a:rPr lang="en-US" sz="3500" kern="1200" dirty="0" smtClean="0"/>
            <a:t> </a:t>
          </a:r>
          <a:r>
            <a:rPr lang="en-US" sz="3500" kern="1200" dirty="0" err="1" smtClean="0"/>
            <a:t>tập</a:t>
          </a:r>
          <a:endParaRPr lang="en-US" sz="3500" kern="1200" dirty="0"/>
        </a:p>
      </dsp:txBody>
      <dsp:txXfrm>
        <a:off x="600188" y="3249343"/>
        <a:ext cx="7595643" cy="93232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B4B100-3DF2-44B3-A49F-64D4DDB2AB65}" type="datetimeFigureOut">
              <a:rPr lang="en-US" smtClean="0"/>
              <a:t>11/19/2021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531A57-0BE2-4D76-B1C1-1D28E148D0CD}" type="slidenum">
              <a:rPr lang="en-US" smtClean="0"/>
              <a:t>‹#›</a:t>
            </a:fld>
            <a:endParaRPr lang="en-US"/>
          </a:p>
        </p:txBody>
      </p:sp>
    </p:spTree>
    <p:extLst>
      <p:ext uri="{BB962C8B-B14F-4D97-AF65-F5344CB8AC3E}">
        <p14:creationId xmlns:p14="http://schemas.microsoft.com/office/powerpoint/2010/main" val="64523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https://www.cs.columbia.edu/~smb/classes/f05/l03.pdf</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20</a:t>
            </a:fld>
            <a:endParaRPr lang="ru-RU"/>
          </a:p>
        </p:txBody>
      </p:sp>
    </p:spTree>
    <p:extLst>
      <p:ext uri="{BB962C8B-B14F-4D97-AF65-F5344CB8AC3E}">
        <p14:creationId xmlns:p14="http://schemas.microsoft.com/office/powerpoint/2010/main" val="1808164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ACL:</a:t>
            </a:r>
            <a:r>
              <a:rPr lang="vi-VN" baseline="0" dirty="0" smtClean="0"/>
              <a:t>	Access Control List</a:t>
            </a:r>
          </a:p>
          <a:p>
            <a:r>
              <a:rPr lang="vi-VN" baseline="0" dirty="0" smtClean="0"/>
              <a:t>RBAC:	Role-Based Access Control</a:t>
            </a:r>
          </a:p>
          <a:p>
            <a:r>
              <a:rPr lang="vi-VN" baseline="0" dirty="0" smtClean="0"/>
              <a:t>ABAC:	Attribute-Based Access Control</a:t>
            </a:r>
          </a:p>
          <a:p>
            <a:r>
              <a:rPr lang="vi-VN" baseline="0" dirty="0" smtClean="0"/>
              <a:t>PBAC:	Policy-Based Access Control</a:t>
            </a:r>
          </a:p>
          <a:p>
            <a:r>
              <a:rPr lang="vi-VN" baseline="0" dirty="0" smtClean="0"/>
              <a:t>RAdAC:	Risk Adaptive Access Control</a:t>
            </a:r>
            <a:endParaRPr lang="en-US" dirty="0" smtClean="0"/>
          </a:p>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28</a:t>
            </a:fld>
            <a:endParaRPr lang="ru-RU"/>
          </a:p>
        </p:txBody>
      </p:sp>
    </p:spTree>
    <p:extLst>
      <p:ext uri="{BB962C8B-B14F-4D97-AF65-F5344CB8AC3E}">
        <p14:creationId xmlns:p14="http://schemas.microsoft.com/office/powerpoint/2010/main" val="1587019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732454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tx2">
            <a:lumMod val="50000"/>
          </a:schemeClr>
        </a:solidFill>
        <a:effectLst/>
      </p:bgPr>
    </p:bg>
    <p:spTree>
      <p:nvGrpSpPr>
        <p:cNvPr id="1" name=""/>
        <p:cNvGrpSpPr/>
        <p:nvPr/>
      </p:nvGrpSpPr>
      <p:grpSpPr>
        <a:xfrm>
          <a:off x="0" y="0"/>
          <a:ext cx="0" cy="0"/>
          <a:chOff x="0" y="0"/>
          <a:chExt cx="0" cy="0"/>
        </a:xfrm>
      </p:grpSpPr>
      <p:sp>
        <p:nvSpPr>
          <p:cNvPr id="2" name="Oval 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Oval 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 name="Oval 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TextBox 7"/>
          <p:cNvSpPr txBox="1"/>
          <p:nvPr userDrawn="1"/>
        </p:nvSpPr>
        <p:spPr>
          <a:xfrm>
            <a:off x="100739" y="655274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4" name="TextBox 1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558242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088604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0" y="1612233"/>
            <a:ext cx="12192000" cy="2735179"/>
          </a:xfrm>
          <a:custGeom>
            <a:avLst/>
            <a:gdLst>
              <a:gd name="connsiteX0" fmla="*/ 0 w 12192000"/>
              <a:gd name="connsiteY0" fmla="*/ 0 h 2735179"/>
              <a:gd name="connsiteX1" fmla="*/ 12192000 w 12192000"/>
              <a:gd name="connsiteY1" fmla="*/ 0 h 2735179"/>
              <a:gd name="connsiteX2" fmla="*/ 12192000 w 12192000"/>
              <a:gd name="connsiteY2" fmla="*/ 2735179 h 2735179"/>
              <a:gd name="connsiteX3" fmla="*/ 0 w 12192000"/>
              <a:gd name="connsiteY3" fmla="*/ 2735179 h 2735179"/>
            </a:gdLst>
            <a:ahLst/>
            <a:cxnLst>
              <a:cxn ang="0">
                <a:pos x="connsiteX0" y="connsiteY0"/>
              </a:cxn>
              <a:cxn ang="0">
                <a:pos x="connsiteX1" y="connsiteY1"/>
              </a:cxn>
              <a:cxn ang="0">
                <a:pos x="connsiteX2" y="connsiteY2"/>
              </a:cxn>
              <a:cxn ang="0">
                <a:pos x="connsiteX3" y="connsiteY3"/>
              </a:cxn>
            </a:cxnLst>
            <a:rect l="l" t="t" r="r" b="b"/>
            <a:pathLst>
              <a:path w="12192000" h="2735179">
                <a:moveTo>
                  <a:pt x="0" y="0"/>
                </a:moveTo>
                <a:lnTo>
                  <a:pt x="12192000" y="0"/>
                </a:lnTo>
                <a:lnTo>
                  <a:pt x="12192000" y="2735179"/>
                </a:lnTo>
                <a:lnTo>
                  <a:pt x="0" y="2735179"/>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0" y="655514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3977957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609600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TextBox 11"/>
          <p:cNvSpPr txBox="1"/>
          <p:nvPr userDrawn="1"/>
        </p:nvSpPr>
        <p:spPr>
          <a:xfrm>
            <a:off x="0" y="654502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5"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Tree>
    <p:extLst>
      <p:ext uri="{BB962C8B-B14F-4D97-AF65-F5344CB8AC3E}">
        <p14:creationId xmlns:p14="http://schemas.microsoft.com/office/powerpoint/2010/main" val="122277072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363710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635591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907472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50237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64838570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6097949"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3508124"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8687775"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49032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26256107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1118752" y="1917215"/>
            <a:ext cx="4760037" cy="2678153"/>
          </a:xfrm>
          <a:custGeom>
            <a:avLst/>
            <a:gdLst>
              <a:gd name="connsiteX0" fmla="*/ 0 w 4760037"/>
              <a:gd name="connsiteY0" fmla="*/ 0 h 2678153"/>
              <a:gd name="connsiteX1" fmla="*/ 4760037 w 4760037"/>
              <a:gd name="connsiteY1" fmla="*/ 0 h 2678153"/>
              <a:gd name="connsiteX2" fmla="*/ 4760037 w 4760037"/>
              <a:gd name="connsiteY2" fmla="*/ 2678153 h 2678153"/>
              <a:gd name="connsiteX3" fmla="*/ 0 w 4760037"/>
              <a:gd name="connsiteY3" fmla="*/ 2678153 h 2678153"/>
            </a:gdLst>
            <a:ahLst/>
            <a:cxnLst>
              <a:cxn ang="0">
                <a:pos x="connsiteX0" y="connsiteY0"/>
              </a:cxn>
              <a:cxn ang="0">
                <a:pos x="connsiteX1" y="connsiteY1"/>
              </a:cxn>
              <a:cxn ang="0">
                <a:pos x="connsiteX2" y="connsiteY2"/>
              </a:cxn>
              <a:cxn ang="0">
                <a:pos x="connsiteX3" y="connsiteY3"/>
              </a:cxn>
            </a:cxnLst>
            <a:rect l="l" t="t" r="r" b="b"/>
            <a:pathLst>
              <a:path w="4760037" h="2678153">
                <a:moveTo>
                  <a:pt x="0" y="0"/>
                </a:moveTo>
                <a:lnTo>
                  <a:pt x="4760037" y="0"/>
                </a:lnTo>
                <a:lnTo>
                  <a:pt x="4760037" y="2678153"/>
                </a:lnTo>
                <a:lnTo>
                  <a:pt x="0" y="2678153"/>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74682" y="6536315"/>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22224722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0515600" cy="793115"/>
          </a:xfrm>
          <a:prstGeom prst="rect">
            <a:avLst/>
          </a:prstGeom>
        </p:spPr>
        <p:txBody>
          <a:bodyPr/>
          <a:lstStyle>
            <a:lvl1pPr>
              <a:defRPr>
                <a:solidFill>
                  <a:schemeClr val="bg1"/>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3573912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9263" y="299116"/>
            <a:ext cx="11012131" cy="1018035"/>
          </a:xfrm>
        </p:spPr>
        <p:txBody>
          <a:bodyPr>
            <a:normAutofit/>
          </a:bodyPr>
          <a:lstStyle>
            <a:lvl1pPr algn="r">
              <a:defRPr sz="4800" baseline="0">
                <a:solidFill>
                  <a:srgbClr val="0070C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18285" y="1750141"/>
            <a:ext cx="10994760" cy="4621160"/>
          </a:xfrm>
        </p:spPr>
        <p:txBody>
          <a:bodyPr/>
          <a:lstStyle>
            <a:lvl1pPr algn="l">
              <a:defRPr sz="3733">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936824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19/11/2021</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0866862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êu đề + Nội dung">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685800"/>
            <a:ext cx="12192000" cy="6172200"/>
          </a:xfrm>
        </p:spPr>
        <p:txBody>
          <a:bodyPr>
            <a:normAutofit/>
          </a:bodyPr>
          <a:lstStyle>
            <a:lvl1pPr>
              <a:lnSpc>
                <a:spcPct val="114000"/>
              </a:lnSpc>
              <a:spcBef>
                <a:spcPts val="600"/>
              </a:spcBef>
              <a:spcAft>
                <a:spcPts val="600"/>
              </a:spcAft>
              <a:defRPr sz="3600">
                <a:latin typeface="Tahoma" pitchFamily="34" charset="0"/>
                <a:ea typeface="Tahoma" pitchFamily="34" charset="0"/>
                <a:cs typeface="Tahoma" pitchFamily="34" charset="0"/>
              </a:defRPr>
            </a:lvl1pPr>
            <a:lvl2pPr>
              <a:defRPr sz="3200">
                <a:latin typeface="Tahoma" pitchFamily="34" charset="0"/>
                <a:ea typeface="Tahoma" pitchFamily="34" charset="0"/>
                <a:cs typeface="Tahoma" pitchFamily="34" charset="0"/>
              </a:defRPr>
            </a:lvl2pPr>
            <a:lvl3pPr>
              <a:defRPr sz="2800">
                <a:latin typeface="Tahoma" pitchFamily="34" charset="0"/>
                <a:ea typeface="Tahoma" pitchFamily="34" charset="0"/>
                <a:cs typeface="Tahoma" pitchFamily="34" charset="0"/>
              </a:defRPr>
            </a:lvl3pPr>
            <a:lvl4pPr>
              <a:defRPr sz="2400">
                <a:latin typeface="Tahoma" pitchFamily="34" charset="0"/>
                <a:ea typeface="Tahoma" pitchFamily="34" charset="0"/>
                <a:cs typeface="Tahoma" pitchFamily="34" charset="0"/>
              </a:defRPr>
            </a:lvl4pPr>
            <a:lvl5pPr>
              <a:defRPr sz="2400">
                <a:latin typeface="Tahoma" pitchFamily="34" charset="0"/>
                <a:ea typeface="Tahoma" pitchFamily="34" charset="0"/>
                <a:cs typeface="Tahoma"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dirty="0"/>
          </a:p>
        </p:txBody>
      </p:sp>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0" y="-27384"/>
            <a:ext cx="12192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cxnSp>
        <p:nvCxnSpPr>
          <p:cNvPr id="6" name="Straight Arrow Connector 5"/>
          <p:cNvCxnSpPr/>
          <p:nvPr userDrawn="1"/>
        </p:nvCxnSpPr>
        <p:spPr>
          <a:xfrm>
            <a:off x="0" y="685800"/>
            <a:ext cx="12192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4816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hỉ có tiêu đề">
    <p:spTree>
      <p:nvGrpSpPr>
        <p:cNvPr id="1" name=""/>
        <p:cNvGrpSpPr/>
        <p:nvPr/>
      </p:nvGrpSpPr>
      <p:grpSpPr>
        <a:xfrm>
          <a:off x="0" y="0"/>
          <a:ext cx="0" cy="0"/>
          <a:chOff x="0" y="0"/>
          <a:chExt cx="0" cy="0"/>
        </a:xfrm>
      </p:grpSpPr>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0" y="-27384"/>
            <a:ext cx="12192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cxnSp>
        <p:nvCxnSpPr>
          <p:cNvPr id="6" name="Straight Arrow Connector 5"/>
          <p:cNvCxnSpPr/>
          <p:nvPr userDrawn="1"/>
        </p:nvCxnSpPr>
        <p:spPr>
          <a:xfrm>
            <a:off x="0" y="685800"/>
            <a:ext cx="12192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511541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81"/>
            <a:ext cx="10515600" cy="739056"/>
          </a:xfrm>
        </p:spPr>
        <p:txBody>
          <a:bodyPr>
            <a:normAutofit/>
          </a:bodyPr>
          <a:lstStyle>
            <a:lvl1pPr>
              <a:defRPr sz="3600"/>
            </a:lvl1pPr>
          </a:lstStyle>
          <a:p>
            <a:r>
              <a:rPr lang="en-US" dirty="0" smtClean="0"/>
              <a:t>Click to edit Master title style</a:t>
            </a:r>
            <a:endParaRPr lang="en-US" dirty="0"/>
          </a:p>
        </p:txBody>
      </p:sp>
    </p:spTree>
    <p:extLst>
      <p:ext uri="{BB962C8B-B14F-4D97-AF65-F5344CB8AC3E}">
        <p14:creationId xmlns:p14="http://schemas.microsoft.com/office/powerpoint/2010/main" val="208641373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73613"/>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 id="2147483662" r:id="rId11"/>
    <p:sldLayoutId id="2147483677" r:id="rId12"/>
    <p:sldLayoutId id="2147483679"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63482"/>
            <a:ext cx="10515600" cy="739056"/>
          </a:xfrm>
          <a:prstGeom prst="rect">
            <a:avLst/>
          </a:prstGeom>
        </p:spPr>
        <p:txBody>
          <a:bodyPr>
            <a:normAutofit/>
          </a:bodyPr>
          <a:lstStyle/>
          <a:p>
            <a:pPr marL="0" lvl="0"/>
            <a:r>
              <a:rPr lang="en-US" smtClean="0"/>
              <a:t>Click to edit Master title style</a:t>
            </a:r>
            <a:endParaRPr lang="en-US"/>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8" name="Rectangle 17"/>
          <p:cNvSpPr/>
          <p:nvPr userDrawn="1"/>
        </p:nvSpPr>
        <p:spPr>
          <a:xfrm>
            <a:off x="-12701" y="6959601"/>
            <a:ext cx="1661032"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smtClean="0">
                <a:ln>
                  <a:noFill/>
                </a:ln>
                <a:solidFill>
                  <a:srgbClr val="555555"/>
                </a:solidFill>
                <a:effectLst/>
                <a:uLnTx/>
                <a:uFillTx/>
                <a:latin typeface="Open Sans" panose="020B0606030504020204" pitchFamily="34" charset="0"/>
                <a:ea typeface="+mn-ea"/>
                <a:cs typeface="+mn-cs"/>
              </a:rPr>
              <a:t>© </a:t>
            </a:r>
            <a:r>
              <a:rPr kumimoji="0" lang="en-US" sz="1100" b="0" i="0" u="none" strike="noStrike" kern="1200" cap="none" spc="0" normalizeH="0" baseline="0" noProof="0" dirty="0" smtClean="0">
                <a:ln>
                  <a:noFill/>
                </a:ln>
                <a:solidFill>
                  <a:srgbClr val="A5CD28"/>
                </a:solidFill>
                <a:effectLst/>
                <a:uLnTx/>
                <a:uFillTx/>
                <a:latin typeface="Open Sans" panose="020B0606030504020204" pitchFamily="34" charset="0"/>
                <a:ea typeface="+mn-ea"/>
                <a:cs typeface="+mn-cs"/>
                <a:hlinkClick r:id="rId3" tooltip="PresentationGo!"/>
              </a:rPr>
              <a:t>presentationgo.com</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4255414"/>
      </p:ext>
    </p:extLst>
  </p:cSld>
  <p:clrMap bg1="lt1" tx1="dk1" bg2="lt2" tx2="dk2" accent1="accent1" accent2="accent2" accent3="accent3" accent4="accent4" accent5="accent5" accent6="accent6" hlink="hlink" folHlink="folHlink"/>
  <p:sldLayoutIdLst>
    <p:sldLayoutId id="2147483676"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bg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hyperlink" Target="https://www.google.com/url?sa=i&amp;url=https%3A%2F%2Fmedium.com%2Fsfl-newsroom%2Fspring-security-expression-based-access-control-56411a60ab3b&amp;psig=AOvVaw3Gv2lmjVMRCIODSksgGdKN&amp;ust=1637242405420000&amp;source=images&amp;cd=vfe&amp;ved=0CAoQ3YkBahcKEwjohK-ywZ_0AhUAAAAAHQAAAAAQAw" TargetMode="External"/><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hyperlink" Target="https://www.google.com/url?sa=i&amp;url=https%3A%2F%2Famericansecuritytoday.com%2Faxiomatics-federal-in-2018-astors-homeland-security-awards-videos%2F&amp;psig=AOvVaw3kul5p55SJ4guODHEE9JJ8&amp;ust=1637242551245000&amp;source=images&amp;cd=vfe&amp;ved=0CAoQ3YkBahcKEwjIic73wZ_0AhUAAAAAHQAAAAAQAw" TargetMode="External"/><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hyperlink" Target="https://tek4.vn/" TargetMode="Externa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80">
          <a:fgClr>
            <a:schemeClr val="tx2">
              <a:lumMod val="50000"/>
            </a:schemeClr>
          </a:fgClr>
          <a:bgClr>
            <a:schemeClr val="tx2">
              <a:lumMod val="75000"/>
            </a:schemeClr>
          </a:bgClr>
        </a:pattFill>
        <a:effectLst/>
      </p:bgPr>
    </p:bg>
    <p:spTree>
      <p:nvGrpSpPr>
        <p:cNvPr id="1" name=""/>
        <p:cNvGrpSpPr/>
        <p:nvPr/>
      </p:nvGrpSpPr>
      <p:grpSpPr>
        <a:xfrm>
          <a:off x="0" y="0"/>
          <a:ext cx="0" cy="0"/>
          <a:chOff x="0" y="0"/>
          <a:chExt cx="0" cy="0"/>
        </a:xfrm>
      </p:grpSpPr>
      <p:cxnSp>
        <p:nvCxnSpPr>
          <p:cNvPr id="20" name="Straight Connector 19"/>
          <p:cNvCxnSpPr/>
          <p:nvPr/>
        </p:nvCxnSpPr>
        <p:spPr>
          <a:xfrm>
            <a:off x="5638699" y="4029356"/>
            <a:ext cx="914602" cy="0"/>
          </a:xfrm>
          <a:prstGeom prst="line">
            <a:avLst/>
          </a:prstGeom>
          <a:ln w="57150">
            <a:solidFill>
              <a:srgbClr val="01CEAF"/>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a:stretch>
            <a:fillRect/>
          </a:stretch>
        </p:blipFill>
        <p:spPr>
          <a:xfrm>
            <a:off x="1604865" y="3367217"/>
            <a:ext cx="3668442" cy="2751332"/>
          </a:xfrm>
          <a:prstGeom prst="rect">
            <a:avLst/>
          </a:prstGeom>
        </p:spPr>
      </p:pic>
      <p:sp>
        <p:nvSpPr>
          <p:cNvPr id="7" name="TextBox 6"/>
          <p:cNvSpPr txBox="1"/>
          <p:nvPr/>
        </p:nvSpPr>
        <p:spPr>
          <a:xfrm>
            <a:off x="1570553" y="898185"/>
            <a:ext cx="9591087" cy="1754326"/>
          </a:xfrm>
          <a:prstGeom prst="rect">
            <a:avLst/>
          </a:prstGeom>
          <a:noFill/>
        </p:spPr>
        <p:txBody>
          <a:bodyPr wrap="none" rtlCol="0">
            <a:spAutoFit/>
          </a:bodyPr>
          <a:lstStyle/>
          <a:p>
            <a:pPr algn="ctr"/>
            <a:r>
              <a:rPr lang="en-US" sz="4400" b="1" dirty="0" smtClean="0">
                <a:solidFill>
                  <a:schemeClr val="bg1"/>
                </a:solidFill>
              </a:rPr>
              <a:t>Foundation </a:t>
            </a:r>
            <a:r>
              <a:rPr lang="en-US" sz="4400" b="1" dirty="0">
                <a:solidFill>
                  <a:schemeClr val="bg1"/>
                </a:solidFill>
              </a:rPr>
              <a:t>of Information </a:t>
            </a:r>
            <a:r>
              <a:rPr lang="en-US" sz="4400" b="1" dirty="0" smtClean="0">
                <a:solidFill>
                  <a:schemeClr val="bg1"/>
                </a:solidFill>
              </a:rPr>
              <a:t>Security</a:t>
            </a:r>
          </a:p>
          <a:p>
            <a:pPr algn="ctr"/>
            <a:r>
              <a:rPr lang="en-US" sz="3200" b="1">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a:t>
            </a:r>
            <a:r>
              <a:rPr lang="en-US" sz="3200" b="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8. KIỂM SOÁT TRUY CẬP (TIẾP)</a:t>
            </a:r>
            <a:endParaRPr lang="en-US" sz="32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a:p>
            <a:pPr algn="ct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Lecturer: Vu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Duy</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Hien</a:t>
            </a:r>
            <a:endPar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spTree>
    <p:extLst>
      <p:ext uri="{BB962C8B-B14F-4D97-AF65-F5344CB8AC3E}">
        <p14:creationId xmlns:p14="http://schemas.microsoft.com/office/powerpoint/2010/main" val="3559582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92014" y="895753"/>
            <a:ext cx="8231357" cy="1446550"/>
          </a:xfrm>
          <a:prstGeom prst="rect">
            <a:avLst/>
          </a:prstGeom>
          <a:noFill/>
        </p:spPr>
        <p:txBody>
          <a:bodyPr wrap="none" rtlCol="0">
            <a:spAutoFit/>
          </a:bodyPr>
          <a:lstStyle/>
          <a:p>
            <a:pPr algn="ctr"/>
            <a:r>
              <a:rPr lang="en-US" sz="4400" b="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8. </a:t>
            </a:r>
            <a:endPar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a:p>
            <a:pPr algn="ct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KIỂM SOÁT </a:t>
            </a:r>
            <a:r>
              <a:rPr lang="en-US" sz="4400" b="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TRUY CẬP (TIẾP)</a:t>
            </a:r>
            <a:endParaRPr lang="en-US" sz="44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2136711" y="2444944"/>
            <a:ext cx="7575021" cy="4400013"/>
          </a:xfrm>
          <a:prstGeom prst="rect">
            <a:avLst/>
          </a:prstGeom>
        </p:spPr>
      </p:pic>
    </p:spTree>
    <p:extLst>
      <p:ext uri="{BB962C8B-B14F-4D97-AF65-F5344CB8AC3E}">
        <p14:creationId xmlns:p14="http://schemas.microsoft.com/office/powerpoint/2010/main" val="39374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Nội</a:t>
            </a:r>
            <a:r>
              <a:rPr lang="en-US" b="1" dirty="0" smtClean="0">
                <a:solidFill>
                  <a:schemeClr val="bg1"/>
                </a:solidFill>
                <a:latin typeface="Arial" panose="020B0604020202020204" pitchFamily="34" charset="0"/>
                <a:cs typeface="Arial" panose="020B0604020202020204" pitchFamily="34" charset="0"/>
              </a:rPr>
              <a:t> dung</a:t>
            </a:r>
            <a:endParaRPr lang="en-US" b="1" dirty="0">
              <a:solidFill>
                <a:schemeClr val="bg1"/>
              </a:solidFill>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93356878"/>
              </p:ext>
            </p:extLst>
          </p:nvPr>
        </p:nvGraphicFramePr>
        <p:xfrm>
          <a:off x="617538" y="1749425"/>
          <a:ext cx="10995025" cy="4621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2050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843968" cy="793115"/>
          </a:xfrm>
        </p:spPr>
        <p:txBody>
          <a:bodyPr/>
          <a:lstStyle/>
          <a:p>
            <a:pPr algn="ctr"/>
            <a:r>
              <a:rPr lang="en-US" dirty="0" err="1"/>
              <a:t>Mô</a:t>
            </a:r>
            <a:r>
              <a:rPr lang="en-US" dirty="0"/>
              <a:t> </a:t>
            </a:r>
            <a:r>
              <a:rPr lang="en-US" dirty="0" err="1"/>
              <a:t>hình</a:t>
            </a:r>
            <a:r>
              <a:rPr lang="en-US" dirty="0"/>
              <a:t> </a:t>
            </a:r>
            <a:r>
              <a:rPr lang="en-US" dirty="0" smtClean="0"/>
              <a:t>Take-Grant</a:t>
            </a:r>
            <a:endParaRPr lang="en-US" b="1" dirty="0"/>
          </a:p>
        </p:txBody>
      </p:sp>
      <p:sp>
        <p:nvSpPr>
          <p:cNvPr id="3" name="Rectangle 2"/>
          <p:cNvSpPr/>
          <p:nvPr/>
        </p:nvSpPr>
        <p:spPr>
          <a:xfrm>
            <a:off x="572121" y="1217334"/>
            <a:ext cx="10954139" cy="2246769"/>
          </a:xfrm>
          <a:prstGeom prst="rect">
            <a:avLst/>
          </a:prstGeom>
        </p:spPr>
        <p:txBody>
          <a:bodyPr wrap="square">
            <a:spAutoFit/>
          </a:bodyPr>
          <a:lstStyle/>
          <a:p>
            <a:pPr marL="457200" indent="-457200">
              <a:buFont typeface="Wingdings" panose="05000000000000000000" pitchFamily="2" charset="2"/>
              <a:buChar char="q"/>
            </a:pPr>
            <a:r>
              <a:rPr lang="vi-VN" sz="2800" dirty="0">
                <a:solidFill>
                  <a:schemeClr val="bg1"/>
                </a:solidFill>
              </a:rPr>
              <a:t>Johns và các cộng sự đề </a:t>
            </a:r>
            <a:r>
              <a:rPr lang="en-US" sz="2800" dirty="0" err="1" smtClean="0">
                <a:solidFill>
                  <a:schemeClr val="bg1"/>
                </a:solidFill>
              </a:rPr>
              <a:t>xuất</a:t>
            </a:r>
            <a:r>
              <a:rPr lang="vi-VN" sz="2800" dirty="0" smtClean="0">
                <a:solidFill>
                  <a:schemeClr val="bg1"/>
                </a:solidFill>
              </a:rPr>
              <a:t> </a:t>
            </a:r>
            <a:r>
              <a:rPr lang="vi-VN" sz="2800" dirty="0">
                <a:solidFill>
                  <a:schemeClr val="bg1"/>
                </a:solidFill>
              </a:rPr>
              <a:t>mô hình Take-Grant năm </a:t>
            </a:r>
            <a:r>
              <a:rPr lang="vi-VN" sz="2800" dirty="0" smtClean="0">
                <a:solidFill>
                  <a:schemeClr val="bg1"/>
                </a:solidFill>
              </a:rPr>
              <a:t>1976</a:t>
            </a:r>
            <a:endParaRPr lang="en-US" sz="2800" dirty="0" smtClean="0">
              <a:solidFill>
                <a:schemeClr val="bg1"/>
              </a:solidFill>
            </a:endParaRPr>
          </a:p>
          <a:p>
            <a:pPr marL="457200" indent="-457200">
              <a:buFont typeface="Wingdings" panose="05000000000000000000" pitchFamily="2" charset="2"/>
              <a:buChar char="q"/>
            </a:pPr>
            <a:r>
              <a:rPr lang="vi-VN" sz="2800" dirty="0" smtClean="0">
                <a:solidFill>
                  <a:schemeClr val="bg1"/>
                </a:solidFill>
              </a:rPr>
              <a:t>Sử </a:t>
            </a:r>
            <a:r>
              <a:rPr lang="vi-VN" sz="2800" dirty="0">
                <a:solidFill>
                  <a:schemeClr val="bg1"/>
                </a:solidFill>
              </a:rPr>
              <a:t>dụng các cấu trúc hình học để biểu diễn mối quan hệ về quyền giữa các chủ thể với đối tượng, giữa chủ thể với chủ thể và giữa đối tượng với đối </a:t>
            </a:r>
            <a:r>
              <a:rPr lang="vi-VN" sz="2800" dirty="0" smtClean="0">
                <a:solidFill>
                  <a:schemeClr val="bg1"/>
                </a:solidFill>
              </a:rPr>
              <a:t>tượng.</a:t>
            </a:r>
            <a:endParaRPr lang="en-US" sz="2800" dirty="0" smtClean="0">
              <a:solidFill>
                <a:schemeClr val="bg1"/>
              </a:solidFill>
            </a:endParaRPr>
          </a:p>
          <a:p>
            <a:pPr marL="457200" indent="-457200">
              <a:buFont typeface="Wingdings" panose="05000000000000000000" pitchFamily="2" charset="2"/>
              <a:buChar char="q"/>
            </a:pPr>
            <a:r>
              <a:rPr lang="vi-VN" sz="2800" dirty="0" smtClean="0">
                <a:solidFill>
                  <a:schemeClr val="bg1"/>
                </a:solidFill>
              </a:rPr>
              <a:t>Có </a:t>
            </a:r>
            <a:r>
              <a:rPr lang="vi-VN" sz="2800" dirty="0">
                <a:solidFill>
                  <a:schemeClr val="bg1"/>
                </a:solidFill>
              </a:rPr>
              <a:t>thể được xem là một dạng mở rộng của mô hình ma trận truy cập</a:t>
            </a:r>
            <a:endParaRPr lang="en-US" sz="2800" dirty="0">
              <a:solidFill>
                <a:schemeClr val="bg1"/>
              </a:solidFill>
            </a:endParaRPr>
          </a:p>
        </p:txBody>
      </p:sp>
      <p:pic>
        <p:nvPicPr>
          <p:cNvPr id="4" name="Picture 3"/>
          <p:cNvPicPr>
            <a:picLocks noChangeAspect="1"/>
          </p:cNvPicPr>
          <p:nvPr/>
        </p:nvPicPr>
        <p:blipFill>
          <a:blip r:embed="rId2"/>
          <a:stretch>
            <a:fillRect/>
          </a:stretch>
        </p:blipFill>
        <p:spPr>
          <a:xfrm>
            <a:off x="2332653" y="3680358"/>
            <a:ext cx="7371184" cy="3177642"/>
          </a:xfrm>
          <a:prstGeom prst="rect">
            <a:avLst/>
          </a:prstGeom>
        </p:spPr>
      </p:pic>
    </p:spTree>
    <p:extLst>
      <p:ext uri="{BB962C8B-B14F-4D97-AF65-F5344CB8AC3E}">
        <p14:creationId xmlns:p14="http://schemas.microsoft.com/office/powerpoint/2010/main" val="3164786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2" y="190954"/>
            <a:ext cx="11797315" cy="793115"/>
          </a:xfrm>
        </p:spPr>
        <p:txBody>
          <a:bodyPr/>
          <a:lstStyle/>
          <a:p>
            <a:pPr algn="ctr"/>
            <a:r>
              <a:rPr lang="en-US" dirty="0" err="1"/>
              <a:t>Mô</a:t>
            </a:r>
            <a:r>
              <a:rPr lang="en-US" dirty="0"/>
              <a:t> </a:t>
            </a:r>
            <a:r>
              <a:rPr lang="en-US" dirty="0" err="1"/>
              <a:t>hình</a:t>
            </a:r>
            <a:r>
              <a:rPr lang="en-US" dirty="0"/>
              <a:t> Take-Grant</a:t>
            </a:r>
          </a:p>
        </p:txBody>
      </p:sp>
      <p:sp>
        <p:nvSpPr>
          <p:cNvPr id="3" name="Rectangle 2"/>
          <p:cNvSpPr/>
          <p:nvPr/>
        </p:nvSpPr>
        <p:spPr>
          <a:xfrm>
            <a:off x="819381" y="1586205"/>
            <a:ext cx="10580915" cy="4031873"/>
          </a:xfrm>
          <a:prstGeom prst="rect">
            <a:avLst/>
          </a:prstGeom>
        </p:spPr>
        <p:txBody>
          <a:bodyPr wrap="square">
            <a:spAutoFit/>
          </a:bodyPr>
          <a:lstStyle/>
          <a:p>
            <a:pPr marL="457200" indent="-457200">
              <a:buFont typeface="Wingdings" panose="05000000000000000000" pitchFamily="2" charset="2"/>
              <a:buChar char="q"/>
            </a:pPr>
            <a:r>
              <a:rPr lang="vi-VN" sz="3200" dirty="0" smtClean="0">
                <a:solidFill>
                  <a:schemeClr val="bg1"/>
                </a:solidFill>
              </a:rPr>
              <a:t>Trạng</a:t>
            </a:r>
            <a:r>
              <a:rPr lang="en-US" sz="3200" dirty="0" smtClean="0">
                <a:solidFill>
                  <a:schemeClr val="bg1"/>
                </a:solidFill>
              </a:rPr>
              <a:t> </a:t>
            </a:r>
            <a:r>
              <a:rPr lang="vi-VN" sz="3200" dirty="0" smtClean="0">
                <a:solidFill>
                  <a:schemeClr val="bg1"/>
                </a:solidFill>
              </a:rPr>
              <a:t>thái</a:t>
            </a:r>
            <a:r>
              <a:rPr lang="en-US" sz="3200" dirty="0" smtClean="0">
                <a:solidFill>
                  <a:schemeClr val="bg1"/>
                </a:solidFill>
              </a:rPr>
              <a:t> </a:t>
            </a:r>
            <a:r>
              <a:rPr lang="vi-VN" sz="3200" dirty="0" smtClean="0">
                <a:solidFill>
                  <a:schemeClr val="bg1"/>
                </a:solidFill>
              </a:rPr>
              <a:t>định</a:t>
            </a:r>
            <a:r>
              <a:rPr lang="en-US" sz="3200" dirty="0" smtClean="0">
                <a:solidFill>
                  <a:schemeClr val="bg1"/>
                </a:solidFill>
              </a:rPr>
              <a:t> </a:t>
            </a:r>
            <a:r>
              <a:rPr lang="vi-VN" sz="3200" dirty="0" smtClean="0">
                <a:solidFill>
                  <a:schemeClr val="bg1"/>
                </a:solidFill>
              </a:rPr>
              <a:t>quyền</a:t>
            </a:r>
            <a:r>
              <a:rPr lang="vi-VN" sz="3200" dirty="0">
                <a:solidFill>
                  <a:schemeClr val="bg1"/>
                </a:solidFill>
              </a:rPr>
              <a:t>: G = (S, O, </a:t>
            </a:r>
            <a:r>
              <a:rPr lang="vi-VN" sz="3200" dirty="0" smtClean="0">
                <a:solidFill>
                  <a:schemeClr val="bg1"/>
                </a:solidFill>
              </a:rPr>
              <a:t>E)</a:t>
            </a:r>
            <a:endParaRPr lang="en-US" sz="3200" dirty="0">
              <a:solidFill>
                <a:schemeClr val="bg1"/>
              </a:solidFill>
            </a:endParaRPr>
          </a:p>
          <a:p>
            <a:pPr marL="457200" indent="-457200">
              <a:buFont typeface="Wingdings" panose="05000000000000000000" pitchFamily="2" charset="2"/>
              <a:buChar char="q"/>
            </a:pPr>
            <a:r>
              <a:rPr lang="vi-VN" sz="3200" dirty="0" smtClean="0">
                <a:solidFill>
                  <a:schemeClr val="bg1"/>
                </a:solidFill>
              </a:rPr>
              <a:t>S</a:t>
            </a:r>
            <a:r>
              <a:rPr lang="vi-VN" sz="3200" dirty="0">
                <a:solidFill>
                  <a:schemeClr val="bg1"/>
                </a:solidFill>
              </a:rPr>
              <a:t>: </a:t>
            </a:r>
            <a:r>
              <a:rPr lang="vi-VN" sz="3200" dirty="0" smtClean="0">
                <a:solidFill>
                  <a:schemeClr val="bg1"/>
                </a:solidFill>
              </a:rPr>
              <a:t>tập</a:t>
            </a:r>
            <a:r>
              <a:rPr lang="en-US" sz="3200" dirty="0" smtClean="0">
                <a:solidFill>
                  <a:schemeClr val="bg1"/>
                </a:solidFill>
              </a:rPr>
              <a:t> </a:t>
            </a:r>
            <a:r>
              <a:rPr lang="vi-VN" sz="3200" dirty="0" smtClean="0">
                <a:solidFill>
                  <a:schemeClr val="bg1"/>
                </a:solidFill>
              </a:rPr>
              <a:t>các</a:t>
            </a:r>
            <a:r>
              <a:rPr lang="en-US" sz="3200" dirty="0" smtClean="0">
                <a:solidFill>
                  <a:schemeClr val="bg1"/>
                </a:solidFill>
              </a:rPr>
              <a:t> </a:t>
            </a:r>
            <a:r>
              <a:rPr lang="vi-VN" sz="3200" dirty="0" smtClean="0">
                <a:solidFill>
                  <a:schemeClr val="bg1"/>
                </a:solidFill>
              </a:rPr>
              <a:t>chủ</a:t>
            </a:r>
            <a:r>
              <a:rPr lang="en-US" sz="3200" dirty="0" smtClean="0">
                <a:solidFill>
                  <a:schemeClr val="bg1"/>
                </a:solidFill>
              </a:rPr>
              <a:t> </a:t>
            </a:r>
            <a:r>
              <a:rPr lang="vi-VN" sz="3200" dirty="0" smtClean="0">
                <a:solidFill>
                  <a:schemeClr val="bg1"/>
                </a:solidFill>
              </a:rPr>
              <a:t>thể</a:t>
            </a:r>
            <a:r>
              <a:rPr lang="en-US" sz="3200" dirty="0" smtClean="0">
                <a:solidFill>
                  <a:schemeClr val="bg1"/>
                </a:solidFill>
              </a:rPr>
              <a:t> </a:t>
            </a:r>
            <a:r>
              <a:rPr lang="vi-VN" sz="3200" dirty="0" smtClean="0">
                <a:solidFill>
                  <a:schemeClr val="bg1"/>
                </a:solidFill>
              </a:rPr>
              <a:t>(người </a:t>
            </a:r>
            <a:r>
              <a:rPr lang="vi-VN" sz="3200" dirty="0">
                <a:solidFill>
                  <a:schemeClr val="bg1"/>
                </a:solidFill>
              </a:rPr>
              <a:t>dùng, quátrình, </a:t>
            </a:r>
            <a:r>
              <a:rPr lang="vi-VN" sz="3200" dirty="0" smtClean="0">
                <a:solidFill>
                  <a:schemeClr val="bg1"/>
                </a:solidFill>
              </a:rPr>
              <a:t>chươngtrình)</a:t>
            </a:r>
            <a:endParaRPr lang="en-US" sz="3200" dirty="0">
              <a:solidFill>
                <a:schemeClr val="bg1"/>
              </a:solidFill>
            </a:endParaRPr>
          </a:p>
          <a:p>
            <a:pPr marL="457200" indent="-457200">
              <a:buFont typeface="Wingdings" panose="05000000000000000000" pitchFamily="2" charset="2"/>
              <a:buChar char="q"/>
            </a:pPr>
            <a:r>
              <a:rPr lang="vi-VN" sz="3200" dirty="0" smtClean="0">
                <a:solidFill>
                  <a:schemeClr val="bg1"/>
                </a:solidFill>
              </a:rPr>
              <a:t>O:</a:t>
            </a:r>
            <a:r>
              <a:rPr lang="en-US" sz="3200" dirty="0" smtClean="0">
                <a:solidFill>
                  <a:schemeClr val="bg1"/>
                </a:solidFill>
              </a:rPr>
              <a:t> </a:t>
            </a:r>
            <a:r>
              <a:rPr lang="vi-VN" sz="3200" dirty="0" smtClean="0">
                <a:solidFill>
                  <a:schemeClr val="bg1"/>
                </a:solidFill>
              </a:rPr>
              <a:t>tập</a:t>
            </a:r>
            <a:r>
              <a:rPr lang="en-US" sz="3200" dirty="0" smtClean="0">
                <a:solidFill>
                  <a:schemeClr val="bg1"/>
                </a:solidFill>
              </a:rPr>
              <a:t> </a:t>
            </a:r>
            <a:r>
              <a:rPr lang="vi-VN" sz="3200" dirty="0" smtClean="0">
                <a:solidFill>
                  <a:schemeClr val="bg1"/>
                </a:solidFill>
              </a:rPr>
              <a:t>các</a:t>
            </a:r>
            <a:r>
              <a:rPr lang="en-US" sz="3200" dirty="0" smtClean="0">
                <a:solidFill>
                  <a:schemeClr val="bg1"/>
                </a:solidFill>
              </a:rPr>
              <a:t> </a:t>
            </a:r>
            <a:r>
              <a:rPr lang="vi-VN" sz="3200" dirty="0" smtClean="0">
                <a:solidFill>
                  <a:schemeClr val="bg1"/>
                </a:solidFill>
              </a:rPr>
              <a:t>đối</a:t>
            </a:r>
            <a:r>
              <a:rPr lang="en-US" sz="3200" dirty="0" smtClean="0">
                <a:solidFill>
                  <a:schemeClr val="bg1"/>
                </a:solidFill>
              </a:rPr>
              <a:t> </a:t>
            </a:r>
            <a:r>
              <a:rPr lang="vi-VN" sz="3200" dirty="0" smtClean="0">
                <a:solidFill>
                  <a:schemeClr val="bg1"/>
                </a:solidFill>
              </a:rPr>
              <a:t>tượng</a:t>
            </a:r>
            <a:r>
              <a:rPr lang="en-US" sz="3200" dirty="0" smtClean="0">
                <a:solidFill>
                  <a:schemeClr val="bg1"/>
                </a:solidFill>
              </a:rPr>
              <a:t> </a:t>
            </a:r>
            <a:r>
              <a:rPr lang="vi-VN" sz="3200" dirty="0" smtClean="0">
                <a:solidFill>
                  <a:schemeClr val="bg1"/>
                </a:solidFill>
              </a:rPr>
              <a:t>bị</a:t>
            </a:r>
            <a:r>
              <a:rPr lang="en-US" sz="3200" dirty="0" smtClean="0">
                <a:solidFill>
                  <a:schemeClr val="bg1"/>
                </a:solidFill>
              </a:rPr>
              <a:t> </a:t>
            </a:r>
            <a:r>
              <a:rPr lang="vi-VN" sz="3200" dirty="0" smtClean="0">
                <a:solidFill>
                  <a:schemeClr val="bg1"/>
                </a:solidFill>
              </a:rPr>
              <a:t>động</a:t>
            </a:r>
            <a:r>
              <a:rPr lang="en-US" sz="3200" dirty="0" smtClean="0">
                <a:solidFill>
                  <a:schemeClr val="bg1"/>
                </a:solidFill>
              </a:rPr>
              <a:t> </a:t>
            </a:r>
            <a:r>
              <a:rPr lang="vi-VN" sz="3200" dirty="0" smtClean="0">
                <a:solidFill>
                  <a:schemeClr val="bg1"/>
                </a:solidFill>
              </a:rPr>
              <a:t>(file</a:t>
            </a:r>
            <a:r>
              <a:rPr lang="vi-VN" sz="3200" dirty="0">
                <a:solidFill>
                  <a:schemeClr val="bg1"/>
                </a:solidFill>
              </a:rPr>
              <a:t>, bộnhớ, CSDL, bảng, hàng, </a:t>
            </a:r>
            <a:r>
              <a:rPr lang="vi-VN" sz="3200" dirty="0" smtClean="0">
                <a:solidFill>
                  <a:schemeClr val="bg1"/>
                </a:solidFill>
              </a:rPr>
              <a:t>trường</a:t>
            </a:r>
            <a:r>
              <a:rPr lang="en-US" sz="3200" dirty="0" smtClean="0">
                <a:solidFill>
                  <a:schemeClr val="bg1"/>
                </a:solidFill>
              </a:rPr>
              <a:t> </a:t>
            </a:r>
            <a:r>
              <a:rPr lang="vi-VN" sz="3200" dirty="0" smtClean="0">
                <a:solidFill>
                  <a:schemeClr val="bg1"/>
                </a:solidFill>
              </a:rPr>
              <a:t>dữ</a:t>
            </a:r>
            <a:r>
              <a:rPr lang="en-US" sz="3200" dirty="0" smtClean="0">
                <a:solidFill>
                  <a:schemeClr val="bg1"/>
                </a:solidFill>
              </a:rPr>
              <a:t> </a:t>
            </a:r>
            <a:r>
              <a:rPr lang="vi-VN" sz="3200" dirty="0" smtClean="0">
                <a:solidFill>
                  <a:schemeClr val="bg1"/>
                </a:solidFill>
              </a:rPr>
              <a:t>liệu)</a:t>
            </a:r>
            <a:endParaRPr lang="en-US" sz="3200" dirty="0">
              <a:solidFill>
                <a:schemeClr val="bg1"/>
              </a:solidFill>
            </a:endParaRPr>
          </a:p>
          <a:p>
            <a:pPr marL="457200" indent="-457200">
              <a:buFont typeface="Wingdings" panose="05000000000000000000" pitchFamily="2" charset="2"/>
              <a:buChar char="q"/>
            </a:pPr>
            <a:r>
              <a:rPr lang="vi-VN" sz="3200" dirty="0" smtClean="0">
                <a:solidFill>
                  <a:schemeClr val="bg1"/>
                </a:solidFill>
              </a:rPr>
              <a:t>V </a:t>
            </a:r>
            <a:r>
              <a:rPr lang="vi-VN" sz="3200" dirty="0">
                <a:solidFill>
                  <a:schemeClr val="bg1"/>
                </a:solidFill>
              </a:rPr>
              <a:t>= S U O: </a:t>
            </a:r>
            <a:r>
              <a:rPr lang="vi-VN" sz="3200" dirty="0" smtClean="0">
                <a:solidFill>
                  <a:schemeClr val="bg1"/>
                </a:solidFill>
              </a:rPr>
              <a:t>tập</a:t>
            </a:r>
            <a:r>
              <a:rPr lang="en-US" sz="3200" dirty="0" smtClean="0">
                <a:solidFill>
                  <a:schemeClr val="bg1"/>
                </a:solidFill>
              </a:rPr>
              <a:t> </a:t>
            </a:r>
            <a:r>
              <a:rPr lang="vi-VN" sz="3200" dirty="0" smtClean="0">
                <a:solidFill>
                  <a:schemeClr val="bg1"/>
                </a:solidFill>
              </a:rPr>
              <a:t>các</a:t>
            </a:r>
            <a:r>
              <a:rPr lang="en-US" sz="3200" dirty="0" smtClean="0">
                <a:solidFill>
                  <a:schemeClr val="bg1"/>
                </a:solidFill>
              </a:rPr>
              <a:t> </a:t>
            </a:r>
            <a:r>
              <a:rPr lang="vi-VN" sz="3200" dirty="0" smtClean="0">
                <a:solidFill>
                  <a:schemeClr val="bg1"/>
                </a:solidFill>
              </a:rPr>
              <a:t>đỉnh</a:t>
            </a:r>
            <a:r>
              <a:rPr lang="vi-VN" sz="3200" dirty="0">
                <a:solidFill>
                  <a:schemeClr val="bg1"/>
                </a:solidFill>
              </a:rPr>
              <a:t>, S ∩ O = </a:t>
            </a:r>
            <a:r>
              <a:rPr lang="az-Cyrl-AZ" sz="3200" dirty="0" smtClean="0">
                <a:solidFill>
                  <a:schemeClr val="bg1"/>
                </a:solidFill>
              </a:rPr>
              <a:t>Ф</a:t>
            </a:r>
            <a:endParaRPr lang="en-US" sz="3200" dirty="0">
              <a:solidFill>
                <a:schemeClr val="bg1"/>
              </a:solidFill>
            </a:endParaRPr>
          </a:p>
          <a:p>
            <a:pPr marL="457200" indent="-457200">
              <a:buFont typeface="Wingdings" panose="05000000000000000000" pitchFamily="2" charset="2"/>
              <a:buChar char="q"/>
            </a:pPr>
            <a:r>
              <a:rPr lang="vi-VN" sz="3200" dirty="0" smtClean="0">
                <a:solidFill>
                  <a:schemeClr val="bg1"/>
                </a:solidFill>
              </a:rPr>
              <a:t>E</a:t>
            </a:r>
            <a:r>
              <a:rPr lang="vi-VN" sz="3200" dirty="0">
                <a:solidFill>
                  <a:schemeClr val="bg1"/>
                </a:solidFill>
              </a:rPr>
              <a:t>: </a:t>
            </a:r>
            <a:r>
              <a:rPr lang="vi-VN" sz="3200" dirty="0" smtClean="0">
                <a:solidFill>
                  <a:schemeClr val="bg1"/>
                </a:solidFill>
              </a:rPr>
              <a:t>tập</a:t>
            </a:r>
            <a:r>
              <a:rPr lang="en-US" sz="3200" dirty="0" smtClean="0">
                <a:solidFill>
                  <a:schemeClr val="bg1"/>
                </a:solidFill>
              </a:rPr>
              <a:t> </a:t>
            </a:r>
            <a:r>
              <a:rPr lang="vi-VN" sz="3200" dirty="0" smtClean="0">
                <a:solidFill>
                  <a:schemeClr val="bg1"/>
                </a:solidFill>
              </a:rPr>
              <a:t>các</a:t>
            </a:r>
            <a:r>
              <a:rPr lang="en-US" sz="3200" dirty="0" smtClean="0">
                <a:solidFill>
                  <a:schemeClr val="bg1"/>
                </a:solidFill>
              </a:rPr>
              <a:t> </a:t>
            </a:r>
            <a:r>
              <a:rPr lang="vi-VN" sz="3200" dirty="0" smtClean="0">
                <a:solidFill>
                  <a:schemeClr val="bg1"/>
                </a:solidFill>
              </a:rPr>
              <a:t>cung</a:t>
            </a:r>
            <a:r>
              <a:rPr lang="en-US" sz="3200" dirty="0" smtClean="0">
                <a:solidFill>
                  <a:schemeClr val="bg1"/>
                </a:solidFill>
              </a:rPr>
              <a:t> </a:t>
            </a:r>
            <a:r>
              <a:rPr lang="vi-VN" sz="3200" dirty="0" smtClean="0">
                <a:solidFill>
                  <a:schemeClr val="bg1"/>
                </a:solidFill>
              </a:rPr>
              <a:t>được</a:t>
            </a:r>
            <a:r>
              <a:rPr lang="en-US" sz="3200" dirty="0" smtClean="0">
                <a:solidFill>
                  <a:schemeClr val="bg1"/>
                </a:solidFill>
              </a:rPr>
              <a:t> </a:t>
            </a:r>
            <a:r>
              <a:rPr lang="vi-VN" sz="3200" dirty="0" smtClean="0">
                <a:solidFill>
                  <a:schemeClr val="bg1"/>
                </a:solidFill>
              </a:rPr>
              <a:t>đánh</a:t>
            </a:r>
            <a:r>
              <a:rPr lang="en-US" sz="3200" dirty="0" smtClean="0">
                <a:solidFill>
                  <a:schemeClr val="bg1"/>
                </a:solidFill>
              </a:rPr>
              <a:t> </a:t>
            </a:r>
            <a:r>
              <a:rPr lang="vi-VN" sz="3200" dirty="0" smtClean="0">
                <a:solidFill>
                  <a:schemeClr val="bg1"/>
                </a:solidFill>
              </a:rPr>
              <a:t>nhãn</a:t>
            </a:r>
            <a:endParaRPr lang="en-US" sz="3200" dirty="0" smtClean="0">
              <a:solidFill>
                <a:schemeClr val="bg1"/>
              </a:solidFill>
            </a:endParaRPr>
          </a:p>
          <a:p>
            <a:pPr marL="457200" indent="-457200">
              <a:buFont typeface="Wingdings" panose="05000000000000000000" pitchFamily="2" charset="2"/>
              <a:buChar char="q"/>
            </a:pPr>
            <a:r>
              <a:rPr lang="en-US" sz="3200" dirty="0" err="1" smtClean="0">
                <a:solidFill>
                  <a:schemeClr val="bg1"/>
                </a:solidFill>
              </a:rPr>
              <a:t>Mô</a:t>
            </a:r>
            <a:r>
              <a:rPr lang="en-US" sz="3200" dirty="0" smtClean="0">
                <a:solidFill>
                  <a:schemeClr val="bg1"/>
                </a:solidFill>
              </a:rPr>
              <a:t> </a:t>
            </a:r>
            <a:r>
              <a:rPr lang="en-US" sz="3200" dirty="0" err="1" smtClean="0">
                <a:solidFill>
                  <a:schemeClr val="bg1"/>
                </a:solidFill>
              </a:rPr>
              <a:t>hình</a:t>
            </a:r>
            <a:r>
              <a:rPr lang="en-US" sz="3200" dirty="0" smtClean="0">
                <a:solidFill>
                  <a:schemeClr val="bg1"/>
                </a:solidFill>
              </a:rPr>
              <a:t> </a:t>
            </a:r>
            <a:r>
              <a:rPr lang="en-US" sz="3200" dirty="0" err="1" smtClean="0">
                <a:solidFill>
                  <a:schemeClr val="bg1"/>
                </a:solidFill>
              </a:rPr>
              <a:t>thực</a:t>
            </a:r>
            <a:r>
              <a:rPr lang="en-US" sz="3200" dirty="0" smtClean="0">
                <a:solidFill>
                  <a:schemeClr val="bg1"/>
                </a:solidFill>
              </a:rPr>
              <a:t> </a:t>
            </a:r>
            <a:r>
              <a:rPr lang="en-US" sz="3200" dirty="0" err="1" smtClean="0">
                <a:solidFill>
                  <a:schemeClr val="bg1"/>
                </a:solidFill>
              </a:rPr>
              <a:t>hiện</a:t>
            </a:r>
            <a:r>
              <a:rPr lang="en-US" sz="3200" dirty="0" smtClean="0">
                <a:solidFill>
                  <a:schemeClr val="bg1"/>
                </a:solidFill>
              </a:rPr>
              <a:t> </a:t>
            </a:r>
            <a:r>
              <a:rPr lang="en-US" sz="3200" dirty="0" err="1" smtClean="0">
                <a:solidFill>
                  <a:schemeClr val="bg1"/>
                </a:solidFill>
              </a:rPr>
              <a:t>kiểm</a:t>
            </a:r>
            <a:r>
              <a:rPr lang="en-US" sz="3200" dirty="0" smtClean="0">
                <a:solidFill>
                  <a:schemeClr val="bg1"/>
                </a:solidFill>
              </a:rPr>
              <a:t> </a:t>
            </a:r>
            <a:r>
              <a:rPr lang="en-US" sz="3200" dirty="0" err="1" smtClean="0">
                <a:solidFill>
                  <a:schemeClr val="bg1"/>
                </a:solidFill>
              </a:rPr>
              <a:t>soát</a:t>
            </a:r>
            <a:r>
              <a:rPr lang="en-US" sz="3200" dirty="0" smtClean="0">
                <a:solidFill>
                  <a:schemeClr val="bg1"/>
                </a:solidFill>
              </a:rPr>
              <a:t> </a:t>
            </a:r>
            <a:r>
              <a:rPr lang="en-US" sz="3200" dirty="0" err="1" smtClean="0">
                <a:solidFill>
                  <a:schemeClr val="bg1"/>
                </a:solidFill>
              </a:rPr>
              <a:t>truy</a:t>
            </a:r>
            <a:r>
              <a:rPr lang="en-US" sz="3200" dirty="0" smtClean="0">
                <a:solidFill>
                  <a:schemeClr val="bg1"/>
                </a:solidFill>
              </a:rPr>
              <a:t> </a:t>
            </a:r>
            <a:r>
              <a:rPr lang="en-US" sz="3200" dirty="0" err="1" smtClean="0">
                <a:solidFill>
                  <a:schemeClr val="bg1"/>
                </a:solidFill>
              </a:rPr>
              <a:t>cập</a:t>
            </a:r>
            <a:r>
              <a:rPr lang="en-US" sz="3200" dirty="0" smtClean="0">
                <a:solidFill>
                  <a:schemeClr val="bg1"/>
                </a:solidFill>
              </a:rPr>
              <a:t> </a:t>
            </a:r>
            <a:r>
              <a:rPr lang="en-US" sz="3200" dirty="0" err="1" smtClean="0">
                <a:solidFill>
                  <a:schemeClr val="bg1"/>
                </a:solidFill>
              </a:rPr>
              <a:t>theo</a:t>
            </a:r>
            <a:r>
              <a:rPr lang="en-US" sz="3200" dirty="0" smtClean="0">
                <a:solidFill>
                  <a:schemeClr val="bg1"/>
                </a:solidFill>
              </a:rPr>
              <a:t> </a:t>
            </a:r>
            <a:r>
              <a:rPr lang="en-US" sz="3200" dirty="0" err="1" smtClean="0">
                <a:solidFill>
                  <a:schemeClr val="bg1"/>
                </a:solidFill>
              </a:rPr>
              <a:t>hai</a:t>
            </a:r>
            <a:r>
              <a:rPr lang="en-US" sz="3200" dirty="0" smtClean="0">
                <a:solidFill>
                  <a:schemeClr val="bg1"/>
                </a:solidFill>
              </a:rPr>
              <a:t> </a:t>
            </a:r>
            <a:r>
              <a:rPr lang="en-US" sz="3200" dirty="0" err="1" smtClean="0">
                <a:solidFill>
                  <a:schemeClr val="bg1"/>
                </a:solidFill>
              </a:rPr>
              <a:t>thao</a:t>
            </a:r>
            <a:r>
              <a:rPr lang="en-US" sz="3200" dirty="0" smtClean="0">
                <a:solidFill>
                  <a:schemeClr val="bg1"/>
                </a:solidFill>
              </a:rPr>
              <a:t> </a:t>
            </a:r>
            <a:r>
              <a:rPr lang="en-US" sz="3200" dirty="0" err="1" smtClean="0">
                <a:solidFill>
                  <a:schemeClr val="bg1"/>
                </a:solidFill>
              </a:rPr>
              <a:t>tác</a:t>
            </a:r>
            <a:r>
              <a:rPr lang="en-US" sz="3200" dirty="0" smtClean="0">
                <a:solidFill>
                  <a:schemeClr val="bg1"/>
                </a:solidFill>
              </a:rPr>
              <a:t> take </a:t>
            </a:r>
            <a:r>
              <a:rPr lang="en-US" sz="3200" dirty="0" err="1" smtClean="0">
                <a:solidFill>
                  <a:schemeClr val="bg1"/>
                </a:solidFill>
              </a:rPr>
              <a:t>và</a:t>
            </a:r>
            <a:r>
              <a:rPr lang="en-US" sz="3200" dirty="0" smtClean="0">
                <a:solidFill>
                  <a:schemeClr val="bg1"/>
                </a:solidFill>
              </a:rPr>
              <a:t> grant</a:t>
            </a:r>
            <a:endParaRPr lang="en-US" sz="3200" dirty="0">
              <a:solidFill>
                <a:schemeClr val="bg1"/>
              </a:solidFill>
            </a:endParaRPr>
          </a:p>
        </p:txBody>
      </p:sp>
    </p:spTree>
    <p:extLst>
      <p:ext uri="{BB962C8B-B14F-4D97-AF65-F5344CB8AC3E}">
        <p14:creationId xmlns:p14="http://schemas.microsoft.com/office/powerpoint/2010/main" val="3659212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2" y="190954"/>
            <a:ext cx="11825307" cy="793115"/>
          </a:xfrm>
        </p:spPr>
        <p:txBody>
          <a:bodyPr/>
          <a:lstStyle/>
          <a:p>
            <a:pPr algn="ctr"/>
            <a:r>
              <a:rPr lang="en-GB" b="1" dirty="0"/>
              <a:t>Thao </a:t>
            </a:r>
            <a:r>
              <a:rPr lang="en-GB" b="1" dirty="0" err="1"/>
              <a:t>tác</a:t>
            </a:r>
            <a:r>
              <a:rPr lang="en-GB" b="1" dirty="0"/>
              <a:t> Take </a:t>
            </a:r>
            <a:r>
              <a:rPr lang="en-GB" b="1" dirty="0" err="1"/>
              <a:t>và</a:t>
            </a:r>
            <a:r>
              <a:rPr lang="en-GB" b="1" dirty="0"/>
              <a:t> Grant</a:t>
            </a:r>
            <a:endParaRPr lang="en-US" b="1" dirty="0"/>
          </a:p>
        </p:txBody>
      </p:sp>
      <p:sp>
        <p:nvSpPr>
          <p:cNvPr id="4" name="Rectangle 3"/>
          <p:cNvSpPr/>
          <p:nvPr/>
        </p:nvSpPr>
        <p:spPr>
          <a:xfrm>
            <a:off x="432161" y="1369196"/>
            <a:ext cx="11383347" cy="1077218"/>
          </a:xfrm>
          <a:prstGeom prst="rect">
            <a:avLst/>
          </a:prstGeom>
        </p:spPr>
        <p:txBody>
          <a:bodyPr wrap="square">
            <a:spAutoFit/>
          </a:bodyPr>
          <a:lstStyle/>
          <a:p>
            <a:pPr marL="457200" indent="-457200">
              <a:buFont typeface="Wingdings" panose="05000000000000000000" pitchFamily="2" charset="2"/>
              <a:buChar char="q"/>
            </a:pPr>
            <a:r>
              <a:rPr lang="vi-VN" sz="3200" dirty="0">
                <a:solidFill>
                  <a:schemeClr val="bg1"/>
                </a:solidFill>
              </a:rPr>
              <a:t>take(d, s, x, y): </a:t>
            </a:r>
            <a:r>
              <a:rPr lang="vi-VN" sz="3200" dirty="0" smtClean="0">
                <a:solidFill>
                  <a:schemeClr val="bg1"/>
                </a:solidFill>
              </a:rPr>
              <a:t>chủ</a:t>
            </a:r>
            <a:r>
              <a:rPr lang="en-US" sz="3200" dirty="0" smtClean="0">
                <a:solidFill>
                  <a:schemeClr val="bg1"/>
                </a:solidFill>
              </a:rPr>
              <a:t> </a:t>
            </a:r>
            <a:r>
              <a:rPr lang="vi-VN" sz="3200" dirty="0" smtClean="0">
                <a:solidFill>
                  <a:schemeClr val="bg1"/>
                </a:solidFill>
              </a:rPr>
              <a:t>thể</a:t>
            </a:r>
            <a:r>
              <a:rPr lang="en-US" sz="3200" dirty="0" smtClean="0">
                <a:solidFill>
                  <a:schemeClr val="bg1"/>
                </a:solidFill>
              </a:rPr>
              <a:t> </a:t>
            </a:r>
            <a:r>
              <a:rPr lang="vi-VN" sz="3200" dirty="0" smtClean="0">
                <a:solidFill>
                  <a:schemeClr val="bg1"/>
                </a:solidFill>
              </a:rPr>
              <a:t>s</a:t>
            </a:r>
            <a:r>
              <a:rPr lang="en-US" sz="3200" dirty="0" smtClean="0">
                <a:solidFill>
                  <a:schemeClr val="bg1"/>
                </a:solidFill>
              </a:rPr>
              <a:t> </a:t>
            </a:r>
            <a:r>
              <a:rPr lang="vi-VN" sz="3200" dirty="0" smtClean="0">
                <a:solidFill>
                  <a:schemeClr val="bg1"/>
                </a:solidFill>
              </a:rPr>
              <a:t>lấy</a:t>
            </a:r>
            <a:r>
              <a:rPr lang="en-US" sz="3200" dirty="0" smtClean="0">
                <a:solidFill>
                  <a:schemeClr val="bg1"/>
                </a:solidFill>
              </a:rPr>
              <a:t> </a:t>
            </a:r>
            <a:r>
              <a:rPr lang="vi-VN" sz="3200" dirty="0" smtClean="0">
                <a:solidFill>
                  <a:schemeClr val="bg1"/>
                </a:solidFill>
              </a:rPr>
              <a:t>quyền</a:t>
            </a:r>
            <a:r>
              <a:rPr lang="en-US" sz="3200" dirty="0" smtClean="0">
                <a:solidFill>
                  <a:schemeClr val="bg1"/>
                </a:solidFill>
              </a:rPr>
              <a:t> </a:t>
            </a:r>
            <a:r>
              <a:rPr lang="vi-VN" sz="3200" dirty="0" smtClean="0">
                <a:solidFill>
                  <a:schemeClr val="bg1"/>
                </a:solidFill>
              </a:rPr>
              <a:t>d</a:t>
            </a:r>
            <a:r>
              <a:rPr lang="en-US" sz="3200" dirty="0" smtClean="0">
                <a:solidFill>
                  <a:schemeClr val="bg1"/>
                </a:solidFill>
              </a:rPr>
              <a:t> </a:t>
            </a:r>
            <a:r>
              <a:rPr lang="vi-VN" sz="3200" dirty="0" smtClean="0">
                <a:solidFill>
                  <a:schemeClr val="bg1"/>
                </a:solidFill>
              </a:rPr>
              <a:t>trên</a:t>
            </a:r>
            <a:r>
              <a:rPr lang="en-US" sz="3200" dirty="0" smtClean="0">
                <a:solidFill>
                  <a:schemeClr val="bg1"/>
                </a:solidFill>
              </a:rPr>
              <a:t> </a:t>
            </a:r>
            <a:r>
              <a:rPr lang="vi-VN" sz="3200" dirty="0" smtClean="0">
                <a:solidFill>
                  <a:schemeClr val="bg1"/>
                </a:solidFill>
              </a:rPr>
              <a:t>đối</a:t>
            </a:r>
            <a:r>
              <a:rPr lang="en-US" sz="3200" dirty="0" smtClean="0">
                <a:solidFill>
                  <a:schemeClr val="bg1"/>
                </a:solidFill>
              </a:rPr>
              <a:t> </a:t>
            </a:r>
            <a:r>
              <a:rPr lang="vi-VN" sz="3200" dirty="0" smtClean="0">
                <a:solidFill>
                  <a:schemeClr val="bg1"/>
                </a:solidFill>
              </a:rPr>
              <a:t>tượng/chủ</a:t>
            </a:r>
            <a:r>
              <a:rPr lang="en-US" sz="3200" dirty="0" smtClean="0">
                <a:solidFill>
                  <a:schemeClr val="bg1"/>
                </a:solidFill>
              </a:rPr>
              <a:t> </a:t>
            </a:r>
            <a:r>
              <a:rPr lang="vi-VN" sz="3200" dirty="0" smtClean="0">
                <a:solidFill>
                  <a:schemeClr val="bg1"/>
                </a:solidFill>
              </a:rPr>
              <a:t>thể</a:t>
            </a:r>
            <a:r>
              <a:rPr lang="en-US" sz="3200" dirty="0" smtClean="0">
                <a:solidFill>
                  <a:schemeClr val="bg1"/>
                </a:solidFill>
              </a:rPr>
              <a:t> </a:t>
            </a:r>
            <a:r>
              <a:rPr lang="vi-VN" sz="3200" dirty="0" smtClean="0">
                <a:solidFill>
                  <a:schemeClr val="bg1"/>
                </a:solidFill>
              </a:rPr>
              <a:t>y</a:t>
            </a:r>
            <a:r>
              <a:rPr lang="en-US" sz="3200" dirty="0" smtClean="0">
                <a:solidFill>
                  <a:schemeClr val="bg1"/>
                </a:solidFill>
              </a:rPr>
              <a:t> </a:t>
            </a:r>
            <a:r>
              <a:rPr lang="vi-VN" sz="3200" dirty="0" smtClean="0">
                <a:solidFill>
                  <a:schemeClr val="bg1"/>
                </a:solidFill>
              </a:rPr>
              <a:t>từ</a:t>
            </a:r>
            <a:r>
              <a:rPr lang="en-US" sz="3200" dirty="0" smtClean="0">
                <a:solidFill>
                  <a:schemeClr val="bg1"/>
                </a:solidFill>
              </a:rPr>
              <a:t> </a:t>
            </a:r>
            <a:r>
              <a:rPr lang="vi-VN" sz="3200" dirty="0" smtClean="0">
                <a:solidFill>
                  <a:schemeClr val="bg1"/>
                </a:solidFill>
              </a:rPr>
              <a:t>đối</a:t>
            </a:r>
            <a:r>
              <a:rPr lang="en-US" sz="3200" dirty="0" smtClean="0">
                <a:solidFill>
                  <a:schemeClr val="bg1"/>
                </a:solidFill>
              </a:rPr>
              <a:t> </a:t>
            </a:r>
            <a:r>
              <a:rPr lang="vi-VN" sz="3200" dirty="0" smtClean="0">
                <a:solidFill>
                  <a:schemeClr val="bg1"/>
                </a:solidFill>
              </a:rPr>
              <a:t>tượng/chủ</a:t>
            </a:r>
            <a:r>
              <a:rPr lang="en-US" sz="3200" dirty="0" smtClean="0">
                <a:solidFill>
                  <a:schemeClr val="bg1"/>
                </a:solidFill>
              </a:rPr>
              <a:t> </a:t>
            </a:r>
            <a:r>
              <a:rPr lang="vi-VN" sz="3200" dirty="0" smtClean="0">
                <a:solidFill>
                  <a:schemeClr val="bg1"/>
                </a:solidFill>
              </a:rPr>
              <a:t>thể</a:t>
            </a:r>
            <a:r>
              <a:rPr lang="en-US" sz="3200" dirty="0" smtClean="0">
                <a:solidFill>
                  <a:schemeClr val="bg1"/>
                </a:solidFill>
              </a:rPr>
              <a:t> </a:t>
            </a:r>
            <a:r>
              <a:rPr lang="vi-VN" sz="3200" dirty="0" smtClean="0">
                <a:solidFill>
                  <a:schemeClr val="bg1"/>
                </a:solidFill>
              </a:rPr>
              <a:t>x</a:t>
            </a:r>
            <a:endParaRPr lang="en-US" sz="3200" dirty="0">
              <a:solidFill>
                <a:schemeClr val="bg1"/>
              </a:solidFill>
            </a:endParaRPr>
          </a:p>
        </p:txBody>
      </p:sp>
      <p:sp>
        <p:nvSpPr>
          <p:cNvPr id="5" name="Oval 4"/>
          <p:cNvSpPr/>
          <p:nvPr/>
        </p:nvSpPr>
        <p:spPr>
          <a:xfrm>
            <a:off x="1166326" y="2986039"/>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S</a:t>
            </a:r>
            <a:endParaRPr lang="en-US" sz="3200" b="1" dirty="0">
              <a:solidFill>
                <a:schemeClr val="bg1"/>
              </a:solidFill>
            </a:endParaRPr>
          </a:p>
        </p:txBody>
      </p:sp>
      <p:sp>
        <p:nvSpPr>
          <p:cNvPr id="6" name="Oval 5"/>
          <p:cNvSpPr/>
          <p:nvPr/>
        </p:nvSpPr>
        <p:spPr>
          <a:xfrm>
            <a:off x="3237722" y="2986526"/>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x</a:t>
            </a:r>
            <a:endParaRPr lang="en-US" sz="3200" b="1" dirty="0">
              <a:solidFill>
                <a:schemeClr val="bg1"/>
              </a:solidFill>
            </a:endParaRPr>
          </a:p>
        </p:txBody>
      </p:sp>
      <p:sp>
        <p:nvSpPr>
          <p:cNvPr id="7" name="Oval 6"/>
          <p:cNvSpPr/>
          <p:nvPr/>
        </p:nvSpPr>
        <p:spPr>
          <a:xfrm>
            <a:off x="3237722" y="4715070"/>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y</a:t>
            </a:r>
            <a:endParaRPr lang="en-US" sz="3200" b="1" dirty="0">
              <a:solidFill>
                <a:schemeClr val="bg1"/>
              </a:solidFill>
            </a:endParaRPr>
          </a:p>
        </p:txBody>
      </p:sp>
      <p:cxnSp>
        <p:nvCxnSpPr>
          <p:cNvPr id="9" name="Straight Arrow Connector 8"/>
          <p:cNvCxnSpPr>
            <a:stCxn id="5" idx="6"/>
            <a:endCxn id="6" idx="2"/>
          </p:cNvCxnSpPr>
          <p:nvPr/>
        </p:nvCxnSpPr>
        <p:spPr>
          <a:xfrm>
            <a:off x="2146040" y="3424578"/>
            <a:ext cx="1091682" cy="48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4"/>
            <a:endCxn id="7" idx="0"/>
          </p:cNvCxnSpPr>
          <p:nvPr/>
        </p:nvCxnSpPr>
        <p:spPr>
          <a:xfrm>
            <a:off x="3727579" y="3863603"/>
            <a:ext cx="0" cy="85146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7346302" y="2985552"/>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S</a:t>
            </a:r>
            <a:endParaRPr lang="en-US" sz="3200" b="1" dirty="0">
              <a:solidFill>
                <a:schemeClr val="bg1"/>
              </a:solidFill>
            </a:endParaRPr>
          </a:p>
        </p:txBody>
      </p:sp>
      <p:sp>
        <p:nvSpPr>
          <p:cNvPr id="21" name="Oval 20"/>
          <p:cNvSpPr/>
          <p:nvPr/>
        </p:nvSpPr>
        <p:spPr>
          <a:xfrm>
            <a:off x="9417698" y="2986039"/>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x</a:t>
            </a:r>
            <a:endParaRPr lang="en-US" sz="3200" b="1" dirty="0">
              <a:solidFill>
                <a:schemeClr val="bg1"/>
              </a:solidFill>
            </a:endParaRPr>
          </a:p>
        </p:txBody>
      </p:sp>
      <p:sp>
        <p:nvSpPr>
          <p:cNvPr id="22" name="Oval 21"/>
          <p:cNvSpPr/>
          <p:nvPr/>
        </p:nvSpPr>
        <p:spPr>
          <a:xfrm>
            <a:off x="9417698" y="4714583"/>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y</a:t>
            </a:r>
            <a:endParaRPr lang="en-US" sz="3200" b="1" dirty="0">
              <a:solidFill>
                <a:schemeClr val="bg1"/>
              </a:solidFill>
            </a:endParaRPr>
          </a:p>
        </p:txBody>
      </p:sp>
      <p:cxnSp>
        <p:nvCxnSpPr>
          <p:cNvPr id="23" name="Straight Arrow Connector 22"/>
          <p:cNvCxnSpPr>
            <a:stCxn id="20" idx="6"/>
            <a:endCxn id="21" idx="2"/>
          </p:cNvCxnSpPr>
          <p:nvPr/>
        </p:nvCxnSpPr>
        <p:spPr>
          <a:xfrm>
            <a:off x="8326016" y="3424091"/>
            <a:ext cx="1091682" cy="48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21" idx="4"/>
            <a:endCxn id="22" idx="0"/>
          </p:cNvCxnSpPr>
          <p:nvPr/>
        </p:nvCxnSpPr>
        <p:spPr>
          <a:xfrm>
            <a:off x="9907555" y="3863116"/>
            <a:ext cx="0" cy="85146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20" idx="4"/>
            <a:endCxn id="22" idx="2"/>
          </p:cNvCxnSpPr>
          <p:nvPr/>
        </p:nvCxnSpPr>
        <p:spPr>
          <a:xfrm>
            <a:off x="7836159" y="3862629"/>
            <a:ext cx="1581539" cy="1290493"/>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3" name="Right Arrow 32"/>
          <p:cNvSpPr/>
          <p:nvPr/>
        </p:nvSpPr>
        <p:spPr>
          <a:xfrm>
            <a:off x="4731396" y="3927944"/>
            <a:ext cx="2369977" cy="982582"/>
          </a:xfrm>
          <a:prstGeom prst="rightArrow">
            <a:avLst/>
          </a:prstGeom>
          <a:noFill/>
          <a:ln w="28575">
            <a:solidFill>
              <a:srgbClr val="00B050"/>
            </a:solidFill>
          </a:ln>
        </p:spPr>
        <p:style>
          <a:lnRef idx="2">
            <a:schemeClr val="dk1"/>
          </a:lnRef>
          <a:fillRef idx="1">
            <a:schemeClr val="lt1"/>
          </a:fillRef>
          <a:effectRef idx="0">
            <a:schemeClr val="dk1"/>
          </a:effectRef>
          <a:fontRef idx="minor">
            <a:schemeClr val="dk1"/>
          </a:fontRef>
        </p:style>
        <p:txBody>
          <a:bodyPr rtlCol="0" anchor="ctr"/>
          <a:lstStyle/>
          <a:p>
            <a:pPr algn="ctr"/>
            <a:r>
              <a:rPr lang="vi-VN" sz="2400" dirty="0">
                <a:solidFill>
                  <a:srgbClr val="00B050"/>
                </a:solidFill>
              </a:rPr>
              <a:t>take(d, s, x, y</a:t>
            </a:r>
            <a:r>
              <a:rPr lang="vi-VN" sz="2400" dirty="0" smtClean="0">
                <a:solidFill>
                  <a:srgbClr val="00B050"/>
                </a:solidFill>
              </a:rPr>
              <a:t>)</a:t>
            </a:r>
            <a:endParaRPr lang="en-US" sz="2400" dirty="0">
              <a:solidFill>
                <a:srgbClr val="00B050"/>
              </a:solidFill>
            </a:endParaRPr>
          </a:p>
        </p:txBody>
      </p:sp>
      <p:sp>
        <p:nvSpPr>
          <p:cNvPr id="34" name="TextBox 33"/>
          <p:cNvSpPr txBox="1"/>
          <p:nvPr/>
        </p:nvSpPr>
        <p:spPr>
          <a:xfrm>
            <a:off x="2532222" y="2925569"/>
            <a:ext cx="319318" cy="523220"/>
          </a:xfrm>
          <a:prstGeom prst="rect">
            <a:avLst/>
          </a:prstGeom>
          <a:noFill/>
        </p:spPr>
        <p:txBody>
          <a:bodyPr wrap="none" rtlCol="0">
            <a:spAutoFit/>
          </a:bodyPr>
          <a:lstStyle/>
          <a:p>
            <a:r>
              <a:rPr lang="en-US" sz="2800" dirty="0" smtClean="0">
                <a:solidFill>
                  <a:schemeClr val="bg1"/>
                </a:solidFill>
              </a:rPr>
              <a:t>t</a:t>
            </a:r>
            <a:endParaRPr lang="en-US" sz="2800" dirty="0">
              <a:solidFill>
                <a:schemeClr val="bg1"/>
              </a:solidFill>
            </a:endParaRPr>
          </a:p>
        </p:txBody>
      </p:sp>
      <p:sp>
        <p:nvSpPr>
          <p:cNvPr id="35" name="TextBox 34"/>
          <p:cNvSpPr txBox="1"/>
          <p:nvPr/>
        </p:nvSpPr>
        <p:spPr>
          <a:xfrm>
            <a:off x="8712198" y="2884465"/>
            <a:ext cx="319318" cy="523220"/>
          </a:xfrm>
          <a:prstGeom prst="rect">
            <a:avLst/>
          </a:prstGeom>
          <a:noFill/>
        </p:spPr>
        <p:txBody>
          <a:bodyPr wrap="none" rtlCol="0">
            <a:spAutoFit/>
          </a:bodyPr>
          <a:lstStyle/>
          <a:p>
            <a:r>
              <a:rPr lang="en-US" sz="2800" dirty="0" smtClean="0">
                <a:solidFill>
                  <a:schemeClr val="bg1"/>
                </a:solidFill>
              </a:rPr>
              <a:t>t</a:t>
            </a:r>
            <a:endParaRPr lang="en-US" sz="2800" dirty="0">
              <a:solidFill>
                <a:schemeClr val="bg1"/>
              </a:solidFill>
            </a:endParaRPr>
          </a:p>
        </p:txBody>
      </p:sp>
      <p:sp>
        <p:nvSpPr>
          <p:cNvPr id="36" name="TextBox 35"/>
          <p:cNvSpPr txBox="1"/>
          <p:nvPr/>
        </p:nvSpPr>
        <p:spPr>
          <a:xfrm>
            <a:off x="3775655" y="3984655"/>
            <a:ext cx="385042" cy="523220"/>
          </a:xfrm>
          <a:prstGeom prst="rect">
            <a:avLst/>
          </a:prstGeom>
          <a:noFill/>
        </p:spPr>
        <p:txBody>
          <a:bodyPr wrap="none" rtlCol="0">
            <a:spAutoFit/>
          </a:bodyPr>
          <a:lstStyle/>
          <a:p>
            <a:r>
              <a:rPr lang="en-US" sz="2800" dirty="0" smtClean="0">
                <a:solidFill>
                  <a:schemeClr val="bg1"/>
                </a:solidFill>
              </a:rPr>
              <a:t>d</a:t>
            </a:r>
            <a:endParaRPr lang="en-US" sz="2800" dirty="0">
              <a:solidFill>
                <a:schemeClr val="bg1"/>
              </a:solidFill>
            </a:endParaRPr>
          </a:p>
        </p:txBody>
      </p:sp>
      <p:sp>
        <p:nvSpPr>
          <p:cNvPr id="37" name="TextBox 36"/>
          <p:cNvSpPr txBox="1"/>
          <p:nvPr/>
        </p:nvSpPr>
        <p:spPr>
          <a:xfrm>
            <a:off x="8262770" y="4387306"/>
            <a:ext cx="385042" cy="523220"/>
          </a:xfrm>
          <a:prstGeom prst="rect">
            <a:avLst/>
          </a:prstGeom>
          <a:noFill/>
        </p:spPr>
        <p:txBody>
          <a:bodyPr wrap="none" rtlCol="0">
            <a:spAutoFit/>
          </a:bodyPr>
          <a:lstStyle/>
          <a:p>
            <a:r>
              <a:rPr lang="en-US" sz="2800" dirty="0" smtClean="0">
                <a:solidFill>
                  <a:schemeClr val="bg1"/>
                </a:solidFill>
              </a:rPr>
              <a:t>d</a:t>
            </a:r>
            <a:endParaRPr lang="en-US" sz="2800" dirty="0">
              <a:solidFill>
                <a:schemeClr val="bg1"/>
              </a:solidFill>
            </a:endParaRPr>
          </a:p>
        </p:txBody>
      </p:sp>
      <p:sp>
        <p:nvSpPr>
          <p:cNvPr id="38" name="TextBox 37"/>
          <p:cNvSpPr txBox="1"/>
          <p:nvPr/>
        </p:nvSpPr>
        <p:spPr>
          <a:xfrm>
            <a:off x="9907555" y="3984655"/>
            <a:ext cx="385042" cy="523220"/>
          </a:xfrm>
          <a:prstGeom prst="rect">
            <a:avLst/>
          </a:prstGeom>
          <a:noFill/>
        </p:spPr>
        <p:txBody>
          <a:bodyPr wrap="none" rtlCol="0">
            <a:spAutoFit/>
          </a:bodyPr>
          <a:lstStyle/>
          <a:p>
            <a:r>
              <a:rPr lang="en-US" sz="2800" dirty="0" smtClean="0">
                <a:solidFill>
                  <a:schemeClr val="bg1"/>
                </a:solidFill>
              </a:rPr>
              <a:t>d</a:t>
            </a:r>
            <a:endParaRPr lang="en-US" sz="2800" dirty="0">
              <a:solidFill>
                <a:schemeClr val="bg1"/>
              </a:solidFill>
            </a:endParaRPr>
          </a:p>
        </p:txBody>
      </p:sp>
    </p:spTree>
    <p:extLst>
      <p:ext uri="{BB962C8B-B14F-4D97-AF65-F5344CB8AC3E}">
        <p14:creationId xmlns:p14="http://schemas.microsoft.com/office/powerpoint/2010/main" val="2405788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2" y="190954"/>
            <a:ext cx="11825307" cy="793115"/>
          </a:xfrm>
        </p:spPr>
        <p:txBody>
          <a:bodyPr/>
          <a:lstStyle/>
          <a:p>
            <a:pPr algn="ctr"/>
            <a:r>
              <a:rPr lang="en-GB" b="1" dirty="0"/>
              <a:t>Thao </a:t>
            </a:r>
            <a:r>
              <a:rPr lang="en-GB" b="1" dirty="0" err="1"/>
              <a:t>tác</a:t>
            </a:r>
            <a:r>
              <a:rPr lang="en-GB" b="1" dirty="0"/>
              <a:t> Take </a:t>
            </a:r>
            <a:r>
              <a:rPr lang="en-GB" b="1" dirty="0" err="1"/>
              <a:t>và</a:t>
            </a:r>
            <a:r>
              <a:rPr lang="en-GB" b="1" dirty="0"/>
              <a:t> Grant</a:t>
            </a:r>
            <a:endParaRPr lang="en-US" b="1" dirty="0"/>
          </a:p>
        </p:txBody>
      </p:sp>
      <p:sp>
        <p:nvSpPr>
          <p:cNvPr id="4" name="Rectangle 3"/>
          <p:cNvSpPr/>
          <p:nvPr/>
        </p:nvSpPr>
        <p:spPr>
          <a:xfrm>
            <a:off x="432161" y="1369196"/>
            <a:ext cx="11383347" cy="1077218"/>
          </a:xfrm>
          <a:prstGeom prst="rect">
            <a:avLst/>
          </a:prstGeom>
        </p:spPr>
        <p:txBody>
          <a:bodyPr wrap="square">
            <a:spAutoFit/>
          </a:bodyPr>
          <a:lstStyle/>
          <a:p>
            <a:pPr marL="457200" indent="-457200">
              <a:buFont typeface="Wingdings" panose="05000000000000000000" pitchFamily="2" charset="2"/>
              <a:buChar char="q"/>
            </a:pPr>
            <a:r>
              <a:rPr lang="vi-VN" sz="3200" dirty="0" smtClean="0">
                <a:solidFill>
                  <a:schemeClr val="bg1"/>
                </a:solidFill>
              </a:rPr>
              <a:t>Grant</a:t>
            </a:r>
            <a:r>
              <a:rPr lang="en-US" sz="3200" dirty="0" smtClean="0">
                <a:solidFill>
                  <a:schemeClr val="bg1"/>
                </a:solidFill>
              </a:rPr>
              <a:t> </a:t>
            </a:r>
            <a:r>
              <a:rPr lang="vi-VN" sz="3200" dirty="0" smtClean="0">
                <a:solidFill>
                  <a:schemeClr val="bg1"/>
                </a:solidFill>
              </a:rPr>
              <a:t>(</a:t>
            </a:r>
            <a:r>
              <a:rPr lang="vi-VN" sz="3200" dirty="0">
                <a:solidFill>
                  <a:schemeClr val="bg1"/>
                </a:solidFill>
              </a:rPr>
              <a:t>d, s, x, y): chủ thể </a:t>
            </a:r>
            <a:r>
              <a:rPr lang="vi-VN" sz="3200" dirty="0" smtClean="0">
                <a:solidFill>
                  <a:schemeClr val="bg1"/>
                </a:solidFill>
              </a:rPr>
              <a:t>s</a:t>
            </a:r>
            <a:r>
              <a:rPr lang="en-US" sz="3200" dirty="0" smtClean="0">
                <a:solidFill>
                  <a:schemeClr val="bg1"/>
                </a:solidFill>
              </a:rPr>
              <a:t> </a:t>
            </a:r>
            <a:r>
              <a:rPr lang="vi-VN" sz="3200" dirty="0" smtClean="0">
                <a:solidFill>
                  <a:schemeClr val="bg1"/>
                </a:solidFill>
              </a:rPr>
              <a:t>gán </a:t>
            </a:r>
            <a:r>
              <a:rPr lang="vi-VN" sz="3200" dirty="0">
                <a:solidFill>
                  <a:schemeClr val="bg1"/>
                </a:solidFill>
              </a:rPr>
              <a:t>quyền </a:t>
            </a:r>
            <a:r>
              <a:rPr lang="vi-VN" sz="3200" dirty="0" smtClean="0">
                <a:solidFill>
                  <a:schemeClr val="bg1"/>
                </a:solidFill>
              </a:rPr>
              <a:t>d</a:t>
            </a:r>
            <a:r>
              <a:rPr lang="en-US" sz="3200" dirty="0" smtClean="0">
                <a:solidFill>
                  <a:schemeClr val="bg1"/>
                </a:solidFill>
              </a:rPr>
              <a:t> </a:t>
            </a:r>
            <a:r>
              <a:rPr lang="vi-VN" sz="3200" dirty="0" smtClean="0">
                <a:solidFill>
                  <a:schemeClr val="bg1"/>
                </a:solidFill>
              </a:rPr>
              <a:t>trên </a:t>
            </a:r>
            <a:r>
              <a:rPr lang="vi-VN" sz="3200" dirty="0">
                <a:solidFill>
                  <a:schemeClr val="bg1"/>
                </a:solidFill>
              </a:rPr>
              <a:t>đối tượng/chủ thể </a:t>
            </a:r>
            <a:r>
              <a:rPr lang="vi-VN" sz="3200" dirty="0" smtClean="0">
                <a:solidFill>
                  <a:schemeClr val="bg1"/>
                </a:solidFill>
              </a:rPr>
              <a:t>y</a:t>
            </a:r>
            <a:r>
              <a:rPr lang="en-US" sz="3200" dirty="0" smtClean="0">
                <a:solidFill>
                  <a:schemeClr val="bg1"/>
                </a:solidFill>
              </a:rPr>
              <a:t> </a:t>
            </a:r>
            <a:r>
              <a:rPr lang="vi-VN" sz="3200" dirty="0" smtClean="0">
                <a:solidFill>
                  <a:schemeClr val="bg1"/>
                </a:solidFill>
              </a:rPr>
              <a:t>cho </a:t>
            </a:r>
            <a:r>
              <a:rPr lang="vi-VN" sz="3200" dirty="0">
                <a:solidFill>
                  <a:schemeClr val="bg1"/>
                </a:solidFill>
              </a:rPr>
              <a:t>đối tượng/chủ thể x</a:t>
            </a:r>
            <a:endParaRPr lang="en-US" sz="3200" dirty="0">
              <a:solidFill>
                <a:schemeClr val="bg1"/>
              </a:solidFill>
            </a:endParaRPr>
          </a:p>
        </p:txBody>
      </p:sp>
      <p:sp>
        <p:nvSpPr>
          <p:cNvPr id="5" name="Oval 4"/>
          <p:cNvSpPr/>
          <p:nvPr/>
        </p:nvSpPr>
        <p:spPr>
          <a:xfrm>
            <a:off x="1166326" y="2986039"/>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S</a:t>
            </a:r>
            <a:endParaRPr lang="en-US" sz="3200" b="1" dirty="0">
              <a:solidFill>
                <a:schemeClr val="bg1"/>
              </a:solidFill>
            </a:endParaRPr>
          </a:p>
        </p:txBody>
      </p:sp>
      <p:sp>
        <p:nvSpPr>
          <p:cNvPr id="6" name="Oval 5"/>
          <p:cNvSpPr/>
          <p:nvPr/>
        </p:nvSpPr>
        <p:spPr>
          <a:xfrm>
            <a:off x="3237722" y="2986526"/>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x</a:t>
            </a:r>
            <a:endParaRPr lang="en-US" sz="3200" b="1" dirty="0">
              <a:solidFill>
                <a:schemeClr val="bg1"/>
              </a:solidFill>
            </a:endParaRPr>
          </a:p>
        </p:txBody>
      </p:sp>
      <p:sp>
        <p:nvSpPr>
          <p:cNvPr id="7" name="Oval 6"/>
          <p:cNvSpPr/>
          <p:nvPr/>
        </p:nvSpPr>
        <p:spPr>
          <a:xfrm>
            <a:off x="3237722" y="4715070"/>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y</a:t>
            </a:r>
            <a:endParaRPr lang="en-US" sz="3200" b="1" dirty="0">
              <a:solidFill>
                <a:schemeClr val="bg1"/>
              </a:solidFill>
            </a:endParaRPr>
          </a:p>
        </p:txBody>
      </p:sp>
      <p:cxnSp>
        <p:nvCxnSpPr>
          <p:cNvPr id="9" name="Straight Arrow Connector 8"/>
          <p:cNvCxnSpPr>
            <a:stCxn id="5" idx="6"/>
            <a:endCxn id="6" idx="2"/>
          </p:cNvCxnSpPr>
          <p:nvPr/>
        </p:nvCxnSpPr>
        <p:spPr>
          <a:xfrm>
            <a:off x="2146040" y="3424578"/>
            <a:ext cx="1091682" cy="48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5" idx="4"/>
            <a:endCxn id="7" idx="2"/>
          </p:cNvCxnSpPr>
          <p:nvPr/>
        </p:nvCxnSpPr>
        <p:spPr>
          <a:xfrm>
            <a:off x="1656183" y="3863116"/>
            <a:ext cx="1581539" cy="129049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7346302" y="2985552"/>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S</a:t>
            </a:r>
            <a:endParaRPr lang="en-US" sz="3200" b="1" dirty="0">
              <a:solidFill>
                <a:schemeClr val="bg1"/>
              </a:solidFill>
            </a:endParaRPr>
          </a:p>
        </p:txBody>
      </p:sp>
      <p:sp>
        <p:nvSpPr>
          <p:cNvPr id="21" name="Oval 20"/>
          <p:cNvSpPr/>
          <p:nvPr/>
        </p:nvSpPr>
        <p:spPr>
          <a:xfrm>
            <a:off x="9417698" y="2986039"/>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x</a:t>
            </a:r>
            <a:endParaRPr lang="en-US" sz="3200" b="1" dirty="0">
              <a:solidFill>
                <a:schemeClr val="bg1"/>
              </a:solidFill>
            </a:endParaRPr>
          </a:p>
        </p:txBody>
      </p:sp>
      <p:sp>
        <p:nvSpPr>
          <p:cNvPr id="22" name="Oval 21"/>
          <p:cNvSpPr/>
          <p:nvPr/>
        </p:nvSpPr>
        <p:spPr>
          <a:xfrm>
            <a:off x="9417698" y="4714583"/>
            <a:ext cx="979714" cy="877077"/>
          </a:xfrm>
          <a:prstGeom prst="ellipse">
            <a:avLst/>
          </a:prstGeom>
          <a:noFill/>
          <a:ln w="28575">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200" b="1" dirty="0" smtClean="0">
                <a:solidFill>
                  <a:schemeClr val="bg1"/>
                </a:solidFill>
              </a:rPr>
              <a:t>y</a:t>
            </a:r>
            <a:endParaRPr lang="en-US" sz="3200" b="1" dirty="0">
              <a:solidFill>
                <a:schemeClr val="bg1"/>
              </a:solidFill>
            </a:endParaRPr>
          </a:p>
        </p:txBody>
      </p:sp>
      <p:cxnSp>
        <p:nvCxnSpPr>
          <p:cNvPr id="23" name="Straight Arrow Connector 22"/>
          <p:cNvCxnSpPr>
            <a:stCxn id="20" idx="6"/>
            <a:endCxn id="21" idx="2"/>
          </p:cNvCxnSpPr>
          <p:nvPr/>
        </p:nvCxnSpPr>
        <p:spPr>
          <a:xfrm>
            <a:off x="8326016" y="3424091"/>
            <a:ext cx="1091682" cy="48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21" idx="4"/>
            <a:endCxn id="22" idx="0"/>
          </p:cNvCxnSpPr>
          <p:nvPr/>
        </p:nvCxnSpPr>
        <p:spPr>
          <a:xfrm>
            <a:off x="9907555" y="3863116"/>
            <a:ext cx="0" cy="85146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20" idx="4"/>
            <a:endCxn id="22" idx="2"/>
          </p:cNvCxnSpPr>
          <p:nvPr/>
        </p:nvCxnSpPr>
        <p:spPr>
          <a:xfrm>
            <a:off x="7836159" y="3862629"/>
            <a:ext cx="1581539" cy="1290493"/>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3" name="Right Arrow 32"/>
          <p:cNvSpPr/>
          <p:nvPr/>
        </p:nvSpPr>
        <p:spPr>
          <a:xfrm>
            <a:off x="4597423" y="3927944"/>
            <a:ext cx="2719722" cy="982582"/>
          </a:xfrm>
          <a:prstGeom prst="rightArrow">
            <a:avLst/>
          </a:prstGeom>
          <a:noFill/>
          <a:ln w="28575">
            <a:solidFill>
              <a:srgbClr val="00B05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smtClean="0">
                <a:solidFill>
                  <a:srgbClr val="00B050"/>
                </a:solidFill>
              </a:rPr>
              <a:t>grant </a:t>
            </a:r>
            <a:r>
              <a:rPr lang="vi-VN" sz="2400" dirty="0" smtClean="0">
                <a:solidFill>
                  <a:srgbClr val="00B050"/>
                </a:solidFill>
              </a:rPr>
              <a:t>(d</a:t>
            </a:r>
            <a:r>
              <a:rPr lang="vi-VN" sz="2400" dirty="0">
                <a:solidFill>
                  <a:srgbClr val="00B050"/>
                </a:solidFill>
              </a:rPr>
              <a:t>, s, x, y</a:t>
            </a:r>
            <a:r>
              <a:rPr lang="vi-VN" sz="2400" dirty="0" smtClean="0">
                <a:solidFill>
                  <a:srgbClr val="00B050"/>
                </a:solidFill>
              </a:rPr>
              <a:t>)</a:t>
            </a:r>
            <a:endParaRPr lang="en-US" sz="2400" dirty="0">
              <a:solidFill>
                <a:srgbClr val="00B050"/>
              </a:solidFill>
            </a:endParaRPr>
          </a:p>
        </p:txBody>
      </p:sp>
      <p:sp>
        <p:nvSpPr>
          <p:cNvPr id="34" name="TextBox 33"/>
          <p:cNvSpPr txBox="1"/>
          <p:nvPr/>
        </p:nvSpPr>
        <p:spPr>
          <a:xfrm>
            <a:off x="2532222" y="2925569"/>
            <a:ext cx="367408" cy="523220"/>
          </a:xfrm>
          <a:prstGeom prst="rect">
            <a:avLst/>
          </a:prstGeom>
          <a:noFill/>
        </p:spPr>
        <p:txBody>
          <a:bodyPr wrap="none" rtlCol="0">
            <a:spAutoFit/>
          </a:bodyPr>
          <a:lstStyle/>
          <a:p>
            <a:r>
              <a:rPr lang="en-US" sz="2800" dirty="0" smtClean="0">
                <a:solidFill>
                  <a:schemeClr val="bg1"/>
                </a:solidFill>
              </a:rPr>
              <a:t>g</a:t>
            </a:r>
            <a:endParaRPr lang="en-US" sz="2800" dirty="0">
              <a:solidFill>
                <a:schemeClr val="bg1"/>
              </a:solidFill>
            </a:endParaRPr>
          </a:p>
        </p:txBody>
      </p:sp>
      <p:sp>
        <p:nvSpPr>
          <p:cNvPr id="35" name="TextBox 34"/>
          <p:cNvSpPr txBox="1"/>
          <p:nvPr/>
        </p:nvSpPr>
        <p:spPr>
          <a:xfrm>
            <a:off x="8712198" y="2884465"/>
            <a:ext cx="367408" cy="523220"/>
          </a:xfrm>
          <a:prstGeom prst="rect">
            <a:avLst/>
          </a:prstGeom>
          <a:noFill/>
        </p:spPr>
        <p:txBody>
          <a:bodyPr wrap="none" rtlCol="0">
            <a:spAutoFit/>
          </a:bodyPr>
          <a:lstStyle/>
          <a:p>
            <a:r>
              <a:rPr lang="en-US" sz="2800" dirty="0" smtClean="0">
                <a:solidFill>
                  <a:schemeClr val="bg1"/>
                </a:solidFill>
              </a:rPr>
              <a:t>g</a:t>
            </a:r>
            <a:endParaRPr lang="en-US" sz="2800" dirty="0">
              <a:solidFill>
                <a:schemeClr val="bg1"/>
              </a:solidFill>
            </a:endParaRPr>
          </a:p>
        </p:txBody>
      </p:sp>
      <p:sp>
        <p:nvSpPr>
          <p:cNvPr id="36" name="TextBox 35"/>
          <p:cNvSpPr txBox="1"/>
          <p:nvPr/>
        </p:nvSpPr>
        <p:spPr>
          <a:xfrm>
            <a:off x="1953519" y="4507875"/>
            <a:ext cx="385042" cy="523220"/>
          </a:xfrm>
          <a:prstGeom prst="rect">
            <a:avLst/>
          </a:prstGeom>
          <a:noFill/>
        </p:spPr>
        <p:txBody>
          <a:bodyPr wrap="none" rtlCol="0">
            <a:spAutoFit/>
          </a:bodyPr>
          <a:lstStyle/>
          <a:p>
            <a:r>
              <a:rPr lang="en-US" sz="2800" dirty="0" smtClean="0">
                <a:solidFill>
                  <a:schemeClr val="bg1"/>
                </a:solidFill>
              </a:rPr>
              <a:t>d</a:t>
            </a:r>
            <a:endParaRPr lang="en-US" sz="2800" dirty="0">
              <a:solidFill>
                <a:schemeClr val="bg1"/>
              </a:solidFill>
            </a:endParaRPr>
          </a:p>
        </p:txBody>
      </p:sp>
      <p:sp>
        <p:nvSpPr>
          <p:cNvPr id="37" name="TextBox 36"/>
          <p:cNvSpPr txBox="1"/>
          <p:nvPr/>
        </p:nvSpPr>
        <p:spPr>
          <a:xfrm>
            <a:off x="8262770" y="4387306"/>
            <a:ext cx="385042" cy="523220"/>
          </a:xfrm>
          <a:prstGeom prst="rect">
            <a:avLst/>
          </a:prstGeom>
          <a:noFill/>
        </p:spPr>
        <p:txBody>
          <a:bodyPr wrap="none" rtlCol="0">
            <a:spAutoFit/>
          </a:bodyPr>
          <a:lstStyle/>
          <a:p>
            <a:r>
              <a:rPr lang="en-US" sz="2800" dirty="0" smtClean="0">
                <a:solidFill>
                  <a:schemeClr val="bg1"/>
                </a:solidFill>
              </a:rPr>
              <a:t>d</a:t>
            </a:r>
            <a:endParaRPr lang="en-US" sz="2800" dirty="0">
              <a:solidFill>
                <a:schemeClr val="bg1"/>
              </a:solidFill>
            </a:endParaRPr>
          </a:p>
        </p:txBody>
      </p:sp>
      <p:sp>
        <p:nvSpPr>
          <p:cNvPr id="38" name="TextBox 37"/>
          <p:cNvSpPr txBox="1"/>
          <p:nvPr/>
        </p:nvSpPr>
        <p:spPr>
          <a:xfrm>
            <a:off x="9907555" y="3984655"/>
            <a:ext cx="385042" cy="523220"/>
          </a:xfrm>
          <a:prstGeom prst="rect">
            <a:avLst/>
          </a:prstGeom>
          <a:noFill/>
        </p:spPr>
        <p:txBody>
          <a:bodyPr wrap="none" rtlCol="0">
            <a:spAutoFit/>
          </a:bodyPr>
          <a:lstStyle/>
          <a:p>
            <a:r>
              <a:rPr lang="en-US" sz="2800" dirty="0" smtClean="0">
                <a:solidFill>
                  <a:schemeClr val="bg1"/>
                </a:solidFill>
              </a:rPr>
              <a:t>d</a:t>
            </a:r>
            <a:endParaRPr lang="en-US" sz="2800" dirty="0">
              <a:solidFill>
                <a:schemeClr val="bg1"/>
              </a:solidFill>
            </a:endParaRPr>
          </a:p>
        </p:txBody>
      </p:sp>
    </p:spTree>
    <p:extLst>
      <p:ext uri="{BB962C8B-B14F-4D97-AF65-F5344CB8AC3E}">
        <p14:creationId xmlns:p14="http://schemas.microsoft.com/office/powerpoint/2010/main" val="392715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815976" cy="793115"/>
          </a:xfrm>
        </p:spPr>
        <p:txBody>
          <a:bodyPr/>
          <a:lstStyle/>
          <a:p>
            <a:pPr algn="ctr"/>
            <a:r>
              <a:rPr lang="en-US" dirty="0" err="1"/>
              <a:t>Mô</a:t>
            </a:r>
            <a:r>
              <a:rPr lang="en-US" dirty="0"/>
              <a:t> </a:t>
            </a:r>
            <a:r>
              <a:rPr lang="en-US" dirty="0" err="1"/>
              <a:t>hình</a:t>
            </a:r>
            <a:r>
              <a:rPr lang="en-US" dirty="0"/>
              <a:t> Take-Grant</a:t>
            </a:r>
          </a:p>
        </p:txBody>
      </p:sp>
      <p:sp>
        <p:nvSpPr>
          <p:cNvPr id="3" name="Rectangle 2"/>
          <p:cNvSpPr/>
          <p:nvPr/>
        </p:nvSpPr>
        <p:spPr>
          <a:xfrm>
            <a:off x="665429" y="1751963"/>
            <a:ext cx="11112758" cy="3724096"/>
          </a:xfrm>
          <a:prstGeom prst="rect">
            <a:avLst/>
          </a:prstGeom>
        </p:spPr>
        <p:txBody>
          <a:bodyPr wrap="square">
            <a:spAutoFit/>
          </a:bodyPr>
          <a:lstStyle/>
          <a:p>
            <a:pPr marL="457200" indent="-457200">
              <a:buFont typeface="Wingdings" panose="05000000000000000000" pitchFamily="2" charset="2"/>
              <a:buChar char="q"/>
            </a:pPr>
            <a:r>
              <a:rPr lang="vi-VN" sz="3200" dirty="0" smtClean="0">
                <a:solidFill>
                  <a:schemeClr val="bg1"/>
                </a:solidFill>
              </a:rPr>
              <a:t>Các</a:t>
            </a:r>
            <a:r>
              <a:rPr lang="en-US" sz="3200" dirty="0" smtClean="0">
                <a:solidFill>
                  <a:schemeClr val="bg1"/>
                </a:solidFill>
              </a:rPr>
              <a:t> </a:t>
            </a:r>
            <a:r>
              <a:rPr lang="vi-VN" sz="3200" dirty="0" smtClean="0">
                <a:solidFill>
                  <a:schemeClr val="bg1"/>
                </a:solidFill>
              </a:rPr>
              <a:t>loại</a:t>
            </a:r>
            <a:r>
              <a:rPr lang="en-US" sz="3200" dirty="0" smtClean="0">
                <a:solidFill>
                  <a:schemeClr val="bg1"/>
                </a:solidFill>
              </a:rPr>
              <a:t> </a:t>
            </a:r>
            <a:r>
              <a:rPr lang="vi-VN" sz="3200" dirty="0" smtClean="0">
                <a:solidFill>
                  <a:schemeClr val="bg1"/>
                </a:solidFill>
              </a:rPr>
              <a:t>quyền</a:t>
            </a:r>
            <a:r>
              <a:rPr lang="en-US" sz="3200" dirty="0" smtClean="0">
                <a:solidFill>
                  <a:schemeClr val="bg1"/>
                </a:solidFill>
              </a:rPr>
              <a:t> </a:t>
            </a:r>
            <a:r>
              <a:rPr lang="vi-VN" sz="3200" dirty="0" smtClean="0">
                <a:solidFill>
                  <a:schemeClr val="bg1"/>
                </a:solidFill>
              </a:rPr>
              <a:t>truy</a:t>
            </a:r>
            <a:r>
              <a:rPr lang="en-US" sz="3200" dirty="0" smtClean="0">
                <a:solidFill>
                  <a:schemeClr val="bg1"/>
                </a:solidFill>
              </a:rPr>
              <a:t> </a:t>
            </a:r>
            <a:r>
              <a:rPr lang="vi-VN" sz="3200" dirty="0" smtClean="0">
                <a:solidFill>
                  <a:schemeClr val="bg1"/>
                </a:solidFill>
              </a:rPr>
              <a:t>cập</a:t>
            </a:r>
            <a:r>
              <a:rPr lang="vi-VN" sz="3200" dirty="0">
                <a:solidFill>
                  <a:schemeClr val="bg1"/>
                </a:solidFill>
              </a:rPr>
              <a:t>: read, write, take, </a:t>
            </a:r>
            <a:r>
              <a:rPr lang="vi-VN" sz="3200" dirty="0" smtClean="0">
                <a:solidFill>
                  <a:schemeClr val="bg1"/>
                </a:solidFill>
              </a:rPr>
              <a:t>grant</a:t>
            </a:r>
            <a:endParaRPr lang="en-US" sz="3200" dirty="0" smtClean="0">
              <a:solidFill>
                <a:schemeClr val="bg1"/>
              </a:solidFill>
            </a:endParaRPr>
          </a:p>
          <a:p>
            <a:pPr marL="914400" lvl="1" indent="-457200">
              <a:buFont typeface="Arial" panose="020B0604020202020204" pitchFamily="34" charset="0"/>
              <a:buChar char="•"/>
            </a:pPr>
            <a:r>
              <a:rPr lang="vi-VN" sz="2800" dirty="0" smtClean="0">
                <a:solidFill>
                  <a:schemeClr val="bg1"/>
                </a:solidFill>
              </a:rPr>
              <a:t>read</a:t>
            </a:r>
            <a:r>
              <a:rPr lang="vi-VN" sz="2800" dirty="0">
                <a:solidFill>
                  <a:schemeClr val="bg1"/>
                </a:solidFill>
              </a:rPr>
              <a:t>, write: </a:t>
            </a:r>
            <a:r>
              <a:rPr lang="vi-VN" sz="2800" dirty="0" smtClean="0">
                <a:solidFill>
                  <a:schemeClr val="bg1"/>
                </a:solidFill>
              </a:rPr>
              <a:t>không</a:t>
            </a:r>
            <a:r>
              <a:rPr lang="en-US" sz="2800" dirty="0" smtClean="0">
                <a:solidFill>
                  <a:schemeClr val="bg1"/>
                </a:solidFill>
              </a:rPr>
              <a:t> </a:t>
            </a:r>
            <a:r>
              <a:rPr lang="vi-VN" sz="2800" dirty="0" smtClean="0">
                <a:solidFill>
                  <a:schemeClr val="bg1"/>
                </a:solidFill>
              </a:rPr>
              <a:t>làm</a:t>
            </a:r>
            <a:r>
              <a:rPr lang="en-US" sz="2800" dirty="0" smtClean="0">
                <a:solidFill>
                  <a:schemeClr val="bg1"/>
                </a:solidFill>
              </a:rPr>
              <a:t> </a:t>
            </a:r>
            <a:r>
              <a:rPr lang="vi-VN" sz="2800" dirty="0" smtClean="0">
                <a:solidFill>
                  <a:schemeClr val="bg1"/>
                </a:solidFill>
              </a:rPr>
              <a:t>thay</a:t>
            </a:r>
            <a:r>
              <a:rPr lang="en-US" sz="2800" dirty="0" smtClean="0">
                <a:solidFill>
                  <a:schemeClr val="bg1"/>
                </a:solidFill>
              </a:rPr>
              <a:t> </a:t>
            </a:r>
            <a:r>
              <a:rPr lang="vi-VN" sz="2800" dirty="0" smtClean="0">
                <a:solidFill>
                  <a:schemeClr val="bg1"/>
                </a:solidFill>
              </a:rPr>
              <a:t>đổi</a:t>
            </a:r>
            <a:r>
              <a:rPr lang="en-US" sz="2800" dirty="0" smtClean="0">
                <a:solidFill>
                  <a:schemeClr val="bg1"/>
                </a:solidFill>
              </a:rPr>
              <a:t> </a:t>
            </a:r>
            <a:r>
              <a:rPr lang="vi-VN" sz="2800" dirty="0" smtClean="0">
                <a:solidFill>
                  <a:schemeClr val="bg1"/>
                </a:solidFill>
              </a:rPr>
              <a:t>trạng</a:t>
            </a:r>
            <a:r>
              <a:rPr lang="en-US" sz="2800" dirty="0" smtClean="0">
                <a:solidFill>
                  <a:schemeClr val="bg1"/>
                </a:solidFill>
              </a:rPr>
              <a:t> </a:t>
            </a:r>
            <a:r>
              <a:rPr lang="vi-VN" sz="2800" dirty="0" smtClean="0">
                <a:solidFill>
                  <a:schemeClr val="bg1"/>
                </a:solidFill>
              </a:rPr>
              <a:t>thái</a:t>
            </a:r>
            <a:r>
              <a:rPr lang="en-US" sz="2800" dirty="0" smtClean="0">
                <a:solidFill>
                  <a:schemeClr val="bg1"/>
                </a:solidFill>
              </a:rPr>
              <a:t> </a:t>
            </a:r>
            <a:r>
              <a:rPr lang="vi-VN" sz="2800" dirty="0" smtClean="0">
                <a:solidFill>
                  <a:schemeClr val="bg1"/>
                </a:solidFill>
              </a:rPr>
              <a:t>định</a:t>
            </a:r>
            <a:r>
              <a:rPr lang="en-US" sz="2800" dirty="0" smtClean="0">
                <a:solidFill>
                  <a:schemeClr val="bg1"/>
                </a:solidFill>
              </a:rPr>
              <a:t> </a:t>
            </a:r>
            <a:r>
              <a:rPr lang="vi-VN" sz="2800" dirty="0" smtClean="0">
                <a:solidFill>
                  <a:schemeClr val="bg1"/>
                </a:solidFill>
              </a:rPr>
              <a:t>quyền</a:t>
            </a:r>
            <a:endParaRPr lang="en-US" sz="2800" dirty="0">
              <a:solidFill>
                <a:schemeClr val="bg1"/>
              </a:solidFill>
            </a:endParaRPr>
          </a:p>
          <a:p>
            <a:pPr marL="914400" lvl="1" indent="-457200">
              <a:buFont typeface="Arial" panose="020B0604020202020204" pitchFamily="34" charset="0"/>
              <a:buChar char="•"/>
            </a:pPr>
            <a:r>
              <a:rPr lang="vi-VN" sz="2800" dirty="0" smtClean="0">
                <a:solidFill>
                  <a:schemeClr val="bg1"/>
                </a:solidFill>
              </a:rPr>
              <a:t>take</a:t>
            </a:r>
            <a:r>
              <a:rPr lang="vi-VN" sz="2800" dirty="0">
                <a:solidFill>
                  <a:schemeClr val="bg1"/>
                </a:solidFill>
              </a:rPr>
              <a:t>, grant: </a:t>
            </a:r>
            <a:r>
              <a:rPr lang="vi-VN" sz="2800" dirty="0" smtClean="0">
                <a:solidFill>
                  <a:schemeClr val="bg1"/>
                </a:solidFill>
              </a:rPr>
              <a:t>làm</a:t>
            </a:r>
            <a:r>
              <a:rPr lang="en-US" sz="2800" dirty="0" smtClean="0">
                <a:solidFill>
                  <a:schemeClr val="bg1"/>
                </a:solidFill>
              </a:rPr>
              <a:t> </a:t>
            </a:r>
            <a:r>
              <a:rPr lang="vi-VN" sz="2800" dirty="0" smtClean="0">
                <a:solidFill>
                  <a:schemeClr val="bg1"/>
                </a:solidFill>
              </a:rPr>
              <a:t>thay</a:t>
            </a:r>
            <a:r>
              <a:rPr lang="en-US" sz="2800" dirty="0" smtClean="0">
                <a:solidFill>
                  <a:schemeClr val="bg1"/>
                </a:solidFill>
              </a:rPr>
              <a:t> </a:t>
            </a:r>
            <a:r>
              <a:rPr lang="vi-VN" sz="2800" dirty="0" smtClean="0">
                <a:solidFill>
                  <a:schemeClr val="bg1"/>
                </a:solidFill>
              </a:rPr>
              <a:t>đổi</a:t>
            </a:r>
            <a:r>
              <a:rPr lang="en-US" sz="2800" dirty="0" smtClean="0">
                <a:solidFill>
                  <a:schemeClr val="bg1"/>
                </a:solidFill>
              </a:rPr>
              <a:t> </a:t>
            </a:r>
            <a:r>
              <a:rPr lang="vi-VN" sz="2800" dirty="0" smtClean="0">
                <a:solidFill>
                  <a:schemeClr val="bg1"/>
                </a:solidFill>
              </a:rPr>
              <a:t>trạng</a:t>
            </a:r>
            <a:r>
              <a:rPr lang="en-US" sz="2800" dirty="0" smtClean="0">
                <a:solidFill>
                  <a:schemeClr val="bg1"/>
                </a:solidFill>
              </a:rPr>
              <a:t> </a:t>
            </a:r>
            <a:r>
              <a:rPr lang="vi-VN" sz="2800" dirty="0" smtClean="0">
                <a:solidFill>
                  <a:schemeClr val="bg1"/>
                </a:solidFill>
              </a:rPr>
              <a:t>thái</a:t>
            </a:r>
            <a:r>
              <a:rPr lang="en-US" sz="2800" dirty="0" smtClean="0">
                <a:solidFill>
                  <a:schemeClr val="bg1"/>
                </a:solidFill>
              </a:rPr>
              <a:t> </a:t>
            </a:r>
            <a:r>
              <a:rPr lang="vi-VN" sz="2800" dirty="0" smtClean="0">
                <a:solidFill>
                  <a:schemeClr val="bg1"/>
                </a:solidFill>
              </a:rPr>
              <a:t>định</a:t>
            </a:r>
            <a:r>
              <a:rPr lang="en-US" sz="2800" dirty="0" smtClean="0">
                <a:solidFill>
                  <a:schemeClr val="bg1"/>
                </a:solidFill>
              </a:rPr>
              <a:t> </a:t>
            </a:r>
            <a:r>
              <a:rPr lang="vi-VN" sz="2800" dirty="0" smtClean="0">
                <a:solidFill>
                  <a:schemeClr val="bg1"/>
                </a:solidFill>
              </a:rPr>
              <a:t>quyền</a:t>
            </a:r>
            <a:endParaRPr lang="en-US" sz="2800" dirty="0" smtClean="0">
              <a:solidFill>
                <a:schemeClr val="bg1"/>
              </a:solidFill>
            </a:endParaRPr>
          </a:p>
          <a:p>
            <a:pPr marL="457200" indent="-457200">
              <a:buFont typeface="Wingdings" panose="05000000000000000000" pitchFamily="2" charset="2"/>
              <a:buChar char="q"/>
            </a:pPr>
            <a:r>
              <a:rPr lang="vi-VN" sz="3200" dirty="0" smtClean="0">
                <a:solidFill>
                  <a:schemeClr val="bg1"/>
                </a:solidFill>
              </a:rPr>
              <a:t>Các</a:t>
            </a:r>
            <a:r>
              <a:rPr lang="en-US" sz="3200" dirty="0" smtClean="0">
                <a:solidFill>
                  <a:schemeClr val="bg1"/>
                </a:solidFill>
              </a:rPr>
              <a:t> </a:t>
            </a:r>
            <a:r>
              <a:rPr lang="vi-VN" sz="3200" dirty="0" smtClean="0">
                <a:solidFill>
                  <a:schemeClr val="bg1"/>
                </a:solidFill>
              </a:rPr>
              <a:t>loại</a:t>
            </a:r>
            <a:r>
              <a:rPr lang="en-US" sz="3200" dirty="0" smtClean="0">
                <a:solidFill>
                  <a:schemeClr val="bg1"/>
                </a:solidFill>
              </a:rPr>
              <a:t> </a:t>
            </a:r>
            <a:r>
              <a:rPr lang="vi-VN" sz="3200" dirty="0" smtClean="0">
                <a:solidFill>
                  <a:schemeClr val="bg1"/>
                </a:solidFill>
              </a:rPr>
              <a:t>thao</a:t>
            </a:r>
            <a:r>
              <a:rPr lang="en-US" sz="3200" dirty="0" smtClean="0">
                <a:solidFill>
                  <a:schemeClr val="bg1"/>
                </a:solidFill>
              </a:rPr>
              <a:t> </a:t>
            </a:r>
            <a:r>
              <a:rPr lang="vi-VN" sz="3200" dirty="0" smtClean="0">
                <a:solidFill>
                  <a:schemeClr val="bg1"/>
                </a:solidFill>
              </a:rPr>
              <a:t>tác</a:t>
            </a:r>
            <a:r>
              <a:rPr lang="en-US" sz="3200" dirty="0" smtClean="0">
                <a:solidFill>
                  <a:schemeClr val="bg1"/>
                </a:solidFill>
              </a:rPr>
              <a:t> </a:t>
            </a:r>
            <a:r>
              <a:rPr lang="vi-VN" sz="3200" dirty="0" smtClean="0">
                <a:solidFill>
                  <a:schemeClr val="bg1"/>
                </a:solidFill>
              </a:rPr>
              <a:t>truyền</a:t>
            </a:r>
            <a:r>
              <a:rPr lang="en-US" sz="3200" dirty="0" smtClean="0">
                <a:solidFill>
                  <a:schemeClr val="bg1"/>
                </a:solidFill>
              </a:rPr>
              <a:t> </a:t>
            </a:r>
            <a:r>
              <a:rPr lang="vi-VN" sz="3200" dirty="0" smtClean="0">
                <a:solidFill>
                  <a:schemeClr val="bg1"/>
                </a:solidFill>
              </a:rPr>
              <a:t>quyền</a:t>
            </a:r>
            <a:r>
              <a:rPr lang="vi-VN" sz="3200" dirty="0">
                <a:solidFill>
                  <a:schemeClr val="bg1"/>
                </a:solidFill>
              </a:rPr>
              <a:t>: take, grant, create, </a:t>
            </a:r>
            <a:r>
              <a:rPr lang="vi-VN" sz="3200" dirty="0" smtClean="0">
                <a:solidFill>
                  <a:schemeClr val="bg1"/>
                </a:solidFill>
              </a:rPr>
              <a:t>remove</a:t>
            </a:r>
            <a:endParaRPr lang="en-US" sz="3200" dirty="0" smtClean="0">
              <a:solidFill>
                <a:schemeClr val="bg1"/>
              </a:solidFill>
            </a:endParaRPr>
          </a:p>
          <a:p>
            <a:r>
              <a:rPr lang="vi-VN" sz="3200" dirty="0" smtClean="0">
                <a:solidFill>
                  <a:schemeClr val="bg1"/>
                </a:solidFill>
              </a:rPr>
              <a:t>take</a:t>
            </a:r>
            <a:r>
              <a:rPr lang="vi-VN" sz="3200" dirty="0">
                <a:solidFill>
                  <a:schemeClr val="bg1"/>
                </a:solidFill>
              </a:rPr>
              <a:t>, grant: </a:t>
            </a:r>
            <a:r>
              <a:rPr lang="vi-VN" sz="3200" dirty="0" smtClean="0">
                <a:solidFill>
                  <a:schemeClr val="bg1"/>
                </a:solidFill>
              </a:rPr>
              <a:t>lấy</a:t>
            </a:r>
            <a:r>
              <a:rPr lang="en-US" sz="3200" dirty="0" smtClean="0">
                <a:solidFill>
                  <a:schemeClr val="bg1"/>
                </a:solidFill>
              </a:rPr>
              <a:t> </a:t>
            </a:r>
            <a:r>
              <a:rPr lang="vi-VN" sz="3200" dirty="0" smtClean="0">
                <a:solidFill>
                  <a:schemeClr val="bg1"/>
                </a:solidFill>
              </a:rPr>
              <a:t>và</a:t>
            </a:r>
            <a:r>
              <a:rPr lang="en-US" sz="3200" dirty="0" smtClean="0">
                <a:solidFill>
                  <a:schemeClr val="bg1"/>
                </a:solidFill>
              </a:rPr>
              <a:t> </a:t>
            </a:r>
            <a:r>
              <a:rPr lang="vi-VN" sz="3200" dirty="0" smtClean="0">
                <a:solidFill>
                  <a:schemeClr val="bg1"/>
                </a:solidFill>
              </a:rPr>
              <a:t>gán</a:t>
            </a:r>
            <a:r>
              <a:rPr lang="en-US" sz="3200" dirty="0" smtClean="0">
                <a:solidFill>
                  <a:schemeClr val="bg1"/>
                </a:solidFill>
              </a:rPr>
              <a:t> </a:t>
            </a:r>
            <a:r>
              <a:rPr lang="vi-VN" sz="3200" dirty="0" smtClean="0">
                <a:solidFill>
                  <a:schemeClr val="bg1"/>
                </a:solidFill>
              </a:rPr>
              <a:t>quyền</a:t>
            </a:r>
            <a:endParaRPr lang="en-US" sz="3200" dirty="0" smtClean="0">
              <a:solidFill>
                <a:schemeClr val="bg1"/>
              </a:solidFill>
            </a:endParaRPr>
          </a:p>
          <a:p>
            <a:pPr marL="457200" indent="-457200">
              <a:buFont typeface="Arial" panose="020B0604020202020204" pitchFamily="34" charset="0"/>
              <a:buChar char="•"/>
            </a:pPr>
            <a:r>
              <a:rPr lang="vi-VN" sz="2800" dirty="0" smtClean="0">
                <a:solidFill>
                  <a:schemeClr val="bg1"/>
                </a:solidFill>
              </a:rPr>
              <a:t>create(s</a:t>
            </a:r>
            <a:r>
              <a:rPr lang="vi-VN" sz="2800" dirty="0">
                <a:solidFill>
                  <a:schemeClr val="bg1"/>
                </a:solidFill>
              </a:rPr>
              <a:t>, x): </a:t>
            </a:r>
            <a:r>
              <a:rPr lang="vi-VN" sz="2800" dirty="0" smtClean="0">
                <a:solidFill>
                  <a:schemeClr val="bg1"/>
                </a:solidFill>
              </a:rPr>
              <a:t>chủ</a:t>
            </a:r>
            <a:r>
              <a:rPr lang="en-US" sz="2800" dirty="0" smtClean="0">
                <a:solidFill>
                  <a:schemeClr val="bg1"/>
                </a:solidFill>
              </a:rPr>
              <a:t> </a:t>
            </a:r>
            <a:r>
              <a:rPr lang="vi-VN" sz="2800" dirty="0" smtClean="0">
                <a:solidFill>
                  <a:schemeClr val="bg1"/>
                </a:solidFill>
              </a:rPr>
              <a:t>thể</a:t>
            </a:r>
            <a:r>
              <a:rPr lang="en-US" sz="2800" dirty="0" smtClean="0">
                <a:solidFill>
                  <a:schemeClr val="bg1"/>
                </a:solidFill>
              </a:rPr>
              <a:t> </a:t>
            </a:r>
            <a:r>
              <a:rPr lang="vi-VN" sz="2800" dirty="0" smtClean="0">
                <a:solidFill>
                  <a:schemeClr val="bg1"/>
                </a:solidFill>
              </a:rPr>
              <a:t>s</a:t>
            </a:r>
            <a:r>
              <a:rPr lang="en-US" sz="2800" dirty="0" smtClean="0">
                <a:solidFill>
                  <a:schemeClr val="bg1"/>
                </a:solidFill>
              </a:rPr>
              <a:t> </a:t>
            </a:r>
            <a:r>
              <a:rPr lang="vi-VN" sz="2800" dirty="0" smtClean="0">
                <a:solidFill>
                  <a:schemeClr val="bg1"/>
                </a:solidFill>
              </a:rPr>
              <a:t>tạo</a:t>
            </a:r>
            <a:r>
              <a:rPr lang="en-US" sz="2800" dirty="0" smtClean="0">
                <a:solidFill>
                  <a:schemeClr val="bg1"/>
                </a:solidFill>
              </a:rPr>
              <a:t> </a:t>
            </a:r>
            <a:r>
              <a:rPr lang="vi-VN" sz="2800" dirty="0" smtClean="0">
                <a:solidFill>
                  <a:schemeClr val="bg1"/>
                </a:solidFill>
              </a:rPr>
              <a:t>đối</a:t>
            </a:r>
            <a:r>
              <a:rPr lang="en-US" sz="2800" dirty="0" smtClean="0">
                <a:solidFill>
                  <a:schemeClr val="bg1"/>
                </a:solidFill>
              </a:rPr>
              <a:t> </a:t>
            </a:r>
            <a:r>
              <a:rPr lang="vi-VN" sz="2800" dirty="0" smtClean="0">
                <a:solidFill>
                  <a:schemeClr val="bg1"/>
                </a:solidFill>
              </a:rPr>
              <a:t>tượng/chủ</a:t>
            </a:r>
            <a:r>
              <a:rPr lang="en-US" sz="2800" dirty="0" smtClean="0">
                <a:solidFill>
                  <a:schemeClr val="bg1"/>
                </a:solidFill>
              </a:rPr>
              <a:t> </a:t>
            </a:r>
            <a:r>
              <a:rPr lang="vi-VN" sz="2800" dirty="0" smtClean="0">
                <a:solidFill>
                  <a:schemeClr val="bg1"/>
                </a:solidFill>
              </a:rPr>
              <a:t>thể</a:t>
            </a:r>
            <a:r>
              <a:rPr lang="en-US" sz="2800" dirty="0" smtClean="0">
                <a:solidFill>
                  <a:schemeClr val="bg1"/>
                </a:solidFill>
              </a:rPr>
              <a:t> </a:t>
            </a:r>
            <a:r>
              <a:rPr lang="vi-VN" sz="2800" dirty="0" smtClean="0">
                <a:solidFill>
                  <a:schemeClr val="bg1"/>
                </a:solidFill>
              </a:rPr>
              <a:t>x</a:t>
            </a:r>
            <a:r>
              <a:rPr lang="vi-VN" sz="2800" dirty="0">
                <a:solidFill>
                  <a:schemeClr val="bg1"/>
                </a:solidFill>
              </a:rPr>
              <a:t>. </a:t>
            </a:r>
            <a:r>
              <a:rPr lang="vi-VN" sz="2800" dirty="0" smtClean="0">
                <a:solidFill>
                  <a:schemeClr val="bg1"/>
                </a:solidFill>
              </a:rPr>
              <a:t>Khi</a:t>
            </a:r>
            <a:r>
              <a:rPr lang="en-US" sz="2800" dirty="0" smtClean="0">
                <a:solidFill>
                  <a:schemeClr val="bg1"/>
                </a:solidFill>
              </a:rPr>
              <a:t> </a:t>
            </a:r>
            <a:r>
              <a:rPr lang="vi-VN" sz="2800" dirty="0" smtClean="0">
                <a:solidFill>
                  <a:schemeClr val="bg1"/>
                </a:solidFill>
              </a:rPr>
              <a:t>đó</a:t>
            </a:r>
            <a:r>
              <a:rPr lang="en-US" sz="2800" dirty="0" smtClean="0">
                <a:solidFill>
                  <a:schemeClr val="bg1"/>
                </a:solidFill>
              </a:rPr>
              <a:t> </a:t>
            </a:r>
            <a:r>
              <a:rPr lang="vi-VN" sz="2800" dirty="0" smtClean="0">
                <a:solidFill>
                  <a:schemeClr val="bg1"/>
                </a:solidFill>
              </a:rPr>
              <a:t>cung</a:t>
            </a:r>
            <a:r>
              <a:rPr lang="en-US" sz="2800" dirty="0" smtClean="0">
                <a:solidFill>
                  <a:schemeClr val="bg1"/>
                </a:solidFill>
              </a:rPr>
              <a:t> </a:t>
            </a:r>
            <a:r>
              <a:rPr lang="vi-VN" sz="2800" dirty="0" smtClean="0">
                <a:solidFill>
                  <a:schemeClr val="bg1"/>
                </a:solidFill>
              </a:rPr>
              <a:t>nối</a:t>
            </a:r>
            <a:r>
              <a:rPr lang="en-US" sz="2800" dirty="0" smtClean="0">
                <a:solidFill>
                  <a:schemeClr val="bg1"/>
                </a:solidFill>
              </a:rPr>
              <a:t> </a:t>
            </a:r>
            <a:r>
              <a:rPr lang="vi-VN" sz="2800" dirty="0" smtClean="0">
                <a:solidFill>
                  <a:schemeClr val="bg1"/>
                </a:solidFill>
              </a:rPr>
              <a:t>giữa</a:t>
            </a:r>
            <a:r>
              <a:rPr lang="en-US" sz="2800" dirty="0" smtClean="0">
                <a:solidFill>
                  <a:schemeClr val="bg1"/>
                </a:solidFill>
              </a:rPr>
              <a:t> </a:t>
            </a:r>
            <a:r>
              <a:rPr lang="vi-VN" sz="2800" dirty="0" smtClean="0">
                <a:solidFill>
                  <a:schemeClr val="bg1"/>
                </a:solidFill>
              </a:rPr>
              <a:t>s</a:t>
            </a:r>
            <a:r>
              <a:rPr lang="en-US" sz="2800" dirty="0" smtClean="0">
                <a:solidFill>
                  <a:schemeClr val="bg1"/>
                </a:solidFill>
              </a:rPr>
              <a:t> </a:t>
            </a:r>
            <a:r>
              <a:rPr lang="vi-VN" sz="2800" dirty="0" smtClean="0">
                <a:solidFill>
                  <a:schemeClr val="bg1"/>
                </a:solidFill>
              </a:rPr>
              <a:t>và</a:t>
            </a:r>
            <a:r>
              <a:rPr lang="en-US" sz="2800" dirty="0" smtClean="0">
                <a:solidFill>
                  <a:schemeClr val="bg1"/>
                </a:solidFill>
              </a:rPr>
              <a:t> </a:t>
            </a:r>
            <a:r>
              <a:rPr lang="vi-VN" sz="2800" dirty="0" smtClean="0">
                <a:solidFill>
                  <a:schemeClr val="bg1"/>
                </a:solidFill>
              </a:rPr>
              <a:t>x</a:t>
            </a:r>
            <a:r>
              <a:rPr lang="en-US" sz="2800" dirty="0" smtClean="0">
                <a:solidFill>
                  <a:schemeClr val="bg1"/>
                </a:solidFill>
              </a:rPr>
              <a:t> </a:t>
            </a:r>
            <a:r>
              <a:rPr lang="vi-VN" sz="2800" dirty="0" smtClean="0">
                <a:solidFill>
                  <a:schemeClr val="bg1"/>
                </a:solidFill>
              </a:rPr>
              <a:t>sẽ</a:t>
            </a:r>
            <a:r>
              <a:rPr lang="en-US" sz="2800" dirty="0" smtClean="0">
                <a:solidFill>
                  <a:schemeClr val="bg1"/>
                </a:solidFill>
              </a:rPr>
              <a:t> </a:t>
            </a:r>
            <a:r>
              <a:rPr lang="vi-VN" sz="2800" dirty="0" smtClean="0">
                <a:solidFill>
                  <a:schemeClr val="bg1"/>
                </a:solidFill>
              </a:rPr>
              <a:t>được</a:t>
            </a:r>
            <a:r>
              <a:rPr lang="en-US" sz="2800" dirty="0" smtClean="0">
                <a:solidFill>
                  <a:schemeClr val="bg1"/>
                </a:solidFill>
              </a:rPr>
              <a:t> </a:t>
            </a:r>
            <a:r>
              <a:rPr lang="vi-VN" sz="2800" dirty="0" smtClean="0">
                <a:solidFill>
                  <a:schemeClr val="bg1"/>
                </a:solidFill>
              </a:rPr>
              <a:t>đánh</a:t>
            </a:r>
            <a:r>
              <a:rPr lang="en-US" sz="2800" dirty="0" smtClean="0">
                <a:solidFill>
                  <a:schemeClr val="bg1"/>
                </a:solidFill>
              </a:rPr>
              <a:t> </a:t>
            </a:r>
            <a:r>
              <a:rPr lang="vi-VN" sz="2800" dirty="0" smtClean="0">
                <a:solidFill>
                  <a:schemeClr val="bg1"/>
                </a:solidFill>
              </a:rPr>
              <a:t>nhãn</a:t>
            </a:r>
            <a:r>
              <a:rPr lang="en-US" sz="2800" dirty="0" smtClean="0">
                <a:solidFill>
                  <a:schemeClr val="bg1"/>
                </a:solidFill>
              </a:rPr>
              <a:t> </a:t>
            </a:r>
            <a:r>
              <a:rPr lang="vi-VN" sz="2800" dirty="0" smtClean="0">
                <a:solidFill>
                  <a:schemeClr val="bg1"/>
                </a:solidFill>
              </a:rPr>
              <a:t>p </a:t>
            </a:r>
            <a:r>
              <a:rPr lang="vi-VN" sz="2800" dirty="0">
                <a:solidFill>
                  <a:schemeClr val="bg1"/>
                </a:solidFill>
              </a:rPr>
              <a:t>(possess: </a:t>
            </a:r>
            <a:r>
              <a:rPr lang="vi-VN" sz="2800" dirty="0" smtClean="0">
                <a:solidFill>
                  <a:schemeClr val="bg1"/>
                </a:solidFill>
              </a:rPr>
              <a:t>sở</a:t>
            </a:r>
            <a:r>
              <a:rPr lang="en-US" sz="2800" dirty="0" smtClean="0">
                <a:solidFill>
                  <a:schemeClr val="bg1"/>
                </a:solidFill>
              </a:rPr>
              <a:t> </a:t>
            </a:r>
            <a:r>
              <a:rPr lang="vi-VN" sz="2800" dirty="0" smtClean="0">
                <a:solidFill>
                  <a:schemeClr val="bg1"/>
                </a:solidFill>
              </a:rPr>
              <a:t>hữu)</a:t>
            </a:r>
            <a:endParaRPr lang="en-US" sz="2800" dirty="0">
              <a:solidFill>
                <a:schemeClr val="bg1"/>
              </a:solidFill>
            </a:endParaRPr>
          </a:p>
          <a:p>
            <a:pPr marL="457200" indent="-457200">
              <a:buFont typeface="Arial" panose="020B0604020202020204" pitchFamily="34" charset="0"/>
              <a:buChar char="•"/>
            </a:pPr>
            <a:r>
              <a:rPr lang="vi-VN" sz="2800" dirty="0" smtClean="0">
                <a:solidFill>
                  <a:schemeClr val="bg1"/>
                </a:solidFill>
              </a:rPr>
              <a:t>remove</a:t>
            </a:r>
            <a:r>
              <a:rPr lang="en-US" sz="2800" dirty="0" smtClean="0">
                <a:solidFill>
                  <a:schemeClr val="bg1"/>
                </a:solidFill>
              </a:rPr>
              <a:t> </a:t>
            </a:r>
            <a:r>
              <a:rPr lang="vi-VN" sz="2800" dirty="0" smtClean="0">
                <a:solidFill>
                  <a:schemeClr val="bg1"/>
                </a:solidFill>
              </a:rPr>
              <a:t>p(s</a:t>
            </a:r>
            <a:r>
              <a:rPr lang="vi-VN" sz="2800" dirty="0">
                <a:solidFill>
                  <a:schemeClr val="bg1"/>
                </a:solidFill>
              </a:rPr>
              <a:t>, x</a:t>
            </a:r>
            <a:r>
              <a:rPr lang="vi-VN" sz="2800" dirty="0" smtClean="0">
                <a:solidFill>
                  <a:schemeClr val="bg1"/>
                </a:solidFill>
              </a:rPr>
              <a:t>):</a:t>
            </a:r>
            <a:r>
              <a:rPr lang="en-US" sz="2800" dirty="0" smtClean="0">
                <a:solidFill>
                  <a:schemeClr val="bg1"/>
                </a:solidFill>
              </a:rPr>
              <a:t> </a:t>
            </a:r>
            <a:r>
              <a:rPr lang="vi-VN" sz="2800" dirty="0" smtClean="0">
                <a:solidFill>
                  <a:schemeClr val="bg1"/>
                </a:solidFill>
              </a:rPr>
              <a:t>chủ</a:t>
            </a:r>
            <a:r>
              <a:rPr lang="en-US" sz="2800" dirty="0" smtClean="0">
                <a:solidFill>
                  <a:schemeClr val="bg1"/>
                </a:solidFill>
              </a:rPr>
              <a:t> </a:t>
            </a:r>
            <a:r>
              <a:rPr lang="vi-VN" sz="2800" dirty="0" smtClean="0">
                <a:solidFill>
                  <a:schemeClr val="bg1"/>
                </a:solidFill>
              </a:rPr>
              <a:t>thể</a:t>
            </a:r>
            <a:r>
              <a:rPr lang="en-US" sz="2800" dirty="0" smtClean="0">
                <a:solidFill>
                  <a:schemeClr val="bg1"/>
                </a:solidFill>
              </a:rPr>
              <a:t> </a:t>
            </a:r>
            <a:r>
              <a:rPr lang="vi-VN" sz="2800" dirty="0" smtClean="0">
                <a:solidFill>
                  <a:schemeClr val="bg1"/>
                </a:solidFill>
              </a:rPr>
              <a:t>s</a:t>
            </a:r>
            <a:r>
              <a:rPr lang="en-US" sz="2800" dirty="0" smtClean="0">
                <a:solidFill>
                  <a:schemeClr val="bg1"/>
                </a:solidFill>
              </a:rPr>
              <a:t> </a:t>
            </a:r>
            <a:r>
              <a:rPr lang="vi-VN" sz="2800" dirty="0" smtClean="0">
                <a:solidFill>
                  <a:schemeClr val="bg1"/>
                </a:solidFill>
              </a:rPr>
              <a:t>bị</a:t>
            </a:r>
            <a:r>
              <a:rPr lang="en-US" sz="2800" dirty="0" smtClean="0">
                <a:solidFill>
                  <a:schemeClr val="bg1"/>
                </a:solidFill>
              </a:rPr>
              <a:t> </a:t>
            </a:r>
            <a:r>
              <a:rPr lang="vi-VN" sz="2800" dirty="0" smtClean="0">
                <a:solidFill>
                  <a:schemeClr val="bg1"/>
                </a:solidFill>
              </a:rPr>
              <a:t>thu</a:t>
            </a:r>
            <a:r>
              <a:rPr lang="en-US" sz="2800" dirty="0" smtClean="0">
                <a:solidFill>
                  <a:schemeClr val="bg1"/>
                </a:solidFill>
              </a:rPr>
              <a:t> </a:t>
            </a:r>
            <a:r>
              <a:rPr lang="vi-VN" sz="2800" dirty="0" smtClean="0">
                <a:solidFill>
                  <a:schemeClr val="bg1"/>
                </a:solidFill>
              </a:rPr>
              <a:t>hồi</a:t>
            </a:r>
            <a:r>
              <a:rPr lang="en-US" sz="2800" dirty="0" smtClean="0">
                <a:solidFill>
                  <a:schemeClr val="bg1"/>
                </a:solidFill>
              </a:rPr>
              <a:t> </a:t>
            </a:r>
            <a:r>
              <a:rPr lang="vi-VN" sz="2800" dirty="0" smtClean="0">
                <a:solidFill>
                  <a:schemeClr val="bg1"/>
                </a:solidFill>
              </a:rPr>
              <a:t>quyền</a:t>
            </a:r>
            <a:r>
              <a:rPr lang="en-US" sz="2800" dirty="0" smtClean="0">
                <a:solidFill>
                  <a:schemeClr val="bg1"/>
                </a:solidFill>
              </a:rPr>
              <a:t> </a:t>
            </a:r>
            <a:r>
              <a:rPr lang="vi-VN" sz="2800" dirty="0" smtClean="0">
                <a:solidFill>
                  <a:schemeClr val="bg1"/>
                </a:solidFill>
              </a:rPr>
              <a:t>p</a:t>
            </a:r>
            <a:r>
              <a:rPr lang="en-US" sz="2800" dirty="0" smtClean="0">
                <a:solidFill>
                  <a:schemeClr val="bg1"/>
                </a:solidFill>
              </a:rPr>
              <a:t> </a:t>
            </a:r>
            <a:r>
              <a:rPr lang="vi-VN" sz="2800" dirty="0" smtClean="0">
                <a:solidFill>
                  <a:schemeClr val="bg1"/>
                </a:solidFill>
              </a:rPr>
              <a:t>trên</a:t>
            </a:r>
            <a:r>
              <a:rPr lang="en-US" sz="2800" dirty="0" smtClean="0">
                <a:solidFill>
                  <a:schemeClr val="bg1"/>
                </a:solidFill>
              </a:rPr>
              <a:t> </a:t>
            </a:r>
            <a:r>
              <a:rPr lang="vi-VN" sz="2800" dirty="0" smtClean="0">
                <a:solidFill>
                  <a:schemeClr val="bg1"/>
                </a:solidFill>
              </a:rPr>
              <a:t>đối</a:t>
            </a:r>
            <a:r>
              <a:rPr lang="en-US" sz="2800" dirty="0" smtClean="0">
                <a:solidFill>
                  <a:schemeClr val="bg1"/>
                </a:solidFill>
              </a:rPr>
              <a:t> </a:t>
            </a:r>
            <a:r>
              <a:rPr lang="vi-VN" sz="2800" dirty="0" smtClean="0">
                <a:solidFill>
                  <a:schemeClr val="bg1"/>
                </a:solidFill>
              </a:rPr>
              <a:t>tượng/chủ</a:t>
            </a:r>
            <a:r>
              <a:rPr lang="en-US" sz="2800" dirty="0" smtClean="0">
                <a:solidFill>
                  <a:schemeClr val="bg1"/>
                </a:solidFill>
              </a:rPr>
              <a:t> </a:t>
            </a:r>
            <a:r>
              <a:rPr lang="vi-VN" sz="2800" dirty="0" smtClean="0">
                <a:solidFill>
                  <a:schemeClr val="bg1"/>
                </a:solidFill>
              </a:rPr>
              <a:t>thể</a:t>
            </a:r>
            <a:r>
              <a:rPr lang="en-US" sz="2800" dirty="0" smtClean="0">
                <a:solidFill>
                  <a:schemeClr val="bg1"/>
                </a:solidFill>
              </a:rPr>
              <a:t> </a:t>
            </a:r>
            <a:r>
              <a:rPr lang="vi-VN" sz="2800" dirty="0" smtClean="0">
                <a:solidFill>
                  <a:schemeClr val="bg1"/>
                </a:solidFill>
              </a:rPr>
              <a:t>x</a:t>
            </a:r>
            <a:endParaRPr lang="en-US" sz="2800" dirty="0">
              <a:solidFill>
                <a:schemeClr val="bg1"/>
              </a:solidFill>
            </a:endParaRPr>
          </a:p>
        </p:txBody>
      </p:sp>
    </p:spTree>
    <p:extLst>
      <p:ext uri="{BB962C8B-B14F-4D97-AF65-F5344CB8AC3E}">
        <p14:creationId xmlns:p14="http://schemas.microsoft.com/office/powerpoint/2010/main" val="1054379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815976" cy="793115"/>
          </a:xfrm>
        </p:spPr>
        <p:txBody>
          <a:bodyPr/>
          <a:lstStyle/>
          <a:p>
            <a:pPr algn="ctr"/>
            <a:r>
              <a:rPr lang="en-US" b="1" dirty="0" err="1"/>
              <a:t>Khuyết</a:t>
            </a:r>
            <a:r>
              <a:rPr lang="en-US" b="1" dirty="0"/>
              <a:t> </a:t>
            </a:r>
            <a:r>
              <a:rPr lang="en-US" b="1" dirty="0" err="1"/>
              <a:t>điểm</a:t>
            </a:r>
            <a:r>
              <a:rPr lang="en-US" b="1" dirty="0"/>
              <a:t> </a:t>
            </a:r>
            <a:r>
              <a:rPr lang="en-US" b="1" dirty="0" err="1"/>
              <a:t>của</a:t>
            </a:r>
            <a:r>
              <a:rPr lang="en-US" b="1" dirty="0"/>
              <a:t> </a:t>
            </a:r>
            <a:r>
              <a:rPr lang="en-US" b="1" dirty="0" err="1"/>
              <a:t>mô</a:t>
            </a:r>
            <a:r>
              <a:rPr lang="en-US" b="1" dirty="0"/>
              <a:t> </a:t>
            </a:r>
            <a:r>
              <a:rPr lang="en-US" b="1" dirty="0" err="1"/>
              <a:t>hình</a:t>
            </a:r>
            <a:r>
              <a:rPr lang="en-US" b="1" dirty="0"/>
              <a:t> Take-Grant:</a:t>
            </a:r>
          </a:p>
        </p:txBody>
      </p:sp>
      <p:sp>
        <p:nvSpPr>
          <p:cNvPr id="3" name="Rectangle 2"/>
          <p:cNvSpPr/>
          <p:nvPr/>
        </p:nvSpPr>
        <p:spPr>
          <a:xfrm>
            <a:off x="674760" y="1182796"/>
            <a:ext cx="11112758" cy="4002186"/>
          </a:xfrm>
          <a:prstGeom prst="rect">
            <a:avLst/>
          </a:prstGeom>
        </p:spPr>
        <p:txBody>
          <a:bodyPr wrap="square">
            <a:spAutoFit/>
          </a:bodyPr>
          <a:lstStyle/>
          <a:p>
            <a:pPr marL="457200" indent="-457200">
              <a:lnSpc>
                <a:spcPct val="150000"/>
              </a:lnSpc>
              <a:spcBef>
                <a:spcPts val="600"/>
              </a:spcBef>
              <a:spcAft>
                <a:spcPts val="600"/>
              </a:spcAft>
              <a:buFont typeface="Wingdings" panose="05000000000000000000" pitchFamily="2" charset="2"/>
              <a:buChar char="q"/>
            </a:pPr>
            <a:r>
              <a:rPr lang="vi-VN" sz="3200" dirty="0" smtClean="0">
                <a:solidFill>
                  <a:schemeClr val="bg1"/>
                </a:solidFill>
              </a:rPr>
              <a:t>Không</a:t>
            </a:r>
            <a:r>
              <a:rPr lang="en-US" sz="3200" dirty="0" smtClean="0">
                <a:solidFill>
                  <a:schemeClr val="bg1"/>
                </a:solidFill>
              </a:rPr>
              <a:t> </a:t>
            </a:r>
            <a:r>
              <a:rPr lang="vi-VN" sz="3200" dirty="0" smtClean="0">
                <a:solidFill>
                  <a:schemeClr val="bg1"/>
                </a:solidFill>
              </a:rPr>
              <a:t>có</a:t>
            </a:r>
            <a:r>
              <a:rPr lang="en-US" sz="3200" dirty="0" smtClean="0">
                <a:solidFill>
                  <a:schemeClr val="bg1"/>
                </a:solidFill>
              </a:rPr>
              <a:t> </a:t>
            </a:r>
            <a:r>
              <a:rPr lang="vi-VN" sz="3200" dirty="0" smtClean="0">
                <a:solidFill>
                  <a:schemeClr val="bg1"/>
                </a:solidFill>
              </a:rPr>
              <a:t>tính</a:t>
            </a:r>
            <a:r>
              <a:rPr lang="en-US" sz="3200" dirty="0" smtClean="0">
                <a:solidFill>
                  <a:schemeClr val="bg1"/>
                </a:solidFill>
              </a:rPr>
              <a:t> </a:t>
            </a:r>
            <a:r>
              <a:rPr lang="vi-VN" sz="3200" dirty="0" smtClean="0">
                <a:solidFill>
                  <a:schemeClr val="bg1"/>
                </a:solidFill>
              </a:rPr>
              <a:t>chọn</a:t>
            </a:r>
            <a:r>
              <a:rPr lang="en-US" sz="3200" dirty="0" smtClean="0">
                <a:solidFill>
                  <a:schemeClr val="bg1"/>
                </a:solidFill>
              </a:rPr>
              <a:t> </a:t>
            </a:r>
            <a:r>
              <a:rPr lang="vi-VN" sz="3200" dirty="0" smtClean="0">
                <a:solidFill>
                  <a:schemeClr val="bg1"/>
                </a:solidFill>
              </a:rPr>
              <a:t>lọc</a:t>
            </a:r>
            <a:r>
              <a:rPr lang="en-US" sz="3200" dirty="0" smtClean="0">
                <a:solidFill>
                  <a:schemeClr val="bg1"/>
                </a:solidFill>
              </a:rPr>
              <a:t> </a:t>
            </a:r>
            <a:r>
              <a:rPr lang="vi-VN" sz="3200" dirty="0" smtClean="0">
                <a:solidFill>
                  <a:schemeClr val="bg1"/>
                </a:solidFill>
              </a:rPr>
              <a:t>của</a:t>
            </a:r>
            <a:r>
              <a:rPr lang="en-US" sz="3200" dirty="0" smtClean="0">
                <a:solidFill>
                  <a:schemeClr val="bg1"/>
                </a:solidFill>
              </a:rPr>
              <a:t> </a:t>
            </a:r>
            <a:r>
              <a:rPr lang="vi-VN" sz="3200" dirty="0" smtClean="0">
                <a:solidFill>
                  <a:schemeClr val="bg1"/>
                </a:solidFill>
              </a:rPr>
              <a:t>các</a:t>
            </a:r>
            <a:r>
              <a:rPr lang="en-US" sz="3200" dirty="0" smtClean="0">
                <a:solidFill>
                  <a:schemeClr val="bg1"/>
                </a:solidFill>
              </a:rPr>
              <a:t> </a:t>
            </a:r>
            <a:r>
              <a:rPr lang="vi-VN" sz="3200" dirty="0" smtClean="0">
                <a:solidFill>
                  <a:schemeClr val="bg1"/>
                </a:solidFill>
              </a:rPr>
              <a:t>quyền</a:t>
            </a:r>
            <a:r>
              <a:rPr lang="en-US" sz="3200" dirty="0" smtClean="0">
                <a:solidFill>
                  <a:schemeClr val="bg1"/>
                </a:solidFill>
              </a:rPr>
              <a:t> </a:t>
            </a:r>
            <a:r>
              <a:rPr lang="vi-VN" sz="3200" dirty="0" smtClean="0">
                <a:solidFill>
                  <a:schemeClr val="bg1"/>
                </a:solidFill>
              </a:rPr>
              <a:t>quản</a:t>
            </a:r>
            <a:r>
              <a:rPr lang="en-US" sz="3200" dirty="0" smtClean="0">
                <a:solidFill>
                  <a:schemeClr val="bg1"/>
                </a:solidFill>
              </a:rPr>
              <a:t> </a:t>
            </a:r>
            <a:r>
              <a:rPr lang="vi-VN" sz="3200" dirty="0" smtClean="0">
                <a:solidFill>
                  <a:schemeClr val="bg1"/>
                </a:solidFill>
              </a:rPr>
              <a:t>lý:</a:t>
            </a:r>
            <a:endParaRPr lang="en-US" sz="3200" dirty="0" smtClean="0">
              <a:solidFill>
                <a:schemeClr val="bg1"/>
              </a:solidFill>
            </a:endParaRPr>
          </a:p>
          <a:p>
            <a:pPr marL="914400" lvl="1" indent="-457200">
              <a:lnSpc>
                <a:spcPct val="150000"/>
              </a:lnSpc>
              <a:spcBef>
                <a:spcPts val="600"/>
              </a:spcBef>
              <a:spcAft>
                <a:spcPts val="600"/>
              </a:spcAft>
              <a:buFont typeface="Arial" panose="020B0604020202020204" pitchFamily="34" charset="0"/>
              <a:buChar char="•"/>
            </a:pPr>
            <a:r>
              <a:rPr lang="vi-VN" sz="3200" dirty="0" smtClean="0">
                <a:solidFill>
                  <a:schemeClr val="bg1"/>
                </a:solidFill>
              </a:rPr>
              <a:t>Tất</a:t>
            </a:r>
            <a:r>
              <a:rPr lang="en-US" sz="3200" dirty="0" smtClean="0">
                <a:solidFill>
                  <a:schemeClr val="bg1"/>
                </a:solidFill>
              </a:rPr>
              <a:t> </a:t>
            </a:r>
            <a:r>
              <a:rPr lang="vi-VN" sz="3200" dirty="0" smtClean="0">
                <a:solidFill>
                  <a:schemeClr val="bg1"/>
                </a:solidFill>
              </a:rPr>
              <a:t>cả</a:t>
            </a:r>
            <a:r>
              <a:rPr lang="en-US" sz="3200" dirty="0" smtClean="0">
                <a:solidFill>
                  <a:schemeClr val="bg1"/>
                </a:solidFill>
              </a:rPr>
              <a:t> </a:t>
            </a:r>
            <a:r>
              <a:rPr lang="vi-VN" sz="3200" dirty="0" smtClean="0">
                <a:solidFill>
                  <a:schemeClr val="bg1"/>
                </a:solidFill>
              </a:rPr>
              <a:t>các</a:t>
            </a:r>
            <a:r>
              <a:rPr lang="en-US" sz="3200" dirty="0" smtClean="0">
                <a:solidFill>
                  <a:schemeClr val="bg1"/>
                </a:solidFill>
              </a:rPr>
              <a:t> </a:t>
            </a:r>
            <a:r>
              <a:rPr lang="vi-VN" sz="3200" dirty="0" smtClean="0">
                <a:solidFill>
                  <a:schemeClr val="bg1"/>
                </a:solidFill>
              </a:rPr>
              <a:t>quyền</a:t>
            </a:r>
            <a:r>
              <a:rPr lang="en-US" sz="3200" dirty="0" smtClean="0">
                <a:solidFill>
                  <a:schemeClr val="bg1"/>
                </a:solidFill>
              </a:rPr>
              <a:t> </a:t>
            </a:r>
            <a:r>
              <a:rPr lang="vi-VN" sz="3200" dirty="0" smtClean="0">
                <a:solidFill>
                  <a:schemeClr val="bg1"/>
                </a:solidFill>
              </a:rPr>
              <a:t>của</a:t>
            </a:r>
            <a:r>
              <a:rPr lang="en-US" sz="3200" dirty="0" smtClean="0">
                <a:solidFill>
                  <a:schemeClr val="bg1"/>
                </a:solidFill>
              </a:rPr>
              <a:t> </a:t>
            </a:r>
            <a:r>
              <a:rPr lang="vi-VN" sz="3200" dirty="0" smtClean="0">
                <a:solidFill>
                  <a:schemeClr val="bg1"/>
                </a:solidFill>
              </a:rPr>
              <a:t>s</a:t>
            </a:r>
            <a:r>
              <a:rPr lang="en-US" sz="3200" dirty="0" smtClean="0">
                <a:solidFill>
                  <a:schemeClr val="bg1"/>
                </a:solidFill>
              </a:rPr>
              <a:t> </a:t>
            </a:r>
            <a:r>
              <a:rPr lang="vi-VN" sz="3200" dirty="0" smtClean="0">
                <a:solidFill>
                  <a:schemeClr val="bg1"/>
                </a:solidFill>
              </a:rPr>
              <a:t>đều</a:t>
            </a:r>
            <a:r>
              <a:rPr lang="en-US" sz="3200" dirty="0" smtClean="0">
                <a:solidFill>
                  <a:schemeClr val="bg1"/>
                </a:solidFill>
              </a:rPr>
              <a:t> </a:t>
            </a:r>
            <a:r>
              <a:rPr lang="vi-VN" sz="3200" dirty="0" smtClean="0">
                <a:solidFill>
                  <a:schemeClr val="bg1"/>
                </a:solidFill>
              </a:rPr>
              <a:t>có</a:t>
            </a:r>
            <a:r>
              <a:rPr lang="en-US" sz="3200" dirty="0" smtClean="0">
                <a:solidFill>
                  <a:schemeClr val="bg1"/>
                </a:solidFill>
              </a:rPr>
              <a:t> </a:t>
            </a:r>
            <a:r>
              <a:rPr lang="vi-VN" sz="3200" dirty="0" smtClean="0">
                <a:solidFill>
                  <a:schemeClr val="bg1"/>
                </a:solidFill>
              </a:rPr>
              <a:t>thể</a:t>
            </a:r>
            <a:r>
              <a:rPr lang="en-US" sz="3200" dirty="0" smtClean="0">
                <a:solidFill>
                  <a:schemeClr val="bg1"/>
                </a:solidFill>
              </a:rPr>
              <a:t> </a:t>
            </a:r>
            <a:r>
              <a:rPr lang="vi-VN" sz="3200" dirty="0" smtClean="0">
                <a:solidFill>
                  <a:schemeClr val="bg1"/>
                </a:solidFill>
              </a:rPr>
              <a:t>bị</a:t>
            </a:r>
            <a:r>
              <a:rPr lang="en-US" sz="3200" dirty="0" smtClean="0">
                <a:solidFill>
                  <a:schemeClr val="bg1"/>
                </a:solidFill>
              </a:rPr>
              <a:t> </a:t>
            </a:r>
            <a:r>
              <a:rPr lang="vi-VN" sz="3200" dirty="0" smtClean="0">
                <a:solidFill>
                  <a:schemeClr val="bg1"/>
                </a:solidFill>
              </a:rPr>
              <a:t>truyền</a:t>
            </a:r>
            <a:r>
              <a:rPr lang="en-US" sz="3200" dirty="0" smtClean="0">
                <a:solidFill>
                  <a:schemeClr val="bg1"/>
                </a:solidFill>
              </a:rPr>
              <a:t> </a:t>
            </a:r>
            <a:r>
              <a:rPr lang="vi-VN" sz="3200" dirty="0" smtClean="0">
                <a:solidFill>
                  <a:schemeClr val="bg1"/>
                </a:solidFill>
              </a:rPr>
              <a:t>đi</a:t>
            </a:r>
            <a:r>
              <a:rPr lang="en-US" sz="3200" dirty="0" smtClean="0">
                <a:solidFill>
                  <a:schemeClr val="bg1"/>
                </a:solidFill>
              </a:rPr>
              <a:t> </a:t>
            </a:r>
            <a:r>
              <a:rPr lang="vi-VN" sz="3200" dirty="0" smtClean="0">
                <a:solidFill>
                  <a:schemeClr val="bg1"/>
                </a:solidFill>
              </a:rPr>
              <a:t>nếu</a:t>
            </a:r>
            <a:r>
              <a:rPr lang="en-US" sz="3200" dirty="0" smtClean="0">
                <a:solidFill>
                  <a:schemeClr val="bg1"/>
                </a:solidFill>
              </a:rPr>
              <a:t> </a:t>
            </a:r>
            <a:r>
              <a:rPr lang="vi-VN" sz="3200" dirty="0" smtClean="0">
                <a:solidFill>
                  <a:schemeClr val="bg1"/>
                </a:solidFill>
              </a:rPr>
              <a:t>s</a:t>
            </a:r>
            <a:r>
              <a:rPr lang="en-US" sz="3200" dirty="0" smtClean="0">
                <a:solidFill>
                  <a:schemeClr val="bg1"/>
                </a:solidFill>
              </a:rPr>
              <a:t> </a:t>
            </a:r>
            <a:r>
              <a:rPr lang="vi-VN" sz="3200" dirty="0" smtClean="0">
                <a:solidFill>
                  <a:schemeClr val="bg1"/>
                </a:solidFill>
              </a:rPr>
              <a:t>sở</a:t>
            </a:r>
            <a:r>
              <a:rPr lang="en-US" sz="3200" dirty="0" smtClean="0">
                <a:solidFill>
                  <a:schemeClr val="bg1"/>
                </a:solidFill>
              </a:rPr>
              <a:t> </a:t>
            </a:r>
            <a:r>
              <a:rPr lang="vi-VN" sz="3200" dirty="0" smtClean="0">
                <a:solidFill>
                  <a:schemeClr val="bg1"/>
                </a:solidFill>
              </a:rPr>
              <a:t>hữu</a:t>
            </a:r>
            <a:r>
              <a:rPr lang="en-US" sz="3200" dirty="0" smtClean="0">
                <a:solidFill>
                  <a:schemeClr val="bg1"/>
                </a:solidFill>
              </a:rPr>
              <a:t> </a:t>
            </a:r>
            <a:r>
              <a:rPr lang="vi-VN" sz="3200" dirty="0" smtClean="0">
                <a:solidFill>
                  <a:schemeClr val="bg1"/>
                </a:solidFill>
              </a:rPr>
              <a:t>quyền</a:t>
            </a:r>
            <a:r>
              <a:rPr lang="en-US" sz="3200" dirty="0" smtClean="0">
                <a:solidFill>
                  <a:schemeClr val="bg1"/>
                </a:solidFill>
              </a:rPr>
              <a:t> </a:t>
            </a:r>
            <a:r>
              <a:rPr lang="vi-VN" sz="3200" dirty="0" smtClean="0">
                <a:solidFill>
                  <a:schemeClr val="bg1"/>
                </a:solidFill>
              </a:rPr>
              <a:t>GRANT</a:t>
            </a:r>
            <a:endParaRPr lang="en-US" sz="3200" dirty="0">
              <a:solidFill>
                <a:schemeClr val="bg1"/>
              </a:solidFill>
            </a:endParaRPr>
          </a:p>
          <a:p>
            <a:pPr marL="914400" lvl="1" indent="-457200">
              <a:lnSpc>
                <a:spcPct val="150000"/>
              </a:lnSpc>
              <a:spcBef>
                <a:spcPts val="600"/>
              </a:spcBef>
              <a:spcAft>
                <a:spcPts val="600"/>
              </a:spcAft>
              <a:buFont typeface="Arial" panose="020B0604020202020204" pitchFamily="34" charset="0"/>
              <a:buChar char="•"/>
            </a:pPr>
            <a:r>
              <a:rPr lang="vi-VN" sz="3200" dirty="0" smtClean="0">
                <a:solidFill>
                  <a:schemeClr val="bg1"/>
                </a:solidFill>
              </a:rPr>
              <a:t>Tất</a:t>
            </a:r>
            <a:r>
              <a:rPr lang="en-US" sz="3200" dirty="0" smtClean="0">
                <a:solidFill>
                  <a:schemeClr val="bg1"/>
                </a:solidFill>
              </a:rPr>
              <a:t> </a:t>
            </a:r>
            <a:r>
              <a:rPr lang="vi-VN" sz="3200" dirty="0" smtClean="0">
                <a:solidFill>
                  <a:schemeClr val="bg1"/>
                </a:solidFill>
              </a:rPr>
              <a:t>cả</a:t>
            </a:r>
            <a:r>
              <a:rPr lang="en-US" sz="3200" dirty="0" smtClean="0">
                <a:solidFill>
                  <a:schemeClr val="bg1"/>
                </a:solidFill>
              </a:rPr>
              <a:t> </a:t>
            </a:r>
            <a:r>
              <a:rPr lang="vi-VN" sz="3200" dirty="0" smtClean="0">
                <a:solidFill>
                  <a:schemeClr val="bg1"/>
                </a:solidFill>
              </a:rPr>
              <a:t>các</a:t>
            </a:r>
            <a:r>
              <a:rPr lang="en-US" sz="3200" dirty="0" smtClean="0">
                <a:solidFill>
                  <a:schemeClr val="bg1"/>
                </a:solidFill>
              </a:rPr>
              <a:t> </a:t>
            </a:r>
            <a:r>
              <a:rPr lang="vi-VN" sz="3200" dirty="0" smtClean="0">
                <a:solidFill>
                  <a:schemeClr val="bg1"/>
                </a:solidFill>
              </a:rPr>
              <a:t>quyền</a:t>
            </a:r>
            <a:r>
              <a:rPr lang="en-US" sz="3200" dirty="0" smtClean="0">
                <a:solidFill>
                  <a:schemeClr val="bg1"/>
                </a:solidFill>
              </a:rPr>
              <a:t> </a:t>
            </a:r>
            <a:r>
              <a:rPr lang="vi-VN" sz="3200" dirty="0" smtClean="0">
                <a:solidFill>
                  <a:schemeClr val="bg1"/>
                </a:solidFill>
              </a:rPr>
              <a:t>của</a:t>
            </a:r>
            <a:r>
              <a:rPr lang="en-US" sz="3200" dirty="0" smtClean="0">
                <a:solidFill>
                  <a:schemeClr val="bg1"/>
                </a:solidFill>
              </a:rPr>
              <a:t> </a:t>
            </a:r>
            <a:r>
              <a:rPr lang="vi-VN" sz="3200" dirty="0" smtClean="0">
                <a:solidFill>
                  <a:schemeClr val="bg1"/>
                </a:solidFill>
              </a:rPr>
              <a:t>o/s</a:t>
            </a:r>
            <a:r>
              <a:rPr lang="en-US" sz="3200" dirty="0" smtClean="0">
                <a:solidFill>
                  <a:schemeClr val="bg1"/>
                </a:solidFill>
              </a:rPr>
              <a:t> </a:t>
            </a:r>
            <a:r>
              <a:rPr lang="vi-VN" sz="3200" dirty="0" smtClean="0">
                <a:solidFill>
                  <a:schemeClr val="bg1"/>
                </a:solidFill>
              </a:rPr>
              <a:t>đều</a:t>
            </a:r>
            <a:r>
              <a:rPr lang="en-US" sz="3200" dirty="0" smtClean="0">
                <a:solidFill>
                  <a:schemeClr val="bg1"/>
                </a:solidFill>
              </a:rPr>
              <a:t> </a:t>
            </a:r>
            <a:r>
              <a:rPr lang="vi-VN" sz="3200" dirty="0" smtClean="0">
                <a:solidFill>
                  <a:schemeClr val="bg1"/>
                </a:solidFill>
              </a:rPr>
              <a:t>có</a:t>
            </a:r>
            <a:r>
              <a:rPr lang="en-US" sz="3200" dirty="0" smtClean="0">
                <a:solidFill>
                  <a:schemeClr val="bg1"/>
                </a:solidFill>
              </a:rPr>
              <a:t> </a:t>
            </a:r>
            <a:r>
              <a:rPr lang="vi-VN" sz="3200" dirty="0" smtClean="0">
                <a:solidFill>
                  <a:schemeClr val="bg1"/>
                </a:solidFill>
              </a:rPr>
              <a:t>thể</a:t>
            </a:r>
            <a:r>
              <a:rPr lang="en-US" sz="3200" dirty="0" smtClean="0">
                <a:solidFill>
                  <a:schemeClr val="bg1"/>
                </a:solidFill>
              </a:rPr>
              <a:t> </a:t>
            </a:r>
            <a:r>
              <a:rPr lang="vi-VN" sz="3200" dirty="0" smtClean="0">
                <a:solidFill>
                  <a:schemeClr val="bg1"/>
                </a:solidFill>
              </a:rPr>
              <a:t>bị</a:t>
            </a:r>
            <a:r>
              <a:rPr lang="en-US" sz="3200" dirty="0" smtClean="0">
                <a:solidFill>
                  <a:schemeClr val="bg1"/>
                </a:solidFill>
              </a:rPr>
              <a:t> </a:t>
            </a:r>
            <a:r>
              <a:rPr lang="vi-VN" sz="3200" dirty="0" smtClean="0">
                <a:solidFill>
                  <a:schemeClr val="bg1"/>
                </a:solidFill>
              </a:rPr>
              <a:t>lấy</a:t>
            </a:r>
            <a:r>
              <a:rPr lang="en-US" sz="3200" dirty="0" smtClean="0">
                <a:solidFill>
                  <a:schemeClr val="bg1"/>
                </a:solidFill>
              </a:rPr>
              <a:t> </a:t>
            </a:r>
            <a:r>
              <a:rPr lang="vi-VN" sz="3200" dirty="0" smtClean="0">
                <a:solidFill>
                  <a:schemeClr val="bg1"/>
                </a:solidFill>
              </a:rPr>
              <a:t>đi</a:t>
            </a:r>
            <a:r>
              <a:rPr lang="en-US" sz="3200" dirty="0" smtClean="0">
                <a:solidFill>
                  <a:schemeClr val="bg1"/>
                </a:solidFill>
              </a:rPr>
              <a:t> </a:t>
            </a:r>
            <a:r>
              <a:rPr lang="vi-VN" sz="3200" dirty="0" smtClean="0">
                <a:solidFill>
                  <a:schemeClr val="bg1"/>
                </a:solidFill>
              </a:rPr>
              <a:t>(truyềnđi</a:t>
            </a:r>
            <a:r>
              <a:rPr lang="vi-VN" sz="3200" dirty="0">
                <a:solidFill>
                  <a:schemeClr val="bg1"/>
                </a:solidFill>
              </a:rPr>
              <a:t>) </a:t>
            </a:r>
            <a:r>
              <a:rPr lang="vi-VN" sz="3200" dirty="0" smtClean="0">
                <a:solidFill>
                  <a:schemeClr val="bg1"/>
                </a:solidFill>
              </a:rPr>
              <a:t>nếu</a:t>
            </a:r>
            <a:r>
              <a:rPr lang="en-US" sz="3200" dirty="0" smtClean="0">
                <a:solidFill>
                  <a:schemeClr val="bg1"/>
                </a:solidFill>
              </a:rPr>
              <a:t> </a:t>
            </a:r>
            <a:r>
              <a:rPr lang="vi-VN" sz="3200" dirty="0" smtClean="0">
                <a:solidFill>
                  <a:schemeClr val="bg1"/>
                </a:solidFill>
              </a:rPr>
              <a:t>có</a:t>
            </a:r>
            <a:r>
              <a:rPr lang="en-US" sz="3200" dirty="0" smtClean="0">
                <a:solidFill>
                  <a:schemeClr val="bg1"/>
                </a:solidFill>
              </a:rPr>
              <a:t> </a:t>
            </a:r>
            <a:r>
              <a:rPr lang="vi-VN" sz="3200" dirty="0" smtClean="0">
                <a:solidFill>
                  <a:schemeClr val="bg1"/>
                </a:solidFill>
              </a:rPr>
              <a:t>một</a:t>
            </a:r>
            <a:r>
              <a:rPr lang="en-US" sz="3200" dirty="0" smtClean="0">
                <a:solidFill>
                  <a:schemeClr val="bg1"/>
                </a:solidFill>
              </a:rPr>
              <a:t> </a:t>
            </a:r>
            <a:r>
              <a:rPr lang="vi-VN" sz="3200" dirty="0" smtClean="0">
                <a:solidFill>
                  <a:schemeClr val="bg1"/>
                </a:solidFill>
              </a:rPr>
              <a:t>quyềnTAKE trên</a:t>
            </a:r>
            <a:r>
              <a:rPr lang="en-US" sz="3200" dirty="0" smtClean="0">
                <a:solidFill>
                  <a:schemeClr val="bg1"/>
                </a:solidFill>
              </a:rPr>
              <a:t> </a:t>
            </a:r>
            <a:r>
              <a:rPr lang="vi-VN" sz="3200" smtClean="0">
                <a:solidFill>
                  <a:schemeClr val="bg1"/>
                </a:solidFill>
              </a:rPr>
              <a:t>nó.</a:t>
            </a:r>
            <a:endParaRPr lang="en-US" sz="3200" dirty="0" smtClean="0">
              <a:solidFill>
                <a:schemeClr val="bg1"/>
              </a:solidFill>
            </a:endParaRPr>
          </a:p>
        </p:txBody>
      </p:sp>
    </p:spTree>
    <p:extLst>
      <p:ext uri="{BB962C8B-B14F-4D97-AF65-F5344CB8AC3E}">
        <p14:creationId xmlns:p14="http://schemas.microsoft.com/office/powerpoint/2010/main" val="2611346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815976" cy="793115"/>
          </a:xfrm>
        </p:spPr>
        <p:txBody>
          <a:bodyPr/>
          <a:lstStyle/>
          <a:p>
            <a:pPr algn="ctr"/>
            <a:r>
              <a:rPr lang="en-US" b="1" dirty="0" err="1"/>
              <a:t>Khuyết</a:t>
            </a:r>
            <a:r>
              <a:rPr lang="en-US" b="1" dirty="0"/>
              <a:t> </a:t>
            </a:r>
            <a:r>
              <a:rPr lang="en-US" b="1" dirty="0" err="1"/>
              <a:t>điểm</a:t>
            </a:r>
            <a:r>
              <a:rPr lang="en-US" b="1" dirty="0"/>
              <a:t> </a:t>
            </a:r>
            <a:r>
              <a:rPr lang="en-US" b="1" dirty="0" err="1"/>
              <a:t>của</a:t>
            </a:r>
            <a:r>
              <a:rPr lang="en-US" b="1" dirty="0"/>
              <a:t> </a:t>
            </a:r>
            <a:r>
              <a:rPr lang="en-US" b="1" dirty="0" err="1"/>
              <a:t>mô</a:t>
            </a:r>
            <a:r>
              <a:rPr lang="en-US" b="1" dirty="0"/>
              <a:t> </a:t>
            </a:r>
            <a:r>
              <a:rPr lang="en-US" b="1" dirty="0" err="1"/>
              <a:t>hình</a:t>
            </a:r>
            <a:r>
              <a:rPr lang="en-US" b="1" dirty="0"/>
              <a:t> Take-Grant:</a:t>
            </a:r>
          </a:p>
        </p:txBody>
      </p:sp>
      <p:sp>
        <p:nvSpPr>
          <p:cNvPr id="3" name="Rectangle 2"/>
          <p:cNvSpPr/>
          <p:nvPr/>
        </p:nvSpPr>
        <p:spPr>
          <a:xfrm>
            <a:off x="674760" y="1182796"/>
            <a:ext cx="11112758" cy="4002186"/>
          </a:xfrm>
          <a:prstGeom prst="rect">
            <a:avLst/>
          </a:prstGeom>
        </p:spPr>
        <p:txBody>
          <a:bodyPr wrap="square">
            <a:spAutoFit/>
          </a:bodyPr>
          <a:lstStyle/>
          <a:p>
            <a:pPr marL="457200" indent="-457200">
              <a:lnSpc>
                <a:spcPct val="150000"/>
              </a:lnSpc>
              <a:spcBef>
                <a:spcPts val="600"/>
              </a:spcBef>
              <a:spcAft>
                <a:spcPts val="600"/>
              </a:spcAft>
              <a:buFont typeface="Wingdings" panose="05000000000000000000" pitchFamily="2" charset="2"/>
              <a:buChar char="q"/>
            </a:pPr>
            <a:r>
              <a:rPr lang="vi-VN" sz="3200" smtClean="0">
                <a:solidFill>
                  <a:schemeClr val="bg1"/>
                </a:solidFill>
              </a:rPr>
              <a:t>Không</a:t>
            </a:r>
            <a:r>
              <a:rPr lang="en-US" sz="3200" smtClean="0">
                <a:solidFill>
                  <a:schemeClr val="bg1"/>
                </a:solidFill>
              </a:rPr>
              <a:t> </a:t>
            </a:r>
            <a:r>
              <a:rPr lang="vi-VN" sz="3200" dirty="0" smtClean="0">
                <a:solidFill>
                  <a:schemeClr val="bg1"/>
                </a:solidFill>
              </a:rPr>
              <a:t>quản</a:t>
            </a:r>
            <a:r>
              <a:rPr lang="en-US" sz="3200" dirty="0" smtClean="0">
                <a:solidFill>
                  <a:schemeClr val="bg1"/>
                </a:solidFill>
              </a:rPr>
              <a:t> </a:t>
            </a:r>
            <a:r>
              <a:rPr lang="vi-VN" sz="3200" dirty="0" smtClean="0">
                <a:solidFill>
                  <a:schemeClr val="bg1"/>
                </a:solidFill>
              </a:rPr>
              <a:t>lý</a:t>
            </a:r>
            <a:r>
              <a:rPr lang="en-US" sz="3200" dirty="0" smtClean="0">
                <a:solidFill>
                  <a:schemeClr val="bg1"/>
                </a:solidFill>
              </a:rPr>
              <a:t> </a:t>
            </a:r>
            <a:r>
              <a:rPr lang="vi-VN" sz="3200" dirty="0" smtClean="0">
                <a:solidFill>
                  <a:schemeClr val="bg1"/>
                </a:solidFill>
              </a:rPr>
              <a:t>được</a:t>
            </a:r>
            <a:r>
              <a:rPr lang="en-US" sz="3200" dirty="0" smtClean="0">
                <a:solidFill>
                  <a:schemeClr val="bg1"/>
                </a:solidFill>
              </a:rPr>
              <a:t> </a:t>
            </a:r>
            <a:r>
              <a:rPr lang="vi-VN" sz="3200" dirty="0" smtClean="0">
                <a:solidFill>
                  <a:schemeClr val="bg1"/>
                </a:solidFill>
              </a:rPr>
              <a:t>sự</a:t>
            </a:r>
            <a:r>
              <a:rPr lang="en-US" sz="3200" dirty="0" smtClean="0">
                <a:solidFill>
                  <a:schemeClr val="bg1"/>
                </a:solidFill>
              </a:rPr>
              <a:t> </a:t>
            </a:r>
            <a:r>
              <a:rPr lang="vi-VN" sz="3200" dirty="0" smtClean="0">
                <a:solidFill>
                  <a:schemeClr val="bg1"/>
                </a:solidFill>
              </a:rPr>
              <a:t>lan</a:t>
            </a:r>
            <a:r>
              <a:rPr lang="en-US" sz="3200" dirty="0" smtClean="0">
                <a:solidFill>
                  <a:schemeClr val="bg1"/>
                </a:solidFill>
              </a:rPr>
              <a:t> </a:t>
            </a:r>
            <a:r>
              <a:rPr lang="vi-VN" sz="3200" dirty="0" smtClean="0">
                <a:solidFill>
                  <a:schemeClr val="bg1"/>
                </a:solidFill>
              </a:rPr>
              <a:t>truyền</a:t>
            </a:r>
            <a:r>
              <a:rPr lang="en-US" sz="3200" dirty="0" smtClean="0">
                <a:solidFill>
                  <a:schemeClr val="bg1"/>
                </a:solidFill>
              </a:rPr>
              <a:t> </a:t>
            </a:r>
            <a:r>
              <a:rPr lang="vi-VN" sz="3200" dirty="0" smtClean="0">
                <a:solidFill>
                  <a:schemeClr val="bg1"/>
                </a:solidFill>
              </a:rPr>
              <a:t>quyền</a:t>
            </a:r>
            <a:endParaRPr lang="en-US" sz="3200" dirty="0" smtClean="0">
              <a:solidFill>
                <a:schemeClr val="bg1"/>
              </a:solidFill>
            </a:endParaRPr>
          </a:p>
          <a:p>
            <a:pPr marL="457200" indent="-457200">
              <a:lnSpc>
                <a:spcPct val="150000"/>
              </a:lnSpc>
              <a:spcBef>
                <a:spcPts val="600"/>
              </a:spcBef>
              <a:spcAft>
                <a:spcPts val="600"/>
              </a:spcAft>
              <a:buFont typeface="Wingdings" panose="05000000000000000000" pitchFamily="2" charset="2"/>
              <a:buChar char="q"/>
            </a:pPr>
            <a:r>
              <a:rPr lang="vi-VN" sz="3200" dirty="0" smtClean="0">
                <a:solidFill>
                  <a:schemeClr val="bg1"/>
                </a:solidFill>
              </a:rPr>
              <a:t>Tính</a:t>
            </a:r>
            <a:r>
              <a:rPr lang="en-US" sz="3200" dirty="0" smtClean="0">
                <a:solidFill>
                  <a:schemeClr val="bg1"/>
                </a:solidFill>
              </a:rPr>
              <a:t> </a:t>
            </a:r>
            <a:r>
              <a:rPr lang="vi-VN" sz="3200" dirty="0" smtClean="0">
                <a:solidFill>
                  <a:schemeClr val="bg1"/>
                </a:solidFill>
              </a:rPr>
              <a:t>không</a:t>
            </a:r>
            <a:r>
              <a:rPr lang="en-US" sz="3200" dirty="0" smtClean="0">
                <a:solidFill>
                  <a:schemeClr val="bg1"/>
                </a:solidFill>
              </a:rPr>
              <a:t> </a:t>
            </a:r>
            <a:r>
              <a:rPr lang="vi-VN" sz="3200" dirty="0" smtClean="0">
                <a:solidFill>
                  <a:schemeClr val="bg1"/>
                </a:solidFill>
              </a:rPr>
              <a:t>cục</a:t>
            </a:r>
            <a:r>
              <a:rPr lang="en-US" sz="3200" dirty="0" smtClean="0">
                <a:solidFill>
                  <a:schemeClr val="bg1"/>
                </a:solidFill>
              </a:rPr>
              <a:t> </a:t>
            </a:r>
            <a:r>
              <a:rPr lang="vi-VN" sz="3200" dirty="0" smtClean="0">
                <a:solidFill>
                  <a:schemeClr val="bg1"/>
                </a:solidFill>
              </a:rPr>
              <a:t>bộ</a:t>
            </a:r>
            <a:r>
              <a:rPr lang="vi-VN" sz="3200" dirty="0">
                <a:solidFill>
                  <a:schemeClr val="bg1"/>
                </a:solidFill>
              </a:rPr>
              <a:t>: </a:t>
            </a:r>
            <a:r>
              <a:rPr lang="vi-VN" sz="3200" dirty="0" smtClean="0">
                <a:solidFill>
                  <a:schemeClr val="bg1"/>
                </a:solidFill>
              </a:rPr>
              <a:t>nếu</a:t>
            </a:r>
            <a:r>
              <a:rPr lang="en-US" sz="3200" dirty="0" smtClean="0">
                <a:solidFill>
                  <a:schemeClr val="bg1"/>
                </a:solidFill>
              </a:rPr>
              <a:t> </a:t>
            </a:r>
            <a:r>
              <a:rPr lang="vi-VN" sz="3200" dirty="0" smtClean="0">
                <a:solidFill>
                  <a:schemeClr val="bg1"/>
                </a:solidFill>
              </a:rPr>
              <a:t>s</a:t>
            </a:r>
            <a:r>
              <a:rPr lang="en-US" sz="3200" dirty="0" smtClean="0">
                <a:solidFill>
                  <a:schemeClr val="bg1"/>
                </a:solidFill>
              </a:rPr>
              <a:t> </a:t>
            </a:r>
            <a:r>
              <a:rPr lang="vi-VN" sz="3200" dirty="0" smtClean="0">
                <a:solidFill>
                  <a:schemeClr val="bg1"/>
                </a:solidFill>
              </a:rPr>
              <a:t>có</a:t>
            </a:r>
            <a:r>
              <a:rPr lang="en-US" sz="3200" dirty="0" smtClean="0">
                <a:solidFill>
                  <a:schemeClr val="bg1"/>
                </a:solidFill>
              </a:rPr>
              <a:t> </a:t>
            </a:r>
            <a:r>
              <a:rPr lang="vi-VN" sz="3200" dirty="0" smtClean="0">
                <a:solidFill>
                  <a:schemeClr val="bg1"/>
                </a:solidFill>
              </a:rPr>
              <a:t>quyền</a:t>
            </a:r>
            <a:r>
              <a:rPr lang="en-US" sz="3200" dirty="0" smtClean="0">
                <a:solidFill>
                  <a:schemeClr val="bg1"/>
                </a:solidFill>
              </a:rPr>
              <a:t> </a:t>
            </a:r>
            <a:r>
              <a:rPr lang="vi-VN" sz="3200" dirty="0" smtClean="0">
                <a:solidFill>
                  <a:schemeClr val="bg1"/>
                </a:solidFill>
              </a:rPr>
              <a:t>GRANT trên</a:t>
            </a:r>
            <a:r>
              <a:rPr lang="en-US" sz="3200" dirty="0" smtClean="0">
                <a:solidFill>
                  <a:schemeClr val="bg1"/>
                </a:solidFill>
              </a:rPr>
              <a:t> </a:t>
            </a:r>
            <a:r>
              <a:rPr lang="vi-VN" sz="3200" dirty="0" smtClean="0">
                <a:solidFill>
                  <a:schemeClr val="bg1"/>
                </a:solidFill>
              </a:rPr>
              <a:t>o</a:t>
            </a:r>
            <a:r>
              <a:rPr lang="en-US" sz="3200" dirty="0" smtClean="0">
                <a:solidFill>
                  <a:schemeClr val="bg1"/>
                </a:solidFill>
              </a:rPr>
              <a:t> </a:t>
            </a:r>
            <a:r>
              <a:rPr lang="vi-VN" sz="3200" dirty="0" smtClean="0">
                <a:solidFill>
                  <a:schemeClr val="bg1"/>
                </a:solidFill>
              </a:rPr>
              <a:t>thì</a:t>
            </a:r>
            <a:r>
              <a:rPr lang="en-US" sz="3200" dirty="0" smtClean="0">
                <a:solidFill>
                  <a:schemeClr val="bg1"/>
                </a:solidFill>
              </a:rPr>
              <a:t> </a:t>
            </a:r>
            <a:r>
              <a:rPr lang="vi-VN" sz="3200" dirty="0" smtClean="0">
                <a:solidFill>
                  <a:schemeClr val="bg1"/>
                </a:solidFill>
              </a:rPr>
              <a:t>s</a:t>
            </a:r>
            <a:r>
              <a:rPr lang="en-US" sz="3200" dirty="0" smtClean="0">
                <a:solidFill>
                  <a:schemeClr val="bg1"/>
                </a:solidFill>
              </a:rPr>
              <a:t> </a:t>
            </a:r>
            <a:r>
              <a:rPr lang="vi-VN" sz="3200" dirty="0" smtClean="0">
                <a:solidFill>
                  <a:schemeClr val="bg1"/>
                </a:solidFill>
              </a:rPr>
              <a:t>có</a:t>
            </a:r>
            <a:r>
              <a:rPr lang="en-US" sz="3200" dirty="0" smtClean="0">
                <a:solidFill>
                  <a:schemeClr val="bg1"/>
                </a:solidFill>
              </a:rPr>
              <a:t> </a:t>
            </a:r>
            <a:r>
              <a:rPr lang="vi-VN" sz="3200" dirty="0" smtClean="0">
                <a:solidFill>
                  <a:schemeClr val="bg1"/>
                </a:solidFill>
              </a:rPr>
              <a:t>thể</a:t>
            </a:r>
            <a:r>
              <a:rPr lang="en-US" sz="3200" dirty="0" smtClean="0">
                <a:solidFill>
                  <a:schemeClr val="bg1"/>
                </a:solidFill>
              </a:rPr>
              <a:t> </a:t>
            </a:r>
            <a:r>
              <a:rPr lang="vi-VN" sz="3200" dirty="0" smtClean="0">
                <a:solidFill>
                  <a:schemeClr val="bg1"/>
                </a:solidFill>
              </a:rPr>
              <a:t>truyền</a:t>
            </a:r>
            <a:r>
              <a:rPr lang="en-US" sz="3200" dirty="0" smtClean="0">
                <a:solidFill>
                  <a:schemeClr val="bg1"/>
                </a:solidFill>
              </a:rPr>
              <a:t> </a:t>
            </a:r>
            <a:r>
              <a:rPr lang="vi-VN" sz="3200" dirty="0" smtClean="0">
                <a:solidFill>
                  <a:schemeClr val="bg1"/>
                </a:solidFill>
              </a:rPr>
              <a:t>bất</a:t>
            </a:r>
            <a:r>
              <a:rPr lang="en-US" sz="3200" dirty="0" smtClean="0">
                <a:solidFill>
                  <a:schemeClr val="bg1"/>
                </a:solidFill>
              </a:rPr>
              <a:t> </a:t>
            </a:r>
            <a:r>
              <a:rPr lang="vi-VN" sz="3200" dirty="0" smtClean="0">
                <a:solidFill>
                  <a:schemeClr val="bg1"/>
                </a:solidFill>
              </a:rPr>
              <a:t>kỳ</a:t>
            </a:r>
            <a:r>
              <a:rPr lang="en-US" sz="3200" dirty="0" smtClean="0">
                <a:solidFill>
                  <a:schemeClr val="bg1"/>
                </a:solidFill>
              </a:rPr>
              <a:t> </a:t>
            </a:r>
            <a:r>
              <a:rPr lang="vi-VN" sz="3200" dirty="0" smtClean="0">
                <a:solidFill>
                  <a:schemeClr val="bg1"/>
                </a:solidFill>
              </a:rPr>
              <a:t>quyền</a:t>
            </a:r>
            <a:r>
              <a:rPr lang="en-US" sz="3200" dirty="0" smtClean="0">
                <a:solidFill>
                  <a:schemeClr val="bg1"/>
                </a:solidFill>
              </a:rPr>
              <a:t> </a:t>
            </a:r>
            <a:r>
              <a:rPr lang="vi-VN" sz="3200" dirty="0" smtClean="0">
                <a:solidFill>
                  <a:schemeClr val="bg1"/>
                </a:solidFill>
              </a:rPr>
              <a:t>gì</a:t>
            </a:r>
            <a:r>
              <a:rPr lang="en-US" sz="3200" dirty="0" smtClean="0">
                <a:solidFill>
                  <a:schemeClr val="bg1"/>
                </a:solidFill>
              </a:rPr>
              <a:t> </a:t>
            </a:r>
            <a:r>
              <a:rPr lang="vi-VN" sz="3200" dirty="0" smtClean="0">
                <a:solidFill>
                  <a:schemeClr val="bg1"/>
                </a:solidFill>
              </a:rPr>
              <a:t>của</a:t>
            </a:r>
            <a:r>
              <a:rPr lang="en-US" sz="3200" dirty="0" smtClean="0">
                <a:solidFill>
                  <a:schemeClr val="bg1"/>
                </a:solidFill>
              </a:rPr>
              <a:t> </a:t>
            </a:r>
            <a:r>
              <a:rPr lang="vi-VN" sz="3200" dirty="0" smtClean="0">
                <a:solidFill>
                  <a:schemeClr val="bg1"/>
                </a:solidFill>
              </a:rPr>
              <a:t>mình</a:t>
            </a:r>
            <a:r>
              <a:rPr lang="en-US" sz="3200" dirty="0" smtClean="0">
                <a:solidFill>
                  <a:schemeClr val="bg1"/>
                </a:solidFill>
              </a:rPr>
              <a:t> </a:t>
            </a:r>
            <a:r>
              <a:rPr lang="vi-VN" sz="3200" dirty="0" smtClean="0">
                <a:solidFill>
                  <a:schemeClr val="bg1"/>
                </a:solidFill>
              </a:rPr>
              <a:t>cho</a:t>
            </a:r>
            <a:r>
              <a:rPr lang="en-US" sz="3200" dirty="0" smtClean="0">
                <a:solidFill>
                  <a:schemeClr val="bg1"/>
                </a:solidFill>
              </a:rPr>
              <a:t> </a:t>
            </a:r>
            <a:r>
              <a:rPr lang="vi-VN" sz="3200" dirty="0" smtClean="0">
                <a:solidFill>
                  <a:schemeClr val="bg1"/>
                </a:solidFill>
              </a:rPr>
              <a:t>o</a:t>
            </a:r>
            <a:r>
              <a:rPr lang="vi-VN" sz="3200" dirty="0">
                <a:solidFill>
                  <a:schemeClr val="bg1"/>
                </a:solidFill>
              </a:rPr>
              <a:t>. </a:t>
            </a:r>
            <a:r>
              <a:rPr lang="vi-VN" sz="3200" dirty="0" smtClean="0">
                <a:solidFill>
                  <a:schemeClr val="bg1"/>
                </a:solidFill>
              </a:rPr>
              <a:t>Như</a:t>
            </a:r>
            <a:r>
              <a:rPr lang="en-US" sz="3200" dirty="0" smtClean="0">
                <a:solidFill>
                  <a:schemeClr val="bg1"/>
                </a:solidFill>
              </a:rPr>
              <a:t> </a:t>
            </a:r>
            <a:r>
              <a:rPr lang="vi-VN" sz="3200" dirty="0" smtClean="0">
                <a:solidFill>
                  <a:schemeClr val="bg1"/>
                </a:solidFill>
              </a:rPr>
              <a:t>vậy</a:t>
            </a:r>
            <a:r>
              <a:rPr lang="en-US" sz="3200" dirty="0" smtClean="0">
                <a:solidFill>
                  <a:schemeClr val="bg1"/>
                </a:solidFill>
              </a:rPr>
              <a:t> </a:t>
            </a:r>
            <a:r>
              <a:rPr lang="vi-VN" sz="3200" dirty="0" smtClean="0">
                <a:solidFill>
                  <a:schemeClr val="bg1"/>
                </a:solidFill>
              </a:rPr>
              <a:t>không</a:t>
            </a:r>
            <a:r>
              <a:rPr lang="en-US" sz="3200" dirty="0" smtClean="0">
                <a:solidFill>
                  <a:schemeClr val="bg1"/>
                </a:solidFill>
              </a:rPr>
              <a:t> </a:t>
            </a:r>
            <a:r>
              <a:rPr lang="vi-VN" sz="3200" dirty="0" smtClean="0">
                <a:solidFill>
                  <a:schemeClr val="bg1"/>
                </a:solidFill>
              </a:rPr>
              <a:t>kiểm</a:t>
            </a:r>
            <a:r>
              <a:rPr lang="en-US" sz="3200" dirty="0" smtClean="0">
                <a:solidFill>
                  <a:schemeClr val="bg1"/>
                </a:solidFill>
              </a:rPr>
              <a:t> </a:t>
            </a:r>
            <a:r>
              <a:rPr lang="vi-VN" sz="3200" dirty="0" smtClean="0">
                <a:solidFill>
                  <a:schemeClr val="bg1"/>
                </a:solidFill>
              </a:rPr>
              <a:t>soát</a:t>
            </a:r>
            <a:r>
              <a:rPr lang="en-US" sz="3200" dirty="0" smtClean="0">
                <a:solidFill>
                  <a:schemeClr val="bg1"/>
                </a:solidFill>
              </a:rPr>
              <a:t> </a:t>
            </a:r>
            <a:r>
              <a:rPr lang="vi-VN" sz="3200" dirty="0" smtClean="0">
                <a:solidFill>
                  <a:schemeClr val="bg1"/>
                </a:solidFill>
              </a:rPr>
              <a:t>được</a:t>
            </a:r>
            <a:r>
              <a:rPr lang="en-US" sz="3200" dirty="0" smtClean="0">
                <a:solidFill>
                  <a:schemeClr val="bg1"/>
                </a:solidFill>
              </a:rPr>
              <a:t> </a:t>
            </a:r>
            <a:r>
              <a:rPr lang="vi-VN" sz="3200" dirty="0" smtClean="0">
                <a:solidFill>
                  <a:schemeClr val="bg1"/>
                </a:solidFill>
              </a:rPr>
              <a:t>tập</a:t>
            </a:r>
            <a:r>
              <a:rPr lang="en-US" sz="3200" dirty="0" smtClean="0">
                <a:solidFill>
                  <a:schemeClr val="bg1"/>
                </a:solidFill>
              </a:rPr>
              <a:t> </a:t>
            </a:r>
            <a:r>
              <a:rPr lang="vi-VN" sz="3200" dirty="0" smtClean="0">
                <a:solidFill>
                  <a:schemeClr val="bg1"/>
                </a:solidFill>
              </a:rPr>
              <a:t>quyền</a:t>
            </a:r>
            <a:r>
              <a:rPr lang="en-US" sz="3200" dirty="0" smtClean="0">
                <a:solidFill>
                  <a:schemeClr val="bg1"/>
                </a:solidFill>
              </a:rPr>
              <a:t> </a:t>
            </a:r>
            <a:r>
              <a:rPr lang="vi-VN" sz="3200" dirty="0" smtClean="0">
                <a:solidFill>
                  <a:schemeClr val="bg1"/>
                </a:solidFill>
              </a:rPr>
              <a:t>có</a:t>
            </a:r>
            <a:r>
              <a:rPr lang="en-US" sz="3200" dirty="0" smtClean="0">
                <a:solidFill>
                  <a:schemeClr val="bg1"/>
                </a:solidFill>
              </a:rPr>
              <a:t> </a:t>
            </a:r>
            <a:r>
              <a:rPr lang="vi-VN" sz="3200" dirty="0" smtClean="0">
                <a:solidFill>
                  <a:schemeClr val="bg1"/>
                </a:solidFill>
              </a:rPr>
              <a:t>thể</a:t>
            </a:r>
            <a:r>
              <a:rPr lang="en-US" sz="3200" dirty="0" smtClean="0">
                <a:solidFill>
                  <a:schemeClr val="bg1"/>
                </a:solidFill>
              </a:rPr>
              <a:t> </a:t>
            </a:r>
            <a:r>
              <a:rPr lang="vi-VN" sz="3200" dirty="0" smtClean="0">
                <a:solidFill>
                  <a:schemeClr val="bg1"/>
                </a:solidFill>
              </a:rPr>
              <a:t>có</a:t>
            </a:r>
            <a:r>
              <a:rPr lang="en-US" sz="3200" dirty="0" smtClean="0">
                <a:solidFill>
                  <a:schemeClr val="bg1"/>
                </a:solidFill>
              </a:rPr>
              <a:t> </a:t>
            </a:r>
            <a:r>
              <a:rPr lang="vi-VN" sz="3200" dirty="0" smtClean="0">
                <a:solidFill>
                  <a:schemeClr val="bg1"/>
                </a:solidFill>
              </a:rPr>
              <a:t>trên</a:t>
            </a:r>
            <a:r>
              <a:rPr lang="en-US" sz="3200" dirty="0" smtClean="0">
                <a:solidFill>
                  <a:schemeClr val="bg1"/>
                </a:solidFill>
              </a:rPr>
              <a:t> </a:t>
            </a:r>
            <a:r>
              <a:rPr lang="vi-VN" sz="3200" dirty="0" smtClean="0">
                <a:solidFill>
                  <a:schemeClr val="bg1"/>
                </a:solidFill>
              </a:rPr>
              <a:t>o.</a:t>
            </a:r>
            <a:endParaRPr lang="en-US" sz="3200" dirty="0" smtClean="0">
              <a:solidFill>
                <a:schemeClr val="bg1"/>
              </a:solidFill>
            </a:endParaRPr>
          </a:p>
          <a:p>
            <a:pPr marL="457200" indent="-457200">
              <a:lnSpc>
                <a:spcPct val="150000"/>
              </a:lnSpc>
              <a:spcBef>
                <a:spcPts val="600"/>
              </a:spcBef>
              <a:spcAft>
                <a:spcPts val="600"/>
              </a:spcAft>
              <a:buFont typeface="Wingdings" panose="05000000000000000000" pitchFamily="2" charset="2"/>
              <a:buChar char="q"/>
            </a:pPr>
            <a:r>
              <a:rPr lang="vi-VN" sz="3200" dirty="0" smtClean="0">
                <a:solidFill>
                  <a:schemeClr val="bg1"/>
                </a:solidFill>
              </a:rPr>
              <a:t>Khả</a:t>
            </a:r>
            <a:r>
              <a:rPr lang="en-US" sz="3200" dirty="0" smtClean="0">
                <a:solidFill>
                  <a:schemeClr val="bg1"/>
                </a:solidFill>
              </a:rPr>
              <a:t> </a:t>
            </a:r>
            <a:r>
              <a:rPr lang="vi-VN" sz="3200" dirty="0" smtClean="0">
                <a:solidFill>
                  <a:schemeClr val="bg1"/>
                </a:solidFill>
              </a:rPr>
              <a:t>năng</a:t>
            </a:r>
            <a:r>
              <a:rPr lang="en-US" sz="3200" dirty="0" smtClean="0">
                <a:solidFill>
                  <a:schemeClr val="bg1"/>
                </a:solidFill>
              </a:rPr>
              <a:t> </a:t>
            </a:r>
            <a:r>
              <a:rPr lang="vi-VN" sz="3200" dirty="0" smtClean="0">
                <a:solidFill>
                  <a:schemeClr val="bg1"/>
                </a:solidFill>
              </a:rPr>
              <a:t>lan</a:t>
            </a:r>
            <a:r>
              <a:rPr lang="en-US" sz="3200" dirty="0" smtClean="0">
                <a:solidFill>
                  <a:schemeClr val="bg1"/>
                </a:solidFill>
              </a:rPr>
              <a:t> </a:t>
            </a:r>
            <a:r>
              <a:rPr lang="vi-VN" sz="3200" dirty="0" smtClean="0">
                <a:solidFill>
                  <a:schemeClr val="bg1"/>
                </a:solidFill>
              </a:rPr>
              <a:t>truyền</a:t>
            </a:r>
            <a:r>
              <a:rPr lang="en-US" sz="3200" dirty="0" smtClean="0">
                <a:solidFill>
                  <a:schemeClr val="bg1"/>
                </a:solidFill>
              </a:rPr>
              <a:t> </a:t>
            </a:r>
            <a:r>
              <a:rPr lang="vi-VN" sz="3200" dirty="0" smtClean="0">
                <a:solidFill>
                  <a:schemeClr val="bg1"/>
                </a:solidFill>
              </a:rPr>
              <a:t>ngược</a:t>
            </a:r>
            <a:r>
              <a:rPr lang="en-US" sz="3200" dirty="0" smtClean="0">
                <a:solidFill>
                  <a:schemeClr val="bg1"/>
                </a:solidFill>
              </a:rPr>
              <a:t> </a:t>
            </a:r>
            <a:r>
              <a:rPr lang="vi-VN" sz="3200" dirty="0" smtClean="0">
                <a:solidFill>
                  <a:schemeClr val="bg1"/>
                </a:solidFill>
              </a:rPr>
              <a:t>của</a:t>
            </a:r>
            <a:r>
              <a:rPr lang="en-US" sz="3200" dirty="0" smtClean="0">
                <a:solidFill>
                  <a:schemeClr val="bg1"/>
                </a:solidFill>
              </a:rPr>
              <a:t> </a:t>
            </a:r>
            <a:r>
              <a:rPr lang="vi-VN" sz="3200" dirty="0" smtClean="0">
                <a:solidFill>
                  <a:schemeClr val="bg1"/>
                </a:solidFill>
              </a:rPr>
              <a:t>dòng</a:t>
            </a:r>
            <a:r>
              <a:rPr lang="en-US" sz="3200" dirty="0" smtClean="0">
                <a:solidFill>
                  <a:schemeClr val="bg1"/>
                </a:solidFill>
              </a:rPr>
              <a:t> </a:t>
            </a:r>
            <a:r>
              <a:rPr lang="vi-VN" sz="3200" dirty="0" smtClean="0">
                <a:solidFill>
                  <a:schemeClr val="bg1"/>
                </a:solidFill>
              </a:rPr>
              <a:t>di</a:t>
            </a:r>
            <a:r>
              <a:rPr lang="en-US" sz="3200" dirty="0" smtClean="0">
                <a:solidFill>
                  <a:schemeClr val="bg1"/>
                </a:solidFill>
              </a:rPr>
              <a:t> </a:t>
            </a:r>
            <a:r>
              <a:rPr lang="vi-VN" sz="3200" dirty="0" smtClean="0">
                <a:solidFill>
                  <a:schemeClr val="bg1"/>
                </a:solidFill>
              </a:rPr>
              <a:t>chuyển</a:t>
            </a:r>
            <a:r>
              <a:rPr lang="en-US" sz="3200" dirty="0" smtClean="0">
                <a:solidFill>
                  <a:schemeClr val="bg1"/>
                </a:solidFill>
              </a:rPr>
              <a:t> </a:t>
            </a:r>
            <a:r>
              <a:rPr lang="vi-VN" sz="3200" dirty="0" smtClean="0">
                <a:solidFill>
                  <a:schemeClr val="bg1"/>
                </a:solidFill>
              </a:rPr>
              <a:t>quyền</a:t>
            </a:r>
            <a:endParaRPr lang="en-US" sz="2800" dirty="0">
              <a:solidFill>
                <a:schemeClr val="bg1"/>
              </a:solidFill>
            </a:endParaRPr>
          </a:p>
        </p:txBody>
      </p:sp>
    </p:spTree>
    <p:extLst>
      <p:ext uri="{BB962C8B-B14F-4D97-AF65-F5344CB8AC3E}">
        <p14:creationId xmlns:p14="http://schemas.microsoft.com/office/powerpoint/2010/main" val="1742321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2" y="190954"/>
            <a:ext cx="11759993" cy="793115"/>
          </a:xfrm>
        </p:spPr>
        <p:txBody>
          <a:bodyPr/>
          <a:lstStyle/>
          <a:p>
            <a:pPr algn="ctr"/>
            <a:r>
              <a:rPr lang="en-US" b="1" dirty="0" err="1" smtClean="0"/>
              <a:t>Ví</a:t>
            </a:r>
            <a:r>
              <a:rPr lang="en-US" b="1" dirty="0" smtClean="0"/>
              <a:t> </a:t>
            </a:r>
            <a:r>
              <a:rPr lang="en-US" b="1" dirty="0" err="1" smtClean="0"/>
              <a:t>dụ</a:t>
            </a:r>
            <a:endParaRPr lang="en-US" b="1" dirty="0"/>
          </a:p>
        </p:txBody>
      </p:sp>
      <p:pic>
        <p:nvPicPr>
          <p:cNvPr id="5" name="Picture 4"/>
          <p:cNvPicPr>
            <a:picLocks noChangeAspect="1"/>
          </p:cNvPicPr>
          <p:nvPr/>
        </p:nvPicPr>
        <p:blipFill>
          <a:blip r:embed="rId2"/>
          <a:stretch>
            <a:fillRect/>
          </a:stretch>
        </p:blipFill>
        <p:spPr>
          <a:xfrm>
            <a:off x="1" y="1620804"/>
            <a:ext cx="7399176" cy="4602713"/>
          </a:xfrm>
          <a:prstGeom prst="rect">
            <a:avLst/>
          </a:prstGeom>
        </p:spPr>
      </p:pic>
      <p:sp>
        <p:nvSpPr>
          <p:cNvPr id="6" name="TextBox 5"/>
          <p:cNvSpPr txBox="1"/>
          <p:nvPr/>
        </p:nvSpPr>
        <p:spPr>
          <a:xfrm>
            <a:off x="8070980" y="2911151"/>
            <a:ext cx="3900195" cy="1569660"/>
          </a:xfrm>
          <a:prstGeom prst="rect">
            <a:avLst/>
          </a:prstGeom>
          <a:noFill/>
        </p:spPr>
        <p:txBody>
          <a:bodyPr wrap="square" rtlCol="0">
            <a:spAutoFit/>
          </a:bodyPr>
          <a:lstStyle/>
          <a:p>
            <a:pPr marL="457200" indent="-457200">
              <a:buFont typeface="+mj-lt"/>
              <a:buAutoNum type="arabicPeriod"/>
            </a:pPr>
            <a:r>
              <a:rPr lang="en-US" sz="2400" dirty="0" smtClean="0">
                <a:solidFill>
                  <a:schemeClr val="bg1"/>
                </a:solidFill>
              </a:rPr>
              <a:t>B </a:t>
            </a:r>
            <a:r>
              <a:rPr lang="en-US" sz="2400" dirty="0" err="1" smtClean="0">
                <a:solidFill>
                  <a:schemeClr val="bg1"/>
                </a:solidFill>
              </a:rPr>
              <a:t>có</a:t>
            </a:r>
            <a:r>
              <a:rPr lang="en-US" sz="2400" dirty="0" smtClean="0">
                <a:solidFill>
                  <a:schemeClr val="bg1"/>
                </a:solidFill>
              </a:rPr>
              <a:t> </a:t>
            </a:r>
            <a:r>
              <a:rPr lang="en-US" sz="2400" dirty="0" err="1" smtClean="0">
                <a:solidFill>
                  <a:schemeClr val="bg1"/>
                </a:solidFill>
              </a:rPr>
              <a:t>khả</a:t>
            </a:r>
            <a:r>
              <a:rPr lang="en-US" sz="2400" dirty="0" smtClean="0">
                <a:solidFill>
                  <a:schemeClr val="bg1"/>
                </a:solidFill>
              </a:rPr>
              <a:t> </a:t>
            </a:r>
            <a:r>
              <a:rPr lang="en-US" sz="2400" dirty="0" err="1" smtClean="0">
                <a:solidFill>
                  <a:schemeClr val="bg1"/>
                </a:solidFill>
              </a:rPr>
              <a:t>năng</a:t>
            </a:r>
            <a:r>
              <a:rPr lang="en-US" sz="2400" dirty="0" smtClean="0">
                <a:solidFill>
                  <a:schemeClr val="bg1"/>
                </a:solidFill>
              </a:rPr>
              <a:t> </a:t>
            </a:r>
            <a:r>
              <a:rPr lang="en-US" sz="2400" dirty="0" err="1" smtClean="0">
                <a:solidFill>
                  <a:schemeClr val="bg1"/>
                </a:solidFill>
              </a:rPr>
              <a:t>quyền</a:t>
            </a:r>
            <a:r>
              <a:rPr lang="en-US" sz="2400" dirty="0" smtClean="0">
                <a:solidFill>
                  <a:schemeClr val="bg1"/>
                </a:solidFill>
              </a:rPr>
              <a:t> </a:t>
            </a:r>
            <a:r>
              <a:rPr lang="en-US" sz="2400" dirty="0" err="1" smtClean="0">
                <a:solidFill>
                  <a:schemeClr val="bg1"/>
                </a:solidFill>
              </a:rPr>
              <a:t>đọc</a:t>
            </a:r>
            <a:r>
              <a:rPr lang="en-US" sz="2400" dirty="0" smtClean="0">
                <a:solidFill>
                  <a:schemeClr val="bg1"/>
                </a:solidFill>
              </a:rPr>
              <a:t> </a:t>
            </a:r>
            <a:r>
              <a:rPr lang="en-US" sz="2400" dirty="0" err="1" smtClean="0">
                <a:solidFill>
                  <a:schemeClr val="bg1"/>
                </a:solidFill>
              </a:rPr>
              <a:t>trên</a:t>
            </a:r>
            <a:r>
              <a:rPr lang="en-US" sz="2400" dirty="0" smtClean="0">
                <a:solidFill>
                  <a:schemeClr val="bg1"/>
                </a:solidFill>
              </a:rPr>
              <a:t> file X </a:t>
            </a:r>
            <a:r>
              <a:rPr lang="en-US" sz="2400" dirty="0" err="1" smtClean="0">
                <a:solidFill>
                  <a:schemeClr val="bg1"/>
                </a:solidFill>
              </a:rPr>
              <a:t>không</a:t>
            </a:r>
            <a:r>
              <a:rPr lang="en-US" sz="2400" dirty="0" smtClean="0">
                <a:solidFill>
                  <a:schemeClr val="bg1"/>
                </a:solidFill>
              </a:rPr>
              <a:t>?</a:t>
            </a:r>
          </a:p>
          <a:p>
            <a:pPr marL="457200" indent="-457200">
              <a:buFont typeface="+mj-lt"/>
              <a:buAutoNum type="arabicPeriod"/>
            </a:pPr>
            <a:r>
              <a:rPr lang="en-US" sz="2400" dirty="0" smtClean="0">
                <a:solidFill>
                  <a:schemeClr val="bg1"/>
                </a:solidFill>
              </a:rPr>
              <a:t>B </a:t>
            </a:r>
            <a:r>
              <a:rPr lang="en-US" sz="2400" dirty="0" err="1" smtClean="0">
                <a:solidFill>
                  <a:schemeClr val="bg1"/>
                </a:solidFill>
              </a:rPr>
              <a:t>có</a:t>
            </a:r>
            <a:r>
              <a:rPr lang="en-US" sz="2400" dirty="0" smtClean="0">
                <a:solidFill>
                  <a:schemeClr val="bg1"/>
                </a:solidFill>
              </a:rPr>
              <a:t> </a:t>
            </a:r>
            <a:r>
              <a:rPr lang="en-US" sz="2400" dirty="0" err="1" smtClean="0">
                <a:solidFill>
                  <a:schemeClr val="bg1"/>
                </a:solidFill>
              </a:rPr>
              <a:t>khả</a:t>
            </a:r>
            <a:r>
              <a:rPr lang="en-US" sz="2400" dirty="0" smtClean="0">
                <a:solidFill>
                  <a:schemeClr val="bg1"/>
                </a:solidFill>
              </a:rPr>
              <a:t> </a:t>
            </a:r>
            <a:r>
              <a:rPr lang="en-US" sz="2400" dirty="0" err="1" smtClean="0">
                <a:solidFill>
                  <a:schemeClr val="bg1"/>
                </a:solidFill>
              </a:rPr>
              <a:t>năng</a:t>
            </a:r>
            <a:r>
              <a:rPr lang="en-US" sz="2400" dirty="0" smtClean="0">
                <a:solidFill>
                  <a:schemeClr val="bg1"/>
                </a:solidFill>
              </a:rPr>
              <a:t> </a:t>
            </a:r>
            <a:r>
              <a:rPr lang="en-US" sz="2400" dirty="0" err="1" smtClean="0">
                <a:solidFill>
                  <a:schemeClr val="bg1"/>
                </a:solidFill>
              </a:rPr>
              <a:t>có</a:t>
            </a:r>
            <a:r>
              <a:rPr lang="en-US" sz="2400" dirty="0" smtClean="0">
                <a:solidFill>
                  <a:schemeClr val="bg1"/>
                </a:solidFill>
              </a:rPr>
              <a:t> </a:t>
            </a:r>
            <a:r>
              <a:rPr lang="en-US" sz="2400" dirty="0" err="1" smtClean="0">
                <a:solidFill>
                  <a:schemeClr val="bg1"/>
                </a:solidFill>
              </a:rPr>
              <a:t>quyền</a:t>
            </a:r>
            <a:r>
              <a:rPr lang="en-US" sz="2400" dirty="0" smtClean="0">
                <a:solidFill>
                  <a:schemeClr val="bg1"/>
                </a:solidFill>
              </a:rPr>
              <a:t> </a:t>
            </a:r>
            <a:r>
              <a:rPr lang="en-US" sz="2400" dirty="0" err="1" smtClean="0">
                <a:solidFill>
                  <a:schemeClr val="bg1"/>
                </a:solidFill>
              </a:rPr>
              <a:t>ghi</a:t>
            </a:r>
            <a:r>
              <a:rPr lang="en-US" sz="2400" dirty="0" smtClean="0">
                <a:solidFill>
                  <a:schemeClr val="bg1"/>
                </a:solidFill>
              </a:rPr>
              <a:t> </a:t>
            </a:r>
            <a:r>
              <a:rPr lang="en-US" sz="2400" dirty="0" err="1" smtClean="0">
                <a:solidFill>
                  <a:schemeClr val="bg1"/>
                </a:solidFill>
              </a:rPr>
              <a:t>trên</a:t>
            </a:r>
            <a:r>
              <a:rPr lang="en-US" sz="2400" dirty="0" smtClean="0">
                <a:solidFill>
                  <a:schemeClr val="bg1"/>
                </a:solidFill>
              </a:rPr>
              <a:t> file X </a:t>
            </a:r>
            <a:r>
              <a:rPr lang="en-US" sz="2400" dirty="0" err="1" smtClean="0">
                <a:solidFill>
                  <a:schemeClr val="bg1"/>
                </a:solidFill>
              </a:rPr>
              <a:t>không</a:t>
            </a:r>
            <a:r>
              <a:rPr lang="en-US" sz="2400" dirty="0" smtClean="0">
                <a:solidFill>
                  <a:schemeClr val="bg1"/>
                </a:solidFill>
              </a:rPr>
              <a:t>?</a:t>
            </a:r>
            <a:endParaRPr lang="en-US" sz="2400" dirty="0">
              <a:solidFill>
                <a:schemeClr val="bg1"/>
              </a:solidFill>
            </a:endParaRPr>
          </a:p>
        </p:txBody>
      </p:sp>
    </p:spTree>
    <p:extLst>
      <p:ext uri="{BB962C8B-B14F-4D97-AF65-F5344CB8AC3E}">
        <p14:creationId xmlns:p14="http://schemas.microsoft.com/office/powerpoint/2010/main" val="2115983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881290" cy="793115"/>
          </a:xfrm>
        </p:spPr>
        <p:txBody>
          <a:bodyPr/>
          <a:lstStyle/>
          <a:p>
            <a:pPr algn="ctr"/>
            <a:r>
              <a:rPr lang="en-US" b="1" dirty="0" err="1"/>
              <a:t>Ví</a:t>
            </a:r>
            <a:r>
              <a:rPr lang="en-US" b="1" dirty="0"/>
              <a:t> </a:t>
            </a:r>
            <a:r>
              <a:rPr lang="en-US" b="1" dirty="0" err="1"/>
              <a:t>dụ</a:t>
            </a:r>
            <a:endParaRPr lang="en-US" dirty="0"/>
          </a:p>
        </p:txBody>
      </p:sp>
      <p:pic>
        <p:nvPicPr>
          <p:cNvPr id="3" name="Picture 2"/>
          <p:cNvPicPr>
            <a:picLocks noChangeAspect="1"/>
          </p:cNvPicPr>
          <p:nvPr/>
        </p:nvPicPr>
        <p:blipFill>
          <a:blip r:embed="rId2"/>
          <a:stretch>
            <a:fillRect/>
          </a:stretch>
        </p:blipFill>
        <p:spPr>
          <a:xfrm>
            <a:off x="946959" y="1203650"/>
            <a:ext cx="10361743" cy="5502748"/>
          </a:xfrm>
          <a:prstGeom prst="rect">
            <a:avLst/>
          </a:prstGeom>
        </p:spPr>
      </p:pic>
    </p:spTree>
    <p:extLst>
      <p:ext uri="{BB962C8B-B14F-4D97-AF65-F5344CB8AC3E}">
        <p14:creationId xmlns:p14="http://schemas.microsoft.com/office/powerpoint/2010/main" val="184379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551941" y="2570954"/>
            <a:ext cx="9207018" cy="2031325"/>
          </a:xfrm>
          <a:prstGeom prst="rect">
            <a:avLst/>
          </a:prstGeom>
          <a:noFill/>
        </p:spPr>
        <p:txBody>
          <a:bodyPr wrap="square" rtlCol="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Kiểm</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soát</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truy</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cập</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bắt</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buộc</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MAC</a:t>
            </a:r>
            <a:endParaRPr kumimoji="0" lang="en-GB" sz="7000" b="0" i="0" u="none" strike="noStrike" kern="1200" cap="none" spc="0" normalizeH="0" baseline="0" noProof="0" dirty="0">
              <a:ln>
                <a:noFill/>
              </a:ln>
              <a:solidFill>
                <a:srgbClr val="007A7D"/>
              </a:solidFill>
              <a:effectLst/>
              <a:uLnTx/>
              <a:uFillTx/>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13960321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2" y="190954"/>
            <a:ext cx="11741331" cy="793115"/>
          </a:xfrm>
        </p:spPr>
        <p:txBody>
          <a:bodyPr/>
          <a:lstStyle/>
          <a:p>
            <a:pPr algn="ctr"/>
            <a:r>
              <a:rPr lang="en-US" b="1" dirty="0" err="1" smtClean="0"/>
              <a:t>Vấn</a:t>
            </a:r>
            <a:r>
              <a:rPr lang="en-US" b="1" dirty="0" smtClean="0"/>
              <a:t> </a:t>
            </a:r>
            <a:r>
              <a:rPr lang="en-US" b="1" dirty="0" err="1" smtClean="0"/>
              <a:t>đề</a:t>
            </a:r>
            <a:r>
              <a:rPr lang="en-US" b="1" dirty="0" smtClean="0"/>
              <a:t> an </a:t>
            </a:r>
            <a:r>
              <a:rPr lang="en-US" b="1" dirty="0" err="1" smtClean="0"/>
              <a:t>toàn</a:t>
            </a:r>
            <a:r>
              <a:rPr lang="en-US" b="1" dirty="0" smtClean="0"/>
              <a:t> </a:t>
            </a:r>
            <a:r>
              <a:rPr lang="en-US" b="1" dirty="0" err="1" smtClean="0"/>
              <a:t>của</a:t>
            </a:r>
            <a:r>
              <a:rPr lang="en-US" b="1" dirty="0" smtClean="0"/>
              <a:t> DAC</a:t>
            </a:r>
            <a:endParaRPr lang="en-US" b="1" dirty="0"/>
          </a:p>
        </p:txBody>
      </p:sp>
      <p:sp>
        <p:nvSpPr>
          <p:cNvPr id="2" name="Content Placeholder 1"/>
          <p:cNvSpPr>
            <a:spLocks noGrp="1"/>
          </p:cNvSpPr>
          <p:nvPr>
            <p:ph sz="quarter" idx="4294967295"/>
          </p:nvPr>
        </p:nvSpPr>
        <p:spPr>
          <a:xfrm>
            <a:off x="838042" y="1142689"/>
            <a:ext cx="10487609" cy="5407090"/>
          </a:xfrm>
        </p:spPr>
        <p:txBody>
          <a:bodyPr anchor="ctr">
            <a:normAutofit/>
          </a:bodyPr>
          <a:lstStyle/>
          <a:p>
            <a:pPr>
              <a:buFont typeface="Wingdings" pitchFamily="2" charset="2"/>
              <a:buChar char="q"/>
            </a:pPr>
            <a:r>
              <a:rPr lang="en-US" sz="3200" dirty="0" smtClean="0">
                <a:solidFill>
                  <a:schemeClr val="bg1"/>
                </a:solidFill>
              </a:rPr>
              <a:t> </a:t>
            </a:r>
            <a:r>
              <a:rPr lang="vi-VN" sz="3200" dirty="0" smtClean="0">
                <a:solidFill>
                  <a:schemeClr val="bg1"/>
                </a:solidFill>
              </a:rPr>
              <a:t>Khuyết</a:t>
            </a:r>
            <a:r>
              <a:rPr lang="en-US" sz="3200" dirty="0" smtClean="0">
                <a:solidFill>
                  <a:schemeClr val="bg1"/>
                </a:solidFill>
              </a:rPr>
              <a:t> </a:t>
            </a:r>
            <a:r>
              <a:rPr lang="vi-VN" sz="3200" dirty="0" smtClean="0">
                <a:solidFill>
                  <a:schemeClr val="bg1"/>
                </a:solidFill>
              </a:rPr>
              <a:t>điểm</a:t>
            </a:r>
            <a:r>
              <a:rPr lang="en-US" sz="3200" dirty="0" smtClean="0">
                <a:solidFill>
                  <a:schemeClr val="bg1"/>
                </a:solidFill>
              </a:rPr>
              <a:t> </a:t>
            </a:r>
            <a:r>
              <a:rPr lang="vi-VN" sz="3200" dirty="0" smtClean="0">
                <a:solidFill>
                  <a:schemeClr val="bg1"/>
                </a:solidFill>
              </a:rPr>
              <a:t>của</a:t>
            </a:r>
            <a:r>
              <a:rPr lang="en-US" sz="3200" dirty="0" smtClean="0">
                <a:solidFill>
                  <a:schemeClr val="bg1"/>
                </a:solidFill>
              </a:rPr>
              <a:t> </a:t>
            </a:r>
            <a:r>
              <a:rPr lang="vi-VN" sz="3200" dirty="0" smtClean="0">
                <a:solidFill>
                  <a:schemeClr val="bg1"/>
                </a:solidFill>
              </a:rPr>
              <a:t>DAC</a:t>
            </a:r>
            <a:r>
              <a:rPr lang="vi-VN" sz="3200" dirty="0">
                <a:solidFill>
                  <a:schemeClr val="bg1"/>
                </a:solidFill>
              </a:rPr>
              <a:t>: </a:t>
            </a:r>
            <a:r>
              <a:rPr lang="vi-VN" sz="3200" dirty="0" smtClean="0">
                <a:solidFill>
                  <a:schemeClr val="bg1"/>
                </a:solidFill>
              </a:rPr>
              <a:t>cho</a:t>
            </a:r>
            <a:r>
              <a:rPr lang="en-US" sz="3200" dirty="0" smtClean="0">
                <a:solidFill>
                  <a:schemeClr val="bg1"/>
                </a:solidFill>
              </a:rPr>
              <a:t> </a:t>
            </a:r>
            <a:r>
              <a:rPr lang="vi-VN" sz="3200" dirty="0" smtClean="0">
                <a:solidFill>
                  <a:schemeClr val="bg1"/>
                </a:solidFill>
              </a:rPr>
              <a:t>phép</a:t>
            </a:r>
            <a:r>
              <a:rPr lang="en-US" sz="3200" dirty="0" smtClean="0">
                <a:solidFill>
                  <a:schemeClr val="bg1"/>
                </a:solidFill>
              </a:rPr>
              <a:t> </a:t>
            </a:r>
            <a:r>
              <a:rPr lang="vi-VN" sz="3200" dirty="0" smtClean="0">
                <a:solidFill>
                  <a:schemeClr val="bg1"/>
                </a:solidFill>
              </a:rPr>
              <a:t>dòng</a:t>
            </a:r>
            <a:r>
              <a:rPr lang="en-US" sz="3200" dirty="0" smtClean="0">
                <a:solidFill>
                  <a:schemeClr val="bg1"/>
                </a:solidFill>
              </a:rPr>
              <a:t> </a:t>
            </a:r>
            <a:r>
              <a:rPr lang="vi-VN" sz="3200" dirty="0" smtClean="0">
                <a:solidFill>
                  <a:schemeClr val="bg1"/>
                </a:solidFill>
              </a:rPr>
              <a:t>thông</a:t>
            </a:r>
            <a:r>
              <a:rPr lang="en-US" sz="3200" dirty="0" smtClean="0">
                <a:solidFill>
                  <a:schemeClr val="bg1"/>
                </a:solidFill>
              </a:rPr>
              <a:t> </a:t>
            </a:r>
            <a:r>
              <a:rPr lang="vi-VN" sz="3200" dirty="0" smtClean="0">
                <a:solidFill>
                  <a:schemeClr val="bg1"/>
                </a:solidFill>
              </a:rPr>
              <a:t>tin từ</a:t>
            </a:r>
            <a:r>
              <a:rPr lang="en-US" sz="3200" dirty="0" smtClean="0">
                <a:solidFill>
                  <a:schemeClr val="bg1"/>
                </a:solidFill>
              </a:rPr>
              <a:t> </a:t>
            </a:r>
            <a:r>
              <a:rPr lang="vi-VN" sz="3200" dirty="0" smtClean="0">
                <a:solidFill>
                  <a:schemeClr val="bg1"/>
                </a:solidFill>
              </a:rPr>
              <a:t>đối</a:t>
            </a:r>
            <a:r>
              <a:rPr lang="en-US" sz="3200" dirty="0" smtClean="0">
                <a:solidFill>
                  <a:schemeClr val="bg1"/>
                </a:solidFill>
              </a:rPr>
              <a:t> </a:t>
            </a:r>
            <a:r>
              <a:rPr lang="vi-VN" sz="3200" dirty="0" smtClean="0">
                <a:solidFill>
                  <a:schemeClr val="bg1"/>
                </a:solidFill>
              </a:rPr>
              <a:t>tượng</a:t>
            </a:r>
            <a:r>
              <a:rPr lang="en-US" sz="3200" dirty="0" smtClean="0">
                <a:solidFill>
                  <a:schemeClr val="bg1"/>
                </a:solidFill>
              </a:rPr>
              <a:t> </a:t>
            </a:r>
            <a:r>
              <a:rPr lang="vi-VN" sz="3200" dirty="0" smtClean="0">
                <a:solidFill>
                  <a:schemeClr val="bg1"/>
                </a:solidFill>
              </a:rPr>
              <a:t>này</a:t>
            </a:r>
            <a:r>
              <a:rPr lang="en-US" sz="3200" dirty="0" smtClean="0">
                <a:solidFill>
                  <a:schemeClr val="bg1"/>
                </a:solidFill>
              </a:rPr>
              <a:t> </a:t>
            </a:r>
            <a:r>
              <a:rPr lang="vi-VN" sz="3200" dirty="0" smtClean="0">
                <a:solidFill>
                  <a:schemeClr val="bg1"/>
                </a:solidFill>
              </a:rPr>
              <a:t>truyền</a:t>
            </a:r>
            <a:r>
              <a:rPr lang="en-US" sz="3200" dirty="0" smtClean="0">
                <a:solidFill>
                  <a:schemeClr val="bg1"/>
                </a:solidFill>
              </a:rPr>
              <a:t> </a:t>
            </a:r>
            <a:r>
              <a:rPr lang="vi-VN" sz="3200" dirty="0" smtClean="0">
                <a:solidFill>
                  <a:schemeClr val="bg1"/>
                </a:solidFill>
              </a:rPr>
              <a:t>sang đối</a:t>
            </a:r>
            <a:r>
              <a:rPr lang="en-US" sz="3200" dirty="0" smtClean="0">
                <a:solidFill>
                  <a:schemeClr val="bg1"/>
                </a:solidFill>
              </a:rPr>
              <a:t> </a:t>
            </a:r>
            <a:r>
              <a:rPr lang="vi-VN" sz="3200" dirty="0" smtClean="0">
                <a:solidFill>
                  <a:schemeClr val="bg1"/>
                </a:solidFill>
              </a:rPr>
              <a:t>tượng</a:t>
            </a:r>
            <a:r>
              <a:rPr lang="en-US" sz="3200" dirty="0" smtClean="0">
                <a:solidFill>
                  <a:schemeClr val="bg1"/>
                </a:solidFill>
              </a:rPr>
              <a:t> </a:t>
            </a:r>
            <a:r>
              <a:rPr lang="vi-VN" sz="3200" dirty="0" smtClean="0">
                <a:solidFill>
                  <a:schemeClr val="bg1"/>
                </a:solidFill>
              </a:rPr>
              <a:t>khác</a:t>
            </a:r>
            <a:r>
              <a:rPr lang="en-US" sz="3200" dirty="0" smtClean="0">
                <a:solidFill>
                  <a:schemeClr val="bg1"/>
                </a:solidFill>
              </a:rPr>
              <a:t> </a:t>
            </a:r>
            <a:r>
              <a:rPr lang="vi-VN" sz="3200" dirty="0" smtClean="0">
                <a:solidFill>
                  <a:schemeClr val="bg1"/>
                </a:solidFill>
              </a:rPr>
              <a:t>bằng</a:t>
            </a:r>
            <a:r>
              <a:rPr lang="en-US" sz="3200" dirty="0" smtClean="0">
                <a:solidFill>
                  <a:schemeClr val="bg1"/>
                </a:solidFill>
              </a:rPr>
              <a:t> </a:t>
            </a:r>
            <a:r>
              <a:rPr lang="vi-VN" sz="3200" dirty="0" smtClean="0">
                <a:solidFill>
                  <a:schemeClr val="bg1"/>
                </a:solidFill>
              </a:rPr>
              <a:t>cách</a:t>
            </a:r>
            <a:r>
              <a:rPr lang="en-US" sz="3200" dirty="0" smtClean="0">
                <a:solidFill>
                  <a:schemeClr val="bg1"/>
                </a:solidFill>
              </a:rPr>
              <a:t> </a:t>
            </a:r>
            <a:r>
              <a:rPr lang="vi-VN" sz="3200" dirty="0" smtClean="0">
                <a:solidFill>
                  <a:schemeClr val="bg1"/>
                </a:solidFill>
              </a:rPr>
              <a:t>đọc</a:t>
            </a:r>
            <a:r>
              <a:rPr lang="en-US" sz="3200" dirty="0" smtClean="0">
                <a:solidFill>
                  <a:schemeClr val="bg1"/>
                </a:solidFill>
              </a:rPr>
              <a:t> </a:t>
            </a:r>
            <a:r>
              <a:rPr lang="vi-VN" sz="3200" dirty="0" smtClean="0">
                <a:solidFill>
                  <a:schemeClr val="bg1"/>
                </a:solidFill>
              </a:rPr>
              <a:t>thông</a:t>
            </a:r>
            <a:r>
              <a:rPr lang="en-US" sz="3200" dirty="0" smtClean="0">
                <a:solidFill>
                  <a:schemeClr val="bg1"/>
                </a:solidFill>
              </a:rPr>
              <a:t> </a:t>
            </a:r>
            <a:r>
              <a:rPr lang="vi-VN" sz="3200" dirty="0" smtClean="0">
                <a:solidFill>
                  <a:schemeClr val="bg1"/>
                </a:solidFill>
              </a:rPr>
              <a:t>tin lên</a:t>
            </a:r>
            <a:r>
              <a:rPr lang="en-US" sz="3200" dirty="0" smtClean="0">
                <a:solidFill>
                  <a:schemeClr val="bg1"/>
                </a:solidFill>
              </a:rPr>
              <a:t> </a:t>
            </a:r>
            <a:r>
              <a:rPr lang="vi-VN" sz="3200" dirty="0" smtClean="0">
                <a:solidFill>
                  <a:schemeClr val="bg1"/>
                </a:solidFill>
              </a:rPr>
              <a:t>từ</a:t>
            </a:r>
            <a:r>
              <a:rPr lang="en-US" sz="3200" dirty="0" smtClean="0">
                <a:solidFill>
                  <a:schemeClr val="bg1"/>
                </a:solidFill>
              </a:rPr>
              <a:t> </a:t>
            </a:r>
            <a:r>
              <a:rPr lang="vi-VN" sz="3200" dirty="0" smtClean="0">
                <a:solidFill>
                  <a:schemeClr val="bg1"/>
                </a:solidFill>
              </a:rPr>
              <a:t>một</a:t>
            </a:r>
            <a:r>
              <a:rPr lang="en-US" sz="3200" dirty="0" smtClean="0">
                <a:solidFill>
                  <a:schemeClr val="bg1"/>
                </a:solidFill>
              </a:rPr>
              <a:t> </a:t>
            </a:r>
            <a:r>
              <a:rPr lang="vi-VN" sz="3200" dirty="0" smtClean="0">
                <a:solidFill>
                  <a:schemeClr val="bg1"/>
                </a:solidFill>
              </a:rPr>
              <a:t>đối</a:t>
            </a:r>
            <a:r>
              <a:rPr lang="en-US" sz="3200" dirty="0" smtClean="0">
                <a:solidFill>
                  <a:schemeClr val="bg1"/>
                </a:solidFill>
              </a:rPr>
              <a:t> </a:t>
            </a:r>
            <a:r>
              <a:rPr lang="vi-VN" sz="3200" dirty="0" smtClean="0">
                <a:solidFill>
                  <a:schemeClr val="bg1"/>
                </a:solidFill>
              </a:rPr>
              <a:t>tượng</a:t>
            </a:r>
            <a:r>
              <a:rPr lang="en-US" sz="3200" dirty="0" smtClean="0">
                <a:solidFill>
                  <a:schemeClr val="bg1"/>
                </a:solidFill>
              </a:rPr>
              <a:t> </a:t>
            </a:r>
            <a:r>
              <a:rPr lang="vi-VN" sz="3200" dirty="0" smtClean="0">
                <a:solidFill>
                  <a:schemeClr val="bg1"/>
                </a:solidFill>
              </a:rPr>
              <a:t>rồi</a:t>
            </a:r>
            <a:r>
              <a:rPr lang="en-US" sz="3200" dirty="0" smtClean="0">
                <a:solidFill>
                  <a:schemeClr val="bg1"/>
                </a:solidFill>
              </a:rPr>
              <a:t> </a:t>
            </a:r>
            <a:r>
              <a:rPr lang="vi-VN" sz="3200" dirty="0" smtClean="0">
                <a:solidFill>
                  <a:schemeClr val="bg1"/>
                </a:solidFill>
              </a:rPr>
              <a:t>ghi</a:t>
            </a:r>
            <a:r>
              <a:rPr lang="en-US" sz="3200" dirty="0" smtClean="0">
                <a:solidFill>
                  <a:schemeClr val="bg1"/>
                </a:solidFill>
              </a:rPr>
              <a:t> </a:t>
            </a:r>
            <a:r>
              <a:rPr lang="vi-VN" sz="3200" dirty="0" smtClean="0">
                <a:solidFill>
                  <a:schemeClr val="bg1"/>
                </a:solidFill>
              </a:rPr>
              <a:t>thông</a:t>
            </a:r>
            <a:r>
              <a:rPr lang="en-US" sz="3200" dirty="0" smtClean="0">
                <a:solidFill>
                  <a:schemeClr val="bg1"/>
                </a:solidFill>
              </a:rPr>
              <a:t> </a:t>
            </a:r>
            <a:r>
              <a:rPr lang="vi-VN" sz="3200" dirty="0" smtClean="0">
                <a:solidFill>
                  <a:schemeClr val="bg1"/>
                </a:solidFill>
              </a:rPr>
              <a:t>tin đó</a:t>
            </a:r>
            <a:r>
              <a:rPr lang="en-US" sz="3200" dirty="0" smtClean="0">
                <a:solidFill>
                  <a:schemeClr val="bg1"/>
                </a:solidFill>
              </a:rPr>
              <a:t> </a:t>
            </a:r>
            <a:r>
              <a:rPr lang="vi-VN" sz="3200" dirty="0" smtClean="0">
                <a:solidFill>
                  <a:schemeClr val="bg1"/>
                </a:solidFill>
              </a:rPr>
              <a:t>xuống</a:t>
            </a:r>
            <a:r>
              <a:rPr lang="en-US" sz="3200" dirty="0" smtClean="0">
                <a:solidFill>
                  <a:schemeClr val="bg1"/>
                </a:solidFill>
              </a:rPr>
              <a:t> </a:t>
            </a:r>
            <a:r>
              <a:rPr lang="vi-VN" sz="3200" dirty="0" smtClean="0">
                <a:solidFill>
                  <a:schemeClr val="bg1"/>
                </a:solidFill>
              </a:rPr>
              <a:t>đối</a:t>
            </a:r>
            <a:r>
              <a:rPr lang="en-US" sz="3200" dirty="0" smtClean="0">
                <a:solidFill>
                  <a:schemeClr val="bg1"/>
                </a:solidFill>
              </a:rPr>
              <a:t> </a:t>
            </a:r>
            <a:r>
              <a:rPr lang="vi-VN" sz="3200" dirty="0" smtClean="0">
                <a:solidFill>
                  <a:schemeClr val="bg1"/>
                </a:solidFill>
              </a:rPr>
              <a:t>tượng</a:t>
            </a:r>
            <a:r>
              <a:rPr lang="en-US" sz="3200" dirty="0" smtClean="0">
                <a:solidFill>
                  <a:schemeClr val="bg1"/>
                </a:solidFill>
              </a:rPr>
              <a:t> </a:t>
            </a:r>
            <a:r>
              <a:rPr lang="vi-VN" sz="3200" dirty="0" smtClean="0">
                <a:solidFill>
                  <a:schemeClr val="bg1"/>
                </a:solidFill>
              </a:rPr>
              <a:t>khác</a:t>
            </a:r>
            <a:endParaRPr lang="en-US" sz="3200" dirty="0" smtClean="0">
              <a:solidFill>
                <a:schemeClr val="bg1"/>
              </a:solidFill>
            </a:endParaRPr>
          </a:p>
          <a:p>
            <a:pPr>
              <a:buFont typeface="Wingdings" pitchFamily="2" charset="2"/>
              <a:buChar char="q"/>
            </a:pPr>
            <a:r>
              <a:rPr lang="en-US" sz="3200">
                <a:solidFill>
                  <a:schemeClr val="bg1"/>
                </a:solidFill>
              </a:rPr>
              <a:t> </a:t>
            </a:r>
            <a:r>
              <a:rPr lang="vi-VN" sz="3200" smtClean="0">
                <a:solidFill>
                  <a:schemeClr val="bg1"/>
                </a:solidFill>
              </a:rPr>
              <a:t>Ví</a:t>
            </a:r>
            <a:r>
              <a:rPr lang="en-US" sz="3200" smtClean="0">
                <a:solidFill>
                  <a:schemeClr val="bg1"/>
                </a:solidFill>
              </a:rPr>
              <a:t> </a:t>
            </a:r>
            <a:r>
              <a:rPr lang="vi-VN" sz="3200" smtClean="0">
                <a:solidFill>
                  <a:schemeClr val="bg1"/>
                </a:solidFill>
              </a:rPr>
              <a:t>dụ</a:t>
            </a:r>
            <a:r>
              <a:rPr lang="vi-VN" sz="3200" dirty="0">
                <a:solidFill>
                  <a:schemeClr val="bg1"/>
                </a:solidFill>
              </a:rPr>
              <a:t>: Bob </a:t>
            </a:r>
            <a:r>
              <a:rPr lang="vi-VN" sz="3200" dirty="0" smtClean="0">
                <a:solidFill>
                  <a:schemeClr val="bg1"/>
                </a:solidFill>
              </a:rPr>
              <a:t>không</a:t>
            </a:r>
            <a:r>
              <a:rPr lang="en-US" sz="3200" dirty="0" smtClean="0">
                <a:solidFill>
                  <a:schemeClr val="bg1"/>
                </a:solidFill>
              </a:rPr>
              <a:t> </a:t>
            </a:r>
            <a:r>
              <a:rPr lang="vi-VN" sz="3200" dirty="0" smtClean="0">
                <a:solidFill>
                  <a:schemeClr val="bg1"/>
                </a:solidFill>
              </a:rPr>
              <a:t>được</a:t>
            </a:r>
            <a:r>
              <a:rPr lang="en-US" sz="3200" dirty="0" smtClean="0">
                <a:solidFill>
                  <a:schemeClr val="bg1"/>
                </a:solidFill>
              </a:rPr>
              <a:t> </a:t>
            </a:r>
            <a:r>
              <a:rPr lang="vi-VN" sz="3200" dirty="0" smtClean="0">
                <a:solidFill>
                  <a:schemeClr val="bg1"/>
                </a:solidFill>
              </a:rPr>
              <a:t>phép</a:t>
            </a:r>
            <a:r>
              <a:rPr lang="en-US" sz="3200" dirty="0" smtClean="0">
                <a:solidFill>
                  <a:schemeClr val="bg1"/>
                </a:solidFill>
              </a:rPr>
              <a:t> </a:t>
            </a:r>
            <a:r>
              <a:rPr lang="vi-VN" sz="3200" dirty="0" smtClean="0">
                <a:solidFill>
                  <a:schemeClr val="bg1"/>
                </a:solidFill>
              </a:rPr>
              <a:t>xem</a:t>
            </a:r>
            <a:r>
              <a:rPr lang="en-US" sz="3200" dirty="0" smtClean="0">
                <a:solidFill>
                  <a:schemeClr val="bg1"/>
                </a:solidFill>
              </a:rPr>
              <a:t> </a:t>
            </a:r>
            <a:r>
              <a:rPr lang="vi-VN" sz="3200" dirty="0" smtClean="0">
                <a:solidFill>
                  <a:schemeClr val="bg1"/>
                </a:solidFill>
              </a:rPr>
              <a:t>file </a:t>
            </a:r>
            <a:r>
              <a:rPr lang="vi-VN" sz="3200" dirty="0">
                <a:solidFill>
                  <a:schemeClr val="bg1"/>
                </a:solidFill>
              </a:rPr>
              <a:t>A, </a:t>
            </a:r>
            <a:r>
              <a:rPr lang="vi-VN" sz="3200" dirty="0" smtClean="0">
                <a:solidFill>
                  <a:schemeClr val="bg1"/>
                </a:solidFill>
              </a:rPr>
              <a:t>nên</a:t>
            </a:r>
            <a:r>
              <a:rPr lang="en-US" sz="3200" dirty="0" smtClean="0">
                <a:solidFill>
                  <a:schemeClr val="bg1"/>
                </a:solidFill>
              </a:rPr>
              <a:t> </a:t>
            </a:r>
            <a:r>
              <a:rPr lang="vi-VN" sz="3200" dirty="0" smtClean="0">
                <a:solidFill>
                  <a:schemeClr val="bg1"/>
                </a:solidFill>
              </a:rPr>
              <a:t>anh ta</a:t>
            </a:r>
            <a:r>
              <a:rPr lang="en-US" sz="3200" dirty="0" smtClean="0">
                <a:solidFill>
                  <a:schemeClr val="bg1"/>
                </a:solidFill>
              </a:rPr>
              <a:t> </a:t>
            </a:r>
            <a:r>
              <a:rPr lang="vi-VN" sz="3200" dirty="0" smtClean="0">
                <a:solidFill>
                  <a:schemeClr val="bg1"/>
                </a:solidFill>
              </a:rPr>
              <a:t>nhờ</a:t>
            </a:r>
            <a:r>
              <a:rPr lang="en-US" sz="3200" dirty="0" smtClean="0">
                <a:solidFill>
                  <a:schemeClr val="bg1"/>
                </a:solidFill>
              </a:rPr>
              <a:t> </a:t>
            </a:r>
            <a:r>
              <a:rPr lang="vi-VN" sz="3200" dirty="0" smtClean="0">
                <a:solidFill>
                  <a:schemeClr val="bg1"/>
                </a:solidFill>
              </a:rPr>
              <a:t>Alice </a:t>
            </a:r>
            <a:r>
              <a:rPr lang="vi-VN" sz="3200" dirty="0">
                <a:solidFill>
                  <a:schemeClr val="bg1"/>
                </a:solidFill>
              </a:rPr>
              <a:t>(</a:t>
            </a:r>
            <a:r>
              <a:rPr lang="vi-VN" sz="3200" dirty="0" smtClean="0">
                <a:solidFill>
                  <a:schemeClr val="bg1"/>
                </a:solidFill>
              </a:rPr>
              <a:t>đồng</a:t>
            </a:r>
            <a:r>
              <a:rPr lang="en-US" sz="3200" dirty="0" smtClean="0">
                <a:solidFill>
                  <a:schemeClr val="bg1"/>
                </a:solidFill>
              </a:rPr>
              <a:t> </a:t>
            </a:r>
            <a:r>
              <a:rPr lang="vi-VN" sz="3200" dirty="0" smtClean="0">
                <a:solidFill>
                  <a:schemeClr val="bg1"/>
                </a:solidFill>
              </a:rPr>
              <a:t>lõa</a:t>
            </a:r>
            <a:r>
              <a:rPr lang="en-US" sz="3200" dirty="0" smtClean="0">
                <a:solidFill>
                  <a:schemeClr val="bg1"/>
                </a:solidFill>
              </a:rPr>
              <a:t> </a:t>
            </a:r>
            <a:r>
              <a:rPr lang="vi-VN" sz="3200" dirty="0" smtClean="0">
                <a:solidFill>
                  <a:schemeClr val="bg1"/>
                </a:solidFill>
              </a:rPr>
              <a:t>với</a:t>
            </a:r>
            <a:r>
              <a:rPr lang="en-US" sz="3200" dirty="0" smtClean="0">
                <a:solidFill>
                  <a:schemeClr val="bg1"/>
                </a:solidFill>
              </a:rPr>
              <a:t> </a:t>
            </a:r>
            <a:r>
              <a:rPr lang="vi-VN" sz="3200" dirty="0" smtClean="0">
                <a:solidFill>
                  <a:schemeClr val="bg1"/>
                </a:solidFill>
              </a:rPr>
              <a:t>Bob</a:t>
            </a:r>
            <a:r>
              <a:rPr lang="vi-VN" sz="3200" dirty="0">
                <a:solidFill>
                  <a:schemeClr val="bg1"/>
                </a:solidFill>
              </a:rPr>
              <a:t>) copy </a:t>
            </a:r>
            <a:r>
              <a:rPr lang="vi-VN" sz="3200" dirty="0" smtClean="0">
                <a:solidFill>
                  <a:schemeClr val="bg1"/>
                </a:solidFill>
              </a:rPr>
              <a:t>nội</a:t>
            </a:r>
            <a:r>
              <a:rPr lang="en-US" sz="3200" dirty="0" smtClean="0">
                <a:solidFill>
                  <a:schemeClr val="bg1"/>
                </a:solidFill>
              </a:rPr>
              <a:t> </a:t>
            </a:r>
            <a:r>
              <a:rPr lang="vi-VN" sz="3200" dirty="0" smtClean="0">
                <a:solidFill>
                  <a:schemeClr val="bg1"/>
                </a:solidFill>
              </a:rPr>
              <a:t>dung của</a:t>
            </a:r>
            <a:r>
              <a:rPr lang="en-US" sz="3200" dirty="0" smtClean="0">
                <a:solidFill>
                  <a:schemeClr val="bg1"/>
                </a:solidFill>
              </a:rPr>
              <a:t> </a:t>
            </a:r>
            <a:r>
              <a:rPr lang="vi-VN" sz="3200" dirty="0" smtClean="0">
                <a:solidFill>
                  <a:schemeClr val="bg1"/>
                </a:solidFill>
              </a:rPr>
              <a:t>file </a:t>
            </a:r>
            <a:r>
              <a:rPr lang="vi-VN" sz="3200" dirty="0">
                <a:solidFill>
                  <a:schemeClr val="bg1"/>
                </a:solidFill>
              </a:rPr>
              <a:t>A sang file B (Bob </a:t>
            </a:r>
            <a:r>
              <a:rPr lang="vi-VN" sz="3200" dirty="0" smtClean="0">
                <a:solidFill>
                  <a:schemeClr val="bg1"/>
                </a:solidFill>
              </a:rPr>
              <a:t>có</a:t>
            </a:r>
            <a:r>
              <a:rPr lang="en-US" sz="3200" dirty="0" smtClean="0">
                <a:solidFill>
                  <a:schemeClr val="bg1"/>
                </a:solidFill>
              </a:rPr>
              <a:t> </a:t>
            </a:r>
            <a:r>
              <a:rPr lang="vi-VN" sz="3200" dirty="0" smtClean="0">
                <a:solidFill>
                  <a:schemeClr val="bg1"/>
                </a:solidFill>
              </a:rPr>
              <a:t>thể</a:t>
            </a:r>
            <a:r>
              <a:rPr lang="en-US" sz="3200" dirty="0" smtClean="0">
                <a:solidFill>
                  <a:schemeClr val="bg1"/>
                </a:solidFill>
              </a:rPr>
              <a:t> </a:t>
            </a:r>
            <a:r>
              <a:rPr lang="vi-VN" sz="3200" dirty="0" smtClean="0">
                <a:solidFill>
                  <a:schemeClr val="bg1"/>
                </a:solidFill>
              </a:rPr>
              <a:t>xem</a:t>
            </a:r>
            <a:r>
              <a:rPr lang="en-US" sz="3200" dirty="0" smtClean="0">
                <a:solidFill>
                  <a:schemeClr val="bg1"/>
                </a:solidFill>
              </a:rPr>
              <a:t> </a:t>
            </a:r>
            <a:r>
              <a:rPr lang="vi-VN" sz="3200" dirty="0" smtClean="0">
                <a:solidFill>
                  <a:schemeClr val="bg1"/>
                </a:solidFill>
              </a:rPr>
              <a:t>được</a:t>
            </a:r>
            <a:r>
              <a:rPr lang="en-US" sz="3200" dirty="0" smtClean="0">
                <a:solidFill>
                  <a:schemeClr val="bg1"/>
                </a:solidFill>
              </a:rPr>
              <a:t> </a:t>
            </a:r>
            <a:r>
              <a:rPr lang="vi-VN" sz="3200" dirty="0" smtClean="0">
                <a:solidFill>
                  <a:schemeClr val="bg1"/>
                </a:solidFill>
              </a:rPr>
              <a:t>file </a:t>
            </a:r>
            <a:r>
              <a:rPr lang="vi-VN" sz="3200" dirty="0">
                <a:solidFill>
                  <a:schemeClr val="bg1"/>
                </a:solidFill>
              </a:rPr>
              <a:t>B</a:t>
            </a:r>
            <a:r>
              <a:rPr lang="vi-VN" sz="3200" dirty="0" smtClean="0">
                <a:solidFill>
                  <a:schemeClr val="bg1"/>
                </a:solidFill>
              </a:rPr>
              <a:t>)</a:t>
            </a:r>
            <a:endParaRPr lang="en-US" sz="3200" dirty="0" smtClean="0">
              <a:solidFill>
                <a:schemeClr val="bg1"/>
              </a:solidFill>
            </a:endParaRPr>
          </a:p>
          <a:p>
            <a:pPr>
              <a:buFont typeface="Wingdings" pitchFamily="2" charset="2"/>
              <a:buChar char="q"/>
            </a:pPr>
            <a:r>
              <a:rPr lang="en-US" sz="3200" dirty="0">
                <a:solidFill>
                  <a:schemeClr val="bg1"/>
                </a:solidFill>
              </a:rPr>
              <a:t> </a:t>
            </a:r>
            <a:r>
              <a:rPr lang="vi-VN" sz="3200" dirty="0" smtClean="0">
                <a:solidFill>
                  <a:schemeClr val="bg1"/>
                </a:solidFill>
              </a:rPr>
              <a:t>Giả</a:t>
            </a:r>
            <a:r>
              <a:rPr lang="en-US" sz="3200" dirty="0" smtClean="0">
                <a:solidFill>
                  <a:schemeClr val="bg1"/>
                </a:solidFill>
              </a:rPr>
              <a:t> </a:t>
            </a:r>
            <a:r>
              <a:rPr lang="vi-VN" sz="3200" dirty="0" smtClean="0">
                <a:solidFill>
                  <a:schemeClr val="bg1"/>
                </a:solidFill>
              </a:rPr>
              <a:t>sử</a:t>
            </a:r>
            <a:r>
              <a:rPr lang="en-US" sz="3200" dirty="0" smtClean="0">
                <a:solidFill>
                  <a:schemeClr val="bg1"/>
                </a:solidFill>
              </a:rPr>
              <a:t> </a:t>
            </a:r>
            <a:r>
              <a:rPr lang="vi-VN" sz="3200" dirty="0" smtClean="0">
                <a:solidFill>
                  <a:schemeClr val="bg1"/>
                </a:solidFill>
              </a:rPr>
              <a:t>các</a:t>
            </a:r>
            <a:r>
              <a:rPr lang="en-US" sz="3200" dirty="0" smtClean="0">
                <a:solidFill>
                  <a:schemeClr val="bg1"/>
                </a:solidFill>
              </a:rPr>
              <a:t> </a:t>
            </a:r>
            <a:r>
              <a:rPr lang="vi-VN" sz="3200" dirty="0" smtClean="0">
                <a:solidFill>
                  <a:schemeClr val="bg1"/>
                </a:solidFill>
              </a:rPr>
              <a:t>người dùng</a:t>
            </a:r>
            <a:r>
              <a:rPr lang="en-US" sz="3200" dirty="0" smtClean="0">
                <a:solidFill>
                  <a:schemeClr val="bg1"/>
                </a:solidFill>
              </a:rPr>
              <a:t> </a:t>
            </a:r>
            <a:r>
              <a:rPr lang="vi-VN" sz="3200" dirty="0" smtClean="0">
                <a:solidFill>
                  <a:schemeClr val="bg1"/>
                </a:solidFill>
              </a:rPr>
              <a:t>đều</a:t>
            </a:r>
            <a:r>
              <a:rPr lang="en-US" sz="3200" dirty="0" smtClean="0">
                <a:solidFill>
                  <a:schemeClr val="bg1"/>
                </a:solidFill>
              </a:rPr>
              <a:t> </a:t>
            </a:r>
            <a:r>
              <a:rPr lang="vi-VN" sz="3200" dirty="0" smtClean="0">
                <a:solidFill>
                  <a:schemeClr val="bg1"/>
                </a:solidFill>
              </a:rPr>
              <a:t>đáng</a:t>
            </a:r>
            <a:r>
              <a:rPr lang="en-US" sz="3200" dirty="0" smtClean="0">
                <a:solidFill>
                  <a:schemeClr val="bg1"/>
                </a:solidFill>
              </a:rPr>
              <a:t> </a:t>
            </a:r>
            <a:r>
              <a:rPr lang="vi-VN" sz="3200" dirty="0" smtClean="0">
                <a:solidFill>
                  <a:schemeClr val="bg1"/>
                </a:solidFill>
              </a:rPr>
              <a:t>tin cậy</a:t>
            </a:r>
            <a:r>
              <a:rPr lang="en-US" sz="3200" dirty="0" smtClean="0">
                <a:solidFill>
                  <a:schemeClr val="bg1"/>
                </a:solidFill>
              </a:rPr>
              <a:t> </a:t>
            </a:r>
            <a:r>
              <a:rPr lang="vi-VN" sz="3200" dirty="0" smtClean="0">
                <a:solidFill>
                  <a:schemeClr val="bg1"/>
                </a:solidFill>
              </a:rPr>
              <a:t>và</a:t>
            </a:r>
            <a:r>
              <a:rPr lang="en-US" sz="3200" dirty="0" smtClean="0">
                <a:solidFill>
                  <a:schemeClr val="bg1"/>
                </a:solidFill>
              </a:rPr>
              <a:t> </a:t>
            </a:r>
            <a:r>
              <a:rPr lang="vi-VN" sz="3200" dirty="0" smtClean="0">
                <a:solidFill>
                  <a:schemeClr val="bg1"/>
                </a:solidFill>
              </a:rPr>
              <a:t>không</a:t>
            </a:r>
            <a:r>
              <a:rPr lang="en-US" sz="3200" dirty="0" smtClean="0">
                <a:solidFill>
                  <a:schemeClr val="bg1"/>
                </a:solidFill>
              </a:rPr>
              <a:t> </a:t>
            </a:r>
            <a:r>
              <a:rPr lang="vi-VN" sz="3200" dirty="0" smtClean="0">
                <a:solidFill>
                  <a:schemeClr val="bg1"/>
                </a:solidFill>
              </a:rPr>
              <a:t>làm</a:t>
            </a:r>
            <a:r>
              <a:rPr lang="en-US" sz="3200" dirty="0" smtClean="0">
                <a:solidFill>
                  <a:schemeClr val="bg1"/>
                </a:solidFill>
              </a:rPr>
              <a:t> </a:t>
            </a:r>
            <a:r>
              <a:rPr lang="vi-VN" sz="3200" dirty="0" smtClean="0">
                <a:solidFill>
                  <a:schemeClr val="bg1"/>
                </a:solidFill>
              </a:rPr>
              <a:t>việc</a:t>
            </a:r>
            <a:r>
              <a:rPr lang="en-US" sz="3200" dirty="0" smtClean="0">
                <a:solidFill>
                  <a:schemeClr val="bg1"/>
                </a:solidFill>
              </a:rPr>
              <a:t> </a:t>
            </a:r>
            <a:r>
              <a:rPr lang="vi-VN" sz="3200" dirty="0" smtClean="0">
                <a:solidFill>
                  <a:schemeClr val="bg1"/>
                </a:solidFill>
              </a:rPr>
              <a:t>như</a:t>
            </a:r>
            <a:r>
              <a:rPr lang="en-US" sz="3200" dirty="0" smtClean="0">
                <a:solidFill>
                  <a:schemeClr val="bg1"/>
                </a:solidFill>
              </a:rPr>
              <a:t> </a:t>
            </a:r>
            <a:r>
              <a:rPr lang="vi-VN" sz="3200" dirty="0" smtClean="0">
                <a:solidFill>
                  <a:schemeClr val="bg1"/>
                </a:solidFill>
              </a:rPr>
              <a:t>trên</a:t>
            </a:r>
            <a:r>
              <a:rPr lang="en-US" sz="3200" dirty="0" smtClean="0">
                <a:solidFill>
                  <a:schemeClr val="bg1"/>
                </a:solidFill>
              </a:rPr>
              <a:t> </a:t>
            </a:r>
            <a:r>
              <a:rPr lang="vi-VN" sz="3200" dirty="0" smtClean="0">
                <a:solidFill>
                  <a:schemeClr val="bg1"/>
                </a:solidFill>
              </a:rPr>
              <a:t>thì</a:t>
            </a:r>
            <a:r>
              <a:rPr lang="en-US" sz="3200" dirty="0" smtClean="0">
                <a:solidFill>
                  <a:schemeClr val="bg1"/>
                </a:solidFill>
              </a:rPr>
              <a:t> </a:t>
            </a:r>
            <a:r>
              <a:rPr lang="vi-VN" sz="3200" dirty="0" smtClean="0">
                <a:solidFill>
                  <a:schemeClr val="bg1"/>
                </a:solidFill>
              </a:rPr>
              <a:t>cũng</a:t>
            </a:r>
            <a:r>
              <a:rPr lang="en-US" sz="3200" dirty="0" smtClean="0">
                <a:solidFill>
                  <a:schemeClr val="bg1"/>
                </a:solidFill>
              </a:rPr>
              <a:t> </a:t>
            </a:r>
            <a:r>
              <a:rPr lang="vi-VN" sz="3200" dirty="0" smtClean="0">
                <a:solidFill>
                  <a:schemeClr val="bg1"/>
                </a:solidFill>
              </a:rPr>
              <a:t>có</a:t>
            </a:r>
            <a:r>
              <a:rPr lang="en-US" sz="3200" dirty="0" smtClean="0">
                <a:solidFill>
                  <a:schemeClr val="bg1"/>
                </a:solidFill>
              </a:rPr>
              <a:t> </a:t>
            </a:r>
            <a:r>
              <a:rPr lang="vi-VN" sz="3200" dirty="0" smtClean="0">
                <a:solidFill>
                  <a:schemeClr val="bg1"/>
                </a:solidFill>
              </a:rPr>
              <a:t>thể</a:t>
            </a:r>
            <a:r>
              <a:rPr lang="en-US" sz="3200" dirty="0" smtClean="0">
                <a:solidFill>
                  <a:schemeClr val="bg1"/>
                </a:solidFill>
              </a:rPr>
              <a:t> </a:t>
            </a:r>
            <a:r>
              <a:rPr lang="vi-VN" sz="3200" dirty="0" smtClean="0">
                <a:solidFill>
                  <a:schemeClr val="bg1"/>
                </a:solidFill>
              </a:rPr>
              <a:t>một</a:t>
            </a:r>
            <a:r>
              <a:rPr lang="en-US" sz="3200" dirty="0" smtClean="0">
                <a:solidFill>
                  <a:schemeClr val="bg1"/>
                </a:solidFill>
              </a:rPr>
              <a:t> </a:t>
            </a:r>
            <a:r>
              <a:rPr lang="vi-VN" sz="3200" dirty="0" smtClean="0">
                <a:solidFill>
                  <a:schemeClr val="bg1"/>
                </a:solidFill>
              </a:rPr>
              <a:t>Trojan </a:t>
            </a:r>
            <a:r>
              <a:rPr lang="vi-VN" sz="3200" dirty="0">
                <a:solidFill>
                  <a:schemeClr val="bg1"/>
                </a:solidFill>
              </a:rPr>
              <a:t>Horses </a:t>
            </a:r>
            <a:r>
              <a:rPr lang="vi-VN" sz="3200" dirty="0" smtClean="0">
                <a:solidFill>
                  <a:schemeClr val="bg1"/>
                </a:solidFill>
              </a:rPr>
              <a:t>sẽ</a:t>
            </a:r>
            <a:r>
              <a:rPr lang="en-US" sz="3200" dirty="0" smtClean="0">
                <a:solidFill>
                  <a:schemeClr val="bg1"/>
                </a:solidFill>
              </a:rPr>
              <a:t> </a:t>
            </a:r>
            <a:r>
              <a:rPr lang="vi-VN" sz="3200" dirty="0" smtClean="0">
                <a:solidFill>
                  <a:schemeClr val="bg1"/>
                </a:solidFill>
              </a:rPr>
              <a:t>làm</a:t>
            </a:r>
            <a:r>
              <a:rPr lang="en-US" sz="3200" dirty="0" smtClean="0">
                <a:solidFill>
                  <a:schemeClr val="bg1"/>
                </a:solidFill>
              </a:rPr>
              <a:t> </a:t>
            </a:r>
            <a:r>
              <a:rPr lang="vi-VN" sz="3200" dirty="0" smtClean="0">
                <a:solidFill>
                  <a:schemeClr val="bg1"/>
                </a:solidFill>
              </a:rPr>
              <a:t>việc</a:t>
            </a:r>
            <a:r>
              <a:rPr lang="en-US" sz="3200" dirty="0" smtClean="0">
                <a:solidFill>
                  <a:schemeClr val="bg1"/>
                </a:solidFill>
              </a:rPr>
              <a:t> </a:t>
            </a:r>
            <a:r>
              <a:rPr lang="vi-VN" sz="3200" dirty="0" smtClean="0">
                <a:solidFill>
                  <a:schemeClr val="bg1"/>
                </a:solidFill>
              </a:rPr>
              <a:t>sao</a:t>
            </a:r>
            <a:r>
              <a:rPr lang="en-US" sz="3200" dirty="0" smtClean="0">
                <a:solidFill>
                  <a:schemeClr val="bg1"/>
                </a:solidFill>
              </a:rPr>
              <a:t> </a:t>
            </a:r>
            <a:r>
              <a:rPr lang="vi-VN" sz="3200" dirty="0" smtClean="0">
                <a:solidFill>
                  <a:schemeClr val="bg1"/>
                </a:solidFill>
              </a:rPr>
              <a:t>chép</a:t>
            </a:r>
            <a:r>
              <a:rPr lang="en-US" sz="3200" dirty="0" smtClean="0">
                <a:solidFill>
                  <a:schemeClr val="bg1"/>
                </a:solidFill>
              </a:rPr>
              <a:t> </a:t>
            </a:r>
            <a:r>
              <a:rPr lang="vi-VN" sz="3200" dirty="0" smtClean="0">
                <a:solidFill>
                  <a:schemeClr val="bg1"/>
                </a:solidFill>
              </a:rPr>
              <a:t>thông</a:t>
            </a:r>
            <a:r>
              <a:rPr lang="en-US" sz="3200" dirty="0" smtClean="0">
                <a:solidFill>
                  <a:schemeClr val="bg1"/>
                </a:solidFill>
              </a:rPr>
              <a:t> </a:t>
            </a:r>
            <a:r>
              <a:rPr lang="vi-VN" sz="3200" dirty="0" smtClean="0">
                <a:solidFill>
                  <a:schemeClr val="bg1"/>
                </a:solidFill>
              </a:rPr>
              <a:t>tin từ</a:t>
            </a:r>
            <a:r>
              <a:rPr lang="en-US" sz="3200" dirty="0" smtClean="0">
                <a:solidFill>
                  <a:schemeClr val="bg1"/>
                </a:solidFill>
              </a:rPr>
              <a:t> </a:t>
            </a:r>
            <a:r>
              <a:rPr lang="vi-VN" sz="3200" dirty="0" smtClean="0">
                <a:solidFill>
                  <a:schemeClr val="bg1"/>
                </a:solidFill>
              </a:rPr>
              <a:t>đối</a:t>
            </a:r>
            <a:r>
              <a:rPr lang="en-US" sz="3200" dirty="0" smtClean="0">
                <a:solidFill>
                  <a:schemeClr val="bg1"/>
                </a:solidFill>
              </a:rPr>
              <a:t> </a:t>
            </a:r>
            <a:r>
              <a:rPr lang="vi-VN" sz="3200" dirty="0" smtClean="0">
                <a:solidFill>
                  <a:schemeClr val="bg1"/>
                </a:solidFill>
              </a:rPr>
              <a:t>tượng</a:t>
            </a:r>
            <a:r>
              <a:rPr lang="en-US" sz="3200" dirty="0" smtClean="0">
                <a:solidFill>
                  <a:schemeClr val="bg1"/>
                </a:solidFill>
              </a:rPr>
              <a:t> </a:t>
            </a:r>
            <a:r>
              <a:rPr lang="vi-VN" sz="3200" dirty="0" smtClean="0">
                <a:solidFill>
                  <a:schemeClr val="bg1"/>
                </a:solidFill>
              </a:rPr>
              <a:t>này</a:t>
            </a:r>
            <a:r>
              <a:rPr lang="en-US" sz="3200" dirty="0" smtClean="0">
                <a:solidFill>
                  <a:schemeClr val="bg1"/>
                </a:solidFill>
              </a:rPr>
              <a:t> </a:t>
            </a:r>
            <a:r>
              <a:rPr lang="vi-VN" sz="3200" dirty="0" smtClean="0">
                <a:solidFill>
                  <a:schemeClr val="bg1"/>
                </a:solidFill>
              </a:rPr>
              <a:t>sang đối</a:t>
            </a:r>
            <a:r>
              <a:rPr lang="en-US" sz="3200" dirty="0" smtClean="0">
                <a:solidFill>
                  <a:schemeClr val="bg1"/>
                </a:solidFill>
              </a:rPr>
              <a:t> </a:t>
            </a:r>
            <a:r>
              <a:rPr lang="vi-VN" sz="3200" dirty="0" smtClean="0">
                <a:solidFill>
                  <a:schemeClr val="bg1"/>
                </a:solidFill>
              </a:rPr>
              <a:t>tượng</a:t>
            </a:r>
            <a:r>
              <a:rPr lang="en-US" sz="3200" dirty="0" smtClean="0">
                <a:solidFill>
                  <a:schemeClr val="bg1"/>
                </a:solidFill>
              </a:rPr>
              <a:t> </a:t>
            </a:r>
            <a:r>
              <a:rPr lang="vi-VN" sz="3200" dirty="0" smtClean="0">
                <a:solidFill>
                  <a:schemeClr val="bg1"/>
                </a:solidFill>
              </a:rPr>
              <a:t>khác</a:t>
            </a:r>
            <a:r>
              <a:rPr lang="vi-VN" sz="3200" dirty="0">
                <a:solidFill>
                  <a:schemeClr val="bg1"/>
                </a:solidFill>
              </a:rPr>
              <a:t>.</a:t>
            </a:r>
            <a:endParaRPr lang="en-US" sz="3200" dirty="0" smtClean="0">
              <a:solidFill>
                <a:schemeClr val="bg1"/>
              </a:solidFill>
            </a:endParaRPr>
          </a:p>
        </p:txBody>
      </p:sp>
    </p:spTree>
    <p:extLst>
      <p:ext uri="{BB962C8B-B14F-4D97-AF65-F5344CB8AC3E}">
        <p14:creationId xmlns:p14="http://schemas.microsoft.com/office/powerpoint/2010/main" val="22593847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2123886" cy="793115"/>
          </a:xfrm>
        </p:spPr>
        <p:txBody>
          <a:bodyPr/>
          <a:lstStyle/>
          <a:p>
            <a:pPr algn="ctr"/>
            <a:r>
              <a:rPr lang="en-US" b="1" dirty="0" err="1"/>
              <a:t>Vấn</a:t>
            </a:r>
            <a:r>
              <a:rPr lang="en-US" b="1" dirty="0"/>
              <a:t> </a:t>
            </a:r>
            <a:r>
              <a:rPr lang="en-US" b="1" dirty="0" err="1"/>
              <a:t>đề</a:t>
            </a:r>
            <a:r>
              <a:rPr lang="en-US" b="1" dirty="0"/>
              <a:t> an </a:t>
            </a:r>
            <a:r>
              <a:rPr lang="en-US" b="1" dirty="0" err="1"/>
              <a:t>toàn</a:t>
            </a:r>
            <a:r>
              <a:rPr lang="en-US" b="1" dirty="0"/>
              <a:t> </a:t>
            </a:r>
            <a:r>
              <a:rPr lang="en-US" b="1" dirty="0" err="1"/>
              <a:t>của</a:t>
            </a:r>
            <a:r>
              <a:rPr lang="en-US" b="1" dirty="0"/>
              <a:t> DAC</a:t>
            </a:r>
            <a:endParaRPr lang="en-US" dirty="0"/>
          </a:p>
        </p:txBody>
      </p:sp>
      <p:sp>
        <p:nvSpPr>
          <p:cNvPr id="3" name="Rectangle 2"/>
          <p:cNvSpPr/>
          <p:nvPr/>
        </p:nvSpPr>
        <p:spPr>
          <a:xfrm>
            <a:off x="8817429" y="1828800"/>
            <a:ext cx="1362270" cy="1156996"/>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t>File A</a:t>
            </a:r>
            <a:endParaRPr lang="en-US" sz="2800" dirty="0"/>
          </a:p>
        </p:txBody>
      </p:sp>
      <p:sp>
        <p:nvSpPr>
          <p:cNvPr id="4" name="Rectangle 3"/>
          <p:cNvSpPr/>
          <p:nvPr/>
        </p:nvSpPr>
        <p:spPr>
          <a:xfrm>
            <a:off x="8817429" y="4164563"/>
            <a:ext cx="1362270" cy="1156996"/>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t>File b</a:t>
            </a:r>
            <a:endParaRPr lang="en-US" sz="2800" dirty="0"/>
          </a:p>
        </p:txBody>
      </p:sp>
      <p:sp>
        <p:nvSpPr>
          <p:cNvPr id="5" name="TextBox 4"/>
          <p:cNvSpPr txBox="1"/>
          <p:nvPr/>
        </p:nvSpPr>
        <p:spPr>
          <a:xfrm>
            <a:off x="8560646" y="1324947"/>
            <a:ext cx="1875835" cy="369332"/>
          </a:xfrm>
          <a:prstGeom prst="rect">
            <a:avLst/>
          </a:prstGeom>
          <a:noFill/>
        </p:spPr>
        <p:txBody>
          <a:bodyPr wrap="none" rtlCol="0">
            <a:spAutoFit/>
          </a:bodyPr>
          <a:lstStyle/>
          <a:p>
            <a:r>
              <a:rPr lang="en-US" dirty="0" smtClean="0">
                <a:solidFill>
                  <a:schemeClr val="bg1"/>
                </a:solidFill>
              </a:rPr>
              <a:t>R: Alice, W: Alice</a:t>
            </a:r>
            <a:endParaRPr lang="en-US" dirty="0">
              <a:solidFill>
                <a:schemeClr val="bg1"/>
              </a:solidFill>
            </a:endParaRPr>
          </a:p>
        </p:txBody>
      </p:sp>
      <p:sp>
        <p:nvSpPr>
          <p:cNvPr id="6" name="TextBox 5"/>
          <p:cNvSpPr txBox="1"/>
          <p:nvPr/>
        </p:nvSpPr>
        <p:spPr>
          <a:xfrm>
            <a:off x="8658429" y="3623388"/>
            <a:ext cx="1680268" cy="369332"/>
          </a:xfrm>
          <a:prstGeom prst="rect">
            <a:avLst/>
          </a:prstGeom>
          <a:noFill/>
        </p:spPr>
        <p:txBody>
          <a:bodyPr wrap="none" rtlCol="0">
            <a:spAutoFit/>
          </a:bodyPr>
          <a:lstStyle/>
          <a:p>
            <a:r>
              <a:rPr lang="en-US" dirty="0" smtClean="0">
                <a:solidFill>
                  <a:schemeClr val="bg1"/>
                </a:solidFill>
              </a:rPr>
              <a:t>R: Bob, W: Bob</a:t>
            </a:r>
            <a:endParaRPr lang="en-US" dirty="0">
              <a:solidFill>
                <a:schemeClr val="bg1"/>
              </a:solidFill>
            </a:endParaRPr>
          </a:p>
        </p:txBody>
      </p:sp>
      <p:sp>
        <p:nvSpPr>
          <p:cNvPr id="7" name="TextBox 6"/>
          <p:cNvSpPr txBox="1"/>
          <p:nvPr/>
        </p:nvSpPr>
        <p:spPr>
          <a:xfrm>
            <a:off x="1285878" y="2045351"/>
            <a:ext cx="1826141" cy="523220"/>
          </a:xfrm>
          <a:prstGeom prst="rect">
            <a:avLst/>
          </a:prstGeom>
          <a:noFill/>
        </p:spPr>
        <p:txBody>
          <a:bodyPr wrap="none" rtlCol="0">
            <a:spAutoFit/>
          </a:bodyPr>
          <a:lstStyle/>
          <a:p>
            <a:r>
              <a:rPr lang="en-US" sz="2800" b="1" dirty="0" smtClean="0">
                <a:solidFill>
                  <a:schemeClr val="bg1"/>
                </a:solidFill>
              </a:rPr>
              <a:t>User Alice</a:t>
            </a:r>
            <a:endParaRPr lang="en-US" sz="2800" b="1" dirty="0">
              <a:solidFill>
                <a:schemeClr val="bg1"/>
              </a:solidFill>
            </a:endParaRPr>
          </a:p>
        </p:txBody>
      </p:sp>
      <p:sp>
        <p:nvSpPr>
          <p:cNvPr id="8" name="TextBox 7"/>
          <p:cNvSpPr txBox="1"/>
          <p:nvPr/>
        </p:nvSpPr>
        <p:spPr>
          <a:xfrm>
            <a:off x="1371638" y="4343792"/>
            <a:ext cx="1654620" cy="523220"/>
          </a:xfrm>
          <a:prstGeom prst="rect">
            <a:avLst/>
          </a:prstGeom>
          <a:noFill/>
        </p:spPr>
        <p:txBody>
          <a:bodyPr wrap="none" rtlCol="0">
            <a:spAutoFit/>
          </a:bodyPr>
          <a:lstStyle/>
          <a:p>
            <a:r>
              <a:rPr lang="en-US" sz="2800" b="1" dirty="0" smtClean="0">
                <a:solidFill>
                  <a:schemeClr val="bg1"/>
                </a:solidFill>
              </a:rPr>
              <a:t>User Bob</a:t>
            </a:r>
            <a:endParaRPr lang="en-US" sz="2800" b="1" dirty="0">
              <a:solidFill>
                <a:schemeClr val="bg1"/>
              </a:solidFill>
            </a:endParaRPr>
          </a:p>
        </p:txBody>
      </p:sp>
      <p:sp>
        <p:nvSpPr>
          <p:cNvPr id="9" name="Rectangle 8"/>
          <p:cNvSpPr/>
          <p:nvPr/>
        </p:nvSpPr>
        <p:spPr>
          <a:xfrm>
            <a:off x="1371638" y="5707616"/>
            <a:ext cx="8270213" cy="584775"/>
          </a:xfrm>
          <a:prstGeom prst="rect">
            <a:avLst/>
          </a:prstGeom>
        </p:spPr>
        <p:txBody>
          <a:bodyPr wrap="none">
            <a:spAutoFit/>
          </a:bodyPr>
          <a:lstStyle/>
          <a:p>
            <a:r>
              <a:rPr lang="en-US" sz="3200" dirty="0" smtClean="0">
                <a:solidFill>
                  <a:srgbClr val="FFFF00"/>
                </a:solidFill>
                <a:sym typeface="Wingdings" panose="05000000000000000000" pitchFamily="2" charset="2"/>
              </a:rPr>
              <a:t> </a:t>
            </a:r>
            <a:r>
              <a:rPr lang="vi-VN" sz="3200" dirty="0" smtClean="0">
                <a:solidFill>
                  <a:srgbClr val="FFFF00"/>
                </a:solidFill>
              </a:rPr>
              <a:t>Bob không</a:t>
            </a:r>
            <a:r>
              <a:rPr lang="en-US" sz="3200" dirty="0" smtClean="0">
                <a:solidFill>
                  <a:srgbClr val="FFFF00"/>
                </a:solidFill>
              </a:rPr>
              <a:t> </a:t>
            </a:r>
            <a:r>
              <a:rPr lang="vi-VN" sz="3200" dirty="0" smtClean="0">
                <a:solidFill>
                  <a:srgbClr val="FFFF00"/>
                </a:solidFill>
              </a:rPr>
              <a:t>thể</a:t>
            </a:r>
            <a:r>
              <a:rPr lang="en-US" sz="3200" dirty="0" smtClean="0">
                <a:solidFill>
                  <a:srgbClr val="FFFF00"/>
                </a:solidFill>
              </a:rPr>
              <a:t> </a:t>
            </a:r>
            <a:r>
              <a:rPr lang="vi-VN" sz="3200" dirty="0" smtClean="0">
                <a:solidFill>
                  <a:srgbClr val="FFFF00"/>
                </a:solidFill>
              </a:rPr>
              <a:t>đọc</a:t>
            </a:r>
            <a:r>
              <a:rPr lang="en-US" sz="3200" dirty="0" smtClean="0">
                <a:solidFill>
                  <a:srgbClr val="FFFF00"/>
                </a:solidFill>
              </a:rPr>
              <a:t> </a:t>
            </a:r>
            <a:r>
              <a:rPr lang="vi-VN" sz="3200" dirty="0" smtClean="0">
                <a:solidFill>
                  <a:srgbClr val="FFFF00"/>
                </a:solidFill>
              </a:rPr>
              <a:t>được</a:t>
            </a:r>
            <a:r>
              <a:rPr lang="en-US" sz="3200" dirty="0" smtClean="0">
                <a:solidFill>
                  <a:srgbClr val="FFFF00"/>
                </a:solidFill>
              </a:rPr>
              <a:t> </a:t>
            </a:r>
            <a:r>
              <a:rPr lang="vi-VN" sz="3200" dirty="0" smtClean="0">
                <a:solidFill>
                  <a:srgbClr val="FFFF00"/>
                </a:solidFill>
              </a:rPr>
              <a:t>nội</a:t>
            </a:r>
            <a:r>
              <a:rPr lang="en-US" sz="3200" dirty="0" smtClean="0">
                <a:solidFill>
                  <a:srgbClr val="FFFF00"/>
                </a:solidFill>
              </a:rPr>
              <a:t> </a:t>
            </a:r>
            <a:r>
              <a:rPr lang="vi-VN" sz="3200" dirty="0" smtClean="0">
                <a:solidFill>
                  <a:srgbClr val="FFFF00"/>
                </a:solidFill>
              </a:rPr>
              <a:t>dung của</a:t>
            </a:r>
            <a:r>
              <a:rPr lang="en-US" sz="3200" dirty="0" smtClean="0">
                <a:solidFill>
                  <a:srgbClr val="FFFF00"/>
                </a:solidFill>
              </a:rPr>
              <a:t> </a:t>
            </a:r>
            <a:r>
              <a:rPr lang="vi-VN" sz="3200" dirty="0" smtClean="0">
                <a:solidFill>
                  <a:srgbClr val="FFFF00"/>
                </a:solidFill>
              </a:rPr>
              <a:t>file </a:t>
            </a:r>
            <a:r>
              <a:rPr lang="vi-VN" sz="3200" dirty="0">
                <a:solidFill>
                  <a:srgbClr val="FFFF00"/>
                </a:solidFill>
              </a:rPr>
              <a:t>A</a:t>
            </a:r>
            <a:endParaRPr lang="en-US" sz="3200" dirty="0">
              <a:solidFill>
                <a:srgbClr val="FFFF00"/>
              </a:solidFill>
            </a:endParaRPr>
          </a:p>
        </p:txBody>
      </p:sp>
    </p:spTree>
    <p:extLst>
      <p:ext uri="{BB962C8B-B14F-4D97-AF65-F5344CB8AC3E}">
        <p14:creationId xmlns:p14="http://schemas.microsoft.com/office/powerpoint/2010/main" val="35070996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2123886" cy="793115"/>
          </a:xfrm>
        </p:spPr>
        <p:txBody>
          <a:bodyPr/>
          <a:lstStyle/>
          <a:p>
            <a:pPr algn="ctr"/>
            <a:r>
              <a:rPr lang="en-US" b="1" dirty="0" err="1"/>
              <a:t>Vấn</a:t>
            </a:r>
            <a:r>
              <a:rPr lang="en-US" b="1" dirty="0"/>
              <a:t> </a:t>
            </a:r>
            <a:r>
              <a:rPr lang="en-US" b="1" dirty="0" err="1"/>
              <a:t>đề</a:t>
            </a:r>
            <a:r>
              <a:rPr lang="en-US" b="1" dirty="0"/>
              <a:t> an </a:t>
            </a:r>
            <a:r>
              <a:rPr lang="en-US" b="1" dirty="0" err="1"/>
              <a:t>toàn</a:t>
            </a:r>
            <a:r>
              <a:rPr lang="en-US" b="1" dirty="0"/>
              <a:t> </a:t>
            </a:r>
            <a:r>
              <a:rPr lang="en-US" b="1" dirty="0" err="1"/>
              <a:t>của</a:t>
            </a:r>
            <a:r>
              <a:rPr lang="en-US" b="1" dirty="0"/>
              <a:t> DAC</a:t>
            </a:r>
            <a:endParaRPr lang="en-US" dirty="0"/>
          </a:p>
        </p:txBody>
      </p:sp>
      <p:sp>
        <p:nvSpPr>
          <p:cNvPr id="3" name="Rectangle 2"/>
          <p:cNvSpPr/>
          <p:nvPr/>
        </p:nvSpPr>
        <p:spPr>
          <a:xfrm>
            <a:off x="8780106" y="2183363"/>
            <a:ext cx="1362270" cy="1156996"/>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t>File A</a:t>
            </a:r>
            <a:endParaRPr lang="en-US" sz="2800" dirty="0"/>
          </a:p>
        </p:txBody>
      </p:sp>
      <p:sp>
        <p:nvSpPr>
          <p:cNvPr id="4" name="Rectangle 3"/>
          <p:cNvSpPr/>
          <p:nvPr/>
        </p:nvSpPr>
        <p:spPr>
          <a:xfrm>
            <a:off x="8780106" y="4519126"/>
            <a:ext cx="1362270" cy="1156996"/>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t>File B</a:t>
            </a:r>
            <a:endParaRPr lang="en-US" sz="2800" dirty="0"/>
          </a:p>
        </p:txBody>
      </p:sp>
      <p:sp>
        <p:nvSpPr>
          <p:cNvPr id="5" name="TextBox 4"/>
          <p:cNvSpPr txBox="1"/>
          <p:nvPr/>
        </p:nvSpPr>
        <p:spPr>
          <a:xfrm>
            <a:off x="8523323" y="1679510"/>
            <a:ext cx="1875835" cy="369332"/>
          </a:xfrm>
          <a:prstGeom prst="rect">
            <a:avLst/>
          </a:prstGeom>
          <a:noFill/>
        </p:spPr>
        <p:txBody>
          <a:bodyPr wrap="none" rtlCol="0">
            <a:spAutoFit/>
          </a:bodyPr>
          <a:lstStyle/>
          <a:p>
            <a:r>
              <a:rPr lang="en-US" dirty="0" smtClean="0">
                <a:solidFill>
                  <a:schemeClr val="bg1"/>
                </a:solidFill>
              </a:rPr>
              <a:t>R: Alice, W: Alice</a:t>
            </a:r>
            <a:endParaRPr lang="en-US" dirty="0">
              <a:solidFill>
                <a:schemeClr val="bg1"/>
              </a:solidFill>
            </a:endParaRPr>
          </a:p>
        </p:txBody>
      </p:sp>
      <p:sp>
        <p:nvSpPr>
          <p:cNvPr id="6" name="TextBox 5"/>
          <p:cNvSpPr txBox="1"/>
          <p:nvPr/>
        </p:nvSpPr>
        <p:spPr>
          <a:xfrm>
            <a:off x="8621106" y="3977951"/>
            <a:ext cx="1680268" cy="369332"/>
          </a:xfrm>
          <a:prstGeom prst="rect">
            <a:avLst/>
          </a:prstGeom>
          <a:noFill/>
        </p:spPr>
        <p:txBody>
          <a:bodyPr wrap="none" rtlCol="0">
            <a:spAutoFit/>
          </a:bodyPr>
          <a:lstStyle/>
          <a:p>
            <a:r>
              <a:rPr lang="en-US" dirty="0" smtClean="0">
                <a:solidFill>
                  <a:schemeClr val="bg1"/>
                </a:solidFill>
              </a:rPr>
              <a:t>R: Bob, W: Bob</a:t>
            </a:r>
            <a:endParaRPr lang="en-US" dirty="0">
              <a:solidFill>
                <a:schemeClr val="bg1"/>
              </a:solidFill>
            </a:endParaRPr>
          </a:p>
        </p:txBody>
      </p:sp>
      <p:sp>
        <p:nvSpPr>
          <p:cNvPr id="7" name="TextBox 6"/>
          <p:cNvSpPr txBox="1"/>
          <p:nvPr/>
        </p:nvSpPr>
        <p:spPr>
          <a:xfrm>
            <a:off x="1248555" y="2399914"/>
            <a:ext cx="1826141" cy="523220"/>
          </a:xfrm>
          <a:prstGeom prst="rect">
            <a:avLst/>
          </a:prstGeom>
          <a:noFill/>
        </p:spPr>
        <p:txBody>
          <a:bodyPr wrap="none" rtlCol="0">
            <a:spAutoFit/>
          </a:bodyPr>
          <a:lstStyle/>
          <a:p>
            <a:r>
              <a:rPr lang="en-US" sz="2800" b="1" dirty="0" smtClean="0">
                <a:solidFill>
                  <a:schemeClr val="bg1"/>
                </a:solidFill>
              </a:rPr>
              <a:t>User Alice</a:t>
            </a:r>
            <a:endParaRPr lang="en-US" sz="2800" b="1" dirty="0">
              <a:solidFill>
                <a:schemeClr val="bg1"/>
              </a:solidFill>
            </a:endParaRPr>
          </a:p>
        </p:txBody>
      </p:sp>
      <p:sp>
        <p:nvSpPr>
          <p:cNvPr id="8" name="TextBox 7"/>
          <p:cNvSpPr txBox="1"/>
          <p:nvPr/>
        </p:nvSpPr>
        <p:spPr>
          <a:xfrm>
            <a:off x="1334315" y="4698355"/>
            <a:ext cx="1654620" cy="523220"/>
          </a:xfrm>
          <a:prstGeom prst="rect">
            <a:avLst/>
          </a:prstGeom>
          <a:noFill/>
        </p:spPr>
        <p:txBody>
          <a:bodyPr wrap="none" rtlCol="0">
            <a:spAutoFit/>
          </a:bodyPr>
          <a:lstStyle/>
          <a:p>
            <a:r>
              <a:rPr lang="en-US" sz="2800" b="1" dirty="0" smtClean="0">
                <a:solidFill>
                  <a:schemeClr val="bg1"/>
                </a:solidFill>
              </a:rPr>
              <a:t>User Bob</a:t>
            </a:r>
            <a:endParaRPr lang="en-US" sz="2800" b="1" dirty="0">
              <a:solidFill>
                <a:schemeClr val="bg1"/>
              </a:solidFill>
            </a:endParaRPr>
          </a:p>
        </p:txBody>
      </p:sp>
      <p:sp>
        <p:nvSpPr>
          <p:cNvPr id="10" name="Rectangle 9"/>
          <p:cNvSpPr/>
          <p:nvPr/>
        </p:nvSpPr>
        <p:spPr>
          <a:xfrm>
            <a:off x="4363251" y="2179236"/>
            <a:ext cx="1362270" cy="3316493"/>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t>Trojan</a:t>
            </a:r>
            <a:endParaRPr lang="en-US" sz="2800" dirty="0"/>
          </a:p>
        </p:txBody>
      </p:sp>
    </p:spTree>
    <p:extLst>
      <p:ext uri="{BB962C8B-B14F-4D97-AF65-F5344CB8AC3E}">
        <p14:creationId xmlns:p14="http://schemas.microsoft.com/office/powerpoint/2010/main" val="10607419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2123886" cy="793115"/>
          </a:xfrm>
        </p:spPr>
        <p:txBody>
          <a:bodyPr/>
          <a:lstStyle/>
          <a:p>
            <a:pPr algn="ctr"/>
            <a:r>
              <a:rPr lang="en-US" b="1" dirty="0" err="1"/>
              <a:t>Vấn</a:t>
            </a:r>
            <a:r>
              <a:rPr lang="en-US" b="1" dirty="0"/>
              <a:t> </a:t>
            </a:r>
            <a:r>
              <a:rPr lang="en-US" b="1" dirty="0" err="1"/>
              <a:t>đề</a:t>
            </a:r>
            <a:r>
              <a:rPr lang="en-US" b="1" dirty="0"/>
              <a:t> an </a:t>
            </a:r>
            <a:r>
              <a:rPr lang="en-US" b="1" dirty="0" err="1"/>
              <a:t>toàn</a:t>
            </a:r>
            <a:r>
              <a:rPr lang="en-US" b="1" dirty="0"/>
              <a:t> </a:t>
            </a:r>
            <a:r>
              <a:rPr lang="en-US" b="1" dirty="0" err="1"/>
              <a:t>của</a:t>
            </a:r>
            <a:r>
              <a:rPr lang="en-US" b="1" dirty="0"/>
              <a:t> DAC</a:t>
            </a:r>
            <a:endParaRPr lang="en-US" dirty="0"/>
          </a:p>
        </p:txBody>
      </p:sp>
      <p:sp>
        <p:nvSpPr>
          <p:cNvPr id="3" name="Rectangle 2"/>
          <p:cNvSpPr/>
          <p:nvPr/>
        </p:nvSpPr>
        <p:spPr>
          <a:xfrm>
            <a:off x="8817429" y="1828800"/>
            <a:ext cx="1362270" cy="1156996"/>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t>File A</a:t>
            </a:r>
            <a:endParaRPr lang="en-US" sz="2800" dirty="0"/>
          </a:p>
        </p:txBody>
      </p:sp>
      <p:sp>
        <p:nvSpPr>
          <p:cNvPr id="4" name="Rectangle 3"/>
          <p:cNvSpPr/>
          <p:nvPr/>
        </p:nvSpPr>
        <p:spPr>
          <a:xfrm>
            <a:off x="8817429" y="4164563"/>
            <a:ext cx="1362270" cy="1156996"/>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t>File B</a:t>
            </a:r>
            <a:endParaRPr lang="en-US" sz="2800" dirty="0"/>
          </a:p>
        </p:txBody>
      </p:sp>
      <p:sp>
        <p:nvSpPr>
          <p:cNvPr id="5" name="TextBox 4"/>
          <p:cNvSpPr txBox="1"/>
          <p:nvPr/>
        </p:nvSpPr>
        <p:spPr>
          <a:xfrm>
            <a:off x="8560646" y="1324947"/>
            <a:ext cx="1875835" cy="369332"/>
          </a:xfrm>
          <a:prstGeom prst="rect">
            <a:avLst/>
          </a:prstGeom>
          <a:noFill/>
        </p:spPr>
        <p:txBody>
          <a:bodyPr wrap="none" rtlCol="0">
            <a:spAutoFit/>
          </a:bodyPr>
          <a:lstStyle/>
          <a:p>
            <a:r>
              <a:rPr lang="en-US" dirty="0" smtClean="0">
                <a:solidFill>
                  <a:schemeClr val="bg1"/>
                </a:solidFill>
              </a:rPr>
              <a:t>R: Alice, W: Alice</a:t>
            </a:r>
            <a:endParaRPr lang="en-US" dirty="0">
              <a:solidFill>
                <a:schemeClr val="bg1"/>
              </a:solidFill>
            </a:endParaRPr>
          </a:p>
        </p:txBody>
      </p:sp>
      <p:sp>
        <p:nvSpPr>
          <p:cNvPr id="6" name="TextBox 5"/>
          <p:cNvSpPr txBox="1"/>
          <p:nvPr/>
        </p:nvSpPr>
        <p:spPr>
          <a:xfrm>
            <a:off x="8658429" y="3623388"/>
            <a:ext cx="1680268" cy="369332"/>
          </a:xfrm>
          <a:prstGeom prst="rect">
            <a:avLst/>
          </a:prstGeom>
          <a:noFill/>
        </p:spPr>
        <p:txBody>
          <a:bodyPr wrap="none" rtlCol="0">
            <a:spAutoFit/>
          </a:bodyPr>
          <a:lstStyle/>
          <a:p>
            <a:r>
              <a:rPr lang="en-US" dirty="0" smtClean="0">
                <a:solidFill>
                  <a:schemeClr val="bg1"/>
                </a:solidFill>
              </a:rPr>
              <a:t>R: Bob, W: Bob</a:t>
            </a:r>
            <a:endParaRPr lang="en-US" dirty="0">
              <a:solidFill>
                <a:schemeClr val="bg1"/>
              </a:solidFill>
            </a:endParaRPr>
          </a:p>
        </p:txBody>
      </p:sp>
      <p:sp>
        <p:nvSpPr>
          <p:cNvPr id="7" name="TextBox 6"/>
          <p:cNvSpPr txBox="1"/>
          <p:nvPr/>
        </p:nvSpPr>
        <p:spPr>
          <a:xfrm>
            <a:off x="1285878" y="2045351"/>
            <a:ext cx="1826141" cy="523220"/>
          </a:xfrm>
          <a:prstGeom prst="rect">
            <a:avLst/>
          </a:prstGeom>
          <a:noFill/>
        </p:spPr>
        <p:txBody>
          <a:bodyPr wrap="none" rtlCol="0">
            <a:spAutoFit/>
          </a:bodyPr>
          <a:lstStyle/>
          <a:p>
            <a:r>
              <a:rPr lang="en-US" sz="2800" b="1" dirty="0" smtClean="0">
                <a:solidFill>
                  <a:schemeClr val="bg1"/>
                </a:solidFill>
              </a:rPr>
              <a:t>User Alice</a:t>
            </a:r>
            <a:endParaRPr lang="en-US" sz="2800" b="1" dirty="0">
              <a:solidFill>
                <a:schemeClr val="bg1"/>
              </a:solidFill>
            </a:endParaRPr>
          </a:p>
        </p:txBody>
      </p:sp>
      <p:sp>
        <p:nvSpPr>
          <p:cNvPr id="8" name="TextBox 7"/>
          <p:cNvSpPr txBox="1"/>
          <p:nvPr/>
        </p:nvSpPr>
        <p:spPr>
          <a:xfrm>
            <a:off x="1371638" y="4343792"/>
            <a:ext cx="1654620" cy="523220"/>
          </a:xfrm>
          <a:prstGeom prst="rect">
            <a:avLst/>
          </a:prstGeom>
          <a:noFill/>
        </p:spPr>
        <p:txBody>
          <a:bodyPr wrap="none" rtlCol="0">
            <a:spAutoFit/>
          </a:bodyPr>
          <a:lstStyle/>
          <a:p>
            <a:r>
              <a:rPr lang="en-US" sz="2800" b="1" dirty="0" smtClean="0">
                <a:solidFill>
                  <a:schemeClr val="bg1"/>
                </a:solidFill>
              </a:rPr>
              <a:t>User Bob</a:t>
            </a:r>
            <a:endParaRPr lang="en-US" sz="2800" b="1" dirty="0">
              <a:solidFill>
                <a:schemeClr val="bg1"/>
              </a:solidFill>
            </a:endParaRPr>
          </a:p>
        </p:txBody>
      </p:sp>
      <p:sp>
        <p:nvSpPr>
          <p:cNvPr id="9" name="Rectangle 8"/>
          <p:cNvSpPr/>
          <p:nvPr/>
        </p:nvSpPr>
        <p:spPr>
          <a:xfrm>
            <a:off x="915377" y="5729699"/>
            <a:ext cx="9731791" cy="1077218"/>
          </a:xfrm>
          <a:prstGeom prst="rect">
            <a:avLst/>
          </a:prstGeom>
        </p:spPr>
        <p:txBody>
          <a:bodyPr wrap="square">
            <a:spAutoFit/>
          </a:bodyPr>
          <a:lstStyle/>
          <a:p>
            <a:r>
              <a:rPr lang="en-US" sz="3200" dirty="0" smtClean="0">
                <a:solidFill>
                  <a:srgbClr val="FFFF00"/>
                </a:solidFill>
                <a:sym typeface="Wingdings" panose="05000000000000000000" pitchFamily="2" charset="2"/>
              </a:rPr>
              <a:t> </a:t>
            </a:r>
            <a:r>
              <a:rPr lang="vi-VN" sz="3200" dirty="0">
                <a:solidFill>
                  <a:srgbClr val="FFFF00"/>
                </a:solidFill>
              </a:rPr>
              <a:t>Bob </a:t>
            </a:r>
            <a:r>
              <a:rPr lang="vi-VN" sz="3200" dirty="0" smtClean="0">
                <a:solidFill>
                  <a:srgbClr val="FFFF00"/>
                </a:solidFill>
              </a:rPr>
              <a:t>có</a:t>
            </a:r>
            <a:r>
              <a:rPr lang="en-US" sz="3200" dirty="0" smtClean="0">
                <a:solidFill>
                  <a:srgbClr val="FFFF00"/>
                </a:solidFill>
              </a:rPr>
              <a:t> </a:t>
            </a:r>
            <a:r>
              <a:rPr lang="vi-VN" sz="3200" dirty="0" smtClean="0">
                <a:solidFill>
                  <a:srgbClr val="FFFF00"/>
                </a:solidFill>
              </a:rPr>
              <a:t>thể</a:t>
            </a:r>
            <a:r>
              <a:rPr lang="en-US" sz="3200" dirty="0" smtClean="0">
                <a:solidFill>
                  <a:srgbClr val="FFFF00"/>
                </a:solidFill>
              </a:rPr>
              <a:t> </a:t>
            </a:r>
            <a:r>
              <a:rPr lang="vi-VN" sz="3200" dirty="0" smtClean="0">
                <a:solidFill>
                  <a:srgbClr val="FFFF00"/>
                </a:solidFill>
              </a:rPr>
              <a:t>đọc</a:t>
            </a:r>
            <a:r>
              <a:rPr lang="en-US" sz="3200" dirty="0" smtClean="0">
                <a:solidFill>
                  <a:srgbClr val="FFFF00"/>
                </a:solidFill>
              </a:rPr>
              <a:t> </a:t>
            </a:r>
            <a:r>
              <a:rPr lang="vi-VN" sz="3200" dirty="0" smtClean="0">
                <a:solidFill>
                  <a:srgbClr val="FFFF00"/>
                </a:solidFill>
              </a:rPr>
              <a:t>được</a:t>
            </a:r>
            <a:r>
              <a:rPr lang="en-US" sz="3200" dirty="0" smtClean="0">
                <a:solidFill>
                  <a:srgbClr val="FFFF00"/>
                </a:solidFill>
              </a:rPr>
              <a:t> </a:t>
            </a:r>
            <a:r>
              <a:rPr lang="vi-VN" sz="3200" dirty="0" smtClean="0">
                <a:solidFill>
                  <a:srgbClr val="FFFF00"/>
                </a:solidFill>
              </a:rPr>
              <a:t>nội</a:t>
            </a:r>
            <a:r>
              <a:rPr lang="en-US" sz="3200" dirty="0" smtClean="0">
                <a:solidFill>
                  <a:srgbClr val="FFFF00"/>
                </a:solidFill>
              </a:rPr>
              <a:t> </a:t>
            </a:r>
            <a:r>
              <a:rPr lang="vi-VN" sz="3200" dirty="0" smtClean="0">
                <a:solidFill>
                  <a:srgbClr val="FFFF00"/>
                </a:solidFill>
              </a:rPr>
              <a:t>dung của</a:t>
            </a:r>
            <a:r>
              <a:rPr lang="en-US" sz="3200" dirty="0" smtClean="0">
                <a:solidFill>
                  <a:srgbClr val="FFFF00"/>
                </a:solidFill>
              </a:rPr>
              <a:t> </a:t>
            </a:r>
            <a:r>
              <a:rPr lang="vi-VN" sz="3200" dirty="0" smtClean="0">
                <a:solidFill>
                  <a:srgbClr val="FFFF00"/>
                </a:solidFill>
              </a:rPr>
              <a:t>file </a:t>
            </a:r>
            <a:r>
              <a:rPr lang="vi-VN" sz="3200" dirty="0">
                <a:solidFill>
                  <a:srgbClr val="FFFF00"/>
                </a:solidFill>
              </a:rPr>
              <a:t>A </a:t>
            </a:r>
            <a:r>
              <a:rPr lang="vi-VN" sz="3200" dirty="0" smtClean="0">
                <a:solidFill>
                  <a:srgbClr val="FFFF00"/>
                </a:solidFill>
              </a:rPr>
              <a:t>sau</a:t>
            </a:r>
            <a:r>
              <a:rPr lang="en-US" sz="3200" dirty="0" smtClean="0">
                <a:solidFill>
                  <a:srgbClr val="FFFF00"/>
                </a:solidFill>
              </a:rPr>
              <a:t> </a:t>
            </a:r>
            <a:r>
              <a:rPr lang="vi-VN" sz="3200" dirty="0" smtClean="0">
                <a:solidFill>
                  <a:srgbClr val="FFFF00"/>
                </a:solidFill>
              </a:rPr>
              <a:t>khi</a:t>
            </a:r>
            <a:r>
              <a:rPr lang="en-US" sz="3200" dirty="0" smtClean="0">
                <a:solidFill>
                  <a:srgbClr val="FFFF00"/>
                </a:solidFill>
              </a:rPr>
              <a:t> </a:t>
            </a:r>
            <a:r>
              <a:rPr lang="vi-VN" sz="3200" dirty="0" smtClean="0">
                <a:solidFill>
                  <a:srgbClr val="FFFF00"/>
                </a:solidFill>
              </a:rPr>
              <a:t>nó</a:t>
            </a:r>
            <a:r>
              <a:rPr lang="en-US" sz="3200" dirty="0" smtClean="0">
                <a:solidFill>
                  <a:srgbClr val="FFFF00"/>
                </a:solidFill>
              </a:rPr>
              <a:t> </a:t>
            </a:r>
            <a:r>
              <a:rPr lang="vi-VN" sz="3200" dirty="0" smtClean="0">
                <a:solidFill>
                  <a:srgbClr val="FFFF00"/>
                </a:solidFill>
              </a:rPr>
              <a:t>được</a:t>
            </a:r>
            <a:r>
              <a:rPr lang="en-US" sz="3200" dirty="0" smtClean="0">
                <a:solidFill>
                  <a:srgbClr val="FFFF00"/>
                </a:solidFill>
              </a:rPr>
              <a:t> </a:t>
            </a:r>
            <a:r>
              <a:rPr lang="vi-VN" sz="3200" dirty="0" smtClean="0">
                <a:solidFill>
                  <a:srgbClr val="FFFF00"/>
                </a:solidFill>
              </a:rPr>
              <a:t>sao</a:t>
            </a:r>
            <a:r>
              <a:rPr lang="en-US" sz="3200" dirty="0" smtClean="0">
                <a:solidFill>
                  <a:srgbClr val="FFFF00"/>
                </a:solidFill>
              </a:rPr>
              <a:t> </a:t>
            </a:r>
            <a:r>
              <a:rPr lang="vi-VN" sz="3200" dirty="0" smtClean="0">
                <a:solidFill>
                  <a:srgbClr val="FFFF00"/>
                </a:solidFill>
              </a:rPr>
              <a:t>chép</a:t>
            </a:r>
            <a:r>
              <a:rPr lang="en-US" sz="3200" dirty="0" smtClean="0">
                <a:solidFill>
                  <a:srgbClr val="FFFF00"/>
                </a:solidFill>
              </a:rPr>
              <a:t> </a:t>
            </a:r>
            <a:r>
              <a:rPr lang="vi-VN" sz="3200" dirty="0" smtClean="0">
                <a:solidFill>
                  <a:srgbClr val="FFFF00"/>
                </a:solidFill>
              </a:rPr>
              <a:t>sang </a:t>
            </a:r>
            <a:r>
              <a:rPr lang="vi-VN" sz="3200" dirty="0">
                <a:solidFill>
                  <a:srgbClr val="FFFF00"/>
                </a:solidFill>
              </a:rPr>
              <a:t>file B</a:t>
            </a:r>
            <a:endParaRPr lang="en-US" sz="3200" dirty="0">
              <a:solidFill>
                <a:srgbClr val="FFFF00"/>
              </a:solidFill>
            </a:endParaRPr>
          </a:p>
        </p:txBody>
      </p:sp>
      <p:sp>
        <p:nvSpPr>
          <p:cNvPr id="10" name="Rectangle 9"/>
          <p:cNvSpPr/>
          <p:nvPr/>
        </p:nvSpPr>
        <p:spPr>
          <a:xfrm>
            <a:off x="4400574" y="1824673"/>
            <a:ext cx="1362270" cy="3316493"/>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t>Trojan</a:t>
            </a:r>
            <a:endParaRPr lang="en-US" sz="2800" dirty="0"/>
          </a:p>
        </p:txBody>
      </p:sp>
      <p:cxnSp>
        <p:nvCxnSpPr>
          <p:cNvPr id="12" name="Straight Arrow Connector 11"/>
          <p:cNvCxnSpPr>
            <a:stCxn id="7" idx="3"/>
            <a:endCxn id="10" idx="1"/>
          </p:cNvCxnSpPr>
          <p:nvPr/>
        </p:nvCxnSpPr>
        <p:spPr>
          <a:xfrm>
            <a:off x="3112019" y="2306961"/>
            <a:ext cx="1288555" cy="1175959"/>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3" idx="1"/>
          </p:cNvCxnSpPr>
          <p:nvPr/>
        </p:nvCxnSpPr>
        <p:spPr>
          <a:xfrm flipV="1">
            <a:off x="5781273" y="2407298"/>
            <a:ext cx="3036156" cy="234603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4" idx="1"/>
          </p:cNvCxnSpPr>
          <p:nvPr/>
        </p:nvCxnSpPr>
        <p:spPr>
          <a:xfrm flipV="1">
            <a:off x="5781273" y="4743061"/>
            <a:ext cx="3036156" cy="1027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6548697" y="2650319"/>
            <a:ext cx="1005403" cy="523220"/>
          </a:xfrm>
          <a:prstGeom prst="rect">
            <a:avLst/>
          </a:prstGeom>
          <a:noFill/>
        </p:spPr>
        <p:txBody>
          <a:bodyPr wrap="none" rtlCol="0">
            <a:spAutoFit/>
          </a:bodyPr>
          <a:lstStyle/>
          <a:p>
            <a:r>
              <a:rPr lang="en-US" sz="2800" b="1" dirty="0" smtClean="0">
                <a:solidFill>
                  <a:schemeClr val="bg1"/>
                </a:solidFill>
              </a:rPr>
              <a:t>Read</a:t>
            </a:r>
            <a:endParaRPr lang="en-US" sz="2800" b="1" dirty="0">
              <a:solidFill>
                <a:schemeClr val="bg1"/>
              </a:solidFill>
            </a:endParaRPr>
          </a:p>
        </p:txBody>
      </p:sp>
      <p:sp>
        <p:nvSpPr>
          <p:cNvPr id="23" name="TextBox 22"/>
          <p:cNvSpPr txBox="1"/>
          <p:nvPr/>
        </p:nvSpPr>
        <p:spPr>
          <a:xfrm>
            <a:off x="6727736" y="4219841"/>
            <a:ext cx="1136850" cy="523220"/>
          </a:xfrm>
          <a:prstGeom prst="rect">
            <a:avLst/>
          </a:prstGeom>
          <a:noFill/>
        </p:spPr>
        <p:txBody>
          <a:bodyPr wrap="none" rtlCol="0">
            <a:spAutoFit/>
          </a:bodyPr>
          <a:lstStyle/>
          <a:p>
            <a:r>
              <a:rPr lang="en-US" sz="2800" b="1" dirty="0" smtClean="0">
                <a:solidFill>
                  <a:schemeClr val="bg1"/>
                </a:solidFill>
              </a:rPr>
              <a:t>Write</a:t>
            </a:r>
            <a:endParaRPr lang="en-US" sz="2800" b="1" dirty="0">
              <a:solidFill>
                <a:schemeClr val="bg1"/>
              </a:solidFill>
            </a:endParaRPr>
          </a:p>
        </p:txBody>
      </p:sp>
    </p:spTree>
    <p:extLst>
      <p:ext uri="{BB962C8B-B14F-4D97-AF65-F5344CB8AC3E}">
        <p14:creationId xmlns:p14="http://schemas.microsoft.com/office/powerpoint/2010/main" val="84655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2" y="190954"/>
            <a:ext cx="11741331" cy="793115"/>
          </a:xfrm>
        </p:spPr>
        <p:txBody>
          <a:bodyPr/>
          <a:lstStyle/>
          <a:p>
            <a:pPr algn="ctr"/>
            <a:r>
              <a:rPr lang="en-US" dirty="0"/>
              <a:t>Mandatory Access </a:t>
            </a:r>
            <a:r>
              <a:rPr lang="en-US" dirty="0" smtClean="0"/>
              <a:t>Control</a:t>
            </a:r>
            <a:endParaRPr lang="en-US" dirty="0"/>
          </a:p>
        </p:txBody>
      </p:sp>
      <p:sp>
        <p:nvSpPr>
          <p:cNvPr id="2" name="Content Placeholder 1"/>
          <p:cNvSpPr>
            <a:spLocks noGrp="1"/>
          </p:cNvSpPr>
          <p:nvPr>
            <p:ph sz="quarter" idx="4294967295"/>
          </p:nvPr>
        </p:nvSpPr>
        <p:spPr>
          <a:xfrm>
            <a:off x="838042" y="984069"/>
            <a:ext cx="10487609" cy="5407090"/>
          </a:xfrm>
        </p:spPr>
        <p:txBody>
          <a:bodyPr anchor="ctr">
            <a:normAutofit/>
          </a:bodyPr>
          <a:lstStyle/>
          <a:p>
            <a:pPr>
              <a:buFont typeface="Wingdings" pitchFamily="2" charset="2"/>
              <a:buChar char="q"/>
            </a:pPr>
            <a:r>
              <a:rPr lang="vi-VN" sz="3200" b="1" dirty="0" smtClean="0">
                <a:solidFill>
                  <a:schemeClr val="bg1"/>
                </a:solidFill>
              </a:rPr>
              <a:t>Cơ chế kiểm soát</a:t>
            </a:r>
          </a:p>
          <a:p>
            <a:r>
              <a:rPr lang="en-US" sz="3200" dirty="0" err="1" smtClean="0">
                <a:solidFill>
                  <a:schemeClr val="bg1"/>
                </a:solidFill>
              </a:rPr>
              <a:t>Tất</a:t>
            </a:r>
            <a:r>
              <a:rPr lang="en-US" sz="3200" dirty="0" smtClean="0">
                <a:solidFill>
                  <a:schemeClr val="bg1"/>
                </a:solidFill>
              </a:rPr>
              <a:t> </a:t>
            </a:r>
            <a:r>
              <a:rPr lang="en-US" sz="3200" dirty="0" err="1" smtClean="0">
                <a:solidFill>
                  <a:schemeClr val="bg1"/>
                </a:solidFill>
              </a:rPr>
              <a:t>cả</a:t>
            </a:r>
            <a:r>
              <a:rPr lang="en-US" sz="3200" dirty="0" smtClean="0">
                <a:solidFill>
                  <a:schemeClr val="bg1"/>
                </a:solidFill>
              </a:rPr>
              <a:t> </a:t>
            </a:r>
            <a:r>
              <a:rPr lang="en-US" sz="3200" dirty="0" err="1" smtClean="0">
                <a:solidFill>
                  <a:schemeClr val="bg1"/>
                </a:solidFill>
              </a:rPr>
              <a:t>các</a:t>
            </a:r>
            <a:r>
              <a:rPr lang="en-US" sz="3200" dirty="0" smtClean="0">
                <a:solidFill>
                  <a:schemeClr val="bg1"/>
                </a:solidFill>
              </a:rPr>
              <a:t> </a:t>
            </a:r>
            <a:r>
              <a:rPr lang="en-US" sz="3200" dirty="0" err="1" smtClean="0">
                <a:solidFill>
                  <a:schemeClr val="bg1"/>
                </a:solidFill>
              </a:rPr>
              <a:t>thực</a:t>
            </a:r>
            <a:r>
              <a:rPr lang="en-US" sz="3200" dirty="0" smtClean="0">
                <a:solidFill>
                  <a:schemeClr val="bg1"/>
                </a:solidFill>
              </a:rPr>
              <a:t> </a:t>
            </a:r>
            <a:r>
              <a:rPr lang="en-US" sz="3200" dirty="0" err="1" smtClean="0">
                <a:solidFill>
                  <a:schemeClr val="bg1"/>
                </a:solidFill>
              </a:rPr>
              <a:t>thể</a:t>
            </a:r>
            <a:r>
              <a:rPr lang="en-US" sz="3200" dirty="0" smtClean="0">
                <a:solidFill>
                  <a:schemeClr val="bg1"/>
                </a:solidFill>
              </a:rPr>
              <a:t> </a:t>
            </a:r>
            <a:r>
              <a:rPr lang="en-US" sz="3200" dirty="0" err="1" smtClean="0">
                <a:solidFill>
                  <a:schemeClr val="bg1"/>
                </a:solidFill>
              </a:rPr>
              <a:t>trong</a:t>
            </a:r>
            <a:r>
              <a:rPr lang="en-US" sz="3200" dirty="0" smtClean="0">
                <a:solidFill>
                  <a:schemeClr val="bg1"/>
                </a:solidFill>
              </a:rPr>
              <a:t> </a:t>
            </a:r>
            <a:r>
              <a:rPr lang="en-US" sz="3200" dirty="0" err="1" smtClean="0">
                <a:solidFill>
                  <a:schemeClr val="bg1"/>
                </a:solidFill>
              </a:rPr>
              <a:t>hệ</a:t>
            </a:r>
            <a:r>
              <a:rPr lang="en-US" sz="3200" dirty="0" smtClean="0">
                <a:solidFill>
                  <a:schemeClr val="bg1"/>
                </a:solidFill>
              </a:rPr>
              <a:t> </a:t>
            </a:r>
            <a:r>
              <a:rPr lang="en-US" sz="3200" dirty="0" err="1" smtClean="0">
                <a:solidFill>
                  <a:schemeClr val="bg1"/>
                </a:solidFill>
              </a:rPr>
              <a:t>thống</a:t>
            </a:r>
            <a:r>
              <a:rPr lang="en-US" sz="3200" dirty="0" smtClean="0">
                <a:solidFill>
                  <a:schemeClr val="bg1"/>
                </a:solidFill>
              </a:rPr>
              <a:t> </a:t>
            </a:r>
            <a:r>
              <a:rPr lang="en-US" sz="3200" dirty="0" err="1" smtClean="0">
                <a:solidFill>
                  <a:schemeClr val="bg1"/>
                </a:solidFill>
              </a:rPr>
              <a:t>đều</a:t>
            </a:r>
            <a:r>
              <a:rPr lang="en-US" sz="3200" dirty="0" smtClean="0">
                <a:solidFill>
                  <a:schemeClr val="bg1"/>
                </a:solidFill>
              </a:rPr>
              <a:t> </a:t>
            </a:r>
            <a:r>
              <a:rPr lang="en-US" sz="3200" dirty="0" err="1" smtClean="0">
                <a:solidFill>
                  <a:schemeClr val="bg1"/>
                </a:solidFill>
              </a:rPr>
              <a:t>được</a:t>
            </a:r>
            <a:r>
              <a:rPr lang="en-US" sz="3200" dirty="0" smtClean="0">
                <a:solidFill>
                  <a:schemeClr val="bg1"/>
                </a:solidFill>
              </a:rPr>
              <a:t> </a:t>
            </a:r>
            <a:r>
              <a:rPr lang="en-US" sz="3200" dirty="0" err="1" smtClean="0">
                <a:solidFill>
                  <a:schemeClr val="bg1"/>
                </a:solidFill>
              </a:rPr>
              <a:t>gắn</a:t>
            </a:r>
            <a:r>
              <a:rPr lang="en-US" sz="3200" dirty="0" smtClean="0">
                <a:solidFill>
                  <a:schemeClr val="bg1"/>
                </a:solidFill>
              </a:rPr>
              <a:t> </a:t>
            </a:r>
            <a:r>
              <a:rPr lang="en-US" sz="3200" dirty="0" err="1" smtClean="0">
                <a:solidFill>
                  <a:schemeClr val="bg1"/>
                </a:solidFill>
              </a:rPr>
              <a:t>một</a:t>
            </a:r>
            <a:r>
              <a:rPr lang="en-US" sz="3200" dirty="0" smtClean="0">
                <a:solidFill>
                  <a:schemeClr val="bg1"/>
                </a:solidFill>
              </a:rPr>
              <a:t> </a:t>
            </a:r>
            <a:r>
              <a:rPr lang="en-US" sz="3200" b="1" dirty="0" err="1" smtClean="0">
                <a:solidFill>
                  <a:srgbClr val="FFFF00"/>
                </a:solidFill>
              </a:rPr>
              <a:t>Mức</a:t>
            </a:r>
            <a:r>
              <a:rPr lang="en-US" sz="3200" b="1" dirty="0" smtClean="0">
                <a:solidFill>
                  <a:srgbClr val="FFFF00"/>
                </a:solidFill>
              </a:rPr>
              <a:t> an </a:t>
            </a:r>
            <a:r>
              <a:rPr lang="en-US" sz="3200" b="1" dirty="0" err="1" smtClean="0">
                <a:solidFill>
                  <a:srgbClr val="FFFF00"/>
                </a:solidFill>
              </a:rPr>
              <a:t>toàn</a:t>
            </a:r>
            <a:r>
              <a:rPr lang="en-US" sz="3200" b="1" dirty="0" smtClean="0">
                <a:solidFill>
                  <a:schemeClr val="bg1"/>
                </a:solidFill>
              </a:rPr>
              <a:t> </a:t>
            </a:r>
            <a:r>
              <a:rPr lang="en-US" sz="3200" dirty="0" err="1" smtClean="0">
                <a:solidFill>
                  <a:schemeClr val="bg1"/>
                </a:solidFill>
              </a:rPr>
              <a:t>tương</a:t>
            </a:r>
            <a:r>
              <a:rPr lang="en-US" sz="3200" dirty="0" smtClean="0">
                <a:solidFill>
                  <a:schemeClr val="bg1"/>
                </a:solidFill>
              </a:rPr>
              <a:t> </a:t>
            </a:r>
            <a:r>
              <a:rPr lang="en-US" sz="3200" dirty="0" err="1" smtClean="0">
                <a:solidFill>
                  <a:schemeClr val="bg1"/>
                </a:solidFill>
              </a:rPr>
              <a:t>ứng</a:t>
            </a:r>
            <a:r>
              <a:rPr lang="en-US" sz="3200" dirty="0" smtClean="0">
                <a:solidFill>
                  <a:schemeClr val="bg1"/>
                </a:solidFill>
              </a:rPr>
              <a:t> </a:t>
            </a:r>
            <a:r>
              <a:rPr lang="en-US" sz="3200" dirty="0" err="1" smtClean="0">
                <a:solidFill>
                  <a:schemeClr val="bg1"/>
                </a:solidFill>
              </a:rPr>
              <a:t>với</a:t>
            </a:r>
            <a:r>
              <a:rPr lang="en-US" sz="3200" dirty="0" smtClean="0">
                <a:solidFill>
                  <a:schemeClr val="bg1"/>
                </a:solidFill>
              </a:rPr>
              <a:t> </a:t>
            </a:r>
            <a:r>
              <a:rPr lang="en-US" sz="3200" dirty="0" err="1" smtClean="0">
                <a:solidFill>
                  <a:schemeClr val="bg1"/>
                </a:solidFill>
              </a:rPr>
              <a:t>độ</a:t>
            </a:r>
            <a:r>
              <a:rPr lang="en-US" sz="3200" dirty="0" smtClean="0">
                <a:solidFill>
                  <a:schemeClr val="bg1"/>
                </a:solidFill>
              </a:rPr>
              <a:t> </a:t>
            </a:r>
            <a:r>
              <a:rPr lang="en-US" sz="3200" dirty="0" err="1" smtClean="0">
                <a:solidFill>
                  <a:schemeClr val="bg1"/>
                </a:solidFill>
              </a:rPr>
              <a:t>nhạy</a:t>
            </a:r>
            <a:r>
              <a:rPr lang="en-US" sz="3200" dirty="0" smtClean="0">
                <a:solidFill>
                  <a:schemeClr val="bg1"/>
                </a:solidFill>
              </a:rPr>
              <a:t> </a:t>
            </a:r>
            <a:r>
              <a:rPr lang="en-US" sz="3200" dirty="0" err="1" smtClean="0">
                <a:solidFill>
                  <a:schemeClr val="bg1"/>
                </a:solidFill>
              </a:rPr>
              <a:t>cảm</a:t>
            </a:r>
            <a:r>
              <a:rPr lang="en-US" sz="3200" dirty="0" smtClean="0">
                <a:solidFill>
                  <a:schemeClr val="bg1"/>
                </a:solidFill>
              </a:rPr>
              <a:t> an </a:t>
            </a:r>
            <a:r>
              <a:rPr lang="en-US" sz="3200" dirty="0" err="1" smtClean="0">
                <a:solidFill>
                  <a:schemeClr val="bg1"/>
                </a:solidFill>
              </a:rPr>
              <a:t>toàn</a:t>
            </a:r>
            <a:r>
              <a:rPr lang="en-US" sz="3200" dirty="0" smtClean="0">
                <a:solidFill>
                  <a:schemeClr val="bg1"/>
                </a:solidFill>
              </a:rPr>
              <a:t> </a:t>
            </a:r>
            <a:r>
              <a:rPr lang="en-US" sz="3200" dirty="0" err="1" smtClean="0">
                <a:solidFill>
                  <a:schemeClr val="bg1"/>
                </a:solidFill>
              </a:rPr>
              <a:t>cao</a:t>
            </a:r>
            <a:r>
              <a:rPr lang="en-US" sz="3200" dirty="0" smtClean="0">
                <a:solidFill>
                  <a:schemeClr val="bg1"/>
                </a:solidFill>
              </a:rPr>
              <a:t> </a:t>
            </a:r>
            <a:r>
              <a:rPr lang="en-US" sz="3200" dirty="0" err="1" smtClean="0">
                <a:solidFill>
                  <a:schemeClr val="bg1"/>
                </a:solidFill>
              </a:rPr>
              <a:t>nhất</a:t>
            </a:r>
            <a:r>
              <a:rPr lang="en-US" sz="3200" dirty="0" smtClean="0">
                <a:solidFill>
                  <a:schemeClr val="bg1"/>
                </a:solidFill>
              </a:rPr>
              <a:t> </a:t>
            </a:r>
            <a:r>
              <a:rPr lang="en-US" sz="3200" dirty="0" err="1" smtClean="0">
                <a:solidFill>
                  <a:schemeClr val="bg1"/>
                </a:solidFill>
              </a:rPr>
              <a:t>của</a:t>
            </a:r>
            <a:r>
              <a:rPr lang="en-US" sz="3200" dirty="0" smtClean="0">
                <a:solidFill>
                  <a:schemeClr val="bg1"/>
                </a:solidFill>
              </a:rPr>
              <a:t> </a:t>
            </a:r>
            <a:r>
              <a:rPr lang="en-US" sz="3200" dirty="0" err="1" smtClean="0">
                <a:solidFill>
                  <a:schemeClr val="bg1"/>
                </a:solidFill>
              </a:rPr>
              <a:t>thực</a:t>
            </a:r>
            <a:r>
              <a:rPr lang="en-US" sz="3200" dirty="0" smtClean="0">
                <a:solidFill>
                  <a:schemeClr val="bg1"/>
                </a:solidFill>
              </a:rPr>
              <a:t> </a:t>
            </a:r>
            <a:r>
              <a:rPr lang="en-US" sz="3200" dirty="0" err="1" smtClean="0">
                <a:solidFill>
                  <a:schemeClr val="bg1"/>
                </a:solidFill>
              </a:rPr>
              <a:t>thể</a:t>
            </a:r>
            <a:r>
              <a:rPr lang="en-US" sz="3200" dirty="0" smtClean="0">
                <a:solidFill>
                  <a:schemeClr val="bg1"/>
                </a:solidFill>
              </a:rPr>
              <a:t> </a:t>
            </a:r>
            <a:r>
              <a:rPr lang="en-US" sz="3200" dirty="0" err="1" smtClean="0">
                <a:solidFill>
                  <a:schemeClr val="bg1"/>
                </a:solidFill>
              </a:rPr>
              <a:t>đó</a:t>
            </a:r>
            <a:r>
              <a:rPr lang="en-US" sz="3200" dirty="0">
                <a:solidFill>
                  <a:schemeClr val="bg1"/>
                </a:solidFill>
              </a:rPr>
              <a:t> </a:t>
            </a:r>
            <a:r>
              <a:rPr lang="en-US" sz="3200" dirty="0" smtClean="0">
                <a:solidFill>
                  <a:schemeClr val="bg1"/>
                </a:solidFill>
              </a:rPr>
              <a:t>(</a:t>
            </a:r>
            <a:r>
              <a:rPr lang="en-US" sz="3200" dirty="0" err="1" smtClean="0">
                <a:solidFill>
                  <a:schemeClr val="bg1"/>
                </a:solidFill>
              </a:rPr>
              <a:t>Có</a:t>
            </a:r>
            <a:r>
              <a:rPr lang="en-US" sz="3200" dirty="0" smtClean="0">
                <a:solidFill>
                  <a:schemeClr val="bg1"/>
                </a:solidFill>
              </a:rPr>
              <a:t> </a:t>
            </a:r>
            <a:r>
              <a:rPr lang="en-US" sz="3200" dirty="0" err="1" smtClean="0">
                <a:solidFill>
                  <a:schemeClr val="bg1"/>
                </a:solidFill>
              </a:rPr>
              <a:t>thứ</a:t>
            </a:r>
            <a:r>
              <a:rPr lang="en-US" sz="3200" dirty="0" smtClean="0">
                <a:solidFill>
                  <a:schemeClr val="bg1"/>
                </a:solidFill>
              </a:rPr>
              <a:t> </a:t>
            </a:r>
            <a:r>
              <a:rPr lang="en-US" sz="3200" dirty="0" err="1" smtClean="0">
                <a:solidFill>
                  <a:schemeClr val="bg1"/>
                </a:solidFill>
              </a:rPr>
              <a:t>bậc</a:t>
            </a:r>
            <a:r>
              <a:rPr lang="en-US" sz="3200" dirty="0" smtClean="0">
                <a:solidFill>
                  <a:schemeClr val="bg1"/>
                </a:solidFill>
              </a:rPr>
              <a:t>)</a:t>
            </a:r>
            <a:endParaRPr lang="en-US" sz="3200" dirty="0">
              <a:solidFill>
                <a:schemeClr val="bg1"/>
              </a:solidFill>
            </a:endParaRPr>
          </a:p>
          <a:p>
            <a:r>
              <a:rPr lang="en-US" sz="3200" b="1" dirty="0" err="1" smtClean="0">
                <a:solidFill>
                  <a:schemeClr val="bg1"/>
                </a:solidFill>
              </a:rPr>
              <a:t>Hạng</a:t>
            </a:r>
            <a:r>
              <a:rPr lang="en-US" sz="3200" b="1" dirty="0" smtClean="0">
                <a:solidFill>
                  <a:schemeClr val="bg1"/>
                </a:solidFill>
              </a:rPr>
              <a:t> </a:t>
            </a:r>
            <a:r>
              <a:rPr lang="en-US" sz="3200" b="1" dirty="0" err="1">
                <a:solidFill>
                  <a:schemeClr val="bg1"/>
                </a:solidFill>
              </a:rPr>
              <a:t>mục</a:t>
            </a:r>
            <a:r>
              <a:rPr lang="en-US" sz="3200" b="1" dirty="0">
                <a:solidFill>
                  <a:schemeClr val="bg1"/>
                </a:solidFill>
              </a:rPr>
              <a:t> an </a:t>
            </a:r>
            <a:r>
              <a:rPr lang="en-US" sz="3200" b="1" dirty="0" err="1">
                <a:solidFill>
                  <a:schemeClr val="bg1"/>
                </a:solidFill>
              </a:rPr>
              <a:t>toàn</a:t>
            </a:r>
            <a:r>
              <a:rPr lang="en-US" sz="3200" b="1" dirty="0">
                <a:solidFill>
                  <a:schemeClr val="bg1"/>
                </a:solidFill>
              </a:rPr>
              <a:t> </a:t>
            </a:r>
            <a:r>
              <a:rPr lang="en-US" sz="3200" dirty="0" err="1">
                <a:solidFill>
                  <a:schemeClr val="bg1"/>
                </a:solidFill>
              </a:rPr>
              <a:t>được</a:t>
            </a:r>
            <a:r>
              <a:rPr lang="en-US" sz="3200" dirty="0">
                <a:solidFill>
                  <a:schemeClr val="bg1"/>
                </a:solidFill>
              </a:rPr>
              <a:t> </a:t>
            </a:r>
            <a:r>
              <a:rPr lang="en-US" sz="3200" dirty="0" err="1">
                <a:solidFill>
                  <a:schemeClr val="bg1"/>
                </a:solidFill>
              </a:rPr>
              <a:t>định</a:t>
            </a:r>
            <a:r>
              <a:rPr lang="en-US" sz="3200" dirty="0">
                <a:solidFill>
                  <a:schemeClr val="bg1"/>
                </a:solidFill>
              </a:rPr>
              <a:t> </a:t>
            </a:r>
            <a:r>
              <a:rPr lang="en-US" sz="3200" dirty="0" err="1">
                <a:solidFill>
                  <a:schemeClr val="bg1"/>
                </a:solidFill>
              </a:rPr>
              <a:t>nghĩa</a:t>
            </a:r>
            <a:r>
              <a:rPr lang="en-US" sz="3200" dirty="0">
                <a:solidFill>
                  <a:schemeClr val="bg1"/>
                </a:solidFill>
              </a:rPr>
              <a:t> </a:t>
            </a:r>
            <a:r>
              <a:rPr lang="en-US" sz="3200" dirty="0" err="1">
                <a:solidFill>
                  <a:schemeClr val="bg1"/>
                </a:solidFill>
              </a:rPr>
              <a:t>như</a:t>
            </a:r>
            <a:r>
              <a:rPr lang="en-US" sz="3200" dirty="0">
                <a:solidFill>
                  <a:schemeClr val="bg1"/>
                </a:solidFill>
              </a:rPr>
              <a:t> </a:t>
            </a:r>
            <a:r>
              <a:rPr lang="en-US" sz="3200" dirty="0" err="1">
                <a:solidFill>
                  <a:schemeClr val="bg1"/>
                </a:solidFill>
              </a:rPr>
              <a:t>sự</a:t>
            </a:r>
            <a:r>
              <a:rPr lang="en-US" sz="3200" dirty="0">
                <a:solidFill>
                  <a:schemeClr val="bg1"/>
                </a:solidFill>
              </a:rPr>
              <a:t> </a:t>
            </a:r>
            <a:r>
              <a:rPr lang="en-US" sz="3200" dirty="0" err="1" smtClean="0">
                <a:solidFill>
                  <a:schemeClr val="bg1"/>
                </a:solidFill>
              </a:rPr>
              <a:t>phân</a:t>
            </a:r>
            <a:r>
              <a:rPr lang="en-US" sz="3200" dirty="0" smtClean="0">
                <a:solidFill>
                  <a:schemeClr val="bg1"/>
                </a:solidFill>
              </a:rPr>
              <a:t> </a:t>
            </a:r>
            <a:r>
              <a:rPr lang="en-US" sz="3200" dirty="0" err="1" smtClean="0">
                <a:solidFill>
                  <a:schemeClr val="bg1"/>
                </a:solidFill>
              </a:rPr>
              <a:t>nhóm</a:t>
            </a:r>
            <a:r>
              <a:rPr lang="en-US" sz="3200" dirty="0" smtClean="0">
                <a:solidFill>
                  <a:schemeClr val="bg1"/>
                </a:solidFill>
              </a:rPr>
              <a:t> </a:t>
            </a:r>
            <a:r>
              <a:rPr lang="en-US" sz="3200" dirty="0" err="1">
                <a:solidFill>
                  <a:schemeClr val="bg1"/>
                </a:solidFill>
              </a:rPr>
              <a:t>không</a:t>
            </a:r>
            <a:r>
              <a:rPr lang="en-US" sz="3200" dirty="0">
                <a:solidFill>
                  <a:schemeClr val="bg1"/>
                </a:solidFill>
              </a:rPr>
              <a:t> </a:t>
            </a:r>
            <a:r>
              <a:rPr lang="en-US" sz="3200" dirty="0" err="1">
                <a:solidFill>
                  <a:schemeClr val="bg1"/>
                </a:solidFill>
              </a:rPr>
              <a:t>thứ</a:t>
            </a:r>
            <a:r>
              <a:rPr lang="en-US" sz="3200" dirty="0">
                <a:solidFill>
                  <a:schemeClr val="bg1"/>
                </a:solidFill>
              </a:rPr>
              <a:t> </a:t>
            </a:r>
            <a:r>
              <a:rPr lang="en-US" sz="3200" dirty="0" err="1">
                <a:solidFill>
                  <a:schemeClr val="bg1"/>
                </a:solidFill>
              </a:rPr>
              <a:t>bậc</a:t>
            </a:r>
            <a:r>
              <a:rPr lang="en-US" sz="3200" dirty="0">
                <a:solidFill>
                  <a:schemeClr val="bg1"/>
                </a:solidFill>
              </a:rPr>
              <a:t> </a:t>
            </a:r>
            <a:r>
              <a:rPr lang="en-US" sz="3200" dirty="0" err="1">
                <a:solidFill>
                  <a:schemeClr val="bg1"/>
                </a:solidFill>
              </a:rPr>
              <a:t>các</a:t>
            </a:r>
            <a:r>
              <a:rPr lang="en-US" sz="3200" dirty="0">
                <a:solidFill>
                  <a:schemeClr val="bg1"/>
                </a:solidFill>
              </a:rPr>
              <a:t> </a:t>
            </a:r>
            <a:r>
              <a:rPr lang="en-US" sz="3200" dirty="0" err="1">
                <a:solidFill>
                  <a:schemeClr val="bg1"/>
                </a:solidFill>
              </a:rPr>
              <a:t>thực</a:t>
            </a:r>
            <a:r>
              <a:rPr lang="en-US" sz="3200" dirty="0">
                <a:solidFill>
                  <a:schemeClr val="bg1"/>
                </a:solidFill>
              </a:rPr>
              <a:t> </a:t>
            </a:r>
            <a:r>
              <a:rPr lang="en-US" sz="3200" dirty="0" err="1">
                <a:solidFill>
                  <a:schemeClr val="bg1"/>
                </a:solidFill>
              </a:rPr>
              <a:t>thể</a:t>
            </a:r>
            <a:r>
              <a:rPr lang="en-US" sz="3200" dirty="0">
                <a:solidFill>
                  <a:schemeClr val="bg1"/>
                </a:solidFill>
              </a:rPr>
              <a:t> </a:t>
            </a:r>
            <a:r>
              <a:rPr lang="en-US" sz="3200" dirty="0" err="1">
                <a:solidFill>
                  <a:schemeClr val="bg1"/>
                </a:solidFill>
              </a:rPr>
              <a:t>của</a:t>
            </a:r>
            <a:r>
              <a:rPr lang="en-US" sz="3200" dirty="0">
                <a:solidFill>
                  <a:schemeClr val="bg1"/>
                </a:solidFill>
              </a:rPr>
              <a:t> </a:t>
            </a:r>
            <a:r>
              <a:rPr lang="en-US" sz="3200" dirty="0" err="1">
                <a:solidFill>
                  <a:schemeClr val="bg1"/>
                </a:solidFill>
              </a:rPr>
              <a:t>hệ</a:t>
            </a:r>
            <a:r>
              <a:rPr lang="en-US" sz="3200" dirty="0">
                <a:solidFill>
                  <a:schemeClr val="bg1"/>
                </a:solidFill>
              </a:rPr>
              <a:t> </a:t>
            </a:r>
            <a:r>
              <a:rPr lang="en-US" sz="3200" dirty="0" err="1" smtClean="0">
                <a:solidFill>
                  <a:schemeClr val="bg1"/>
                </a:solidFill>
              </a:rPr>
              <a:t>thống</a:t>
            </a:r>
            <a:r>
              <a:rPr lang="en-US" sz="3200" dirty="0" smtClean="0">
                <a:solidFill>
                  <a:schemeClr val="bg1"/>
                </a:solidFill>
              </a:rPr>
              <a:t> </a:t>
            </a:r>
            <a:r>
              <a:rPr lang="en-US" sz="3200" dirty="0" err="1">
                <a:solidFill>
                  <a:schemeClr val="bg1"/>
                </a:solidFill>
              </a:rPr>
              <a:t>để</a:t>
            </a:r>
            <a:r>
              <a:rPr lang="en-US" sz="3200" dirty="0">
                <a:solidFill>
                  <a:schemeClr val="bg1"/>
                </a:solidFill>
              </a:rPr>
              <a:t> </a:t>
            </a:r>
            <a:r>
              <a:rPr lang="en-US" sz="3200" dirty="0" err="1">
                <a:solidFill>
                  <a:schemeClr val="bg1"/>
                </a:solidFill>
              </a:rPr>
              <a:t>giúp</a:t>
            </a:r>
            <a:r>
              <a:rPr lang="en-US" sz="3200" dirty="0">
                <a:solidFill>
                  <a:schemeClr val="bg1"/>
                </a:solidFill>
              </a:rPr>
              <a:t> </a:t>
            </a:r>
            <a:r>
              <a:rPr lang="en-US" sz="3200" dirty="0" err="1">
                <a:solidFill>
                  <a:schemeClr val="bg1"/>
                </a:solidFill>
              </a:rPr>
              <a:t>chỉ</a:t>
            </a:r>
            <a:r>
              <a:rPr lang="en-US" sz="3200" dirty="0">
                <a:solidFill>
                  <a:schemeClr val="bg1"/>
                </a:solidFill>
              </a:rPr>
              <a:t> </a:t>
            </a:r>
            <a:r>
              <a:rPr lang="en-US" sz="3200" dirty="0" err="1">
                <a:solidFill>
                  <a:schemeClr val="bg1"/>
                </a:solidFill>
              </a:rPr>
              <a:t>ra</a:t>
            </a:r>
            <a:r>
              <a:rPr lang="en-US" sz="3200" dirty="0">
                <a:solidFill>
                  <a:schemeClr val="bg1"/>
                </a:solidFill>
              </a:rPr>
              <a:t> </a:t>
            </a:r>
            <a:r>
              <a:rPr lang="en-US" sz="3200" dirty="0" err="1">
                <a:solidFill>
                  <a:schemeClr val="bg1"/>
                </a:solidFill>
              </a:rPr>
              <a:t>mức</a:t>
            </a:r>
            <a:r>
              <a:rPr lang="en-US" sz="3200" dirty="0">
                <a:solidFill>
                  <a:schemeClr val="bg1"/>
                </a:solidFill>
              </a:rPr>
              <a:t> </a:t>
            </a:r>
            <a:r>
              <a:rPr lang="en-US" sz="3200" dirty="0" err="1">
                <a:solidFill>
                  <a:schemeClr val="bg1"/>
                </a:solidFill>
              </a:rPr>
              <a:t>độ</a:t>
            </a:r>
            <a:r>
              <a:rPr lang="en-US" sz="3200" dirty="0">
                <a:solidFill>
                  <a:schemeClr val="bg1"/>
                </a:solidFill>
              </a:rPr>
              <a:t> </a:t>
            </a:r>
            <a:r>
              <a:rPr lang="en-US" sz="3200" dirty="0" err="1">
                <a:solidFill>
                  <a:schemeClr val="bg1"/>
                </a:solidFill>
              </a:rPr>
              <a:t>nhạy</a:t>
            </a:r>
            <a:r>
              <a:rPr lang="en-US" sz="3200" dirty="0">
                <a:solidFill>
                  <a:schemeClr val="bg1"/>
                </a:solidFill>
              </a:rPr>
              <a:t> </a:t>
            </a:r>
            <a:r>
              <a:rPr lang="en-US" sz="3200" dirty="0" err="1">
                <a:solidFill>
                  <a:schemeClr val="bg1"/>
                </a:solidFill>
              </a:rPr>
              <a:t>cảm</a:t>
            </a:r>
            <a:r>
              <a:rPr lang="en-US" sz="3200" dirty="0">
                <a:solidFill>
                  <a:schemeClr val="bg1"/>
                </a:solidFill>
              </a:rPr>
              <a:t> an </a:t>
            </a:r>
            <a:r>
              <a:rPr lang="en-US" sz="3200" dirty="0" err="1">
                <a:solidFill>
                  <a:schemeClr val="bg1"/>
                </a:solidFill>
              </a:rPr>
              <a:t>toàn</a:t>
            </a:r>
            <a:r>
              <a:rPr lang="en-US" sz="3200" dirty="0">
                <a:solidFill>
                  <a:schemeClr val="bg1"/>
                </a:solidFill>
              </a:rPr>
              <a:t> </a:t>
            </a:r>
            <a:r>
              <a:rPr lang="en-US" sz="3200" dirty="0" err="1">
                <a:solidFill>
                  <a:schemeClr val="bg1"/>
                </a:solidFill>
              </a:rPr>
              <a:t>của</a:t>
            </a:r>
            <a:r>
              <a:rPr lang="en-US" sz="3200" dirty="0">
                <a:solidFill>
                  <a:schemeClr val="bg1"/>
                </a:solidFill>
              </a:rPr>
              <a:t> </a:t>
            </a:r>
            <a:r>
              <a:rPr lang="en-US" sz="3200" dirty="0" err="1" smtClean="0">
                <a:solidFill>
                  <a:schemeClr val="bg1"/>
                </a:solidFill>
              </a:rPr>
              <a:t>chúng</a:t>
            </a:r>
            <a:endParaRPr lang="en-US" sz="3200" dirty="0" smtClean="0">
              <a:solidFill>
                <a:schemeClr val="bg1"/>
              </a:solidFill>
            </a:endParaRPr>
          </a:p>
          <a:p>
            <a:r>
              <a:rPr lang="en-US" sz="3200" dirty="0" err="1" smtClean="0">
                <a:solidFill>
                  <a:schemeClr val="bg1"/>
                </a:solidFill>
              </a:rPr>
              <a:t>Tất</a:t>
            </a:r>
            <a:r>
              <a:rPr lang="en-US" sz="3200" dirty="0" smtClean="0">
                <a:solidFill>
                  <a:schemeClr val="bg1"/>
                </a:solidFill>
              </a:rPr>
              <a:t> </a:t>
            </a:r>
            <a:r>
              <a:rPr lang="en-US" sz="3200" dirty="0" err="1" smtClean="0">
                <a:solidFill>
                  <a:schemeClr val="bg1"/>
                </a:solidFill>
              </a:rPr>
              <a:t>cả</a:t>
            </a:r>
            <a:r>
              <a:rPr lang="en-US" sz="3200" dirty="0" smtClean="0">
                <a:solidFill>
                  <a:schemeClr val="bg1"/>
                </a:solidFill>
              </a:rPr>
              <a:t> </a:t>
            </a:r>
            <a:r>
              <a:rPr lang="en-US" sz="3200" dirty="0" err="1" smtClean="0">
                <a:solidFill>
                  <a:schemeClr val="bg1"/>
                </a:solidFill>
              </a:rPr>
              <a:t>thực</a:t>
            </a:r>
            <a:r>
              <a:rPr lang="en-US" sz="3200" dirty="0" smtClean="0">
                <a:solidFill>
                  <a:schemeClr val="bg1"/>
                </a:solidFill>
              </a:rPr>
              <a:t> </a:t>
            </a:r>
            <a:r>
              <a:rPr lang="en-US" sz="3200" dirty="0" err="1" smtClean="0">
                <a:solidFill>
                  <a:schemeClr val="bg1"/>
                </a:solidFill>
              </a:rPr>
              <a:t>thể</a:t>
            </a:r>
            <a:r>
              <a:rPr lang="en-US" sz="3200" dirty="0" smtClean="0">
                <a:solidFill>
                  <a:schemeClr val="bg1"/>
                </a:solidFill>
              </a:rPr>
              <a:t> </a:t>
            </a:r>
            <a:r>
              <a:rPr lang="en-US" sz="3200" dirty="0" err="1" smtClean="0">
                <a:solidFill>
                  <a:schemeClr val="bg1"/>
                </a:solidFill>
              </a:rPr>
              <a:t>trong</a:t>
            </a:r>
            <a:r>
              <a:rPr lang="en-US" sz="3200" dirty="0" smtClean="0">
                <a:solidFill>
                  <a:schemeClr val="bg1"/>
                </a:solidFill>
              </a:rPr>
              <a:t> </a:t>
            </a:r>
            <a:r>
              <a:rPr lang="en-US" sz="3200" dirty="0" err="1" smtClean="0">
                <a:solidFill>
                  <a:schemeClr val="bg1"/>
                </a:solidFill>
              </a:rPr>
              <a:t>hệ</a:t>
            </a:r>
            <a:r>
              <a:rPr lang="en-US" sz="3200" dirty="0" smtClean="0">
                <a:solidFill>
                  <a:schemeClr val="bg1"/>
                </a:solidFill>
              </a:rPr>
              <a:t> </a:t>
            </a:r>
            <a:r>
              <a:rPr lang="en-US" sz="3200" dirty="0" err="1" smtClean="0">
                <a:solidFill>
                  <a:schemeClr val="bg1"/>
                </a:solidFill>
              </a:rPr>
              <a:t>thống</a:t>
            </a:r>
            <a:r>
              <a:rPr lang="en-US" sz="3200" dirty="0" smtClean="0">
                <a:solidFill>
                  <a:schemeClr val="bg1"/>
                </a:solidFill>
              </a:rPr>
              <a:t> </a:t>
            </a:r>
            <a:r>
              <a:rPr lang="en-US" sz="3200" dirty="0" err="1" smtClean="0">
                <a:solidFill>
                  <a:schemeClr val="bg1"/>
                </a:solidFill>
              </a:rPr>
              <a:t>sẽ</a:t>
            </a:r>
            <a:r>
              <a:rPr lang="en-US" sz="3200" dirty="0" smtClean="0">
                <a:solidFill>
                  <a:schemeClr val="bg1"/>
                </a:solidFill>
              </a:rPr>
              <a:t> </a:t>
            </a:r>
            <a:r>
              <a:rPr lang="en-US" sz="3200" dirty="0" err="1" smtClean="0">
                <a:solidFill>
                  <a:schemeClr val="bg1"/>
                </a:solidFill>
              </a:rPr>
              <a:t>được</a:t>
            </a:r>
            <a:r>
              <a:rPr lang="en-US" sz="3200" dirty="0" smtClean="0">
                <a:solidFill>
                  <a:schemeClr val="bg1"/>
                </a:solidFill>
              </a:rPr>
              <a:t> </a:t>
            </a:r>
            <a:r>
              <a:rPr lang="en-US" sz="3200" dirty="0" err="1" smtClean="0">
                <a:solidFill>
                  <a:schemeClr val="bg1"/>
                </a:solidFill>
              </a:rPr>
              <a:t>gắn</a:t>
            </a:r>
            <a:r>
              <a:rPr lang="en-US" sz="3200" dirty="0" smtClean="0">
                <a:solidFill>
                  <a:schemeClr val="bg1"/>
                </a:solidFill>
              </a:rPr>
              <a:t> </a:t>
            </a:r>
            <a:r>
              <a:rPr lang="en-US" sz="3200" dirty="0" err="1" smtClean="0">
                <a:solidFill>
                  <a:schemeClr val="bg1"/>
                </a:solidFill>
              </a:rPr>
              <a:t>một</a:t>
            </a:r>
            <a:r>
              <a:rPr lang="en-US" sz="3200" dirty="0" smtClean="0">
                <a:solidFill>
                  <a:schemeClr val="bg1"/>
                </a:solidFill>
              </a:rPr>
              <a:t> </a:t>
            </a:r>
            <a:r>
              <a:rPr lang="en-US" sz="3200" b="1" dirty="0" err="1" smtClean="0">
                <a:solidFill>
                  <a:schemeClr val="bg1"/>
                </a:solidFill>
              </a:rPr>
              <a:t>Nhãn</a:t>
            </a:r>
            <a:r>
              <a:rPr lang="en-US" sz="3200" b="1" dirty="0" smtClean="0">
                <a:solidFill>
                  <a:schemeClr val="bg1"/>
                </a:solidFill>
              </a:rPr>
              <a:t> an </a:t>
            </a:r>
            <a:r>
              <a:rPr lang="en-US" sz="3200" b="1" dirty="0" err="1" smtClean="0">
                <a:solidFill>
                  <a:schemeClr val="bg1"/>
                </a:solidFill>
              </a:rPr>
              <a:t>toàn</a:t>
            </a:r>
            <a:r>
              <a:rPr lang="en-US" sz="3200" b="1" dirty="0">
                <a:solidFill>
                  <a:schemeClr val="bg1"/>
                </a:solidFill>
              </a:rPr>
              <a:t> </a:t>
            </a:r>
            <a:r>
              <a:rPr lang="en-US" sz="3200" b="1" dirty="0" smtClean="0">
                <a:solidFill>
                  <a:schemeClr val="bg1"/>
                </a:solidFill>
              </a:rPr>
              <a:t>= </a:t>
            </a:r>
            <a:r>
              <a:rPr lang="en-US" sz="3200" b="1" dirty="0" err="1" smtClean="0">
                <a:solidFill>
                  <a:schemeClr val="bg1"/>
                </a:solidFill>
              </a:rPr>
              <a:t>Mức</a:t>
            </a:r>
            <a:r>
              <a:rPr lang="en-US" sz="3200" b="1" dirty="0" smtClean="0">
                <a:solidFill>
                  <a:schemeClr val="bg1"/>
                </a:solidFill>
              </a:rPr>
              <a:t> AT x </a:t>
            </a:r>
            <a:r>
              <a:rPr lang="en-US" sz="3200" b="1" dirty="0" err="1" smtClean="0">
                <a:solidFill>
                  <a:schemeClr val="bg1"/>
                </a:solidFill>
              </a:rPr>
              <a:t>Hạng</a:t>
            </a:r>
            <a:r>
              <a:rPr lang="en-US" sz="3200" b="1" dirty="0" smtClean="0">
                <a:solidFill>
                  <a:schemeClr val="bg1"/>
                </a:solidFill>
              </a:rPr>
              <a:t> </a:t>
            </a:r>
            <a:r>
              <a:rPr lang="en-US" sz="3200" b="1" dirty="0" err="1" smtClean="0">
                <a:solidFill>
                  <a:schemeClr val="bg1"/>
                </a:solidFill>
              </a:rPr>
              <a:t>mục</a:t>
            </a:r>
            <a:r>
              <a:rPr lang="en-US" sz="3200" b="1" dirty="0" smtClean="0">
                <a:solidFill>
                  <a:schemeClr val="bg1"/>
                </a:solidFill>
              </a:rPr>
              <a:t> AT</a:t>
            </a:r>
          </a:p>
        </p:txBody>
      </p:sp>
    </p:spTree>
    <p:extLst>
      <p:ext uri="{BB962C8B-B14F-4D97-AF65-F5344CB8AC3E}">
        <p14:creationId xmlns:p14="http://schemas.microsoft.com/office/powerpoint/2010/main" val="35914172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2" y="190954"/>
            <a:ext cx="11759993" cy="793115"/>
          </a:xfrm>
        </p:spPr>
        <p:txBody>
          <a:bodyPr/>
          <a:lstStyle/>
          <a:p>
            <a:pPr algn="ctr"/>
            <a:r>
              <a:rPr lang="en-US" b="1" dirty="0"/>
              <a:t>Mandatory Access </a:t>
            </a:r>
            <a:r>
              <a:rPr lang="en-US" b="1" dirty="0" smtClean="0"/>
              <a:t>Control</a:t>
            </a:r>
            <a:endParaRPr lang="en-US" b="1" dirty="0"/>
          </a:p>
        </p:txBody>
      </p:sp>
      <p:sp>
        <p:nvSpPr>
          <p:cNvPr id="2" name="Content Placeholder 1"/>
          <p:cNvSpPr>
            <a:spLocks noGrp="1"/>
          </p:cNvSpPr>
          <p:nvPr>
            <p:ph sz="quarter" idx="4294967295"/>
          </p:nvPr>
        </p:nvSpPr>
        <p:spPr>
          <a:xfrm>
            <a:off x="858260" y="1222311"/>
            <a:ext cx="10335208" cy="4515698"/>
          </a:xfrm>
        </p:spPr>
        <p:txBody>
          <a:bodyPr anchor="ctr">
            <a:normAutofit/>
          </a:bodyPr>
          <a:lstStyle/>
          <a:p>
            <a:pPr>
              <a:buFont typeface="Wingdings" pitchFamily="2" charset="2"/>
              <a:buChar char="q"/>
            </a:pPr>
            <a:r>
              <a:rPr lang="vi-VN" sz="3200" b="1" dirty="0" smtClean="0">
                <a:solidFill>
                  <a:schemeClr val="bg1"/>
                </a:solidFill>
              </a:rPr>
              <a:t>Cơ chế kiểm soát</a:t>
            </a:r>
          </a:p>
          <a:p>
            <a:r>
              <a:rPr lang="vi-VN" sz="3200" dirty="0">
                <a:solidFill>
                  <a:schemeClr val="bg1"/>
                </a:solidFill>
              </a:rPr>
              <a:t>Người dùng </a:t>
            </a:r>
            <a:r>
              <a:rPr lang="en-US" sz="3200" dirty="0" err="1">
                <a:solidFill>
                  <a:schemeClr val="bg1"/>
                </a:solidFill>
              </a:rPr>
              <a:t>sẽ</a:t>
            </a:r>
            <a:r>
              <a:rPr lang="en-US" sz="3200" dirty="0">
                <a:solidFill>
                  <a:schemeClr val="bg1"/>
                </a:solidFill>
              </a:rPr>
              <a:t> </a:t>
            </a:r>
            <a:r>
              <a:rPr lang="vi-VN" sz="3200" dirty="0">
                <a:solidFill>
                  <a:schemeClr val="bg1"/>
                </a:solidFill>
              </a:rPr>
              <a:t>được phép truy cập tới những tài liệu </a:t>
            </a:r>
            <a:r>
              <a:rPr lang="en-US" sz="3200" dirty="0" err="1">
                <a:solidFill>
                  <a:schemeClr val="bg1"/>
                </a:solidFill>
              </a:rPr>
              <a:t>dựa</a:t>
            </a:r>
            <a:r>
              <a:rPr lang="en-US" sz="3200" dirty="0">
                <a:solidFill>
                  <a:schemeClr val="bg1"/>
                </a:solidFill>
              </a:rPr>
              <a:t> </a:t>
            </a:r>
            <a:r>
              <a:rPr lang="en-US" sz="3200" dirty="0" err="1">
                <a:solidFill>
                  <a:schemeClr val="bg1"/>
                </a:solidFill>
              </a:rPr>
              <a:t>vào</a:t>
            </a:r>
            <a:r>
              <a:rPr lang="en-US" sz="3200" dirty="0">
                <a:solidFill>
                  <a:schemeClr val="bg1"/>
                </a:solidFill>
              </a:rPr>
              <a:t> </a:t>
            </a:r>
            <a:r>
              <a:rPr lang="en-US" sz="3200" dirty="0" err="1">
                <a:solidFill>
                  <a:schemeClr val="bg1"/>
                </a:solidFill>
              </a:rPr>
              <a:t>việc</a:t>
            </a:r>
            <a:r>
              <a:rPr lang="en-US" sz="3200" dirty="0">
                <a:solidFill>
                  <a:schemeClr val="bg1"/>
                </a:solidFill>
              </a:rPr>
              <a:t> </a:t>
            </a:r>
            <a:r>
              <a:rPr lang="en-US" sz="3200" i="1" dirty="0" err="1" smtClean="0">
                <a:solidFill>
                  <a:srgbClr val="FF0000"/>
                </a:solidFill>
              </a:rPr>
              <a:t>tính</a:t>
            </a:r>
            <a:r>
              <a:rPr lang="en-US" sz="3200" i="1" dirty="0" smtClean="0">
                <a:solidFill>
                  <a:srgbClr val="FF0000"/>
                </a:solidFill>
              </a:rPr>
              <a:t> </a:t>
            </a:r>
            <a:r>
              <a:rPr lang="en-US" sz="3200" i="1" dirty="0" err="1" smtClean="0">
                <a:solidFill>
                  <a:srgbClr val="FF0000"/>
                </a:solidFill>
              </a:rPr>
              <a:t>trội</a:t>
            </a:r>
            <a:r>
              <a:rPr lang="en-US" sz="3200" i="1" dirty="0" smtClean="0">
                <a:solidFill>
                  <a:srgbClr val="FF0000"/>
                </a:solidFill>
              </a:rPr>
              <a:t> </a:t>
            </a:r>
            <a:r>
              <a:rPr lang="en-US" sz="3200" i="1" dirty="0" err="1" smtClean="0">
                <a:solidFill>
                  <a:srgbClr val="FF0000"/>
                </a:solidFill>
              </a:rPr>
              <a:t>nhãn</a:t>
            </a:r>
            <a:r>
              <a:rPr lang="en-US" sz="3200" i="1" dirty="0" smtClean="0">
                <a:solidFill>
                  <a:srgbClr val="FF0000"/>
                </a:solidFill>
              </a:rPr>
              <a:t> </a:t>
            </a:r>
            <a:r>
              <a:rPr lang="en-US" sz="3200" i="1" dirty="0">
                <a:solidFill>
                  <a:srgbClr val="FF0000"/>
                </a:solidFill>
              </a:rPr>
              <a:t>AT </a:t>
            </a:r>
            <a:r>
              <a:rPr lang="en-US" sz="3200" dirty="0" err="1">
                <a:solidFill>
                  <a:schemeClr val="bg1"/>
                </a:solidFill>
              </a:rPr>
              <a:t>của</a:t>
            </a:r>
            <a:r>
              <a:rPr lang="en-US" sz="3200" dirty="0">
                <a:solidFill>
                  <a:schemeClr val="bg1"/>
                </a:solidFill>
              </a:rPr>
              <a:t> </a:t>
            </a:r>
            <a:r>
              <a:rPr lang="en-US" sz="3200" dirty="0" err="1">
                <a:solidFill>
                  <a:schemeClr val="bg1"/>
                </a:solidFill>
              </a:rPr>
              <a:t>người</a:t>
            </a:r>
            <a:r>
              <a:rPr lang="en-US" sz="3200" dirty="0">
                <a:solidFill>
                  <a:schemeClr val="bg1"/>
                </a:solidFill>
              </a:rPr>
              <a:t> </a:t>
            </a:r>
            <a:r>
              <a:rPr lang="en-US" sz="3200" dirty="0" err="1">
                <a:solidFill>
                  <a:schemeClr val="bg1"/>
                </a:solidFill>
              </a:rPr>
              <a:t>dùng</a:t>
            </a:r>
            <a:r>
              <a:rPr lang="en-US" sz="3200" dirty="0">
                <a:solidFill>
                  <a:schemeClr val="bg1"/>
                </a:solidFill>
              </a:rPr>
              <a:t> </a:t>
            </a:r>
            <a:r>
              <a:rPr lang="en-US" sz="3200" dirty="0" err="1">
                <a:solidFill>
                  <a:schemeClr val="bg1"/>
                </a:solidFill>
              </a:rPr>
              <a:t>với</a:t>
            </a:r>
            <a:r>
              <a:rPr lang="en-US" sz="3200" dirty="0">
                <a:solidFill>
                  <a:schemeClr val="bg1"/>
                </a:solidFill>
              </a:rPr>
              <a:t> </a:t>
            </a:r>
            <a:r>
              <a:rPr lang="en-US" sz="3200" dirty="0" err="1">
                <a:solidFill>
                  <a:schemeClr val="bg1"/>
                </a:solidFill>
              </a:rPr>
              <a:t>nhãn</a:t>
            </a:r>
            <a:r>
              <a:rPr lang="en-US" sz="3200" dirty="0">
                <a:solidFill>
                  <a:schemeClr val="bg1"/>
                </a:solidFill>
              </a:rPr>
              <a:t> AT </a:t>
            </a:r>
            <a:r>
              <a:rPr lang="en-US" sz="3200" dirty="0" err="1">
                <a:solidFill>
                  <a:schemeClr val="bg1"/>
                </a:solidFill>
              </a:rPr>
              <a:t>của</a:t>
            </a:r>
            <a:r>
              <a:rPr lang="en-US" sz="3200" dirty="0">
                <a:solidFill>
                  <a:schemeClr val="bg1"/>
                </a:solidFill>
              </a:rPr>
              <a:t> </a:t>
            </a:r>
            <a:r>
              <a:rPr lang="en-US" sz="3200" dirty="0" err="1">
                <a:solidFill>
                  <a:schemeClr val="bg1"/>
                </a:solidFill>
              </a:rPr>
              <a:t>tài</a:t>
            </a:r>
            <a:r>
              <a:rPr lang="en-US" sz="3200" dirty="0">
                <a:solidFill>
                  <a:schemeClr val="bg1"/>
                </a:solidFill>
              </a:rPr>
              <a:t> </a:t>
            </a:r>
            <a:r>
              <a:rPr lang="en-US" sz="3200" dirty="0" err="1">
                <a:solidFill>
                  <a:schemeClr val="bg1"/>
                </a:solidFill>
              </a:rPr>
              <a:t>liệu</a:t>
            </a:r>
            <a:r>
              <a:rPr lang="en-US" sz="3200" dirty="0">
                <a:solidFill>
                  <a:schemeClr val="bg1"/>
                </a:solidFill>
              </a:rPr>
              <a:t> </a:t>
            </a:r>
            <a:r>
              <a:rPr lang="en-US" sz="3200" dirty="0" err="1">
                <a:solidFill>
                  <a:schemeClr val="bg1"/>
                </a:solidFill>
              </a:rPr>
              <a:t>và</a:t>
            </a:r>
            <a:r>
              <a:rPr lang="en-US" sz="3200" dirty="0">
                <a:solidFill>
                  <a:schemeClr val="bg1"/>
                </a:solidFill>
              </a:rPr>
              <a:t> </a:t>
            </a:r>
            <a:r>
              <a:rPr lang="en-US" sz="3200" dirty="0" err="1">
                <a:solidFill>
                  <a:schemeClr val="bg1"/>
                </a:solidFill>
              </a:rPr>
              <a:t>các</a:t>
            </a:r>
            <a:r>
              <a:rPr lang="en-US" sz="3200" dirty="0">
                <a:solidFill>
                  <a:schemeClr val="bg1"/>
                </a:solidFill>
              </a:rPr>
              <a:t> </a:t>
            </a:r>
            <a:r>
              <a:rPr lang="en-US" sz="3200" i="1" dirty="0" err="1">
                <a:solidFill>
                  <a:srgbClr val="FF0000"/>
                </a:solidFill>
              </a:rPr>
              <a:t>quy</a:t>
            </a:r>
            <a:r>
              <a:rPr lang="en-US" sz="3200" i="1" dirty="0">
                <a:solidFill>
                  <a:srgbClr val="FF0000"/>
                </a:solidFill>
              </a:rPr>
              <a:t> </a:t>
            </a:r>
            <a:r>
              <a:rPr lang="en-US" sz="3200" i="1" dirty="0" err="1">
                <a:solidFill>
                  <a:srgbClr val="FF0000"/>
                </a:solidFill>
              </a:rPr>
              <a:t>tắc</a:t>
            </a:r>
            <a:r>
              <a:rPr lang="en-US" sz="3200" i="1" dirty="0">
                <a:solidFill>
                  <a:srgbClr val="FF0000"/>
                </a:solidFill>
              </a:rPr>
              <a:t> </a:t>
            </a:r>
            <a:r>
              <a:rPr lang="en-US" sz="3200" i="1" dirty="0" err="1">
                <a:solidFill>
                  <a:srgbClr val="FF0000"/>
                </a:solidFill>
              </a:rPr>
              <a:t>truy</a:t>
            </a:r>
            <a:r>
              <a:rPr lang="en-US" sz="3200" i="1" dirty="0">
                <a:solidFill>
                  <a:srgbClr val="FF0000"/>
                </a:solidFill>
              </a:rPr>
              <a:t> </a:t>
            </a:r>
            <a:r>
              <a:rPr lang="en-US" sz="3200" i="1" dirty="0" err="1">
                <a:solidFill>
                  <a:srgbClr val="FF0000"/>
                </a:solidFill>
              </a:rPr>
              <a:t>cập</a:t>
            </a:r>
            <a:r>
              <a:rPr lang="en-US" sz="3200" i="1" dirty="0">
                <a:solidFill>
                  <a:srgbClr val="FF0000"/>
                </a:solidFill>
              </a:rPr>
              <a:t> </a:t>
            </a:r>
            <a:r>
              <a:rPr lang="en-US" sz="3200" i="1" dirty="0" err="1">
                <a:solidFill>
                  <a:srgbClr val="FF0000"/>
                </a:solidFill>
              </a:rPr>
              <a:t>của</a:t>
            </a:r>
            <a:r>
              <a:rPr lang="en-US" sz="3200" i="1" dirty="0">
                <a:solidFill>
                  <a:srgbClr val="FF0000"/>
                </a:solidFill>
              </a:rPr>
              <a:t> HT</a:t>
            </a:r>
            <a:r>
              <a:rPr lang="en-US" sz="3200" i="1" dirty="0">
                <a:solidFill>
                  <a:schemeClr val="bg1"/>
                </a:solidFill>
              </a:rPr>
              <a:t>.</a:t>
            </a:r>
            <a:endParaRPr lang="vi-VN" sz="3200" i="1" dirty="0">
              <a:solidFill>
                <a:schemeClr val="bg1"/>
              </a:solidFill>
            </a:endParaRPr>
          </a:p>
          <a:p>
            <a:pPr marL="0" indent="0">
              <a:buNone/>
            </a:pPr>
            <a:r>
              <a:rPr lang="vi-VN" sz="3200" dirty="0" smtClean="0">
                <a:solidFill>
                  <a:schemeClr val="bg1"/>
                </a:solidFill>
                <a:sym typeface="Wingdings" pitchFamily="2" charset="2"/>
              </a:rPr>
              <a:t> Chỉ phù hợp với hệ thống đòi hỏi tính bảo mật cao, ví dụ như trong quân sự.</a:t>
            </a:r>
            <a:endParaRPr lang="en-US" sz="3200" dirty="0">
              <a:solidFill>
                <a:schemeClr val="bg1"/>
              </a:solidFill>
            </a:endParaRPr>
          </a:p>
        </p:txBody>
      </p:sp>
    </p:spTree>
    <p:extLst>
      <p:ext uri="{BB962C8B-B14F-4D97-AF65-F5344CB8AC3E}">
        <p14:creationId xmlns:p14="http://schemas.microsoft.com/office/powerpoint/2010/main" val="9786910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dirty="0"/>
              <a:t>Mandatory Access </a:t>
            </a:r>
            <a:r>
              <a:rPr lang="en-US" dirty="0" smtClean="0"/>
              <a:t>Control</a:t>
            </a:r>
            <a:endParaRPr lang="en-US" dirty="0"/>
          </a:p>
        </p:txBody>
      </p:sp>
      <p:sp>
        <p:nvSpPr>
          <p:cNvPr id="5" name="Content Placeholder 4"/>
          <p:cNvSpPr>
            <a:spLocks noGrp="1"/>
          </p:cNvSpPr>
          <p:nvPr>
            <p:ph sz="quarter" idx="4294967295"/>
          </p:nvPr>
        </p:nvSpPr>
        <p:spPr>
          <a:xfrm>
            <a:off x="0" y="1595534"/>
            <a:ext cx="12192000" cy="5262465"/>
          </a:xfrm>
        </p:spPr>
        <p:txBody>
          <a:bodyPr>
            <a:normAutofit/>
          </a:bodyPr>
          <a:lstStyle/>
          <a:p>
            <a:pPr>
              <a:buFont typeface="Wingdings" pitchFamily="2" charset="2"/>
              <a:buChar char="q"/>
            </a:pPr>
            <a:r>
              <a:rPr lang="en-US" sz="3200" b="1" dirty="0" err="1" smtClean="0">
                <a:solidFill>
                  <a:schemeClr val="bg1"/>
                </a:solidFill>
              </a:rPr>
              <a:t>Mức</a:t>
            </a:r>
            <a:r>
              <a:rPr lang="en-US" sz="3200" b="1" dirty="0" smtClean="0">
                <a:solidFill>
                  <a:schemeClr val="bg1"/>
                </a:solidFill>
              </a:rPr>
              <a:t> an </a:t>
            </a:r>
            <a:r>
              <a:rPr lang="en-US" sz="3200" b="1" dirty="0" err="1" smtClean="0">
                <a:solidFill>
                  <a:schemeClr val="bg1"/>
                </a:solidFill>
              </a:rPr>
              <a:t>toàn</a:t>
            </a:r>
            <a:r>
              <a:rPr lang="en-US" sz="3200" b="1" dirty="0" smtClean="0">
                <a:solidFill>
                  <a:schemeClr val="bg1"/>
                </a:solidFill>
              </a:rPr>
              <a:t>:</a:t>
            </a:r>
          </a:p>
          <a:p>
            <a:pPr marL="0" indent="0">
              <a:buNone/>
            </a:pPr>
            <a:endParaRPr lang="en-US" b="1" dirty="0"/>
          </a:p>
        </p:txBody>
      </p:sp>
      <p:pic>
        <p:nvPicPr>
          <p:cNvPr id="2" name="Picture 1"/>
          <p:cNvPicPr>
            <a:picLocks noChangeAspect="1"/>
          </p:cNvPicPr>
          <p:nvPr/>
        </p:nvPicPr>
        <p:blipFill>
          <a:blip r:embed="rId3"/>
          <a:stretch>
            <a:fillRect/>
          </a:stretch>
        </p:blipFill>
        <p:spPr>
          <a:xfrm>
            <a:off x="1791478" y="2436098"/>
            <a:ext cx="8205478" cy="4020685"/>
          </a:xfrm>
          <a:prstGeom prst="rect">
            <a:avLst/>
          </a:prstGeom>
        </p:spPr>
      </p:pic>
    </p:spTree>
    <p:extLst>
      <p:ext uri="{BB962C8B-B14F-4D97-AF65-F5344CB8AC3E}">
        <p14:creationId xmlns:p14="http://schemas.microsoft.com/office/powerpoint/2010/main" val="23868967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564050" cy="793115"/>
          </a:xfrm>
        </p:spPr>
        <p:txBody>
          <a:bodyPr/>
          <a:lstStyle/>
          <a:p>
            <a:pPr algn="ctr"/>
            <a:r>
              <a:rPr lang="en-US" b="1" dirty="0" err="1" smtClean="0"/>
              <a:t>Đảm</a:t>
            </a:r>
            <a:r>
              <a:rPr lang="en-US" b="1" dirty="0" smtClean="0"/>
              <a:t> </a:t>
            </a:r>
            <a:r>
              <a:rPr lang="en-US" b="1" dirty="0" err="1" smtClean="0"/>
              <a:t>bảo</a:t>
            </a:r>
            <a:r>
              <a:rPr lang="en-US" b="1" dirty="0" smtClean="0"/>
              <a:t> </a:t>
            </a:r>
            <a:r>
              <a:rPr lang="en-US" b="1" dirty="0" err="1" smtClean="0"/>
              <a:t>tính</a:t>
            </a:r>
            <a:r>
              <a:rPr lang="en-US" b="1" dirty="0" smtClean="0"/>
              <a:t> </a:t>
            </a:r>
            <a:r>
              <a:rPr lang="en-US" b="1" dirty="0" err="1" smtClean="0"/>
              <a:t>bí</a:t>
            </a:r>
            <a:r>
              <a:rPr lang="en-US" b="1" dirty="0" smtClean="0"/>
              <a:t> </a:t>
            </a:r>
            <a:r>
              <a:rPr lang="en-US" b="1" dirty="0" err="1" smtClean="0"/>
              <a:t>mật</a:t>
            </a:r>
            <a:endParaRPr lang="en-US" b="1" dirty="0"/>
          </a:p>
        </p:txBody>
      </p:sp>
      <p:sp>
        <p:nvSpPr>
          <p:cNvPr id="3" name="Rectangle 2"/>
          <p:cNvSpPr/>
          <p:nvPr/>
        </p:nvSpPr>
        <p:spPr>
          <a:xfrm>
            <a:off x="401217" y="1553376"/>
            <a:ext cx="6820676" cy="4401205"/>
          </a:xfrm>
          <a:prstGeom prst="rect">
            <a:avLst/>
          </a:prstGeom>
        </p:spPr>
        <p:txBody>
          <a:bodyPr wrap="square">
            <a:spAutoFit/>
          </a:bodyPr>
          <a:lstStyle/>
          <a:p>
            <a:pPr marL="457200" indent="-457200" algn="just">
              <a:buFont typeface="Wingdings" panose="05000000000000000000" pitchFamily="2" charset="2"/>
              <a:buChar char="q"/>
            </a:pPr>
            <a:r>
              <a:rPr lang="en-GB" sz="2800" dirty="0" err="1" smtClean="0">
                <a:solidFill>
                  <a:schemeClr val="bg1"/>
                </a:solidFill>
              </a:rPr>
              <a:t>Tuân</a:t>
            </a:r>
            <a:r>
              <a:rPr lang="en-GB" sz="2800" dirty="0" smtClean="0">
                <a:solidFill>
                  <a:schemeClr val="bg1"/>
                </a:solidFill>
              </a:rPr>
              <a:t> </a:t>
            </a:r>
            <a:r>
              <a:rPr lang="en-GB" sz="2800" dirty="0" err="1" smtClean="0">
                <a:solidFill>
                  <a:schemeClr val="bg1"/>
                </a:solidFill>
              </a:rPr>
              <a:t>thủ</a:t>
            </a:r>
            <a:r>
              <a:rPr lang="en-GB" sz="2800" dirty="0" smtClean="0">
                <a:solidFill>
                  <a:schemeClr val="bg1"/>
                </a:solidFill>
              </a:rPr>
              <a:t> </a:t>
            </a:r>
            <a:r>
              <a:rPr lang="en-GB" sz="2800" dirty="0" err="1" smtClean="0">
                <a:solidFill>
                  <a:schemeClr val="bg1"/>
                </a:solidFill>
              </a:rPr>
              <a:t>hai</a:t>
            </a:r>
            <a:r>
              <a:rPr lang="en-GB" sz="2800" dirty="0" smtClean="0">
                <a:solidFill>
                  <a:schemeClr val="bg1"/>
                </a:solidFill>
              </a:rPr>
              <a:t> </a:t>
            </a:r>
            <a:r>
              <a:rPr lang="en-GB" sz="2800" dirty="0" err="1" smtClean="0">
                <a:solidFill>
                  <a:schemeClr val="bg1"/>
                </a:solidFill>
              </a:rPr>
              <a:t>nguyên</a:t>
            </a:r>
            <a:r>
              <a:rPr lang="en-GB" sz="2800" dirty="0" smtClean="0">
                <a:solidFill>
                  <a:schemeClr val="bg1"/>
                </a:solidFill>
              </a:rPr>
              <a:t> </a:t>
            </a:r>
            <a:r>
              <a:rPr lang="en-GB" sz="2800" dirty="0" err="1" smtClean="0">
                <a:solidFill>
                  <a:schemeClr val="bg1"/>
                </a:solidFill>
              </a:rPr>
              <a:t>tắc</a:t>
            </a:r>
            <a:r>
              <a:rPr lang="en-GB" sz="2800" dirty="0" smtClean="0">
                <a:solidFill>
                  <a:schemeClr val="bg1"/>
                </a:solidFill>
              </a:rPr>
              <a:t> </a:t>
            </a:r>
            <a:r>
              <a:rPr lang="en-GB" sz="2800" dirty="0" err="1" smtClean="0">
                <a:solidFill>
                  <a:schemeClr val="bg1"/>
                </a:solidFill>
              </a:rPr>
              <a:t>cơ</a:t>
            </a:r>
            <a:r>
              <a:rPr lang="en-GB" sz="2800" dirty="0" smtClean="0">
                <a:solidFill>
                  <a:schemeClr val="bg1"/>
                </a:solidFill>
              </a:rPr>
              <a:t> </a:t>
            </a:r>
            <a:r>
              <a:rPr lang="en-GB" sz="2800" dirty="0" err="1" smtClean="0">
                <a:solidFill>
                  <a:schemeClr val="bg1"/>
                </a:solidFill>
              </a:rPr>
              <a:t>bản</a:t>
            </a:r>
            <a:r>
              <a:rPr lang="en-GB" sz="2800" dirty="0" smtClean="0">
                <a:solidFill>
                  <a:schemeClr val="bg1"/>
                </a:solidFill>
              </a:rPr>
              <a:t>: </a:t>
            </a:r>
            <a:r>
              <a:rPr lang="en-GB" sz="2800" dirty="0" err="1" smtClean="0">
                <a:solidFill>
                  <a:schemeClr val="bg1"/>
                </a:solidFill>
              </a:rPr>
              <a:t>Đọc</a:t>
            </a:r>
            <a:r>
              <a:rPr lang="en-GB" sz="2800" dirty="0" smtClean="0">
                <a:solidFill>
                  <a:schemeClr val="bg1"/>
                </a:solidFill>
              </a:rPr>
              <a:t> </a:t>
            </a:r>
            <a:r>
              <a:rPr lang="en-GB" sz="2800" dirty="0" err="1" smtClean="0">
                <a:solidFill>
                  <a:schemeClr val="bg1"/>
                </a:solidFill>
              </a:rPr>
              <a:t>xuống</a:t>
            </a:r>
            <a:r>
              <a:rPr lang="en-GB" sz="2800" dirty="0" smtClean="0">
                <a:solidFill>
                  <a:schemeClr val="bg1"/>
                </a:solidFill>
              </a:rPr>
              <a:t> (Read down) </a:t>
            </a:r>
            <a:r>
              <a:rPr lang="en-GB" sz="2800" dirty="0" err="1" smtClean="0">
                <a:solidFill>
                  <a:schemeClr val="bg1"/>
                </a:solidFill>
              </a:rPr>
              <a:t>và</a:t>
            </a:r>
            <a:r>
              <a:rPr lang="en-GB" sz="2800" dirty="0" smtClean="0">
                <a:solidFill>
                  <a:schemeClr val="bg1"/>
                </a:solidFill>
              </a:rPr>
              <a:t> </a:t>
            </a:r>
            <a:r>
              <a:rPr lang="en-GB" sz="2800" dirty="0" err="1" smtClean="0">
                <a:solidFill>
                  <a:schemeClr val="bg1"/>
                </a:solidFill>
              </a:rPr>
              <a:t>Ghi</a:t>
            </a:r>
            <a:r>
              <a:rPr lang="en-GB" sz="2800" dirty="0" smtClean="0">
                <a:solidFill>
                  <a:schemeClr val="bg1"/>
                </a:solidFill>
              </a:rPr>
              <a:t> </a:t>
            </a:r>
            <a:r>
              <a:rPr lang="en-GB" sz="2800" dirty="0" err="1" smtClean="0">
                <a:solidFill>
                  <a:schemeClr val="bg1"/>
                </a:solidFill>
              </a:rPr>
              <a:t>lên</a:t>
            </a:r>
            <a:r>
              <a:rPr lang="en-GB" sz="2800" dirty="0" smtClean="0">
                <a:solidFill>
                  <a:schemeClr val="bg1"/>
                </a:solidFill>
              </a:rPr>
              <a:t> (Write up):</a:t>
            </a:r>
          </a:p>
          <a:p>
            <a:pPr marL="457200" indent="-457200" algn="just">
              <a:buFont typeface="Wingdings" panose="05000000000000000000" pitchFamily="2" charset="2"/>
              <a:buChar char="Ø"/>
            </a:pPr>
            <a:r>
              <a:rPr lang="en-GB" sz="2800" dirty="0" smtClean="0">
                <a:solidFill>
                  <a:schemeClr val="bg1"/>
                </a:solidFill>
              </a:rPr>
              <a:t>Read </a:t>
            </a:r>
            <a:r>
              <a:rPr lang="en-GB" sz="2800" dirty="0">
                <a:solidFill>
                  <a:schemeClr val="bg1"/>
                </a:solidFill>
              </a:rPr>
              <a:t>down: </a:t>
            </a:r>
            <a:r>
              <a:rPr lang="en-GB" sz="2800" dirty="0" err="1" smtClean="0">
                <a:solidFill>
                  <a:schemeClr val="bg1"/>
                </a:solidFill>
              </a:rPr>
              <a:t>Chủ</a:t>
            </a:r>
            <a:r>
              <a:rPr lang="en-GB" sz="2800" dirty="0" smtClean="0">
                <a:solidFill>
                  <a:schemeClr val="bg1"/>
                </a:solidFill>
              </a:rPr>
              <a:t> </a:t>
            </a:r>
            <a:r>
              <a:rPr lang="en-GB" sz="2800" dirty="0" err="1" smtClean="0">
                <a:solidFill>
                  <a:schemeClr val="bg1"/>
                </a:solidFill>
              </a:rPr>
              <a:t>thể</a:t>
            </a:r>
            <a:r>
              <a:rPr lang="en-GB" sz="2800" dirty="0" smtClean="0">
                <a:solidFill>
                  <a:schemeClr val="bg1"/>
                </a:solidFill>
              </a:rPr>
              <a:t> </a:t>
            </a:r>
            <a:r>
              <a:rPr lang="en-GB" sz="2800" dirty="0" err="1" smtClean="0">
                <a:solidFill>
                  <a:schemeClr val="bg1"/>
                </a:solidFill>
              </a:rPr>
              <a:t>phải</a:t>
            </a:r>
            <a:r>
              <a:rPr lang="en-GB" sz="2800" dirty="0" smtClean="0">
                <a:solidFill>
                  <a:schemeClr val="bg1"/>
                </a:solidFill>
              </a:rPr>
              <a:t> </a:t>
            </a:r>
            <a:r>
              <a:rPr lang="en-GB" sz="2800" dirty="0" err="1" smtClean="0">
                <a:solidFill>
                  <a:schemeClr val="bg1"/>
                </a:solidFill>
              </a:rPr>
              <a:t>có</a:t>
            </a:r>
            <a:r>
              <a:rPr lang="en-GB" sz="2800" dirty="0" smtClean="0">
                <a:solidFill>
                  <a:schemeClr val="bg1"/>
                </a:solidFill>
              </a:rPr>
              <a:t> </a:t>
            </a:r>
            <a:r>
              <a:rPr lang="en-GB" sz="2800" dirty="0" err="1" smtClean="0">
                <a:solidFill>
                  <a:schemeClr val="bg1"/>
                </a:solidFill>
              </a:rPr>
              <a:t>mức</a:t>
            </a:r>
            <a:r>
              <a:rPr lang="en-GB" sz="2800" dirty="0" smtClean="0">
                <a:solidFill>
                  <a:schemeClr val="bg1"/>
                </a:solidFill>
              </a:rPr>
              <a:t> an </a:t>
            </a:r>
            <a:r>
              <a:rPr lang="en-GB" sz="2800" dirty="0" err="1" smtClean="0">
                <a:solidFill>
                  <a:schemeClr val="bg1"/>
                </a:solidFill>
              </a:rPr>
              <a:t>toàn</a:t>
            </a:r>
            <a:r>
              <a:rPr lang="en-GB" sz="2800" dirty="0" smtClean="0">
                <a:solidFill>
                  <a:schemeClr val="bg1"/>
                </a:solidFill>
              </a:rPr>
              <a:t> </a:t>
            </a:r>
            <a:r>
              <a:rPr lang="en-GB" sz="2800" dirty="0" err="1" smtClean="0">
                <a:solidFill>
                  <a:schemeClr val="bg1"/>
                </a:solidFill>
              </a:rPr>
              <a:t>lớn</a:t>
            </a:r>
            <a:r>
              <a:rPr lang="en-GB" sz="2800" dirty="0" smtClean="0">
                <a:solidFill>
                  <a:schemeClr val="bg1"/>
                </a:solidFill>
              </a:rPr>
              <a:t> </a:t>
            </a:r>
            <a:r>
              <a:rPr lang="en-GB" sz="2800" dirty="0" err="1" smtClean="0">
                <a:solidFill>
                  <a:schemeClr val="bg1"/>
                </a:solidFill>
              </a:rPr>
              <a:t>hơn</a:t>
            </a:r>
            <a:r>
              <a:rPr lang="en-GB" sz="2800" dirty="0" smtClean="0">
                <a:solidFill>
                  <a:schemeClr val="bg1"/>
                </a:solidFill>
              </a:rPr>
              <a:t> </a:t>
            </a:r>
            <a:r>
              <a:rPr lang="en-GB" sz="2800" dirty="0" err="1" smtClean="0">
                <a:solidFill>
                  <a:schemeClr val="bg1"/>
                </a:solidFill>
              </a:rPr>
              <a:t>hoặc</a:t>
            </a:r>
            <a:r>
              <a:rPr lang="en-GB" sz="2800" dirty="0" smtClean="0">
                <a:solidFill>
                  <a:schemeClr val="bg1"/>
                </a:solidFill>
              </a:rPr>
              <a:t> </a:t>
            </a:r>
            <a:r>
              <a:rPr lang="en-GB" sz="2800" dirty="0" err="1" smtClean="0">
                <a:solidFill>
                  <a:schemeClr val="bg1"/>
                </a:solidFill>
              </a:rPr>
              <a:t>bằng</a:t>
            </a:r>
            <a:r>
              <a:rPr lang="en-GB" sz="2800" dirty="0" smtClean="0">
                <a:solidFill>
                  <a:schemeClr val="bg1"/>
                </a:solidFill>
              </a:rPr>
              <a:t> </a:t>
            </a:r>
            <a:r>
              <a:rPr lang="en-GB" sz="2800" dirty="0" err="1" smtClean="0">
                <a:solidFill>
                  <a:schemeClr val="bg1"/>
                </a:solidFill>
              </a:rPr>
              <a:t>đối</a:t>
            </a:r>
            <a:r>
              <a:rPr lang="en-GB" sz="2800" dirty="0" smtClean="0">
                <a:solidFill>
                  <a:schemeClr val="bg1"/>
                </a:solidFill>
              </a:rPr>
              <a:t> </a:t>
            </a:r>
            <a:r>
              <a:rPr lang="en-GB" sz="2800" dirty="0" err="1" smtClean="0">
                <a:solidFill>
                  <a:schemeClr val="bg1"/>
                </a:solidFill>
              </a:rPr>
              <a:t>tượng</a:t>
            </a:r>
            <a:r>
              <a:rPr lang="en-GB" sz="2800" dirty="0" smtClean="0">
                <a:solidFill>
                  <a:schemeClr val="bg1"/>
                </a:solidFill>
              </a:rPr>
              <a:t> </a:t>
            </a:r>
            <a:r>
              <a:rPr lang="en-GB" sz="2800" dirty="0" err="1" smtClean="0">
                <a:solidFill>
                  <a:schemeClr val="bg1"/>
                </a:solidFill>
              </a:rPr>
              <a:t>để</a:t>
            </a:r>
            <a:r>
              <a:rPr lang="en-GB" sz="2800" dirty="0" smtClean="0">
                <a:solidFill>
                  <a:schemeClr val="bg1"/>
                </a:solidFill>
              </a:rPr>
              <a:t> </a:t>
            </a:r>
            <a:r>
              <a:rPr lang="en-GB" sz="2800" dirty="0" err="1" smtClean="0">
                <a:solidFill>
                  <a:schemeClr val="bg1"/>
                </a:solidFill>
              </a:rPr>
              <a:t>đọc</a:t>
            </a:r>
            <a:r>
              <a:rPr lang="en-GB" sz="2800" dirty="0" smtClean="0">
                <a:solidFill>
                  <a:schemeClr val="bg1"/>
                </a:solidFill>
              </a:rPr>
              <a:t> </a:t>
            </a:r>
            <a:r>
              <a:rPr lang="en-GB" sz="2800" dirty="0" err="1" smtClean="0">
                <a:solidFill>
                  <a:schemeClr val="bg1"/>
                </a:solidFill>
              </a:rPr>
              <a:t>được</a:t>
            </a:r>
            <a:r>
              <a:rPr lang="en-GB" sz="2800" dirty="0" smtClean="0">
                <a:solidFill>
                  <a:schemeClr val="bg1"/>
                </a:solidFill>
              </a:rPr>
              <a:t> </a:t>
            </a:r>
            <a:r>
              <a:rPr lang="en-GB" sz="2800" dirty="0" err="1" smtClean="0">
                <a:solidFill>
                  <a:schemeClr val="bg1"/>
                </a:solidFill>
              </a:rPr>
              <a:t>đối</a:t>
            </a:r>
            <a:r>
              <a:rPr lang="en-GB" sz="2800" dirty="0" smtClean="0">
                <a:solidFill>
                  <a:schemeClr val="bg1"/>
                </a:solidFill>
              </a:rPr>
              <a:t> </a:t>
            </a:r>
            <a:r>
              <a:rPr lang="en-GB" sz="2800" dirty="0" err="1" smtClean="0">
                <a:solidFill>
                  <a:schemeClr val="bg1"/>
                </a:solidFill>
              </a:rPr>
              <a:t>tượng</a:t>
            </a:r>
            <a:r>
              <a:rPr lang="en-GB" sz="2800" dirty="0" smtClean="0">
                <a:solidFill>
                  <a:schemeClr val="bg1"/>
                </a:solidFill>
              </a:rPr>
              <a:t>.</a:t>
            </a:r>
          </a:p>
          <a:p>
            <a:pPr marL="457200" indent="-457200" algn="just">
              <a:buFont typeface="Wingdings" panose="05000000000000000000" pitchFamily="2" charset="2"/>
              <a:buChar char="Ø"/>
            </a:pPr>
            <a:r>
              <a:rPr lang="en-GB" sz="2800" dirty="0" smtClean="0">
                <a:solidFill>
                  <a:schemeClr val="bg1"/>
                </a:solidFill>
              </a:rPr>
              <a:t>Write up</a:t>
            </a:r>
            <a:r>
              <a:rPr lang="en-GB" sz="2800" dirty="0">
                <a:solidFill>
                  <a:schemeClr val="bg1"/>
                </a:solidFill>
              </a:rPr>
              <a:t>: </a:t>
            </a:r>
            <a:r>
              <a:rPr lang="en-GB" sz="2800" dirty="0" err="1" smtClean="0">
                <a:solidFill>
                  <a:schemeClr val="bg1"/>
                </a:solidFill>
              </a:rPr>
              <a:t>Một</a:t>
            </a:r>
            <a:r>
              <a:rPr lang="en-GB" sz="2800" dirty="0" smtClean="0">
                <a:solidFill>
                  <a:schemeClr val="bg1"/>
                </a:solidFill>
              </a:rPr>
              <a:t> </a:t>
            </a:r>
            <a:r>
              <a:rPr lang="en-GB" sz="2800" dirty="0" err="1" smtClean="0">
                <a:solidFill>
                  <a:schemeClr val="bg1"/>
                </a:solidFill>
              </a:rPr>
              <a:t>chủ</a:t>
            </a:r>
            <a:r>
              <a:rPr lang="en-GB" sz="2800" dirty="0" smtClean="0">
                <a:solidFill>
                  <a:schemeClr val="bg1"/>
                </a:solidFill>
              </a:rPr>
              <a:t> </a:t>
            </a:r>
            <a:r>
              <a:rPr lang="en-GB" sz="2800" dirty="0" err="1" smtClean="0">
                <a:solidFill>
                  <a:schemeClr val="bg1"/>
                </a:solidFill>
              </a:rPr>
              <a:t>thể</a:t>
            </a:r>
            <a:r>
              <a:rPr lang="en-GB" sz="2800" dirty="0" smtClean="0">
                <a:solidFill>
                  <a:schemeClr val="bg1"/>
                </a:solidFill>
              </a:rPr>
              <a:t> </a:t>
            </a:r>
            <a:r>
              <a:rPr lang="en-GB" sz="2800" dirty="0" err="1" smtClean="0">
                <a:solidFill>
                  <a:schemeClr val="bg1"/>
                </a:solidFill>
              </a:rPr>
              <a:t>phải</a:t>
            </a:r>
            <a:r>
              <a:rPr lang="en-GB" sz="2800" dirty="0" smtClean="0">
                <a:solidFill>
                  <a:schemeClr val="bg1"/>
                </a:solidFill>
              </a:rPr>
              <a:t> </a:t>
            </a:r>
            <a:r>
              <a:rPr lang="en-GB" sz="2800" dirty="0" err="1" smtClean="0">
                <a:solidFill>
                  <a:schemeClr val="bg1"/>
                </a:solidFill>
              </a:rPr>
              <a:t>có</a:t>
            </a:r>
            <a:r>
              <a:rPr lang="en-GB" sz="2800" dirty="0" smtClean="0">
                <a:solidFill>
                  <a:schemeClr val="bg1"/>
                </a:solidFill>
              </a:rPr>
              <a:t> </a:t>
            </a:r>
            <a:r>
              <a:rPr lang="en-GB" sz="2800" dirty="0" err="1" smtClean="0">
                <a:solidFill>
                  <a:schemeClr val="bg1"/>
                </a:solidFill>
              </a:rPr>
              <a:t>mức</a:t>
            </a:r>
            <a:r>
              <a:rPr lang="en-GB" sz="2800" dirty="0" smtClean="0">
                <a:solidFill>
                  <a:schemeClr val="bg1"/>
                </a:solidFill>
              </a:rPr>
              <a:t> an </a:t>
            </a:r>
            <a:r>
              <a:rPr lang="en-GB" sz="2800" dirty="0" err="1" smtClean="0">
                <a:solidFill>
                  <a:schemeClr val="bg1"/>
                </a:solidFill>
              </a:rPr>
              <a:t>toàn</a:t>
            </a:r>
            <a:r>
              <a:rPr lang="en-GB" sz="2800" dirty="0" smtClean="0">
                <a:solidFill>
                  <a:schemeClr val="bg1"/>
                </a:solidFill>
              </a:rPr>
              <a:t> </a:t>
            </a:r>
            <a:r>
              <a:rPr lang="en-GB" sz="2800" dirty="0" err="1" smtClean="0">
                <a:solidFill>
                  <a:schemeClr val="bg1"/>
                </a:solidFill>
              </a:rPr>
              <a:t>nhỏ</a:t>
            </a:r>
            <a:r>
              <a:rPr lang="en-GB" sz="2800" dirty="0" smtClean="0">
                <a:solidFill>
                  <a:schemeClr val="bg1"/>
                </a:solidFill>
              </a:rPr>
              <a:t> </a:t>
            </a:r>
            <a:r>
              <a:rPr lang="en-GB" sz="2800" dirty="0" err="1" smtClean="0">
                <a:solidFill>
                  <a:schemeClr val="bg1"/>
                </a:solidFill>
              </a:rPr>
              <a:t>hơn</a:t>
            </a:r>
            <a:r>
              <a:rPr lang="en-GB" sz="2800" dirty="0" smtClean="0">
                <a:solidFill>
                  <a:schemeClr val="bg1"/>
                </a:solidFill>
              </a:rPr>
              <a:t> </a:t>
            </a:r>
            <a:r>
              <a:rPr lang="en-GB" sz="2800" dirty="0" err="1" smtClean="0">
                <a:solidFill>
                  <a:schemeClr val="bg1"/>
                </a:solidFill>
              </a:rPr>
              <a:t>hoặc</a:t>
            </a:r>
            <a:r>
              <a:rPr lang="en-GB" sz="2800" dirty="0" smtClean="0">
                <a:solidFill>
                  <a:schemeClr val="bg1"/>
                </a:solidFill>
              </a:rPr>
              <a:t> </a:t>
            </a:r>
            <a:r>
              <a:rPr lang="en-GB" sz="2800" dirty="0" err="1" smtClean="0">
                <a:solidFill>
                  <a:schemeClr val="bg1"/>
                </a:solidFill>
              </a:rPr>
              <a:t>bằng</a:t>
            </a:r>
            <a:r>
              <a:rPr lang="en-GB" sz="2800" dirty="0" smtClean="0">
                <a:solidFill>
                  <a:schemeClr val="bg1"/>
                </a:solidFill>
              </a:rPr>
              <a:t> </a:t>
            </a:r>
            <a:r>
              <a:rPr lang="en-GB" sz="2800" dirty="0" err="1" smtClean="0">
                <a:solidFill>
                  <a:schemeClr val="bg1"/>
                </a:solidFill>
              </a:rPr>
              <a:t>đổi</a:t>
            </a:r>
            <a:r>
              <a:rPr lang="en-GB" sz="2800" dirty="0" smtClean="0">
                <a:solidFill>
                  <a:schemeClr val="bg1"/>
                </a:solidFill>
              </a:rPr>
              <a:t> </a:t>
            </a:r>
            <a:r>
              <a:rPr lang="en-GB" sz="2800" dirty="0" err="1" smtClean="0">
                <a:solidFill>
                  <a:schemeClr val="bg1"/>
                </a:solidFill>
              </a:rPr>
              <a:t>tượng</a:t>
            </a:r>
            <a:r>
              <a:rPr lang="en-GB" sz="2800" dirty="0" smtClean="0">
                <a:solidFill>
                  <a:schemeClr val="bg1"/>
                </a:solidFill>
              </a:rPr>
              <a:t> </a:t>
            </a:r>
            <a:r>
              <a:rPr lang="en-GB" sz="2800" dirty="0" err="1" smtClean="0">
                <a:solidFill>
                  <a:schemeClr val="bg1"/>
                </a:solidFill>
              </a:rPr>
              <a:t>để</a:t>
            </a:r>
            <a:r>
              <a:rPr lang="en-GB" sz="2800" dirty="0" smtClean="0">
                <a:solidFill>
                  <a:schemeClr val="bg1"/>
                </a:solidFill>
              </a:rPr>
              <a:t> </a:t>
            </a:r>
            <a:r>
              <a:rPr lang="en-GB" sz="2800" dirty="0" err="1" smtClean="0">
                <a:solidFill>
                  <a:schemeClr val="bg1"/>
                </a:solidFill>
              </a:rPr>
              <a:t>ghi</a:t>
            </a:r>
            <a:r>
              <a:rPr lang="en-GB" sz="2800" dirty="0" smtClean="0">
                <a:solidFill>
                  <a:schemeClr val="bg1"/>
                </a:solidFill>
              </a:rPr>
              <a:t> </a:t>
            </a:r>
            <a:r>
              <a:rPr lang="en-GB" sz="2800" dirty="0" err="1" smtClean="0">
                <a:solidFill>
                  <a:schemeClr val="bg1"/>
                </a:solidFill>
              </a:rPr>
              <a:t>lên</a:t>
            </a:r>
            <a:r>
              <a:rPr lang="en-GB" sz="2800" dirty="0" smtClean="0">
                <a:solidFill>
                  <a:schemeClr val="bg1"/>
                </a:solidFill>
              </a:rPr>
              <a:t> </a:t>
            </a:r>
            <a:r>
              <a:rPr lang="en-GB" sz="2800" dirty="0" err="1" smtClean="0">
                <a:solidFill>
                  <a:schemeClr val="bg1"/>
                </a:solidFill>
              </a:rPr>
              <a:t>đối</a:t>
            </a:r>
            <a:r>
              <a:rPr lang="en-GB" sz="2800" dirty="0" smtClean="0">
                <a:solidFill>
                  <a:schemeClr val="bg1"/>
                </a:solidFill>
              </a:rPr>
              <a:t> </a:t>
            </a:r>
            <a:r>
              <a:rPr lang="en-GB" sz="2800" dirty="0" err="1" smtClean="0">
                <a:solidFill>
                  <a:schemeClr val="bg1"/>
                </a:solidFill>
              </a:rPr>
              <a:t>tượng</a:t>
            </a:r>
            <a:endParaRPr lang="en-GB" sz="2800" dirty="0" smtClean="0">
              <a:solidFill>
                <a:schemeClr val="bg1"/>
              </a:solidFill>
            </a:endParaRPr>
          </a:p>
          <a:p>
            <a:pPr algn="just"/>
            <a:endParaRPr lang="en-US" sz="2800" dirty="0">
              <a:solidFill>
                <a:schemeClr val="bg1"/>
              </a:solidFill>
            </a:endParaRPr>
          </a:p>
        </p:txBody>
      </p:sp>
      <p:pic>
        <p:nvPicPr>
          <p:cNvPr id="4" name="Picture 3"/>
          <p:cNvPicPr>
            <a:picLocks noChangeAspect="1"/>
          </p:cNvPicPr>
          <p:nvPr/>
        </p:nvPicPr>
        <p:blipFill>
          <a:blip r:embed="rId2"/>
          <a:stretch>
            <a:fillRect/>
          </a:stretch>
        </p:blipFill>
        <p:spPr>
          <a:xfrm>
            <a:off x="7445829" y="1387017"/>
            <a:ext cx="4746171" cy="4733925"/>
          </a:xfrm>
          <a:prstGeom prst="rect">
            <a:avLst/>
          </a:prstGeom>
        </p:spPr>
      </p:pic>
    </p:spTree>
    <p:extLst>
      <p:ext uri="{BB962C8B-B14F-4D97-AF65-F5344CB8AC3E}">
        <p14:creationId xmlns:p14="http://schemas.microsoft.com/office/powerpoint/2010/main" val="3916633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564050" cy="793115"/>
          </a:xfrm>
        </p:spPr>
        <p:txBody>
          <a:bodyPr/>
          <a:lstStyle/>
          <a:p>
            <a:pPr algn="ctr"/>
            <a:r>
              <a:rPr lang="en-US" b="1" dirty="0" err="1" smtClean="0"/>
              <a:t>Đảm</a:t>
            </a:r>
            <a:r>
              <a:rPr lang="en-US" b="1" dirty="0" smtClean="0"/>
              <a:t> </a:t>
            </a:r>
            <a:r>
              <a:rPr lang="en-US" b="1" dirty="0" err="1" smtClean="0"/>
              <a:t>bảo</a:t>
            </a:r>
            <a:r>
              <a:rPr lang="en-US" b="1" dirty="0" smtClean="0"/>
              <a:t> </a:t>
            </a:r>
            <a:r>
              <a:rPr lang="en-US" b="1" dirty="0" err="1" smtClean="0"/>
              <a:t>tính</a:t>
            </a:r>
            <a:r>
              <a:rPr lang="en-US" b="1" dirty="0" smtClean="0"/>
              <a:t> </a:t>
            </a:r>
            <a:r>
              <a:rPr lang="en-US" b="1" dirty="0" err="1" smtClean="0"/>
              <a:t>toàn</a:t>
            </a:r>
            <a:r>
              <a:rPr lang="en-US" b="1" dirty="0" smtClean="0"/>
              <a:t> </a:t>
            </a:r>
            <a:r>
              <a:rPr lang="en-US" b="1" dirty="0" err="1" smtClean="0"/>
              <a:t>vẹn</a:t>
            </a:r>
            <a:endParaRPr lang="en-US" b="1" dirty="0"/>
          </a:p>
        </p:txBody>
      </p:sp>
      <p:sp>
        <p:nvSpPr>
          <p:cNvPr id="3" name="Rectangle 2"/>
          <p:cNvSpPr/>
          <p:nvPr/>
        </p:nvSpPr>
        <p:spPr>
          <a:xfrm>
            <a:off x="401217" y="1553376"/>
            <a:ext cx="6820676" cy="4401205"/>
          </a:xfrm>
          <a:prstGeom prst="rect">
            <a:avLst/>
          </a:prstGeom>
        </p:spPr>
        <p:txBody>
          <a:bodyPr wrap="square">
            <a:spAutoFit/>
          </a:bodyPr>
          <a:lstStyle/>
          <a:p>
            <a:pPr marL="457200" indent="-457200" algn="just">
              <a:buFont typeface="Wingdings" panose="05000000000000000000" pitchFamily="2" charset="2"/>
              <a:buChar char="q"/>
            </a:pPr>
            <a:r>
              <a:rPr lang="en-GB" sz="2800" dirty="0" err="1" smtClean="0">
                <a:solidFill>
                  <a:schemeClr val="bg1"/>
                </a:solidFill>
              </a:rPr>
              <a:t>Tuân</a:t>
            </a:r>
            <a:r>
              <a:rPr lang="en-GB" sz="2800" dirty="0" smtClean="0">
                <a:solidFill>
                  <a:schemeClr val="bg1"/>
                </a:solidFill>
              </a:rPr>
              <a:t> </a:t>
            </a:r>
            <a:r>
              <a:rPr lang="en-GB" sz="2800" dirty="0" err="1" smtClean="0">
                <a:solidFill>
                  <a:schemeClr val="bg1"/>
                </a:solidFill>
              </a:rPr>
              <a:t>thủ</a:t>
            </a:r>
            <a:r>
              <a:rPr lang="en-GB" sz="2800" dirty="0" smtClean="0">
                <a:solidFill>
                  <a:schemeClr val="bg1"/>
                </a:solidFill>
              </a:rPr>
              <a:t> </a:t>
            </a:r>
            <a:r>
              <a:rPr lang="en-GB" sz="2800" dirty="0" err="1" smtClean="0">
                <a:solidFill>
                  <a:schemeClr val="bg1"/>
                </a:solidFill>
              </a:rPr>
              <a:t>hai</a:t>
            </a:r>
            <a:r>
              <a:rPr lang="en-GB" sz="2800" dirty="0" smtClean="0">
                <a:solidFill>
                  <a:schemeClr val="bg1"/>
                </a:solidFill>
              </a:rPr>
              <a:t> </a:t>
            </a:r>
            <a:r>
              <a:rPr lang="en-GB" sz="2800" dirty="0" err="1" smtClean="0">
                <a:solidFill>
                  <a:schemeClr val="bg1"/>
                </a:solidFill>
              </a:rPr>
              <a:t>nguyên</a:t>
            </a:r>
            <a:r>
              <a:rPr lang="en-GB" sz="2800" dirty="0" smtClean="0">
                <a:solidFill>
                  <a:schemeClr val="bg1"/>
                </a:solidFill>
              </a:rPr>
              <a:t> </a:t>
            </a:r>
            <a:r>
              <a:rPr lang="en-GB" sz="2800" dirty="0" err="1" smtClean="0">
                <a:solidFill>
                  <a:schemeClr val="bg1"/>
                </a:solidFill>
              </a:rPr>
              <a:t>tắc</a:t>
            </a:r>
            <a:r>
              <a:rPr lang="en-GB" sz="2800" dirty="0" smtClean="0">
                <a:solidFill>
                  <a:schemeClr val="bg1"/>
                </a:solidFill>
              </a:rPr>
              <a:t> </a:t>
            </a:r>
            <a:r>
              <a:rPr lang="en-GB" sz="2800" dirty="0" err="1" smtClean="0">
                <a:solidFill>
                  <a:schemeClr val="bg1"/>
                </a:solidFill>
              </a:rPr>
              <a:t>cơ</a:t>
            </a:r>
            <a:r>
              <a:rPr lang="en-GB" sz="2800" dirty="0" smtClean="0">
                <a:solidFill>
                  <a:schemeClr val="bg1"/>
                </a:solidFill>
              </a:rPr>
              <a:t> </a:t>
            </a:r>
            <a:r>
              <a:rPr lang="en-GB" sz="2800" dirty="0" err="1" smtClean="0">
                <a:solidFill>
                  <a:schemeClr val="bg1"/>
                </a:solidFill>
              </a:rPr>
              <a:t>bản</a:t>
            </a:r>
            <a:r>
              <a:rPr lang="en-GB" sz="2800" dirty="0" smtClean="0">
                <a:solidFill>
                  <a:schemeClr val="bg1"/>
                </a:solidFill>
              </a:rPr>
              <a:t>: </a:t>
            </a:r>
            <a:r>
              <a:rPr lang="en-GB" sz="2800" dirty="0" err="1" smtClean="0">
                <a:solidFill>
                  <a:schemeClr val="bg1"/>
                </a:solidFill>
              </a:rPr>
              <a:t>Đọc</a:t>
            </a:r>
            <a:r>
              <a:rPr lang="en-GB" sz="2800" dirty="0" smtClean="0">
                <a:solidFill>
                  <a:schemeClr val="bg1"/>
                </a:solidFill>
              </a:rPr>
              <a:t> </a:t>
            </a:r>
            <a:r>
              <a:rPr lang="en-GB" sz="2800" dirty="0" err="1" smtClean="0">
                <a:solidFill>
                  <a:schemeClr val="bg1"/>
                </a:solidFill>
              </a:rPr>
              <a:t>xuống</a:t>
            </a:r>
            <a:r>
              <a:rPr lang="en-GB" sz="2800" dirty="0" smtClean="0">
                <a:solidFill>
                  <a:schemeClr val="bg1"/>
                </a:solidFill>
              </a:rPr>
              <a:t> (Read up) </a:t>
            </a:r>
            <a:r>
              <a:rPr lang="en-GB" sz="2800" dirty="0" err="1" smtClean="0">
                <a:solidFill>
                  <a:schemeClr val="bg1"/>
                </a:solidFill>
              </a:rPr>
              <a:t>và</a:t>
            </a:r>
            <a:r>
              <a:rPr lang="en-GB" sz="2800" dirty="0" smtClean="0">
                <a:solidFill>
                  <a:schemeClr val="bg1"/>
                </a:solidFill>
              </a:rPr>
              <a:t> </a:t>
            </a:r>
            <a:r>
              <a:rPr lang="en-GB" sz="2800" dirty="0" err="1" smtClean="0">
                <a:solidFill>
                  <a:schemeClr val="bg1"/>
                </a:solidFill>
              </a:rPr>
              <a:t>Ghi</a:t>
            </a:r>
            <a:r>
              <a:rPr lang="en-GB" sz="2800" dirty="0" smtClean="0">
                <a:solidFill>
                  <a:schemeClr val="bg1"/>
                </a:solidFill>
              </a:rPr>
              <a:t> </a:t>
            </a:r>
            <a:r>
              <a:rPr lang="en-GB" sz="2800" dirty="0" err="1" smtClean="0">
                <a:solidFill>
                  <a:schemeClr val="bg1"/>
                </a:solidFill>
              </a:rPr>
              <a:t>lên</a:t>
            </a:r>
            <a:r>
              <a:rPr lang="en-GB" sz="2800" dirty="0" smtClean="0">
                <a:solidFill>
                  <a:schemeClr val="bg1"/>
                </a:solidFill>
              </a:rPr>
              <a:t> (Write down):</a:t>
            </a:r>
          </a:p>
          <a:p>
            <a:pPr marL="457200" indent="-457200" algn="just">
              <a:buFont typeface="Wingdings" panose="05000000000000000000" pitchFamily="2" charset="2"/>
              <a:buChar char="Ø"/>
            </a:pPr>
            <a:r>
              <a:rPr lang="en-GB" sz="2800" dirty="0" smtClean="0">
                <a:solidFill>
                  <a:schemeClr val="bg1"/>
                </a:solidFill>
              </a:rPr>
              <a:t>Read up: </a:t>
            </a:r>
            <a:r>
              <a:rPr lang="en-GB" sz="2800" dirty="0" err="1" smtClean="0">
                <a:solidFill>
                  <a:schemeClr val="bg1"/>
                </a:solidFill>
              </a:rPr>
              <a:t>Chủ</a:t>
            </a:r>
            <a:r>
              <a:rPr lang="en-GB" sz="2800" dirty="0" smtClean="0">
                <a:solidFill>
                  <a:schemeClr val="bg1"/>
                </a:solidFill>
              </a:rPr>
              <a:t> </a:t>
            </a:r>
            <a:r>
              <a:rPr lang="en-GB" sz="2800" dirty="0" err="1" smtClean="0">
                <a:solidFill>
                  <a:schemeClr val="bg1"/>
                </a:solidFill>
              </a:rPr>
              <a:t>thể</a:t>
            </a:r>
            <a:r>
              <a:rPr lang="en-GB" sz="2800" dirty="0" smtClean="0">
                <a:solidFill>
                  <a:schemeClr val="bg1"/>
                </a:solidFill>
              </a:rPr>
              <a:t> </a:t>
            </a:r>
            <a:r>
              <a:rPr lang="en-GB" sz="2800" dirty="0" err="1" smtClean="0">
                <a:solidFill>
                  <a:schemeClr val="bg1"/>
                </a:solidFill>
              </a:rPr>
              <a:t>phải</a:t>
            </a:r>
            <a:r>
              <a:rPr lang="en-GB" sz="2800" dirty="0" smtClean="0">
                <a:solidFill>
                  <a:schemeClr val="bg1"/>
                </a:solidFill>
              </a:rPr>
              <a:t> </a:t>
            </a:r>
            <a:r>
              <a:rPr lang="en-GB" sz="2800" dirty="0" err="1" smtClean="0">
                <a:solidFill>
                  <a:schemeClr val="bg1"/>
                </a:solidFill>
              </a:rPr>
              <a:t>có</a:t>
            </a:r>
            <a:r>
              <a:rPr lang="en-GB" sz="2800" dirty="0" smtClean="0">
                <a:solidFill>
                  <a:schemeClr val="bg1"/>
                </a:solidFill>
              </a:rPr>
              <a:t> </a:t>
            </a:r>
            <a:r>
              <a:rPr lang="en-GB" sz="2800" dirty="0" err="1" smtClean="0">
                <a:solidFill>
                  <a:schemeClr val="bg1"/>
                </a:solidFill>
              </a:rPr>
              <a:t>mức</a:t>
            </a:r>
            <a:r>
              <a:rPr lang="en-GB" sz="2800" dirty="0" smtClean="0">
                <a:solidFill>
                  <a:schemeClr val="bg1"/>
                </a:solidFill>
              </a:rPr>
              <a:t> an </a:t>
            </a:r>
            <a:r>
              <a:rPr lang="en-GB" sz="2800" dirty="0" err="1" smtClean="0">
                <a:solidFill>
                  <a:schemeClr val="bg1"/>
                </a:solidFill>
              </a:rPr>
              <a:t>toàn</a:t>
            </a:r>
            <a:r>
              <a:rPr lang="en-GB" sz="2800" dirty="0" smtClean="0">
                <a:solidFill>
                  <a:schemeClr val="bg1"/>
                </a:solidFill>
              </a:rPr>
              <a:t> </a:t>
            </a:r>
            <a:r>
              <a:rPr lang="en-GB" sz="2800" dirty="0" err="1" smtClean="0">
                <a:solidFill>
                  <a:schemeClr val="bg1"/>
                </a:solidFill>
              </a:rPr>
              <a:t>nhỏ</a:t>
            </a:r>
            <a:r>
              <a:rPr lang="en-GB" sz="2800" dirty="0" smtClean="0">
                <a:solidFill>
                  <a:schemeClr val="bg1"/>
                </a:solidFill>
              </a:rPr>
              <a:t> </a:t>
            </a:r>
            <a:r>
              <a:rPr lang="en-GB" sz="2800" dirty="0" err="1" smtClean="0">
                <a:solidFill>
                  <a:schemeClr val="bg1"/>
                </a:solidFill>
              </a:rPr>
              <a:t>hơn</a:t>
            </a:r>
            <a:r>
              <a:rPr lang="en-GB" sz="2800" dirty="0" smtClean="0">
                <a:solidFill>
                  <a:schemeClr val="bg1"/>
                </a:solidFill>
              </a:rPr>
              <a:t> </a:t>
            </a:r>
            <a:r>
              <a:rPr lang="en-GB" sz="2800" dirty="0" err="1" smtClean="0">
                <a:solidFill>
                  <a:schemeClr val="bg1"/>
                </a:solidFill>
              </a:rPr>
              <a:t>hoặc</a:t>
            </a:r>
            <a:r>
              <a:rPr lang="en-GB" sz="2800" dirty="0" smtClean="0">
                <a:solidFill>
                  <a:schemeClr val="bg1"/>
                </a:solidFill>
              </a:rPr>
              <a:t> </a:t>
            </a:r>
            <a:r>
              <a:rPr lang="en-GB" sz="2800" dirty="0" err="1" smtClean="0">
                <a:solidFill>
                  <a:schemeClr val="bg1"/>
                </a:solidFill>
              </a:rPr>
              <a:t>bằng</a:t>
            </a:r>
            <a:r>
              <a:rPr lang="en-GB" sz="2800" dirty="0" smtClean="0">
                <a:solidFill>
                  <a:schemeClr val="bg1"/>
                </a:solidFill>
              </a:rPr>
              <a:t> </a:t>
            </a:r>
            <a:r>
              <a:rPr lang="en-GB" sz="2800" dirty="0" err="1" smtClean="0">
                <a:solidFill>
                  <a:schemeClr val="bg1"/>
                </a:solidFill>
              </a:rPr>
              <a:t>đối</a:t>
            </a:r>
            <a:r>
              <a:rPr lang="en-GB" sz="2800" dirty="0" smtClean="0">
                <a:solidFill>
                  <a:schemeClr val="bg1"/>
                </a:solidFill>
              </a:rPr>
              <a:t> </a:t>
            </a:r>
            <a:r>
              <a:rPr lang="en-GB" sz="2800" dirty="0" err="1" smtClean="0">
                <a:solidFill>
                  <a:schemeClr val="bg1"/>
                </a:solidFill>
              </a:rPr>
              <a:t>tượng</a:t>
            </a:r>
            <a:r>
              <a:rPr lang="en-GB" sz="2800" dirty="0" smtClean="0">
                <a:solidFill>
                  <a:schemeClr val="bg1"/>
                </a:solidFill>
              </a:rPr>
              <a:t> </a:t>
            </a:r>
            <a:r>
              <a:rPr lang="en-GB" sz="2800" dirty="0" err="1" smtClean="0">
                <a:solidFill>
                  <a:schemeClr val="bg1"/>
                </a:solidFill>
              </a:rPr>
              <a:t>để</a:t>
            </a:r>
            <a:r>
              <a:rPr lang="en-GB" sz="2800" dirty="0" smtClean="0">
                <a:solidFill>
                  <a:schemeClr val="bg1"/>
                </a:solidFill>
              </a:rPr>
              <a:t> </a:t>
            </a:r>
            <a:r>
              <a:rPr lang="en-GB" sz="2800" dirty="0" err="1" smtClean="0">
                <a:solidFill>
                  <a:schemeClr val="bg1"/>
                </a:solidFill>
              </a:rPr>
              <a:t>đọc</a:t>
            </a:r>
            <a:r>
              <a:rPr lang="en-GB" sz="2800" dirty="0" smtClean="0">
                <a:solidFill>
                  <a:schemeClr val="bg1"/>
                </a:solidFill>
              </a:rPr>
              <a:t> </a:t>
            </a:r>
            <a:r>
              <a:rPr lang="en-GB" sz="2800" dirty="0" err="1" smtClean="0">
                <a:solidFill>
                  <a:schemeClr val="bg1"/>
                </a:solidFill>
              </a:rPr>
              <a:t>được</a:t>
            </a:r>
            <a:r>
              <a:rPr lang="en-GB" sz="2800" dirty="0" smtClean="0">
                <a:solidFill>
                  <a:schemeClr val="bg1"/>
                </a:solidFill>
              </a:rPr>
              <a:t> </a:t>
            </a:r>
            <a:r>
              <a:rPr lang="en-GB" sz="2800" dirty="0" err="1" smtClean="0">
                <a:solidFill>
                  <a:schemeClr val="bg1"/>
                </a:solidFill>
              </a:rPr>
              <a:t>đối</a:t>
            </a:r>
            <a:r>
              <a:rPr lang="en-GB" sz="2800" dirty="0" smtClean="0">
                <a:solidFill>
                  <a:schemeClr val="bg1"/>
                </a:solidFill>
              </a:rPr>
              <a:t> </a:t>
            </a:r>
            <a:r>
              <a:rPr lang="en-GB" sz="2800" dirty="0" err="1" smtClean="0">
                <a:solidFill>
                  <a:schemeClr val="bg1"/>
                </a:solidFill>
              </a:rPr>
              <a:t>tượng</a:t>
            </a:r>
            <a:r>
              <a:rPr lang="en-GB" sz="2800" dirty="0" smtClean="0">
                <a:solidFill>
                  <a:schemeClr val="bg1"/>
                </a:solidFill>
              </a:rPr>
              <a:t>.</a:t>
            </a:r>
          </a:p>
          <a:p>
            <a:pPr marL="457200" indent="-457200" algn="just">
              <a:buFont typeface="Wingdings" panose="05000000000000000000" pitchFamily="2" charset="2"/>
              <a:buChar char="Ø"/>
            </a:pPr>
            <a:r>
              <a:rPr lang="en-GB" sz="2800" dirty="0" smtClean="0">
                <a:solidFill>
                  <a:schemeClr val="bg1"/>
                </a:solidFill>
              </a:rPr>
              <a:t>Write down: </a:t>
            </a:r>
            <a:r>
              <a:rPr lang="en-GB" sz="2800" dirty="0" err="1" smtClean="0">
                <a:solidFill>
                  <a:schemeClr val="bg1"/>
                </a:solidFill>
              </a:rPr>
              <a:t>Một</a:t>
            </a:r>
            <a:r>
              <a:rPr lang="en-GB" sz="2800" dirty="0" smtClean="0">
                <a:solidFill>
                  <a:schemeClr val="bg1"/>
                </a:solidFill>
              </a:rPr>
              <a:t> </a:t>
            </a:r>
            <a:r>
              <a:rPr lang="en-GB" sz="2800" dirty="0" err="1" smtClean="0">
                <a:solidFill>
                  <a:schemeClr val="bg1"/>
                </a:solidFill>
              </a:rPr>
              <a:t>chủ</a:t>
            </a:r>
            <a:r>
              <a:rPr lang="en-GB" sz="2800" dirty="0" smtClean="0">
                <a:solidFill>
                  <a:schemeClr val="bg1"/>
                </a:solidFill>
              </a:rPr>
              <a:t> </a:t>
            </a:r>
            <a:r>
              <a:rPr lang="en-GB" sz="2800" dirty="0" err="1" smtClean="0">
                <a:solidFill>
                  <a:schemeClr val="bg1"/>
                </a:solidFill>
              </a:rPr>
              <a:t>thể</a:t>
            </a:r>
            <a:r>
              <a:rPr lang="en-GB" sz="2800" dirty="0" smtClean="0">
                <a:solidFill>
                  <a:schemeClr val="bg1"/>
                </a:solidFill>
              </a:rPr>
              <a:t> </a:t>
            </a:r>
            <a:r>
              <a:rPr lang="en-GB" sz="2800" dirty="0" err="1" smtClean="0">
                <a:solidFill>
                  <a:schemeClr val="bg1"/>
                </a:solidFill>
              </a:rPr>
              <a:t>phải</a:t>
            </a:r>
            <a:r>
              <a:rPr lang="en-GB" sz="2800" dirty="0" smtClean="0">
                <a:solidFill>
                  <a:schemeClr val="bg1"/>
                </a:solidFill>
              </a:rPr>
              <a:t> </a:t>
            </a:r>
            <a:r>
              <a:rPr lang="en-GB" sz="2800" dirty="0" err="1" smtClean="0">
                <a:solidFill>
                  <a:schemeClr val="bg1"/>
                </a:solidFill>
              </a:rPr>
              <a:t>có</a:t>
            </a:r>
            <a:r>
              <a:rPr lang="en-GB" sz="2800" dirty="0" smtClean="0">
                <a:solidFill>
                  <a:schemeClr val="bg1"/>
                </a:solidFill>
              </a:rPr>
              <a:t> </a:t>
            </a:r>
            <a:r>
              <a:rPr lang="en-GB" sz="2800" dirty="0" err="1" smtClean="0">
                <a:solidFill>
                  <a:schemeClr val="bg1"/>
                </a:solidFill>
              </a:rPr>
              <a:t>mức</a:t>
            </a:r>
            <a:r>
              <a:rPr lang="en-GB" sz="2800" dirty="0" smtClean="0">
                <a:solidFill>
                  <a:schemeClr val="bg1"/>
                </a:solidFill>
              </a:rPr>
              <a:t> an </a:t>
            </a:r>
            <a:r>
              <a:rPr lang="en-GB" sz="2800" dirty="0" err="1" smtClean="0">
                <a:solidFill>
                  <a:schemeClr val="bg1"/>
                </a:solidFill>
              </a:rPr>
              <a:t>toàn</a:t>
            </a:r>
            <a:r>
              <a:rPr lang="en-GB" sz="2800" dirty="0" smtClean="0">
                <a:solidFill>
                  <a:schemeClr val="bg1"/>
                </a:solidFill>
              </a:rPr>
              <a:t> </a:t>
            </a:r>
            <a:r>
              <a:rPr lang="en-GB" sz="2800" dirty="0" err="1" smtClean="0">
                <a:solidFill>
                  <a:schemeClr val="bg1"/>
                </a:solidFill>
              </a:rPr>
              <a:t>lớn</a:t>
            </a:r>
            <a:r>
              <a:rPr lang="en-GB" sz="2800" dirty="0" smtClean="0">
                <a:solidFill>
                  <a:schemeClr val="bg1"/>
                </a:solidFill>
              </a:rPr>
              <a:t> </a:t>
            </a:r>
            <a:r>
              <a:rPr lang="en-GB" sz="2800" dirty="0" err="1" smtClean="0">
                <a:solidFill>
                  <a:schemeClr val="bg1"/>
                </a:solidFill>
              </a:rPr>
              <a:t>hơn</a:t>
            </a:r>
            <a:r>
              <a:rPr lang="en-GB" sz="2800" dirty="0" smtClean="0">
                <a:solidFill>
                  <a:schemeClr val="bg1"/>
                </a:solidFill>
              </a:rPr>
              <a:t> </a:t>
            </a:r>
            <a:r>
              <a:rPr lang="en-GB" sz="2800" dirty="0" err="1" smtClean="0">
                <a:solidFill>
                  <a:schemeClr val="bg1"/>
                </a:solidFill>
              </a:rPr>
              <a:t>hoặc</a:t>
            </a:r>
            <a:r>
              <a:rPr lang="en-GB" sz="2800" dirty="0" smtClean="0">
                <a:solidFill>
                  <a:schemeClr val="bg1"/>
                </a:solidFill>
              </a:rPr>
              <a:t> </a:t>
            </a:r>
            <a:r>
              <a:rPr lang="en-GB" sz="2800" dirty="0" err="1" smtClean="0">
                <a:solidFill>
                  <a:schemeClr val="bg1"/>
                </a:solidFill>
              </a:rPr>
              <a:t>bằng</a:t>
            </a:r>
            <a:r>
              <a:rPr lang="en-GB" sz="2800" dirty="0" smtClean="0">
                <a:solidFill>
                  <a:schemeClr val="bg1"/>
                </a:solidFill>
              </a:rPr>
              <a:t> </a:t>
            </a:r>
            <a:r>
              <a:rPr lang="en-GB" sz="2800" dirty="0" err="1" smtClean="0">
                <a:solidFill>
                  <a:schemeClr val="bg1"/>
                </a:solidFill>
              </a:rPr>
              <a:t>đổi</a:t>
            </a:r>
            <a:r>
              <a:rPr lang="en-GB" sz="2800" dirty="0" smtClean="0">
                <a:solidFill>
                  <a:schemeClr val="bg1"/>
                </a:solidFill>
              </a:rPr>
              <a:t> </a:t>
            </a:r>
            <a:r>
              <a:rPr lang="en-GB" sz="2800" dirty="0" err="1" smtClean="0">
                <a:solidFill>
                  <a:schemeClr val="bg1"/>
                </a:solidFill>
              </a:rPr>
              <a:t>tượng</a:t>
            </a:r>
            <a:r>
              <a:rPr lang="en-GB" sz="2800" dirty="0" smtClean="0">
                <a:solidFill>
                  <a:schemeClr val="bg1"/>
                </a:solidFill>
              </a:rPr>
              <a:t> </a:t>
            </a:r>
            <a:r>
              <a:rPr lang="en-GB" sz="2800" dirty="0" err="1" smtClean="0">
                <a:solidFill>
                  <a:schemeClr val="bg1"/>
                </a:solidFill>
              </a:rPr>
              <a:t>để</a:t>
            </a:r>
            <a:r>
              <a:rPr lang="en-GB" sz="2800" dirty="0" smtClean="0">
                <a:solidFill>
                  <a:schemeClr val="bg1"/>
                </a:solidFill>
              </a:rPr>
              <a:t> </a:t>
            </a:r>
            <a:r>
              <a:rPr lang="en-GB" sz="2800" dirty="0" err="1" smtClean="0">
                <a:solidFill>
                  <a:schemeClr val="bg1"/>
                </a:solidFill>
              </a:rPr>
              <a:t>ghi</a:t>
            </a:r>
            <a:r>
              <a:rPr lang="en-GB" sz="2800" dirty="0" smtClean="0">
                <a:solidFill>
                  <a:schemeClr val="bg1"/>
                </a:solidFill>
              </a:rPr>
              <a:t> </a:t>
            </a:r>
            <a:r>
              <a:rPr lang="en-GB" sz="2800" dirty="0" err="1" smtClean="0">
                <a:solidFill>
                  <a:schemeClr val="bg1"/>
                </a:solidFill>
              </a:rPr>
              <a:t>lên</a:t>
            </a:r>
            <a:r>
              <a:rPr lang="en-GB" sz="2800" dirty="0" smtClean="0">
                <a:solidFill>
                  <a:schemeClr val="bg1"/>
                </a:solidFill>
              </a:rPr>
              <a:t> </a:t>
            </a:r>
            <a:r>
              <a:rPr lang="en-GB" sz="2800" dirty="0" err="1" smtClean="0">
                <a:solidFill>
                  <a:schemeClr val="bg1"/>
                </a:solidFill>
              </a:rPr>
              <a:t>đối</a:t>
            </a:r>
            <a:r>
              <a:rPr lang="en-GB" sz="2800" dirty="0" smtClean="0">
                <a:solidFill>
                  <a:schemeClr val="bg1"/>
                </a:solidFill>
              </a:rPr>
              <a:t> </a:t>
            </a:r>
            <a:r>
              <a:rPr lang="en-GB" sz="2800" dirty="0" err="1" smtClean="0">
                <a:solidFill>
                  <a:schemeClr val="bg1"/>
                </a:solidFill>
              </a:rPr>
              <a:t>tượng</a:t>
            </a:r>
            <a:endParaRPr lang="en-GB" sz="2800" dirty="0" smtClean="0">
              <a:solidFill>
                <a:schemeClr val="bg1"/>
              </a:solidFill>
            </a:endParaRPr>
          </a:p>
          <a:p>
            <a:pPr algn="just"/>
            <a:endParaRPr lang="en-US" sz="2800" dirty="0">
              <a:solidFill>
                <a:schemeClr val="bg1"/>
              </a:solidFill>
            </a:endParaRPr>
          </a:p>
        </p:txBody>
      </p:sp>
      <p:pic>
        <p:nvPicPr>
          <p:cNvPr id="5" name="Picture 4"/>
          <p:cNvPicPr>
            <a:picLocks noChangeAspect="1"/>
          </p:cNvPicPr>
          <p:nvPr/>
        </p:nvPicPr>
        <p:blipFill>
          <a:blip r:embed="rId2"/>
          <a:stretch>
            <a:fillRect/>
          </a:stretch>
        </p:blipFill>
        <p:spPr>
          <a:xfrm>
            <a:off x="7604449" y="1418254"/>
            <a:ext cx="4587551" cy="4301412"/>
          </a:xfrm>
          <a:prstGeom prst="rect">
            <a:avLst/>
          </a:prstGeom>
        </p:spPr>
      </p:pic>
    </p:spTree>
    <p:extLst>
      <p:ext uri="{BB962C8B-B14F-4D97-AF65-F5344CB8AC3E}">
        <p14:creationId xmlns:p14="http://schemas.microsoft.com/office/powerpoint/2010/main" val="42342564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2" y="190954"/>
            <a:ext cx="11797315" cy="793115"/>
          </a:xfrm>
        </p:spPr>
        <p:txBody>
          <a:bodyPr/>
          <a:lstStyle/>
          <a:p>
            <a:pPr algn="ctr"/>
            <a:r>
              <a:rPr lang="en-US" b="1" dirty="0"/>
              <a:t>Mandatory Access </a:t>
            </a:r>
            <a:r>
              <a:rPr lang="en-US" b="1" dirty="0" smtClean="0"/>
              <a:t>Control</a:t>
            </a:r>
            <a:endParaRPr lang="en-US" b="1" dirty="0"/>
          </a:p>
        </p:txBody>
      </p:sp>
      <p:sp>
        <p:nvSpPr>
          <p:cNvPr id="2" name="Content Placeholder 1"/>
          <p:cNvSpPr>
            <a:spLocks noGrp="1"/>
          </p:cNvSpPr>
          <p:nvPr>
            <p:ph sz="quarter" idx="4294967295"/>
          </p:nvPr>
        </p:nvSpPr>
        <p:spPr>
          <a:xfrm>
            <a:off x="1026367" y="1119113"/>
            <a:ext cx="9694508" cy="4739951"/>
          </a:xfrm>
        </p:spPr>
        <p:txBody>
          <a:bodyPr anchor="ctr">
            <a:normAutofit/>
          </a:bodyPr>
          <a:lstStyle/>
          <a:p>
            <a:pPr>
              <a:buFont typeface="Wingdings" pitchFamily="2" charset="2"/>
              <a:buChar char="q"/>
            </a:pPr>
            <a:r>
              <a:rPr lang="en-US" sz="3200" b="1" dirty="0" smtClean="0">
                <a:solidFill>
                  <a:schemeClr val="bg1"/>
                </a:solidFill>
              </a:rPr>
              <a:t> </a:t>
            </a:r>
            <a:r>
              <a:rPr lang="en-US" sz="3200" b="1" dirty="0" err="1" smtClean="0">
                <a:solidFill>
                  <a:schemeClr val="bg1"/>
                </a:solidFill>
              </a:rPr>
              <a:t>Tính</a:t>
            </a:r>
            <a:r>
              <a:rPr lang="en-US" sz="3200" b="1" dirty="0" smtClean="0">
                <a:solidFill>
                  <a:schemeClr val="bg1"/>
                </a:solidFill>
              </a:rPr>
              <a:t> </a:t>
            </a:r>
            <a:r>
              <a:rPr lang="en-US" sz="3200" b="1" dirty="0" err="1" smtClean="0">
                <a:solidFill>
                  <a:schemeClr val="bg1"/>
                </a:solidFill>
              </a:rPr>
              <a:t>trội</a:t>
            </a:r>
            <a:endParaRPr lang="vi-VN" sz="3200" b="1" dirty="0" smtClean="0">
              <a:solidFill>
                <a:schemeClr val="bg1"/>
              </a:solidFill>
            </a:endParaRPr>
          </a:p>
          <a:p>
            <a:pPr marL="0" indent="0">
              <a:buNone/>
            </a:pPr>
            <a:r>
              <a:rPr lang="en-US" sz="3200" dirty="0" smtClean="0">
                <a:solidFill>
                  <a:schemeClr val="bg1"/>
                </a:solidFill>
                <a:sym typeface="Symbol" panose="05050102010706020507" pitchFamily="18" charset="2"/>
              </a:rPr>
              <a:t>	</a:t>
            </a:r>
            <a:r>
              <a:rPr lang="en-US" sz="3200" dirty="0" smtClean="0">
                <a:solidFill>
                  <a:schemeClr val="bg1"/>
                </a:solidFill>
              </a:rPr>
              <a:t>x1,x2 </a:t>
            </a:r>
            <a:r>
              <a:rPr lang="en-US" sz="3200" dirty="0">
                <a:solidFill>
                  <a:schemeClr val="bg1"/>
                </a:solidFill>
                <a:sym typeface="Symbol" panose="05050102010706020507" pitchFamily="18" charset="2"/>
              </a:rPr>
              <a:t></a:t>
            </a:r>
            <a:r>
              <a:rPr lang="en-US" sz="3200" dirty="0">
                <a:solidFill>
                  <a:schemeClr val="bg1"/>
                </a:solidFill>
              </a:rPr>
              <a:t> </a:t>
            </a:r>
            <a:r>
              <a:rPr lang="en-US" sz="3200" dirty="0" smtClean="0">
                <a:solidFill>
                  <a:schemeClr val="bg1"/>
                </a:solidFill>
              </a:rPr>
              <a:t>“</a:t>
            </a:r>
            <a:r>
              <a:rPr lang="en-US" sz="3200" dirty="0" err="1" smtClean="0">
                <a:solidFill>
                  <a:schemeClr val="bg1"/>
                </a:solidFill>
              </a:rPr>
              <a:t>Nhãn</a:t>
            </a:r>
            <a:r>
              <a:rPr lang="en-US" sz="3200" dirty="0" smtClean="0">
                <a:solidFill>
                  <a:schemeClr val="bg1"/>
                </a:solidFill>
              </a:rPr>
              <a:t> AT" </a:t>
            </a:r>
            <a:r>
              <a:rPr lang="en-US" sz="3200" dirty="0">
                <a:solidFill>
                  <a:schemeClr val="bg1"/>
                </a:solidFill>
              </a:rPr>
              <a:t>:  x1 </a:t>
            </a:r>
            <a:r>
              <a:rPr lang="en-US" sz="3200" dirty="0" err="1" smtClean="0">
                <a:solidFill>
                  <a:schemeClr val="bg1"/>
                </a:solidFill>
              </a:rPr>
              <a:t>trội</a:t>
            </a:r>
            <a:r>
              <a:rPr lang="en-US" sz="3200" dirty="0" smtClean="0">
                <a:solidFill>
                  <a:schemeClr val="bg1"/>
                </a:solidFill>
              </a:rPr>
              <a:t> </a:t>
            </a:r>
            <a:r>
              <a:rPr lang="en-US" sz="3200" dirty="0" err="1" smtClean="0">
                <a:solidFill>
                  <a:schemeClr val="bg1"/>
                </a:solidFill>
              </a:rPr>
              <a:t>hơn</a:t>
            </a:r>
            <a:r>
              <a:rPr lang="en-US" sz="3200" dirty="0" smtClean="0">
                <a:solidFill>
                  <a:schemeClr val="bg1"/>
                </a:solidFill>
              </a:rPr>
              <a:t> x2  </a:t>
            </a:r>
            <a:endParaRPr lang="en-US" sz="3200" dirty="0">
              <a:solidFill>
                <a:schemeClr val="bg1"/>
              </a:solidFill>
            </a:endParaRPr>
          </a:p>
          <a:p>
            <a:pPr marL="0" indent="0">
              <a:buNone/>
            </a:pPr>
            <a:r>
              <a:rPr lang="en-US" sz="3200" dirty="0" smtClean="0">
                <a:solidFill>
                  <a:schemeClr val="bg1"/>
                </a:solidFill>
              </a:rPr>
              <a:t>        lev(x1</a:t>
            </a:r>
            <a:r>
              <a:rPr lang="en-US" sz="3200" dirty="0">
                <a:solidFill>
                  <a:schemeClr val="bg1"/>
                </a:solidFill>
              </a:rPr>
              <a:t>) &gt; lev(x2)  </a:t>
            </a:r>
            <a:r>
              <a:rPr lang="en-US" sz="3200" dirty="0" err="1">
                <a:solidFill>
                  <a:schemeClr val="bg1"/>
                </a:solidFill>
              </a:rPr>
              <a:t>và</a:t>
            </a:r>
            <a:r>
              <a:rPr lang="en-US" sz="3200" dirty="0">
                <a:solidFill>
                  <a:schemeClr val="bg1"/>
                </a:solidFill>
              </a:rPr>
              <a:t>  </a:t>
            </a:r>
            <a:endParaRPr lang="en-US" sz="3200" dirty="0" smtClean="0">
              <a:solidFill>
                <a:schemeClr val="bg1"/>
              </a:solidFill>
            </a:endParaRPr>
          </a:p>
          <a:p>
            <a:pPr marL="0" indent="0">
              <a:buNone/>
            </a:pPr>
            <a:r>
              <a:rPr lang="en-US" sz="3200" dirty="0">
                <a:solidFill>
                  <a:schemeClr val="bg1"/>
                </a:solidFill>
              </a:rPr>
              <a:t> </a:t>
            </a:r>
            <a:r>
              <a:rPr lang="en-US" sz="3200" dirty="0" smtClean="0">
                <a:solidFill>
                  <a:schemeClr val="bg1"/>
                </a:solidFill>
              </a:rPr>
              <a:t>       cats(x1</a:t>
            </a:r>
            <a:r>
              <a:rPr lang="en-US" sz="3200" dirty="0">
                <a:solidFill>
                  <a:schemeClr val="bg1"/>
                </a:solidFill>
              </a:rPr>
              <a:t>) </a:t>
            </a:r>
            <a:r>
              <a:rPr lang="en-US" sz="3200" dirty="0">
                <a:solidFill>
                  <a:schemeClr val="bg1"/>
                </a:solidFill>
                <a:sym typeface="Symbol" panose="05050102010706020507" pitchFamily="18" charset="2"/>
              </a:rPr>
              <a:t></a:t>
            </a:r>
            <a:r>
              <a:rPr lang="en-US" sz="3200" dirty="0">
                <a:solidFill>
                  <a:schemeClr val="bg1"/>
                </a:solidFill>
              </a:rPr>
              <a:t>  cats(x2)</a:t>
            </a:r>
          </a:p>
          <a:p>
            <a:pPr marL="0" indent="0">
              <a:buNone/>
            </a:pPr>
            <a:r>
              <a:rPr lang="en-US" sz="3200" dirty="0" smtClean="0">
                <a:solidFill>
                  <a:schemeClr val="bg1"/>
                </a:solidFill>
                <a:sym typeface="Wingdings" pitchFamily="2" charset="2"/>
              </a:rPr>
              <a:t> 	lev(x) – </a:t>
            </a:r>
            <a:r>
              <a:rPr lang="en-US" sz="3200" dirty="0" err="1" smtClean="0">
                <a:solidFill>
                  <a:schemeClr val="bg1"/>
                </a:solidFill>
                <a:sym typeface="Wingdings" pitchFamily="2" charset="2"/>
              </a:rPr>
              <a:t>mức</a:t>
            </a:r>
            <a:r>
              <a:rPr lang="en-US" sz="3200" dirty="0" smtClean="0">
                <a:solidFill>
                  <a:schemeClr val="bg1"/>
                </a:solidFill>
                <a:sym typeface="Wingdings" pitchFamily="2" charset="2"/>
              </a:rPr>
              <a:t> AT </a:t>
            </a:r>
            <a:r>
              <a:rPr lang="en-US" sz="3200" dirty="0" err="1" smtClean="0">
                <a:solidFill>
                  <a:schemeClr val="bg1"/>
                </a:solidFill>
                <a:sym typeface="Wingdings" pitchFamily="2" charset="2"/>
              </a:rPr>
              <a:t>của</a:t>
            </a:r>
            <a:r>
              <a:rPr lang="en-US" sz="3200" dirty="0" smtClean="0">
                <a:solidFill>
                  <a:schemeClr val="bg1"/>
                </a:solidFill>
                <a:sym typeface="Wingdings" pitchFamily="2" charset="2"/>
              </a:rPr>
              <a:t> </a:t>
            </a:r>
            <a:r>
              <a:rPr lang="en-US" sz="3200" dirty="0" err="1" smtClean="0">
                <a:solidFill>
                  <a:schemeClr val="bg1"/>
                </a:solidFill>
                <a:sym typeface="Wingdings" pitchFamily="2" charset="2"/>
              </a:rPr>
              <a:t>thực</a:t>
            </a:r>
            <a:r>
              <a:rPr lang="en-US" sz="3200" dirty="0" smtClean="0">
                <a:solidFill>
                  <a:schemeClr val="bg1"/>
                </a:solidFill>
                <a:sym typeface="Wingdings" pitchFamily="2" charset="2"/>
              </a:rPr>
              <a:t> </a:t>
            </a:r>
            <a:r>
              <a:rPr lang="en-US" sz="3200" dirty="0" err="1" smtClean="0">
                <a:solidFill>
                  <a:schemeClr val="bg1"/>
                </a:solidFill>
                <a:sym typeface="Wingdings" pitchFamily="2" charset="2"/>
              </a:rPr>
              <a:t>thể</a:t>
            </a:r>
            <a:r>
              <a:rPr lang="en-US" sz="3200" dirty="0" smtClean="0">
                <a:solidFill>
                  <a:schemeClr val="bg1"/>
                </a:solidFill>
                <a:sym typeface="Wingdings" pitchFamily="2" charset="2"/>
              </a:rPr>
              <a:t> x</a:t>
            </a:r>
          </a:p>
          <a:p>
            <a:pPr marL="0" indent="0">
              <a:buNone/>
            </a:pPr>
            <a:r>
              <a:rPr lang="en-US" sz="3200" dirty="0">
                <a:solidFill>
                  <a:schemeClr val="bg1"/>
                </a:solidFill>
                <a:sym typeface="Wingdings" pitchFamily="2" charset="2"/>
              </a:rPr>
              <a:t>	</a:t>
            </a:r>
            <a:r>
              <a:rPr lang="en-US" sz="3200" dirty="0" smtClean="0">
                <a:solidFill>
                  <a:schemeClr val="bg1"/>
                </a:solidFill>
                <a:sym typeface="Wingdings" pitchFamily="2" charset="2"/>
              </a:rPr>
              <a:t>cats(x) – </a:t>
            </a:r>
            <a:r>
              <a:rPr lang="en-US" sz="3200" dirty="0" err="1" smtClean="0">
                <a:solidFill>
                  <a:schemeClr val="bg1"/>
                </a:solidFill>
                <a:sym typeface="Wingdings" pitchFamily="2" charset="2"/>
              </a:rPr>
              <a:t>hạng</a:t>
            </a:r>
            <a:r>
              <a:rPr lang="en-US" sz="3200" dirty="0" smtClean="0">
                <a:solidFill>
                  <a:schemeClr val="bg1"/>
                </a:solidFill>
                <a:sym typeface="Wingdings" pitchFamily="2" charset="2"/>
              </a:rPr>
              <a:t> </a:t>
            </a:r>
            <a:r>
              <a:rPr lang="en-US" sz="3200" dirty="0" err="1" smtClean="0">
                <a:solidFill>
                  <a:schemeClr val="bg1"/>
                </a:solidFill>
                <a:sym typeface="Wingdings" pitchFamily="2" charset="2"/>
              </a:rPr>
              <a:t>mục</a:t>
            </a:r>
            <a:r>
              <a:rPr lang="en-US" sz="3200" dirty="0" smtClean="0">
                <a:solidFill>
                  <a:schemeClr val="bg1"/>
                </a:solidFill>
                <a:sym typeface="Wingdings" pitchFamily="2" charset="2"/>
              </a:rPr>
              <a:t> AT </a:t>
            </a:r>
            <a:r>
              <a:rPr lang="en-US" sz="3200" dirty="0" err="1" smtClean="0">
                <a:solidFill>
                  <a:schemeClr val="bg1"/>
                </a:solidFill>
                <a:sym typeface="Wingdings" pitchFamily="2" charset="2"/>
              </a:rPr>
              <a:t>của</a:t>
            </a:r>
            <a:r>
              <a:rPr lang="en-US" sz="3200" dirty="0" smtClean="0">
                <a:solidFill>
                  <a:schemeClr val="bg1"/>
                </a:solidFill>
                <a:sym typeface="Wingdings" pitchFamily="2" charset="2"/>
              </a:rPr>
              <a:t> </a:t>
            </a:r>
            <a:r>
              <a:rPr lang="en-US" sz="3200" dirty="0" err="1" smtClean="0">
                <a:solidFill>
                  <a:schemeClr val="bg1"/>
                </a:solidFill>
                <a:sym typeface="Wingdings" pitchFamily="2" charset="2"/>
              </a:rPr>
              <a:t>thực</a:t>
            </a:r>
            <a:r>
              <a:rPr lang="en-US" sz="3200" dirty="0" smtClean="0">
                <a:solidFill>
                  <a:schemeClr val="bg1"/>
                </a:solidFill>
                <a:sym typeface="Wingdings" pitchFamily="2" charset="2"/>
              </a:rPr>
              <a:t> </a:t>
            </a:r>
            <a:r>
              <a:rPr lang="en-US" sz="3200" dirty="0" err="1" smtClean="0">
                <a:solidFill>
                  <a:schemeClr val="bg1"/>
                </a:solidFill>
                <a:sym typeface="Wingdings" pitchFamily="2" charset="2"/>
              </a:rPr>
              <a:t>thể</a:t>
            </a:r>
            <a:r>
              <a:rPr lang="en-US" sz="3200" dirty="0" smtClean="0">
                <a:solidFill>
                  <a:schemeClr val="bg1"/>
                </a:solidFill>
                <a:sym typeface="Wingdings" pitchFamily="2" charset="2"/>
              </a:rPr>
              <a:t> x</a:t>
            </a:r>
            <a:r>
              <a:rPr lang="vi-VN" sz="3200" dirty="0" smtClean="0">
                <a:solidFill>
                  <a:schemeClr val="bg1"/>
                </a:solidFill>
                <a:sym typeface="Wingdings" pitchFamily="2" charset="2"/>
              </a:rPr>
              <a:t>.</a:t>
            </a:r>
            <a:endParaRPr lang="en-US" sz="3200" dirty="0">
              <a:solidFill>
                <a:schemeClr val="bg1"/>
              </a:solidFill>
            </a:endParaRPr>
          </a:p>
        </p:txBody>
      </p:sp>
    </p:spTree>
    <p:extLst>
      <p:ext uri="{BB962C8B-B14F-4D97-AF65-F5344CB8AC3E}">
        <p14:creationId xmlns:p14="http://schemas.microsoft.com/office/powerpoint/2010/main" val="40782842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2" y="190954"/>
            <a:ext cx="12067903" cy="793115"/>
          </a:xfrm>
        </p:spPr>
        <p:txBody>
          <a:bodyPr/>
          <a:lstStyle/>
          <a:p>
            <a:pPr algn="ctr"/>
            <a:r>
              <a:rPr lang="en-US" dirty="0"/>
              <a:t>Mandatory Access Control</a:t>
            </a:r>
          </a:p>
        </p:txBody>
      </p:sp>
      <p:pic>
        <p:nvPicPr>
          <p:cNvPr id="5" name="Content Placeholder 4"/>
          <p:cNvPicPr>
            <a:picLocks noGrp="1" noChangeAspect="1"/>
          </p:cNvPicPr>
          <p:nvPr>
            <p:ph sz="quarter" idx="4294967295"/>
          </p:nvPr>
        </p:nvPicPr>
        <p:blipFill>
          <a:blip r:embed="rId2"/>
          <a:stretch>
            <a:fillRect/>
          </a:stretch>
        </p:blipFill>
        <p:spPr>
          <a:xfrm>
            <a:off x="718458" y="1201544"/>
            <a:ext cx="10748864" cy="5656456"/>
          </a:xfrm>
          <a:prstGeom prst="rect">
            <a:avLst/>
          </a:prstGeom>
        </p:spPr>
      </p:pic>
    </p:spTree>
    <p:extLst>
      <p:ext uri="{BB962C8B-B14F-4D97-AF65-F5344CB8AC3E}">
        <p14:creationId xmlns:p14="http://schemas.microsoft.com/office/powerpoint/2010/main" val="23452985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551941" y="2570954"/>
            <a:ext cx="9207018" cy="2031325"/>
          </a:xfrm>
          <a:prstGeom prst="rect">
            <a:avLst/>
          </a:prstGeom>
          <a:noFill/>
        </p:spPr>
        <p:txBody>
          <a:bodyPr wrap="square" rtlCol="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Kiểm</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soát</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truy</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cập</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dựa</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trên</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vai</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trò</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RBAC</a:t>
            </a:r>
            <a:endParaRPr kumimoji="0" lang="en-GB" sz="7000" b="0" i="0" u="none" strike="noStrike" kern="1200" cap="none" spc="0" normalizeH="0" baseline="0" noProof="0" dirty="0">
              <a:ln>
                <a:noFill/>
              </a:ln>
              <a:solidFill>
                <a:srgbClr val="007A7D"/>
              </a:solidFill>
              <a:effectLst/>
              <a:uLnTx/>
              <a:uFillTx/>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16891329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3" y="190954"/>
            <a:ext cx="11806646" cy="793115"/>
          </a:xfrm>
        </p:spPr>
        <p:txBody>
          <a:bodyPr/>
          <a:lstStyle/>
          <a:p>
            <a:pPr algn="ctr"/>
            <a:r>
              <a:rPr lang="vi-VN" dirty="0"/>
              <a:t>Role Based Access Control</a:t>
            </a:r>
            <a:endParaRPr lang="en-US" dirty="0"/>
          </a:p>
        </p:txBody>
      </p:sp>
      <p:sp>
        <p:nvSpPr>
          <p:cNvPr id="2" name="Content Placeholder 1"/>
          <p:cNvSpPr>
            <a:spLocks noGrp="1"/>
          </p:cNvSpPr>
          <p:nvPr>
            <p:ph sz="quarter" idx="4294967295"/>
          </p:nvPr>
        </p:nvSpPr>
        <p:spPr>
          <a:xfrm>
            <a:off x="954677" y="1058714"/>
            <a:ext cx="10319658" cy="5379408"/>
          </a:xfrm>
        </p:spPr>
        <p:txBody>
          <a:bodyPr anchor="ctr">
            <a:normAutofit/>
          </a:bodyPr>
          <a:lstStyle/>
          <a:p>
            <a:pPr>
              <a:buFont typeface="Wingdings" pitchFamily="2" charset="2"/>
              <a:buChar char="q"/>
            </a:pPr>
            <a:r>
              <a:rPr lang="vi-VN" sz="3200" b="1" dirty="0" smtClean="0">
                <a:solidFill>
                  <a:schemeClr val="bg1"/>
                </a:solidFill>
              </a:rPr>
              <a:t>RBAC </a:t>
            </a:r>
            <a:r>
              <a:rPr lang="vi-VN" sz="3200" b="1" dirty="0">
                <a:solidFill>
                  <a:schemeClr val="bg1"/>
                </a:solidFill>
              </a:rPr>
              <a:t>– Role-Based Access Control</a:t>
            </a:r>
          </a:p>
          <a:p>
            <a:r>
              <a:rPr lang="vi-VN" sz="3200" dirty="0" smtClean="0">
                <a:solidFill>
                  <a:schemeClr val="bg1"/>
                </a:solidFill>
              </a:rPr>
              <a:t>Trong hệ thống, xác định các vai trò có thể có đối với mọi chủ thể.</a:t>
            </a:r>
          </a:p>
          <a:p>
            <a:r>
              <a:rPr lang="vi-VN" sz="3200" dirty="0" smtClean="0">
                <a:solidFill>
                  <a:schemeClr val="bg1"/>
                </a:solidFill>
              </a:rPr>
              <a:t>Đối với mỗi đối tượng O, liệt kê danh sách các nhóm G với các quyền truy cập tới O</a:t>
            </a:r>
          </a:p>
          <a:p>
            <a:r>
              <a:rPr lang="vi-VN" sz="3200" dirty="0" smtClean="0">
                <a:solidFill>
                  <a:schemeClr val="bg1"/>
                </a:solidFill>
              </a:rPr>
              <a:t>Mỗi chủ thể có thể là thành viên của một hoặc một số nhóm (có một hoặc nhiều vai trò)</a:t>
            </a:r>
          </a:p>
          <a:p>
            <a:r>
              <a:rPr lang="vi-VN" sz="3200" dirty="0" smtClean="0">
                <a:solidFill>
                  <a:schemeClr val="bg1"/>
                </a:solidFill>
              </a:rPr>
              <a:t>Chủ thể có tất cả các quyền của tất cả các nhóm mà nó thuộc về</a:t>
            </a:r>
            <a:endParaRPr lang="vi-VN" sz="3200" dirty="0">
              <a:solidFill>
                <a:schemeClr val="bg1"/>
              </a:solidFill>
            </a:endParaRPr>
          </a:p>
        </p:txBody>
      </p:sp>
    </p:spTree>
    <p:extLst>
      <p:ext uri="{BB962C8B-B14F-4D97-AF65-F5344CB8AC3E}">
        <p14:creationId xmlns:p14="http://schemas.microsoft.com/office/powerpoint/2010/main" val="21597222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2" y="190954"/>
            <a:ext cx="11825307" cy="793115"/>
          </a:xfrm>
        </p:spPr>
        <p:txBody>
          <a:bodyPr/>
          <a:lstStyle/>
          <a:p>
            <a:pPr algn="ctr"/>
            <a:r>
              <a:rPr lang="vi-VN" dirty="0"/>
              <a:t>Role Based Access Control</a:t>
            </a:r>
            <a:endParaRPr lang="en-US"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5247" y="1268964"/>
            <a:ext cx="9791369" cy="473985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486399" y="6293717"/>
            <a:ext cx="1813317" cy="369332"/>
          </a:xfrm>
          <a:prstGeom prst="rect">
            <a:avLst/>
          </a:prstGeom>
          <a:noFill/>
        </p:spPr>
        <p:txBody>
          <a:bodyPr wrap="none" rtlCol="0">
            <a:spAutoFit/>
          </a:bodyPr>
          <a:lstStyle/>
          <a:p>
            <a:r>
              <a:rPr lang="en-US" smtClean="0">
                <a:solidFill>
                  <a:schemeClr val="bg1"/>
                </a:solidFill>
              </a:rPr>
              <a:t>Nguồn: </a:t>
            </a:r>
            <a:r>
              <a:rPr lang="en-US" smtClean="0">
                <a:solidFill>
                  <a:schemeClr val="bg1"/>
                </a:solidFill>
                <a:hlinkClick r:id="rId3"/>
              </a:rPr>
              <a:t>Medium</a:t>
            </a:r>
            <a:endParaRPr lang="en-US">
              <a:solidFill>
                <a:schemeClr val="bg1"/>
              </a:solidFill>
            </a:endParaRPr>
          </a:p>
        </p:txBody>
      </p:sp>
    </p:spTree>
    <p:extLst>
      <p:ext uri="{BB962C8B-B14F-4D97-AF65-F5344CB8AC3E}">
        <p14:creationId xmlns:p14="http://schemas.microsoft.com/office/powerpoint/2010/main" val="1325140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11182" y="190954"/>
            <a:ext cx="11704009" cy="793115"/>
          </a:xfrm>
        </p:spPr>
        <p:txBody>
          <a:bodyPr/>
          <a:lstStyle/>
          <a:p>
            <a:pPr algn="ctr"/>
            <a:r>
              <a:rPr lang="vi-VN" b="1" dirty="0" smtClean="0"/>
              <a:t>Mô hình kiểm soát truy cập khác</a:t>
            </a:r>
            <a:endParaRPr lang="en-US" b="1"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999" y="1281205"/>
            <a:ext cx="10918340" cy="5576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76862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2" y="190954"/>
            <a:ext cx="11828417" cy="793115"/>
          </a:xfrm>
        </p:spPr>
        <p:txBody>
          <a:bodyPr/>
          <a:lstStyle/>
          <a:p>
            <a:pPr algn="ctr"/>
            <a:r>
              <a:rPr lang="en-US" dirty="0" err="1" smtClean="0"/>
              <a:t>Kiể</a:t>
            </a:r>
            <a:r>
              <a:rPr lang="en-US" dirty="0" smtClean="0"/>
              <a:t> </a:t>
            </a:r>
            <a:r>
              <a:rPr lang="en-US" dirty="0" err="1" smtClean="0"/>
              <a:t>soát</a:t>
            </a:r>
            <a:r>
              <a:rPr lang="en-US" dirty="0" smtClean="0"/>
              <a:t> </a:t>
            </a:r>
            <a:r>
              <a:rPr lang="en-US" dirty="0" err="1" smtClean="0"/>
              <a:t>truy</a:t>
            </a:r>
            <a:r>
              <a:rPr lang="en-US" dirty="0" smtClean="0"/>
              <a:t> </a:t>
            </a:r>
            <a:r>
              <a:rPr lang="en-US" dirty="0" err="1" smtClean="0"/>
              <a:t>cập</a:t>
            </a:r>
            <a:r>
              <a:rPr lang="en-US" dirty="0" smtClean="0"/>
              <a:t> </a:t>
            </a:r>
            <a:r>
              <a:rPr lang="en-US" dirty="0" err="1" smtClean="0"/>
              <a:t>trên</a:t>
            </a:r>
            <a:r>
              <a:rPr lang="en-US" dirty="0" smtClean="0"/>
              <a:t> </a:t>
            </a:r>
            <a:r>
              <a:rPr lang="en-US" dirty="0" err="1" smtClean="0"/>
              <a:t>thuộc</a:t>
            </a:r>
            <a:r>
              <a:rPr lang="en-US" dirty="0" smtClean="0"/>
              <a:t> </a:t>
            </a:r>
            <a:r>
              <a:rPr lang="en-US" dirty="0" err="1" smtClean="0"/>
              <a:t>tính</a:t>
            </a:r>
            <a:r>
              <a:rPr lang="en-US" dirty="0" smtClean="0"/>
              <a:t> (ABAC)</a:t>
            </a:r>
            <a:endParaRPr lang="en-US" dirty="0"/>
          </a:p>
        </p:txBody>
      </p:sp>
      <p:pic>
        <p:nvPicPr>
          <p:cNvPr id="4" name="Picture 3"/>
          <p:cNvPicPr>
            <a:picLocks noChangeAspect="1"/>
          </p:cNvPicPr>
          <p:nvPr/>
        </p:nvPicPr>
        <p:blipFill>
          <a:blip r:embed="rId2"/>
          <a:stretch>
            <a:fillRect/>
          </a:stretch>
        </p:blipFill>
        <p:spPr>
          <a:xfrm>
            <a:off x="1917745" y="1083129"/>
            <a:ext cx="8220075" cy="5175431"/>
          </a:xfrm>
          <a:prstGeom prst="rect">
            <a:avLst/>
          </a:prstGeom>
        </p:spPr>
      </p:pic>
      <p:sp>
        <p:nvSpPr>
          <p:cNvPr id="5" name="Rectangle 4"/>
          <p:cNvSpPr/>
          <p:nvPr/>
        </p:nvSpPr>
        <p:spPr>
          <a:xfrm>
            <a:off x="5150443" y="6357620"/>
            <a:ext cx="3442033" cy="369332"/>
          </a:xfrm>
          <a:prstGeom prst="rect">
            <a:avLst/>
          </a:prstGeom>
        </p:spPr>
        <p:txBody>
          <a:bodyPr wrap="none">
            <a:spAutoFit/>
          </a:bodyPr>
          <a:lstStyle/>
          <a:p>
            <a:r>
              <a:rPr lang="en-US" err="1" smtClean="0">
                <a:solidFill>
                  <a:schemeClr val="bg1"/>
                </a:solidFill>
              </a:rPr>
              <a:t>Nguồn</a:t>
            </a:r>
            <a:r>
              <a:rPr lang="en-US" smtClean="0">
                <a:solidFill>
                  <a:schemeClr val="bg1"/>
                </a:solidFill>
              </a:rPr>
              <a:t>: </a:t>
            </a:r>
            <a:r>
              <a:rPr lang="en-US" smtClean="0">
                <a:solidFill>
                  <a:schemeClr val="bg1"/>
                </a:solidFill>
                <a:hlinkClick r:id="rId3"/>
              </a:rPr>
              <a:t>American security today</a:t>
            </a:r>
            <a:endParaRPr lang="en-US" dirty="0">
              <a:solidFill>
                <a:schemeClr val="bg1"/>
              </a:solidFill>
            </a:endParaRPr>
          </a:p>
        </p:txBody>
      </p:sp>
    </p:spTree>
    <p:extLst>
      <p:ext uri="{BB962C8B-B14F-4D97-AF65-F5344CB8AC3E}">
        <p14:creationId xmlns:p14="http://schemas.microsoft.com/office/powerpoint/2010/main" val="2460560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2" y="190954"/>
            <a:ext cx="11645537" cy="793115"/>
          </a:xfrm>
        </p:spPr>
        <p:txBody>
          <a:bodyPr/>
          <a:lstStyle/>
          <a:p>
            <a:pPr algn="ctr"/>
            <a:r>
              <a:rPr lang="en-US" dirty="0" smtClean="0"/>
              <a:t>Kiểm </a:t>
            </a:r>
            <a:r>
              <a:rPr lang="en-US" dirty="0" err="1" smtClean="0"/>
              <a:t>soát</a:t>
            </a:r>
            <a:r>
              <a:rPr lang="en-US" dirty="0" smtClean="0"/>
              <a:t> </a:t>
            </a:r>
            <a:r>
              <a:rPr lang="en-US" dirty="0" err="1" smtClean="0"/>
              <a:t>truy</a:t>
            </a:r>
            <a:r>
              <a:rPr lang="en-US" dirty="0" smtClean="0"/>
              <a:t> </a:t>
            </a:r>
            <a:r>
              <a:rPr lang="en-US" dirty="0" err="1" smtClean="0"/>
              <a:t>cập</a:t>
            </a:r>
            <a:r>
              <a:rPr lang="en-US" dirty="0" smtClean="0"/>
              <a:t> </a:t>
            </a:r>
            <a:r>
              <a:rPr lang="en-US" dirty="0" err="1" smtClean="0"/>
              <a:t>hiệu</a:t>
            </a:r>
            <a:r>
              <a:rPr lang="en-US" dirty="0" smtClean="0"/>
              <a:t> </a:t>
            </a:r>
            <a:r>
              <a:rPr lang="en-US" dirty="0" err="1" smtClean="0"/>
              <a:t>chỉnh</a:t>
            </a:r>
            <a:r>
              <a:rPr lang="en-US" dirty="0" smtClean="0"/>
              <a:t> (</a:t>
            </a:r>
            <a:r>
              <a:rPr lang="en-US" dirty="0" err="1" smtClean="0"/>
              <a:t>RAdAC</a:t>
            </a:r>
            <a:r>
              <a:rPr lang="en-US" dirty="0" smtClean="0"/>
              <a:t>)</a:t>
            </a:r>
            <a:endParaRPr lang="en-US" dirty="0"/>
          </a:p>
        </p:txBody>
      </p:sp>
      <p:pic>
        <p:nvPicPr>
          <p:cNvPr id="3" name="Picture 2"/>
          <p:cNvPicPr>
            <a:picLocks noChangeAspect="1"/>
          </p:cNvPicPr>
          <p:nvPr/>
        </p:nvPicPr>
        <p:blipFill>
          <a:blip r:embed="rId2"/>
          <a:stretch>
            <a:fillRect/>
          </a:stretch>
        </p:blipFill>
        <p:spPr>
          <a:xfrm>
            <a:off x="965200" y="984069"/>
            <a:ext cx="10058400" cy="5324475"/>
          </a:xfrm>
          <a:prstGeom prst="rect">
            <a:avLst/>
          </a:prstGeom>
        </p:spPr>
      </p:pic>
      <p:sp>
        <p:nvSpPr>
          <p:cNvPr id="4" name="Rectangle 3"/>
          <p:cNvSpPr/>
          <p:nvPr/>
        </p:nvSpPr>
        <p:spPr>
          <a:xfrm>
            <a:off x="5150443" y="6357620"/>
            <a:ext cx="2069862"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NIST.GOV</a:t>
            </a:r>
            <a:endParaRPr lang="en-US" dirty="0">
              <a:solidFill>
                <a:schemeClr val="bg1"/>
              </a:solidFill>
            </a:endParaRPr>
          </a:p>
        </p:txBody>
      </p:sp>
    </p:spTree>
    <p:extLst>
      <p:ext uri="{BB962C8B-B14F-4D97-AF65-F5344CB8AC3E}">
        <p14:creationId xmlns:p14="http://schemas.microsoft.com/office/powerpoint/2010/main" val="28669800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60780" y="0"/>
            <a:ext cx="10005060" cy="6858000"/>
          </a:xfrm>
          <a:prstGeom prst="rect">
            <a:avLst/>
          </a:prstGeom>
        </p:spPr>
      </p:pic>
    </p:spTree>
    <p:extLst>
      <p:ext uri="{BB962C8B-B14F-4D97-AF65-F5344CB8AC3E}">
        <p14:creationId xmlns:p14="http://schemas.microsoft.com/office/powerpoint/2010/main" val="11213539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Tài</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liệu</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tham</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khảo</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22343" y="1404908"/>
            <a:ext cx="10994760" cy="4621160"/>
          </a:xfrm>
        </p:spPr>
        <p:txBody>
          <a:bodyPr/>
          <a:lstStyle/>
          <a:p>
            <a:pPr marL="0" indent="0">
              <a:buNone/>
            </a:pPr>
            <a:r>
              <a:rPr lang="en-GB" dirty="0"/>
              <a:t>[1] Dieter </a:t>
            </a:r>
            <a:r>
              <a:rPr lang="en-GB" dirty="0" err="1"/>
              <a:t>Gollmann</a:t>
            </a:r>
            <a:r>
              <a:rPr lang="en-GB" dirty="0"/>
              <a:t>, </a:t>
            </a:r>
            <a:r>
              <a:rPr lang="en-US" dirty="0"/>
              <a:t>Computer Security, Hamburg </a:t>
            </a:r>
            <a:r>
              <a:rPr lang="en-US" dirty="0" err="1"/>
              <a:t>Uninersity</a:t>
            </a:r>
            <a:r>
              <a:rPr lang="en-US" dirty="0"/>
              <a:t> of Technology</a:t>
            </a:r>
          </a:p>
          <a:p>
            <a:pPr marL="0" indent="0">
              <a:buNone/>
            </a:pPr>
            <a:r>
              <a:rPr lang="en-US" dirty="0"/>
              <a:t>  </a:t>
            </a:r>
            <a:endParaRPr lang="en-GB" dirty="0"/>
          </a:p>
          <a:p>
            <a:pPr marL="0" indent="0">
              <a:buNone/>
            </a:pPr>
            <a:r>
              <a:rPr lang="en-GB" dirty="0"/>
              <a:t>[2] </a:t>
            </a:r>
            <a:r>
              <a:rPr lang="vi-VN" dirty="0"/>
              <a:t>Lê Đình Vinh, Trần Đức Sự, Vũ Thị Vân, Giáo trình Cơ sở an toàn thông tin, NXB Thông tin &amp; Truyền thông, </a:t>
            </a:r>
            <a:r>
              <a:rPr lang="vi-VN" dirty="0" smtClean="0"/>
              <a:t>2013</a:t>
            </a:r>
            <a:endParaRPr lang="en-US" dirty="0" smtClean="0"/>
          </a:p>
          <a:p>
            <a:pPr marL="0" indent="0">
              <a:buNone/>
            </a:pPr>
            <a:endParaRPr lang="en-US" dirty="0"/>
          </a:p>
          <a:p>
            <a:pPr marL="0" indent="0">
              <a:buNone/>
            </a:pPr>
            <a:r>
              <a:rPr lang="en-US" dirty="0" smtClean="0"/>
              <a:t>[3] </a:t>
            </a:r>
            <a:r>
              <a:rPr lang="en-US" dirty="0" smtClean="0">
                <a:hlinkClick r:id="rId2"/>
              </a:rPr>
              <a:t>https://tek4.vn</a:t>
            </a:r>
            <a:endParaRPr lang="en-US" dirty="0" smtClean="0"/>
          </a:p>
        </p:txBody>
      </p:sp>
    </p:spTree>
    <p:extLst>
      <p:ext uri="{BB962C8B-B14F-4D97-AF65-F5344CB8AC3E}">
        <p14:creationId xmlns:p14="http://schemas.microsoft.com/office/powerpoint/2010/main" val="304963943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ZColor Dark Theme">
      <a:dk1>
        <a:sysClr val="windowText" lastClr="000000"/>
      </a:dk1>
      <a:lt1>
        <a:sysClr val="window" lastClr="FFFFFF"/>
      </a:lt1>
      <a:dk2>
        <a:srgbClr val="44546A"/>
      </a:dk2>
      <a:lt2>
        <a:srgbClr val="EBEBEB"/>
      </a:lt2>
      <a:accent1>
        <a:srgbClr val="4DD6B0"/>
      </a:accent1>
      <a:accent2>
        <a:srgbClr val="4DD6B0"/>
      </a:accent2>
      <a:accent3>
        <a:srgbClr val="4DD6B0"/>
      </a:accent3>
      <a:accent4>
        <a:srgbClr val="4DD6B0"/>
      </a:accent4>
      <a:accent5>
        <a:srgbClr val="4DD6B0"/>
      </a:accent5>
      <a:accent6>
        <a:srgbClr val="4DD6B0"/>
      </a:accent6>
      <a:hlink>
        <a:srgbClr val="0563C1"/>
      </a:hlink>
      <a:folHlink>
        <a:srgbClr val="954F72"/>
      </a:folHlink>
    </a:clrScheme>
    <a:fontScheme name="Lato Black">
      <a:majorFont>
        <a:latin typeface="Lato Black"/>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plate PresentationGo Dark">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1553</TotalTime>
  <Words>1417</Words>
  <Application>Microsoft Office PowerPoint</Application>
  <PresentationFormat>Widescreen</PresentationFormat>
  <Paragraphs>159</Paragraphs>
  <Slides>32</Slides>
  <Notes>2</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32</vt:i4>
      </vt:variant>
    </vt:vector>
  </HeadingPairs>
  <TitlesOfParts>
    <vt:vector size="48" baseType="lpstr">
      <vt:lpstr>Arial</vt:lpstr>
      <vt:lpstr>Arial Narrow</vt:lpstr>
      <vt:lpstr>Calibri</vt:lpstr>
      <vt:lpstr>Calibri Light</vt:lpstr>
      <vt:lpstr>Helvetica</vt:lpstr>
      <vt:lpstr>Lato</vt:lpstr>
      <vt:lpstr>Lato Black</vt:lpstr>
      <vt:lpstr>Noto Sans</vt:lpstr>
      <vt:lpstr>Noto Sans Disp SemCond SemBd</vt:lpstr>
      <vt:lpstr>Open Sans</vt:lpstr>
      <vt:lpstr>Symbol</vt:lpstr>
      <vt:lpstr>Tahoma</vt:lpstr>
      <vt:lpstr>Times New Roman</vt:lpstr>
      <vt:lpstr>Wingdings</vt:lpstr>
      <vt:lpstr>Office Theme</vt:lpstr>
      <vt:lpstr>Template PresentationGo Dark</vt:lpstr>
      <vt:lpstr>PowerPoint Presentation</vt:lpstr>
      <vt:lpstr>PowerPoint Presentation</vt:lpstr>
      <vt:lpstr>Nội dung</vt:lpstr>
      <vt:lpstr>Mô hình Take-Grant</vt:lpstr>
      <vt:lpstr>Mô hình Take-Grant</vt:lpstr>
      <vt:lpstr>Thao tác Take và Grant</vt:lpstr>
      <vt:lpstr>Thao tác Take và Grant</vt:lpstr>
      <vt:lpstr>Mô hình Take-Grant</vt:lpstr>
      <vt:lpstr>Khuyết điểm của mô hình Take-Grant:</vt:lpstr>
      <vt:lpstr>Khuyết điểm của mô hình Take-Grant:</vt:lpstr>
      <vt:lpstr>Ví dụ</vt:lpstr>
      <vt:lpstr>Ví dụ</vt:lpstr>
      <vt:lpstr>PowerPoint Presentation</vt:lpstr>
      <vt:lpstr>Vấn đề an toàn của DAC</vt:lpstr>
      <vt:lpstr>Vấn đề an toàn của DAC</vt:lpstr>
      <vt:lpstr>Vấn đề an toàn của DAC</vt:lpstr>
      <vt:lpstr>Vấn đề an toàn của DAC</vt:lpstr>
      <vt:lpstr>Mandatory Access Control</vt:lpstr>
      <vt:lpstr>Mandatory Access Control</vt:lpstr>
      <vt:lpstr>Mandatory Access Control</vt:lpstr>
      <vt:lpstr>Đảm bảo tính bí mật</vt:lpstr>
      <vt:lpstr>Đảm bảo tính toàn vẹn</vt:lpstr>
      <vt:lpstr>Mandatory Access Control</vt:lpstr>
      <vt:lpstr>Mandatory Access Control</vt:lpstr>
      <vt:lpstr>PowerPoint Presentation</vt:lpstr>
      <vt:lpstr>Role Based Access Control</vt:lpstr>
      <vt:lpstr>Role Based Access Control</vt:lpstr>
      <vt:lpstr>Mô hình kiểm soát truy cập khác</vt:lpstr>
      <vt:lpstr>Kiể soát truy cập trên thuộc tính (ABAC)</vt:lpstr>
      <vt:lpstr>Kiểm soát truy cập hiệu chỉnh (RAdAC)</vt:lpstr>
      <vt:lpstr>PowerPoint Presentation</vt:lpstr>
      <vt:lpstr>Tài liệu tham khảo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GraphicBulb</dc:creator>
  <cp:lastModifiedBy>Thinkpad</cp:lastModifiedBy>
  <cp:revision>155</cp:revision>
  <dcterms:created xsi:type="dcterms:W3CDTF">2018-07-18T01:46:28Z</dcterms:created>
  <dcterms:modified xsi:type="dcterms:W3CDTF">2021-11-19T13:08:40Z</dcterms:modified>
</cp:coreProperties>
</file>