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5" r:id="rId2"/>
  </p:sldMasterIdLst>
  <p:notesMasterIdLst>
    <p:notesMasterId r:id="rId58"/>
  </p:notesMasterIdLst>
  <p:sldIdLst>
    <p:sldId id="256" r:id="rId3"/>
    <p:sldId id="420" r:id="rId4"/>
    <p:sldId id="553" r:id="rId5"/>
    <p:sldId id="554" r:id="rId6"/>
    <p:sldId id="555" r:id="rId7"/>
    <p:sldId id="556" r:id="rId8"/>
    <p:sldId id="557" r:id="rId9"/>
    <p:sldId id="558" r:id="rId10"/>
    <p:sldId id="560" r:id="rId11"/>
    <p:sldId id="565" r:id="rId12"/>
    <p:sldId id="566" r:id="rId13"/>
    <p:sldId id="567" r:id="rId14"/>
    <p:sldId id="568" r:id="rId15"/>
    <p:sldId id="569" r:id="rId16"/>
    <p:sldId id="570" r:id="rId17"/>
    <p:sldId id="571" r:id="rId18"/>
    <p:sldId id="572" r:id="rId19"/>
    <p:sldId id="573" r:id="rId20"/>
    <p:sldId id="563" r:id="rId21"/>
    <p:sldId id="574" r:id="rId22"/>
    <p:sldId id="431" r:id="rId23"/>
    <p:sldId id="432" r:id="rId24"/>
    <p:sldId id="433" r:id="rId25"/>
    <p:sldId id="588" r:id="rId26"/>
    <p:sldId id="434" r:id="rId27"/>
    <p:sldId id="435" r:id="rId28"/>
    <p:sldId id="436" r:id="rId29"/>
    <p:sldId id="437" r:id="rId30"/>
    <p:sldId id="438" r:id="rId31"/>
    <p:sldId id="440" r:id="rId32"/>
    <p:sldId id="441" r:id="rId33"/>
    <p:sldId id="442" r:id="rId34"/>
    <p:sldId id="443" r:id="rId35"/>
    <p:sldId id="586" r:id="rId36"/>
    <p:sldId id="587" r:id="rId37"/>
    <p:sldId id="589" r:id="rId38"/>
    <p:sldId id="590" r:id="rId39"/>
    <p:sldId id="591" r:id="rId40"/>
    <p:sldId id="592" r:id="rId41"/>
    <p:sldId id="593" r:id="rId42"/>
    <p:sldId id="594" r:id="rId43"/>
    <p:sldId id="595" r:id="rId44"/>
    <p:sldId id="596" r:id="rId45"/>
    <p:sldId id="597" r:id="rId46"/>
    <p:sldId id="598" r:id="rId47"/>
    <p:sldId id="599" r:id="rId48"/>
    <p:sldId id="600" r:id="rId49"/>
    <p:sldId id="601" r:id="rId50"/>
    <p:sldId id="602" r:id="rId51"/>
    <p:sldId id="603" r:id="rId52"/>
    <p:sldId id="604" r:id="rId53"/>
    <p:sldId id="605" r:id="rId54"/>
    <p:sldId id="606" r:id="rId55"/>
    <p:sldId id="607" r:id="rId56"/>
    <p:sldId id="608"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userDrawn="1">
          <p15:clr>
            <a:srgbClr val="A4A3A4"/>
          </p15:clr>
        </p15:guide>
        <p15:guide id="4" pos="576" userDrawn="1">
          <p15:clr>
            <a:srgbClr val="A4A3A4"/>
          </p15:clr>
        </p15:guide>
        <p15:guide id="5" pos="710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CEAF"/>
    <a:srgbClr val="2F35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120" autoAdjust="0"/>
  </p:normalViewPr>
  <p:slideViewPr>
    <p:cSldViewPr snapToGrid="0" showGuides="1">
      <p:cViewPr varScale="1">
        <p:scale>
          <a:sx n="78" d="100"/>
          <a:sy n="78" d="100"/>
        </p:scale>
        <p:origin x="778" y="72"/>
      </p:cViewPr>
      <p:guideLst>
        <p:guide pos="3840"/>
        <p:guide orient="horz" pos="2160"/>
        <p:guide pos="576"/>
        <p:guide pos="7104"/>
      </p:guideLst>
    </p:cSldViewPr>
  </p:slideViewPr>
  <p:notesTextViewPr>
    <p:cViewPr>
      <p:scale>
        <a:sx n="1" d="1"/>
        <a:sy n="1" d="1"/>
      </p:scale>
      <p:origin x="0" y="0"/>
    </p:cViewPr>
  </p:notesTextViewPr>
  <p:sorterViewPr>
    <p:cViewPr>
      <p:scale>
        <a:sx n="200" d="100"/>
        <a:sy n="200" d="100"/>
      </p:scale>
      <p:origin x="0" y="0"/>
    </p:cViewPr>
  </p:sorterViewPr>
  <p:notesViewPr>
    <p:cSldViewPr snapToGrid="0">
      <p:cViewPr varScale="1">
        <p:scale>
          <a:sx n="66" d="100"/>
          <a:sy n="66" d="100"/>
        </p:scale>
        <p:origin x="2280" y="7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B4B100-3DF2-44B3-A49F-64D4DDB2AB65}" type="datetimeFigureOut">
              <a:rPr lang="en-US" smtClean="0"/>
              <a:t>11/19/2021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531A57-0BE2-4D76-B1C1-1D28E148D0CD}" type="slidenum">
              <a:rPr lang="en-US" smtClean="0"/>
              <a:t>‹#›</a:t>
            </a:fld>
            <a:endParaRPr lang="en-US"/>
          </a:p>
        </p:txBody>
      </p:sp>
    </p:spTree>
    <p:extLst>
      <p:ext uri="{BB962C8B-B14F-4D97-AF65-F5344CB8AC3E}">
        <p14:creationId xmlns:p14="http://schemas.microsoft.com/office/powerpoint/2010/main" val="645231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dirty="0" smtClean="0"/>
              <a:t>Lê Đình Thích, Hoàng Sỹ Tương, </a:t>
            </a:r>
            <a:r>
              <a:rPr lang="vi-VN" b="1" dirty="0" smtClean="0"/>
              <a:t>An toàn mạng máy tính</a:t>
            </a:r>
            <a:r>
              <a:rPr lang="vi-VN" dirty="0" smtClean="0"/>
              <a:t>, Học viện KTMM, 2013 (tr.106)</a:t>
            </a:r>
          </a:p>
        </p:txBody>
      </p:sp>
      <p:sp>
        <p:nvSpPr>
          <p:cNvPr id="4" name="Slide Number Placeholder 3"/>
          <p:cNvSpPr>
            <a:spLocks noGrp="1"/>
          </p:cNvSpPr>
          <p:nvPr>
            <p:ph type="sldNum" sz="quarter" idx="10"/>
          </p:nvPr>
        </p:nvSpPr>
        <p:spPr/>
        <p:txBody>
          <a:bodyPr/>
          <a:lstStyle/>
          <a:p>
            <a:fld id="{391F8C0C-5812-497D-B352-B5908CC200C0}" type="slidenum">
              <a:rPr lang="ru-RU" smtClean="0"/>
              <a:t>4</a:t>
            </a:fld>
            <a:endParaRPr lang="ru-RU"/>
          </a:p>
        </p:txBody>
      </p:sp>
    </p:spTree>
    <p:extLst>
      <p:ext uri="{BB962C8B-B14F-4D97-AF65-F5344CB8AC3E}">
        <p14:creationId xmlns:p14="http://schemas.microsoft.com/office/powerpoint/2010/main" val="1834783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Thanh</a:t>
            </a:r>
            <a:r>
              <a:rPr lang="en-US" dirty="0" smtClean="0"/>
              <a:t> </a:t>
            </a:r>
            <a:r>
              <a:rPr lang="en-US" dirty="0" err="1" smtClean="0"/>
              <a:t>tra</a:t>
            </a:r>
            <a:r>
              <a:rPr lang="en-US" baseline="0" dirty="0" smtClean="0"/>
              <a:t> </a:t>
            </a:r>
            <a:r>
              <a:rPr lang="en-US" baseline="0" dirty="0" err="1" smtClean="0"/>
              <a:t>trạng</a:t>
            </a:r>
            <a:r>
              <a:rPr lang="en-US" baseline="0" dirty="0" smtClean="0"/>
              <a:t> </a:t>
            </a:r>
            <a:r>
              <a:rPr lang="en-US" baseline="0" dirty="0" err="1" smtClean="0"/>
              <a:t>thái</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5</a:t>
            </a:fld>
            <a:endParaRPr lang="ru-RU"/>
          </a:p>
        </p:txBody>
      </p:sp>
    </p:spTree>
    <p:extLst>
      <p:ext uri="{BB962C8B-B14F-4D97-AF65-F5344CB8AC3E}">
        <p14:creationId xmlns:p14="http://schemas.microsoft.com/office/powerpoint/2010/main" val="25479127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Ref 1:</a:t>
            </a:r>
            <a:r>
              <a:rPr lang="vi-VN" baseline="0" dirty="0" smtClean="0"/>
              <a:t> http://www.phuongleeo.tk/2011/07/tim-hieu-co-ban-ve-ids-sensor-cua-cisco.html</a:t>
            </a:r>
          </a:p>
          <a:p>
            <a:r>
              <a:rPr lang="vi-VN" baseline="0" dirty="0" smtClean="0"/>
              <a:t>Ref 2: https://y2kgroup.wordpress.com/2013/03/15/he-thong-phat-hien-va-ngan-chan-xam-nhap-idsips/</a:t>
            </a:r>
            <a:endParaRPr lang="vi-VN" dirty="0" smtClean="0"/>
          </a:p>
          <a:p>
            <a:r>
              <a:rPr lang="vi-VN" dirty="0" smtClean="0"/>
              <a:t>Image: http://4.bp.blogspot.com/-cepH_X5lueM/TjQEMXkASQI/AAAAAAAAAGY/2e6-dEM4r04/s1600/4-1.jpg</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21</a:t>
            </a:fld>
            <a:endParaRPr lang="ru-RU"/>
          </a:p>
        </p:txBody>
      </p:sp>
    </p:spTree>
    <p:extLst>
      <p:ext uri="{BB962C8B-B14F-4D97-AF65-F5344CB8AC3E}">
        <p14:creationId xmlns:p14="http://schemas.microsoft.com/office/powerpoint/2010/main" val="3090654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smtClean="0"/>
              <a:t>Image:</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22</a:t>
            </a:fld>
            <a:endParaRPr lang="ru-RU"/>
          </a:p>
        </p:txBody>
      </p:sp>
    </p:spTree>
    <p:extLst>
      <p:ext uri="{BB962C8B-B14F-4D97-AF65-F5344CB8AC3E}">
        <p14:creationId xmlns:p14="http://schemas.microsoft.com/office/powerpoint/2010/main" val="609216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Ref</a:t>
            </a:r>
            <a:r>
              <a:rPr lang="vi-VN" baseline="0" dirty="0" smtClean="0"/>
              <a:t> 1: http://www.tnu.edu.vn/sites/phuongpn/Lists/Tho%20lun/DispForm.aspx?ID=11</a:t>
            </a:r>
          </a:p>
          <a:p>
            <a:r>
              <a:rPr lang="vi-VN" baseline="0" dirty="0" smtClean="0"/>
              <a:t>Ref 2: http://www.tnu.edu.vn/sites/phuongpn/Bi%20ging%20chia%20s/Tailieu%20Network/network-ids-ips-deployment-strategies_2143.pdf</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23</a:t>
            </a:fld>
            <a:endParaRPr lang="ru-RU"/>
          </a:p>
        </p:txBody>
      </p:sp>
    </p:spTree>
    <p:extLst>
      <p:ext uri="{BB962C8B-B14F-4D97-AF65-F5344CB8AC3E}">
        <p14:creationId xmlns:p14="http://schemas.microsoft.com/office/powerpoint/2010/main" val="1771451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smtClean="0"/>
              <a:t>Ref:</a:t>
            </a:r>
            <a:r>
              <a:rPr lang="vi-VN" baseline="0" dirty="0" smtClean="0"/>
              <a:t> http://searchsecurity.techtarget.com/feature/Comparing-the-best-SIEM-systems-on-the-market</a:t>
            </a:r>
            <a:endParaRPr lang="vi-VN" dirty="0" smtClean="0"/>
          </a:p>
          <a:p>
            <a:r>
              <a:rPr lang="vi-VN" dirty="0" smtClean="0"/>
              <a:t>Image: http://www.prolifics.com/sites/default/files/blogger_importer/s1600/Prolifics_Identity_Intelligence.png</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28</a:t>
            </a:fld>
            <a:endParaRPr lang="ru-RU"/>
          </a:p>
        </p:txBody>
      </p:sp>
    </p:spTree>
    <p:extLst>
      <p:ext uri="{BB962C8B-B14F-4D97-AF65-F5344CB8AC3E}">
        <p14:creationId xmlns:p14="http://schemas.microsoft.com/office/powerpoint/2010/main" val="32531429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dirty="0" smtClean="0"/>
              <a:t>Whitman, Mattord, </a:t>
            </a:r>
            <a:r>
              <a:rPr lang="vi-VN" b="1" dirty="0" smtClean="0"/>
              <a:t>Principles of Information Security</a:t>
            </a:r>
            <a:r>
              <a:rPr lang="vi-VN" dirty="0" smtClean="0"/>
              <a:t> (5e), Cengage Learning, 2014</a:t>
            </a:r>
            <a:r>
              <a:rPr lang="en-US" dirty="0" smtClean="0"/>
              <a:t> (p.347)</a:t>
            </a:r>
            <a:endParaRPr lang="vi-VN" dirty="0" smtClean="0"/>
          </a:p>
          <a:p>
            <a:r>
              <a:rPr lang="en-US" dirty="0" smtClean="0"/>
              <a:t>VPN Consortium. “VPN Technologies: Definitions and Requirements.” March 2006. Accessed 12 February 2014 from www.vpnc.org/vpn-technologies.html.</a:t>
            </a:r>
            <a:endParaRPr lang="en-US" dirty="0"/>
          </a:p>
        </p:txBody>
      </p:sp>
      <p:sp>
        <p:nvSpPr>
          <p:cNvPr id="4" name="Slide Number Placeholder 3"/>
          <p:cNvSpPr>
            <a:spLocks noGrp="1"/>
          </p:cNvSpPr>
          <p:nvPr>
            <p:ph type="sldNum" sz="quarter" idx="10"/>
          </p:nvPr>
        </p:nvSpPr>
        <p:spPr/>
        <p:txBody>
          <a:bodyPr/>
          <a:lstStyle/>
          <a:p>
            <a:fld id="{391F8C0C-5812-497D-B352-B5908CC200C0}" type="slidenum">
              <a:rPr lang="ru-RU" smtClean="0"/>
              <a:t>30</a:t>
            </a:fld>
            <a:endParaRPr lang="ru-RU"/>
          </a:p>
        </p:txBody>
      </p:sp>
    </p:spTree>
    <p:extLst>
      <p:ext uri="{BB962C8B-B14F-4D97-AF65-F5344CB8AC3E}">
        <p14:creationId xmlns:p14="http://schemas.microsoft.com/office/powerpoint/2010/main" val="4284678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732454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chemeClr val="tx2">
            <a:lumMod val="50000"/>
          </a:schemeClr>
        </a:solidFill>
        <a:effectLst/>
      </p:bgPr>
    </p:bg>
    <p:spTree>
      <p:nvGrpSpPr>
        <p:cNvPr id="1" name=""/>
        <p:cNvGrpSpPr/>
        <p:nvPr/>
      </p:nvGrpSpPr>
      <p:grpSpPr>
        <a:xfrm>
          <a:off x="0" y="0"/>
          <a:ext cx="0" cy="0"/>
          <a:chOff x="0" y="0"/>
          <a:chExt cx="0" cy="0"/>
        </a:xfrm>
      </p:grpSpPr>
      <p:sp>
        <p:nvSpPr>
          <p:cNvPr id="2" name="Oval 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Oval 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4" name="Oval 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TextBox 7"/>
          <p:cNvSpPr txBox="1"/>
          <p:nvPr userDrawn="1"/>
        </p:nvSpPr>
        <p:spPr>
          <a:xfrm>
            <a:off x="100739" y="655274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4" name="TextBox 1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558242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088604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0" y="1612233"/>
            <a:ext cx="12192000" cy="2735179"/>
          </a:xfrm>
          <a:custGeom>
            <a:avLst/>
            <a:gdLst>
              <a:gd name="connsiteX0" fmla="*/ 0 w 12192000"/>
              <a:gd name="connsiteY0" fmla="*/ 0 h 2735179"/>
              <a:gd name="connsiteX1" fmla="*/ 12192000 w 12192000"/>
              <a:gd name="connsiteY1" fmla="*/ 0 h 2735179"/>
              <a:gd name="connsiteX2" fmla="*/ 12192000 w 12192000"/>
              <a:gd name="connsiteY2" fmla="*/ 2735179 h 2735179"/>
              <a:gd name="connsiteX3" fmla="*/ 0 w 12192000"/>
              <a:gd name="connsiteY3" fmla="*/ 2735179 h 2735179"/>
            </a:gdLst>
            <a:ahLst/>
            <a:cxnLst>
              <a:cxn ang="0">
                <a:pos x="connsiteX0" y="connsiteY0"/>
              </a:cxn>
              <a:cxn ang="0">
                <a:pos x="connsiteX1" y="connsiteY1"/>
              </a:cxn>
              <a:cxn ang="0">
                <a:pos x="connsiteX2" y="connsiteY2"/>
              </a:cxn>
              <a:cxn ang="0">
                <a:pos x="connsiteX3" y="connsiteY3"/>
              </a:cxn>
            </a:cxnLst>
            <a:rect l="l" t="t" r="r" b="b"/>
            <a:pathLst>
              <a:path w="12192000" h="2735179">
                <a:moveTo>
                  <a:pt x="0" y="0"/>
                </a:moveTo>
                <a:lnTo>
                  <a:pt x="12192000" y="0"/>
                </a:lnTo>
                <a:lnTo>
                  <a:pt x="12192000" y="2735179"/>
                </a:lnTo>
                <a:lnTo>
                  <a:pt x="0" y="2735179"/>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0" y="655514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3977957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609600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TextBox 11"/>
          <p:cNvSpPr txBox="1"/>
          <p:nvPr userDrawn="1"/>
        </p:nvSpPr>
        <p:spPr>
          <a:xfrm>
            <a:off x="0" y="6545024"/>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5"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7"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Tree>
    <p:extLst>
      <p:ext uri="{BB962C8B-B14F-4D97-AF65-F5344CB8AC3E}">
        <p14:creationId xmlns:p14="http://schemas.microsoft.com/office/powerpoint/2010/main" val="122277072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3637108"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635591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9074727" y="1877093"/>
            <a:ext cx="2203704" cy="2203704"/>
          </a:xfrm>
          <a:custGeom>
            <a:avLst/>
            <a:gdLst>
              <a:gd name="connsiteX0" fmla="*/ 0 w 2203704"/>
              <a:gd name="connsiteY0" fmla="*/ 0 h 2203704"/>
              <a:gd name="connsiteX1" fmla="*/ 2203704 w 2203704"/>
              <a:gd name="connsiteY1" fmla="*/ 0 h 2203704"/>
              <a:gd name="connsiteX2" fmla="*/ 2203704 w 2203704"/>
              <a:gd name="connsiteY2" fmla="*/ 2203704 h 2203704"/>
              <a:gd name="connsiteX3" fmla="*/ 0 w 2203704"/>
              <a:gd name="connsiteY3" fmla="*/ 2203704 h 2203704"/>
            </a:gdLst>
            <a:ahLst/>
            <a:cxnLst>
              <a:cxn ang="0">
                <a:pos x="connsiteX0" y="connsiteY0"/>
              </a:cxn>
              <a:cxn ang="0">
                <a:pos x="connsiteX1" y="connsiteY1"/>
              </a:cxn>
              <a:cxn ang="0">
                <a:pos x="connsiteX2" y="connsiteY2"/>
              </a:cxn>
              <a:cxn ang="0">
                <a:pos x="connsiteX3" y="connsiteY3"/>
              </a:cxn>
            </a:cxnLst>
            <a:rect l="l" t="t" r="r" b="b"/>
            <a:pathLst>
              <a:path w="2203704" h="2203704">
                <a:moveTo>
                  <a:pt x="0" y="0"/>
                </a:moveTo>
                <a:lnTo>
                  <a:pt x="2203704" y="0"/>
                </a:lnTo>
                <a:lnTo>
                  <a:pt x="2203704" y="2203704"/>
                </a:lnTo>
                <a:lnTo>
                  <a:pt x="0" y="220370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50237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64838570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8" name="Picture Placeholder 7"/>
          <p:cNvSpPr>
            <a:spLocks noGrp="1"/>
          </p:cNvSpPr>
          <p:nvPr>
            <p:ph type="pic" sz="quarter" idx="10" hasCustomPrompt="1"/>
          </p:nvPr>
        </p:nvSpPr>
        <p:spPr>
          <a:xfrm>
            <a:off x="918298"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9" name="Picture Placeholder 8"/>
          <p:cNvSpPr>
            <a:spLocks noGrp="1"/>
          </p:cNvSpPr>
          <p:nvPr>
            <p:ph type="pic" sz="quarter" idx="11" hasCustomPrompt="1"/>
          </p:nvPr>
        </p:nvSpPr>
        <p:spPr>
          <a:xfrm>
            <a:off x="6097949" y="1706879"/>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0" name="Picture Placeholder 9"/>
          <p:cNvSpPr>
            <a:spLocks noGrp="1"/>
          </p:cNvSpPr>
          <p:nvPr>
            <p:ph type="pic" sz="quarter" idx="12" hasCustomPrompt="1"/>
          </p:nvPr>
        </p:nvSpPr>
        <p:spPr>
          <a:xfrm>
            <a:off x="3508124"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1" name="Picture Placeholder 10"/>
          <p:cNvSpPr>
            <a:spLocks noGrp="1"/>
          </p:cNvSpPr>
          <p:nvPr>
            <p:ph type="pic" sz="quarter" idx="13" hasCustomPrompt="1"/>
          </p:nvPr>
        </p:nvSpPr>
        <p:spPr>
          <a:xfrm>
            <a:off x="8687775" y="3762103"/>
            <a:ext cx="2589826" cy="2055224"/>
          </a:xfrm>
          <a:custGeom>
            <a:avLst/>
            <a:gdLst>
              <a:gd name="connsiteX0" fmla="*/ 0 w 2589826"/>
              <a:gd name="connsiteY0" fmla="*/ 0 h 2055224"/>
              <a:gd name="connsiteX1" fmla="*/ 2589826 w 2589826"/>
              <a:gd name="connsiteY1" fmla="*/ 0 h 2055224"/>
              <a:gd name="connsiteX2" fmla="*/ 2589826 w 2589826"/>
              <a:gd name="connsiteY2" fmla="*/ 2055224 h 2055224"/>
              <a:gd name="connsiteX3" fmla="*/ 0 w 2589826"/>
              <a:gd name="connsiteY3" fmla="*/ 2055224 h 2055224"/>
            </a:gdLst>
            <a:ahLst/>
            <a:cxnLst>
              <a:cxn ang="0">
                <a:pos x="connsiteX0" y="connsiteY0"/>
              </a:cxn>
              <a:cxn ang="0">
                <a:pos x="connsiteX1" y="connsiteY1"/>
              </a:cxn>
              <a:cxn ang="0">
                <a:pos x="connsiteX2" y="connsiteY2"/>
              </a:cxn>
              <a:cxn ang="0">
                <a:pos x="connsiteX3" y="connsiteY3"/>
              </a:cxn>
            </a:cxnLst>
            <a:rect l="l" t="t" r="r" b="b"/>
            <a:pathLst>
              <a:path w="2589826" h="2055224">
                <a:moveTo>
                  <a:pt x="0" y="0"/>
                </a:moveTo>
                <a:lnTo>
                  <a:pt x="2589826" y="0"/>
                </a:lnTo>
                <a:lnTo>
                  <a:pt x="2589826" y="2055224"/>
                </a:lnTo>
                <a:lnTo>
                  <a:pt x="0" y="2055224"/>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12" name="Oval 11"/>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3" name="Oval 12"/>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4" name="Oval 13"/>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TextBox 17"/>
          <p:cNvSpPr txBox="1"/>
          <p:nvPr userDrawn="1"/>
        </p:nvSpPr>
        <p:spPr>
          <a:xfrm>
            <a:off x="109586" y="6490329"/>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9"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20"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21" name="Freeform 69"/>
          <p:cNvSpPr>
            <a:spLocks noChangeArrowheads="1"/>
          </p:cNvSpPr>
          <p:nvPr userDrawn="1"/>
        </p:nvSpPr>
        <p:spPr bwMode="auto">
          <a:xfrm>
            <a:off x="1545443" y="6506949"/>
            <a:ext cx="146261" cy="96400"/>
          </a:xfrm>
          <a:custGeom>
            <a:avLst/>
            <a:gdLst>
              <a:gd name="T0" fmla="*/ 110347 w 514"/>
              <a:gd name="T1" fmla="*/ 77365 h 338"/>
              <a:gd name="T2" fmla="*/ 110347 w 514"/>
              <a:gd name="T3" fmla="*/ 77365 h 338"/>
              <a:gd name="T4" fmla="*/ 134264 w 514"/>
              <a:gd name="T5" fmla="*/ 48489 h 338"/>
              <a:gd name="T6" fmla="*/ 86429 w 514"/>
              <a:gd name="T7" fmla="*/ 0 h 338"/>
              <a:gd name="T8" fmla="*/ 0 w 514"/>
              <a:gd name="T9" fmla="*/ 0 h 338"/>
              <a:gd name="T10" fmla="*/ 0 w 514"/>
              <a:gd name="T11" fmla="*/ 173798 h 338"/>
              <a:gd name="T12" fmla="*/ 86429 w 514"/>
              <a:gd name="T13" fmla="*/ 173798 h 338"/>
              <a:gd name="T14" fmla="*/ 139156 w 514"/>
              <a:gd name="T15" fmla="*/ 120951 h 338"/>
              <a:gd name="T16" fmla="*/ 110347 w 514"/>
              <a:gd name="T17" fmla="*/ 77365 h 338"/>
              <a:gd name="T18" fmla="*/ 38594 w 514"/>
              <a:gd name="T19" fmla="*/ 28876 h 338"/>
              <a:gd name="T20" fmla="*/ 38594 w 514"/>
              <a:gd name="T21" fmla="*/ 28876 h 338"/>
              <a:gd name="T22" fmla="*/ 86429 w 514"/>
              <a:gd name="T23" fmla="*/ 28876 h 338"/>
              <a:gd name="T24" fmla="*/ 101106 w 514"/>
              <a:gd name="T25" fmla="*/ 48489 h 338"/>
              <a:gd name="T26" fmla="*/ 81537 w 514"/>
              <a:gd name="T27" fmla="*/ 68103 h 338"/>
              <a:gd name="T28" fmla="*/ 38594 w 514"/>
              <a:gd name="T29" fmla="*/ 68103 h 338"/>
              <a:gd name="T30" fmla="*/ 38594 w 514"/>
              <a:gd name="T31" fmla="*/ 28876 h 338"/>
              <a:gd name="T32" fmla="*/ 86429 w 514"/>
              <a:gd name="T33" fmla="*/ 144923 h 338"/>
              <a:gd name="T34" fmla="*/ 86429 w 514"/>
              <a:gd name="T35" fmla="*/ 144923 h 338"/>
              <a:gd name="T36" fmla="*/ 38594 w 514"/>
              <a:gd name="T37" fmla="*/ 144923 h 338"/>
              <a:gd name="T38" fmla="*/ 38594 w 514"/>
              <a:gd name="T39" fmla="*/ 96978 h 338"/>
              <a:gd name="T40" fmla="*/ 86429 w 514"/>
              <a:gd name="T41" fmla="*/ 96978 h 338"/>
              <a:gd name="T42" fmla="*/ 105454 w 514"/>
              <a:gd name="T43" fmla="*/ 120951 h 338"/>
              <a:gd name="T44" fmla="*/ 86429 w 514"/>
              <a:gd name="T45" fmla="*/ 144923 h 338"/>
              <a:gd name="T46" fmla="*/ 211996 w 514"/>
              <a:gd name="T47" fmla="*/ 43586 h 338"/>
              <a:gd name="T48" fmla="*/ 211996 w 514"/>
              <a:gd name="T49" fmla="*/ 43586 h 338"/>
              <a:gd name="T50" fmla="*/ 144049 w 514"/>
              <a:gd name="T51" fmla="*/ 111144 h 338"/>
              <a:gd name="T52" fmla="*/ 211996 w 514"/>
              <a:gd name="T53" fmla="*/ 178702 h 338"/>
              <a:gd name="T54" fmla="*/ 269616 w 514"/>
              <a:gd name="T55" fmla="*/ 130757 h 338"/>
              <a:gd name="T56" fmla="*/ 240806 w 514"/>
              <a:gd name="T57" fmla="*/ 130757 h 338"/>
              <a:gd name="T58" fmla="*/ 211996 w 514"/>
              <a:gd name="T59" fmla="*/ 149826 h 338"/>
              <a:gd name="T60" fmla="*/ 183186 w 514"/>
              <a:gd name="T61" fmla="*/ 120951 h 338"/>
              <a:gd name="T62" fmla="*/ 269616 w 514"/>
              <a:gd name="T63" fmla="*/ 120951 h 338"/>
              <a:gd name="T64" fmla="*/ 211996 w 514"/>
              <a:gd name="T65" fmla="*/ 43586 h 338"/>
              <a:gd name="T66" fmla="*/ 235914 w 514"/>
              <a:gd name="T67" fmla="*/ 96978 h 338"/>
              <a:gd name="T68" fmla="*/ 235914 w 514"/>
              <a:gd name="T69" fmla="*/ 96978 h 338"/>
              <a:gd name="T70" fmla="*/ 183186 w 514"/>
              <a:gd name="T71" fmla="*/ 96978 h 338"/>
              <a:gd name="T72" fmla="*/ 211996 w 514"/>
              <a:gd name="T73" fmla="*/ 68103 h 338"/>
              <a:gd name="T74" fmla="*/ 235914 w 514"/>
              <a:gd name="T75" fmla="*/ 96978 h 338"/>
              <a:gd name="T76" fmla="*/ 245698 w 514"/>
              <a:gd name="T77" fmla="*/ 9807 h 338"/>
              <a:gd name="T78" fmla="*/ 245698 w 514"/>
              <a:gd name="T79" fmla="*/ 9807 h 338"/>
              <a:gd name="T80" fmla="*/ 173402 w 514"/>
              <a:gd name="T81" fmla="*/ 9807 h 338"/>
              <a:gd name="T82" fmla="*/ 173402 w 514"/>
              <a:gd name="T83" fmla="*/ 33779 h 338"/>
              <a:gd name="T84" fmla="*/ 245698 w 514"/>
              <a:gd name="T85" fmla="*/ 33779 h 338"/>
              <a:gd name="T86" fmla="*/ 245698 w 514"/>
              <a:gd name="T87" fmla="*/ 9807 h 3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14" h="338">
                <a:moveTo>
                  <a:pt x="203" y="142"/>
                </a:moveTo>
                <a:lnTo>
                  <a:pt x="203" y="142"/>
                </a:lnTo>
                <a:cubicBezTo>
                  <a:pt x="203" y="142"/>
                  <a:pt x="247" y="142"/>
                  <a:pt x="247" y="89"/>
                </a:cubicBezTo>
                <a:cubicBezTo>
                  <a:pt x="247" y="27"/>
                  <a:pt x="212" y="0"/>
                  <a:pt x="159" y="0"/>
                </a:cubicBezTo>
                <a:cubicBezTo>
                  <a:pt x="0" y="0"/>
                  <a:pt x="0" y="0"/>
                  <a:pt x="0" y="0"/>
                </a:cubicBezTo>
                <a:cubicBezTo>
                  <a:pt x="0" y="319"/>
                  <a:pt x="0" y="319"/>
                  <a:pt x="0" y="319"/>
                </a:cubicBezTo>
                <a:cubicBezTo>
                  <a:pt x="159" y="319"/>
                  <a:pt x="159" y="319"/>
                  <a:pt x="159" y="319"/>
                </a:cubicBezTo>
                <a:cubicBezTo>
                  <a:pt x="159" y="319"/>
                  <a:pt x="256" y="328"/>
                  <a:pt x="256" y="222"/>
                </a:cubicBezTo>
                <a:cubicBezTo>
                  <a:pt x="256" y="222"/>
                  <a:pt x="265" y="142"/>
                  <a:pt x="203" y="142"/>
                </a:cubicBezTo>
                <a:close/>
                <a:moveTo>
                  <a:pt x="71" y="53"/>
                </a:moveTo>
                <a:lnTo>
                  <a:pt x="71" y="53"/>
                </a:lnTo>
                <a:cubicBezTo>
                  <a:pt x="159" y="53"/>
                  <a:pt x="159" y="53"/>
                  <a:pt x="159" y="53"/>
                </a:cubicBezTo>
                <a:cubicBezTo>
                  <a:pt x="159" y="53"/>
                  <a:pt x="186" y="53"/>
                  <a:pt x="186" y="89"/>
                </a:cubicBezTo>
                <a:cubicBezTo>
                  <a:pt x="186" y="125"/>
                  <a:pt x="168" y="125"/>
                  <a:pt x="150" y="125"/>
                </a:cubicBezTo>
                <a:cubicBezTo>
                  <a:pt x="71" y="125"/>
                  <a:pt x="71" y="125"/>
                  <a:pt x="71" y="125"/>
                </a:cubicBezTo>
                <a:lnTo>
                  <a:pt x="71" y="53"/>
                </a:lnTo>
                <a:close/>
                <a:moveTo>
                  <a:pt x="159" y="266"/>
                </a:moveTo>
                <a:lnTo>
                  <a:pt x="159" y="266"/>
                </a:lnTo>
                <a:cubicBezTo>
                  <a:pt x="71" y="266"/>
                  <a:pt x="71" y="266"/>
                  <a:pt x="71" y="266"/>
                </a:cubicBezTo>
                <a:cubicBezTo>
                  <a:pt x="71" y="178"/>
                  <a:pt x="71" y="178"/>
                  <a:pt x="71" y="178"/>
                </a:cubicBezTo>
                <a:cubicBezTo>
                  <a:pt x="159" y="178"/>
                  <a:pt x="159" y="178"/>
                  <a:pt x="159" y="178"/>
                </a:cubicBezTo>
                <a:cubicBezTo>
                  <a:pt x="159" y="178"/>
                  <a:pt x="194" y="178"/>
                  <a:pt x="194" y="222"/>
                </a:cubicBezTo>
                <a:cubicBezTo>
                  <a:pt x="194" y="257"/>
                  <a:pt x="168" y="266"/>
                  <a:pt x="159" y="266"/>
                </a:cubicBezTo>
                <a:close/>
                <a:moveTo>
                  <a:pt x="390" y="80"/>
                </a:moveTo>
                <a:lnTo>
                  <a:pt x="390" y="80"/>
                </a:lnTo>
                <a:cubicBezTo>
                  <a:pt x="265" y="80"/>
                  <a:pt x="265" y="204"/>
                  <a:pt x="265" y="204"/>
                </a:cubicBezTo>
                <a:cubicBezTo>
                  <a:pt x="265" y="204"/>
                  <a:pt x="265" y="328"/>
                  <a:pt x="390" y="328"/>
                </a:cubicBezTo>
                <a:cubicBezTo>
                  <a:pt x="390" y="328"/>
                  <a:pt x="496" y="337"/>
                  <a:pt x="496" y="240"/>
                </a:cubicBezTo>
                <a:cubicBezTo>
                  <a:pt x="443" y="240"/>
                  <a:pt x="443" y="240"/>
                  <a:pt x="443" y="240"/>
                </a:cubicBezTo>
                <a:cubicBezTo>
                  <a:pt x="443" y="240"/>
                  <a:pt x="443" y="275"/>
                  <a:pt x="390" y="275"/>
                </a:cubicBezTo>
                <a:cubicBezTo>
                  <a:pt x="390" y="275"/>
                  <a:pt x="337" y="284"/>
                  <a:pt x="337" y="222"/>
                </a:cubicBezTo>
                <a:cubicBezTo>
                  <a:pt x="496" y="222"/>
                  <a:pt x="496" y="222"/>
                  <a:pt x="496" y="222"/>
                </a:cubicBezTo>
                <a:cubicBezTo>
                  <a:pt x="496" y="222"/>
                  <a:pt x="513" y="80"/>
                  <a:pt x="390" y="80"/>
                </a:cubicBezTo>
                <a:close/>
                <a:moveTo>
                  <a:pt x="434" y="178"/>
                </a:moveTo>
                <a:lnTo>
                  <a:pt x="434" y="178"/>
                </a:lnTo>
                <a:cubicBezTo>
                  <a:pt x="337" y="178"/>
                  <a:pt x="337" y="178"/>
                  <a:pt x="337" y="178"/>
                </a:cubicBezTo>
                <a:cubicBezTo>
                  <a:pt x="337" y="178"/>
                  <a:pt x="345" y="125"/>
                  <a:pt x="390" y="125"/>
                </a:cubicBezTo>
                <a:cubicBezTo>
                  <a:pt x="434" y="125"/>
                  <a:pt x="434" y="178"/>
                  <a:pt x="434" y="178"/>
                </a:cubicBezTo>
                <a:close/>
                <a:moveTo>
                  <a:pt x="452" y="18"/>
                </a:moveTo>
                <a:lnTo>
                  <a:pt x="452" y="18"/>
                </a:lnTo>
                <a:cubicBezTo>
                  <a:pt x="319" y="18"/>
                  <a:pt x="319" y="18"/>
                  <a:pt x="319" y="18"/>
                </a:cubicBezTo>
                <a:cubicBezTo>
                  <a:pt x="319" y="62"/>
                  <a:pt x="319" y="62"/>
                  <a:pt x="319" y="62"/>
                </a:cubicBezTo>
                <a:cubicBezTo>
                  <a:pt x="452" y="62"/>
                  <a:pt x="452" y="62"/>
                  <a:pt x="452" y="62"/>
                </a:cubicBezTo>
                <a:lnTo>
                  <a:pt x="452" y="18"/>
                </a:lnTo>
                <a:close/>
              </a:path>
            </a:pathLst>
          </a:custGeom>
          <a:solidFill>
            <a:schemeClr val="tx2">
              <a:lumMod val="50000"/>
            </a:schemeClr>
          </a:solidFill>
          <a:ln>
            <a:noFill/>
          </a:ln>
          <a:effectLst/>
        </p:spPr>
        <p:txBody>
          <a:bodyPr wrap="none" lIns="34290" tIns="17145" rIns="34290" bIns="17145" anchor="ctr"/>
          <a:lstStyle/>
          <a:p>
            <a:endParaRPr lang="en-US"/>
          </a:p>
        </p:txBody>
      </p:sp>
      <p:sp>
        <p:nvSpPr>
          <p:cNvPr id="22"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23" name="Freeform 85"/>
          <p:cNvSpPr>
            <a:spLocks noChangeArrowheads="1"/>
          </p:cNvSpPr>
          <p:nvPr userDrawn="1"/>
        </p:nvSpPr>
        <p:spPr bwMode="auto">
          <a:xfrm>
            <a:off x="978162" y="6502379"/>
            <a:ext cx="131303" cy="105541"/>
          </a:xfrm>
          <a:custGeom>
            <a:avLst/>
            <a:gdLst>
              <a:gd name="T0" fmla="*/ 250282 w 462"/>
              <a:gd name="T1" fmla="*/ 24258 h 374"/>
              <a:gd name="T2" fmla="*/ 250282 w 462"/>
              <a:gd name="T3" fmla="*/ 24258 h 374"/>
              <a:gd name="T4" fmla="*/ 221508 w 462"/>
              <a:gd name="T5" fmla="*/ 33962 h 374"/>
              <a:gd name="T6" fmla="*/ 240510 w 462"/>
              <a:gd name="T7" fmla="*/ 5391 h 374"/>
              <a:gd name="T8" fmla="*/ 211192 w 462"/>
              <a:gd name="T9" fmla="*/ 19407 h 374"/>
              <a:gd name="T10" fmla="*/ 173189 w 462"/>
              <a:gd name="T11" fmla="*/ 0 h 374"/>
              <a:gd name="T12" fmla="*/ 119983 w 462"/>
              <a:gd name="T13" fmla="*/ 52829 h 374"/>
              <a:gd name="T14" fmla="*/ 124870 w 462"/>
              <a:gd name="T15" fmla="*/ 62532 h 374"/>
              <a:gd name="T16" fmla="*/ 19002 w 462"/>
              <a:gd name="T17" fmla="*/ 10242 h 374"/>
              <a:gd name="T18" fmla="*/ 9229 w 462"/>
              <a:gd name="T19" fmla="*/ 38813 h 374"/>
              <a:gd name="T20" fmla="*/ 33118 w 462"/>
              <a:gd name="T21" fmla="*/ 81400 h 374"/>
              <a:gd name="T22" fmla="*/ 9229 w 462"/>
              <a:gd name="T23" fmla="*/ 72236 h 374"/>
              <a:gd name="T24" fmla="*/ 9229 w 462"/>
              <a:gd name="T25" fmla="*/ 72236 h 374"/>
              <a:gd name="T26" fmla="*/ 53205 w 462"/>
              <a:gd name="T27" fmla="*/ 124526 h 374"/>
              <a:gd name="T28" fmla="*/ 38004 w 462"/>
              <a:gd name="T29" fmla="*/ 124526 h 374"/>
              <a:gd name="T30" fmla="*/ 28774 w 462"/>
              <a:gd name="T31" fmla="*/ 124526 h 374"/>
              <a:gd name="T32" fmla="*/ 77093 w 462"/>
              <a:gd name="T33" fmla="*/ 158487 h 374"/>
              <a:gd name="T34" fmla="*/ 14116 w 462"/>
              <a:gd name="T35" fmla="*/ 182206 h 374"/>
              <a:gd name="T36" fmla="*/ 0 w 462"/>
              <a:gd name="T37" fmla="*/ 182206 h 374"/>
              <a:gd name="T38" fmla="*/ 77093 w 462"/>
              <a:gd name="T39" fmla="*/ 201074 h 374"/>
              <a:gd name="T40" fmla="*/ 221508 w 462"/>
              <a:gd name="T41" fmla="*/ 57681 h 374"/>
              <a:gd name="T42" fmla="*/ 221508 w 462"/>
              <a:gd name="T43" fmla="*/ 52829 h 374"/>
              <a:gd name="T44" fmla="*/ 250282 w 462"/>
              <a:gd name="T45" fmla="*/ 24258 h 37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62" h="374">
                <a:moveTo>
                  <a:pt x="461" y="45"/>
                </a:moveTo>
                <a:lnTo>
                  <a:pt x="461" y="45"/>
                </a:lnTo>
                <a:cubicBezTo>
                  <a:pt x="443" y="54"/>
                  <a:pt x="425" y="63"/>
                  <a:pt x="408" y="63"/>
                </a:cubicBezTo>
                <a:cubicBezTo>
                  <a:pt x="425" y="54"/>
                  <a:pt x="443" y="36"/>
                  <a:pt x="443" y="10"/>
                </a:cubicBezTo>
                <a:cubicBezTo>
                  <a:pt x="425" y="19"/>
                  <a:pt x="408" y="27"/>
                  <a:pt x="389" y="36"/>
                </a:cubicBezTo>
                <a:cubicBezTo>
                  <a:pt x="372" y="19"/>
                  <a:pt x="345" y="0"/>
                  <a:pt x="319" y="0"/>
                </a:cubicBezTo>
                <a:cubicBezTo>
                  <a:pt x="265" y="0"/>
                  <a:pt x="221" y="45"/>
                  <a:pt x="221" y="98"/>
                </a:cubicBezTo>
                <a:cubicBezTo>
                  <a:pt x="221" y="107"/>
                  <a:pt x="221" y="116"/>
                  <a:pt x="230" y="116"/>
                </a:cubicBezTo>
                <a:cubicBezTo>
                  <a:pt x="151" y="116"/>
                  <a:pt x="79" y="81"/>
                  <a:pt x="35" y="19"/>
                </a:cubicBezTo>
                <a:cubicBezTo>
                  <a:pt x="26" y="36"/>
                  <a:pt x="17" y="54"/>
                  <a:pt x="17" y="72"/>
                </a:cubicBezTo>
                <a:cubicBezTo>
                  <a:pt x="17" y="98"/>
                  <a:pt x="35" y="134"/>
                  <a:pt x="61" y="151"/>
                </a:cubicBezTo>
                <a:cubicBezTo>
                  <a:pt x="44" y="143"/>
                  <a:pt x="35" y="143"/>
                  <a:pt x="17" y="134"/>
                </a:cubicBezTo>
                <a:cubicBezTo>
                  <a:pt x="17" y="178"/>
                  <a:pt x="53" y="222"/>
                  <a:pt x="98" y="231"/>
                </a:cubicBezTo>
                <a:cubicBezTo>
                  <a:pt x="89" y="231"/>
                  <a:pt x="79" y="231"/>
                  <a:pt x="70" y="231"/>
                </a:cubicBezTo>
                <a:cubicBezTo>
                  <a:pt x="61" y="231"/>
                  <a:pt x="61" y="231"/>
                  <a:pt x="53" y="231"/>
                </a:cubicBezTo>
                <a:cubicBezTo>
                  <a:pt x="61" y="266"/>
                  <a:pt x="98" y="294"/>
                  <a:pt x="142" y="294"/>
                </a:cubicBezTo>
                <a:cubicBezTo>
                  <a:pt x="106" y="319"/>
                  <a:pt x="70" y="338"/>
                  <a:pt x="26" y="338"/>
                </a:cubicBezTo>
                <a:cubicBezTo>
                  <a:pt x="17" y="338"/>
                  <a:pt x="8" y="338"/>
                  <a:pt x="0" y="338"/>
                </a:cubicBezTo>
                <a:cubicBezTo>
                  <a:pt x="44" y="364"/>
                  <a:pt x="89" y="373"/>
                  <a:pt x="142" y="373"/>
                </a:cubicBezTo>
                <a:cubicBezTo>
                  <a:pt x="319" y="373"/>
                  <a:pt x="408" y="231"/>
                  <a:pt x="408" y="107"/>
                </a:cubicBezTo>
                <a:lnTo>
                  <a:pt x="408" y="98"/>
                </a:lnTo>
                <a:cubicBezTo>
                  <a:pt x="434" y="81"/>
                  <a:pt x="443" y="72"/>
                  <a:pt x="461" y="45"/>
                </a:cubicBezTo>
              </a:path>
            </a:pathLst>
          </a:custGeom>
          <a:solidFill>
            <a:schemeClr val="tx2">
              <a:lumMod val="50000"/>
            </a:schemeClr>
          </a:solidFill>
          <a:ln>
            <a:noFill/>
          </a:ln>
          <a:effectLst/>
        </p:spPr>
        <p:txBody>
          <a:bodyPr wrap="none" lIns="34290" tIns="17145" rIns="34290" bIns="17145" anchor="ctr"/>
          <a:lstStyle/>
          <a:p>
            <a:endParaRPr lang="en-US"/>
          </a:p>
        </p:txBody>
      </p:sp>
      <p:sp>
        <p:nvSpPr>
          <p:cNvPr id="24" name="TextBox 23"/>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226256107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5" name="Picture Placeholder 4"/>
          <p:cNvSpPr>
            <a:spLocks noGrp="1"/>
          </p:cNvSpPr>
          <p:nvPr>
            <p:ph type="pic" sz="quarter" idx="10" hasCustomPrompt="1"/>
          </p:nvPr>
        </p:nvSpPr>
        <p:spPr>
          <a:xfrm>
            <a:off x="1118752" y="1917215"/>
            <a:ext cx="4760037" cy="2678153"/>
          </a:xfrm>
          <a:custGeom>
            <a:avLst/>
            <a:gdLst>
              <a:gd name="connsiteX0" fmla="*/ 0 w 4760037"/>
              <a:gd name="connsiteY0" fmla="*/ 0 h 2678153"/>
              <a:gd name="connsiteX1" fmla="*/ 4760037 w 4760037"/>
              <a:gd name="connsiteY1" fmla="*/ 0 h 2678153"/>
              <a:gd name="connsiteX2" fmla="*/ 4760037 w 4760037"/>
              <a:gd name="connsiteY2" fmla="*/ 2678153 h 2678153"/>
              <a:gd name="connsiteX3" fmla="*/ 0 w 4760037"/>
              <a:gd name="connsiteY3" fmla="*/ 2678153 h 2678153"/>
            </a:gdLst>
            <a:ahLst/>
            <a:cxnLst>
              <a:cxn ang="0">
                <a:pos x="connsiteX0" y="connsiteY0"/>
              </a:cxn>
              <a:cxn ang="0">
                <a:pos x="connsiteX1" y="connsiteY1"/>
              </a:cxn>
              <a:cxn ang="0">
                <a:pos x="connsiteX2" y="connsiteY2"/>
              </a:cxn>
              <a:cxn ang="0">
                <a:pos x="connsiteX3" y="connsiteY3"/>
              </a:cxn>
            </a:cxnLst>
            <a:rect l="l" t="t" r="r" b="b"/>
            <a:pathLst>
              <a:path w="4760037" h="2678153">
                <a:moveTo>
                  <a:pt x="0" y="0"/>
                </a:moveTo>
                <a:lnTo>
                  <a:pt x="4760037" y="0"/>
                </a:lnTo>
                <a:lnTo>
                  <a:pt x="4760037" y="2678153"/>
                </a:lnTo>
                <a:lnTo>
                  <a:pt x="0" y="2678153"/>
                </a:lnTo>
                <a:close/>
              </a:path>
            </a:pathLst>
          </a:custGeom>
        </p:spPr>
        <p:txBody>
          <a:bodyPr wrap="square">
            <a:noAutofit/>
          </a:bodyPr>
          <a:lstStyle>
            <a:lvl1pPr>
              <a:defRPr sz="1200" b="0">
                <a:solidFill>
                  <a:schemeClr val="accent2"/>
                </a:solidFill>
              </a:defRPr>
            </a:lvl1pPr>
          </a:lstStyle>
          <a:p>
            <a:r>
              <a:rPr lang="vi-VN"/>
              <a:t>Drag &amp; Drop Image</a:t>
            </a:r>
            <a:endParaRPr lang="en-US"/>
          </a:p>
        </p:txBody>
      </p:sp>
      <p:sp>
        <p:nvSpPr>
          <p:cNvPr id="6" name="Oval 5"/>
          <p:cNvSpPr/>
          <p:nvPr userDrawn="1"/>
        </p:nvSpPr>
        <p:spPr>
          <a:xfrm>
            <a:off x="10452555"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7" name="Oval 6"/>
          <p:cNvSpPr/>
          <p:nvPr userDrawn="1"/>
        </p:nvSpPr>
        <p:spPr>
          <a:xfrm>
            <a:off x="10744448" y="449754"/>
            <a:ext cx="253173" cy="25317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8" name="Oval 7"/>
          <p:cNvSpPr/>
          <p:nvPr userDrawn="1"/>
        </p:nvSpPr>
        <p:spPr>
          <a:xfrm>
            <a:off x="11024427" y="449753"/>
            <a:ext cx="253173" cy="25317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2" name="TextBox 11"/>
          <p:cNvSpPr txBox="1"/>
          <p:nvPr userDrawn="1"/>
        </p:nvSpPr>
        <p:spPr>
          <a:xfrm>
            <a:off x="74682" y="6536315"/>
            <a:ext cx="808811" cy="276999"/>
          </a:xfrm>
          <a:prstGeom prst="rect">
            <a:avLst/>
          </a:prstGeom>
          <a:noFill/>
        </p:spPr>
        <p:txBody>
          <a:bodyPr wrap="none" rtlCol="0" anchor="ctr">
            <a:spAutoFit/>
          </a:bodyPr>
          <a:lstStyle/>
          <a:p>
            <a:r>
              <a:rPr lang="en-US" sz="1200" b="1" dirty="0" smtClean="0">
                <a:solidFill>
                  <a:schemeClr val="bg1"/>
                </a:solidFill>
                <a:latin typeface="+mn-lt"/>
                <a:ea typeface="Lato" panose="020F0502020204030203" pitchFamily="34" charset="0"/>
                <a:cs typeface="Lato" panose="020F0502020204030203" pitchFamily="34" charset="0"/>
              </a:rPr>
              <a:t>TEK4.VN</a:t>
            </a:r>
            <a:endParaRPr lang="en-US" sz="1200" b="1" dirty="0">
              <a:solidFill>
                <a:schemeClr val="bg1"/>
              </a:solidFill>
              <a:latin typeface="+mn-lt"/>
              <a:ea typeface="Lato" panose="020F0502020204030203" pitchFamily="34" charset="0"/>
              <a:cs typeface="Lato" panose="020F0502020204030203" pitchFamily="34" charset="0"/>
            </a:endParaRPr>
          </a:p>
        </p:txBody>
      </p:sp>
      <p:sp>
        <p:nvSpPr>
          <p:cNvPr id="13" name="Freeform 5"/>
          <p:cNvSpPr>
            <a:spLocks noChangeArrowheads="1"/>
          </p:cNvSpPr>
          <p:nvPr userDrawn="1"/>
        </p:nvSpPr>
        <p:spPr bwMode="auto">
          <a:xfrm>
            <a:off x="11121648" y="513134"/>
            <a:ext cx="75935" cy="131426"/>
          </a:xfrm>
          <a:custGeom>
            <a:avLst/>
            <a:gdLst>
              <a:gd name="T0" fmla="*/ 917464 w 228"/>
              <a:gd name="T1" fmla="*/ 6378503 h 396"/>
              <a:gd name="T2" fmla="*/ 917464 w 228"/>
              <a:gd name="T3" fmla="*/ 6378503 h 396"/>
              <a:gd name="T4" fmla="*/ 20449952 w 228"/>
              <a:gd name="T5" fmla="*/ 25644259 h 396"/>
              <a:gd name="T6" fmla="*/ 917464 w 228"/>
              <a:gd name="T7" fmla="*/ 45951270 h 396"/>
              <a:gd name="T8" fmla="*/ 917464 w 228"/>
              <a:gd name="T9" fmla="*/ 45951270 h 396"/>
              <a:gd name="T10" fmla="*/ 0 w 228"/>
              <a:gd name="T11" fmla="*/ 47773648 h 396"/>
              <a:gd name="T12" fmla="*/ 3801645 w 228"/>
              <a:gd name="T13" fmla="*/ 51418403 h 396"/>
              <a:gd name="T14" fmla="*/ 6554398 w 228"/>
              <a:gd name="T15" fmla="*/ 50507395 h 396"/>
              <a:gd name="T16" fmla="*/ 6554398 w 228"/>
              <a:gd name="T17" fmla="*/ 50507395 h 396"/>
              <a:gd name="T18" fmla="*/ 28839639 w 228"/>
              <a:gd name="T19" fmla="*/ 28507892 h 396"/>
              <a:gd name="T20" fmla="*/ 28839639 w 228"/>
              <a:gd name="T21" fmla="*/ 28507892 h 396"/>
              <a:gd name="T22" fmla="*/ 29757103 w 228"/>
              <a:gd name="T23" fmla="*/ 25644259 h 396"/>
              <a:gd name="T24" fmla="*/ 29757103 w 228"/>
              <a:gd name="T25" fmla="*/ 25644259 h 396"/>
              <a:gd name="T26" fmla="*/ 29757103 w 228"/>
              <a:gd name="T27" fmla="*/ 25644259 h 396"/>
              <a:gd name="T28" fmla="*/ 28839639 w 228"/>
              <a:gd name="T29" fmla="*/ 22910511 h 396"/>
              <a:gd name="T30" fmla="*/ 28839639 w 228"/>
              <a:gd name="T31" fmla="*/ 22910511 h 396"/>
              <a:gd name="T32" fmla="*/ 6554398 w 228"/>
              <a:gd name="T33" fmla="*/ 911369 h 396"/>
              <a:gd name="T34" fmla="*/ 6554398 w 228"/>
              <a:gd name="T35" fmla="*/ 911369 h 396"/>
              <a:gd name="T36" fmla="*/ 3801645 w 228"/>
              <a:gd name="T37" fmla="*/ 0 h 396"/>
              <a:gd name="T38" fmla="*/ 0 w 228"/>
              <a:gd name="T39" fmla="*/ 3644756 h 396"/>
              <a:gd name="T40" fmla="*/ 917464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7" y="49"/>
                </a:moveTo>
                <a:lnTo>
                  <a:pt x="7" y="49"/>
                </a:lnTo>
                <a:cubicBezTo>
                  <a:pt x="156" y="197"/>
                  <a:pt x="156" y="197"/>
                  <a:pt x="156" y="197"/>
                </a:cubicBezTo>
                <a:cubicBezTo>
                  <a:pt x="7" y="353"/>
                  <a:pt x="7" y="353"/>
                  <a:pt x="7" y="353"/>
                </a:cubicBezTo>
                <a:cubicBezTo>
                  <a:pt x="0" y="353"/>
                  <a:pt x="0" y="360"/>
                  <a:pt x="0" y="367"/>
                </a:cubicBezTo>
                <a:cubicBezTo>
                  <a:pt x="0" y="388"/>
                  <a:pt x="15" y="395"/>
                  <a:pt x="29" y="395"/>
                </a:cubicBezTo>
                <a:cubicBezTo>
                  <a:pt x="36" y="395"/>
                  <a:pt x="43" y="395"/>
                  <a:pt x="50" y="388"/>
                </a:cubicBezTo>
                <a:cubicBezTo>
                  <a:pt x="220" y="219"/>
                  <a:pt x="220" y="219"/>
                  <a:pt x="220" y="219"/>
                </a:cubicBezTo>
                <a:cubicBezTo>
                  <a:pt x="227" y="212"/>
                  <a:pt x="227" y="205"/>
                  <a:pt x="227" y="197"/>
                </a:cubicBezTo>
                <a:cubicBezTo>
                  <a:pt x="227" y="190"/>
                  <a:pt x="227" y="183"/>
                  <a:pt x="220" y="176"/>
                </a:cubicBezTo>
                <a:cubicBezTo>
                  <a:pt x="50" y="7"/>
                  <a:pt x="50" y="7"/>
                  <a:pt x="50" y="7"/>
                </a:cubicBezTo>
                <a:cubicBezTo>
                  <a:pt x="43" y="7"/>
                  <a:pt x="36" y="0"/>
                  <a:pt x="29" y="0"/>
                </a:cubicBezTo>
                <a:cubicBezTo>
                  <a:pt x="15" y="0"/>
                  <a:pt x="0" y="14"/>
                  <a:pt x="0" y="28"/>
                </a:cubicBezTo>
                <a:cubicBezTo>
                  <a:pt x="0" y="42"/>
                  <a:pt x="7" y="49"/>
                  <a:pt x="7" y="49"/>
                </a:cubicBezTo>
              </a:path>
            </a:pathLst>
          </a:custGeom>
          <a:solidFill>
            <a:schemeClr val="tx2">
              <a:lumMod val="50000"/>
            </a:schemeClr>
          </a:solidFill>
          <a:ln>
            <a:noFill/>
          </a:ln>
          <a:extLst/>
        </p:spPr>
        <p:txBody>
          <a:bodyPr wrap="none" anchor="ctr"/>
          <a:lstStyle/>
          <a:p>
            <a:endParaRPr lang="en-US"/>
          </a:p>
        </p:txBody>
      </p:sp>
      <p:sp>
        <p:nvSpPr>
          <p:cNvPr id="14" name="Freeform 6"/>
          <p:cNvSpPr>
            <a:spLocks noChangeArrowheads="1"/>
          </p:cNvSpPr>
          <p:nvPr userDrawn="1"/>
        </p:nvSpPr>
        <p:spPr bwMode="auto">
          <a:xfrm>
            <a:off x="10534176" y="513134"/>
            <a:ext cx="75935" cy="131426"/>
          </a:xfrm>
          <a:custGeom>
            <a:avLst/>
            <a:gdLst>
              <a:gd name="T0" fmla="*/ 27790747 w 228"/>
              <a:gd name="T1" fmla="*/ 6378503 h 396"/>
              <a:gd name="T2" fmla="*/ 27790747 w 228"/>
              <a:gd name="T3" fmla="*/ 6378503 h 396"/>
              <a:gd name="T4" fmla="*/ 8389687 w 228"/>
              <a:gd name="T5" fmla="*/ 25644259 h 396"/>
              <a:gd name="T6" fmla="*/ 28839639 w 228"/>
              <a:gd name="T7" fmla="*/ 45951270 h 396"/>
              <a:gd name="T8" fmla="*/ 28839639 w 228"/>
              <a:gd name="T9" fmla="*/ 45951270 h 396"/>
              <a:gd name="T10" fmla="*/ 29757103 w 228"/>
              <a:gd name="T11" fmla="*/ 47773648 h 396"/>
              <a:gd name="T12" fmla="*/ 25955458 w 228"/>
              <a:gd name="T13" fmla="*/ 51418403 h 396"/>
              <a:gd name="T14" fmla="*/ 23202705 w 228"/>
              <a:gd name="T15" fmla="*/ 50507395 h 396"/>
              <a:gd name="T16" fmla="*/ 23202705 w 228"/>
              <a:gd name="T17" fmla="*/ 50507395 h 396"/>
              <a:gd name="T18" fmla="*/ 917464 w 228"/>
              <a:gd name="T19" fmla="*/ 28507892 h 396"/>
              <a:gd name="T20" fmla="*/ 917464 w 228"/>
              <a:gd name="T21" fmla="*/ 28507892 h 396"/>
              <a:gd name="T22" fmla="*/ 0 w 228"/>
              <a:gd name="T23" fmla="*/ 25644259 h 396"/>
              <a:gd name="T24" fmla="*/ 0 w 228"/>
              <a:gd name="T25" fmla="*/ 25644259 h 396"/>
              <a:gd name="T26" fmla="*/ 0 w 228"/>
              <a:gd name="T27" fmla="*/ 25644259 h 396"/>
              <a:gd name="T28" fmla="*/ 917464 w 228"/>
              <a:gd name="T29" fmla="*/ 22910511 h 396"/>
              <a:gd name="T30" fmla="*/ 917464 w 228"/>
              <a:gd name="T31" fmla="*/ 22910511 h 396"/>
              <a:gd name="T32" fmla="*/ 23202705 w 228"/>
              <a:gd name="T33" fmla="*/ 911369 h 396"/>
              <a:gd name="T34" fmla="*/ 23202705 w 228"/>
              <a:gd name="T35" fmla="*/ 911369 h 396"/>
              <a:gd name="T36" fmla="*/ 25955458 w 228"/>
              <a:gd name="T37" fmla="*/ 0 h 396"/>
              <a:gd name="T38" fmla="*/ 29757103 w 228"/>
              <a:gd name="T39" fmla="*/ 3644756 h 396"/>
              <a:gd name="T40" fmla="*/ 27790747 w 228"/>
              <a:gd name="T41" fmla="*/ 6378503 h 39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28" h="396">
                <a:moveTo>
                  <a:pt x="212" y="49"/>
                </a:moveTo>
                <a:lnTo>
                  <a:pt x="212" y="49"/>
                </a:lnTo>
                <a:cubicBezTo>
                  <a:pt x="64" y="197"/>
                  <a:pt x="64" y="197"/>
                  <a:pt x="64" y="197"/>
                </a:cubicBezTo>
                <a:cubicBezTo>
                  <a:pt x="220" y="353"/>
                  <a:pt x="220" y="353"/>
                  <a:pt x="220" y="353"/>
                </a:cubicBezTo>
                <a:cubicBezTo>
                  <a:pt x="220" y="353"/>
                  <a:pt x="227" y="360"/>
                  <a:pt x="227" y="367"/>
                </a:cubicBezTo>
                <a:cubicBezTo>
                  <a:pt x="227" y="388"/>
                  <a:pt x="212" y="395"/>
                  <a:pt x="198" y="395"/>
                </a:cubicBezTo>
                <a:cubicBezTo>
                  <a:pt x="191" y="395"/>
                  <a:pt x="184" y="395"/>
                  <a:pt x="177" y="388"/>
                </a:cubicBezTo>
                <a:cubicBezTo>
                  <a:pt x="7" y="219"/>
                  <a:pt x="7" y="219"/>
                  <a:pt x="7" y="219"/>
                </a:cubicBezTo>
                <a:cubicBezTo>
                  <a:pt x="0" y="212"/>
                  <a:pt x="0" y="205"/>
                  <a:pt x="0" y="197"/>
                </a:cubicBezTo>
                <a:cubicBezTo>
                  <a:pt x="0" y="190"/>
                  <a:pt x="0" y="183"/>
                  <a:pt x="7" y="176"/>
                </a:cubicBezTo>
                <a:cubicBezTo>
                  <a:pt x="177" y="7"/>
                  <a:pt x="177" y="7"/>
                  <a:pt x="177" y="7"/>
                </a:cubicBezTo>
                <a:cubicBezTo>
                  <a:pt x="184" y="7"/>
                  <a:pt x="191" y="0"/>
                  <a:pt x="198" y="0"/>
                </a:cubicBezTo>
                <a:cubicBezTo>
                  <a:pt x="212" y="0"/>
                  <a:pt x="227" y="14"/>
                  <a:pt x="227" y="28"/>
                </a:cubicBezTo>
                <a:cubicBezTo>
                  <a:pt x="227" y="42"/>
                  <a:pt x="220" y="49"/>
                  <a:pt x="212" y="49"/>
                </a:cubicBezTo>
              </a:path>
            </a:pathLst>
          </a:custGeom>
          <a:solidFill>
            <a:schemeClr val="tx2">
              <a:lumMod val="50000"/>
            </a:schemeClr>
          </a:solidFill>
          <a:ln>
            <a:noFill/>
          </a:ln>
          <a:extLst/>
        </p:spPr>
        <p:txBody>
          <a:bodyPr wrap="none" anchor="ctr"/>
          <a:lstStyle/>
          <a:p>
            <a:endParaRPr lang="en-US"/>
          </a:p>
        </p:txBody>
      </p:sp>
      <p:sp>
        <p:nvSpPr>
          <p:cNvPr id="16" name="Freeform 75"/>
          <p:cNvSpPr>
            <a:spLocks noChangeArrowheads="1"/>
          </p:cNvSpPr>
          <p:nvPr userDrawn="1"/>
        </p:nvSpPr>
        <p:spPr bwMode="auto">
          <a:xfrm>
            <a:off x="1300060" y="6490329"/>
            <a:ext cx="69807" cy="129641"/>
          </a:xfrm>
          <a:custGeom>
            <a:avLst/>
            <a:gdLst>
              <a:gd name="T0" fmla="*/ 132814 w 249"/>
              <a:gd name="T1" fmla="*/ 43735 h 453"/>
              <a:gd name="T2" fmla="*/ 132814 w 249"/>
              <a:gd name="T3" fmla="*/ 43735 h 453"/>
              <a:gd name="T4" fmla="*/ 94791 w 249"/>
              <a:gd name="T5" fmla="*/ 43735 h 453"/>
              <a:gd name="T6" fmla="*/ 85687 w 249"/>
              <a:gd name="T7" fmla="*/ 58496 h 453"/>
              <a:gd name="T8" fmla="*/ 85687 w 249"/>
              <a:gd name="T9" fmla="*/ 87470 h 453"/>
              <a:gd name="T10" fmla="*/ 132814 w 249"/>
              <a:gd name="T11" fmla="*/ 87470 h 453"/>
              <a:gd name="T12" fmla="*/ 132814 w 249"/>
              <a:gd name="T13" fmla="*/ 126285 h 453"/>
              <a:gd name="T14" fmla="*/ 85687 w 249"/>
              <a:gd name="T15" fmla="*/ 126285 h 453"/>
              <a:gd name="T16" fmla="*/ 85687 w 249"/>
              <a:gd name="T17" fmla="*/ 247103 h 453"/>
              <a:gd name="T18" fmla="*/ 42308 w 249"/>
              <a:gd name="T19" fmla="*/ 247103 h 453"/>
              <a:gd name="T20" fmla="*/ 42308 w 249"/>
              <a:gd name="T21" fmla="*/ 126285 h 453"/>
              <a:gd name="T22" fmla="*/ 0 w 249"/>
              <a:gd name="T23" fmla="*/ 126285 h 453"/>
              <a:gd name="T24" fmla="*/ 0 w 249"/>
              <a:gd name="T25" fmla="*/ 87470 h 453"/>
              <a:gd name="T26" fmla="*/ 42308 w 249"/>
              <a:gd name="T27" fmla="*/ 87470 h 453"/>
              <a:gd name="T28" fmla="*/ 42308 w 249"/>
              <a:gd name="T29" fmla="*/ 63416 h 453"/>
              <a:gd name="T30" fmla="*/ 94791 w 249"/>
              <a:gd name="T31" fmla="*/ 0 h 453"/>
              <a:gd name="T32" fmla="*/ 132814 w 249"/>
              <a:gd name="T33" fmla="*/ 0 h 453"/>
              <a:gd name="T34" fmla="*/ 132814 w 249"/>
              <a:gd name="T35" fmla="*/ 43735 h 4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49" h="453">
                <a:moveTo>
                  <a:pt x="248" y="80"/>
                </a:moveTo>
                <a:lnTo>
                  <a:pt x="248" y="80"/>
                </a:lnTo>
                <a:cubicBezTo>
                  <a:pt x="177" y="80"/>
                  <a:pt x="177" y="80"/>
                  <a:pt x="177" y="80"/>
                </a:cubicBezTo>
                <a:cubicBezTo>
                  <a:pt x="169" y="80"/>
                  <a:pt x="160" y="89"/>
                  <a:pt x="160" y="107"/>
                </a:cubicBezTo>
                <a:cubicBezTo>
                  <a:pt x="160" y="160"/>
                  <a:pt x="160" y="160"/>
                  <a:pt x="160" y="160"/>
                </a:cubicBezTo>
                <a:cubicBezTo>
                  <a:pt x="248" y="160"/>
                  <a:pt x="248" y="160"/>
                  <a:pt x="248" y="160"/>
                </a:cubicBezTo>
                <a:cubicBezTo>
                  <a:pt x="248" y="231"/>
                  <a:pt x="248" y="231"/>
                  <a:pt x="248" y="231"/>
                </a:cubicBezTo>
                <a:cubicBezTo>
                  <a:pt x="160" y="231"/>
                  <a:pt x="160" y="231"/>
                  <a:pt x="160" y="231"/>
                </a:cubicBezTo>
                <a:cubicBezTo>
                  <a:pt x="160" y="452"/>
                  <a:pt x="160" y="452"/>
                  <a:pt x="160" y="452"/>
                </a:cubicBezTo>
                <a:cubicBezTo>
                  <a:pt x="79" y="452"/>
                  <a:pt x="79" y="452"/>
                  <a:pt x="79" y="452"/>
                </a:cubicBezTo>
                <a:cubicBezTo>
                  <a:pt x="79" y="231"/>
                  <a:pt x="79" y="231"/>
                  <a:pt x="79" y="231"/>
                </a:cubicBezTo>
                <a:cubicBezTo>
                  <a:pt x="0" y="231"/>
                  <a:pt x="0" y="231"/>
                  <a:pt x="0" y="231"/>
                </a:cubicBezTo>
                <a:cubicBezTo>
                  <a:pt x="0" y="160"/>
                  <a:pt x="0" y="160"/>
                  <a:pt x="0" y="160"/>
                </a:cubicBezTo>
                <a:cubicBezTo>
                  <a:pt x="79" y="160"/>
                  <a:pt x="79" y="160"/>
                  <a:pt x="79" y="160"/>
                </a:cubicBezTo>
                <a:cubicBezTo>
                  <a:pt x="79" y="116"/>
                  <a:pt x="79" y="116"/>
                  <a:pt x="79" y="116"/>
                </a:cubicBezTo>
                <a:cubicBezTo>
                  <a:pt x="79" y="54"/>
                  <a:pt x="115" y="0"/>
                  <a:pt x="177" y="0"/>
                </a:cubicBezTo>
                <a:cubicBezTo>
                  <a:pt x="248" y="0"/>
                  <a:pt x="248" y="0"/>
                  <a:pt x="248" y="0"/>
                </a:cubicBezTo>
                <a:lnTo>
                  <a:pt x="248" y="80"/>
                </a:lnTo>
              </a:path>
            </a:pathLst>
          </a:custGeom>
          <a:solidFill>
            <a:schemeClr val="tx2">
              <a:lumMod val="50000"/>
            </a:schemeClr>
          </a:solidFill>
          <a:ln>
            <a:noFill/>
          </a:ln>
          <a:effectLst/>
        </p:spPr>
        <p:txBody>
          <a:bodyPr wrap="none" lIns="34290" tIns="17145" rIns="34290" bIns="17145" anchor="ctr"/>
          <a:lstStyle/>
          <a:p>
            <a:endParaRPr lang="en-US"/>
          </a:p>
        </p:txBody>
      </p:sp>
      <p:sp>
        <p:nvSpPr>
          <p:cNvPr id="18" name="TextBox 17"/>
          <p:cNvSpPr txBox="1"/>
          <p:nvPr userDrawn="1"/>
        </p:nvSpPr>
        <p:spPr>
          <a:xfrm>
            <a:off x="10711223" y="460923"/>
            <a:ext cx="322524" cy="230832"/>
          </a:xfrm>
          <a:prstGeom prst="rect">
            <a:avLst/>
          </a:prstGeom>
          <a:noFill/>
        </p:spPr>
        <p:txBody>
          <a:bodyPr wrap="none" rtlCol="0" anchor="ctr">
            <a:spAutoFit/>
          </a:bodyPr>
          <a:lstStyle/>
          <a:p>
            <a:pPr algn="ctr"/>
            <a:fld id="{AE0D7024-2FC2-462E-B85C-83B71DB3828F}" type="slidenum">
              <a:rPr lang="en-US" sz="900" smtClean="0">
                <a:solidFill>
                  <a:schemeClr val="tx2">
                    <a:lumMod val="50000"/>
                  </a:schemeClr>
                </a:solidFill>
                <a:latin typeface="+mj-lt"/>
              </a:rPr>
              <a:t>‹#›</a:t>
            </a:fld>
            <a:endParaRPr lang="en-US" sz="900">
              <a:solidFill>
                <a:schemeClr val="tx2">
                  <a:lumMod val="50000"/>
                </a:schemeClr>
              </a:solidFill>
              <a:latin typeface="+mj-lt"/>
            </a:endParaRPr>
          </a:p>
        </p:txBody>
      </p:sp>
    </p:spTree>
    <p:extLst>
      <p:ext uri="{BB962C8B-B14F-4D97-AF65-F5344CB8AC3E}">
        <p14:creationId xmlns:p14="http://schemas.microsoft.com/office/powerpoint/2010/main" val="1222247223"/>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211183" y="190954"/>
            <a:ext cx="10515600" cy="793115"/>
          </a:xfrm>
          <a:prstGeom prst="rect">
            <a:avLst/>
          </a:prstGeom>
        </p:spPr>
        <p:txBody>
          <a:bodyPr/>
          <a:lstStyle>
            <a:lvl1pPr>
              <a:defRPr>
                <a:solidFill>
                  <a:schemeClr val="bg1"/>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5739120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9263" y="299116"/>
            <a:ext cx="11012131" cy="1018035"/>
          </a:xfrm>
        </p:spPr>
        <p:txBody>
          <a:bodyPr>
            <a:normAutofit/>
          </a:bodyPr>
          <a:lstStyle>
            <a:lvl1pPr algn="r">
              <a:defRPr sz="4800" baseline="0">
                <a:solidFill>
                  <a:srgbClr val="0070C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18285" y="1750141"/>
            <a:ext cx="10994760" cy="4621160"/>
          </a:xfrm>
        </p:spPr>
        <p:txBody>
          <a:bodyPr/>
          <a:lstStyle>
            <a:lvl1pPr algn="l">
              <a:defRPr sz="3733">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11/19/2021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9368247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Tiêu đề + Nội dung">
    <p:spTree>
      <p:nvGrpSpPr>
        <p:cNvPr id="1" name=""/>
        <p:cNvGrpSpPr/>
        <p:nvPr/>
      </p:nvGrpSpPr>
      <p:grpSpPr>
        <a:xfrm>
          <a:off x="0" y="0"/>
          <a:ext cx="0" cy="0"/>
          <a:chOff x="0" y="0"/>
          <a:chExt cx="0" cy="0"/>
        </a:xfrm>
      </p:grpSpPr>
      <p:sp>
        <p:nvSpPr>
          <p:cNvPr id="4" name="Content Placeholder 3"/>
          <p:cNvSpPr>
            <a:spLocks noGrp="1"/>
          </p:cNvSpPr>
          <p:nvPr>
            <p:ph sz="quarter" idx="13"/>
          </p:nvPr>
        </p:nvSpPr>
        <p:spPr>
          <a:xfrm>
            <a:off x="0" y="685800"/>
            <a:ext cx="12192000" cy="6172200"/>
          </a:xfrm>
        </p:spPr>
        <p:txBody>
          <a:bodyPr>
            <a:normAutofit/>
          </a:bodyPr>
          <a:lstStyle>
            <a:lvl1pPr>
              <a:lnSpc>
                <a:spcPct val="114000"/>
              </a:lnSpc>
              <a:spcBef>
                <a:spcPts val="600"/>
              </a:spcBef>
              <a:spcAft>
                <a:spcPts val="600"/>
              </a:spcAft>
              <a:defRPr sz="3600">
                <a:latin typeface="Tahoma" pitchFamily="34" charset="0"/>
                <a:ea typeface="Tahoma" pitchFamily="34" charset="0"/>
                <a:cs typeface="Tahoma" pitchFamily="34" charset="0"/>
              </a:defRPr>
            </a:lvl1pPr>
            <a:lvl2pPr>
              <a:defRPr sz="3200">
                <a:latin typeface="Tahoma" pitchFamily="34" charset="0"/>
                <a:ea typeface="Tahoma" pitchFamily="34" charset="0"/>
                <a:cs typeface="Tahoma" pitchFamily="34" charset="0"/>
              </a:defRPr>
            </a:lvl2pPr>
            <a:lvl3pPr>
              <a:defRPr sz="2800">
                <a:latin typeface="Tahoma" pitchFamily="34" charset="0"/>
                <a:ea typeface="Tahoma" pitchFamily="34" charset="0"/>
                <a:cs typeface="Tahoma" pitchFamily="34" charset="0"/>
              </a:defRPr>
            </a:lvl3pPr>
            <a:lvl4pPr>
              <a:defRPr sz="2400">
                <a:latin typeface="Tahoma" pitchFamily="34" charset="0"/>
                <a:ea typeface="Tahoma" pitchFamily="34" charset="0"/>
                <a:cs typeface="Tahoma" pitchFamily="34" charset="0"/>
              </a:defRPr>
            </a:lvl4pPr>
            <a:lvl5pPr>
              <a:defRPr sz="2400">
                <a:latin typeface="Tahoma" pitchFamily="34" charset="0"/>
                <a:ea typeface="Tahoma" pitchFamily="34" charset="0"/>
                <a:cs typeface="Tahoma"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dirty="0"/>
          </a:p>
        </p:txBody>
      </p:sp>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12192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3194378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hỉ có tiêu đề">
    <p:spTree>
      <p:nvGrpSpPr>
        <p:cNvPr id="1" name=""/>
        <p:cNvGrpSpPr/>
        <p:nvPr/>
      </p:nvGrpSpPr>
      <p:grpSpPr>
        <a:xfrm>
          <a:off x="0" y="0"/>
          <a:ext cx="0" cy="0"/>
          <a:chOff x="0" y="0"/>
          <a:chExt cx="0" cy="0"/>
        </a:xfrm>
      </p:grpSpPr>
      <p:sp>
        <p:nvSpPr>
          <p:cNvPr id="3" name="Flowchart: Connector 2"/>
          <p:cNvSpPr/>
          <p:nvPr userDrawn="1"/>
        </p:nvSpPr>
        <p:spPr>
          <a:xfrm>
            <a:off x="11368683" y="6237312"/>
            <a:ext cx="823317" cy="617488"/>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0" y="-27384"/>
            <a:ext cx="12192000" cy="713184"/>
          </a:xfrm>
          <a:noFill/>
        </p:spPr>
        <p:txBody>
          <a:bodyPr>
            <a:noAutofit/>
          </a:bodyPr>
          <a:lstStyle>
            <a:lvl1pPr>
              <a:defRPr sz="4000" b="1" baseline="0">
                <a:solidFill>
                  <a:srgbClr val="FF0000"/>
                </a:solidFill>
                <a:latin typeface="Arial Narrow" pitchFamily="34" charset="0"/>
              </a:defRPr>
            </a:lvl1pPr>
          </a:lstStyle>
          <a:p>
            <a:r>
              <a:rPr lang="vi-VN" dirty="0" smtClean="0"/>
              <a:t>Nhấn chuột vào đây để thay đổi tiêu đề</a:t>
            </a:r>
            <a:endParaRPr lang="ru-RU" dirty="0"/>
          </a:p>
        </p:txBody>
      </p:sp>
      <p:sp>
        <p:nvSpPr>
          <p:cNvPr id="10" name="Slide Number Placeholder 5"/>
          <p:cNvSpPr>
            <a:spLocks noGrp="1"/>
          </p:cNvSpPr>
          <p:nvPr>
            <p:ph type="sldNum" sz="quarter" idx="12"/>
          </p:nvPr>
        </p:nvSpPr>
        <p:spPr>
          <a:xfrm>
            <a:off x="11376587" y="6237312"/>
            <a:ext cx="815413" cy="617488"/>
          </a:xfrm>
        </p:spPr>
        <p:txBody>
          <a:bodyPr lIns="0" tIns="0" rIns="0" bIns="0" anchor="ctr" anchorCtr="1"/>
          <a:lstStyle>
            <a:lvl1pPr algn="ctr">
              <a:defRPr sz="3200" b="1">
                <a:solidFill>
                  <a:srgbClr val="FFFF00"/>
                </a:solidFill>
              </a:defRPr>
            </a:lvl1pPr>
          </a:lstStyle>
          <a:p>
            <a:fld id="{3E15BD7C-E074-4D4A-84C3-500EE5B9C190}" type="slidenum">
              <a:rPr lang="ru-RU" smtClean="0"/>
              <a:pPr/>
              <a:t>‹#›</a:t>
            </a:fld>
            <a:endParaRPr lang="ru-RU" dirty="0"/>
          </a:p>
        </p:txBody>
      </p:sp>
      <p:cxnSp>
        <p:nvCxnSpPr>
          <p:cNvPr id="6" name="Straight Arrow Connector 5"/>
          <p:cNvCxnSpPr/>
          <p:nvPr userDrawn="1"/>
        </p:nvCxnSpPr>
        <p:spPr>
          <a:xfrm>
            <a:off x="0" y="685800"/>
            <a:ext cx="12192000"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367041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19/11/2021</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974729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163481"/>
            <a:ext cx="10515600" cy="739056"/>
          </a:xfrm>
        </p:spPr>
        <p:txBody>
          <a:bodyPr>
            <a:normAutofit/>
          </a:bodyPr>
          <a:lstStyle>
            <a:lvl1pPr>
              <a:defRPr sz="3600"/>
            </a:lvl1pPr>
          </a:lstStyle>
          <a:p>
            <a:r>
              <a:rPr lang="en-US" dirty="0" smtClean="0"/>
              <a:t>Click to edit Master title style</a:t>
            </a:r>
            <a:endParaRPr lang="en-US" dirty="0"/>
          </a:p>
        </p:txBody>
      </p:sp>
    </p:spTree>
    <p:extLst>
      <p:ext uri="{BB962C8B-B14F-4D97-AF65-F5344CB8AC3E}">
        <p14:creationId xmlns:p14="http://schemas.microsoft.com/office/powerpoint/2010/main" val="208641373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hyperlink" Target="http://www.presentationgo.com/" TargetMode="External"/><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8373613"/>
      </p:ext>
    </p:extLst>
  </p:cSld>
  <p:clrMap bg1="lt1" tx1="dk1" bg2="lt2" tx2="dk2" accent1="accent1" accent2="accent2" accent3="accent3" accent4="accent4" accent5="accent5" accent6="accent6" hlink="hlink" folHlink="folHlink"/>
  <p:sldLayoutIdLst>
    <p:sldLayoutId id="2147483649" r:id="rId1"/>
    <p:sldLayoutId id="2147483652" r:id="rId2"/>
    <p:sldLayoutId id="2147483651" r:id="rId3"/>
    <p:sldLayoutId id="2147483653" r:id="rId4"/>
    <p:sldLayoutId id="2147483654" r:id="rId5"/>
    <p:sldLayoutId id="2147483655" r:id="rId6"/>
    <p:sldLayoutId id="2147483656" r:id="rId7"/>
    <p:sldLayoutId id="2147483657" r:id="rId8"/>
    <p:sldLayoutId id="2147483658" r:id="rId9"/>
    <p:sldLayoutId id="2147483659" r:id="rId10"/>
    <p:sldLayoutId id="2147483677" r:id="rId11"/>
    <p:sldLayoutId id="2147483678" r:id="rId12"/>
    <p:sldLayoutId id="2147483679" r:id="rId1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63482"/>
            <a:ext cx="10515600" cy="739056"/>
          </a:xfrm>
          <a:prstGeom prst="rect">
            <a:avLst/>
          </a:prstGeom>
        </p:spPr>
        <p:txBody>
          <a:bodyPr>
            <a:normAutofit/>
          </a:bodyPr>
          <a:lstStyle/>
          <a:p>
            <a:pPr marL="0" lvl="0"/>
            <a:r>
              <a:rPr lang="en-US" smtClean="0"/>
              <a:t>Click to edit Master title style</a:t>
            </a:r>
            <a:endParaRPr lang="en-US"/>
          </a:p>
        </p:txBody>
      </p:sp>
      <p:sp>
        <p:nvSpPr>
          <p:cNvPr id="3" name="Text Placeholder 2"/>
          <p:cNvSpPr>
            <a:spLocks noGrp="1"/>
          </p:cNvSpPr>
          <p:nvPr>
            <p:ph type="body" idx="1"/>
          </p:nvPr>
        </p:nvSpPr>
        <p:spPr>
          <a:xfrm>
            <a:off x="838200" y="1219200"/>
            <a:ext cx="10515600" cy="49577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8" name="Rectangle 17"/>
          <p:cNvSpPr/>
          <p:nvPr userDrawn="1"/>
        </p:nvSpPr>
        <p:spPr>
          <a:xfrm>
            <a:off x="-12701" y="6959601"/>
            <a:ext cx="1661032"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smtClean="0">
                <a:ln>
                  <a:noFill/>
                </a:ln>
                <a:solidFill>
                  <a:srgbClr val="555555"/>
                </a:solidFill>
                <a:effectLst/>
                <a:uLnTx/>
                <a:uFillTx/>
                <a:latin typeface="Open Sans" panose="020B0606030504020204" pitchFamily="34" charset="0"/>
                <a:ea typeface="+mn-ea"/>
                <a:cs typeface="+mn-cs"/>
              </a:rPr>
              <a:t>© </a:t>
            </a:r>
            <a:r>
              <a:rPr kumimoji="0" lang="en-US" sz="1100" b="0" i="0" u="none" strike="noStrike" kern="1200" cap="none" spc="0" normalizeH="0" baseline="0" noProof="0" dirty="0" smtClean="0">
                <a:ln>
                  <a:noFill/>
                </a:ln>
                <a:solidFill>
                  <a:srgbClr val="A5CD28"/>
                </a:solidFill>
                <a:effectLst/>
                <a:uLnTx/>
                <a:uFillTx/>
                <a:latin typeface="Open Sans" panose="020B0606030504020204" pitchFamily="34" charset="0"/>
                <a:ea typeface="+mn-ea"/>
                <a:cs typeface="+mn-cs"/>
                <a:hlinkClick r:id="rId3" tooltip="PresentationGo!"/>
              </a:rPr>
              <a:t>presentationgo.com</a:t>
            </a:r>
            <a:endParaRPr kumimoji="0" lang="en-US" sz="11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4255414"/>
      </p:ext>
    </p:extLst>
  </p:cSld>
  <p:clrMap bg1="lt1" tx1="dk1" bg2="lt2" tx2="dk2" accent1="accent1" accent2="accent2" accent3="accent3" accent4="accent4" accent5="accent5" accent6="accent6" hlink="hlink" folHlink="folHlink"/>
  <p:sldLayoutIdLst>
    <p:sldLayoutId id="2147483676"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lang="en-US" sz="3600" b="1" kern="1200">
          <a:solidFill>
            <a:schemeClr val="bg1"/>
          </a:solidFill>
          <a:latin typeface="Helvetica" panose="020B0500000000000000"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hyperlink" Target="https://www.google.com/url?sa=i&amp;url=https%3A%2F%2Fmedium.com%2F%40zoyaa811%2Fethical-hacking-and-network-security-current-threats-3069a1ee3e6d&amp;psig=AOvVaw3JFy9NEWekFKn_EEq0wrad&amp;ust=1637251575792000&amp;source=images&amp;cd=vfe&amp;ved=0CA0Q3YkBahcKEwjInPnG45_0AhUAAAAAHQAAAAAQAw" TargetMode="External"/><Relationship Id="rId2" Type="http://schemas.openxmlformats.org/officeDocument/2006/relationships/image" Target="../media/image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hyperlink" Target="https://vi.wikipedia.org/wiki/T%C6%B0%E1%BB%9Dng_l%E1%BB%ADa"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9.xml"/><Relationship Id="rId5" Type="http://schemas.openxmlformats.org/officeDocument/2006/relationships/hyperlink" Target="https://macservice.vn/giai-phap-tuong-lua/dmz/" TargetMode="External"/><Relationship Id="rId4" Type="http://schemas.openxmlformats.org/officeDocument/2006/relationships/hyperlink" Target="https://cybersecurityglossary.com/host-based-firewall/"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0.xml"/><Relationship Id="rId4" Type="http://schemas.openxmlformats.org/officeDocument/2006/relationships/hyperlink" Target="https://www.c-sharpcorner.com/uploadfile/pmalik/what-is-a-firewall/"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0.xml"/><Relationship Id="rId4" Type="http://schemas.openxmlformats.org/officeDocument/2006/relationships/hyperlink" Target="https://www.c-sharpcorner.com/uploadfile/pmalik/what-is-a-firewall/"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0.xml"/><Relationship Id="rId4" Type="http://schemas.openxmlformats.org/officeDocument/2006/relationships/hyperlink" Target="https://www.c-sharpcorner.com/uploadfile/pmalik/what-is-a-firewall/"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0.xml"/><Relationship Id="rId4" Type="http://schemas.openxmlformats.org/officeDocument/2006/relationships/hyperlink" Target="https://www.c-sharpcorner.com/uploadfile/pmalik/what-is-a-firewall/"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hyperlink" Target="http://www.phuongleeo.tk/2011/07/tim-hieu-co-ban-ve-ids-sensor-cua-cisco.html"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hyperlink" Target="http://1.bp.blogspot.com/-mShxoA3ul9E/TjQEXGjmANI/AAAAAAAAAGg/CwdTihPYfvk/s1600/5-1.jpg"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9.xml"/><Relationship Id="rId4" Type="http://schemas.openxmlformats.org/officeDocument/2006/relationships/hyperlink" Target="https://www.tek-tools.com/security/top-siem-tool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9.xml"/><Relationship Id="rId5" Type="http://schemas.openxmlformats.org/officeDocument/2006/relationships/hyperlink" Target="http://www.prolifics.com/sites/default/files/blogger_importer/s1600/Prolifics_Identity_Intelligence.png" TargetMode="External"/><Relationship Id="rId4" Type="http://schemas.openxmlformats.org/officeDocument/2006/relationships/hyperlink" Target="http://searchsecurity.techtarget.com/feature/Comparing-the-best-SIEM-systems-on-the-market"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2" Type="http://schemas.openxmlformats.org/officeDocument/2006/relationships/hyperlink" Target="https://tek4.vn/" TargetMode="Externa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80">
          <a:fgClr>
            <a:schemeClr val="tx2">
              <a:lumMod val="50000"/>
            </a:schemeClr>
          </a:fgClr>
          <a:bgClr>
            <a:schemeClr val="tx2">
              <a:lumMod val="75000"/>
            </a:schemeClr>
          </a:bgClr>
        </a:pattFill>
        <a:effectLst/>
      </p:bgPr>
    </p:bg>
    <p:spTree>
      <p:nvGrpSpPr>
        <p:cNvPr id="1" name=""/>
        <p:cNvGrpSpPr/>
        <p:nvPr/>
      </p:nvGrpSpPr>
      <p:grpSpPr>
        <a:xfrm>
          <a:off x="0" y="0"/>
          <a:ext cx="0" cy="0"/>
          <a:chOff x="0" y="0"/>
          <a:chExt cx="0" cy="0"/>
        </a:xfrm>
      </p:grpSpPr>
      <p:cxnSp>
        <p:nvCxnSpPr>
          <p:cNvPr id="20" name="Straight Connector 19"/>
          <p:cNvCxnSpPr/>
          <p:nvPr/>
        </p:nvCxnSpPr>
        <p:spPr>
          <a:xfrm>
            <a:off x="5638699" y="4029356"/>
            <a:ext cx="914602" cy="0"/>
          </a:xfrm>
          <a:prstGeom prst="line">
            <a:avLst/>
          </a:prstGeom>
          <a:ln w="57150">
            <a:solidFill>
              <a:srgbClr val="01CEAF"/>
            </a:solidFill>
          </a:ln>
        </p:spPr>
        <p:style>
          <a:lnRef idx="1">
            <a:schemeClr val="accent1"/>
          </a:lnRef>
          <a:fillRef idx="0">
            <a:schemeClr val="accent1"/>
          </a:fillRef>
          <a:effectRef idx="0">
            <a:schemeClr val="accent1"/>
          </a:effectRef>
          <a:fontRef idx="minor">
            <a:schemeClr val="tx1"/>
          </a:fontRef>
        </p:style>
      </p:cxnSp>
      <p:pic>
        <p:nvPicPr>
          <p:cNvPr id="3" name="Picture 2"/>
          <p:cNvPicPr>
            <a:picLocks noChangeAspect="1"/>
          </p:cNvPicPr>
          <p:nvPr/>
        </p:nvPicPr>
        <p:blipFill>
          <a:blip r:embed="rId2"/>
          <a:stretch>
            <a:fillRect/>
          </a:stretch>
        </p:blipFill>
        <p:spPr>
          <a:xfrm>
            <a:off x="1604865" y="3367217"/>
            <a:ext cx="3668442" cy="2751332"/>
          </a:xfrm>
          <a:prstGeom prst="rect">
            <a:avLst/>
          </a:prstGeom>
        </p:spPr>
      </p:pic>
      <p:sp>
        <p:nvSpPr>
          <p:cNvPr id="7" name="TextBox 6"/>
          <p:cNvSpPr txBox="1"/>
          <p:nvPr/>
        </p:nvSpPr>
        <p:spPr>
          <a:xfrm>
            <a:off x="1570553" y="898185"/>
            <a:ext cx="9591087" cy="1754326"/>
          </a:xfrm>
          <a:prstGeom prst="rect">
            <a:avLst/>
          </a:prstGeom>
          <a:noFill/>
        </p:spPr>
        <p:txBody>
          <a:bodyPr wrap="none" rtlCol="0">
            <a:spAutoFit/>
          </a:bodyPr>
          <a:lstStyle/>
          <a:p>
            <a:pPr algn="ctr"/>
            <a:r>
              <a:rPr lang="en-US" sz="4400" b="1" dirty="0" smtClean="0">
                <a:solidFill>
                  <a:schemeClr val="bg1"/>
                </a:solidFill>
              </a:rPr>
              <a:t>Foundation </a:t>
            </a:r>
            <a:r>
              <a:rPr lang="en-US" sz="4400" b="1" dirty="0">
                <a:solidFill>
                  <a:schemeClr val="bg1"/>
                </a:solidFill>
              </a:rPr>
              <a:t>of Information </a:t>
            </a:r>
            <a:r>
              <a:rPr lang="en-US" sz="4400" b="1" dirty="0" smtClean="0">
                <a:solidFill>
                  <a:schemeClr val="bg1"/>
                </a:solidFill>
              </a:rPr>
              <a:t>Security</a:t>
            </a:r>
          </a:p>
          <a:p>
            <a:pPr algn="ctr"/>
            <a:r>
              <a:rPr lang="en-US" sz="3200" b="1">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a:t>
            </a:r>
            <a:r>
              <a:rPr lang="en-US" sz="3200" b="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12. AN TOÀN MẠNG MÁY TÍNH (TIẾP)</a:t>
            </a:r>
            <a:endParaRPr lang="en-US" sz="32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a:p>
            <a:pPr algn="ct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Lecturer: Vu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Duy</a:t>
            </a:r>
            <a:r>
              <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 </a:t>
            </a:r>
            <a:r>
              <a:rPr lang="en-US" sz="3200" b="1" dirty="0" err="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Hien</a:t>
            </a:r>
            <a:endParaRPr lang="en-US" sz="32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spTree>
    <p:extLst>
      <p:ext uri="{BB962C8B-B14F-4D97-AF65-F5344CB8AC3E}">
        <p14:creationId xmlns:p14="http://schemas.microsoft.com/office/powerpoint/2010/main" val="35595825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26300" y="895753"/>
            <a:ext cx="7362786" cy="1446550"/>
          </a:xfrm>
          <a:prstGeom prst="rect">
            <a:avLst/>
          </a:prstGeom>
          <a:noFill/>
        </p:spPr>
        <p:txBody>
          <a:bodyPr wrap="none" rtlCol="0">
            <a:spAutoFit/>
          </a:bodyPr>
          <a:lstStyle/>
          <a:p>
            <a:pPr algn="ctr"/>
            <a:r>
              <a:rPr lang="en-US" sz="4400" b="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BÀI 12. </a:t>
            </a:r>
            <a:endParaRPr lang="en-US" sz="4400" b="1" dirty="0"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a:p>
            <a:pPr algn="ctr"/>
            <a:r>
              <a:rPr lang="en-US" sz="4400" b="1" smtClean="0">
                <a:solidFill>
                  <a:schemeClr val="bg1"/>
                </a:solidFill>
                <a:latin typeface="Times New Roman" panose="02020603050405020304" pitchFamily="18" charset="0"/>
                <a:ea typeface="Lato Black" panose="020F0502020204030203" pitchFamily="34" charset="0"/>
                <a:cs typeface="Times New Roman" panose="02020603050405020304" pitchFamily="18" charset="0"/>
              </a:rPr>
              <a:t>AN TOÀN MẠNG MT (TIẾP</a:t>
            </a:r>
            <a:endParaRPr lang="en-US" sz="4400" b="1" dirty="0">
              <a:solidFill>
                <a:schemeClr val="bg1"/>
              </a:solidFill>
              <a:latin typeface="Times New Roman" panose="02020603050405020304" pitchFamily="18" charset="0"/>
              <a:ea typeface="Lato Black" panose="020F0502020204030203" pitchFamily="34"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428568" y="2509935"/>
            <a:ext cx="8062024" cy="3909767"/>
          </a:xfrm>
          <a:prstGeom prst="rect">
            <a:avLst/>
          </a:prstGeom>
        </p:spPr>
      </p:pic>
      <p:sp>
        <p:nvSpPr>
          <p:cNvPr id="4" name="TextBox 3"/>
          <p:cNvSpPr txBox="1"/>
          <p:nvPr/>
        </p:nvSpPr>
        <p:spPr>
          <a:xfrm>
            <a:off x="8445910" y="6419702"/>
            <a:ext cx="1813317"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3"/>
              </a:rPr>
              <a:t>medium</a:t>
            </a:r>
            <a:endParaRPr lang="en-US">
              <a:solidFill>
                <a:schemeClr val="bg1"/>
              </a:solidFill>
            </a:endParaRPr>
          </a:p>
        </p:txBody>
      </p:sp>
    </p:spTree>
    <p:extLst>
      <p:ext uri="{BB962C8B-B14F-4D97-AF65-F5344CB8AC3E}">
        <p14:creationId xmlns:p14="http://schemas.microsoft.com/office/powerpoint/2010/main" val="39374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BDF9411-EA7D-4D4E-A03E-C99257532632}"/>
              </a:ext>
            </a:extLst>
          </p:cNvPr>
          <p:cNvSpPr txBox="1"/>
          <p:nvPr/>
        </p:nvSpPr>
        <p:spPr>
          <a:xfrm>
            <a:off x="859851" y="2770687"/>
            <a:ext cx="9207018" cy="1061829"/>
          </a:xfrm>
          <a:prstGeom prst="rect">
            <a:avLst/>
          </a:prstGeom>
          <a:noFill/>
        </p:spPr>
        <p:txBody>
          <a:bodyPr wrap="square" rtlCol="0">
            <a:spAutoFit/>
          </a:bodyPr>
          <a:lstStyle/>
          <a:p>
            <a:pPr lvl="0">
              <a:lnSpc>
                <a:spcPct val="90000"/>
              </a:lnSpc>
              <a:defRPr/>
            </a:pP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Tường</a:t>
            </a:r>
            <a:r>
              <a:rPr lang="en-US" sz="7000" dirty="0"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 </a:t>
            </a:r>
            <a:r>
              <a:rPr lang="en-US" sz="7000" dirty="0" err="1" smtClean="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rPr>
              <a:t>lửa</a:t>
            </a:r>
            <a:endParaRPr lang="en-US" sz="7000" dirty="0">
              <a:solidFill>
                <a:srgbClr val="FFFFFF"/>
              </a:solidFill>
              <a:latin typeface="Noto Sans Disp SemCond SemBd" panose="020B0702040504020204" pitchFamily="34"/>
              <a:ea typeface="Noto Sans Disp SemCond SemBd" panose="020B0702040504020204" pitchFamily="34"/>
              <a:cs typeface="Noto Sans Disp SemCond SemBd" panose="020B0702040504020204" pitchFamily="34"/>
            </a:endParaRPr>
          </a:p>
        </p:txBody>
      </p:sp>
      <p:sp>
        <p:nvSpPr>
          <p:cNvPr id="8" name="Rectangle 7">
            <a:extLst>
              <a:ext uri="{FF2B5EF4-FFF2-40B4-BE49-F238E27FC236}">
                <a16:creationId xmlns:a16="http://schemas.microsoft.com/office/drawing/2014/main" id="{9F4C6FAE-F26E-4E16-A872-4299131ECDB5}"/>
              </a:ext>
            </a:extLst>
          </p:cNvPr>
          <p:cNvSpPr/>
          <p:nvPr/>
        </p:nvSpPr>
        <p:spPr>
          <a:xfrm rot="19061577">
            <a:off x="10306661" y="-880441"/>
            <a:ext cx="548554" cy="5370184"/>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0 w 548554"/>
              <a:gd name="connsiteY0" fmla="*/ 0 h 6392775"/>
              <a:gd name="connsiteX1" fmla="*/ 548554 w 548554"/>
              <a:gd name="connsiteY1" fmla="*/ 489516 h 6392775"/>
              <a:gd name="connsiteX2" fmla="*/ 548554 w 548554"/>
              <a:gd name="connsiteY2" fmla="*/ 6392775 h 6392775"/>
              <a:gd name="connsiteX3" fmla="*/ 9539 w 548554"/>
              <a:gd name="connsiteY3" fmla="*/ 6392775 h 6392775"/>
              <a:gd name="connsiteX4" fmla="*/ 0 w 548554"/>
              <a:gd name="connsiteY4" fmla="*/ 0 h 6392775"/>
              <a:gd name="connsiteX0" fmla="*/ 0 w 548554"/>
              <a:gd name="connsiteY0" fmla="*/ 0 h 6392775"/>
              <a:gd name="connsiteX1" fmla="*/ 548554 w 548554"/>
              <a:gd name="connsiteY1" fmla="*/ 489516 h 6392775"/>
              <a:gd name="connsiteX2" fmla="*/ 540729 w 548554"/>
              <a:gd name="connsiteY2" fmla="*/ 4792891 h 6392775"/>
              <a:gd name="connsiteX3" fmla="*/ 9539 w 548554"/>
              <a:gd name="connsiteY3" fmla="*/ 6392775 h 6392775"/>
              <a:gd name="connsiteX4" fmla="*/ 0 w 548554"/>
              <a:gd name="connsiteY4" fmla="*/ 0 h 6392775"/>
              <a:gd name="connsiteX0" fmla="*/ 0 w 548554"/>
              <a:gd name="connsiteY0" fmla="*/ 0 h 5370184"/>
              <a:gd name="connsiteX1" fmla="*/ 548554 w 548554"/>
              <a:gd name="connsiteY1" fmla="*/ 489516 h 5370184"/>
              <a:gd name="connsiteX2" fmla="*/ 540729 w 548554"/>
              <a:gd name="connsiteY2" fmla="*/ 4792891 h 5370184"/>
              <a:gd name="connsiteX3" fmla="*/ 8639 w 548554"/>
              <a:gd name="connsiteY3" fmla="*/ 5370184 h 5370184"/>
              <a:gd name="connsiteX4" fmla="*/ 0 w 548554"/>
              <a:gd name="connsiteY4" fmla="*/ 0 h 53701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8554" h="5370184">
                <a:moveTo>
                  <a:pt x="0" y="0"/>
                </a:moveTo>
                <a:lnTo>
                  <a:pt x="548554" y="489516"/>
                </a:lnTo>
                <a:cubicBezTo>
                  <a:pt x="545946" y="1923974"/>
                  <a:pt x="543337" y="3358433"/>
                  <a:pt x="540729" y="4792891"/>
                </a:cubicBezTo>
                <a:lnTo>
                  <a:pt x="8639" y="5370184"/>
                </a:lnTo>
                <a:cubicBezTo>
                  <a:pt x="5459" y="3239259"/>
                  <a:pt x="3180" y="2130925"/>
                  <a:pt x="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7E95EB1-1005-49A4-B60F-E441AEC9B9F1}"/>
              </a:ext>
            </a:extLst>
          </p:cNvPr>
          <p:cNvSpPr/>
          <p:nvPr/>
        </p:nvSpPr>
        <p:spPr>
          <a:xfrm rot="19061577">
            <a:off x="10682119" y="-733829"/>
            <a:ext cx="530340" cy="4315546"/>
          </a:xfrm>
          <a:custGeom>
            <a:avLst/>
            <a:gdLst>
              <a:gd name="connsiteX0" fmla="*/ 0 w 539015"/>
              <a:gd name="connsiteY0" fmla="*/ 0 h 5903259"/>
              <a:gd name="connsiteX1" fmla="*/ 539015 w 539015"/>
              <a:gd name="connsiteY1" fmla="*/ 0 h 5903259"/>
              <a:gd name="connsiteX2" fmla="*/ 539015 w 539015"/>
              <a:gd name="connsiteY2" fmla="*/ 5903259 h 5903259"/>
              <a:gd name="connsiteX3" fmla="*/ 0 w 539015"/>
              <a:gd name="connsiteY3" fmla="*/ 5903259 h 5903259"/>
              <a:gd name="connsiteX4" fmla="*/ 0 w 539015"/>
              <a:gd name="connsiteY4" fmla="*/ 0 h 5903259"/>
              <a:gd name="connsiteX0" fmla="*/ 14223 w 539015"/>
              <a:gd name="connsiteY0" fmla="*/ 0 h 6365424"/>
              <a:gd name="connsiteX1" fmla="*/ 539015 w 539015"/>
              <a:gd name="connsiteY1" fmla="*/ 462165 h 6365424"/>
              <a:gd name="connsiteX2" fmla="*/ 539015 w 539015"/>
              <a:gd name="connsiteY2" fmla="*/ 6365424 h 6365424"/>
              <a:gd name="connsiteX3" fmla="*/ 0 w 539015"/>
              <a:gd name="connsiteY3" fmla="*/ 6365424 h 6365424"/>
              <a:gd name="connsiteX4" fmla="*/ 14223 w 539015"/>
              <a:gd name="connsiteY4" fmla="*/ 0 h 6365424"/>
              <a:gd name="connsiteX0" fmla="*/ 20423 w 539015"/>
              <a:gd name="connsiteY0" fmla="*/ 0 h 6376953"/>
              <a:gd name="connsiteX1" fmla="*/ 539015 w 539015"/>
              <a:gd name="connsiteY1" fmla="*/ 473694 h 6376953"/>
              <a:gd name="connsiteX2" fmla="*/ 539015 w 539015"/>
              <a:gd name="connsiteY2" fmla="*/ 6376953 h 6376953"/>
              <a:gd name="connsiteX3" fmla="*/ 0 w 539015"/>
              <a:gd name="connsiteY3" fmla="*/ 6376953 h 6376953"/>
              <a:gd name="connsiteX4" fmla="*/ 20423 w 539015"/>
              <a:gd name="connsiteY4" fmla="*/ 0 h 6376953"/>
              <a:gd name="connsiteX0" fmla="*/ 11748 w 530340"/>
              <a:gd name="connsiteY0" fmla="*/ 0 h 6376953"/>
              <a:gd name="connsiteX1" fmla="*/ 530340 w 530340"/>
              <a:gd name="connsiteY1" fmla="*/ 473694 h 6376953"/>
              <a:gd name="connsiteX2" fmla="*/ 530340 w 530340"/>
              <a:gd name="connsiteY2" fmla="*/ 6376953 h 6376953"/>
              <a:gd name="connsiteX3" fmla="*/ 0 w 530340"/>
              <a:gd name="connsiteY3" fmla="*/ 4315546 h 6376953"/>
              <a:gd name="connsiteX4" fmla="*/ 11748 w 530340"/>
              <a:gd name="connsiteY4" fmla="*/ 0 h 6376953"/>
              <a:gd name="connsiteX0" fmla="*/ 11748 w 530340"/>
              <a:gd name="connsiteY0" fmla="*/ 0 h 4315546"/>
              <a:gd name="connsiteX1" fmla="*/ 530340 w 530340"/>
              <a:gd name="connsiteY1" fmla="*/ 473694 h 4315546"/>
              <a:gd name="connsiteX2" fmla="*/ 524835 w 530340"/>
              <a:gd name="connsiteY2" fmla="*/ 3727355 h 4315546"/>
              <a:gd name="connsiteX3" fmla="*/ 0 w 530340"/>
              <a:gd name="connsiteY3" fmla="*/ 4315546 h 4315546"/>
              <a:gd name="connsiteX4" fmla="*/ 11748 w 530340"/>
              <a:gd name="connsiteY4" fmla="*/ 0 h 4315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340" h="4315546">
                <a:moveTo>
                  <a:pt x="11748" y="0"/>
                </a:moveTo>
                <a:lnTo>
                  <a:pt x="530340" y="473694"/>
                </a:lnTo>
                <a:lnTo>
                  <a:pt x="524835" y="3727355"/>
                </a:lnTo>
                <a:lnTo>
                  <a:pt x="0" y="4315546"/>
                </a:lnTo>
                <a:cubicBezTo>
                  <a:pt x="6808" y="2189895"/>
                  <a:pt x="4940" y="2125651"/>
                  <a:pt x="1174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E7B9B140-1DB1-4E5F-B3AB-58AB69C3E5F2}"/>
              </a:ext>
            </a:extLst>
          </p:cNvPr>
          <p:cNvSpPr/>
          <p:nvPr/>
        </p:nvSpPr>
        <p:spPr>
          <a:xfrm rot="19061577">
            <a:off x="9611521" y="-1141075"/>
            <a:ext cx="556134" cy="7463630"/>
          </a:xfrm>
          <a:custGeom>
            <a:avLst/>
            <a:gdLst>
              <a:gd name="connsiteX0" fmla="*/ 0 w 539015"/>
              <a:gd name="connsiteY0" fmla="*/ 0 h 9625038"/>
              <a:gd name="connsiteX1" fmla="*/ 539015 w 539015"/>
              <a:gd name="connsiteY1" fmla="*/ 0 h 9625038"/>
              <a:gd name="connsiteX2" fmla="*/ 539015 w 539015"/>
              <a:gd name="connsiteY2" fmla="*/ 9625038 h 9625038"/>
              <a:gd name="connsiteX3" fmla="*/ 0 w 539015"/>
              <a:gd name="connsiteY3" fmla="*/ 9625038 h 9625038"/>
              <a:gd name="connsiteX4" fmla="*/ 0 w 539015"/>
              <a:gd name="connsiteY4" fmla="*/ 0 h 9625038"/>
              <a:gd name="connsiteX0" fmla="*/ 0 w 539187"/>
              <a:gd name="connsiteY0" fmla="*/ 0 h 9625038"/>
              <a:gd name="connsiteX1" fmla="*/ 539187 w 539187"/>
              <a:gd name="connsiteY1" fmla="*/ 1660179 h 9625038"/>
              <a:gd name="connsiteX2" fmla="*/ 539015 w 539187"/>
              <a:gd name="connsiteY2" fmla="*/ 9625038 h 9625038"/>
              <a:gd name="connsiteX3" fmla="*/ 0 w 539187"/>
              <a:gd name="connsiteY3" fmla="*/ 9625038 h 9625038"/>
              <a:gd name="connsiteX4" fmla="*/ 0 w 539187"/>
              <a:gd name="connsiteY4" fmla="*/ 0 h 9625038"/>
              <a:gd name="connsiteX0" fmla="*/ 5003 w 539187"/>
              <a:gd name="connsiteY0" fmla="*/ 0 h 8435571"/>
              <a:gd name="connsiteX1" fmla="*/ 539187 w 539187"/>
              <a:gd name="connsiteY1" fmla="*/ 470712 h 8435571"/>
              <a:gd name="connsiteX2" fmla="*/ 539015 w 539187"/>
              <a:gd name="connsiteY2" fmla="*/ 8435571 h 8435571"/>
              <a:gd name="connsiteX3" fmla="*/ 0 w 539187"/>
              <a:gd name="connsiteY3" fmla="*/ 8435571 h 8435571"/>
              <a:gd name="connsiteX4" fmla="*/ 5003 w 539187"/>
              <a:gd name="connsiteY4" fmla="*/ 0 h 8435571"/>
              <a:gd name="connsiteX0" fmla="*/ 5003 w 539187"/>
              <a:gd name="connsiteY0" fmla="*/ 0 h 8435571"/>
              <a:gd name="connsiteX1" fmla="*/ 539187 w 539187"/>
              <a:gd name="connsiteY1" fmla="*/ 470712 h 8435571"/>
              <a:gd name="connsiteX2" fmla="*/ 536097 w 539187"/>
              <a:gd name="connsiteY2" fmla="*/ 6844446 h 8435571"/>
              <a:gd name="connsiteX3" fmla="*/ 0 w 539187"/>
              <a:gd name="connsiteY3" fmla="*/ 8435571 h 8435571"/>
              <a:gd name="connsiteX4" fmla="*/ 5003 w 539187"/>
              <a:gd name="connsiteY4" fmla="*/ 0 h 8435571"/>
              <a:gd name="connsiteX0" fmla="*/ 16799 w 550983"/>
              <a:gd name="connsiteY0" fmla="*/ 0 h 7420235"/>
              <a:gd name="connsiteX1" fmla="*/ 550983 w 550983"/>
              <a:gd name="connsiteY1" fmla="*/ 470712 h 7420235"/>
              <a:gd name="connsiteX2" fmla="*/ 547893 w 550983"/>
              <a:gd name="connsiteY2" fmla="*/ 6844446 h 7420235"/>
              <a:gd name="connsiteX3" fmla="*/ 0 w 550983"/>
              <a:gd name="connsiteY3" fmla="*/ 7420235 h 7420235"/>
              <a:gd name="connsiteX4" fmla="*/ 16799 w 550983"/>
              <a:gd name="connsiteY4" fmla="*/ 0 h 7420235"/>
              <a:gd name="connsiteX0" fmla="*/ 21950 w 556134"/>
              <a:gd name="connsiteY0" fmla="*/ 0 h 7463630"/>
              <a:gd name="connsiteX1" fmla="*/ 556134 w 556134"/>
              <a:gd name="connsiteY1" fmla="*/ 470712 h 7463630"/>
              <a:gd name="connsiteX2" fmla="*/ 553044 w 556134"/>
              <a:gd name="connsiteY2" fmla="*/ 6844446 h 7463630"/>
              <a:gd name="connsiteX3" fmla="*/ 0 w 556134"/>
              <a:gd name="connsiteY3" fmla="*/ 7463630 h 7463630"/>
              <a:gd name="connsiteX4" fmla="*/ 21950 w 556134"/>
              <a:gd name="connsiteY4" fmla="*/ 0 h 7463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134" h="7463630">
                <a:moveTo>
                  <a:pt x="21950" y="0"/>
                </a:moveTo>
                <a:lnTo>
                  <a:pt x="556134" y="470712"/>
                </a:lnTo>
                <a:cubicBezTo>
                  <a:pt x="556077" y="3125665"/>
                  <a:pt x="553101" y="4189493"/>
                  <a:pt x="553044" y="6844446"/>
                </a:cubicBezTo>
                <a:lnTo>
                  <a:pt x="0" y="7463630"/>
                </a:lnTo>
                <a:cubicBezTo>
                  <a:pt x="1668" y="4651773"/>
                  <a:pt x="20282" y="2811857"/>
                  <a:pt x="219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rPr>
              <a:t> </a:t>
            </a:r>
          </a:p>
        </p:txBody>
      </p:sp>
    </p:spTree>
    <p:extLst>
      <p:ext uri="{BB962C8B-B14F-4D97-AF65-F5344CB8AC3E}">
        <p14:creationId xmlns:p14="http://schemas.microsoft.com/office/powerpoint/2010/main" val="41478621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smtClean="0"/>
              <a:t>Tường lửa</a:t>
            </a:r>
            <a:r>
              <a:rPr lang="en-US" b="1" dirty="0" smtClean="0"/>
              <a:t> (Firewall)</a:t>
            </a:r>
            <a:endParaRPr lang="en-US" b="1" dirty="0"/>
          </a:p>
        </p:txBody>
      </p:sp>
      <p:sp>
        <p:nvSpPr>
          <p:cNvPr id="2" name="Content Placeholder 1"/>
          <p:cNvSpPr>
            <a:spLocks noGrp="1"/>
          </p:cNvSpPr>
          <p:nvPr>
            <p:ph sz="quarter" idx="4294967295"/>
          </p:nvPr>
        </p:nvSpPr>
        <p:spPr>
          <a:xfrm>
            <a:off x="767669" y="1073020"/>
            <a:ext cx="11016343" cy="5571620"/>
          </a:xfrm>
        </p:spPr>
        <p:txBody>
          <a:bodyPr anchor="t"/>
          <a:lstStyle/>
          <a:p>
            <a:pPr>
              <a:buFont typeface="Wingdings" panose="05000000000000000000" pitchFamily="2" charset="2"/>
              <a:buChar char="q"/>
            </a:pPr>
            <a:r>
              <a:rPr lang="vi-VN" b="1" dirty="0" smtClean="0">
                <a:solidFill>
                  <a:schemeClr val="bg1"/>
                </a:solidFill>
              </a:rPr>
              <a:t>Tường lửa</a:t>
            </a:r>
            <a:r>
              <a:rPr lang="vi-VN" dirty="0" smtClean="0">
                <a:solidFill>
                  <a:schemeClr val="bg1"/>
                </a:solidFill>
              </a:rPr>
              <a:t> </a:t>
            </a:r>
            <a:r>
              <a:rPr lang="en-US" dirty="0" smtClean="0">
                <a:solidFill>
                  <a:schemeClr val="bg1"/>
                </a:solidFill>
              </a:rPr>
              <a:t>(Firewall) </a:t>
            </a:r>
            <a:r>
              <a:rPr lang="vi-VN" dirty="0" smtClean="0">
                <a:solidFill>
                  <a:schemeClr val="bg1"/>
                </a:solidFill>
              </a:rPr>
              <a:t>là </a:t>
            </a:r>
            <a:r>
              <a:rPr lang="vi-VN" dirty="0">
                <a:solidFill>
                  <a:schemeClr val="bg1"/>
                </a:solidFill>
              </a:rPr>
              <a:t>hệ thống ngăn chặn việc truy nhập trái phép từ bên ngoài vào mạng cũng như những kết nối không hợp lệ từ bên trong ra.</a:t>
            </a:r>
            <a:endParaRPr lang="en-US" dirty="0">
              <a:solidFill>
                <a:schemeClr val="bg1"/>
              </a:solidFill>
            </a:endParaRPr>
          </a:p>
        </p:txBody>
      </p:sp>
      <p:pic>
        <p:nvPicPr>
          <p:cNvPr id="7" name="Picture 6"/>
          <p:cNvPicPr>
            <a:picLocks noChangeAspect="1"/>
          </p:cNvPicPr>
          <p:nvPr/>
        </p:nvPicPr>
        <p:blipFill>
          <a:blip r:embed="rId3"/>
          <a:stretch>
            <a:fillRect/>
          </a:stretch>
        </p:blipFill>
        <p:spPr>
          <a:xfrm>
            <a:off x="2605548" y="2593909"/>
            <a:ext cx="7882060" cy="3779751"/>
          </a:xfrm>
          <a:prstGeom prst="rect">
            <a:avLst/>
          </a:prstGeom>
        </p:spPr>
      </p:pic>
      <p:sp>
        <p:nvSpPr>
          <p:cNvPr id="4" name="TextBox 3"/>
          <p:cNvSpPr txBox="1"/>
          <p:nvPr/>
        </p:nvSpPr>
        <p:spPr>
          <a:xfrm>
            <a:off x="8298425" y="6457205"/>
            <a:ext cx="1941557"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4"/>
              </a:rPr>
              <a:t>wikipedia</a:t>
            </a:r>
            <a:endParaRPr lang="en-US">
              <a:solidFill>
                <a:schemeClr val="bg1"/>
              </a:solidFill>
            </a:endParaRPr>
          </a:p>
        </p:txBody>
      </p:sp>
    </p:spTree>
    <p:extLst>
      <p:ext uri="{BB962C8B-B14F-4D97-AF65-F5344CB8AC3E}">
        <p14:creationId xmlns:p14="http://schemas.microsoft.com/office/powerpoint/2010/main" val="3578223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3" y="190954"/>
            <a:ext cx="11750662" cy="793115"/>
          </a:xfrm>
        </p:spPr>
        <p:txBody>
          <a:bodyPr/>
          <a:lstStyle/>
          <a:p>
            <a:pPr algn="ctr"/>
            <a:r>
              <a:rPr lang="en-US" b="1" dirty="0" smtClean="0"/>
              <a:t>Phân loại tường lửa</a:t>
            </a:r>
            <a:endParaRPr lang="en-US" b="1" dirty="0"/>
          </a:p>
        </p:txBody>
      </p:sp>
      <p:sp>
        <p:nvSpPr>
          <p:cNvPr id="2" name="Content Placeholder 1"/>
          <p:cNvSpPr>
            <a:spLocks noGrp="1"/>
          </p:cNvSpPr>
          <p:nvPr>
            <p:ph sz="quarter" idx="4294967295"/>
          </p:nvPr>
        </p:nvSpPr>
        <p:spPr>
          <a:xfrm>
            <a:off x="961053" y="984069"/>
            <a:ext cx="9993085" cy="5523722"/>
          </a:xfrm>
        </p:spPr>
        <p:txBody>
          <a:bodyPr anchor="ctr"/>
          <a:lstStyle/>
          <a:p>
            <a:pPr>
              <a:buFont typeface="Wingdings" panose="05000000000000000000" pitchFamily="2" charset="2"/>
              <a:buChar char="q"/>
            </a:pPr>
            <a:r>
              <a:rPr lang="vi-VN" sz="3200" b="1" dirty="0" smtClean="0">
                <a:solidFill>
                  <a:schemeClr val="bg1"/>
                </a:solidFill>
              </a:rPr>
              <a:t>Theo vị trí</a:t>
            </a:r>
          </a:p>
          <a:p>
            <a:r>
              <a:rPr lang="vi-VN" sz="3200" dirty="0" smtClean="0">
                <a:solidFill>
                  <a:schemeClr val="bg1"/>
                </a:solidFill>
              </a:rPr>
              <a:t>Tường lửa cá nhân</a:t>
            </a:r>
          </a:p>
          <a:p>
            <a:r>
              <a:rPr lang="vi-VN" sz="3200" dirty="0" smtClean="0">
                <a:solidFill>
                  <a:schemeClr val="bg1"/>
                </a:solidFill>
              </a:rPr>
              <a:t>Tường lửa mạng</a:t>
            </a:r>
          </a:p>
          <a:p>
            <a:pPr>
              <a:buFont typeface="Wingdings" panose="05000000000000000000" pitchFamily="2" charset="2"/>
              <a:buChar char="q"/>
            </a:pPr>
            <a:r>
              <a:rPr lang="vi-VN" sz="3200" b="1" dirty="0" smtClean="0">
                <a:solidFill>
                  <a:schemeClr val="bg1"/>
                </a:solidFill>
              </a:rPr>
              <a:t>Theo </a:t>
            </a:r>
            <a:r>
              <a:rPr lang="en-US" sz="3200" b="1" dirty="0" smtClean="0">
                <a:solidFill>
                  <a:schemeClr val="bg1"/>
                </a:solidFill>
              </a:rPr>
              <a:t>khả năng xử lý</a:t>
            </a:r>
            <a:endParaRPr lang="vi-VN" sz="3200" b="1" dirty="0" smtClean="0">
              <a:solidFill>
                <a:schemeClr val="bg1"/>
              </a:solidFill>
            </a:endParaRPr>
          </a:p>
          <a:p>
            <a:r>
              <a:rPr lang="en-US" sz="3200" dirty="0" smtClean="0">
                <a:solidFill>
                  <a:schemeClr val="bg1"/>
                </a:solidFill>
              </a:rPr>
              <a:t>Tầng mạng: packet filter</a:t>
            </a:r>
          </a:p>
          <a:p>
            <a:r>
              <a:rPr lang="en-US" sz="3200" dirty="0" smtClean="0">
                <a:solidFill>
                  <a:schemeClr val="bg1"/>
                </a:solidFill>
              </a:rPr>
              <a:t>Tầng giao vận: stateful packet inspection</a:t>
            </a:r>
          </a:p>
          <a:p>
            <a:r>
              <a:rPr lang="en-US" sz="3200" dirty="0" smtClean="0">
                <a:solidFill>
                  <a:schemeClr val="bg1"/>
                </a:solidFill>
              </a:rPr>
              <a:t>Tầng ứng dụng: application level firewall</a:t>
            </a:r>
            <a:endParaRPr lang="en-US" sz="3200" dirty="0">
              <a:solidFill>
                <a:schemeClr val="bg1"/>
              </a:solidFill>
            </a:endParaRPr>
          </a:p>
        </p:txBody>
      </p:sp>
    </p:spTree>
    <p:extLst>
      <p:ext uri="{BB962C8B-B14F-4D97-AF65-F5344CB8AC3E}">
        <p14:creationId xmlns:p14="http://schemas.microsoft.com/office/powerpoint/2010/main" val="9338933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82" y="190954"/>
            <a:ext cx="11592041" cy="793115"/>
          </a:xfrm>
        </p:spPr>
        <p:txBody>
          <a:bodyPr/>
          <a:lstStyle/>
          <a:p>
            <a:pPr algn="ctr"/>
            <a:r>
              <a:rPr lang="vi-VN" b="1" dirty="0" smtClean="0"/>
              <a:t>Tường lửa mạng và Tường lửa cá nhân</a:t>
            </a:r>
            <a:endParaRPr lang="en-US" b="1" dirty="0"/>
          </a:p>
        </p:txBody>
      </p:sp>
      <p:sp>
        <p:nvSpPr>
          <p:cNvPr id="7" name="TextBox 6"/>
          <p:cNvSpPr txBox="1"/>
          <p:nvPr/>
        </p:nvSpPr>
        <p:spPr>
          <a:xfrm>
            <a:off x="1008328" y="1376265"/>
            <a:ext cx="4334069" cy="1384995"/>
          </a:xfrm>
          <a:prstGeom prst="rect">
            <a:avLst/>
          </a:prstGeom>
          <a:noFill/>
        </p:spPr>
        <p:txBody>
          <a:bodyPr wrap="square" rtlCol="0">
            <a:spAutoFit/>
          </a:bodyPr>
          <a:lstStyle/>
          <a:p>
            <a:r>
              <a:rPr lang="vi-VN" sz="2800" dirty="0">
                <a:solidFill>
                  <a:schemeClr val="bg1"/>
                </a:solidFill>
              </a:rPr>
              <a:t>Cisco ASA, Checkpoint,</a:t>
            </a:r>
          </a:p>
          <a:p>
            <a:r>
              <a:rPr lang="vi-VN" sz="2800" dirty="0">
                <a:solidFill>
                  <a:schemeClr val="bg1"/>
                </a:solidFill>
              </a:rPr>
              <a:t>Microsoft ISA</a:t>
            </a:r>
          </a:p>
          <a:p>
            <a:r>
              <a:rPr lang="vi-VN" sz="2800" dirty="0">
                <a:solidFill>
                  <a:schemeClr val="bg1"/>
                </a:solidFill>
              </a:rPr>
              <a:t>...</a:t>
            </a:r>
            <a:endParaRPr lang="en-US" sz="2800" dirty="0">
              <a:solidFill>
                <a:schemeClr val="bg1"/>
              </a:solidFill>
            </a:endParaRPr>
          </a:p>
        </p:txBody>
      </p:sp>
      <p:sp>
        <p:nvSpPr>
          <p:cNvPr id="8" name="TextBox 7"/>
          <p:cNvSpPr txBox="1"/>
          <p:nvPr/>
        </p:nvSpPr>
        <p:spPr>
          <a:xfrm>
            <a:off x="895739" y="3971731"/>
            <a:ext cx="4942114" cy="2677656"/>
          </a:xfrm>
          <a:prstGeom prst="rect">
            <a:avLst/>
          </a:prstGeom>
          <a:noFill/>
        </p:spPr>
        <p:txBody>
          <a:bodyPr wrap="square" rtlCol="0">
            <a:spAutoFit/>
          </a:bodyPr>
          <a:lstStyle/>
          <a:p>
            <a:r>
              <a:rPr lang="vi-VN" sz="2800" dirty="0">
                <a:solidFill>
                  <a:schemeClr val="bg1"/>
                </a:solidFill>
              </a:rPr>
              <a:t>MS Windows Firewall,</a:t>
            </a:r>
          </a:p>
          <a:p>
            <a:r>
              <a:rPr lang="vi-VN" sz="2800" dirty="0">
                <a:solidFill>
                  <a:schemeClr val="bg1"/>
                </a:solidFill>
              </a:rPr>
              <a:t>iptable,</a:t>
            </a:r>
          </a:p>
          <a:p>
            <a:r>
              <a:rPr lang="vi-VN" sz="2800" dirty="0">
                <a:solidFill>
                  <a:schemeClr val="bg1"/>
                </a:solidFill>
              </a:rPr>
              <a:t>Comodo,</a:t>
            </a:r>
          </a:p>
          <a:p>
            <a:r>
              <a:rPr lang="vi-VN" sz="2800" dirty="0">
                <a:solidFill>
                  <a:schemeClr val="bg1"/>
                </a:solidFill>
              </a:rPr>
              <a:t>ZoneAlarm,</a:t>
            </a:r>
          </a:p>
          <a:p>
            <a:r>
              <a:rPr lang="vi-VN" sz="2800" dirty="0">
                <a:solidFill>
                  <a:schemeClr val="bg1"/>
                </a:solidFill>
              </a:rPr>
              <a:t>*** Internet Security,</a:t>
            </a:r>
          </a:p>
          <a:p>
            <a:r>
              <a:rPr lang="vi-VN" sz="2800" dirty="0">
                <a:solidFill>
                  <a:schemeClr val="bg1"/>
                </a:solidFill>
              </a:rPr>
              <a:t>......</a:t>
            </a:r>
            <a:endParaRPr lang="en-US" sz="2800" dirty="0">
              <a:solidFill>
                <a:schemeClr val="bg1"/>
              </a:solidFill>
            </a:endParaRPr>
          </a:p>
        </p:txBody>
      </p:sp>
      <p:pic>
        <p:nvPicPr>
          <p:cNvPr id="9" name="Picture 2" descr="http://i.stack.imgur.com/aFNL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542" y="984069"/>
            <a:ext cx="5775649" cy="284171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6139542" y="4245428"/>
            <a:ext cx="5775649" cy="2612571"/>
          </a:xfrm>
          <a:prstGeom prst="rect">
            <a:avLst/>
          </a:prstGeom>
        </p:spPr>
      </p:pic>
      <p:sp>
        <p:nvSpPr>
          <p:cNvPr id="3" name="TextBox 2"/>
          <p:cNvSpPr txBox="1"/>
          <p:nvPr/>
        </p:nvSpPr>
        <p:spPr>
          <a:xfrm>
            <a:off x="4499025" y="6351638"/>
            <a:ext cx="1338828"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4"/>
              </a:rPr>
              <a:t>link</a:t>
            </a:r>
            <a:endParaRPr lang="en-US">
              <a:solidFill>
                <a:schemeClr val="bg1"/>
              </a:solidFill>
            </a:endParaRPr>
          </a:p>
        </p:txBody>
      </p:sp>
      <p:sp>
        <p:nvSpPr>
          <p:cNvPr id="10" name="TextBox 9"/>
          <p:cNvSpPr txBox="1"/>
          <p:nvPr/>
        </p:nvSpPr>
        <p:spPr>
          <a:xfrm>
            <a:off x="4499025" y="3321698"/>
            <a:ext cx="1338828"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5"/>
              </a:rPr>
              <a:t>link</a:t>
            </a:r>
            <a:endParaRPr lang="en-US">
              <a:solidFill>
                <a:schemeClr val="bg1"/>
              </a:solidFill>
            </a:endParaRPr>
          </a:p>
        </p:txBody>
      </p:sp>
    </p:spTree>
    <p:extLst>
      <p:ext uri="{BB962C8B-B14F-4D97-AF65-F5344CB8AC3E}">
        <p14:creationId xmlns:p14="http://schemas.microsoft.com/office/powerpoint/2010/main" val="17725835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1980817" cy="793115"/>
          </a:xfrm>
        </p:spPr>
        <p:txBody>
          <a:bodyPr/>
          <a:lstStyle/>
          <a:p>
            <a:pPr algn="ctr"/>
            <a:r>
              <a:rPr lang="en-US" b="1" dirty="0" smtClean="0"/>
              <a:t>Windows Personal Firewall</a:t>
            </a:r>
            <a:endParaRPr lang="en-US" b="1" dirty="0"/>
          </a:p>
        </p:txBody>
      </p:sp>
      <p:pic>
        <p:nvPicPr>
          <p:cNvPr id="6" name="Picture 5"/>
          <p:cNvPicPr>
            <a:picLocks noChangeAspect="1"/>
          </p:cNvPicPr>
          <p:nvPr/>
        </p:nvPicPr>
        <p:blipFill>
          <a:blip r:embed="rId2"/>
          <a:stretch>
            <a:fillRect/>
          </a:stretch>
        </p:blipFill>
        <p:spPr>
          <a:xfrm>
            <a:off x="2045110" y="1161602"/>
            <a:ext cx="9224764" cy="5032866"/>
          </a:xfrm>
          <a:prstGeom prst="rect">
            <a:avLst/>
          </a:prstGeom>
        </p:spPr>
      </p:pic>
      <p:sp>
        <p:nvSpPr>
          <p:cNvPr id="4" name="TextBox 3"/>
          <p:cNvSpPr txBox="1"/>
          <p:nvPr/>
        </p:nvSpPr>
        <p:spPr>
          <a:xfrm>
            <a:off x="6302028" y="6372001"/>
            <a:ext cx="5096267" cy="369332"/>
          </a:xfrm>
          <a:prstGeom prst="rect">
            <a:avLst/>
          </a:prstGeom>
          <a:noFill/>
        </p:spPr>
        <p:txBody>
          <a:bodyPr wrap="none" rtlCol="0">
            <a:spAutoFit/>
          </a:bodyPr>
          <a:lstStyle/>
          <a:p>
            <a:r>
              <a:rPr lang="en-US" smtClean="0">
                <a:solidFill>
                  <a:schemeClr val="bg1"/>
                </a:solidFill>
              </a:rPr>
              <a:t>Nguồn: ảnh chụp màn hình máy tính của tác giả</a:t>
            </a:r>
            <a:endParaRPr lang="en-US">
              <a:solidFill>
                <a:schemeClr val="bg1"/>
              </a:solidFill>
            </a:endParaRPr>
          </a:p>
        </p:txBody>
      </p:sp>
    </p:spTree>
    <p:extLst>
      <p:ext uri="{BB962C8B-B14F-4D97-AF65-F5344CB8AC3E}">
        <p14:creationId xmlns:p14="http://schemas.microsoft.com/office/powerpoint/2010/main" val="25925431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2" y="190954"/>
            <a:ext cx="11980817" cy="793115"/>
          </a:xfrm>
        </p:spPr>
        <p:txBody>
          <a:bodyPr/>
          <a:lstStyle/>
          <a:p>
            <a:pPr algn="ctr"/>
            <a:r>
              <a:rPr lang="en-US" b="1" dirty="0" smtClean="0"/>
              <a:t>Windows Personal Firewall</a:t>
            </a:r>
            <a:endParaRPr lang="en-US" b="1" dirty="0"/>
          </a:p>
        </p:txBody>
      </p:sp>
      <p:pic>
        <p:nvPicPr>
          <p:cNvPr id="2" name="Picture 1"/>
          <p:cNvPicPr>
            <a:picLocks noChangeAspect="1"/>
          </p:cNvPicPr>
          <p:nvPr/>
        </p:nvPicPr>
        <p:blipFill>
          <a:blip r:embed="rId2"/>
          <a:stretch>
            <a:fillRect/>
          </a:stretch>
        </p:blipFill>
        <p:spPr>
          <a:xfrm>
            <a:off x="2812026" y="1286888"/>
            <a:ext cx="8841908" cy="4455120"/>
          </a:xfrm>
          <a:prstGeom prst="rect">
            <a:avLst/>
          </a:prstGeom>
        </p:spPr>
      </p:pic>
      <p:sp>
        <p:nvSpPr>
          <p:cNvPr id="4" name="TextBox 3"/>
          <p:cNvSpPr txBox="1"/>
          <p:nvPr/>
        </p:nvSpPr>
        <p:spPr>
          <a:xfrm>
            <a:off x="6557667" y="6044827"/>
            <a:ext cx="5096267" cy="369332"/>
          </a:xfrm>
          <a:prstGeom prst="rect">
            <a:avLst/>
          </a:prstGeom>
          <a:noFill/>
        </p:spPr>
        <p:txBody>
          <a:bodyPr wrap="none" rtlCol="0">
            <a:spAutoFit/>
          </a:bodyPr>
          <a:lstStyle/>
          <a:p>
            <a:r>
              <a:rPr lang="en-US" smtClean="0">
                <a:solidFill>
                  <a:schemeClr val="bg1"/>
                </a:solidFill>
              </a:rPr>
              <a:t>Nguồn: ảnh chụp màn hình máy tính của tác giả</a:t>
            </a:r>
            <a:endParaRPr lang="en-US">
              <a:solidFill>
                <a:schemeClr val="bg1"/>
              </a:solidFill>
            </a:endParaRPr>
          </a:p>
        </p:txBody>
      </p:sp>
    </p:spTree>
    <p:extLst>
      <p:ext uri="{BB962C8B-B14F-4D97-AF65-F5344CB8AC3E}">
        <p14:creationId xmlns:p14="http://schemas.microsoft.com/office/powerpoint/2010/main" val="6014867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7" name="Rectangle 2"/>
          <p:cNvSpPr>
            <a:spLocks noGrp="1" noChangeArrowheads="1"/>
          </p:cNvSpPr>
          <p:nvPr>
            <p:ph type="title"/>
          </p:nvPr>
        </p:nvSpPr>
        <p:spPr>
          <a:xfrm>
            <a:off x="468995" y="224471"/>
            <a:ext cx="11369904" cy="848549"/>
          </a:xfrm>
        </p:spPr>
        <p:txBody>
          <a:bodyPr/>
          <a:lstStyle/>
          <a:p>
            <a:pPr algn="ctr"/>
            <a:r>
              <a:rPr lang="en-US" altLang="en-US" b="1" dirty="0" smtClean="0">
                <a:solidFill>
                  <a:schemeClr val="bg1"/>
                </a:solidFill>
              </a:rPr>
              <a:t>Firewall Rules</a:t>
            </a:r>
          </a:p>
        </p:txBody>
      </p:sp>
      <p:sp>
        <p:nvSpPr>
          <p:cNvPr id="101378" name="Rectangle 3"/>
          <p:cNvSpPr>
            <a:spLocks noGrp="1" noChangeArrowheads="1"/>
          </p:cNvSpPr>
          <p:nvPr>
            <p:ph type="body" idx="1"/>
          </p:nvPr>
        </p:nvSpPr>
        <p:spPr>
          <a:xfrm>
            <a:off x="656567" y="1283610"/>
            <a:ext cx="10994760" cy="4621160"/>
          </a:xfrm>
        </p:spPr>
        <p:txBody>
          <a:bodyPr/>
          <a:lstStyle/>
          <a:p>
            <a:r>
              <a:rPr lang="en-US" altLang="en-US" dirty="0" err="1" smtClean="0"/>
              <a:t>Với</a:t>
            </a:r>
            <a:r>
              <a:rPr lang="en-US" altLang="en-US" dirty="0" smtClean="0"/>
              <a:t> </a:t>
            </a:r>
            <a:r>
              <a:rPr lang="en-US" altLang="en-US" dirty="0" err="1" smtClean="0"/>
              <a:t>tường</a:t>
            </a:r>
            <a:r>
              <a:rPr lang="en-US" altLang="en-US" dirty="0" smtClean="0"/>
              <a:t> </a:t>
            </a:r>
            <a:r>
              <a:rPr lang="en-US" altLang="en-US" dirty="0" err="1" smtClean="0"/>
              <a:t>lửa</a:t>
            </a:r>
            <a:r>
              <a:rPr lang="en-US" altLang="en-US" dirty="0" smtClean="0"/>
              <a:t> </a:t>
            </a:r>
            <a:r>
              <a:rPr lang="en-US" altLang="en-US" dirty="0" err="1" smtClean="0"/>
              <a:t>lọc</a:t>
            </a:r>
            <a:r>
              <a:rPr lang="en-US" altLang="en-US" dirty="0" smtClean="0"/>
              <a:t> </a:t>
            </a:r>
            <a:r>
              <a:rPr lang="en-US" altLang="en-US" dirty="0" err="1" smtClean="0"/>
              <a:t>gói</a:t>
            </a:r>
            <a:r>
              <a:rPr lang="en-US" altLang="en-US" dirty="0" smtClean="0"/>
              <a:t> packet-filtering </a:t>
            </a:r>
            <a:r>
              <a:rPr lang="en-US" altLang="en-US" dirty="0" err="1" smtClean="0"/>
              <a:t>thông</a:t>
            </a:r>
            <a:r>
              <a:rPr lang="en-US" altLang="en-US" dirty="0" smtClean="0"/>
              <a:t> </a:t>
            </a:r>
            <a:r>
              <a:rPr lang="en-US" altLang="en-US" dirty="0" err="1" smtClean="0"/>
              <a:t>thường</a:t>
            </a:r>
            <a:r>
              <a:rPr lang="en-US" altLang="en-US" dirty="0" smtClean="0"/>
              <a:t>, </a:t>
            </a:r>
            <a:r>
              <a:rPr lang="en-US" altLang="en-US" dirty="0" err="1" smtClean="0"/>
              <a:t>chúng</a:t>
            </a:r>
            <a:r>
              <a:rPr lang="en-US" altLang="en-US" dirty="0" smtClean="0"/>
              <a:t> </a:t>
            </a:r>
            <a:r>
              <a:rPr lang="en-US" altLang="en-US" dirty="0" err="1" smtClean="0"/>
              <a:t>hoạt</a:t>
            </a:r>
            <a:r>
              <a:rPr lang="en-US" altLang="en-US" dirty="0" smtClean="0"/>
              <a:t> </a:t>
            </a:r>
            <a:r>
              <a:rPr lang="en-US" altLang="en-US" dirty="0" err="1" smtClean="0"/>
              <a:t>động</a:t>
            </a:r>
            <a:r>
              <a:rPr lang="en-US" altLang="en-US" dirty="0" smtClean="0"/>
              <a:t> </a:t>
            </a:r>
            <a:r>
              <a:rPr lang="en-US" altLang="en-US" dirty="0" err="1" smtClean="0"/>
              <a:t>như</a:t>
            </a:r>
            <a:r>
              <a:rPr lang="en-US" altLang="en-US" dirty="0" smtClean="0"/>
              <a:t> </a:t>
            </a:r>
            <a:r>
              <a:rPr lang="en-US" altLang="en-US" dirty="0" err="1" smtClean="0"/>
              <a:t>các</a:t>
            </a:r>
            <a:r>
              <a:rPr lang="en-US" altLang="en-US" dirty="0" smtClean="0"/>
              <a:t> ACL </a:t>
            </a:r>
            <a:r>
              <a:rPr lang="en-US" altLang="en-US" dirty="0" err="1" smtClean="0"/>
              <a:t>trong</a:t>
            </a:r>
            <a:r>
              <a:rPr lang="en-US" altLang="en-US" dirty="0" smtClean="0"/>
              <a:t> router</a:t>
            </a:r>
          </a:p>
        </p:txBody>
      </p:sp>
      <p:pic>
        <p:nvPicPr>
          <p:cNvPr id="2" name="Picture 1"/>
          <p:cNvPicPr>
            <a:picLocks noChangeAspect="1"/>
          </p:cNvPicPr>
          <p:nvPr/>
        </p:nvPicPr>
        <p:blipFill>
          <a:blip r:embed="rId2"/>
          <a:stretch>
            <a:fillRect/>
          </a:stretch>
        </p:blipFill>
        <p:spPr>
          <a:xfrm>
            <a:off x="1073020" y="2687216"/>
            <a:ext cx="10356979" cy="4170784"/>
          </a:xfrm>
          <a:prstGeom prst="rect">
            <a:avLst/>
          </a:prstGeom>
        </p:spPr>
      </p:pic>
    </p:spTree>
    <p:extLst>
      <p:ext uri="{BB962C8B-B14F-4D97-AF65-F5344CB8AC3E}">
        <p14:creationId xmlns:p14="http://schemas.microsoft.com/office/powerpoint/2010/main" val="23440300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5" name="Title 1"/>
          <p:cNvSpPr>
            <a:spLocks noGrp="1"/>
          </p:cNvSpPr>
          <p:nvPr>
            <p:ph type="title"/>
          </p:nvPr>
        </p:nvSpPr>
        <p:spPr/>
        <p:txBody>
          <a:bodyPr/>
          <a:lstStyle/>
          <a:p>
            <a:pPr algn="ctr"/>
            <a:r>
              <a:rPr lang="en-US" altLang="en-US" b="1" dirty="0" err="1" smtClean="0">
                <a:solidFill>
                  <a:schemeClr val="bg1"/>
                </a:solidFill>
              </a:rPr>
              <a:t>Các</a:t>
            </a:r>
            <a:r>
              <a:rPr lang="en-US" altLang="en-US" b="1" dirty="0" smtClean="0">
                <a:solidFill>
                  <a:schemeClr val="bg1"/>
                </a:solidFill>
              </a:rPr>
              <a:t> </a:t>
            </a:r>
            <a:r>
              <a:rPr lang="en-US" altLang="en-US" b="1" dirty="0" err="1" smtClean="0">
                <a:solidFill>
                  <a:schemeClr val="bg1"/>
                </a:solidFill>
              </a:rPr>
              <a:t>thế</a:t>
            </a:r>
            <a:r>
              <a:rPr lang="en-US" altLang="en-US" b="1" dirty="0" smtClean="0">
                <a:solidFill>
                  <a:schemeClr val="bg1"/>
                </a:solidFill>
              </a:rPr>
              <a:t> </a:t>
            </a:r>
            <a:r>
              <a:rPr lang="en-US" altLang="en-US" b="1" dirty="0" err="1" smtClean="0">
                <a:solidFill>
                  <a:schemeClr val="bg1"/>
                </a:solidFill>
              </a:rPr>
              <a:t>hệ</a:t>
            </a:r>
            <a:r>
              <a:rPr lang="en-US" altLang="en-US" b="1" dirty="0" smtClean="0">
                <a:solidFill>
                  <a:schemeClr val="bg1"/>
                </a:solidFill>
              </a:rPr>
              <a:t> </a:t>
            </a:r>
            <a:r>
              <a:rPr lang="en-US" altLang="en-US" b="1" dirty="0" err="1" smtClean="0">
                <a:solidFill>
                  <a:schemeClr val="bg1"/>
                </a:solidFill>
              </a:rPr>
              <a:t>tường</a:t>
            </a:r>
            <a:r>
              <a:rPr lang="en-US" altLang="en-US" b="1" dirty="0" smtClean="0">
                <a:solidFill>
                  <a:schemeClr val="bg1"/>
                </a:solidFill>
              </a:rPr>
              <a:t> </a:t>
            </a:r>
            <a:r>
              <a:rPr lang="en-US" altLang="en-US" b="1" dirty="0" err="1" smtClean="0">
                <a:solidFill>
                  <a:schemeClr val="bg1"/>
                </a:solidFill>
              </a:rPr>
              <a:t>lửa</a:t>
            </a:r>
            <a:endParaRPr lang="en-US" altLang="en-US" b="1" dirty="0" smtClean="0">
              <a:solidFill>
                <a:schemeClr val="bg1"/>
              </a:solidFill>
            </a:endParaRPr>
          </a:p>
        </p:txBody>
      </p:sp>
      <p:sp>
        <p:nvSpPr>
          <p:cNvPr id="134146" name="Content Placeholder 2"/>
          <p:cNvSpPr>
            <a:spLocks noGrp="1"/>
          </p:cNvSpPr>
          <p:nvPr>
            <p:ph idx="1"/>
          </p:nvPr>
        </p:nvSpPr>
        <p:spPr>
          <a:xfrm>
            <a:off x="629263" y="1684827"/>
            <a:ext cx="10994760" cy="4621160"/>
          </a:xfrm>
        </p:spPr>
        <p:txBody>
          <a:bodyPr/>
          <a:lstStyle/>
          <a:p>
            <a:r>
              <a:rPr lang="en-US" altLang="en-US" dirty="0" smtClean="0"/>
              <a:t>First generation</a:t>
            </a:r>
          </a:p>
          <a:p>
            <a:pPr lvl="1"/>
            <a:r>
              <a:rPr lang="en-US" altLang="en-US" sz="2800" dirty="0" err="1" smtClean="0"/>
              <a:t>Các</a:t>
            </a:r>
            <a:r>
              <a:rPr lang="en-US" altLang="en-US" sz="2800" dirty="0" smtClean="0"/>
              <a:t> </a:t>
            </a:r>
            <a:r>
              <a:rPr lang="en-US" altLang="en-US" sz="2800" dirty="0" err="1" smtClean="0"/>
              <a:t>bộ</a:t>
            </a:r>
            <a:r>
              <a:rPr lang="en-US" altLang="en-US" sz="2800" dirty="0" smtClean="0"/>
              <a:t> </a:t>
            </a:r>
            <a:r>
              <a:rPr lang="en-US" altLang="en-US" sz="2800" dirty="0" err="1" smtClean="0"/>
              <a:t>lọc</a:t>
            </a:r>
            <a:r>
              <a:rPr lang="en-US" altLang="en-US" sz="2800" dirty="0" smtClean="0"/>
              <a:t> </a:t>
            </a:r>
            <a:r>
              <a:rPr lang="en-US" altLang="en-US" sz="2800" dirty="0" err="1" smtClean="0"/>
              <a:t>gói</a:t>
            </a:r>
            <a:r>
              <a:rPr lang="en-US" altLang="en-US" sz="2800" dirty="0" smtClean="0"/>
              <a:t> </a:t>
            </a:r>
            <a:r>
              <a:rPr lang="en-US" altLang="en-US" sz="2800" dirty="0" err="1" smtClean="0"/>
              <a:t>với</a:t>
            </a:r>
            <a:r>
              <a:rPr lang="en-US" altLang="en-US" sz="2800" dirty="0" smtClean="0"/>
              <a:t> ACL</a:t>
            </a:r>
          </a:p>
          <a:p>
            <a:r>
              <a:rPr lang="en-US" altLang="en-US" dirty="0" smtClean="0"/>
              <a:t>Second generation</a:t>
            </a:r>
          </a:p>
          <a:p>
            <a:pPr lvl="1"/>
            <a:r>
              <a:rPr lang="en-US" altLang="en-US" sz="2800" dirty="0" err="1" smtClean="0"/>
              <a:t>Phân</a:t>
            </a:r>
            <a:r>
              <a:rPr lang="en-US" altLang="en-US" sz="2800" dirty="0" smtClean="0"/>
              <a:t> </a:t>
            </a:r>
            <a:r>
              <a:rPr lang="en-US" altLang="en-US" sz="2800" dirty="0" err="1" smtClean="0"/>
              <a:t>tích</a:t>
            </a:r>
            <a:r>
              <a:rPr lang="en-US" altLang="en-US" sz="2800" dirty="0" smtClean="0"/>
              <a:t> </a:t>
            </a:r>
            <a:r>
              <a:rPr lang="en-US" altLang="en-US" sz="2800" dirty="0" err="1" smtClean="0"/>
              <a:t>trạng</a:t>
            </a:r>
            <a:r>
              <a:rPr lang="en-US" altLang="en-US" sz="2800" dirty="0" smtClean="0"/>
              <a:t> </a:t>
            </a:r>
            <a:r>
              <a:rPr lang="en-US" altLang="en-US" sz="2800" dirty="0" err="1" smtClean="0"/>
              <a:t>thái</a:t>
            </a:r>
            <a:endParaRPr lang="en-US" altLang="en-US" sz="2800" dirty="0" smtClean="0"/>
          </a:p>
          <a:p>
            <a:pPr lvl="1"/>
            <a:r>
              <a:rPr lang="en-US" altLang="en-US" sz="2800" dirty="0" err="1" smtClean="0"/>
              <a:t>Các</a:t>
            </a:r>
            <a:r>
              <a:rPr lang="en-US" altLang="en-US" sz="2800" dirty="0" smtClean="0"/>
              <a:t> </a:t>
            </a:r>
            <a:r>
              <a:rPr lang="en-US" altLang="en-US" sz="2800" dirty="0" err="1" smtClean="0"/>
              <a:t>gói</a:t>
            </a:r>
            <a:r>
              <a:rPr lang="en-US" altLang="en-US" sz="2800" dirty="0" smtClean="0"/>
              <a:t> tin </a:t>
            </a:r>
            <a:r>
              <a:rPr lang="en-US" altLang="en-US" sz="2800" dirty="0" err="1" smtClean="0"/>
              <a:t>nằm</a:t>
            </a:r>
            <a:r>
              <a:rPr lang="en-US" altLang="en-US" sz="2800" dirty="0" smtClean="0"/>
              <a:t> </a:t>
            </a:r>
            <a:r>
              <a:rPr lang="en-US" altLang="en-US" sz="2800" dirty="0" err="1" smtClean="0"/>
              <a:t>trong</a:t>
            </a:r>
            <a:r>
              <a:rPr lang="en-US" altLang="en-US" sz="2800" dirty="0" smtClean="0"/>
              <a:t> </a:t>
            </a:r>
            <a:r>
              <a:rPr lang="en-US" altLang="en-US" sz="2800" dirty="0" err="1" smtClean="0"/>
              <a:t>cùng</a:t>
            </a:r>
            <a:r>
              <a:rPr lang="en-US" altLang="en-US" sz="2800" dirty="0" smtClean="0"/>
              <a:t> </a:t>
            </a:r>
            <a:r>
              <a:rPr lang="en-US" altLang="en-US" sz="2800" dirty="0" err="1" smtClean="0"/>
              <a:t>một</a:t>
            </a:r>
            <a:r>
              <a:rPr lang="en-US" altLang="en-US" sz="2800" dirty="0" smtClean="0"/>
              <a:t> sessions </a:t>
            </a:r>
            <a:r>
              <a:rPr lang="en-US" altLang="en-US" sz="2800" dirty="0" err="1" smtClean="0"/>
              <a:t>sẽ</a:t>
            </a:r>
            <a:r>
              <a:rPr lang="en-US" altLang="en-US" sz="2800" dirty="0" smtClean="0"/>
              <a:t> </a:t>
            </a:r>
            <a:r>
              <a:rPr lang="en-US" altLang="en-US" sz="2800" dirty="0" err="1" smtClean="0"/>
              <a:t>được</a:t>
            </a:r>
            <a:r>
              <a:rPr lang="en-US" altLang="en-US" sz="2800" dirty="0" smtClean="0"/>
              <a:t> </a:t>
            </a:r>
            <a:r>
              <a:rPr lang="en-US" altLang="en-US" sz="2800" dirty="0" err="1" smtClean="0"/>
              <a:t>xử</a:t>
            </a:r>
            <a:r>
              <a:rPr lang="en-US" altLang="en-US" sz="2800" dirty="0" smtClean="0"/>
              <a:t> </a:t>
            </a:r>
            <a:r>
              <a:rPr lang="en-US" altLang="en-US" sz="2800" dirty="0" err="1" smtClean="0"/>
              <a:t>lý</a:t>
            </a:r>
            <a:r>
              <a:rPr lang="en-US" altLang="en-US" sz="2800" dirty="0" smtClean="0"/>
              <a:t> </a:t>
            </a:r>
            <a:r>
              <a:rPr lang="en-US" altLang="en-US" sz="2800" dirty="0" err="1" smtClean="0"/>
              <a:t>khác</a:t>
            </a:r>
            <a:endParaRPr lang="en-US" altLang="en-US" sz="2800" dirty="0" smtClean="0"/>
          </a:p>
          <a:p>
            <a:r>
              <a:rPr lang="en-US" altLang="en-US" dirty="0" smtClean="0"/>
              <a:t>Third generation</a:t>
            </a:r>
          </a:p>
          <a:p>
            <a:pPr lvl="1"/>
            <a:r>
              <a:rPr lang="en-US" altLang="en-US" sz="2800" dirty="0" err="1" smtClean="0"/>
              <a:t>Làm</a:t>
            </a:r>
            <a:r>
              <a:rPr lang="en-US" altLang="en-US" sz="2800" dirty="0" smtClean="0"/>
              <a:t> </a:t>
            </a:r>
            <a:r>
              <a:rPr lang="en-US" altLang="en-US" sz="2800" dirty="0" err="1" smtClean="0"/>
              <a:t>việc</a:t>
            </a:r>
            <a:r>
              <a:rPr lang="en-US" altLang="en-US" sz="2800" dirty="0" smtClean="0"/>
              <a:t> ở </a:t>
            </a:r>
            <a:r>
              <a:rPr lang="en-US" altLang="en-US" sz="2800" dirty="0" err="1" smtClean="0"/>
              <a:t>tầng</a:t>
            </a:r>
            <a:r>
              <a:rPr lang="en-US" altLang="en-US" sz="2800" dirty="0" smtClean="0"/>
              <a:t> </a:t>
            </a:r>
            <a:r>
              <a:rPr lang="en-US" altLang="en-US" sz="2800" dirty="0" err="1" smtClean="0"/>
              <a:t>ứng</a:t>
            </a:r>
            <a:r>
              <a:rPr lang="en-US" altLang="en-US" sz="2800" dirty="0" smtClean="0"/>
              <a:t> </a:t>
            </a:r>
            <a:r>
              <a:rPr lang="en-US" altLang="en-US" sz="2800" dirty="0" err="1" smtClean="0"/>
              <a:t>dụng</a:t>
            </a:r>
            <a:r>
              <a:rPr lang="en-US" altLang="en-US" sz="2800" dirty="0" smtClean="0"/>
              <a:t>, </a:t>
            </a:r>
            <a:r>
              <a:rPr lang="en-US" altLang="en-US" sz="2800" dirty="0" err="1" smtClean="0"/>
              <a:t>chẳng</a:t>
            </a:r>
            <a:r>
              <a:rPr lang="en-US" altLang="en-US" sz="2800" dirty="0" smtClean="0"/>
              <a:t> </a:t>
            </a:r>
            <a:r>
              <a:rPr lang="en-US" altLang="en-US" sz="2800" dirty="0" err="1" smtClean="0"/>
              <a:t>hạn</a:t>
            </a:r>
            <a:r>
              <a:rPr lang="en-US" altLang="en-US" sz="2800" dirty="0" smtClean="0"/>
              <a:t> </a:t>
            </a:r>
            <a:r>
              <a:rPr lang="en-US" altLang="en-US" sz="2800" dirty="0" err="1" smtClean="0"/>
              <a:t>như</a:t>
            </a:r>
            <a:r>
              <a:rPr lang="en-US" altLang="en-US" sz="2800" dirty="0" smtClean="0"/>
              <a:t> WAF</a:t>
            </a:r>
          </a:p>
          <a:p>
            <a:pPr lvl="1"/>
            <a:r>
              <a:rPr lang="en-US" altLang="en-US" sz="2800" dirty="0" smtClean="0"/>
              <a:t>WAF </a:t>
            </a:r>
            <a:r>
              <a:rPr lang="en-US" altLang="en-US" sz="2800" dirty="0" err="1" smtClean="0"/>
              <a:t>được</a:t>
            </a:r>
            <a:r>
              <a:rPr lang="en-US" altLang="en-US" sz="2800" dirty="0" smtClean="0"/>
              <a:t> </a:t>
            </a:r>
            <a:r>
              <a:rPr lang="en-US" altLang="en-US" sz="2800" dirty="0" err="1" smtClean="0"/>
              <a:t>thiết</a:t>
            </a:r>
            <a:r>
              <a:rPr lang="en-US" altLang="en-US" sz="2800" dirty="0" smtClean="0"/>
              <a:t> </a:t>
            </a:r>
            <a:r>
              <a:rPr lang="en-US" altLang="en-US" sz="2800" dirty="0" err="1" smtClean="0"/>
              <a:t>kế</a:t>
            </a:r>
            <a:r>
              <a:rPr lang="en-US" altLang="en-US" sz="2800" dirty="0" smtClean="0"/>
              <a:t> </a:t>
            </a:r>
            <a:r>
              <a:rPr lang="en-US" altLang="en-US" sz="2800" dirty="0" err="1" smtClean="0"/>
              <a:t>chủ</a:t>
            </a:r>
            <a:r>
              <a:rPr lang="en-US" altLang="en-US" sz="2800" dirty="0" smtClean="0"/>
              <a:t> </a:t>
            </a:r>
            <a:r>
              <a:rPr lang="en-US" altLang="en-US" sz="2800" dirty="0" err="1" smtClean="0"/>
              <a:t>yếu</a:t>
            </a:r>
            <a:r>
              <a:rPr lang="en-US" altLang="en-US" sz="2800" dirty="0" smtClean="0"/>
              <a:t> </a:t>
            </a:r>
            <a:r>
              <a:rPr lang="en-US" altLang="en-US" sz="2800" dirty="0" err="1" smtClean="0"/>
              <a:t>để</a:t>
            </a:r>
            <a:r>
              <a:rPr lang="en-US" altLang="en-US" sz="2800" dirty="0" smtClean="0"/>
              <a:t> </a:t>
            </a:r>
            <a:r>
              <a:rPr lang="en-US" altLang="en-US" sz="2800" dirty="0" err="1" smtClean="0"/>
              <a:t>chống</a:t>
            </a:r>
            <a:r>
              <a:rPr lang="en-US" altLang="en-US" sz="2800" dirty="0" smtClean="0"/>
              <a:t> </a:t>
            </a:r>
            <a:r>
              <a:rPr lang="en-US" altLang="en-US" sz="2800" dirty="0" err="1" smtClean="0"/>
              <a:t>lại</a:t>
            </a:r>
            <a:r>
              <a:rPr lang="en-US" altLang="en-US" sz="2800" dirty="0" smtClean="0"/>
              <a:t> </a:t>
            </a:r>
            <a:r>
              <a:rPr lang="en-US" altLang="en-US" sz="2800" dirty="0" err="1" smtClean="0"/>
              <a:t>các</a:t>
            </a:r>
            <a:r>
              <a:rPr lang="en-US" altLang="en-US" sz="2800" dirty="0" smtClean="0"/>
              <a:t> </a:t>
            </a:r>
            <a:r>
              <a:rPr lang="en-US" altLang="en-US" sz="2800" dirty="0" err="1" smtClean="0"/>
              <a:t>tấn</a:t>
            </a:r>
            <a:r>
              <a:rPr lang="en-US" altLang="en-US" sz="2800" dirty="0" smtClean="0"/>
              <a:t> </a:t>
            </a:r>
            <a:r>
              <a:rPr lang="en-US" altLang="en-US" sz="2800" dirty="0" err="1" smtClean="0"/>
              <a:t>công</a:t>
            </a:r>
            <a:r>
              <a:rPr lang="en-US" altLang="en-US" sz="2800" dirty="0" smtClean="0"/>
              <a:t> </a:t>
            </a:r>
            <a:r>
              <a:rPr lang="en-US" altLang="en-US" sz="2800" dirty="0" err="1" smtClean="0"/>
              <a:t>phổ</a:t>
            </a:r>
            <a:r>
              <a:rPr lang="en-US" altLang="en-US" sz="2800" dirty="0" smtClean="0"/>
              <a:t> </a:t>
            </a:r>
            <a:r>
              <a:rPr lang="en-US" altLang="en-US" sz="2800" dirty="0" err="1" smtClean="0"/>
              <a:t>biến</a:t>
            </a:r>
            <a:r>
              <a:rPr lang="en-US" altLang="en-US" sz="2800" dirty="0" smtClean="0"/>
              <a:t> </a:t>
            </a:r>
            <a:r>
              <a:rPr lang="en-US" altLang="en-US" sz="2800" dirty="0" err="1" smtClean="0"/>
              <a:t>vào</a:t>
            </a:r>
            <a:r>
              <a:rPr lang="en-US" altLang="en-US" sz="2800" dirty="0" smtClean="0"/>
              <a:t> </a:t>
            </a:r>
            <a:r>
              <a:rPr lang="en-US" altLang="en-US" sz="2800" dirty="0" err="1" smtClean="0"/>
              <a:t>ứng</a:t>
            </a:r>
            <a:r>
              <a:rPr lang="en-US" altLang="en-US" sz="2800" dirty="0" smtClean="0"/>
              <a:t> </a:t>
            </a:r>
            <a:r>
              <a:rPr lang="en-US" altLang="en-US" sz="2800" dirty="0" err="1" smtClean="0"/>
              <a:t>dụng</a:t>
            </a:r>
            <a:r>
              <a:rPr lang="en-US" altLang="en-US" sz="2800" dirty="0" smtClean="0"/>
              <a:t> Web </a:t>
            </a:r>
            <a:r>
              <a:rPr lang="en-US" altLang="en-US" sz="2800" dirty="0" err="1" smtClean="0"/>
              <a:t>như</a:t>
            </a:r>
            <a:r>
              <a:rPr lang="en-US" altLang="en-US" sz="2800" dirty="0" smtClean="0"/>
              <a:t> SQL Injection, XSS, NOP Sled…</a:t>
            </a:r>
          </a:p>
        </p:txBody>
      </p:sp>
    </p:spTree>
    <p:extLst>
      <p:ext uri="{BB962C8B-B14F-4D97-AF65-F5344CB8AC3E}">
        <p14:creationId xmlns:p14="http://schemas.microsoft.com/office/powerpoint/2010/main" val="26005331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algn="ctr"/>
            <a:r>
              <a:rPr lang="en-US" altLang="en-US" b="1" dirty="0">
                <a:solidFill>
                  <a:schemeClr val="bg1"/>
                </a:solidFill>
              </a:rPr>
              <a:t>Packet Filter</a:t>
            </a:r>
          </a:p>
        </p:txBody>
      </p:sp>
      <p:sp>
        <p:nvSpPr>
          <p:cNvPr id="20483" name="Rectangle 3"/>
          <p:cNvSpPr>
            <a:spLocks noGrp="1" noChangeArrowheads="1"/>
          </p:cNvSpPr>
          <p:nvPr>
            <p:ph type="body" idx="1"/>
          </p:nvPr>
        </p:nvSpPr>
        <p:spPr>
          <a:xfrm>
            <a:off x="629263" y="1317151"/>
            <a:ext cx="10994760" cy="4621160"/>
          </a:xfrm>
        </p:spPr>
        <p:txBody>
          <a:bodyPr/>
          <a:lstStyle/>
          <a:p>
            <a:r>
              <a:rPr lang="en-US" altLang="en-US" dirty="0" err="1" smtClean="0"/>
              <a:t>Làm</a:t>
            </a:r>
            <a:r>
              <a:rPr lang="en-US" altLang="en-US" dirty="0" smtClean="0"/>
              <a:t> </a:t>
            </a:r>
            <a:r>
              <a:rPr lang="en-US" altLang="en-US" dirty="0" err="1" smtClean="0"/>
              <a:t>việc</a:t>
            </a:r>
            <a:r>
              <a:rPr lang="en-US" altLang="en-US" dirty="0" smtClean="0"/>
              <a:t> ở </a:t>
            </a:r>
            <a:r>
              <a:rPr lang="en-US" altLang="en-US" dirty="0" err="1" smtClean="0"/>
              <a:t>tầng</a:t>
            </a:r>
            <a:r>
              <a:rPr lang="en-US" altLang="en-US" dirty="0" smtClean="0"/>
              <a:t> </a:t>
            </a:r>
            <a:r>
              <a:rPr lang="en-US" altLang="en-US" dirty="0" err="1" smtClean="0"/>
              <a:t>mạng</a:t>
            </a:r>
            <a:r>
              <a:rPr lang="en-US" altLang="en-US" dirty="0" smtClean="0"/>
              <a:t> </a:t>
            </a:r>
            <a:r>
              <a:rPr lang="en-US" altLang="en-US" dirty="0" err="1" smtClean="0"/>
              <a:t>trong</a:t>
            </a:r>
            <a:r>
              <a:rPr lang="en-US" altLang="en-US" dirty="0" smtClean="0"/>
              <a:t> </a:t>
            </a:r>
            <a:r>
              <a:rPr lang="en-US" altLang="en-US" dirty="0" err="1" smtClean="0"/>
              <a:t>mô</a:t>
            </a:r>
            <a:r>
              <a:rPr lang="en-US" altLang="en-US" dirty="0" smtClean="0"/>
              <a:t> </a:t>
            </a:r>
            <a:r>
              <a:rPr lang="en-US" altLang="en-US" dirty="0" err="1" smtClean="0"/>
              <a:t>hình</a:t>
            </a:r>
            <a:r>
              <a:rPr lang="en-US" altLang="en-US" dirty="0" smtClean="0"/>
              <a:t> OSI</a:t>
            </a:r>
            <a:endParaRPr lang="en-US" altLang="en-US" dirty="0"/>
          </a:p>
          <a:p>
            <a:r>
              <a:rPr lang="en-US" altLang="en-US" dirty="0" err="1" smtClean="0"/>
              <a:t>Mỗi</a:t>
            </a:r>
            <a:r>
              <a:rPr lang="en-US" altLang="en-US" dirty="0" smtClean="0"/>
              <a:t> </a:t>
            </a:r>
            <a:r>
              <a:rPr lang="en-US" altLang="en-US" dirty="0" err="1" smtClean="0"/>
              <a:t>gói</a:t>
            </a:r>
            <a:r>
              <a:rPr lang="en-US" altLang="en-US" dirty="0" smtClean="0"/>
              <a:t> tin </a:t>
            </a:r>
            <a:r>
              <a:rPr lang="en-US" altLang="en-US" dirty="0" err="1" smtClean="0"/>
              <a:t>được</a:t>
            </a:r>
            <a:r>
              <a:rPr lang="en-US" altLang="en-US" dirty="0" smtClean="0"/>
              <a:t> so </a:t>
            </a:r>
            <a:r>
              <a:rPr lang="en-US" altLang="en-US" dirty="0" err="1" smtClean="0"/>
              <a:t>sánh</a:t>
            </a:r>
            <a:r>
              <a:rPr lang="en-US" altLang="en-US" dirty="0"/>
              <a:t> </a:t>
            </a:r>
            <a:r>
              <a:rPr lang="en-US" altLang="en-US" dirty="0" err="1" smtClean="0"/>
              <a:t>với</a:t>
            </a:r>
            <a:r>
              <a:rPr lang="en-US" altLang="en-US" dirty="0" smtClean="0"/>
              <a:t> </a:t>
            </a:r>
            <a:r>
              <a:rPr lang="en-US" altLang="en-US" dirty="0" err="1" smtClean="0"/>
              <a:t>một</a:t>
            </a:r>
            <a:r>
              <a:rPr lang="en-US" altLang="en-US" dirty="0" smtClean="0"/>
              <a:t> </a:t>
            </a:r>
            <a:r>
              <a:rPr lang="en-US" altLang="en-US" dirty="0" err="1" smtClean="0"/>
              <a:t>tập</a:t>
            </a:r>
            <a:r>
              <a:rPr lang="en-US" altLang="en-US" dirty="0" smtClean="0"/>
              <a:t> </a:t>
            </a:r>
            <a:r>
              <a:rPr lang="en-US" altLang="en-US" dirty="0" err="1" smtClean="0"/>
              <a:t>các</a:t>
            </a:r>
            <a:r>
              <a:rPr lang="en-US" altLang="en-US" dirty="0" smtClean="0"/>
              <a:t> </a:t>
            </a:r>
            <a:r>
              <a:rPr lang="en-US" altLang="en-US" dirty="0" err="1" smtClean="0"/>
              <a:t>ràng</a:t>
            </a:r>
            <a:r>
              <a:rPr lang="en-US" altLang="en-US" dirty="0" smtClean="0"/>
              <a:t> </a:t>
            </a:r>
            <a:r>
              <a:rPr lang="en-US" altLang="en-US" dirty="0" err="1" smtClean="0"/>
              <a:t>buộc</a:t>
            </a:r>
            <a:r>
              <a:rPr lang="en-US" altLang="en-US" dirty="0" smtClean="0"/>
              <a:t> </a:t>
            </a:r>
            <a:r>
              <a:rPr lang="en-US" altLang="en-US" dirty="0" err="1" smtClean="0"/>
              <a:t>trước</a:t>
            </a:r>
            <a:r>
              <a:rPr lang="en-US" altLang="en-US" dirty="0" smtClean="0"/>
              <a:t> </a:t>
            </a:r>
            <a:r>
              <a:rPr lang="en-US" altLang="en-US" dirty="0" err="1" smtClean="0"/>
              <a:t>khi</a:t>
            </a:r>
            <a:r>
              <a:rPr lang="en-US" altLang="en-US" dirty="0" smtClean="0"/>
              <a:t> </a:t>
            </a:r>
            <a:r>
              <a:rPr lang="en-US" altLang="en-US" dirty="0" err="1" smtClean="0"/>
              <a:t>được</a:t>
            </a:r>
            <a:r>
              <a:rPr lang="en-US" altLang="en-US" dirty="0" smtClean="0"/>
              <a:t> </a:t>
            </a:r>
            <a:r>
              <a:rPr lang="en-US" altLang="en-US" dirty="0" err="1" smtClean="0"/>
              <a:t>cho</a:t>
            </a:r>
            <a:r>
              <a:rPr lang="en-US" altLang="en-US" dirty="0" smtClean="0"/>
              <a:t> </a:t>
            </a:r>
            <a:r>
              <a:rPr lang="en-US" altLang="en-US" dirty="0" err="1" smtClean="0"/>
              <a:t>thông</a:t>
            </a:r>
            <a:r>
              <a:rPr lang="en-US" altLang="en-US" dirty="0" smtClean="0"/>
              <a:t> qua</a:t>
            </a:r>
          </a:p>
          <a:p>
            <a:r>
              <a:rPr lang="en-US" altLang="en-US" dirty="0" err="1" smtClean="0"/>
              <a:t>Ít</a:t>
            </a:r>
            <a:r>
              <a:rPr lang="en-US" altLang="en-US" dirty="0" smtClean="0"/>
              <a:t> </a:t>
            </a:r>
            <a:r>
              <a:rPr lang="en-US" altLang="en-US" dirty="0" err="1" smtClean="0"/>
              <a:t>ảnh</a:t>
            </a:r>
            <a:r>
              <a:rPr lang="en-US" altLang="en-US" dirty="0" smtClean="0"/>
              <a:t> </a:t>
            </a:r>
            <a:r>
              <a:rPr lang="en-US" altLang="en-US" dirty="0" err="1" smtClean="0"/>
              <a:t>hưởng</a:t>
            </a:r>
            <a:r>
              <a:rPr lang="en-US" altLang="en-US" dirty="0" smtClean="0"/>
              <a:t> </a:t>
            </a:r>
            <a:r>
              <a:rPr lang="en-US" altLang="en-US" dirty="0" err="1" smtClean="0"/>
              <a:t>đến</a:t>
            </a:r>
            <a:r>
              <a:rPr lang="en-US" altLang="en-US" dirty="0" smtClean="0"/>
              <a:t> </a:t>
            </a:r>
            <a:r>
              <a:rPr lang="en-US" altLang="en-US" dirty="0" err="1" smtClean="0"/>
              <a:t>hiệu</a:t>
            </a:r>
            <a:r>
              <a:rPr lang="en-US" altLang="en-US" dirty="0" smtClean="0"/>
              <a:t> </a:t>
            </a:r>
            <a:r>
              <a:rPr lang="en-US" altLang="en-US" dirty="0" err="1" smtClean="0"/>
              <a:t>năng</a:t>
            </a:r>
            <a:r>
              <a:rPr lang="en-US" altLang="en-US" dirty="0" smtClean="0"/>
              <a:t> </a:t>
            </a:r>
            <a:r>
              <a:rPr lang="en-US" altLang="en-US" dirty="0" err="1" smtClean="0"/>
              <a:t>và</a:t>
            </a:r>
            <a:r>
              <a:rPr lang="en-US" altLang="en-US" dirty="0" smtClean="0"/>
              <a:t> </a:t>
            </a:r>
            <a:r>
              <a:rPr lang="en-US" altLang="en-US" dirty="0" err="1" smtClean="0"/>
              <a:t>tốc</a:t>
            </a:r>
            <a:r>
              <a:rPr lang="en-US" altLang="en-US" dirty="0" smtClean="0"/>
              <a:t> </a:t>
            </a:r>
            <a:r>
              <a:rPr lang="en-US" altLang="en-US" dirty="0" err="1" smtClean="0"/>
              <a:t>độ</a:t>
            </a:r>
            <a:r>
              <a:rPr lang="en-US" altLang="en-US" dirty="0" smtClean="0"/>
              <a:t> </a:t>
            </a:r>
            <a:r>
              <a:rPr lang="en-US" altLang="en-US" dirty="0" err="1" smtClean="0"/>
              <a:t>của</a:t>
            </a:r>
            <a:r>
              <a:rPr lang="en-US" altLang="en-US" dirty="0" smtClean="0"/>
              <a:t> </a:t>
            </a:r>
            <a:r>
              <a:rPr lang="en-US" altLang="en-US" dirty="0" err="1" smtClean="0"/>
              <a:t>mạng</a:t>
            </a:r>
            <a:endParaRPr lang="en-US" altLang="en-US" dirty="0"/>
          </a:p>
          <a:p>
            <a:endParaRPr lang="en-US" altLang="en-US" dirty="0"/>
          </a:p>
        </p:txBody>
      </p:sp>
      <p:pic>
        <p:nvPicPr>
          <p:cNvPr id="2" name="Picture 1"/>
          <p:cNvPicPr>
            <a:picLocks noChangeAspect="1"/>
          </p:cNvPicPr>
          <p:nvPr/>
        </p:nvPicPr>
        <p:blipFill>
          <a:blip r:embed="rId2"/>
          <a:stretch>
            <a:fillRect/>
          </a:stretch>
        </p:blipFill>
        <p:spPr>
          <a:xfrm>
            <a:off x="2332654" y="3741577"/>
            <a:ext cx="6690048" cy="3116424"/>
          </a:xfrm>
          <a:prstGeom prst="rect">
            <a:avLst/>
          </a:prstGeom>
        </p:spPr>
      </p:pic>
    </p:spTree>
    <p:extLst>
      <p:ext uri="{BB962C8B-B14F-4D97-AF65-F5344CB8AC3E}">
        <p14:creationId xmlns:p14="http://schemas.microsoft.com/office/powerpoint/2010/main" val="3516196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94578" y="239577"/>
            <a:ext cx="11012131" cy="1018035"/>
          </a:xfrm>
        </p:spPr>
        <p:txBody>
          <a:bodyPr/>
          <a:lstStyle/>
          <a:p>
            <a:pPr algn="ctr"/>
            <a:r>
              <a:rPr lang="en-US" altLang="en-US" b="1" dirty="0">
                <a:solidFill>
                  <a:schemeClr val="bg1"/>
                </a:solidFill>
              </a:rPr>
              <a:t>Packet Filtering </a:t>
            </a:r>
          </a:p>
        </p:txBody>
      </p:sp>
      <p:pic>
        <p:nvPicPr>
          <p:cNvPr id="21508" name="Picture 4" descr="Packet Filtering Firewall"/>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209800" y="1676400"/>
            <a:ext cx="7315200" cy="45212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1"/>
          <p:cNvPicPr>
            <a:picLocks noChangeAspect="1"/>
          </p:cNvPicPr>
          <p:nvPr/>
        </p:nvPicPr>
        <p:blipFill>
          <a:blip r:embed="rId3"/>
          <a:stretch>
            <a:fillRect/>
          </a:stretch>
        </p:blipFill>
        <p:spPr>
          <a:xfrm>
            <a:off x="3067665" y="1257612"/>
            <a:ext cx="8207434" cy="4529038"/>
          </a:xfrm>
          <a:prstGeom prst="rect">
            <a:avLst/>
          </a:prstGeom>
        </p:spPr>
      </p:pic>
      <p:sp>
        <p:nvSpPr>
          <p:cNvPr id="5" name="TextBox 4"/>
          <p:cNvSpPr txBox="1"/>
          <p:nvPr/>
        </p:nvSpPr>
        <p:spPr>
          <a:xfrm>
            <a:off x="8186739" y="6154993"/>
            <a:ext cx="2903424"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4"/>
              </a:rPr>
              <a:t>c-sharpcorner.com</a:t>
            </a:r>
            <a:endParaRPr lang="en-US">
              <a:solidFill>
                <a:schemeClr val="bg1"/>
              </a:solidFill>
            </a:endParaRPr>
          </a:p>
        </p:txBody>
      </p:sp>
    </p:spTree>
    <p:extLst>
      <p:ext uri="{BB962C8B-B14F-4D97-AF65-F5344CB8AC3E}">
        <p14:creationId xmlns:p14="http://schemas.microsoft.com/office/powerpoint/2010/main" val="3563521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algn="ctr"/>
            <a:r>
              <a:rPr lang="en-US" altLang="en-US" b="1" dirty="0">
                <a:solidFill>
                  <a:schemeClr val="bg1"/>
                </a:solidFill>
              </a:rPr>
              <a:t>Circuit level</a:t>
            </a:r>
          </a:p>
        </p:txBody>
      </p:sp>
      <p:sp>
        <p:nvSpPr>
          <p:cNvPr id="23555" name="Rectangle 3"/>
          <p:cNvSpPr>
            <a:spLocks noGrp="1" noChangeArrowheads="1"/>
          </p:cNvSpPr>
          <p:nvPr>
            <p:ph type="body" idx="1"/>
          </p:nvPr>
        </p:nvSpPr>
        <p:spPr/>
        <p:txBody>
          <a:bodyPr/>
          <a:lstStyle/>
          <a:p>
            <a:r>
              <a:rPr lang="en-US" altLang="en-US" dirty="0"/>
              <a:t>Circuit level gateways </a:t>
            </a:r>
            <a:r>
              <a:rPr lang="en-US" altLang="en-US" dirty="0" err="1" smtClean="0"/>
              <a:t>làm</a:t>
            </a:r>
            <a:r>
              <a:rPr lang="en-US" altLang="en-US" dirty="0" smtClean="0"/>
              <a:t> </a:t>
            </a:r>
            <a:r>
              <a:rPr lang="en-US" altLang="en-US" dirty="0" err="1" smtClean="0"/>
              <a:t>việc</a:t>
            </a:r>
            <a:r>
              <a:rPr lang="en-US" altLang="en-US" dirty="0" smtClean="0"/>
              <a:t> ở </a:t>
            </a:r>
            <a:r>
              <a:rPr lang="en-US" altLang="en-US" dirty="0" err="1" smtClean="0"/>
              <a:t>tầng</a:t>
            </a:r>
            <a:r>
              <a:rPr lang="en-US" altLang="en-US" dirty="0" smtClean="0"/>
              <a:t> session </a:t>
            </a:r>
            <a:r>
              <a:rPr lang="en-US" altLang="en-US" dirty="0" err="1" smtClean="0"/>
              <a:t>trong</a:t>
            </a:r>
            <a:r>
              <a:rPr lang="en-US" altLang="en-US" dirty="0" smtClean="0"/>
              <a:t> </a:t>
            </a:r>
            <a:r>
              <a:rPr lang="en-US" altLang="en-US" dirty="0" err="1" smtClean="0"/>
              <a:t>mô</a:t>
            </a:r>
            <a:r>
              <a:rPr lang="en-US" altLang="en-US" dirty="0" smtClean="0"/>
              <a:t> </a:t>
            </a:r>
            <a:r>
              <a:rPr lang="en-US" altLang="en-US" dirty="0" err="1" smtClean="0"/>
              <a:t>hình</a:t>
            </a:r>
            <a:r>
              <a:rPr lang="en-US" altLang="en-US" dirty="0" smtClean="0"/>
              <a:t> OSI, </a:t>
            </a:r>
            <a:r>
              <a:rPr lang="en-US" altLang="en-US" dirty="0" err="1" smtClean="0"/>
              <a:t>hoặc</a:t>
            </a:r>
            <a:r>
              <a:rPr lang="en-US" altLang="en-US" dirty="0" smtClean="0"/>
              <a:t> </a:t>
            </a:r>
            <a:r>
              <a:rPr lang="en-US" altLang="en-US" dirty="0"/>
              <a:t>TCP layer </a:t>
            </a:r>
            <a:r>
              <a:rPr lang="en-US" altLang="en-US" dirty="0" err="1" smtClean="0"/>
              <a:t>của</a:t>
            </a:r>
            <a:r>
              <a:rPr lang="en-US" altLang="en-US" dirty="0" smtClean="0"/>
              <a:t> </a:t>
            </a:r>
            <a:r>
              <a:rPr lang="en-US" altLang="en-US" dirty="0" err="1" smtClean="0"/>
              <a:t>mô</a:t>
            </a:r>
            <a:r>
              <a:rPr lang="en-US" altLang="en-US" dirty="0" smtClean="0"/>
              <a:t> </a:t>
            </a:r>
            <a:r>
              <a:rPr lang="en-US" altLang="en-US" dirty="0" err="1" smtClean="0"/>
              <a:t>hình</a:t>
            </a:r>
            <a:r>
              <a:rPr lang="en-US" altLang="en-US" dirty="0" smtClean="0"/>
              <a:t> </a:t>
            </a:r>
            <a:r>
              <a:rPr lang="en-US" altLang="en-US" dirty="0"/>
              <a:t>TCP/IP </a:t>
            </a:r>
          </a:p>
          <a:p>
            <a:r>
              <a:rPr lang="en-US" altLang="en-US" dirty="0" smtClean="0"/>
              <a:t>Theo </a:t>
            </a:r>
            <a:r>
              <a:rPr lang="en-US" altLang="en-US" dirty="0" err="1" smtClean="0"/>
              <a:t>dõi</a:t>
            </a:r>
            <a:r>
              <a:rPr lang="en-US" altLang="en-US" dirty="0" smtClean="0"/>
              <a:t> </a:t>
            </a:r>
            <a:r>
              <a:rPr lang="en-US" altLang="en-US" dirty="0" err="1" smtClean="0"/>
              <a:t>quá</a:t>
            </a:r>
            <a:r>
              <a:rPr lang="en-US" altLang="en-US" dirty="0" smtClean="0"/>
              <a:t> </a:t>
            </a:r>
            <a:r>
              <a:rPr lang="en-US" altLang="en-US" dirty="0" err="1" smtClean="0"/>
              <a:t>trình</a:t>
            </a:r>
            <a:r>
              <a:rPr lang="en-US" altLang="en-US" dirty="0" smtClean="0"/>
              <a:t> </a:t>
            </a:r>
            <a:r>
              <a:rPr lang="en-US" altLang="en-US" dirty="0" err="1" smtClean="0"/>
              <a:t>bắt</a:t>
            </a:r>
            <a:r>
              <a:rPr lang="en-US" altLang="en-US" dirty="0" smtClean="0"/>
              <a:t> </a:t>
            </a:r>
            <a:r>
              <a:rPr lang="en-US" altLang="en-US" dirty="0" err="1" smtClean="0"/>
              <a:t>tay</a:t>
            </a:r>
            <a:r>
              <a:rPr lang="en-US" altLang="en-US" dirty="0" smtClean="0"/>
              <a:t> </a:t>
            </a:r>
            <a:r>
              <a:rPr lang="en-US" altLang="en-US" dirty="0"/>
              <a:t>TCP </a:t>
            </a:r>
            <a:r>
              <a:rPr lang="en-US" altLang="en-US" dirty="0" err="1" smtClean="0"/>
              <a:t>để</a:t>
            </a:r>
            <a:r>
              <a:rPr lang="en-US" altLang="en-US" dirty="0" smtClean="0"/>
              <a:t> </a:t>
            </a:r>
            <a:r>
              <a:rPr lang="en-US" altLang="en-US" dirty="0" err="1" smtClean="0"/>
              <a:t>xác</a:t>
            </a:r>
            <a:r>
              <a:rPr lang="en-US" altLang="en-US" dirty="0" smtClean="0"/>
              <a:t> </a:t>
            </a:r>
            <a:r>
              <a:rPr lang="en-US" altLang="en-US" dirty="0" err="1" smtClean="0"/>
              <a:t>định</a:t>
            </a:r>
            <a:r>
              <a:rPr lang="en-US" altLang="en-US" dirty="0" smtClean="0"/>
              <a:t> </a:t>
            </a:r>
            <a:r>
              <a:rPr lang="en-US" altLang="en-US" dirty="0" err="1" smtClean="0"/>
              <a:t>một</a:t>
            </a:r>
            <a:r>
              <a:rPr lang="en-US" altLang="en-US" dirty="0" smtClean="0"/>
              <a:t> </a:t>
            </a:r>
            <a:r>
              <a:rPr lang="en-US" altLang="en-US" dirty="0" err="1" smtClean="0"/>
              <a:t>phiên</a:t>
            </a:r>
            <a:r>
              <a:rPr lang="en-US" altLang="en-US" dirty="0" smtClean="0"/>
              <a:t> </a:t>
            </a:r>
            <a:r>
              <a:rPr lang="en-US" altLang="en-US" dirty="0" err="1" smtClean="0"/>
              <a:t>kết</a:t>
            </a:r>
            <a:r>
              <a:rPr lang="en-US" altLang="en-US" dirty="0" smtClean="0"/>
              <a:t> </a:t>
            </a:r>
            <a:r>
              <a:rPr lang="en-US" altLang="en-US" dirty="0" err="1" smtClean="0"/>
              <a:t>nối</a:t>
            </a:r>
            <a:r>
              <a:rPr lang="en-US" altLang="en-US" dirty="0" smtClean="0"/>
              <a:t> </a:t>
            </a:r>
            <a:r>
              <a:rPr lang="en-US" altLang="en-US" dirty="0" err="1" smtClean="0"/>
              <a:t>được</a:t>
            </a:r>
            <a:r>
              <a:rPr lang="en-US" altLang="en-US" dirty="0" smtClean="0"/>
              <a:t> </a:t>
            </a:r>
            <a:r>
              <a:rPr lang="en-US" altLang="en-US" dirty="0" err="1" smtClean="0"/>
              <a:t>yêu</a:t>
            </a:r>
            <a:r>
              <a:rPr lang="en-US" altLang="en-US" dirty="0" smtClean="0"/>
              <a:t> </a:t>
            </a:r>
            <a:r>
              <a:rPr lang="en-US" altLang="en-US" dirty="0" err="1" smtClean="0"/>
              <a:t>cầu</a:t>
            </a:r>
            <a:r>
              <a:rPr lang="en-US" altLang="en-US" dirty="0" smtClean="0"/>
              <a:t> </a:t>
            </a:r>
            <a:r>
              <a:rPr lang="en-US" altLang="en-US" dirty="0" err="1" smtClean="0"/>
              <a:t>có</a:t>
            </a:r>
            <a:r>
              <a:rPr lang="en-US" altLang="en-US" dirty="0" smtClean="0"/>
              <a:t> </a:t>
            </a:r>
            <a:r>
              <a:rPr lang="en-US" altLang="en-US" dirty="0" err="1" smtClean="0"/>
              <a:t>hợp</a:t>
            </a:r>
            <a:r>
              <a:rPr lang="en-US" altLang="en-US" dirty="0" smtClean="0"/>
              <a:t> </a:t>
            </a:r>
            <a:r>
              <a:rPr lang="en-US" altLang="en-US" dirty="0" err="1" smtClean="0"/>
              <a:t>lệ</a:t>
            </a:r>
            <a:r>
              <a:rPr lang="en-US" altLang="en-US" dirty="0" smtClean="0"/>
              <a:t> hay </a:t>
            </a:r>
            <a:r>
              <a:rPr lang="en-US" altLang="en-US" dirty="0" err="1" smtClean="0"/>
              <a:t>không</a:t>
            </a:r>
            <a:r>
              <a:rPr lang="en-US" altLang="en-US" dirty="0" smtClean="0"/>
              <a:t>. </a:t>
            </a:r>
            <a:endParaRPr lang="en-US" altLang="en-US" dirty="0"/>
          </a:p>
        </p:txBody>
      </p:sp>
    </p:spTree>
    <p:extLst>
      <p:ext uri="{BB962C8B-B14F-4D97-AF65-F5344CB8AC3E}">
        <p14:creationId xmlns:p14="http://schemas.microsoft.com/office/powerpoint/2010/main" val="18047452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algn="ctr"/>
            <a:r>
              <a:rPr lang="en-US" altLang="en-US" b="1" dirty="0">
                <a:solidFill>
                  <a:schemeClr val="bg1"/>
                </a:solidFill>
              </a:rPr>
              <a:t>Circuit Level</a:t>
            </a:r>
          </a:p>
        </p:txBody>
      </p:sp>
      <p:pic>
        <p:nvPicPr>
          <p:cNvPr id="24584" name="Picture 8" descr="Circuit level Gateway"/>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362200" y="1600200"/>
            <a:ext cx="7467600" cy="461645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1"/>
          <p:cNvPicPr>
            <a:picLocks noChangeAspect="1"/>
          </p:cNvPicPr>
          <p:nvPr/>
        </p:nvPicPr>
        <p:blipFill>
          <a:blip r:embed="rId3"/>
          <a:stretch>
            <a:fillRect/>
          </a:stretch>
        </p:blipFill>
        <p:spPr>
          <a:xfrm>
            <a:off x="2015613" y="1473418"/>
            <a:ext cx="9128248" cy="4868577"/>
          </a:xfrm>
          <a:prstGeom prst="rect">
            <a:avLst/>
          </a:prstGeom>
        </p:spPr>
      </p:pic>
      <p:sp>
        <p:nvSpPr>
          <p:cNvPr id="5" name="TextBox 4"/>
          <p:cNvSpPr txBox="1"/>
          <p:nvPr/>
        </p:nvSpPr>
        <p:spPr>
          <a:xfrm>
            <a:off x="8108081" y="6341995"/>
            <a:ext cx="2903424"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4"/>
              </a:rPr>
              <a:t>c-sharpcorner.com</a:t>
            </a:r>
            <a:endParaRPr lang="en-US">
              <a:solidFill>
                <a:schemeClr val="bg1"/>
              </a:solidFill>
            </a:endParaRPr>
          </a:p>
        </p:txBody>
      </p:sp>
    </p:spTree>
    <p:extLst>
      <p:ext uri="{BB962C8B-B14F-4D97-AF65-F5344CB8AC3E}">
        <p14:creationId xmlns:p14="http://schemas.microsoft.com/office/powerpoint/2010/main" val="41872692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algn="ctr"/>
            <a:r>
              <a:rPr lang="en-US" altLang="en-US" b="1" dirty="0">
                <a:solidFill>
                  <a:schemeClr val="bg1"/>
                </a:solidFill>
              </a:rPr>
              <a:t>Application Level</a:t>
            </a:r>
          </a:p>
        </p:txBody>
      </p:sp>
      <p:sp>
        <p:nvSpPr>
          <p:cNvPr id="26627" name="Rectangle 3"/>
          <p:cNvSpPr>
            <a:spLocks noGrp="1" noChangeArrowheads="1"/>
          </p:cNvSpPr>
          <p:nvPr>
            <p:ph type="body" idx="1"/>
          </p:nvPr>
        </p:nvSpPr>
        <p:spPr/>
        <p:txBody>
          <a:bodyPr/>
          <a:lstStyle/>
          <a:p>
            <a:r>
              <a:rPr lang="en-US" altLang="en-US" dirty="0"/>
              <a:t>Application level gateways, </a:t>
            </a:r>
            <a:r>
              <a:rPr lang="en-US" altLang="en-US" dirty="0" smtClean="0"/>
              <a:t>hay </a:t>
            </a:r>
            <a:r>
              <a:rPr lang="en-US" altLang="en-US" dirty="0" err="1" smtClean="0"/>
              <a:t>còn</a:t>
            </a:r>
            <a:r>
              <a:rPr lang="en-US" altLang="en-US" dirty="0" smtClean="0"/>
              <a:t> </a:t>
            </a:r>
            <a:r>
              <a:rPr lang="en-US" altLang="en-US" dirty="0" err="1" smtClean="0"/>
              <a:t>gọi</a:t>
            </a:r>
            <a:r>
              <a:rPr lang="en-US" altLang="en-US" dirty="0" smtClean="0"/>
              <a:t> </a:t>
            </a:r>
            <a:r>
              <a:rPr lang="en-US" altLang="en-US" dirty="0" err="1" smtClean="0"/>
              <a:t>là</a:t>
            </a:r>
            <a:r>
              <a:rPr lang="en-US" altLang="en-US" dirty="0" smtClean="0"/>
              <a:t> proxies</a:t>
            </a:r>
            <a:r>
              <a:rPr lang="en-US" altLang="en-US" dirty="0"/>
              <a:t>, </a:t>
            </a:r>
            <a:r>
              <a:rPr lang="en-US" altLang="en-US" dirty="0" err="1" smtClean="0"/>
              <a:t>làm</a:t>
            </a:r>
            <a:r>
              <a:rPr lang="en-US" altLang="en-US" dirty="0" smtClean="0"/>
              <a:t> </a:t>
            </a:r>
            <a:r>
              <a:rPr lang="en-US" altLang="en-US" dirty="0" err="1" smtClean="0"/>
              <a:t>việc</a:t>
            </a:r>
            <a:r>
              <a:rPr lang="en-US" altLang="en-US" dirty="0" smtClean="0"/>
              <a:t> ở </a:t>
            </a:r>
            <a:r>
              <a:rPr lang="en-US" altLang="en-US" dirty="0" err="1" smtClean="0"/>
              <a:t>tầng</a:t>
            </a:r>
            <a:r>
              <a:rPr lang="en-US" altLang="en-US" dirty="0" smtClean="0"/>
              <a:t> </a:t>
            </a:r>
            <a:r>
              <a:rPr lang="en-US" altLang="en-US" dirty="0" err="1" smtClean="0"/>
              <a:t>ứng</a:t>
            </a:r>
            <a:r>
              <a:rPr lang="en-US" altLang="en-US" dirty="0" smtClean="0"/>
              <a:t> </a:t>
            </a:r>
            <a:r>
              <a:rPr lang="en-US" altLang="en-US" dirty="0" err="1" smtClean="0"/>
              <a:t>dụng</a:t>
            </a:r>
            <a:r>
              <a:rPr lang="en-US" altLang="en-US" dirty="0" smtClean="0"/>
              <a:t> </a:t>
            </a:r>
            <a:r>
              <a:rPr lang="en-US" altLang="en-US" dirty="0" err="1" smtClean="0"/>
              <a:t>và</a:t>
            </a:r>
            <a:r>
              <a:rPr lang="en-US" altLang="en-US" dirty="0" smtClean="0"/>
              <a:t> </a:t>
            </a:r>
            <a:r>
              <a:rPr lang="en-US" altLang="en-US" dirty="0" err="1" smtClean="0"/>
              <a:t>phụ</a:t>
            </a:r>
            <a:r>
              <a:rPr lang="en-US" altLang="en-US" dirty="0" smtClean="0"/>
              <a:t> </a:t>
            </a:r>
            <a:r>
              <a:rPr lang="en-US" altLang="en-US" dirty="0" err="1" smtClean="0"/>
              <a:t>thuộc</a:t>
            </a:r>
            <a:r>
              <a:rPr lang="en-US" altLang="en-US" dirty="0" smtClean="0"/>
              <a:t> </a:t>
            </a:r>
            <a:r>
              <a:rPr lang="en-US" altLang="en-US" dirty="0" err="1" smtClean="0"/>
              <a:t>vào</a:t>
            </a:r>
            <a:r>
              <a:rPr lang="en-US" altLang="en-US" dirty="0" smtClean="0"/>
              <a:t> </a:t>
            </a:r>
            <a:r>
              <a:rPr lang="en-US" altLang="en-US" dirty="0" err="1" smtClean="0"/>
              <a:t>từng</a:t>
            </a:r>
            <a:r>
              <a:rPr lang="en-US" altLang="en-US" dirty="0" smtClean="0"/>
              <a:t> </a:t>
            </a:r>
            <a:r>
              <a:rPr lang="en-US" altLang="en-US" dirty="0" err="1" smtClean="0"/>
              <a:t>ứng</a:t>
            </a:r>
            <a:r>
              <a:rPr lang="en-US" altLang="en-US" dirty="0" smtClean="0"/>
              <a:t> </a:t>
            </a:r>
            <a:r>
              <a:rPr lang="en-US" altLang="en-US" dirty="0" err="1" smtClean="0"/>
              <a:t>dụng</a:t>
            </a:r>
            <a:endParaRPr lang="en-US" altLang="en-US" dirty="0"/>
          </a:p>
          <a:p>
            <a:r>
              <a:rPr lang="en-US" altLang="en-US" dirty="0" err="1" smtClean="0"/>
              <a:t>Các</a:t>
            </a:r>
            <a:r>
              <a:rPr lang="en-US" altLang="en-US" dirty="0" smtClean="0"/>
              <a:t> gateway </a:t>
            </a:r>
            <a:r>
              <a:rPr lang="en-US" altLang="en-US" dirty="0" err="1" smtClean="0"/>
              <a:t>là</a:t>
            </a:r>
            <a:r>
              <a:rPr lang="en-US" altLang="en-US" dirty="0" smtClean="0"/>
              <a:t> Web Proxy </a:t>
            </a:r>
            <a:r>
              <a:rPr lang="en-US" altLang="en-US" dirty="0" err="1" smtClean="0"/>
              <a:t>thì</a:t>
            </a:r>
            <a:r>
              <a:rPr lang="en-US" altLang="en-US" dirty="0" smtClean="0"/>
              <a:t> </a:t>
            </a:r>
            <a:r>
              <a:rPr lang="en-US" altLang="en-US" dirty="0" err="1" smtClean="0"/>
              <a:t>thường</a:t>
            </a:r>
            <a:r>
              <a:rPr lang="en-US" altLang="en-US" dirty="0" smtClean="0"/>
              <a:t> </a:t>
            </a:r>
            <a:r>
              <a:rPr lang="en-US" altLang="en-US" dirty="0" err="1" smtClean="0"/>
              <a:t>không</a:t>
            </a:r>
            <a:r>
              <a:rPr lang="en-US" altLang="en-US" dirty="0" smtClean="0"/>
              <a:t> </a:t>
            </a:r>
            <a:r>
              <a:rPr lang="en-US" altLang="en-US" dirty="0" err="1" smtClean="0"/>
              <a:t>cho</a:t>
            </a:r>
            <a:r>
              <a:rPr lang="en-US" altLang="en-US" dirty="0" smtClean="0"/>
              <a:t> </a:t>
            </a:r>
            <a:r>
              <a:rPr lang="en-US" altLang="en-US" dirty="0" err="1" smtClean="0"/>
              <a:t>phép</a:t>
            </a:r>
            <a:r>
              <a:rPr lang="en-US" altLang="en-US" dirty="0" smtClean="0"/>
              <a:t> </a:t>
            </a:r>
            <a:r>
              <a:rPr lang="en-US" altLang="en-US" dirty="0" err="1" smtClean="0"/>
              <a:t>các</a:t>
            </a:r>
            <a:r>
              <a:rPr lang="en-US" altLang="en-US" dirty="0" smtClean="0"/>
              <a:t> </a:t>
            </a:r>
            <a:r>
              <a:rPr lang="en-US" altLang="en-US" dirty="0" err="1" smtClean="0"/>
              <a:t>kết</a:t>
            </a:r>
            <a:r>
              <a:rPr lang="en-US" altLang="en-US" dirty="0" smtClean="0"/>
              <a:t> </a:t>
            </a:r>
            <a:r>
              <a:rPr lang="en-US" altLang="en-US" dirty="0" err="1" smtClean="0"/>
              <a:t>nối</a:t>
            </a:r>
            <a:r>
              <a:rPr lang="en-US" altLang="en-US" dirty="0" smtClean="0"/>
              <a:t> ftp</a:t>
            </a:r>
            <a:r>
              <a:rPr lang="en-US" altLang="en-US" dirty="0"/>
              <a:t>, gopher, telnet </a:t>
            </a:r>
            <a:r>
              <a:rPr lang="en-US" altLang="en-US" dirty="0" smtClean="0"/>
              <a:t>hay </a:t>
            </a:r>
            <a:r>
              <a:rPr lang="en-US" altLang="en-US" dirty="0" err="1" smtClean="0"/>
              <a:t>bất</a:t>
            </a:r>
            <a:r>
              <a:rPr lang="en-US" altLang="en-US" dirty="0" smtClean="0"/>
              <a:t> </a:t>
            </a:r>
            <a:r>
              <a:rPr lang="en-US" altLang="en-US" dirty="0" err="1" smtClean="0"/>
              <a:t>cứ</a:t>
            </a:r>
            <a:r>
              <a:rPr lang="en-US" altLang="en-US" dirty="0" smtClean="0"/>
              <a:t> </a:t>
            </a:r>
            <a:r>
              <a:rPr lang="en-US" altLang="en-US" dirty="0" err="1" smtClean="0"/>
              <a:t>kết</a:t>
            </a:r>
            <a:r>
              <a:rPr lang="en-US" altLang="en-US" dirty="0" smtClean="0"/>
              <a:t> </a:t>
            </a:r>
            <a:r>
              <a:rPr lang="en-US" altLang="en-US" dirty="0" err="1" smtClean="0"/>
              <a:t>nối</a:t>
            </a:r>
            <a:r>
              <a:rPr lang="en-US" altLang="en-US" dirty="0" smtClean="0"/>
              <a:t> </a:t>
            </a:r>
            <a:r>
              <a:rPr lang="en-US" altLang="en-US" dirty="0" err="1" smtClean="0"/>
              <a:t>nào</a:t>
            </a:r>
            <a:r>
              <a:rPr lang="en-US" altLang="en-US" dirty="0" smtClean="0"/>
              <a:t> </a:t>
            </a:r>
            <a:r>
              <a:rPr lang="en-US" altLang="en-US" dirty="0" err="1" smtClean="0"/>
              <a:t>khác</a:t>
            </a:r>
            <a:r>
              <a:rPr lang="en-US" altLang="en-US" dirty="0" smtClean="0"/>
              <a:t> </a:t>
            </a:r>
            <a:r>
              <a:rPr lang="en-US" altLang="en-US" dirty="0" err="1" smtClean="0"/>
              <a:t>kết</a:t>
            </a:r>
            <a:r>
              <a:rPr lang="en-US" altLang="en-US" dirty="0" smtClean="0"/>
              <a:t> </a:t>
            </a:r>
            <a:r>
              <a:rPr lang="en-US" altLang="en-US" dirty="0" err="1" smtClean="0"/>
              <a:t>nối</a:t>
            </a:r>
            <a:r>
              <a:rPr lang="en-US" altLang="en-US" dirty="0" smtClean="0"/>
              <a:t> Web.</a:t>
            </a:r>
            <a:endParaRPr lang="en-US" altLang="en-US" dirty="0"/>
          </a:p>
        </p:txBody>
      </p:sp>
    </p:spTree>
    <p:extLst>
      <p:ext uri="{BB962C8B-B14F-4D97-AF65-F5344CB8AC3E}">
        <p14:creationId xmlns:p14="http://schemas.microsoft.com/office/powerpoint/2010/main" val="22168395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algn="ctr"/>
            <a:r>
              <a:rPr lang="en-US" altLang="en-US" b="1" dirty="0">
                <a:solidFill>
                  <a:schemeClr val="bg1"/>
                </a:solidFill>
              </a:rPr>
              <a:t>Application Level</a:t>
            </a:r>
          </a:p>
        </p:txBody>
      </p:sp>
      <p:pic>
        <p:nvPicPr>
          <p:cNvPr id="27652" name="Picture 4" descr="Application level Gateway"/>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000500" y="2743200"/>
            <a:ext cx="4191000" cy="2590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1"/>
          <p:cNvPicPr>
            <a:picLocks noChangeAspect="1"/>
          </p:cNvPicPr>
          <p:nvPr/>
        </p:nvPicPr>
        <p:blipFill>
          <a:blip r:embed="rId3"/>
          <a:stretch>
            <a:fillRect/>
          </a:stretch>
        </p:blipFill>
        <p:spPr>
          <a:xfrm>
            <a:off x="3067665" y="1454802"/>
            <a:ext cx="7529715" cy="4558949"/>
          </a:xfrm>
          <a:prstGeom prst="rect">
            <a:avLst/>
          </a:prstGeom>
        </p:spPr>
      </p:pic>
      <p:sp>
        <p:nvSpPr>
          <p:cNvPr id="5" name="TextBox 4"/>
          <p:cNvSpPr txBox="1"/>
          <p:nvPr/>
        </p:nvSpPr>
        <p:spPr>
          <a:xfrm>
            <a:off x="8186739" y="6154993"/>
            <a:ext cx="2903424"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4"/>
              </a:rPr>
              <a:t>c-sharpcorner.com</a:t>
            </a:r>
            <a:endParaRPr lang="en-US">
              <a:solidFill>
                <a:schemeClr val="bg1"/>
              </a:solidFill>
            </a:endParaRPr>
          </a:p>
        </p:txBody>
      </p:sp>
    </p:spTree>
    <p:extLst>
      <p:ext uri="{BB962C8B-B14F-4D97-AF65-F5344CB8AC3E}">
        <p14:creationId xmlns:p14="http://schemas.microsoft.com/office/powerpoint/2010/main" val="10567603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algn="ctr"/>
            <a:r>
              <a:rPr lang="en-US" altLang="en-US" b="1" dirty="0" err="1">
                <a:solidFill>
                  <a:schemeClr val="bg1"/>
                </a:solidFill>
              </a:rPr>
              <a:t>Stateful</a:t>
            </a:r>
            <a:r>
              <a:rPr lang="en-US" altLang="en-US" b="1" dirty="0">
                <a:solidFill>
                  <a:schemeClr val="bg1"/>
                </a:solidFill>
              </a:rPr>
              <a:t> Multilayer</a:t>
            </a:r>
          </a:p>
        </p:txBody>
      </p:sp>
      <p:sp>
        <p:nvSpPr>
          <p:cNvPr id="29699" name="Rectangle 3"/>
          <p:cNvSpPr>
            <a:spLocks noGrp="1" noChangeArrowheads="1"/>
          </p:cNvSpPr>
          <p:nvPr>
            <p:ph type="body" idx="1"/>
          </p:nvPr>
        </p:nvSpPr>
        <p:spPr/>
        <p:txBody>
          <a:bodyPr/>
          <a:lstStyle/>
          <a:p>
            <a:r>
              <a:rPr lang="en-US" altLang="en-US" dirty="0" err="1" smtClean="0"/>
              <a:t>Phân</a:t>
            </a:r>
            <a:r>
              <a:rPr lang="en-US" altLang="en-US" dirty="0" smtClean="0"/>
              <a:t> </a:t>
            </a:r>
            <a:r>
              <a:rPr lang="en-US" altLang="en-US" dirty="0" err="1" smtClean="0"/>
              <a:t>tích</a:t>
            </a:r>
            <a:r>
              <a:rPr lang="en-US" altLang="en-US" dirty="0" smtClean="0"/>
              <a:t> </a:t>
            </a:r>
            <a:r>
              <a:rPr lang="en-US" altLang="en-US" dirty="0" err="1" smtClean="0"/>
              <a:t>trạng</a:t>
            </a:r>
            <a:r>
              <a:rPr lang="en-US" altLang="en-US" dirty="0" smtClean="0"/>
              <a:t> </a:t>
            </a:r>
            <a:r>
              <a:rPr lang="en-US" altLang="en-US" dirty="0" err="1" smtClean="0"/>
              <a:t>thái</a:t>
            </a:r>
            <a:r>
              <a:rPr lang="en-US" altLang="en-US" dirty="0" smtClean="0"/>
              <a:t> </a:t>
            </a:r>
            <a:r>
              <a:rPr lang="en-US" altLang="en-US" dirty="0" err="1" smtClean="0"/>
              <a:t>đa</a:t>
            </a:r>
            <a:r>
              <a:rPr lang="en-US" altLang="en-US" dirty="0" smtClean="0"/>
              <a:t> </a:t>
            </a:r>
            <a:r>
              <a:rPr lang="en-US" altLang="en-US" dirty="0" err="1" smtClean="0"/>
              <a:t>tầng</a:t>
            </a:r>
            <a:r>
              <a:rPr lang="en-US" altLang="en-US" dirty="0" smtClean="0"/>
              <a:t> </a:t>
            </a:r>
            <a:r>
              <a:rPr lang="en-US" altLang="en-US" dirty="0" err="1" smtClean="0"/>
              <a:t>kết</a:t>
            </a:r>
            <a:r>
              <a:rPr lang="en-US" altLang="en-US" dirty="0" smtClean="0"/>
              <a:t> </a:t>
            </a:r>
            <a:r>
              <a:rPr lang="en-US" altLang="en-US" dirty="0" err="1" smtClean="0"/>
              <a:t>hợp</a:t>
            </a:r>
            <a:r>
              <a:rPr lang="en-US" altLang="en-US" dirty="0" smtClean="0"/>
              <a:t> </a:t>
            </a:r>
            <a:r>
              <a:rPr lang="en-US" altLang="en-US" dirty="0" err="1" smtClean="0"/>
              <a:t>tất</a:t>
            </a:r>
            <a:r>
              <a:rPr lang="en-US" altLang="en-US" dirty="0" smtClean="0"/>
              <a:t> </a:t>
            </a:r>
            <a:r>
              <a:rPr lang="en-US" altLang="en-US" dirty="0" err="1" smtClean="0"/>
              <a:t>cả</a:t>
            </a:r>
            <a:r>
              <a:rPr lang="en-US" altLang="en-US" dirty="0" smtClean="0"/>
              <a:t> </a:t>
            </a:r>
            <a:r>
              <a:rPr lang="en-US" altLang="en-US" dirty="0" err="1" smtClean="0"/>
              <a:t>các</a:t>
            </a:r>
            <a:r>
              <a:rPr lang="en-US" altLang="en-US" dirty="0" smtClean="0"/>
              <a:t> </a:t>
            </a:r>
            <a:r>
              <a:rPr lang="en-US" altLang="en-US" dirty="0" err="1" smtClean="0"/>
              <a:t>khía</a:t>
            </a:r>
            <a:r>
              <a:rPr lang="en-US" altLang="en-US" dirty="0" smtClean="0"/>
              <a:t> </a:t>
            </a:r>
            <a:r>
              <a:rPr lang="en-US" altLang="en-US" dirty="0" err="1" smtClean="0"/>
              <a:t>cạnh</a:t>
            </a:r>
            <a:r>
              <a:rPr lang="en-US" altLang="en-US" dirty="0" smtClean="0"/>
              <a:t> </a:t>
            </a:r>
            <a:r>
              <a:rPr lang="en-US" altLang="en-US" dirty="0" err="1" smtClean="0"/>
              <a:t>của</a:t>
            </a:r>
            <a:r>
              <a:rPr lang="en-US" altLang="en-US" dirty="0" smtClean="0"/>
              <a:t> </a:t>
            </a:r>
            <a:r>
              <a:rPr lang="en-US" altLang="en-US" dirty="0" err="1" smtClean="0"/>
              <a:t>cả</a:t>
            </a:r>
            <a:r>
              <a:rPr lang="en-US" altLang="en-US" dirty="0" smtClean="0"/>
              <a:t> 3 </a:t>
            </a:r>
            <a:r>
              <a:rPr lang="en-US" altLang="en-US" dirty="0" err="1" smtClean="0"/>
              <a:t>loại</a:t>
            </a:r>
            <a:r>
              <a:rPr lang="en-US" altLang="en-US" dirty="0" smtClean="0"/>
              <a:t> </a:t>
            </a:r>
            <a:r>
              <a:rPr lang="en-US" altLang="en-US" dirty="0" err="1" smtClean="0"/>
              <a:t>tường</a:t>
            </a:r>
            <a:r>
              <a:rPr lang="en-US" altLang="en-US" dirty="0" smtClean="0"/>
              <a:t> </a:t>
            </a:r>
            <a:r>
              <a:rPr lang="en-US" altLang="en-US" dirty="0" err="1" smtClean="0"/>
              <a:t>lửa</a:t>
            </a:r>
            <a:r>
              <a:rPr lang="en-US" altLang="en-US" dirty="0" smtClean="0"/>
              <a:t> </a:t>
            </a:r>
            <a:r>
              <a:rPr lang="en-US" altLang="en-US" dirty="0" err="1" smtClean="0"/>
              <a:t>trên</a:t>
            </a:r>
            <a:r>
              <a:rPr lang="en-US" altLang="en-US" dirty="0" smtClean="0"/>
              <a:t> </a:t>
            </a:r>
            <a:endParaRPr lang="en-US" altLang="en-US" dirty="0"/>
          </a:p>
          <a:p>
            <a:r>
              <a:rPr lang="en-US" altLang="en-US" dirty="0" err="1" smtClean="0"/>
              <a:t>Nó</a:t>
            </a:r>
            <a:r>
              <a:rPr lang="en-US" altLang="en-US" dirty="0" smtClean="0"/>
              <a:t> </a:t>
            </a:r>
            <a:r>
              <a:rPr lang="en-US" altLang="en-US" dirty="0" err="1" smtClean="0"/>
              <a:t>lọc</a:t>
            </a:r>
            <a:r>
              <a:rPr lang="en-US" altLang="en-US" dirty="0" smtClean="0"/>
              <a:t> </a:t>
            </a:r>
            <a:r>
              <a:rPr lang="en-US" altLang="en-US" dirty="0" err="1" smtClean="0"/>
              <a:t>các</a:t>
            </a:r>
            <a:r>
              <a:rPr lang="en-US" altLang="en-US" dirty="0" smtClean="0"/>
              <a:t> </a:t>
            </a:r>
            <a:r>
              <a:rPr lang="en-US" altLang="en-US" dirty="0" err="1" smtClean="0"/>
              <a:t>gói</a:t>
            </a:r>
            <a:r>
              <a:rPr lang="en-US" altLang="en-US" dirty="0" smtClean="0"/>
              <a:t> tin ở </a:t>
            </a:r>
            <a:r>
              <a:rPr lang="en-US" altLang="en-US" dirty="0" err="1" smtClean="0"/>
              <a:t>tầng</a:t>
            </a:r>
            <a:r>
              <a:rPr lang="en-US" altLang="en-US" dirty="0" smtClean="0"/>
              <a:t> </a:t>
            </a:r>
            <a:r>
              <a:rPr lang="en-US" altLang="en-US" dirty="0" err="1" smtClean="0"/>
              <a:t>mạng</a:t>
            </a:r>
            <a:r>
              <a:rPr lang="en-US" altLang="en-US" dirty="0" smtClean="0"/>
              <a:t>, </a:t>
            </a:r>
            <a:r>
              <a:rPr lang="en-US" altLang="en-US" dirty="0" err="1" smtClean="0"/>
              <a:t>xác</a:t>
            </a:r>
            <a:r>
              <a:rPr lang="en-US" altLang="en-US" dirty="0" smtClean="0"/>
              <a:t> </a:t>
            </a:r>
            <a:r>
              <a:rPr lang="en-US" altLang="en-US" dirty="0" err="1" smtClean="0"/>
              <a:t>định</a:t>
            </a:r>
            <a:r>
              <a:rPr lang="en-US" altLang="en-US" dirty="0" smtClean="0"/>
              <a:t> </a:t>
            </a:r>
            <a:r>
              <a:rPr lang="en-US" altLang="en-US" dirty="0" err="1" smtClean="0"/>
              <a:t>xem</a:t>
            </a:r>
            <a:r>
              <a:rPr lang="en-US" altLang="en-US" dirty="0" smtClean="0"/>
              <a:t> </a:t>
            </a:r>
            <a:r>
              <a:rPr lang="en-US" altLang="en-US" dirty="0" err="1" smtClean="0"/>
              <a:t>các</a:t>
            </a:r>
            <a:r>
              <a:rPr lang="en-US" altLang="en-US" dirty="0" smtClean="0"/>
              <a:t> </a:t>
            </a:r>
            <a:r>
              <a:rPr lang="en-US" altLang="en-US" dirty="0" err="1" smtClean="0"/>
              <a:t>phiên</a:t>
            </a:r>
            <a:r>
              <a:rPr lang="en-US" altLang="en-US" dirty="0" smtClean="0"/>
              <a:t> </a:t>
            </a:r>
            <a:r>
              <a:rPr lang="en-US" altLang="en-US" dirty="0" err="1" smtClean="0"/>
              <a:t>có</a:t>
            </a:r>
            <a:r>
              <a:rPr lang="en-US" altLang="en-US" dirty="0" smtClean="0"/>
              <a:t> </a:t>
            </a:r>
            <a:r>
              <a:rPr lang="en-US" altLang="en-US" dirty="0" err="1" smtClean="0"/>
              <a:t>hợp</a:t>
            </a:r>
            <a:r>
              <a:rPr lang="en-US" altLang="en-US" dirty="0" smtClean="0"/>
              <a:t> </a:t>
            </a:r>
            <a:r>
              <a:rPr lang="en-US" altLang="en-US" dirty="0" err="1" smtClean="0"/>
              <a:t>lệ</a:t>
            </a:r>
            <a:r>
              <a:rPr lang="en-US" altLang="en-US" dirty="0" smtClean="0"/>
              <a:t> hay </a:t>
            </a:r>
            <a:r>
              <a:rPr lang="en-US" altLang="en-US" dirty="0" err="1" smtClean="0"/>
              <a:t>không</a:t>
            </a:r>
            <a:r>
              <a:rPr lang="en-US" altLang="en-US" dirty="0" smtClean="0"/>
              <a:t> </a:t>
            </a:r>
            <a:r>
              <a:rPr lang="en-US" altLang="en-US" dirty="0" err="1" smtClean="0"/>
              <a:t>và</a:t>
            </a:r>
            <a:r>
              <a:rPr lang="en-US" altLang="en-US" dirty="0" smtClean="0"/>
              <a:t> </a:t>
            </a:r>
            <a:r>
              <a:rPr lang="en-US" altLang="en-US" dirty="0" err="1" smtClean="0"/>
              <a:t>đánh</a:t>
            </a:r>
            <a:r>
              <a:rPr lang="en-US" altLang="en-US" dirty="0" smtClean="0"/>
              <a:t> </a:t>
            </a:r>
            <a:r>
              <a:rPr lang="en-US" altLang="en-US" dirty="0" err="1" smtClean="0"/>
              <a:t>giá</a:t>
            </a:r>
            <a:r>
              <a:rPr lang="en-US" altLang="en-US" dirty="0" smtClean="0"/>
              <a:t> </a:t>
            </a:r>
            <a:r>
              <a:rPr lang="en-US" altLang="en-US" dirty="0" err="1" smtClean="0"/>
              <a:t>nội</a:t>
            </a:r>
            <a:r>
              <a:rPr lang="en-US" altLang="en-US" dirty="0" smtClean="0"/>
              <a:t> dung </a:t>
            </a:r>
            <a:r>
              <a:rPr lang="en-US" altLang="en-US" dirty="0" err="1" smtClean="0"/>
              <a:t>của</a:t>
            </a:r>
            <a:r>
              <a:rPr lang="en-US" altLang="en-US" dirty="0" smtClean="0"/>
              <a:t> </a:t>
            </a:r>
            <a:r>
              <a:rPr lang="en-US" altLang="en-US" dirty="0" err="1" smtClean="0"/>
              <a:t>các</a:t>
            </a:r>
            <a:r>
              <a:rPr lang="en-US" altLang="en-US" dirty="0" smtClean="0"/>
              <a:t> </a:t>
            </a:r>
            <a:r>
              <a:rPr lang="en-US" altLang="en-US" dirty="0" err="1" smtClean="0"/>
              <a:t>gói</a:t>
            </a:r>
            <a:r>
              <a:rPr lang="en-US" altLang="en-US" dirty="0" smtClean="0"/>
              <a:t> tin ở </a:t>
            </a:r>
            <a:r>
              <a:rPr lang="en-US" altLang="en-US" dirty="0" err="1" smtClean="0"/>
              <a:t>tầng</a:t>
            </a:r>
            <a:r>
              <a:rPr lang="en-US" altLang="en-US" dirty="0" smtClean="0"/>
              <a:t> </a:t>
            </a:r>
            <a:r>
              <a:rPr lang="en-US" altLang="en-US" dirty="0" err="1" smtClean="0"/>
              <a:t>ứng</a:t>
            </a:r>
            <a:r>
              <a:rPr lang="en-US" altLang="en-US" dirty="0" smtClean="0"/>
              <a:t> </a:t>
            </a:r>
            <a:r>
              <a:rPr lang="en-US" altLang="en-US" dirty="0" err="1" smtClean="0"/>
              <a:t>dụng</a:t>
            </a:r>
            <a:r>
              <a:rPr lang="en-US" altLang="en-US" dirty="0" smtClean="0"/>
              <a:t>. </a:t>
            </a:r>
            <a:endParaRPr lang="en-US" altLang="en-US" dirty="0"/>
          </a:p>
        </p:txBody>
      </p:sp>
    </p:spTree>
    <p:extLst>
      <p:ext uri="{BB962C8B-B14F-4D97-AF65-F5344CB8AC3E}">
        <p14:creationId xmlns:p14="http://schemas.microsoft.com/office/powerpoint/2010/main" val="14593649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algn="ctr"/>
            <a:r>
              <a:rPr lang="en-US" altLang="en-US" b="1" dirty="0" err="1">
                <a:solidFill>
                  <a:schemeClr val="bg1"/>
                </a:solidFill>
              </a:rPr>
              <a:t>Stateful</a:t>
            </a:r>
            <a:r>
              <a:rPr lang="en-US" altLang="en-US" b="1" dirty="0">
                <a:solidFill>
                  <a:schemeClr val="bg1"/>
                </a:solidFill>
              </a:rPr>
              <a:t> Multilayer</a:t>
            </a:r>
          </a:p>
        </p:txBody>
      </p:sp>
      <p:pic>
        <p:nvPicPr>
          <p:cNvPr id="30724" name="Picture 4" descr="Stateful Multilayer Inspection Firewall"/>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4005264" y="2743200"/>
            <a:ext cx="4181475" cy="2590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1"/>
          <p:cNvPicPr>
            <a:picLocks noChangeAspect="1"/>
          </p:cNvPicPr>
          <p:nvPr/>
        </p:nvPicPr>
        <p:blipFill>
          <a:blip r:embed="rId3"/>
          <a:stretch>
            <a:fillRect/>
          </a:stretch>
        </p:blipFill>
        <p:spPr>
          <a:xfrm>
            <a:off x="3047999" y="1399592"/>
            <a:ext cx="7906139" cy="4522986"/>
          </a:xfrm>
          <a:prstGeom prst="rect">
            <a:avLst/>
          </a:prstGeom>
        </p:spPr>
      </p:pic>
      <p:sp>
        <p:nvSpPr>
          <p:cNvPr id="3" name="TextBox 2"/>
          <p:cNvSpPr txBox="1"/>
          <p:nvPr/>
        </p:nvSpPr>
        <p:spPr>
          <a:xfrm>
            <a:off x="8186739" y="6154993"/>
            <a:ext cx="2903424"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4"/>
              </a:rPr>
              <a:t>c-sharpcorner.com</a:t>
            </a:r>
            <a:endParaRPr lang="en-US">
              <a:solidFill>
                <a:schemeClr val="bg1"/>
              </a:solidFill>
            </a:endParaRPr>
          </a:p>
        </p:txBody>
      </p:sp>
    </p:spTree>
    <p:extLst>
      <p:ext uri="{BB962C8B-B14F-4D97-AF65-F5344CB8AC3E}">
        <p14:creationId xmlns:p14="http://schemas.microsoft.com/office/powerpoint/2010/main" val="3261281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69" name="Title 1"/>
          <p:cNvSpPr>
            <a:spLocks noGrp="1"/>
          </p:cNvSpPr>
          <p:nvPr>
            <p:ph type="title"/>
          </p:nvPr>
        </p:nvSpPr>
        <p:spPr>
          <a:xfrm>
            <a:off x="629263" y="299116"/>
            <a:ext cx="11304590" cy="1018035"/>
          </a:xfrm>
        </p:spPr>
        <p:txBody>
          <a:bodyPr/>
          <a:lstStyle/>
          <a:p>
            <a:pPr algn="ctr"/>
            <a:r>
              <a:rPr lang="en-US" altLang="en-US" b="1" dirty="0" smtClean="0">
                <a:solidFill>
                  <a:schemeClr val="bg1"/>
                </a:solidFill>
              </a:rPr>
              <a:t>Next-Generation Firewalls</a:t>
            </a:r>
          </a:p>
        </p:txBody>
      </p:sp>
      <p:sp>
        <p:nvSpPr>
          <p:cNvPr id="135170" name="Content Placeholder 2"/>
          <p:cNvSpPr>
            <a:spLocks noGrp="1"/>
          </p:cNvSpPr>
          <p:nvPr>
            <p:ph idx="1"/>
          </p:nvPr>
        </p:nvSpPr>
        <p:spPr/>
        <p:txBody>
          <a:bodyPr/>
          <a:lstStyle/>
          <a:p>
            <a:r>
              <a:rPr lang="en-US" altLang="en-US" dirty="0" err="1" smtClean="0"/>
              <a:t>Tích</a:t>
            </a:r>
            <a:r>
              <a:rPr lang="en-US" altLang="en-US" dirty="0" smtClean="0"/>
              <a:t> </a:t>
            </a:r>
            <a:r>
              <a:rPr lang="en-US" altLang="en-US" dirty="0" err="1" smtClean="0"/>
              <a:t>hợp</a:t>
            </a:r>
            <a:r>
              <a:rPr lang="en-US" altLang="en-US" dirty="0" smtClean="0"/>
              <a:t> </a:t>
            </a:r>
            <a:r>
              <a:rPr lang="en-US" altLang="en-US" dirty="0" err="1" smtClean="0"/>
              <a:t>với</a:t>
            </a:r>
            <a:r>
              <a:rPr lang="en-US" altLang="en-US" dirty="0" smtClean="0"/>
              <a:t> </a:t>
            </a:r>
            <a:r>
              <a:rPr lang="en-US" altLang="en-US" dirty="0" err="1" smtClean="0"/>
              <a:t>dịch</a:t>
            </a:r>
            <a:r>
              <a:rPr lang="en-US" altLang="en-US" dirty="0" smtClean="0"/>
              <a:t> </a:t>
            </a:r>
            <a:r>
              <a:rPr lang="en-US" altLang="en-US" dirty="0" err="1" smtClean="0"/>
              <a:t>vụ</a:t>
            </a:r>
            <a:r>
              <a:rPr lang="en-US" altLang="en-US" dirty="0" smtClean="0"/>
              <a:t> Active Directory domains</a:t>
            </a:r>
          </a:p>
          <a:p>
            <a:r>
              <a:rPr lang="en-US" altLang="en-US" dirty="0" err="1" smtClean="0"/>
              <a:t>Phân</a:t>
            </a:r>
            <a:r>
              <a:rPr lang="en-US" altLang="en-US" dirty="0" smtClean="0"/>
              <a:t> </a:t>
            </a:r>
            <a:r>
              <a:rPr lang="en-US" altLang="en-US" dirty="0" err="1" smtClean="0"/>
              <a:t>tích</a:t>
            </a:r>
            <a:r>
              <a:rPr lang="en-US" altLang="en-US" dirty="0" smtClean="0"/>
              <a:t> </a:t>
            </a:r>
            <a:r>
              <a:rPr lang="en-US" altLang="en-US" dirty="0" err="1" smtClean="0"/>
              <a:t>tất</a:t>
            </a:r>
            <a:r>
              <a:rPr lang="en-US" altLang="en-US" dirty="0" smtClean="0"/>
              <a:t> </a:t>
            </a:r>
            <a:r>
              <a:rPr lang="en-US" altLang="en-US" dirty="0" err="1" smtClean="0"/>
              <a:t>cả</a:t>
            </a:r>
            <a:r>
              <a:rPr lang="en-US" altLang="en-US" dirty="0" smtClean="0"/>
              <a:t> </a:t>
            </a:r>
            <a:r>
              <a:rPr lang="en-US" altLang="en-US" dirty="0" err="1" smtClean="0"/>
              <a:t>các</a:t>
            </a:r>
            <a:r>
              <a:rPr lang="en-US" altLang="en-US" dirty="0" smtClean="0"/>
              <a:t> </a:t>
            </a:r>
            <a:r>
              <a:rPr lang="en-US" altLang="en-US" dirty="0" err="1" smtClean="0"/>
              <a:t>loại</a:t>
            </a:r>
            <a:r>
              <a:rPr lang="en-US" altLang="en-US" dirty="0" smtClean="0"/>
              <a:t> </a:t>
            </a:r>
            <a:r>
              <a:rPr lang="en-US" altLang="en-US" dirty="0" err="1" smtClean="0"/>
              <a:t>lưu</a:t>
            </a:r>
            <a:r>
              <a:rPr lang="en-US" altLang="en-US" dirty="0" smtClean="0"/>
              <a:t> </a:t>
            </a:r>
            <a:r>
              <a:rPr lang="en-US" altLang="en-US" dirty="0" err="1" smtClean="0"/>
              <a:t>lượng</a:t>
            </a:r>
            <a:endParaRPr lang="en-US" altLang="en-US" dirty="0" smtClean="0"/>
          </a:p>
          <a:p>
            <a:pPr lvl="1"/>
            <a:r>
              <a:rPr lang="en-US" altLang="en-US" sz="2800" dirty="0" err="1" smtClean="0"/>
              <a:t>Bittorrent</a:t>
            </a:r>
            <a:endParaRPr lang="en-US" altLang="en-US" sz="2800" dirty="0" smtClean="0"/>
          </a:p>
          <a:p>
            <a:pPr lvl="1"/>
            <a:r>
              <a:rPr lang="en-US" altLang="en-US" sz="2800" dirty="0" smtClean="0"/>
              <a:t>Facebook</a:t>
            </a:r>
          </a:p>
          <a:p>
            <a:pPr lvl="1"/>
            <a:r>
              <a:rPr lang="en-US" altLang="en-US" sz="2800" dirty="0" smtClean="0"/>
              <a:t>Streaming media</a:t>
            </a:r>
          </a:p>
          <a:p>
            <a:pPr lvl="1"/>
            <a:r>
              <a:rPr lang="en-US" altLang="en-US" sz="2800" dirty="0" smtClean="0"/>
              <a:t>Games</a:t>
            </a:r>
          </a:p>
        </p:txBody>
      </p:sp>
    </p:spTree>
    <p:extLst>
      <p:ext uri="{BB962C8B-B14F-4D97-AF65-F5344CB8AC3E}">
        <p14:creationId xmlns:p14="http://schemas.microsoft.com/office/powerpoint/2010/main" val="20016343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38594" y="120300"/>
            <a:ext cx="11012131" cy="1018035"/>
          </a:xfrm>
        </p:spPr>
        <p:txBody>
          <a:bodyPr/>
          <a:lstStyle/>
          <a:p>
            <a:pPr algn="ctr"/>
            <a:r>
              <a:rPr lang="en-US" altLang="en-US" b="1" dirty="0" err="1" smtClean="0">
                <a:solidFill>
                  <a:schemeClr val="bg1"/>
                </a:solidFill>
              </a:rPr>
              <a:t>Hiệu</a:t>
            </a:r>
            <a:r>
              <a:rPr lang="en-US" altLang="en-US" b="1" dirty="0" smtClean="0">
                <a:solidFill>
                  <a:schemeClr val="bg1"/>
                </a:solidFill>
              </a:rPr>
              <a:t> </a:t>
            </a:r>
            <a:r>
              <a:rPr lang="en-US" altLang="en-US" b="1" dirty="0" err="1" smtClean="0">
                <a:solidFill>
                  <a:schemeClr val="bg1"/>
                </a:solidFill>
              </a:rPr>
              <a:t>năng</a:t>
            </a:r>
            <a:r>
              <a:rPr lang="en-US" altLang="en-US" b="1" dirty="0" smtClean="0">
                <a:solidFill>
                  <a:schemeClr val="bg1"/>
                </a:solidFill>
              </a:rPr>
              <a:t> </a:t>
            </a:r>
            <a:r>
              <a:rPr lang="en-US" altLang="en-US" b="1" dirty="0" err="1" smtClean="0">
                <a:solidFill>
                  <a:schemeClr val="bg1"/>
                </a:solidFill>
              </a:rPr>
              <a:t>của</a:t>
            </a:r>
            <a:r>
              <a:rPr lang="en-US" altLang="en-US" b="1" dirty="0" smtClean="0">
                <a:solidFill>
                  <a:schemeClr val="bg1"/>
                </a:solidFill>
              </a:rPr>
              <a:t> </a:t>
            </a:r>
            <a:r>
              <a:rPr lang="en-US" altLang="en-US" b="1" dirty="0" err="1" smtClean="0">
                <a:solidFill>
                  <a:schemeClr val="bg1"/>
                </a:solidFill>
              </a:rPr>
              <a:t>các</a:t>
            </a:r>
            <a:r>
              <a:rPr lang="en-US" altLang="en-US" b="1" dirty="0" smtClean="0">
                <a:solidFill>
                  <a:schemeClr val="bg1"/>
                </a:solidFill>
              </a:rPr>
              <a:t> </a:t>
            </a:r>
            <a:r>
              <a:rPr lang="en-US" altLang="en-US" b="1" dirty="0" err="1" smtClean="0">
                <a:solidFill>
                  <a:schemeClr val="bg1"/>
                </a:solidFill>
              </a:rPr>
              <a:t>loại</a:t>
            </a:r>
            <a:r>
              <a:rPr lang="en-US" altLang="en-US" b="1" dirty="0" smtClean="0">
                <a:solidFill>
                  <a:schemeClr val="bg1"/>
                </a:solidFill>
              </a:rPr>
              <a:t> </a:t>
            </a:r>
            <a:r>
              <a:rPr lang="en-US" altLang="en-US" b="1" dirty="0" err="1" smtClean="0">
                <a:solidFill>
                  <a:schemeClr val="bg1"/>
                </a:solidFill>
              </a:rPr>
              <a:t>tường</a:t>
            </a:r>
            <a:r>
              <a:rPr lang="en-US" altLang="en-US" b="1" dirty="0" smtClean="0">
                <a:solidFill>
                  <a:schemeClr val="bg1"/>
                </a:solidFill>
              </a:rPr>
              <a:t> </a:t>
            </a:r>
            <a:r>
              <a:rPr lang="en-US" altLang="en-US" b="1" dirty="0" err="1" smtClean="0">
                <a:solidFill>
                  <a:schemeClr val="bg1"/>
                </a:solidFill>
              </a:rPr>
              <a:t>lửa</a:t>
            </a:r>
            <a:endParaRPr lang="en-US" altLang="en-US" b="1" dirty="0">
              <a:solidFill>
                <a:schemeClr val="bg1"/>
              </a:solidFill>
            </a:endParaRPr>
          </a:p>
        </p:txBody>
      </p:sp>
      <p:pic>
        <p:nvPicPr>
          <p:cNvPr id="32772" name="Picture 4"/>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962401" y="1905000"/>
            <a:ext cx="4430713" cy="45720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 name="Picture 1"/>
          <p:cNvPicPr>
            <a:picLocks noChangeAspect="1"/>
          </p:cNvPicPr>
          <p:nvPr/>
        </p:nvPicPr>
        <p:blipFill>
          <a:blip r:embed="rId3"/>
          <a:stretch>
            <a:fillRect/>
          </a:stretch>
        </p:blipFill>
        <p:spPr>
          <a:xfrm>
            <a:off x="2862874" y="1138335"/>
            <a:ext cx="6738326" cy="5728326"/>
          </a:xfrm>
          <a:prstGeom prst="rect">
            <a:avLst/>
          </a:prstGeom>
        </p:spPr>
      </p:pic>
    </p:spTree>
    <p:extLst>
      <p:ext uri="{BB962C8B-B14F-4D97-AF65-F5344CB8AC3E}">
        <p14:creationId xmlns:p14="http://schemas.microsoft.com/office/powerpoint/2010/main" val="27834646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b="1" dirty="0" smtClean="0"/>
              <a:t>Phát hiện và ngăn chặn xâm nhập</a:t>
            </a:r>
            <a:endParaRPr lang="en-US" b="1" dirty="0"/>
          </a:p>
        </p:txBody>
      </p:sp>
      <p:sp>
        <p:nvSpPr>
          <p:cNvPr id="5" name="TextBox 4"/>
          <p:cNvSpPr txBox="1"/>
          <p:nvPr/>
        </p:nvSpPr>
        <p:spPr>
          <a:xfrm>
            <a:off x="410547" y="1901454"/>
            <a:ext cx="4758612" cy="3539430"/>
          </a:xfrm>
          <a:prstGeom prst="rect">
            <a:avLst/>
          </a:prstGeom>
          <a:noFill/>
        </p:spPr>
        <p:txBody>
          <a:bodyPr wrap="square" rtlCol="0">
            <a:spAutoFit/>
          </a:bodyPr>
          <a:lstStyle/>
          <a:p>
            <a:pPr algn="just"/>
            <a:r>
              <a:rPr lang="en-US" sz="3200" b="1" dirty="0">
                <a:solidFill>
                  <a:schemeClr val="bg1"/>
                </a:solidFill>
              </a:rPr>
              <a:t>Hệ thống phát hiện xâm nhập</a:t>
            </a:r>
            <a:r>
              <a:rPr lang="en-US" sz="3200" dirty="0">
                <a:solidFill>
                  <a:schemeClr val="bg1"/>
                </a:solidFill>
              </a:rPr>
              <a:t> (Intrusion Detection System – IDS) là hệ thống tự động theo dõi các sự kiện xảy ra trên mạng máy tính, phân tích để phát hiện ra các vấn đề an toàn.</a:t>
            </a:r>
          </a:p>
        </p:txBody>
      </p:sp>
      <p:pic>
        <p:nvPicPr>
          <p:cNvPr id="7" name="Picture 6"/>
          <p:cNvPicPr>
            <a:picLocks noChangeAspect="1"/>
          </p:cNvPicPr>
          <p:nvPr/>
        </p:nvPicPr>
        <p:blipFill>
          <a:blip r:embed="rId3"/>
          <a:stretch>
            <a:fillRect/>
          </a:stretch>
        </p:blipFill>
        <p:spPr>
          <a:xfrm>
            <a:off x="5618472" y="1222310"/>
            <a:ext cx="6573528" cy="5617028"/>
          </a:xfrm>
          <a:prstGeom prst="rect">
            <a:avLst/>
          </a:prstGeom>
        </p:spPr>
      </p:pic>
      <p:sp>
        <p:nvSpPr>
          <p:cNvPr id="3" name="TextBox 2"/>
          <p:cNvSpPr txBox="1"/>
          <p:nvPr/>
        </p:nvSpPr>
        <p:spPr>
          <a:xfrm>
            <a:off x="4279644" y="6358269"/>
            <a:ext cx="1338828"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4"/>
              </a:rPr>
              <a:t>link</a:t>
            </a:r>
            <a:endParaRPr lang="en-US">
              <a:solidFill>
                <a:schemeClr val="bg1"/>
              </a:solidFill>
            </a:endParaRPr>
          </a:p>
        </p:txBody>
      </p:sp>
    </p:spTree>
    <p:extLst>
      <p:ext uri="{BB962C8B-B14F-4D97-AF65-F5344CB8AC3E}">
        <p14:creationId xmlns:p14="http://schemas.microsoft.com/office/powerpoint/2010/main" val="22141464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vi-VN" b="1" dirty="0"/>
              <a:t>Phát hiện và ngăn chặn xâm nhập</a:t>
            </a:r>
            <a:endParaRPr lang="en-US" b="1" dirty="0"/>
          </a:p>
        </p:txBody>
      </p:sp>
      <p:sp>
        <p:nvSpPr>
          <p:cNvPr id="6" name="Content Placeholder 5"/>
          <p:cNvSpPr>
            <a:spLocks noGrp="1"/>
          </p:cNvSpPr>
          <p:nvPr>
            <p:ph sz="quarter" idx="4294967295"/>
          </p:nvPr>
        </p:nvSpPr>
        <p:spPr>
          <a:xfrm>
            <a:off x="494522" y="2804480"/>
            <a:ext cx="3946850" cy="2066099"/>
          </a:xfrm>
        </p:spPr>
        <p:txBody>
          <a:bodyPr/>
          <a:lstStyle/>
          <a:p>
            <a:r>
              <a:rPr lang="vi-VN" dirty="0" smtClean="0">
                <a:solidFill>
                  <a:schemeClr val="bg1"/>
                </a:solidFill>
              </a:rPr>
              <a:t>Network-based IDS</a:t>
            </a:r>
          </a:p>
          <a:p>
            <a:r>
              <a:rPr lang="vi-VN" dirty="0" smtClean="0">
                <a:solidFill>
                  <a:schemeClr val="bg1"/>
                </a:solidFill>
              </a:rPr>
              <a:t>Host-based IDS</a:t>
            </a:r>
            <a:endParaRPr lang="en-US" dirty="0">
              <a:solidFill>
                <a:schemeClr val="bg1"/>
              </a:solidFill>
            </a:endParaRPr>
          </a:p>
        </p:txBody>
      </p:sp>
      <p:pic>
        <p:nvPicPr>
          <p:cNvPr id="2" name="Picture 1"/>
          <p:cNvPicPr>
            <a:picLocks noChangeAspect="1"/>
          </p:cNvPicPr>
          <p:nvPr/>
        </p:nvPicPr>
        <p:blipFill>
          <a:blip r:embed="rId3"/>
          <a:stretch>
            <a:fillRect/>
          </a:stretch>
        </p:blipFill>
        <p:spPr>
          <a:xfrm>
            <a:off x="4579060" y="1096978"/>
            <a:ext cx="7681363" cy="5761022"/>
          </a:xfrm>
          <a:prstGeom prst="rect">
            <a:avLst/>
          </a:prstGeom>
        </p:spPr>
      </p:pic>
      <p:sp>
        <p:nvSpPr>
          <p:cNvPr id="3" name="TextBox 2"/>
          <p:cNvSpPr txBox="1"/>
          <p:nvPr/>
        </p:nvSpPr>
        <p:spPr>
          <a:xfrm flipH="1">
            <a:off x="3052215" y="6321658"/>
            <a:ext cx="1389157" cy="369332"/>
          </a:xfrm>
          <a:prstGeom prst="rect">
            <a:avLst/>
          </a:prstGeom>
          <a:noFill/>
        </p:spPr>
        <p:txBody>
          <a:bodyPr wrap="square" rtlCol="0">
            <a:spAutoFit/>
          </a:bodyPr>
          <a:lstStyle/>
          <a:p>
            <a:r>
              <a:rPr lang="en-US" smtClean="0">
                <a:solidFill>
                  <a:schemeClr val="bg1"/>
                </a:solidFill>
              </a:rPr>
              <a:t>Nguồn: </a:t>
            </a:r>
            <a:r>
              <a:rPr lang="en-US" smtClean="0">
                <a:solidFill>
                  <a:schemeClr val="bg1"/>
                </a:solidFill>
                <a:hlinkClick r:id="rId4"/>
              </a:rPr>
              <a:t>link</a:t>
            </a:r>
            <a:endParaRPr lang="en-US">
              <a:solidFill>
                <a:schemeClr val="bg1"/>
              </a:solidFill>
            </a:endParaRPr>
          </a:p>
        </p:txBody>
      </p:sp>
    </p:spTree>
    <p:extLst>
      <p:ext uri="{BB962C8B-B14F-4D97-AF65-F5344CB8AC3E}">
        <p14:creationId xmlns:p14="http://schemas.microsoft.com/office/powerpoint/2010/main" val="7412751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1183" y="190954"/>
            <a:ext cx="11200156" cy="793115"/>
          </a:xfrm>
        </p:spPr>
        <p:txBody>
          <a:bodyPr/>
          <a:lstStyle/>
          <a:p>
            <a:pPr algn="ctr"/>
            <a:r>
              <a:rPr lang="vi-VN" b="1" dirty="0"/>
              <a:t>Phát hiện và ngăn chặn xâm nhập</a:t>
            </a:r>
            <a:endParaRPr lang="en-US" b="1" dirty="0"/>
          </a:p>
        </p:txBody>
      </p:sp>
      <p:sp>
        <p:nvSpPr>
          <p:cNvPr id="7" name="Content Placeholder 6"/>
          <p:cNvSpPr>
            <a:spLocks noGrp="1"/>
          </p:cNvSpPr>
          <p:nvPr>
            <p:ph sz="quarter" idx="4294967295"/>
          </p:nvPr>
        </p:nvSpPr>
        <p:spPr>
          <a:xfrm>
            <a:off x="334191" y="1100391"/>
            <a:ext cx="11523306" cy="5757609"/>
          </a:xfrm>
        </p:spPr>
        <p:txBody>
          <a:bodyPr/>
          <a:lstStyle/>
          <a:p>
            <a:r>
              <a:rPr lang="vi-VN" dirty="0" smtClean="0">
                <a:solidFill>
                  <a:schemeClr val="bg1"/>
                </a:solidFill>
              </a:rPr>
              <a:t>IDS: Phát hiện xâm nhập</a:t>
            </a:r>
          </a:p>
          <a:p>
            <a:r>
              <a:rPr lang="vi-VN" dirty="0" smtClean="0">
                <a:solidFill>
                  <a:schemeClr val="bg1"/>
                </a:solidFill>
              </a:rPr>
              <a:t>IPS (Intrusion Protection System): Phát hiện và ngăn chặn xâm nhập</a:t>
            </a:r>
            <a:endParaRPr lang="en-US" dirty="0">
              <a:solidFill>
                <a:schemeClr val="bg1"/>
              </a:solidFill>
            </a:endParaRPr>
          </a:p>
        </p:txBody>
      </p:sp>
      <p:pic>
        <p:nvPicPr>
          <p:cNvPr id="2" name="Picture 1"/>
          <p:cNvPicPr>
            <a:picLocks noChangeAspect="1"/>
          </p:cNvPicPr>
          <p:nvPr/>
        </p:nvPicPr>
        <p:blipFill>
          <a:blip r:embed="rId3"/>
          <a:stretch>
            <a:fillRect/>
          </a:stretch>
        </p:blipFill>
        <p:spPr>
          <a:xfrm>
            <a:off x="2654710" y="2265655"/>
            <a:ext cx="7829477" cy="4096724"/>
          </a:xfrm>
          <a:prstGeom prst="rect">
            <a:avLst/>
          </a:prstGeom>
        </p:spPr>
      </p:pic>
      <p:sp>
        <p:nvSpPr>
          <p:cNvPr id="4" name="TextBox 3"/>
          <p:cNvSpPr txBox="1"/>
          <p:nvPr/>
        </p:nvSpPr>
        <p:spPr>
          <a:xfrm>
            <a:off x="2911843" y="6362379"/>
            <a:ext cx="8945654" cy="646331"/>
          </a:xfrm>
          <a:prstGeom prst="rect">
            <a:avLst/>
          </a:prstGeom>
          <a:noFill/>
        </p:spPr>
        <p:txBody>
          <a:bodyPr wrap="none" rtlCol="0">
            <a:spAutoFit/>
          </a:bodyPr>
          <a:lstStyle/>
          <a:p>
            <a:r>
              <a:rPr lang="en-US" smtClean="0">
                <a:solidFill>
                  <a:schemeClr val="bg1"/>
                </a:solidFill>
              </a:rPr>
              <a:t>Nguồn: </a:t>
            </a:r>
            <a:r>
              <a:rPr lang="vi-VN">
                <a:solidFill>
                  <a:schemeClr val="bg1"/>
                </a:solidFill>
              </a:rPr>
              <a:t>http://www.tnu.edu.vn/sites/phuongpn/Lists/Tho%20lun/DispForm.aspx?ID=11</a:t>
            </a:r>
          </a:p>
          <a:p>
            <a:endParaRPr lang="en-US"/>
          </a:p>
        </p:txBody>
      </p:sp>
    </p:spTree>
    <p:extLst>
      <p:ext uri="{BB962C8B-B14F-4D97-AF65-F5344CB8AC3E}">
        <p14:creationId xmlns:p14="http://schemas.microsoft.com/office/powerpoint/2010/main" val="2144196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b="1" dirty="0"/>
              <a:t>Phát hiện và ngăn chặn xâm nhập</a:t>
            </a:r>
            <a:endParaRPr lang="en-US" dirty="0"/>
          </a:p>
        </p:txBody>
      </p:sp>
      <p:pic>
        <p:nvPicPr>
          <p:cNvPr id="3" name="Picture 2"/>
          <p:cNvPicPr>
            <a:picLocks noChangeAspect="1"/>
          </p:cNvPicPr>
          <p:nvPr/>
        </p:nvPicPr>
        <p:blipFill>
          <a:blip r:embed="rId2"/>
          <a:stretch>
            <a:fillRect/>
          </a:stretch>
        </p:blipFill>
        <p:spPr>
          <a:xfrm>
            <a:off x="825565" y="1069132"/>
            <a:ext cx="10100582" cy="3327251"/>
          </a:xfrm>
          <a:prstGeom prst="rect">
            <a:avLst/>
          </a:prstGeom>
        </p:spPr>
      </p:pic>
      <p:pic>
        <p:nvPicPr>
          <p:cNvPr id="5" name="Picture 4"/>
          <p:cNvPicPr>
            <a:picLocks noChangeAspect="1"/>
          </p:cNvPicPr>
          <p:nvPr/>
        </p:nvPicPr>
        <p:blipFill>
          <a:blip r:embed="rId3"/>
          <a:stretch>
            <a:fillRect/>
          </a:stretch>
        </p:blipFill>
        <p:spPr>
          <a:xfrm>
            <a:off x="825565" y="4702593"/>
            <a:ext cx="10100582" cy="1745660"/>
          </a:xfrm>
          <a:prstGeom prst="rect">
            <a:avLst/>
          </a:prstGeom>
        </p:spPr>
      </p:pic>
    </p:spTree>
    <p:extLst>
      <p:ext uri="{BB962C8B-B14F-4D97-AF65-F5344CB8AC3E}">
        <p14:creationId xmlns:p14="http://schemas.microsoft.com/office/powerpoint/2010/main" val="24179478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dirty="0" smtClean="0"/>
              <a:t>DLP</a:t>
            </a:r>
            <a:endParaRPr lang="en-US" dirty="0"/>
          </a:p>
        </p:txBody>
      </p:sp>
      <p:sp>
        <p:nvSpPr>
          <p:cNvPr id="2" name="Content Placeholder 1"/>
          <p:cNvSpPr>
            <a:spLocks noGrp="1"/>
          </p:cNvSpPr>
          <p:nvPr>
            <p:ph sz="quarter" idx="4294967295"/>
          </p:nvPr>
        </p:nvSpPr>
        <p:spPr>
          <a:xfrm>
            <a:off x="699796" y="1567542"/>
            <a:ext cx="10403633" cy="4366727"/>
          </a:xfrm>
        </p:spPr>
        <p:txBody>
          <a:bodyPr>
            <a:normAutofit/>
          </a:bodyPr>
          <a:lstStyle/>
          <a:p>
            <a:pPr>
              <a:buFont typeface="Wingdings" panose="05000000000000000000" pitchFamily="2" charset="2"/>
              <a:buChar char="q"/>
            </a:pPr>
            <a:r>
              <a:rPr lang="en-US" b="1" dirty="0" smtClean="0">
                <a:solidFill>
                  <a:schemeClr val="bg1"/>
                </a:solidFill>
              </a:rPr>
              <a:t> </a:t>
            </a:r>
            <a:r>
              <a:rPr lang="en-US" b="1" dirty="0" err="1" smtClean="0">
                <a:solidFill>
                  <a:schemeClr val="bg1"/>
                </a:solidFill>
              </a:rPr>
              <a:t>Đã</a:t>
            </a:r>
            <a:r>
              <a:rPr lang="en-US" b="1" dirty="0" smtClean="0">
                <a:solidFill>
                  <a:schemeClr val="bg1"/>
                </a:solidFill>
              </a:rPr>
              <a:t> </a:t>
            </a:r>
            <a:r>
              <a:rPr lang="en-US" b="1" dirty="0" err="1" smtClean="0">
                <a:solidFill>
                  <a:schemeClr val="bg1"/>
                </a:solidFill>
              </a:rPr>
              <a:t>trình</a:t>
            </a:r>
            <a:r>
              <a:rPr lang="en-US" b="1" dirty="0" smtClean="0">
                <a:solidFill>
                  <a:schemeClr val="bg1"/>
                </a:solidFill>
              </a:rPr>
              <a:t> </a:t>
            </a:r>
            <a:r>
              <a:rPr lang="en-US" b="1" dirty="0" err="1" smtClean="0">
                <a:solidFill>
                  <a:schemeClr val="bg1"/>
                </a:solidFill>
              </a:rPr>
              <a:t>bày</a:t>
            </a:r>
            <a:r>
              <a:rPr lang="en-US" b="1" dirty="0" smtClean="0">
                <a:solidFill>
                  <a:schemeClr val="bg1"/>
                </a:solidFill>
              </a:rPr>
              <a:t> </a:t>
            </a:r>
            <a:r>
              <a:rPr lang="en-US" b="1" dirty="0" err="1" smtClean="0">
                <a:solidFill>
                  <a:schemeClr val="bg1"/>
                </a:solidFill>
              </a:rPr>
              <a:t>trong</a:t>
            </a:r>
            <a:r>
              <a:rPr lang="en-US" b="1" dirty="0" smtClean="0">
                <a:solidFill>
                  <a:schemeClr val="bg1"/>
                </a:solidFill>
              </a:rPr>
              <a:t> </a:t>
            </a:r>
            <a:r>
              <a:rPr lang="en-US" b="1" dirty="0" err="1" smtClean="0">
                <a:solidFill>
                  <a:schemeClr val="bg1"/>
                </a:solidFill>
              </a:rPr>
              <a:t>bài</a:t>
            </a:r>
            <a:r>
              <a:rPr lang="en-US" b="1" dirty="0" smtClean="0">
                <a:solidFill>
                  <a:schemeClr val="bg1"/>
                </a:solidFill>
              </a:rPr>
              <a:t> 4</a:t>
            </a:r>
            <a:endParaRPr lang="vi-VN" dirty="0" smtClean="0">
              <a:solidFill>
                <a:schemeClr val="bg1"/>
              </a:solidFill>
            </a:endParaRPr>
          </a:p>
        </p:txBody>
      </p:sp>
    </p:spTree>
    <p:extLst>
      <p:ext uri="{BB962C8B-B14F-4D97-AF65-F5344CB8AC3E}">
        <p14:creationId xmlns:p14="http://schemas.microsoft.com/office/powerpoint/2010/main" val="37394746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smtClean="0"/>
              <a:t>Giám sát an toàn mạng</a:t>
            </a:r>
            <a:endParaRPr lang="en-US" b="1" dirty="0"/>
          </a:p>
        </p:txBody>
      </p:sp>
      <p:sp>
        <p:nvSpPr>
          <p:cNvPr id="2" name="Content Placeholder 1"/>
          <p:cNvSpPr>
            <a:spLocks noGrp="1"/>
          </p:cNvSpPr>
          <p:nvPr>
            <p:ph sz="quarter" idx="4294967295"/>
          </p:nvPr>
        </p:nvSpPr>
        <p:spPr>
          <a:xfrm>
            <a:off x="410546" y="1054359"/>
            <a:ext cx="10496939" cy="4618336"/>
          </a:xfrm>
        </p:spPr>
        <p:txBody>
          <a:bodyPr anchor="ctr">
            <a:normAutofit/>
          </a:bodyPr>
          <a:lstStyle/>
          <a:p>
            <a:pPr>
              <a:buFont typeface="Wingdings" panose="05000000000000000000" pitchFamily="2" charset="2"/>
              <a:buChar char="q"/>
            </a:pPr>
            <a:r>
              <a:rPr lang="vi-VN" sz="3200" b="1" dirty="0" smtClean="0">
                <a:solidFill>
                  <a:schemeClr val="bg1"/>
                </a:solidFill>
              </a:rPr>
              <a:t>Security Information </a:t>
            </a:r>
            <a:r>
              <a:rPr lang="vi-VN" sz="3200" b="1" dirty="0">
                <a:solidFill>
                  <a:schemeClr val="bg1"/>
                </a:solidFill>
              </a:rPr>
              <a:t>and </a:t>
            </a:r>
            <a:r>
              <a:rPr lang="vi-VN" sz="3200" b="1" dirty="0" smtClean="0">
                <a:solidFill>
                  <a:schemeClr val="bg1"/>
                </a:solidFill>
              </a:rPr>
              <a:t>Event </a:t>
            </a:r>
            <a:r>
              <a:rPr lang="vi-VN" sz="3200" b="1" dirty="0">
                <a:solidFill>
                  <a:schemeClr val="bg1"/>
                </a:solidFill>
              </a:rPr>
              <a:t>management </a:t>
            </a:r>
            <a:r>
              <a:rPr lang="en-US" sz="3200" b="1" dirty="0">
                <a:solidFill>
                  <a:schemeClr val="bg1"/>
                </a:solidFill>
              </a:rPr>
              <a:t>(</a:t>
            </a:r>
            <a:r>
              <a:rPr lang="vi-VN" sz="3200" b="1" dirty="0" smtClean="0">
                <a:solidFill>
                  <a:schemeClr val="bg1"/>
                </a:solidFill>
              </a:rPr>
              <a:t>SIEM</a:t>
            </a:r>
            <a:r>
              <a:rPr lang="vi-VN" sz="3200" b="1" dirty="0">
                <a:solidFill>
                  <a:schemeClr val="bg1"/>
                </a:solidFill>
              </a:rPr>
              <a:t>)</a:t>
            </a:r>
            <a:r>
              <a:rPr lang="vi-VN" sz="3200" dirty="0">
                <a:solidFill>
                  <a:schemeClr val="bg1"/>
                </a:solidFill>
              </a:rPr>
              <a:t> là hệ thống </a:t>
            </a:r>
            <a:r>
              <a:rPr lang="vi-VN" sz="3200" dirty="0" smtClean="0">
                <a:solidFill>
                  <a:schemeClr val="bg1"/>
                </a:solidFill>
              </a:rPr>
              <a:t>thu </a:t>
            </a:r>
            <a:r>
              <a:rPr lang="vi-VN" sz="3200" dirty="0">
                <a:solidFill>
                  <a:schemeClr val="bg1"/>
                </a:solidFill>
              </a:rPr>
              <a:t>thập </a:t>
            </a:r>
            <a:r>
              <a:rPr lang="vi-VN" sz="3200" dirty="0" smtClean="0">
                <a:solidFill>
                  <a:schemeClr val="bg1"/>
                </a:solidFill>
              </a:rPr>
              <a:t>log </a:t>
            </a:r>
            <a:r>
              <a:rPr lang="vi-VN" sz="3200" dirty="0">
                <a:solidFill>
                  <a:schemeClr val="bg1"/>
                </a:solidFill>
              </a:rPr>
              <a:t>từ các thiết bị đầu </a:t>
            </a:r>
            <a:r>
              <a:rPr lang="vi-VN" sz="3200" dirty="0" smtClean="0">
                <a:solidFill>
                  <a:schemeClr val="bg1"/>
                </a:solidFill>
              </a:rPr>
              <a:t>cuối, cho phép lưu trữ, </a:t>
            </a:r>
            <a:r>
              <a:rPr lang="vi-VN" sz="3200" dirty="0">
                <a:solidFill>
                  <a:schemeClr val="bg1"/>
                </a:solidFill>
              </a:rPr>
              <a:t>phân tích tập trung và báo cáo về các sự kiện an toàn mạng của tổ chức</a:t>
            </a:r>
            <a:r>
              <a:rPr lang="vi-VN" sz="3200" dirty="0" smtClean="0">
                <a:solidFill>
                  <a:schemeClr val="bg1"/>
                </a:solidFill>
              </a:rPr>
              <a:t>.</a:t>
            </a:r>
          </a:p>
          <a:p>
            <a:pPr>
              <a:spcBef>
                <a:spcPts val="2400"/>
              </a:spcBef>
              <a:buFont typeface="Wingdings" panose="05000000000000000000" pitchFamily="2" charset="2"/>
              <a:buChar char="q"/>
            </a:pPr>
            <a:r>
              <a:rPr lang="vi-VN" sz="3200" dirty="0" smtClean="0">
                <a:solidFill>
                  <a:schemeClr val="bg1"/>
                </a:solidFill>
              </a:rPr>
              <a:t>Kết </a:t>
            </a:r>
            <a:r>
              <a:rPr lang="vi-VN" sz="3200" dirty="0">
                <a:solidFill>
                  <a:schemeClr val="bg1"/>
                </a:solidFill>
              </a:rPr>
              <a:t>quả phân tích </a:t>
            </a:r>
            <a:r>
              <a:rPr lang="vi-VN" sz="3200" dirty="0" smtClean="0">
                <a:solidFill>
                  <a:schemeClr val="bg1"/>
                </a:solidFill>
              </a:rPr>
              <a:t>có </a:t>
            </a:r>
            <a:r>
              <a:rPr lang="vi-VN" sz="3200" dirty="0">
                <a:solidFill>
                  <a:schemeClr val="bg1"/>
                </a:solidFill>
              </a:rPr>
              <a:t>thể </a:t>
            </a:r>
            <a:r>
              <a:rPr lang="vi-VN" sz="3200" dirty="0" smtClean="0">
                <a:solidFill>
                  <a:schemeClr val="bg1"/>
                </a:solidFill>
              </a:rPr>
              <a:t>giúp phát </a:t>
            </a:r>
            <a:r>
              <a:rPr lang="vi-VN" sz="3200" dirty="0">
                <a:solidFill>
                  <a:schemeClr val="bg1"/>
                </a:solidFill>
              </a:rPr>
              <a:t>hiện </a:t>
            </a:r>
            <a:r>
              <a:rPr lang="vi-VN" sz="3200" dirty="0" smtClean="0">
                <a:solidFill>
                  <a:schemeClr val="bg1"/>
                </a:solidFill>
              </a:rPr>
              <a:t>các </a:t>
            </a:r>
            <a:r>
              <a:rPr lang="vi-VN" sz="3200" dirty="0">
                <a:solidFill>
                  <a:schemeClr val="bg1"/>
                </a:solidFill>
              </a:rPr>
              <a:t>cuộc tấn công mà không thể phát hiện được theo phương pháp thông thường.</a:t>
            </a:r>
            <a:endParaRPr lang="en-US" sz="3200" dirty="0">
              <a:solidFill>
                <a:schemeClr val="bg1"/>
              </a:solidFill>
            </a:endParaRPr>
          </a:p>
        </p:txBody>
      </p:sp>
    </p:spTree>
    <p:extLst>
      <p:ext uri="{BB962C8B-B14F-4D97-AF65-F5344CB8AC3E}">
        <p14:creationId xmlns:p14="http://schemas.microsoft.com/office/powerpoint/2010/main" val="24481640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a:t>Giám sát an toàn mạng</a:t>
            </a:r>
            <a:endParaRPr lang="en-US" b="1" dirty="0"/>
          </a:p>
        </p:txBody>
      </p:sp>
      <p:pic>
        <p:nvPicPr>
          <p:cNvPr id="5" name="Content Placeholder 4"/>
          <p:cNvPicPr>
            <a:picLocks noGrp="1" noChangeAspect="1"/>
          </p:cNvPicPr>
          <p:nvPr>
            <p:ph sz="quarter" idx="4294967295"/>
          </p:nvPr>
        </p:nvPicPr>
        <p:blipFill>
          <a:blip r:embed="rId2">
            <a:extLst>
              <a:ext uri="{28A0092B-C50C-407E-A947-70E740481C1C}">
                <a14:useLocalDpi xmlns:a14="http://schemas.microsoft.com/office/drawing/2010/main" val="0"/>
              </a:ext>
            </a:extLst>
          </a:blip>
          <a:stretch>
            <a:fillRect/>
          </a:stretch>
        </p:blipFill>
        <p:spPr>
          <a:xfrm>
            <a:off x="0" y="762000"/>
            <a:ext cx="9144000" cy="6092825"/>
          </a:xfrm>
        </p:spPr>
      </p:pic>
      <p:pic>
        <p:nvPicPr>
          <p:cNvPr id="2" name="Picture 1"/>
          <p:cNvPicPr>
            <a:picLocks noChangeAspect="1"/>
          </p:cNvPicPr>
          <p:nvPr/>
        </p:nvPicPr>
        <p:blipFill>
          <a:blip r:embed="rId3"/>
          <a:stretch>
            <a:fillRect/>
          </a:stretch>
        </p:blipFill>
        <p:spPr>
          <a:xfrm>
            <a:off x="1396181" y="1147665"/>
            <a:ext cx="9466658" cy="4803976"/>
          </a:xfrm>
          <a:prstGeom prst="rect">
            <a:avLst/>
          </a:prstGeom>
        </p:spPr>
      </p:pic>
      <p:sp>
        <p:nvSpPr>
          <p:cNvPr id="4" name="TextBox 3"/>
          <p:cNvSpPr txBox="1"/>
          <p:nvPr/>
        </p:nvSpPr>
        <p:spPr>
          <a:xfrm>
            <a:off x="8362033" y="6033901"/>
            <a:ext cx="2364750" cy="369332"/>
          </a:xfrm>
          <a:prstGeom prst="rect">
            <a:avLst/>
          </a:prstGeom>
          <a:noFill/>
        </p:spPr>
        <p:txBody>
          <a:bodyPr wrap="none" rtlCol="0">
            <a:spAutoFit/>
          </a:bodyPr>
          <a:lstStyle/>
          <a:p>
            <a:r>
              <a:rPr lang="en-US" smtClean="0">
                <a:solidFill>
                  <a:schemeClr val="bg1"/>
                </a:solidFill>
              </a:rPr>
              <a:t>Nguồn: </a:t>
            </a:r>
            <a:r>
              <a:rPr lang="en-US" smtClean="0">
                <a:solidFill>
                  <a:schemeClr val="bg1"/>
                </a:solidFill>
                <a:hlinkClick r:id="rId4"/>
              </a:rPr>
              <a:t>tek-tools.com</a:t>
            </a:r>
            <a:endParaRPr lang="en-US">
              <a:solidFill>
                <a:schemeClr val="bg1"/>
              </a:solidFill>
            </a:endParaRPr>
          </a:p>
        </p:txBody>
      </p:sp>
    </p:spTree>
    <p:extLst>
      <p:ext uri="{BB962C8B-B14F-4D97-AF65-F5344CB8AC3E}">
        <p14:creationId xmlns:p14="http://schemas.microsoft.com/office/powerpoint/2010/main" val="13708475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vi-VN" b="1" dirty="0"/>
              <a:t>Giám sát an toàn mạng</a:t>
            </a:r>
            <a:endParaRPr lang="en-US" b="1" dirty="0"/>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28</a:t>
            </a:fld>
            <a:endParaRPr lang="ru-RU" dirty="0"/>
          </a:p>
        </p:txBody>
      </p:sp>
      <p:pic>
        <p:nvPicPr>
          <p:cNvPr id="5122" name="Picture 2" descr="http://www.prolifics.com/sites/default/files/blogger_importer/s1600/Prolifics_Identity_Intelligenc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4788" y="984069"/>
            <a:ext cx="8759825" cy="5474891"/>
          </a:xfrm>
          <a:prstGeom prst="rect">
            <a:avLst/>
          </a:prstGeom>
          <a:noFill/>
          <a:extLst>
            <a:ext uri="{909E8E84-426E-40DD-AFC4-6F175D3DCCD1}">
              <a14:hiddenFill xmlns:a14="http://schemas.microsoft.com/office/drawing/2010/main">
                <a:solidFill>
                  <a:srgbClr val="FFFFFF"/>
                </a:solidFill>
              </a14:hiddenFill>
            </a:ext>
          </a:extLst>
        </p:spPr>
      </p:pic>
      <p:sp>
        <p:nvSpPr>
          <p:cNvPr id="5" name="Rounded Rectangle 4"/>
          <p:cNvSpPr/>
          <p:nvPr/>
        </p:nvSpPr>
        <p:spPr>
          <a:xfrm>
            <a:off x="1594789" y="4599993"/>
            <a:ext cx="8759825" cy="2254808"/>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marL="285750" indent="-285750">
              <a:buFont typeface="Arial" panose="020B0604020202020204" pitchFamily="34" charset="0"/>
              <a:buChar char="•"/>
            </a:pPr>
            <a:r>
              <a:rPr lang="en-US" sz="3200" dirty="0"/>
              <a:t>AlienVault Open Source SIEM (OSSIM), </a:t>
            </a:r>
            <a:endParaRPr lang="vi-VN" sz="3200" dirty="0"/>
          </a:p>
          <a:p>
            <a:pPr marL="285750" indent="-285750">
              <a:buFont typeface="Arial" panose="020B0604020202020204" pitchFamily="34" charset="0"/>
              <a:buChar char="•"/>
            </a:pPr>
            <a:r>
              <a:rPr lang="en-US" sz="3200" dirty="0"/>
              <a:t>HP ArcSight Enterprise Security Manager (ESM), </a:t>
            </a:r>
            <a:endParaRPr lang="vi-VN" sz="3200" dirty="0"/>
          </a:p>
          <a:p>
            <a:pPr marL="285750" indent="-285750">
              <a:buFont typeface="Arial" panose="020B0604020202020204" pitchFamily="34" charset="0"/>
              <a:buChar char="•"/>
            </a:pPr>
            <a:r>
              <a:rPr lang="en-US" sz="3200" dirty="0"/>
              <a:t>IBM Security QRadar SIEM</a:t>
            </a:r>
            <a:endParaRPr lang="vi-VN" sz="3200" dirty="0"/>
          </a:p>
          <a:p>
            <a:pPr marL="285750" indent="-285750">
              <a:buFont typeface="Arial" panose="020B0604020202020204" pitchFamily="34" charset="0"/>
              <a:buChar char="•"/>
            </a:pPr>
            <a:r>
              <a:rPr lang="vi-VN" sz="3200" dirty="0"/>
              <a:t>....</a:t>
            </a:r>
            <a:endParaRPr lang="en-US" sz="3200" dirty="0"/>
          </a:p>
        </p:txBody>
      </p:sp>
      <p:sp>
        <p:nvSpPr>
          <p:cNvPr id="2" name="TextBox 1"/>
          <p:cNvSpPr txBox="1"/>
          <p:nvPr/>
        </p:nvSpPr>
        <p:spPr>
          <a:xfrm>
            <a:off x="10530348" y="5812629"/>
            <a:ext cx="928459" cy="646331"/>
          </a:xfrm>
          <a:prstGeom prst="rect">
            <a:avLst/>
          </a:prstGeom>
          <a:noFill/>
        </p:spPr>
        <p:txBody>
          <a:bodyPr wrap="none" rtlCol="0">
            <a:spAutoFit/>
          </a:bodyPr>
          <a:lstStyle/>
          <a:p>
            <a:r>
              <a:rPr lang="en-US" smtClean="0">
                <a:solidFill>
                  <a:schemeClr val="bg1"/>
                </a:solidFill>
              </a:rPr>
              <a:t>Nguồn:</a:t>
            </a:r>
          </a:p>
          <a:p>
            <a:r>
              <a:rPr lang="en-US" smtClean="0">
                <a:solidFill>
                  <a:schemeClr val="bg1"/>
                </a:solidFill>
                <a:hlinkClick r:id="rId4"/>
              </a:rPr>
              <a:t>[1]</a:t>
            </a:r>
            <a:r>
              <a:rPr lang="en-US" smtClean="0">
                <a:solidFill>
                  <a:schemeClr val="bg1"/>
                </a:solidFill>
              </a:rPr>
              <a:t>, </a:t>
            </a:r>
            <a:r>
              <a:rPr lang="en-US" smtClean="0">
                <a:solidFill>
                  <a:schemeClr val="bg1"/>
                </a:solidFill>
                <a:hlinkClick r:id="rId5"/>
              </a:rPr>
              <a:t>[2]</a:t>
            </a:r>
            <a:endParaRPr lang="en-US">
              <a:solidFill>
                <a:schemeClr val="bg1"/>
              </a:solidFill>
            </a:endParaRPr>
          </a:p>
        </p:txBody>
      </p:sp>
    </p:spTree>
    <p:extLst>
      <p:ext uri="{BB962C8B-B14F-4D97-AF65-F5344CB8AC3E}">
        <p14:creationId xmlns:p14="http://schemas.microsoft.com/office/powerpoint/2010/main" val="27221721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b="1" dirty="0"/>
              <a:t>Giám sát an toàn mạng</a:t>
            </a:r>
            <a:endParaRPr lang="en-US" b="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984068"/>
            <a:ext cx="9144000" cy="5873931"/>
          </a:xfrm>
          <a:prstGeom prst="rect">
            <a:avLst/>
          </a:prstGeom>
        </p:spPr>
      </p:pic>
    </p:spTree>
    <p:extLst>
      <p:ext uri="{BB962C8B-B14F-4D97-AF65-F5344CB8AC3E}">
        <p14:creationId xmlns:p14="http://schemas.microsoft.com/office/powerpoint/2010/main" val="21835402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smtClean="0"/>
              <a:t>Mạng riêng ảo</a:t>
            </a:r>
            <a:endParaRPr lang="en-US" b="1" dirty="0"/>
          </a:p>
        </p:txBody>
      </p:sp>
      <p:sp>
        <p:nvSpPr>
          <p:cNvPr id="2" name="Content Placeholder 1"/>
          <p:cNvSpPr>
            <a:spLocks noGrp="1"/>
          </p:cNvSpPr>
          <p:nvPr>
            <p:ph sz="quarter" idx="4294967295"/>
          </p:nvPr>
        </p:nvSpPr>
        <p:spPr>
          <a:xfrm>
            <a:off x="942392" y="727787"/>
            <a:ext cx="9890449" cy="5290457"/>
          </a:xfrm>
        </p:spPr>
        <p:txBody>
          <a:bodyPr anchor="ctr"/>
          <a:lstStyle/>
          <a:p>
            <a:pPr>
              <a:buFont typeface="Wingdings" panose="05000000000000000000" pitchFamily="2" charset="2"/>
              <a:buChar char="q"/>
            </a:pPr>
            <a:r>
              <a:rPr lang="vi-VN" sz="3200" dirty="0">
                <a:solidFill>
                  <a:schemeClr val="bg1"/>
                </a:solidFill>
              </a:rPr>
              <a:t>Virtual Private Network (VPN)</a:t>
            </a:r>
          </a:p>
          <a:p>
            <a:pPr>
              <a:buFont typeface="Wingdings" panose="05000000000000000000" pitchFamily="2" charset="2"/>
              <a:buChar char="q"/>
            </a:pPr>
            <a:r>
              <a:rPr lang="vi-VN" sz="3200" b="1" dirty="0">
                <a:solidFill>
                  <a:schemeClr val="bg1"/>
                </a:solidFill>
              </a:rPr>
              <a:t>Mạng riêng ảo</a:t>
            </a:r>
            <a:r>
              <a:rPr lang="vi-VN" sz="3200" dirty="0">
                <a:solidFill>
                  <a:schemeClr val="bg1"/>
                </a:solidFill>
              </a:rPr>
              <a:t> là một mạng dữ liệu riêng được thiết lập qua một hạ tầng mạng dùng chung, trong đó tính riêng tư của dữ liệu được đảm bảo bằng cách sử dụng một giao thức tạo đường hầm và các cơ chế an toàn khác.</a:t>
            </a:r>
            <a:endParaRPr lang="en-US" sz="3200" dirty="0">
              <a:solidFill>
                <a:schemeClr val="bg1"/>
              </a:solidFill>
            </a:endParaRPr>
          </a:p>
        </p:txBody>
      </p:sp>
    </p:spTree>
    <p:extLst>
      <p:ext uri="{BB962C8B-B14F-4D97-AF65-F5344CB8AC3E}">
        <p14:creationId xmlns:p14="http://schemas.microsoft.com/office/powerpoint/2010/main" val="1766172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smtClean="0"/>
              <a:t>VPN</a:t>
            </a:r>
            <a:endParaRPr lang="en-US" b="1" dirty="0"/>
          </a:p>
        </p:txBody>
      </p:sp>
      <p:sp>
        <p:nvSpPr>
          <p:cNvPr id="2" name="Content Placeholder 1"/>
          <p:cNvSpPr>
            <a:spLocks noGrp="1"/>
          </p:cNvSpPr>
          <p:nvPr>
            <p:ph sz="quarter" idx="4294967295"/>
          </p:nvPr>
        </p:nvSpPr>
        <p:spPr>
          <a:xfrm>
            <a:off x="0" y="1278294"/>
            <a:ext cx="12192000" cy="5579706"/>
          </a:xfrm>
        </p:spPr>
        <p:txBody>
          <a:bodyPr/>
          <a:lstStyle/>
          <a:p>
            <a:pPr>
              <a:buFont typeface="Wingdings" pitchFamily="2" charset="2"/>
              <a:buChar char="q"/>
            </a:pPr>
            <a:r>
              <a:rPr lang="vi-VN" b="1" dirty="0" smtClean="0">
                <a:solidFill>
                  <a:schemeClr val="bg1"/>
                </a:solidFill>
              </a:rPr>
              <a:t>Site-to-Site (Tunel Mode) VPN</a:t>
            </a:r>
            <a:endParaRPr lang="en-US" b="1"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31</a:t>
            </a:fld>
            <a:endParaRPr lang="ru-RU" dirty="0"/>
          </a:p>
        </p:txBody>
      </p:sp>
      <p:pic>
        <p:nvPicPr>
          <p:cNvPr id="3074" name="Picture 2" descr="http://www.skullbox.net/vpns/sitetosit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1" y="1905001"/>
            <a:ext cx="8340725" cy="366100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8028039" y="5867956"/>
            <a:ext cx="2210862" cy="369332"/>
          </a:xfrm>
          <a:prstGeom prst="rect">
            <a:avLst/>
          </a:prstGeom>
          <a:noFill/>
        </p:spPr>
        <p:txBody>
          <a:bodyPr wrap="none" rtlCol="0">
            <a:spAutoFit/>
          </a:bodyPr>
          <a:lstStyle/>
          <a:p>
            <a:r>
              <a:rPr lang="en-US" smtClean="0">
                <a:solidFill>
                  <a:schemeClr val="bg1"/>
                </a:solidFill>
              </a:rPr>
              <a:t>Nguồn: skullbox.net</a:t>
            </a:r>
            <a:endParaRPr lang="en-US">
              <a:solidFill>
                <a:schemeClr val="bg1"/>
              </a:solidFill>
            </a:endParaRPr>
          </a:p>
        </p:txBody>
      </p:sp>
    </p:spTree>
    <p:extLst>
      <p:ext uri="{BB962C8B-B14F-4D97-AF65-F5344CB8AC3E}">
        <p14:creationId xmlns:p14="http://schemas.microsoft.com/office/powerpoint/2010/main" val="11275306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dirty="0" smtClean="0"/>
              <a:t>VPN</a:t>
            </a:r>
            <a:endParaRPr lang="en-US" dirty="0"/>
          </a:p>
        </p:txBody>
      </p:sp>
      <p:sp>
        <p:nvSpPr>
          <p:cNvPr id="2" name="Content Placeholder 1"/>
          <p:cNvSpPr>
            <a:spLocks noGrp="1"/>
          </p:cNvSpPr>
          <p:nvPr>
            <p:ph sz="quarter" idx="4294967295"/>
          </p:nvPr>
        </p:nvSpPr>
        <p:spPr>
          <a:xfrm>
            <a:off x="0" y="914400"/>
            <a:ext cx="12192000" cy="5943600"/>
          </a:xfrm>
        </p:spPr>
        <p:txBody>
          <a:bodyPr/>
          <a:lstStyle/>
          <a:p>
            <a:pPr>
              <a:buFont typeface="Wingdings" pitchFamily="2" charset="2"/>
              <a:buChar char="q"/>
            </a:pPr>
            <a:r>
              <a:rPr lang="vi-VN" b="1" dirty="0" smtClean="0">
                <a:solidFill>
                  <a:schemeClr val="bg1"/>
                </a:solidFill>
              </a:rPr>
              <a:t>Point-to-Point (Transport Mode) VPN</a:t>
            </a:r>
            <a:endParaRPr lang="en-US" b="1"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32</a:t>
            </a:fld>
            <a:endParaRPr lang="ru-RU"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9923" y="1707515"/>
            <a:ext cx="8267700" cy="5140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10190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smtClean="0"/>
              <a:t>VPN</a:t>
            </a:r>
            <a:endParaRPr lang="en-US" b="1" dirty="0"/>
          </a:p>
        </p:txBody>
      </p:sp>
      <p:sp>
        <p:nvSpPr>
          <p:cNvPr id="2" name="Content Placeholder 1"/>
          <p:cNvSpPr>
            <a:spLocks noGrp="1"/>
          </p:cNvSpPr>
          <p:nvPr>
            <p:ph sz="quarter" idx="4294967295"/>
          </p:nvPr>
        </p:nvSpPr>
        <p:spPr>
          <a:xfrm>
            <a:off x="0" y="984068"/>
            <a:ext cx="12192000" cy="5873931"/>
          </a:xfrm>
        </p:spPr>
        <p:txBody>
          <a:bodyPr/>
          <a:lstStyle/>
          <a:p>
            <a:pPr>
              <a:buFont typeface="Wingdings" pitchFamily="2" charset="2"/>
              <a:buChar char="q"/>
            </a:pPr>
            <a:r>
              <a:rPr lang="vi-VN" b="1" dirty="0" smtClean="0">
                <a:solidFill>
                  <a:schemeClr val="bg1"/>
                </a:solidFill>
              </a:rPr>
              <a:t>Point-to-Site (Remote Access) VPN</a:t>
            </a:r>
            <a:endParaRPr lang="en-US" b="1" dirty="0">
              <a:solidFill>
                <a:schemeClr val="bg1"/>
              </a:solidFill>
            </a:endParaRPr>
          </a:p>
        </p:txBody>
      </p:sp>
      <p:sp>
        <p:nvSpPr>
          <p:cNvPr id="4" name="Slide Number Placeholder 3"/>
          <p:cNvSpPr>
            <a:spLocks noGrp="1"/>
          </p:cNvSpPr>
          <p:nvPr>
            <p:ph type="sldNum" sz="quarter" idx="4294967295"/>
          </p:nvPr>
        </p:nvSpPr>
        <p:spPr>
          <a:xfrm>
            <a:off x="11376025" y="6237288"/>
            <a:ext cx="815975" cy="617537"/>
          </a:xfrm>
        </p:spPr>
        <p:txBody>
          <a:bodyPr/>
          <a:lstStyle/>
          <a:p>
            <a:fld id="{3E15BD7C-E074-4D4A-84C3-500EE5B9C190}" type="slidenum">
              <a:rPr lang="ru-RU" smtClean="0"/>
              <a:pPr/>
              <a:t>33</a:t>
            </a:fld>
            <a:endParaRPr lang="ru-RU" dirty="0"/>
          </a:p>
        </p:txBody>
      </p:sp>
      <p:pic>
        <p:nvPicPr>
          <p:cNvPr id="4098" name="Picture 2" descr="http://arameshpoem.com/wp-content/uploads/20150702/pptp.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0" y="2035440"/>
            <a:ext cx="7620000" cy="47261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9906000" y="4611329"/>
            <a:ext cx="2210862" cy="369332"/>
          </a:xfrm>
          <a:prstGeom prst="rect">
            <a:avLst/>
          </a:prstGeom>
          <a:noFill/>
        </p:spPr>
        <p:txBody>
          <a:bodyPr wrap="none" rtlCol="0">
            <a:spAutoFit/>
          </a:bodyPr>
          <a:lstStyle/>
          <a:p>
            <a:r>
              <a:rPr lang="en-US" smtClean="0">
                <a:solidFill>
                  <a:schemeClr val="bg1"/>
                </a:solidFill>
              </a:rPr>
              <a:t>Nguồn: skullbox.net</a:t>
            </a:r>
            <a:endParaRPr lang="en-US">
              <a:solidFill>
                <a:schemeClr val="bg1"/>
              </a:solidFill>
            </a:endParaRPr>
          </a:p>
        </p:txBody>
      </p:sp>
    </p:spTree>
    <p:extLst>
      <p:ext uri="{BB962C8B-B14F-4D97-AF65-F5344CB8AC3E}">
        <p14:creationId xmlns:p14="http://schemas.microsoft.com/office/powerpoint/2010/main" val="19476282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5" name="Rectangle 2"/>
          <p:cNvSpPr>
            <a:spLocks noGrp="1" noChangeArrowheads="1"/>
          </p:cNvSpPr>
          <p:nvPr>
            <p:ph type="title"/>
          </p:nvPr>
        </p:nvSpPr>
        <p:spPr/>
        <p:txBody>
          <a:bodyPr/>
          <a:lstStyle/>
          <a:p>
            <a:pPr algn="ctr"/>
            <a:r>
              <a:rPr lang="en-US" altLang="en-US" sz="4000" b="1" dirty="0">
                <a:solidFill>
                  <a:schemeClr val="bg1"/>
                </a:solidFill>
              </a:rPr>
              <a:t>Unified Threat Management</a:t>
            </a:r>
          </a:p>
        </p:txBody>
      </p:sp>
      <p:sp>
        <p:nvSpPr>
          <p:cNvPr id="113666" name="Rectangle 3"/>
          <p:cNvSpPr>
            <a:spLocks noGrp="1" noChangeArrowheads="1"/>
          </p:cNvSpPr>
          <p:nvPr>
            <p:ph type="body" idx="1"/>
          </p:nvPr>
        </p:nvSpPr>
        <p:spPr>
          <a:xfrm>
            <a:off x="618285" y="1735493"/>
            <a:ext cx="10994760" cy="4635807"/>
          </a:xfrm>
        </p:spPr>
        <p:txBody>
          <a:bodyPr/>
          <a:lstStyle/>
          <a:p>
            <a:r>
              <a:rPr lang="en-US" altLang="en-US" sz="3600" dirty="0" smtClean="0"/>
              <a:t>Web Security Gateway hay UTM Security Appliances</a:t>
            </a:r>
          </a:p>
          <a:p>
            <a:pPr lvl="1"/>
            <a:r>
              <a:rPr lang="en-US" altLang="en-US" sz="2800" dirty="0" err="1" smtClean="0"/>
              <a:t>Kết</a:t>
            </a:r>
            <a:r>
              <a:rPr lang="en-US" altLang="en-US" sz="2800" dirty="0" smtClean="0"/>
              <a:t> </a:t>
            </a:r>
            <a:r>
              <a:rPr lang="en-US" altLang="en-US" sz="2800" dirty="0" err="1" smtClean="0"/>
              <a:t>hợp</a:t>
            </a:r>
            <a:r>
              <a:rPr lang="en-US" altLang="en-US" sz="2800" dirty="0" smtClean="0"/>
              <a:t> </a:t>
            </a:r>
            <a:r>
              <a:rPr lang="en-US" altLang="en-US" sz="2800" dirty="0" err="1" smtClean="0"/>
              <a:t>rất</a:t>
            </a:r>
            <a:r>
              <a:rPr lang="en-US" altLang="en-US" sz="2800" dirty="0" smtClean="0"/>
              <a:t> </a:t>
            </a:r>
            <a:r>
              <a:rPr lang="en-US" altLang="en-US" sz="2800" dirty="0" err="1" smtClean="0"/>
              <a:t>nhiều</a:t>
            </a:r>
            <a:r>
              <a:rPr lang="en-US" altLang="en-US" sz="2800" dirty="0" smtClean="0"/>
              <a:t> </a:t>
            </a:r>
            <a:r>
              <a:rPr lang="en-US" altLang="en-US" sz="2800" dirty="0" err="1" smtClean="0"/>
              <a:t>các</a:t>
            </a:r>
            <a:r>
              <a:rPr lang="en-US" altLang="en-US" sz="2800" dirty="0" smtClean="0"/>
              <a:t> </a:t>
            </a:r>
            <a:r>
              <a:rPr lang="en-US" altLang="en-US" sz="2800" dirty="0" err="1" smtClean="0"/>
              <a:t>chức</a:t>
            </a:r>
            <a:r>
              <a:rPr lang="en-US" altLang="en-US" sz="2800" dirty="0" smtClean="0"/>
              <a:t> </a:t>
            </a:r>
            <a:r>
              <a:rPr lang="en-US" altLang="en-US" sz="2800" dirty="0" err="1" smtClean="0"/>
              <a:t>năng</a:t>
            </a:r>
            <a:r>
              <a:rPr lang="en-US" altLang="en-US" sz="2800" dirty="0" smtClean="0"/>
              <a:t> an </a:t>
            </a:r>
            <a:r>
              <a:rPr lang="en-US" altLang="en-US" sz="2800" dirty="0" err="1" smtClean="0"/>
              <a:t>toàn</a:t>
            </a:r>
            <a:r>
              <a:rPr lang="en-US" altLang="en-US" sz="2800" dirty="0" smtClean="0"/>
              <a:t>, </a:t>
            </a:r>
            <a:r>
              <a:rPr lang="en-US" altLang="en-US" sz="2800" dirty="0" err="1" smtClean="0"/>
              <a:t>chẳng</a:t>
            </a:r>
            <a:r>
              <a:rPr lang="en-US" altLang="en-US" sz="2800" dirty="0" smtClean="0"/>
              <a:t> </a:t>
            </a:r>
            <a:r>
              <a:rPr lang="en-US" altLang="en-US" sz="2800" dirty="0" err="1" smtClean="0"/>
              <a:t>hạn</a:t>
            </a:r>
            <a:r>
              <a:rPr lang="en-US" altLang="en-US" sz="2800" dirty="0" smtClean="0"/>
              <a:t>:</a:t>
            </a:r>
          </a:p>
          <a:p>
            <a:pPr lvl="1"/>
            <a:r>
              <a:rPr lang="en-US" altLang="en-US" sz="2800" dirty="0" smtClean="0"/>
              <a:t>URL filtering</a:t>
            </a:r>
          </a:p>
          <a:p>
            <a:pPr lvl="1"/>
            <a:r>
              <a:rPr lang="en-US" altLang="en-US" sz="2800" dirty="0" smtClean="0"/>
              <a:t>Firewall</a:t>
            </a:r>
          </a:p>
          <a:p>
            <a:pPr lvl="1"/>
            <a:r>
              <a:rPr lang="en-US" altLang="en-US" sz="2800" dirty="0" smtClean="0"/>
              <a:t>Antivirus</a:t>
            </a:r>
          </a:p>
          <a:p>
            <a:pPr lvl="1"/>
            <a:r>
              <a:rPr lang="en-US" altLang="en-US" sz="2800" dirty="0" smtClean="0"/>
              <a:t>Spam-blocking</a:t>
            </a:r>
          </a:p>
          <a:p>
            <a:pPr lvl="1"/>
            <a:r>
              <a:rPr lang="en-US" altLang="en-US" sz="2800" dirty="0" smtClean="0"/>
              <a:t>Content filtering</a:t>
            </a:r>
          </a:p>
          <a:p>
            <a:pPr lvl="1"/>
            <a:r>
              <a:rPr lang="en-US" altLang="en-US" sz="2800" dirty="0" smtClean="0"/>
              <a:t>Data Loss Prevention (DLP)</a:t>
            </a:r>
          </a:p>
        </p:txBody>
      </p:sp>
    </p:spTree>
    <p:extLst>
      <p:ext uri="{BB962C8B-B14F-4D97-AF65-F5344CB8AC3E}">
        <p14:creationId xmlns:p14="http://schemas.microsoft.com/office/powerpoint/2010/main" val="81062906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Rectangle 2"/>
          <p:cNvSpPr>
            <a:spLocks noGrp="1" noChangeArrowheads="1"/>
          </p:cNvSpPr>
          <p:nvPr>
            <p:ph type="title"/>
          </p:nvPr>
        </p:nvSpPr>
        <p:spPr/>
        <p:txBody>
          <a:bodyPr/>
          <a:lstStyle/>
          <a:p>
            <a:pPr algn="ctr"/>
            <a:r>
              <a:rPr lang="en-US" altLang="en-US" dirty="0" smtClean="0"/>
              <a:t>Spam Filters</a:t>
            </a:r>
          </a:p>
        </p:txBody>
      </p:sp>
      <p:pic>
        <p:nvPicPr>
          <p:cNvPr id="114691" name="Picture 4" descr="Untitl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1961" y="1380932"/>
            <a:ext cx="7038994" cy="4143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8666110" y="5736581"/>
            <a:ext cx="1774845" cy="369332"/>
          </a:xfrm>
          <a:prstGeom prst="rect">
            <a:avLst/>
          </a:prstGeom>
          <a:noFill/>
        </p:spPr>
        <p:txBody>
          <a:bodyPr wrap="none" rtlCol="0">
            <a:spAutoFit/>
          </a:bodyPr>
          <a:lstStyle/>
          <a:p>
            <a:r>
              <a:rPr lang="en-US" smtClean="0">
                <a:solidFill>
                  <a:schemeClr val="bg1"/>
                </a:solidFill>
              </a:rPr>
              <a:t>Nguồn: Internet</a:t>
            </a:r>
            <a:endParaRPr lang="en-US">
              <a:solidFill>
                <a:schemeClr val="bg1"/>
              </a:solidFill>
            </a:endParaRPr>
          </a:p>
        </p:txBody>
      </p:sp>
    </p:spTree>
    <p:extLst>
      <p:ext uri="{BB962C8B-B14F-4D97-AF65-F5344CB8AC3E}">
        <p14:creationId xmlns:p14="http://schemas.microsoft.com/office/powerpoint/2010/main" val="8231126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a:xfrm>
            <a:off x="629263" y="1643722"/>
            <a:ext cx="10994760" cy="4729086"/>
          </a:xfrm>
        </p:spPr>
        <p:txBody>
          <a:bodyPr>
            <a:normAutofit/>
          </a:bodyPr>
          <a:lstStyle/>
          <a:p>
            <a:r>
              <a:rPr lang="en-US" dirty="0" err="1"/>
              <a:t>Mạng</a:t>
            </a:r>
            <a:r>
              <a:rPr lang="en-US" dirty="0"/>
              <a:t> </a:t>
            </a:r>
            <a:r>
              <a:rPr lang="en-US" dirty="0" err="1"/>
              <a:t>không</a:t>
            </a:r>
            <a:r>
              <a:rPr lang="en-US" dirty="0"/>
              <a:t> </a:t>
            </a:r>
            <a:r>
              <a:rPr lang="en-US" dirty="0" err="1"/>
              <a:t>dây</a:t>
            </a:r>
            <a:endParaRPr lang="en-US" dirty="0"/>
          </a:p>
          <a:p>
            <a:pPr lvl="1"/>
            <a:r>
              <a:rPr lang="en-US" dirty="0" err="1"/>
              <a:t>Là</a:t>
            </a:r>
            <a:r>
              <a:rPr lang="en-US" dirty="0"/>
              <a:t> </a:t>
            </a:r>
            <a:r>
              <a:rPr lang="en-US" dirty="0" err="1"/>
              <a:t>mạng</a:t>
            </a:r>
            <a:r>
              <a:rPr lang="en-US" dirty="0"/>
              <a:t> </a:t>
            </a:r>
            <a:r>
              <a:rPr lang="en-US" dirty="0" err="1"/>
              <a:t>sử</a:t>
            </a:r>
            <a:r>
              <a:rPr lang="en-US" dirty="0"/>
              <a:t> </a:t>
            </a:r>
            <a:r>
              <a:rPr lang="en-US" dirty="0" err="1"/>
              <a:t>dụng</a:t>
            </a:r>
            <a:r>
              <a:rPr lang="en-US" dirty="0"/>
              <a:t> </a:t>
            </a:r>
            <a:r>
              <a:rPr lang="en-US" dirty="0" err="1"/>
              <a:t>công</a:t>
            </a:r>
            <a:r>
              <a:rPr lang="en-US" dirty="0"/>
              <a:t> </a:t>
            </a:r>
            <a:r>
              <a:rPr lang="en-US" dirty="0" err="1"/>
              <a:t>nghệ</a:t>
            </a:r>
            <a:r>
              <a:rPr lang="en-US" dirty="0"/>
              <a:t> </a:t>
            </a:r>
            <a:r>
              <a:rPr lang="en-US" dirty="0" err="1"/>
              <a:t>cho</a:t>
            </a:r>
            <a:r>
              <a:rPr lang="en-US" dirty="0"/>
              <a:t> </a:t>
            </a:r>
            <a:r>
              <a:rPr lang="en-US" dirty="0" err="1"/>
              <a:t>phép</a:t>
            </a:r>
            <a:r>
              <a:rPr lang="en-US" dirty="0"/>
              <a:t> </a:t>
            </a:r>
            <a:r>
              <a:rPr lang="en-US" dirty="0" err="1"/>
              <a:t>hai</a:t>
            </a:r>
            <a:r>
              <a:rPr lang="en-US" dirty="0"/>
              <a:t> hay </a:t>
            </a:r>
            <a:r>
              <a:rPr lang="en-US" dirty="0" err="1"/>
              <a:t>nhiều</a:t>
            </a:r>
            <a:r>
              <a:rPr lang="en-US" dirty="0"/>
              <a:t> </a:t>
            </a:r>
            <a:r>
              <a:rPr lang="en-US" dirty="0" err="1"/>
              <a:t>thiết</a:t>
            </a:r>
            <a:r>
              <a:rPr lang="en-US" dirty="0"/>
              <a:t> </a:t>
            </a:r>
            <a:r>
              <a:rPr lang="en-US" dirty="0" err="1"/>
              <a:t>bị</a:t>
            </a:r>
            <a:r>
              <a:rPr lang="en-US" dirty="0"/>
              <a:t> </a:t>
            </a:r>
            <a:r>
              <a:rPr lang="en-US" dirty="0" err="1"/>
              <a:t>kết</a:t>
            </a:r>
            <a:r>
              <a:rPr lang="en-US" dirty="0"/>
              <a:t> </a:t>
            </a:r>
            <a:r>
              <a:rPr lang="en-US" dirty="0" err="1"/>
              <a:t>nối</a:t>
            </a:r>
            <a:r>
              <a:rPr lang="en-US" dirty="0"/>
              <a:t> </a:t>
            </a:r>
            <a:r>
              <a:rPr lang="en-US" dirty="0" err="1"/>
              <a:t>với</a:t>
            </a:r>
            <a:r>
              <a:rPr lang="en-US" dirty="0"/>
              <a:t> </a:t>
            </a:r>
            <a:r>
              <a:rPr lang="en-US" dirty="0" err="1"/>
              <a:t>nhau</a:t>
            </a:r>
            <a:r>
              <a:rPr lang="en-US" dirty="0"/>
              <a:t> </a:t>
            </a:r>
            <a:r>
              <a:rPr lang="en-US" dirty="0" err="1"/>
              <a:t>thông</a:t>
            </a:r>
            <a:r>
              <a:rPr lang="en-US" dirty="0"/>
              <a:t> qua </a:t>
            </a:r>
            <a:r>
              <a:rPr lang="en-US" dirty="0" err="1"/>
              <a:t>sóng</a:t>
            </a:r>
            <a:r>
              <a:rPr lang="en-US" dirty="0"/>
              <a:t> </a:t>
            </a:r>
            <a:r>
              <a:rPr lang="en-US" dirty="0" err="1"/>
              <a:t>vô</a:t>
            </a:r>
            <a:r>
              <a:rPr lang="en-US" dirty="0"/>
              <a:t> </a:t>
            </a:r>
            <a:r>
              <a:rPr lang="en-US" dirty="0" err="1"/>
              <a:t>tuyến</a:t>
            </a:r>
            <a:endParaRPr lang="en-US" dirty="0"/>
          </a:p>
          <a:p>
            <a:pPr lvl="1"/>
            <a:r>
              <a:rPr lang="en-US" dirty="0" err="1"/>
              <a:t>Không</a:t>
            </a:r>
            <a:r>
              <a:rPr lang="en-US" dirty="0"/>
              <a:t> </a:t>
            </a:r>
            <a:r>
              <a:rPr lang="en-US" dirty="0" err="1"/>
              <a:t>cần</a:t>
            </a:r>
            <a:r>
              <a:rPr lang="en-US" dirty="0"/>
              <a:t> </a:t>
            </a:r>
            <a:r>
              <a:rPr lang="en-US" dirty="0" err="1"/>
              <a:t>kết</a:t>
            </a:r>
            <a:r>
              <a:rPr lang="en-US" dirty="0"/>
              <a:t> </a:t>
            </a:r>
            <a:r>
              <a:rPr lang="en-US" dirty="0" err="1"/>
              <a:t>nối</a:t>
            </a:r>
            <a:r>
              <a:rPr lang="en-US" dirty="0"/>
              <a:t> </a:t>
            </a:r>
            <a:r>
              <a:rPr lang="en-US" dirty="0" err="1"/>
              <a:t>vật</a:t>
            </a:r>
            <a:r>
              <a:rPr lang="en-US" dirty="0"/>
              <a:t> </a:t>
            </a:r>
            <a:r>
              <a:rPr lang="en-US" dirty="0" err="1"/>
              <a:t>lý</a:t>
            </a:r>
            <a:r>
              <a:rPr lang="en-US" dirty="0"/>
              <a:t> hay </a:t>
            </a:r>
            <a:r>
              <a:rPr lang="en-US" dirty="0" err="1"/>
              <a:t>chính</a:t>
            </a:r>
            <a:r>
              <a:rPr lang="en-US" dirty="0"/>
              <a:t> </a:t>
            </a:r>
            <a:r>
              <a:rPr lang="en-US" dirty="0" err="1"/>
              <a:t>xác</a:t>
            </a:r>
            <a:r>
              <a:rPr lang="en-US" dirty="0"/>
              <a:t> </a:t>
            </a:r>
            <a:r>
              <a:rPr lang="en-US" dirty="0" err="1"/>
              <a:t>là</a:t>
            </a:r>
            <a:r>
              <a:rPr lang="en-US" dirty="0"/>
              <a:t> </a:t>
            </a:r>
            <a:r>
              <a:rPr lang="en-US" dirty="0" err="1"/>
              <a:t>không</a:t>
            </a:r>
            <a:r>
              <a:rPr lang="en-US" dirty="0"/>
              <a:t> </a:t>
            </a:r>
            <a:r>
              <a:rPr lang="en-US" dirty="0" err="1"/>
              <a:t>cần</a:t>
            </a:r>
            <a:r>
              <a:rPr lang="en-US" dirty="0"/>
              <a:t> </a:t>
            </a:r>
            <a:r>
              <a:rPr lang="en-US" dirty="0" err="1"/>
              <a:t>sử</a:t>
            </a:r>
            <a:r>
              <a:rPr lang="en-US" dirty="0"/>
              <a:t> </a:t>
            </a:r>
            <a:r>
              <a:rPr lang="en-US" dirty="0" err="1"/>
              <a:t>dụng</a:t>
            </a:r>
            <a:r>
              <a:rPr lang="en-US" dirty="0"/>
              <a:t> </a:t>
            </a:r>
            <a:r>
              <a:rPr lang="en-US" dirty="0" err="1"/>
              <a:t>dây</a:t>
            </a:r>
            <a:r>
              <a:rPr lang="en-US" dirty="0"/>
              <a:t> </a:t>
            </a:r>
            <a:r>
              <a:rPr lang="en-US" dirty="0" err="1"/>
              <a:t>mạng</a:t>
            </a:r>
            <a:endParaRPr lang="en-US" dirty="0"/>
          </a:p>
          <a:p>
            <a:r>
              <a:rPr lang="en-US" dirty="0" err="1"/>
              <a:t>Mạng</a:t>
            </a:r>
            <a:r>
              <a:rPr lang="en-US" dirty="0"/>
              <a:t> </a:t>
            </a:r>
            <a:r>
              <a:rPr lang="en-US" dirty="0" err="1"/>
              <a:t>không</a:t>
            </a:r>
            <a:r>
              <a:rPr lang="en-US" dirty="0"/>
              <a:t> </a:t>
            </a:r>
            <a:r>
              <a:rPr lang="en-US" dirty="0" err="1"/>
              <a:t>dây</a:t>
            </a:r>
            <a:r>
              <a:rPr lang="en-US" dirty="0"/>
              <a:t> </a:t>
            </a:r>
            <a:r>
              <a:rPr lang="en-US" dirty="0" err="1"/>
              <a:t>được</a:t>
            </a:r>
            <a:r>
              <a:rPr lang="en-US" dirty="0"/>
              <a:t> chia </a:t>
            </a:r>
            <a:r>
              <a:rPr lang="en-US" dirty="0" err="1"/>
              <a:t>thành</a:t>
            </a:r>
            <a:r>
              <a:rPr lang="en-US" dirty="0"/>
              <a:t> 5 </a:t>
            </a:r>
            <a:r>
              <a:rPr lang="en-US" dirty="0" err="1"/>
              <a:t>nhóm</a:t>
            </a:r>
            <a:r>
              <a:rPr lang="en-US" dirty="0"/>
              <a:t>:</a:t>
            </a:r>
          </a:p>
          <a:p>
            <a:pPr lvl="1"/>
            <a:r>
              <a:rPr lang="en-US" dirty="0"/>
              <a:t>WPAN </a:t>
            </a:r>
            <a:r>
              <a:rPr lang="en-US" i="1" dirty="0"/>
              <a:t>(</a:t>
            </a:r>
            <a:r>
              <a:rPr lang="en-US" i="1" dirty="0">
                <a:solidFill>
                  <a:srgbClr val="00B050"/>
                </a:solidFill>
              </a:rPr>
              <a:t>W</a:t>
            </a:r>
            <a:r>
              <a:rPr lang="en-US" i="1" dirty="0"/>
              <a:t>ireless </a:t>
            </a:r>
            <a:r>
              <a:rPr lang="en-US" i="1" dirty="0">
                <a:solidFill>
                  <a:srgbClr val="00B050"/>
                </a:solidFill>
              </a:rPr>
              <a:t>P</a:t>
            </a:r>
            <a:r>
              <a:rPr lang="en-US" i="1" dirty="0"/>
              <a:t>ersonal </a:t>
            </a:r>
            <a:r>
              <a:rPr lang="en-US" i="1" dirty="0">
                <a:solidFill>
                  <a:srgbClr val="00B050"/>
                </a:solidFill>
              </a:rPr>
              <a:t>A</a:t>
            </a:r>
            <a:r>
              <a:rPr lang="en-US" i="1" dirty="0"/>
              <a:t>rea </a:t>
            </a:r>
            <a:r>
              <a:rPr lang="en-US" i="1" dirty="0">
                <a:solidFill>
                  <a:srgbClr val="00B050"/>
                </a:solidFill>
              </a:rPr>
              <a:t>N</a:t>
            </a:r>
            <a:r>
              <a:rPr lang="en-US" i="1" dirty="0"/>
              <a:t>etwork)</a:t>
            </a:r>
          </a:p>
          <a:p>
            <a:pPr lvl="1"/>
            <a:r>
              <a:rPr lang="en-US" dirty="0"/>
              <a:t>WLAN </a:t>
            </a:r>
            <a:r>
              <a:rPr lang="en-US" i="1" dirty="0"/>
              <a:t>(</a:t>
            </a:r>
            <a:r>
              <a:rPr lang="en-US" i="1" dirty="0">
                <a:solidFill>
                  <a:srgbClr val="00B050"/>
                </a:solidFill>
              </a:rPr>
              <a:t>W</a:t>
            </a:r>
            <a:r>
              <a:rPr lang="en-US" i="1" dirty="0"/>
              <a:t>ireless </a:t>
            </a:r>
            <a:r>
              <a:rPr lang="en-US" i="1" dirty="0">
                <a:solidFill>
                  <a:srgbClr val="00B050"/>
                </a:solidFill>
              </a:rPr>
              <a:t>L</a:t>
            </a:r>
            <a:r>
              <a:rPr lang="en-US" i="1" dirty="0"/>
              <a:t>ocal </a:t>
            </a:r>
            <a:r>
              <a:rPr lang="en-US" i="1" dirty="0">
                <a:solidFill>
                  <a:srgbClr val="00B050"/>
                </a:solidFill>
              </a:rPr>
              <a:t>A</a:t>
            </a:r>
            <a:r>
              <a:rPr lang="en-US" i="1" dirty="0"/>
              <a:t>rea </a:t>
            </a:r>
            <a:r>
              <a:rPr lang="en-US" i="1" dirty="0">
                <a:solidFill>
                  <a:srgbClr val="00B050"/>
                </a:solidFill>
              </a:rPr>
              <a:t>N</a:t>
            </a:r>
            <a:r>
              <a:rPr lang="en-US" i="1" dirty="0"/>
              <a:t>etwork)</a:t>
            </a:r>
          </a:p>
          <a:p>
            <a:pPr lvl="1"/>
            <a:r>
              <a:rPr lang="en-US" dirty="0"/>
              <a:t>WMAN </a:t>
            </a:r>
            <a:r>
              <a:rPr lang="en-US" i="1" dirty="0"/>
              <a:t>(</a:t>
            </a:r>
            <a:r>
              <a:rPr lang="en-US" i="1" dirty="0">
                <a:solidFill>
                  <a:srgbClr val="00B050"/>
                </a:solidFill>
              </a:rPr>
              <a:t>W</a:t>
            </a:r>
            <a:r>
              <a:rPr lang="en-US" i="1" dirty="0"/>
              <a:t>ireless </a:t>
            </a:r>
            <a:r>
              <a:rPr lang="en-US" i="1" dirty="0" err="1">
                <a:solidFill>
                  <a:srgbClr val="00B050"/>
                </a:solidFill>
              </a:rPr>
              <a:t>M</a:t>
            </a:r>
            <a:r>
              <a:rPr lang="en-US" i="1" dirty="0" err="1"/>
              <a:t>etropolian</a:t>
            </a:r>
            <a:r>
              <a:rPr lang="en-US" i="1" dirty="0"/>
              <a:t> </a:t>
            </a:r>
            <a:r>
              <a:rPr lang="en-US" i="1" dirty="0">
                <a:solidFill>
                  <a:srgbClr val="00B050"/>
                </a:solidFill>
              </a:rPr>
              <a:t>A</a:t>
            </a:r>
            <a:r>
              <a:rPr lang="en-US" i="1" dirty="0"/>
              <a:t>rea </a:t>
            </a:r>
            <a:r>
              <a:rPr lang="en-US" i="1" dirty="0">
                <a:solidFill>
                  <a:srgbClr val="00B050"/>
                </a:solidFill>
              </a:rPr>
              <a:t>N</a:t>
            </a:r>
            <a:r>
              <a:rPr lang="en-US" i="1" dirty="0"/>
              <a:t>etwork)</a:t>
            </a:r>
          </a:p>
          <a:p>
            <a:pPr lvl="1"/>
            <a:r>
              <a:rPr lang="en-US" dirty="0"/>
              <a:t>WWAN </a:t>
            </a:r>
            <a:r>
              <a:rPr lang="en-US" i="1" dirty="0"/>
              <a:t>(</a:t>
            </a:r>
            <a:r>
              <a:rPr lang="en-US" i="1" dirty="0">
                <a:solidFill>
                  <a:srgbClr val="00B050"/>
                </a:solidFill>
              </a:rPr>
              <a:t>W</a:t>
            </a:r>
            <a:r>
              <a:rPr lang="en-US" i="1" dirty="0"/>
              <a:t>ireless </a:t>
            </a:r>
            <a:r>
              <a:rPr lang="en-US" i="1" dirty="0">
                <a:solidFill>
                  <a:srgbClr val="00B050"/>
                </a:solidFill>
              </a:rPr>
              <a:t>W</a:t>
            </a:r>
            <a:r>
              <a:rPr lang="en-US" i="1" dirty="0"/>
              <a:t>ide </a:t>
            </a:r>
            <a:r>
              <a:rPr lang="en-US" i="1" dirty="0">
                <a:solidFill>
                  <a:srgbClr val="00B050"/>
                </a:solidFill>
              </a:rPr>
              <a:t>A</a:t>
            </a:r>
            <a:r>
              <a:rPr lang="en-US" i="1" dirty="0"/>
              <a:t>rea </a:t>
            </a:r>
            <a:r>
              <a:rPr lang="en-US" i="1" dirty="0">
                <a:solidFill>
                  <a:srgbClr val="00B050"/>
                </a:solidFill>
              </a:rPr>
              <a:t>N</a:t>
            </a:r>
            <a:r>
              <a:rPr lang="en-US" i="1" dirty="0"/>
              <a:t>etwork)</a:t>
            </a:r>
          </a:p>
          <a:p>
            <a:pPr lvl="1"/>
            <a:r>
              <a:rPr lang="en-US" dirty="0"/>
              <a:t>WRAN </a:t>
            </a:r>
            <a:r>
              <a:rPr lang="en-US" i="1" dirty="0"/>
              <a:t>(</a:t>
            </a:r>
            <a:r>
              <a:rPr lang="en-US" i="1" dirty="0">
                <a:solidFill>
                  <a:srgbClr val="00B050"/>
                </a:solidFill>
              </a:rPr>
              <a:t>W</a:t>
            </a:r>
            <a:r>
              <a:rPr lang="en-US" i="1" dirty="0"/>
              <a:t>ireless </a:t>
            </a:r>
            <a:r>
              <a:rPr lang="en-US" i="1" dirty="0">
                <a:solidFill>
                  <a:srgbClr val="00B050"/>
                </a:solidFill>
              </a:rPr>
              <a:t>R</a:t>
            </a:r>
            <a:r>
              <a:rPr lang="en-US" i="1" dirty="0"/>
              <a:t>egional </a:t>
            </a:r>
            <a:r>
              <a:rPr lang="en-US" i="1" dirty="0">
                <a:solidFill>
                  <a:srgbClr val="00B050"/>
                </a:solidFill>
              </a:rPr>
              <a:t>A</a:t>
            </a:r>
            <a:r>
              <a:rPr lang="en-US" i="1" dirty="0"/>
              <a:t>rea </a:t>
            </a:r>
            <a:r>
              <a:rPr lang="en-US" i="1" dirty="0">
                <a:solidFill>
                  <a:srgbClr val="00B050"/>
                </a:solidFill>
              </a:rPr>
              <a:t>N</a:t>
            </a:r>
            <a:r>
              <a:rPr lang="en-US" i="1" dirty="0"/>
              <a:t>etwork)</a:t>
            </a:r>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36</a:t>
            </a:fld>
            <a:endParaRPr lang="en-US"/>
          </a:p>
        </p:txBody>
      </p:sp>
    </p:spTree>
    <p:extLst>
      <p:ext uri="{BB962C8B-B14F-4D97-AF65-F5344CB8AC3E}">
        <p14:creationId xmlns:p14="http://schemas.microsoft.com/office/powerpoint/2010/main" val="174237676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Giới</a:t>
            </a:r>
            <a:r>
              <a:rPr lang="en-US" sz="4400" b="1" dirty="0">
                <a:solidFill>
                  <a:schemeClr val="bg1"/>
                </a:solidFill>
              </a:rPr>
              <a:t> </a:t>
            </a:r>
            <a:r>
              <a:rPr lang="en-US" sz="4400" b="1" dirty="0" err="1">
                <a:solidFill>
                  <a:schemeClr val="bg1"/>
                </a:solidFill>
              </a:rPr>
              <a:t>thiệu</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a:xfrm>
            <a:off x="494973" y="1666165"/>
            <a:ext cx="11280710" cy="4621160"/>
          </a:xfrm>
        </p:spPr>
        <p:txBody>
          <a:bodyPr/>
          <a:lstStyle/>
          <a:p>
            <a:r>
              <a:rPr lang="en-US" b="1" dirty="0"/>
              <a:t>WPAN:</a:t>
            </a:r>
            <a:r>
              <a:rPr lang="en-US" dirty="0"/>
              <a:t> </a:t>
            </a:r>
            <a:r>
              <a:rPr lang="en-US" dirty="0" err="1"/>
              <a:t>Mạng</a:t>
            </a:r>
            <a:r>
              <a:rPr lang="en-US" dirty="0"/>
              <a:t> </a:t>
            </a:r>
            <a:r>
              <a:rPr lang="en-US" dirty="0" err="1"/>
              <a:t>vô</a:t>
            </a:r>
            <a:r>
              <a:rPr lang="en-US" dirty="0"/>
              <a:t> </a:t>
            </a:r>
            <a:r>
              <a:rPr lang="en-US" dirty="0" err="1"/>
              <a:t>tuyến</a:t>
            </a:r>
            <a:r>
              <a:rPr lang="en-US" dirty="0"/>
              <a:t> </a:t>
            </a:r>
            <a:r>
              <a:rPr lang="en-US" dirty="0" err="1"/>
              <a:t>cá</a:t>
            </a:r>
            <a:r>
              <a:rPr lang="en-US" dirty="0"/>
              <a:t> </a:t>
            </a:r>
            <a:r>
              <a:rPr lang="en-US" dirty="0" err="1"/>
              <a:t>nhân</a:t>
            </a:r>
            <a:endParaRPr lang="en-US" dirty="0"/>
          </a:p>
          <a:p>
            <a:pPr lvl="1"/>
            <a:r>
              <a:rPr lang="en-US" sz="2800" dirty="0" err="1"/>
              <a:t>Bao</a:t>
            </a:r>
            <a:r>
              <a:rPr lang="en-US" sz="2800" dirty="0"/>
              <a:t> </a:t>
            </a:r>
            <a:r>
              <a:rPr lang="en-US" sz="2800" dirty="0" err="1"/>
              <a:t>gồm</a:t>
            </a:r>
            <a:r>
              <a:rPr lang="en-US" sz="2800" dirty="0"/>
              <a:t> </a:t>
            </a:r>
            <a:r>
              <a:rPr lang="en-US" sz="2800" dirty="0" err="1"/>
              <a:t>các</a:t>
            </a:r>
            <a:r>
              <a:rPr lang="en-US" sz="2800" dirty="0"/>
              <a:t> </a:t>
            </a:r>
            <a:r>
              <a:rPr lang="en-US" sz="2800" dirty="0" err="1"/>
              <a:t>công</a:t>
            </a:r>
            <a:r>
              <a:rPr lang="en-US" sz="2800" dirty="0"/>
              <a:t> </a:t>
            </a:r>
            <a:r>
              <a:rPr lang="en-US" sz="2800" dirty="0" err="1"/>
              <a:t>nghệ</a:t>
            </a:r>
            <a:r>
              <a:rPr lang="en-US" sz="2800" dirty="0"/>
              <a:t> </a:t>
            </a:r>
            <a:r>
              <a:rPr lang="en-US" sz="2800" dirty="0" err="1"/>
              <a:t>vô</a:t>
            </a:r>
            <a:r>
              <a:rPr lang="en-US" sz="2800" dirty="0"/>
              <a:t> </a:t>
            </a:r>
            <a:r>
              <a:rPr lang="en-US" sz="2800" dirty="0" err="1"/>
              <a:t>tuyến</a:t>
            </a:r>
            <a:r>
              <a:rPr lang="en-US" sz="2800" dirty="0"/>
              <a:t> </a:t>
            </a:r>
            <a:r>
              <a:rPr lang="en-US" sz="2800" dirty="0" err="1"/>
              <a:t>có</a:t>
            </a:r>
            <a:r>
              <a:rPr lang="en-US" sz="2800" dirty="0"/>
              <a:t> </a:t>
            </a:r>
            <a:r>
              <a:rPr lang="en-US" sz="2800" dirty="0" err="1"/>
              <a:t>vùng</a:t>
            </a:r>
            <a:r>
              <a:rPr lang="en-US" sz="2800" dirty="0"/>
              <a:t> </a:t>
            </a:r>
            <a:r>
              <a:rPr lang="en-US" sz="2800" dirty="0" err="1"/>
              <a:t>phủ</a:t>
            </a:r>
            <a:r>
              <a:rPr lang="en-US" sz="2800" dirty="0"/>
              <a:t> </a:t>
            </a:r>
            <a:r>
              <a:rPr lang="en-US" sz="2800" dirty="0" err="1"/>
              <a:t>nhỏ</a:t>
            </a:r>
            <a:r>
              <a:rPr lang="en-US" sz="2800" dirty="0"/>
              <a:t> </a:t>
            </a:r>
            <a:r>
              <a:rPr lang="en-US" sz="2800" dirty="0" err="1"/>
              <a:t>tầm</a:t>
            </a:r>
            <a:r>
              <a:rPr lang="en-US" sz="2800" dirty="0"/>
              <a:t> </a:t>
            </a:r>
            <a:r>
              <a:rPr lang="en-US" sz="2800" dirty="0" err="1"/>
              <a:t>vài</a:t>
            </a:r>
            <a:r>
              <a:rPr lang="en-US" sz="2800" dirty="0"/>
              <a:t> </a:t>
            </a:r>
            <a:r>
              <a:rPr lang="en-US" sz="2800" dirty="0" err="1"/>
              <a:t>mét</a:t>
            </a:r>
            <a:r>
              <a:rPr lang="en-US" sz="2800" dirty="0"/>
              <a:t> </a:t>
            </a:r>
            <a:r>
              <a:rPr lang="en-US" sz="2800" dirty="0" err="1"/>
              <a:t>đến</a:t>
            </a:r>
            <a:r>
              <a:rPr lang="en-US" sz="2800" dirty="0"/>
              <a:t> </a:t>
            </a:r>
            <a:r>
              <a:rPr lang="en-US" sz="2800" dirty="0" err="1"/>
              <a:t>hàng</a:t>
            </a:r>
            <a:r>
              <a:rPr lang="en-US" sz="2800" dirty="0"/>
              <a:t> </a:t>
            </a:r>
            <a:r>
              <a:rPr lang="en-US" sz="2800" dirty="0" err="1"/>
              <a:t>chục</a:t>
            </a:r>
            <a:r>
              <a:rPr lang="en-US" sz="2800" dirty="0"/>
              <a:t> </a:t>
            </a:r>
            <a:r>
              <a:rPr lang="en-US" sz="2800" dirty="0" err="1"/>
              <a:t>mét</a:t>
            </a:r>
            <a:r>
              <a:rPr lang="en-US" sz="2800" dirty="0"/>
              <a:t> </a:t>
            </a:r>
            <a:r>
              <a:rPr lang="en-US" sz="2800" dirty="0" err="1"/>
              <a:t>tối</a:t>
            </a:r>
            <a:r>
              <a:rPr lang="en-US" sz="2800" dirty="0"/>
              <a:t> </a:t>
            </a:r>
            <a:r>
              <a:rPr lang="en-US" sz="2800" dirty="0" err="1"/>
              <a:t>đa</a:t>
            </a:r>
            <a:endParaRPr lang="en-US" sz="2800" dirty="0"/>
          </a:p>
          <a:p>
            <a:pPr lvl="1"/>
            <a:r>
              <a:rPr lang="en-US" sz="2800" dirty="0" err="1"/>
              <a:t>Phục</a:t>
            </a:r>
            <a:r>
              <a:rPr lang="en-US" sz="2800" dirty="0"/>
              <a:t> </a:t>
            </a:r>
            <a:r>
              <a:rPr lang="en-US" sz="2800" dirty="0" err="1"/>
              <a:t>vụ</a:t>
            </a:r>
            <a:r>
              <a:rPr lang="en-US" sz="2800" dirty="0"/>
              <a:t> </a:t>
            </a:r>
            <a:r>
              <a:rPr lang="en-US" sz="2800" dirty="0" err="1"/>
              <a:t>mục</a:t>
            </a:r>
            <a:r>
              <a:rPr lang="en-US" sz="2800" dirty="0"/>
              <a:t> </a:t>
            </a:r>
            <a:r>
              <a:rPr lang="en-US" sz="2800" dirty="0" err="1"/>
              <a:t>đích</a:t>
            </a:r>
            <a:r>
              <a:rPr lang="en-US" sz="2800" dirty="0"/>
              <a:t> </a:t>
            </a:r>
            <a:r>
              <a:rPr lang="en-US" sz="2800" dirty="0" err="1"/>
              <a:t>nối</a:t>
            </a:r>
            <a:r>
              <a:rPr lang="en-US" sz="2800" dirty="0"/>
              <a:t> </a:t>
            </a:r>
            <a:r>
              <a:rPr lang="en-US" sz="2800" dirty="0" err="1"/>
              <a:t>kết</a:t>
            </a:r>
            <a:r>
              <a:rPr lang="en-US" sz="2800" dirty="0"/>
              <a:t> </a:t>
            </a:r>
            <a:r>
              <a:rPr lang="en-US" sz="2800" dirty="0" err="1"/>
              <a:t>các</a:t>
            </a:r>
            <a:r>
              <a:rPr lang="en-US" sz="2800" dirty="0"/>
              <a:t> </a:t>
            </a:r>
            <a:r>
              <a:rPr lang="en-US" sz="2800" dirty="0" err="1"/>
              <a:t>thiết</a:t>
            </a:r>
            <a:r>
              <a:rPr lang="en-US" sz="2800" dirty="0"/>
              <a:t> </a:t>
            </a:r>
            <a:r>
              <a:rPr lang="en-US" sz="2800" dirty="0" err="1"/>
              <a:t>bị</a:t>
            </a:r>
            <a:r>
              <a:rPr lang="en-US" sz="2800" dirty="0"/>
              <a:t> </a:t>
            </a:r>
            <a:r>
              <a:rPr lang="en-US" sz="2800" dirty="0" err="1"/>
              <a:t>ngoại</a:t>
            </a:r>
            <a:r>
              <a:rPr lang="en-US" sz="2800" dirty="0"/>
              <a:t> vi: </a:t>
            </a:r>
            <a:r>
              <a:rPr lang="en-US" sz="2800" dirty="0" err="1"/>
              <a:t>máy</a:t>
            </a:r>
            <a:r>
              <a:rPr lang="en-US" sz="2800" dirty="0"/>
              <a:t> in, </a:t>
            </a:r>
            <a:r>
              <a:rPr lang="en-US" sz="2800" dirty="0" err="1"/>
              <a:t>bàn</a:t>
            </a:r>
            <a:r>
              <a:rPr lang="en-US" sz="2800" dirty="0"/>
              <a:t> </a:t>
            </a:r>
            <a:r>
              <a:rPr lang="en-US" sz="2800" dirty="0" err="1"/>
              <a:t>phím</a:t>
            </a:r>
            <a:r>
              <a:rPr lang="en-US" sz="2800" dirty="0"/>
              <a:t>, </a:t>
            </a:r>
            <a:r>
              <a:rPr lang="en-US" sz="2800" dirty="0" err="1"/>
              <a:t>chuột</a:t>
            </a:r>
            <a:r>
              <a:rPr lang="en-US" sz="2800" dirty="0"/>
              <a:t>, </a:t>
            </a:r>
            <a:r>
              <a:rPr lang="en-US" sz="2800" dirty="0" err="1"/>
              <a:t>đĩa</a:t>
            </a:r>
            <a:r>
              <a:rPr lang="en-US" sz="2800" dirty="0"/>
              <a:t> </a:t>
            </a:r>
            <a:r>
              <a:rPr lang="en-US" sz="2800" dirty="0" err="1"/>
              <a:t>cứng</a:t>
            </a:r>
            <a:r>
              <a:rPr lang="en-US" sz="2800" dirty="0"/>
              <a:t>, </a:t>
            </a:r>
            <a:r>
              <a:rPr lang="en-US" sz="2800" dirty="0" err="1"/>
              <a:t>khóa</a:t>
            </a:r>
            <a:r>
              <a:rPr lang="en-US" sz="2800" dirty="0"/>
              <a:t> USB, </a:t>
            </a:r>
            <a:r>
              <a:rPr lang="en-US" sz="2800" dirty="0" err="1"/>
              <a:t>đồng</a:t>
            </a:r>
            <a:r>
              <a:rPr lang="en-US" sz="2800" dirty="0"/>
              <a:t> </a:t>
            </a:r>
            <a:r>
              <a:rPr lang="en-US" sz="2800" dirty="0" err="1"/>
              <a:t>hồ</a:t>
            </a:r>
            <a:r>
              <a:rPr lang="en-US" sz="2800" dirty="0"/>
              <a:t>,...</a:t>
            </a:r>
            <a:r>
              <a:rPr lang="en-US" sz="2800" dirty="0" err="1"/>
              <a:t>với</a:t>
            </a:r>
            <a:r>
              <a:rPr lang="en-US" sz="2800" dirty="0"/>
              <a:t> </a:t>
            </a:r>
            <a:r>
              <a:rPr lang="en-US" sz="2800" dirty="0" err="1"/>
              <a:t>điện</a:t>
            </a:r>
            <a:r>
              <a:rPr lang="en-US" sz="2800" dirty="0"/>
              <a:t> </a:t>
            </a:r>
            <a:r>
              <a:rPr lang="en-US" sz="2800" dirty="0" err="1"/>
              <a:t>thoại</a:t>
            </a:r>
            <a:r>
              <a:rPr lang="en-US" sz="2800" dirty="0"/>
              <a:t> di </a:t>
            </a:r>
            <a:r>
              <a:rPr lang="en-US" sz="2800" dirty="0" err="1"/>
              <a:t>động</a:t>
            </a:r>
            <a:r>
              <a:rPr lang="en-US" sz="2800" dirty="0"/>
              <a:t>, </a:t>
            </a:r>
            <a:r>
              <a:rPr lang="en-US" sz="2800" dirty="0" err="1"/>
              <a:t>máy</a:t>
            </a:r>
            <a:r>
              <a:rPr lang="en-US" sz="2800" dirty="0"/>
              <a:t> </a:t>
            </a:r>
            <a:r>
              <a:rPr lang="en-US" sz="2800" dirty="0" err="1"/>
              <a:t>tính</a:t>
            </a:r>
            <a:endParaRPr lang="en-US" sz="2800" dirty="0"/>
          </a:p>
          <a:p>
            <a:pPr lvl="1"/>
            <a:r>
              <a:rPr lang="en-US" sz="2800" dirty="0" err="1"/>
              <a:t>Ví</a:t>
            </a:r>
            <a:r>
              <a:rPr lang="en-US" sz="2800" dirty="0"/>
              <a:t> </a:t>
            </a:r>
            <a:r>
              <a:rPr lang="en-US" sz="2800" dirty="0" err="1"/>
              <a:t>dụ</a:t>
            </a:r>
            <a:r>
              <a:rPr lang="en-US" sz="2800" dirty="0"/>
              <a:t>: Bluetooth</a:t>
            </a:r>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37</a:t>
            </a:fld>
            <a:endParaRPr lang="en-US"/>
          </a:p>
        </p:txBody>
      </p:sp>
    </p:spTree>
    <p:extLst>
      <p:ext uri="{BB962C8B-B14F-4D97-AF65-F5344CB8AC3E}">
        <p14:creationId xmlns:p14="http://schemas.microsoft.com/office/powerpoint/2010/main" val="333955103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3600" b="1" dirty="0" err="1">
                <a:solidFill>
                  <a:schemeClr val="bg1"/>
                </a:solidFill>
              </a:rPr>
              <a:t>Giới</a:t>
            </a:r>
            <a:r>
              <a:rPr lang="en-US" sz="3600" b="1" dirty="0">
                <a:solidFill>
                  <a:schemeClr val="bg1"/>
                </a:solidFill>
              </a:rPr>
              <a:t> </a:t>
            </a:r>
            <a:r>
              <a:rPr lang="en-US" sz="3600" b="1" dirty="0" err="1">
                <a:solidFill>
                  <a:schemeClr val="bg1"/>
                </a:solidFill>
              </a:rPr>
              <a:t>thiệu</a:t>
            </a:r>
            <a:r>
              <a:rPr lang="en-US" sz="3600" b="1" dirty="0">
                <a:solidFill>
                  <a:schemeClr val="bg1"/>
                </a:solidFill>
              </a:rPr>
              <a:t> </a:t>
            </a:r>
            <a:r>
              <a:rPr lang="en-US" sz="3600" b="1" dirty="0" err="1">
                <a:solidFill>
                  <a:schemeClr val="bg1"/>
                </a:solidFill>
              </a:rPr>
              <a:t>mạng</a:t>
            </a:r>
            <a:r>
              <a:rPr lang="en-US" sz="3600" b="1" dirty="0">
                <a:solidFill>
                  <a:schemeClr val="bg1"/>
                </a:solidFill>
              </a:rPr>
              <a:t> </a:t>
            </a:r>
            <a:r>
              <a:rPr lang="en-US" sz="3600" b="1" dirty="0" err="1">
                <a:solidFill>
                  <a:schemeClr val="bg1"/>
                </a:solidFill>
              </a:rPr>
              <a:t>không</a:t>
            </a:r>
            <a:r>
              <a:rPr lang="en-US" sz="3600" b="1" dirty="0">
                <a:solidFill>
                  <a:schemeClr val="bg1"/>
                </a:solidFill>
              </a:rPr>
              <a:t> </a:t>
            </a:r>
            <a:r>
              <a:rPr lang="en-US" sz="3600" b="1" dirty="0" err="1">
                <a:solidFill>
                  <a:schemeClr val="bg1"/>
                </a:solidFill>
              </a:rPr>
              <a:t>dây</a:t>
            </a:r>
            <a:endParaRPr lang="en-US" sz="3600" b="1" dirty="0">
              <a:solidFill>
                <a:schemeClr val="bg1"/>
              </a:solidFill>
            </a:endParaRPr>
          </a:p>
        </p:txBody>
      </p:sp>
      <p:sp>
        <p:nvSpPr>
          <p:cNvPr id="3" name="Content Placeholder 2"/>
          <p:cNvSpPr>
            <a:spLocks noGrp="1"/>
          </p:cNvSpPr>
          <p:nvPr>
            <p:ph idx="1"/>
          </p:nvPr>
        </p:nvSpPr>
        <p:spPr/>
        <p:txBody>
          <a:bodyPr/>
          <a:lstStyle/>
          <a:p>
            <a:r>
              <a:rPr lang="en-US" b="1" dirty="0"/>
              <a:t>WLAN:</a:t>
            </a:r>
            <a:r>
              <a:rPr lang="en-US" dirty="0"/>
              <a:t> </a:t>
            </a:r>
            <a:r>
              <a:rPr lang="en-US" dirty="0" err="1"/>
              <a:t>Mạng</a:t>
            </a:r>
            <a:r>
              <a:rPr lang="en-US" dirty="0"/>
              <a:t> </a:t>
            </a:r>
            <a:r>
              <a:rPr lang="en-US" dirty="0" err="1"/>
              <a:t>vô</a:t>
            </a:r>
            <a:r>
              <a:rPr lang="en-US" dirty="0"/>
              <a:t> </a:t>
            </a:r>
            <a:r>
              <a:rPr lang="en-US" dirty="0" err="1"/>
              <a:t>tuyến</a:t>
            </a:r>
            <a:r>
              <a:rPr lang="en-US" dirty="0"/>
              <a:t> </a:t>
            </a:r>
            <a:r>
              <a:rPr lang="en-US" dirty="0" err="1"/>
              <a:t>cục</a:t>
            </a:r>
            <a:r>
              <a:rPr lang="en-US" dirty="0"/>
              <a:t> </a:t>
            </a:r>
            <a:r>
              <a:rPr lang="en-US" dirty="0" err="1"/>
              <a:t>bộ</a:t>
            </a:r>
            <a:endParaRPr lang="en-US" dirty="0"/>
          </a:p>
          <a:p>
            <a:pPr lvl="1"/>
            <a:r>
              <a:rPr lang="en-US" sz="2800" dirty="0" err="1"/>
              <a:t>Bao</a:t>
            </a:r>
            <a:r>
              <a:rPr lang="en-US" sz="2800" dirty="0"/>
              <a:t> </a:t>
            </a:r>
            <a:r>
              <a:rPr lang="en-US" sz="2800" dirty="0" err="1"/>
              <a:t>gồm</a:t>
            </a:r>
            <a:r>
              <a:rPr lang="en-US" sz="2800" dirty="0"/>
              <a:t> </a:t>
            </a:r>
            <a:r>
              <a:rPr lang="en-US" sz="2800" dirty="0" err="1"/>
              <a:t>các</a:t>
            </a:r>
            <a:r>
              <a:rPr lang="en-US" sz="2800" dirty="0"/>
              <a:t> </a:t>
            </a:r>
            <a:r>
              <a:rPr lang="en-US" sz="2800" dirty="0" err="1"/>
              <a:t>công</a:t>
            </a:r>
            <a:r>
              <a:rPr lang="en-US" sz="2800" dirty="0"/>
              <a:t> </a:t>
            </a:r>
            <a:r>
              <a:rPr lang="en-US" sz="2800" dirty="0" err="1"/>
              <a:t>nghệ</a:t>
            </a:r>
            <a:r>
              <a:rPr lang="en-US" sz="2800" dirty="0"/>
              <a:t> </a:t>
            </a:r>
            <a:r>
              <a:rPr lang="en-US" sz="2800" dirty="0" err="1"/>
              <a:t>có</a:t>
            </a:r>
            <a:r>
              <a:rPr lang="en-US" sz="2800" dirty="0"/>
              <a:t> </a:t>
            </a:r>
            <a:r>
              <a:rPr lang="en-US" sz="2800" dirty="0" err="1"/>
              <a:t>vùng</a:t>
            </a:r>
            <a:r>
              <a:rPr lang="en-US" sz="2800" dirty="0"/>
              <a:t> </a:t>
            </a:r>
            <a:r>
              <a:rPr lang="en-US" sz="2800" dirty="0" err="1"/>
              <a:t>phủ</a:t>
            </a:r>
            <a:r>
              <a:rPr lang="en-US" sz="2800" dirty="0"/>
              <a:t> </a:t>
            </a:r>
            <a:r>
              <a:rPr lang="en-US" sz="2800" dirty="0" err="1"/>
              <a:t>tầm</a:t>
            </a:r>
            <a:r>
              <a:rPr lang="en-US" sz="2800" dirty="0"/>
              <a:t> </a:t>
            </a:r>
            <a:r>
              <a:rPr lang="en-US" sz="2800" dirty="0" err="1"/>
              <a:t>vài</a:t>
            </a:r>
            <a:r>
              <a:rPr lang="en-US" sz="2800" dirty="0"/>
              <a:t> </a:t>
            </a:r>
            <a:r>
              <a:rPr lang="en-US" sz="2800" dirty="0" err="1"/>
              <a:t>trăm</a:t>
            </a:r>
            <a:r>
              <a:rPr lang="en-US" sz="2800" dirty="0"/>
              <a:t> </a:t>
            </a:r>
            <a:r>
              <a:rPr lang="en-US" sz="2800" dirty="0" err="1"/>
              <a:t>mét</a:t>
            </a:r>
            <a:r>
              <a:rPr lang="en-US" sz="2800" dirty="0"/>
              <a:t>.</a:t>
            </a:r>
          </a:p>
          <a:p>
            <a:pPr lvl="1"/>
            <a:r>
              <a:rPr lang="en-US" sz="2800" dirty="0" err="1"/>
              <a:t>Ví</a:t>
            </a:r>
            <a:r>
              <a:rPr lang="en-US" sz="2800" dirty="0"/>
              <a:t> </a:t>
            </a:r>
            <a:r>
              <a:rPr lang="en-US" sz="2800" dirty="0" err="1"/>
              <a:t>dụ</a:t>
            </a:r>
            <a:r>
              <a:rPr lang="en-US" sz="2800" dirty="0"/>
              <a:t>: Wi-Fi</a:t>
            </a:r>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38</a:t>
            </a:fld>
            <a:endParaRPr lang="en-US"/>
          </a:p>
        </p:txBody>
      </p:sp>
    </p:spTree>
    <p:extLst>
      <p:ext uri="{BB962C8B-B14F-4D97-AF65-F5344CB8AC3E}">
        <p14:creationId xmlns:p14="http://schemas.microsoft.com/office/powerpoint/2010/main" val="2441875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Giới</a:t>
            </a:r>
            <a:r>
              <a:rPr lang="en-US" sz="4400" b="1" dirty="0">
                <a:solidFill>
                  <a:schemeClr val="bg1"/>
                </a:solidFill>
              </a:rPr>
              <a:t> </a:t>
            </a:r>
            <a:r>
              <a:rPr lang="en-US" sz="4400" b="1" dirty="0" err="1">
                <a:solidFill>
                  <a:schemeClr val="bg1"/>
                </a:solidFill>
              </a:rPr>
              <a:t>thiệu</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lstStyle/>
          <a:p>
            <a:r>
              <a:rPr lang="en-US" b="1" dirty="0"/>
              <a:t>WMAN:</a:t>
            </a:r>
            <a:r>
              <a:rPr lang="en-US" dirty="0"/>
              <a:t> </a:t>
            </a:r>
            <a:r>
              <a:rPr lang="en-US" dirty="0" err="1"/>
              <a:t>Mạng</a:t>
            </a:r>
            <a:r>
              <a:rPr lang="en-US" dirty="0"/>
              <a:t> </a:t>
            </a:r>
            <a:r>
              <a:rPr lang="en-US" dirty="0" err="1"/>
              <a:t>vô</a:t>
            </a:r>
            <a:r>
              <a:rPr lang="en-US" dirty="0"/>
              <a:t> </a:t>
            </a:r>
            <a:r>
              <a:rPr lang="en-US" dirty="0" err="1"/>
              <a:t>tuyến</a:t>
            </a:r>
            <a:r>
              <a:rPr lang="en-US" dirty="0"/>
              <a:t> </a:t>
            </a:r>
            <a:r>
              <a:rPr lang="en-US" dirty="0" err="1"/>
              <a:t>đô</a:t>
            </a:r>
            <a:r>
              <a:rPr lang="en-US" dirty="0"/>
              <a:t> </a:t>
            </a:r>
            <a:r>
              <a:rPr lang="en-US" dirty="0" err="1"/>
              <a:t>thị</a:t>
            </a:r>
            <a:r>
              <a:rPr lang="en-US" dirty="0"/>
              <a:t>.</a:t>
            </a:r>
          </a:p>
          <a:p>
            <a:pPr lvl="1"/>
            <a:r>
              <a:rPr lang="en-US" sz="3200" dirty="0" err="1"/>
              <a:t>Vùng</a:t>
            </a:r>
            <a:r>
              <a:rPr lang="en-US" sz="3200" dirty="0"/>
              <a:t> </a:t>
            </a:r>
            <a:r>
              <a:rPr lang="en-US" sz="3200" dirty="0" err="1"/>
              <a:t>phủ</a:t>
            </a:r>
            <a:r>
              <a:rPr lang="en-US" sz="3200" dirty="0"/>
              <a:t> </a:t>
            </a:r>
            <a:r>
              <a:rPr lang="en-US" sz="3200" dirty="0" err="1"/>
              <a:t>sóng</a:t>
            </a:r>
            <a:r>
              <a:rPr lang="en-US" sz="3200" dirty="0"/>
              <a:t> </a:t>
            </a:r>
            <a:r>
              <a:rPr lang="en-US" sz="3200" dirty="0" err="1"/>
              <a:t>tầm</a:t>
            </a:r>
            <a:r>
              <a:rPr lang="en-US" sz="3200" dirty="0"/>
              <a:t> </a:t>
            </a:r>
            <a:r>
              <a:rPr lang="en-US" sz="3200" dirty="0" err="1"/>
              <a:t>vài</a:t>
            </a:r>
            <a:r>
              <a:rPr lang="en-US" sz="3200" dirty="0"/>
              <a:t> km (</a:t>
            </a:r>
            <a:r>
              <a:rPr lang="en-US" sz="3200" dirty="0" err="1"/>
              <a:t>tối</a:t>
            </a:r>
            <a:r>
              <a:rPr lang="en-US" sz="3200" dirty="0"/>
              <a:t> </a:t>
            </a:r>
            <a:r>
              <a:rPr lang="en-US" sz="3200" dirty="0" err="1"/>
              <a:t>đa</a:t>
            </a:r>
            <a:r>
              <a:rPr lang="en-US" sz="3200" dirty="0"/>
              <a:t> </a:t>
            </a:r>
            <a:r>
              <a:rPr lang="en-US" sz="3200" dirty="0" err="1"/>
              <a:t>khoảng</a:t>
            </a:r>
            <a:r>
              <a:rPr lang="en-US" sz="3200" dirty="0"/>
              <a:t> 4-5km). </a:t>
            </a:r>
          </a:p>
          <a:p>
            <a:pPr lvl="1"/>
            <a:r>
              <a:rPr lang="en-US" sz="3200" dirty="0" err="1"/>
              <a:t>Ví</a:t>
            </a:r>
            <a:r>
              <a:rPr lang="en-US" sz="3200" dirty="0"/>
              <a:t> </a:t>
            </a:r>
            <a:r>
              <a:rPr lang="en-US" sz="3200" dirty="0" err="1"/>
              <a:t>dụ</a:t>
            </a:r>
            <a:r>
              <a:rPr lang="en-US" sz="3200" dirty="0"/>
              <a:t>: </a:t>
            </a:r>
            <a:r>
              <a:rPr lang="en-US" sz="3200" dirty="0" err="1"/>
              <a:t>WiMax</a:t>
            </a:r>
            <a:endParaRPr lang="en-US" sz="3200" dirty="0"/>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39</a:t>
            </a:fld>
            <a:endParaRPr lang="en-US"/>
          </a:p>
        </p:txBody>
      </p:sp>
    </p:spTree>
    <p:extLst>
      <p:ext uri="{BB962C8B-B14F-4D97-AF65-F5344CB8AC3E}">
        <p14:creationId xmlns:p14="http://schemas.microsoft.com/office/powerpoint/2010/main" val="107376048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Giới</a:t>
            </a:r>
            <a:r>
              <a:rPr lang="en-US" sz="4400" b="1" dirty="0">
                <a:solidFill>
                  <a:schemeClr val="bg1"/>
                </a:solidFill>
              </a:rPr>
              <a:t> </a:t>
            </a:r>
            <a:r>
              <a:rPr lang="en-US" sz="4400" b="1" dirty="0" err="1">
                <a:solidFill>
                  <a:schemeClr val="bg1"/>
                </a:solidFill>
              </a:rPr>
              <a:t>thiệu</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lstStyle/>
          <a:p>
            <a:r>
              <a:rPr lang="en-US" b="1" dirty="0"/>
              <a:t>WWAN:</a:t>
            </a:r>
            <a:r>
              <a:rPr lang="en-US" dirty="0"/>
              <a:t> </a:t>
            </a:r>
            <a:r>
              <a:rPr lang="en-US" dirty="0" err="1"/>
              <a:t>Mạng</a:t>
            </a:r>
            <a:r>
              <a:rPr lang="en-US" dirty="0"/>
              <a:t> </a:t>
            </a:r>
            <a:r>
              <a:rPr lang="en-US" dirty="0" err="1"/>
              <a:t>vô</a:t>
            </a:r>
            <a:r>
              <a:rPr lang="en-US" dirty="0"/>
              <a:t> </a:t>
            </a:r>
            <a:r>
              <a:rPr lang="en-US" dirty="0" err="1"/>
              <a:t>tuyến</a:t>
            </a:r>
            <a:r>
              <a:rPr lang="en-US" dirty="0"/>
              <a:t> </a:t>
            </a:r>
            <a:r>
              <a:rPr lang="en-US" dirty="0" err="1"/>
              <a:t>diện</a:t>
            </a:r>
            <a:r>
              <a:rPr lang="en-US" dirty="0"/>
              <a:t> </a:t>
            </a:r>
            <a:r>
              <a:rPr lang="en-US" dirty="0" err="1"/>
              <a:t>rộng</a:t>
            </a:r>
            <a:endParaRPr lang="en-US" dirty="0"/>
          </a:p>
          <a:p>
            <a:pPr lvl="1"/>
            <a:r>
              <a:rPr lang="en-US" sz="3200" dirty="0" err="1"/>
              <a:t>Vùng</a:t>
            </a:r>
            <a:r>
              <a:rPr lang="en-US" sz="3200" dirty="0"/>
              <a:t> </a:t>
            </a:r>
            <a:r>
              <a:rPr lang="en-US" sz="3200" dirty="0" err="1"/>
              <a:t>phủ</a:t>
            </a:r>
            <a:r>
              <a:rPr lang="en-US" sz="3200" dirty="0"/>
              <a:t> song </a:t>
            </a:r>
            <a:r>
              <a:rPr lang="en-US" sz="3200" dirty="0" err="1"/>
              <a:t>tầm</a:t>
            </a:r>
            <a:r>
              <a:rPr lang="en-US" sz="3200" dirty="0"/>
              <a:t> </a:t>
            </a:r>
            <a:r>
              <a:rPr lang="en-US" sz="3200" dirty="0" err="1"/>
              <a:t>vài</a:t>
            </a:r>
            <a:r>
              <a:rPr lang="en-US" sz="3200" dirty="0"/>
              <a:t> km </a:t>
            </a:r>
            <a:r>
              <a:rPr lang="en-US" sz="3200" dirty="0" err="1"/>
              <a:t>đến</a:t>
            </a:r>
            <a:r>
              <a:rPr lang="en-US" sz="3200" dirty="0"/>
              <a:t> </a:t>
            </a:r>
            <a:r>
              <a:rPr lang="en-US" sz="3200" dirty="0" err="1"/>
              <a:t>chục</a:t>
            </a:r>
            <a:r>
              <a:rPr lang="en-US" sz="3200" dirty="0"/>
              <a:t> km</a:t>
            </a:r>
          </a:p>
          <a:p>
            <a:pPr lvl="1"/>
            <a:r>
              <a:rPr lang="en-US" sz="3200" dirty="0" err="1"/>
              <a:t>Ví</a:t>
            </a:r>
            <a:r>
              <a:rPr lang="en-US" sz="3200" dirty="0"/>
              <a:t> </a:t>
            </a:r>
            <a:r>
              <a:rPr lang="en-US" sz="3200" dirty="0" err="1"/>
              <a:t>dụ</a:t>
            </a:r>
            <a:r>
              <a:rPr lang="en-US" sz="3200" dirty="0"/>
              <a:t>: UMTS/GSM/CDMA2000</a:t>
            </a:r>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40</a:t>
            </a:fld>
            <a:endParaRPr lang="en-US"/>
          </a:p>
        </p:txBody>
      </p:sp>
    </p:spTree>
    <p:extLst>
      <p:ext uri="{BB962C8B-B14F-4D97-AF65-F5344CB8AC3E}">
        <p14:creationId xmlns:p14="http://schemas.microsoft.com/office/powerpoint/2010/main" val="50367420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Giới</a:t>
            </a:r>
            <a:r>
              <a:rPr lang="en-US" sz="4400" b="1" dirty="0">
                <a:solidFill>
                  <a:schemeClr val="bg1"/>
                </a:solidFill>
              </a:rPr>
              <a:t> </a:t>
            </a:r>
            <a:r>
              <a:rPr lang="en-US" sz="4400" b="1" dirty="0" err="1">
                <a:solidFill>
                  <a:schemeClr val="bg1"/>
                </a:solidFill>
              </a:rPr>
              <a:t>thiệu</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lstStyle/>
          <a:p>
            <a:r>
              <a:rPr lang="en-US" b="1" dirty="0"/>
              <a:t>WRAN:</a:t>
            </a:r>
            <a:r>
              <a:rPr lang="en-US" dirty="0"/>
              <a:t> </a:t>
            </a:r>
            <a:r>
              <a:rPr lang="en-US" dirty="0" err="1"/>
              <a:t>Mạng</a:t>
            </a:r>
            <a:r>
              <a:rPr lang="en-US" dirty="0"/>
              <a:t> </a:t>
            </a:r>
            <a:r>
              <a:rPr lang="en-US" dirty="0" err="1"/>
              <a:t>vô</a:t>
            </a:r>
            <a:r>
              <a:rPr lang="en-US" dirty="0"/>
              <a:t> </a:t>
            </a:r>
            <a:r>
              <a:rPr lang="en-US" dirty="0" err="1"/>
              <a:t>tuyến</a:t>
            </a:r>
            <a:r>
              <a:rPr lang="en-US" dirty="0"/>
              <a:t> </a:t>
            </a:r>
            <a:r>
              <a:rPr lang="en-US" dirty="0" err="1"/>
              <a:t>khu</a:t>
            </a:r>
            <a:r>
              <a:rPr lang="en-US" dirty="0"/>
              <a:t> </a:t>
            </a:r>
            <a:r>
              <a:rPr lang="en-US" dirty="0" err="1"/>
              <a:t>vực</a:t>
            </a:r>
            <a:endParaRPr lang="en-US" dirty="0"/>
          </a:p>
          <a:p>
            <a:pPr lvl="1"/>
            <a:r>
              <a:rPr lang="en-US" sz="2800" dirty="0" err="1"/>
              <a:t>Vùng</a:t>
            </a:r>
            <a:r>
              <a:rPr lang="en-US" sz="2800" dirty="0"/>
              <a:t> </a:t>
            </a:r>
            <a:r>
              <a:rPr lang="en-US" sz="2800" dirty="0" err="1"/>
              <a:t>phủ</a:t>
            </a:r>
            <a:r>
              <a:rPr lang="en-US" sz="2800" dirty="0"/>
              <a:t> song </a:t>
            </a:r>
            <a:r>
              <a:rPr lang="en-US" sz="2800" dirty="0" err="1"/>
              <a:t>lên</a:t>
            </a:r>
            <a:r>
              <a:rPr lang="en-US" sz="2800" dirty="0"/>
              <a:t> </a:t>
            </a:r>
            <a:r>
              <a:rPr lang="en-US" sz="2800" dirty="0" err="1"/>
              <a:t>đến</a:t>
            </a:r>
            <a:r>
              <a:rPr lang="en-US" sz="2800" dirty="0"/>
              <a:t> </a:t>
            </a:r>
            <a:r>
              <a:rPr lang="en-US" sz="2800" dirty="0" err="1"/>
              <a:t>tầm</a:t>
            </a:r>
            <a:r>
              <a:rPr lang="en-US" sz="2800" dirty="0"/>
              <a:t> 40-100km</a:t>
            </a:r>
          </a:p>
          <a:p>
            <a:pPr lvl="1"/>
            <a:r>
              <a:rPr lang="en-US" sz="2800" dirty="0" err="1"/>
              <a:t>Đại</a:t>
            </a:r>
            <a:r>
              <a:rPr lang="en-US" sz="2800" dirty="0"/>
              <a:t> </a:t>
            </a:r>
            <a:r>
              <a:rPr lang="en-US" sz="2800" dirty="0" err="1"/>
              <a:t>diện</a:t>
            </a:r>
            <a:r>
              <a:rPr lang="en-US" sz="2800" dirty="0"/>
              <a:t> </a:t>
            </a:r>
            <a:r>
              <a:rPr lang="en-US" sz="2800" dirty="0" err="1"/>
              <a:t>là</a:t>
            </a:r>
            <a:r>
              <a:rPr lang="en-US" sz="2800" dirty="0"/>
              <a:t> </a:t>
            </a:r>
            <a:r>
              <a:rPr lang="en-US" sz="2800" dirty="0" err="1"/>
              <a:t>công</a:t>
            </a:r>
            <a:r>
              <a:rPr lang="en-US" sz="2800" dirty="0"/>
              <a:t> </a:t>
            </a:r>
            <a:r>
              <a:rPr lang="en-US" sz="2800" dirty="0" err="1"/>
              <a:t>nghệ</a:t>
            </a:r>
            <a:r>
              <a:rPr lang="en-US" sz="2800" dirty="0"/>
              <a:t> 802.22 </a:t>
            </a:r>
            <a:r>
              <a:rPr lang="en-US" sz="2800" dirty="0" err="1"/>
              <a:t>đang</a:t>
            </a:r>
            <a:r>
              <a:rPr lang="en-US" sz="2800" dirty="0"/>
              <a:t> </a:t>
            </a:r>
            <a:r>
              <a:rPr lang="en-US" sz="2800" dirty="0" err="1"/>
              <a:t>được</a:t>
            </a:r>
            <a:r>
              <a:rPr lang="en-US" sz="2800" dirty="0"/>
              <a:t> </a:t>
            </a:r>
            <a:r>
              <a:rPr lang="en-US" sz="2800" dirty="0" err="1"/>
              <a:t>nghiên</a:t>
            </a:r>
            <a:r>
              <a:rPr lang="en-US" sz="2800" dirty="0"/>
              <a:t> </a:t>
            </a:r>
            <a:r>
              <a:rPr lang="en-US" sz="2800" dirty="0" err="1"/>
              <a:t>cứu</a:t>
            </a:r>
            <a:r>
              <a:rPr lang="en-US" sz="2800" dirty="0"/>
              <a:t> </a:t>
            </a:r>
            <a:r>
              <a:rPr lang="en-US" sz="2800" dirty="0" err="1"/>
              <a:t>và</a:t>
            </a:r>
            <a:r>
              <a:rPr lang="en-US" sz="2800" dirty="0"/>
              <a:t> </a:t>
            </a:r>
            <a:r>
              <a:rPr lang="en-US" sz="2800" dirty="0" err="1"/>
              <a:t>phát</a:t>
            </a:r>
            <a:r>
              <a:rPr lang="en-US" sz="2800" dirty="0"/>
              <a:t> </a:t>
            </a:r>
            <a:r>
              <a:rPr lang="en-US" sz="2800" dirty="0" err="1"/>
              <a:t>triển</a:t>
            </a:r>
            <a:r>
              <a:rPr lang="en-US" sz="2800" dirty="0"/>
              <a:t> </a:t>
            </a:r>
            <a:r>
              <a:rPr lang="en-US" sz="2800" dirty="0" err="1"/>
              <a:t>bởi</a:t>
            </a:r>
            <a:r>
              <a:rPr lang="en-US" sz="2800" dirty="0"/>
              <a:t> IEEE</a:t>
            </a:r>
          </a:p>
          <a:p>
            <a:pPr lvl="1"/>
            <a:r>
              <a:rPr lang="en-US" sz="2800" dirty="0" err="1"/>
              <a:t>Mục</a:t>
            </a:r>
            <a:r>
              <a:rPr lang="en-US" sz="2800" dirty="0"/>
              <a:t> </a:t>
            </a:r>
            <a:r>
              <a:rPr lang="en-US" sz="2800" dirty="0" err="1"/>
              <a:t>đích</a:t>
            </a:r>
            <a:r>
              <a:rPr lang="en-US" sz="2800" dirty="0"/>
              <a:t> </a:t>
            </a:r>
          </a:p>
          <a:p>
            <a:pPr lvl="2"/>
            <a:r>
              <a:rPr lang="en-US" sz="2400" dirty="0" err="1"/>
              <a:t>Mang</a:t>
            </a:r>
            <a:r>
              <a:rPr lang="en-US" sz="2400" dirty="0"/>
              <a:t> </a:t>
            </a:r>
            <a:r>
              <a:rPr lang="en-US" sz="2400" dirty="0" err="1"/>
              <a:t>công</a:t>
            </a:r>
            <a:r>
              <a:rPr lang="en-US" sz="2400" dirty="0"/>
              <a:t> </a:t>
            </a:r>
            <a:r>
              <a:rPr lang="en-US" sz="2400" dirty="0" err="1"/>
              <a:t>nghệ</a:t>
            </a:r>
            <a:r>
              <a:rPr lang="en-US" sz="2400" dirty="0"/>
              <a:t> </a:t>
            </a:r>
            <a:r>
              <a:rPr lang="en-US" sz="2400" dirty="0" err="1"/>
              <a:t>truyền</a:t>
            </a:r>
            <a:r>
              <a:rPr lang="en-US" sz="2400" dirty="0"/>
              <a:t> </a:t>
            </a:r>
            <a:r>
              <a:rPr lang="en-US" sz="2400" dirty="0" err="1"/>
              <a:t>thông</a:t>
            </a:r>
            <a:r>
              <a:rPr lang="en-US" sz="2400" dirty="0"/>
              <a:t> </a:t>
            </a:r>
            <a:r>
              <a:rPr lang="en-US" sz="2400" dirty="0" err="1"/>
              <a:t>đến</a:t>
            </a:r>
            <a:r>
              <a:rPr lang="en-US" sz="2400" dirty="0"/>
              <a:t> </a:t>
            </a:r>
            <a:r>
              <a:rPr lang="en-US" sz="2400" dirty="0" err="1"/>
              <a:t>các</a:t>
            </a:r>
            <a:r>
              <a:rPr lang="en-US" sz="2400" dirty="0"/>
              <a:t> </a:t>
            </a:r>
            <a:r>
              <a:rPr lang="en-US" sz="2400" dirty="0" err="1"/>
              <a:t>vùng</a:t>
            </a:r>
            <a:r>
              <a:rPr lang="en-US" sz="2400" dirty="0"/>
              <a:t> </a:t>
            </a:r>
            <a:r>
              <a:rPr lang="en-US" sz="2400" dirty="0" err="1"/>
              <a:t>xa</a:t>
            </a:r>
            <a:r>
              <a:rPr lang="en-US" sz="2400" dirty="0"/>
              <a:t> </a:t>
            </a:r>
            <a:r>
              <a:rPr lang="en-US" sz="2400" dirty="0" err="1"/>
              <a:t>xôi</a:t>
            </a:r>
            <a:r>
              <a:rPr lang="en-US" sz="2400" dirty="0"/>
              <a:t> </a:t>
            </a:r>
            <a:r>
              <a:rPr lang="en-US" sz="2400" dirty="0" err="1"/>
              <a:t>hẻo</a:t>
            </a:r>
            <a:r>
              <a:rPr lang="en-US" sz="2400" dirty="0"/>
              <a:t> </a:t>
            </a:r>
            <a:r>
              <a:rPr lang="en-US" sz="2400" dirty="0" err="1"/>
              <a:t>lánh</a:t>
            </a:r>
            <a:endParaRPr lang="en-US" sz="2400" dirty="0"/>
          </a:p>
          <a:p>
            <a:pPr lvl="2"/>
            <a:r>
              <a:rPr lang="en-US" sz="2400" dirty="0" err="1"/>
              <a:t>Khó</a:t>
            </a:r>
            <a:r>
              <a:rPr lang="en-US" sz="2400" dirty="0"/>
              <a:t> </a:t>
            </a:r>
            <a:r>
              <a:rPr lang="en-US" sz="2400" dirty="0" err="1"/>
              <a:t>triển</a:t>
            </a:r>
            <a:r>
              <a:rPr lang="en-US" sz="2400" dirty="0"/>
              <a:t> </a:t>
            </a:r>
            <a:r>
              <a:rPr lang="en-US" sz="2400" dirty="0" err="1"/>
              <a:t>khai</a:t>
            </a:r>
            <a:r>
              <a:rPr lang="en-US" sz="2400" dirty="0"/>
              <a:t> </a:t>
            </a:r>
            <a:r>
              <a:rPr lang="en-US" sz="2400" dirty="0" err="1"/>
              <a:t>các</a:t>
            </a:r>
            <a:r>
              <a:rPr lang="en-US" sz="2400" dirty="0"/>
              <a:t> </a:t>
            </a:r>
            <a:r>
              <a:rPr lang="en-US" sz="2400" dirty="0" err="1"/>
              <a:t>công</a:t>
            </a:r>
            <a:r>
              <a:rPr lang="en-US" sz="2400" dirty="0"/>
              <a:t> </a:t>
            </a:r>
            <a:r>
              <a:rPr lang="en-US" sz="2400" dirty="0" err="1"/>
              <a:t>nghệ</a:t>
            </a:r>
            <a:r>
              <a:rPr lang="en-US" sz="2400" dirty="0"/>
              <a:t> </a:t>
            </a:r>
            <a:r>
              <a:rPr lang="en-US" sz="2400" dirty="0" err="1"/>
              <a:t>khác</a:t>
            </a:r>
            <a:endParaRPr lang="en-US" sz="2400" dirty="0"/>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41</a:t>
            </a:fld>
            <a:endParaRPr lang="en-US"/>
          </a:p>
        </p:txBody>
      </p:sp>
    </p:spTree>
    <p:extLst>
      <p:ext uri="{BB962C8B-B14F-4D97-AF65-F5344CB8AC3E}">
        <p14:creationId xmlns:p14="http://schemas.microsoft.com/office/powerpoint/2010/main" val="13382046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err="1">
                <a:solidFill>
                  <a:schemeClr val="bg1"/>
                </a:solidFill>
              </a:rPr>
              <a:t>Giới</a:t>
            </a:r>
            <a:r>
              <a:rPr lang="en-US" sz="4000" b="1" dirty="0">
                <a:solidFill>
                  <a:schemeClr val="bg1"/>
                </a:solidFill>
              </a:rPr>
              <a:t> </a:t>
            </a:r>
            <a:r>
              <a:rPr lang="en-US" sz="4000" b="1" dirty="0" err="1">
                <a:solidFill>
                  <a:schemeClr val="bg1"/>
                </a:solidFill>
              </a:rPr>
              <a:t>thiệu</a:t>
            </a:r>
            <a:r>
              <a:rPr lang="en-US" sz="4000" b="1" dirty="0">
                <a:solidFill>
                  <a:schemeClr val="bg1"/>
                </a:solidFill>
              </a:rPr>
              <a:t> </a:t>
            </a:r>
            <a:r>
              <a:rPr lang="en-US" sz="4000" b="1" dirty="0" err="1">
                <a:solidFill>
                  <a:schemeClr val="bg1"/>
                </a:solidFill>
              </a:rPr>
              <a:t>mạng</a:t>
            </a:r>
            <a:r>
              <a:rPr lang="en-US" sz="4000" b="1" dirty="0">
                <a:solidFill>
                  <a:schemeClr val="bg1"/>
                </a:solidFill>
              </a:rPr>
              <a:t> </a:t>
            </a:r>
            <a:r>
              <a:rPr lang="en-US" sz="4000" b="1" dirty="0" err="1">
                <a:solidFill>
                  <a:schemeClr val="bg1"/>
                </a:solidFill>
              </a:rPr>
              <a:t>không</a:t>
            </a:r>
            <a:r>
              <a:rPr lang="en-US" sz="4000" b="1" dirty="0">
                <a:solidFill>
                  <a:schemeClr val="bg1"/>
                </a:solidFill>
              </a:rPr>
              <a:t> </a:t>
            </a:r>
            <a:r>
              <a:rPr lang="en-US" sz="4000" b="1" dirty="0" err="1">
                <a:solidFill>
                  <a:schemeClr val="bg1"/>
                </a:solidFill>
              </a:rPr>
              <a:t>dây</a:t>
            </a:r>
            <a:endParaRPr lang="en-US" sz="4000" b="1" dirty="0">
              <a:solidFill>
                <a:schemeClr val="bg1"/>
              </a:solidFill>
            </a:endParaRPr>
          </a:p>
        </p:txBody>
      </p:sp>
      <p:sp>
        <p:nvSpPr>
          <p:cNvPr id="3" name="Content Placeholder 2"/>
          <p:cNvSpPr>
            <a:spLocks noGrp="1"/>
          </p:cNvSpPr>
          <p:nvPr>
            <p:ph idx="1"/>
          </p:nvPr>
        </p:nvSpPr>
        <p:spPr/>
        <p:txBody>
          <a:bodyPr>
            <a:normAutofit/>
          </a:bodyPr>
          <a:lstStyle/>
          <a:p>
            <a:r>
              <a:rPr lang="en-US" dirty="0"/>
              <a:t>Wi-Fi (Wireless Fidelity)</a:t>
            </a:r>
          </a:p>
          <a:p>
            <a:pPr lvl="1"/>
            <a:r>
              <a:rPr lang="en-US" sz="2800" dirty="0" err="1"/>
              <a:t>Là</a:t>
            </a:r>
            <a:r>
              <a:rPr lang="en-US" sz="2800" dirty="0"/>
              <a:t> </a:t>
            </a:r>
            <a:r>
              <a:rPr lang="en-US" sz="2800" dirty="0" err="1"/>
              <a:t>hệ</a:t>
            </a:r>
            <a:r>
              <a:rPr lang="en-US" sz="2800" dirty="0"/>
              <a:t> </a:t>
            </a:r>
            <a:r>
              <a:rPr lang="en-US" sz="2800" dirty="0" err="1"/>
              <a:t>thống</a:t>
            </a:r>
            <a:r>
              <a:rPr lang="en-US" sz="2800" dirty="0"/>
              <a:t> </a:t>
            </a:r>
            <a:r>
              <a:rPr lang="en-US" sz="2800" dirty="0" err="1"/>
              <a:t>mạng</a:t>
            </a:r>
            <a:r>
              <a:rPr lang="en-US" sz="2800" dirty="0"/>
              <a:t> </a:t>
            </a:r>
            <a:r>
              <a:rPr lang="en-US" sz="2800" dirty="0" err="1"/>
              <a:t>không</a:t>
            </a:r>
            <a:r>
              <a:rPr lang="en-US" sz="2800" dirty="0"/>
              <a:t> </a:t>
            </a:r>
            <a:r>
              <a:rPr lang="en-US" sz="2800" dirty="0" err="1"/>
              <a:t>dây</a:t>
            </a:r>
            <a:r>
              <a:rPr lang="en-US" sz="2800" dirty="0"/>
              <a:t> </a:t>
            </a:r>
            <a:r>
              <a:rPr lang="en-US" sz="2800" dirty="0" err="1"/>
              <a:t>sử</a:t>
            </a:r>
            <a:r>
              <a:rPr lang="en-US" sz="2800" dirty="0"/>
              <a:t> </a:t>
            </a:r>
            <a:r>
              <a:rPr lang="en-US" sz="2800" dirty="0" err="1"/>
              <a:t>dụng</a:t>
            </a:r>
            <a:r>
              <a:rPr lang="en-US" sz="2800" dirty="0"/>
              <a:t> </a:t>
            </a:r>
            <a:r>
              <a:rPr lang="en-US" sz="2800" dirty="0" err="1"/>
              <a:t>sóng</a:t>
            </a:r>
            <a:r>
              <a:rPr lang="en-US" sz="2800" dirty="0"/>
              <a:t> </a:t>
            </a:r>
            <a:r>
              <a:rPr lang="en-US" sz="2800" dirty="0" err="1"/>
              <a:t>vô</a:t>
            </a:r>
            <a:r>
              <a:rPr lang="en-US" sz="2800" dirty="0"/>
              <a:t> </a:t>
            </a:r>
            <a:r>
              <a:rPr lang="en-US" sz="2800" dirty="0" err="1"/>
              <a:t>tuyến</a:t>
            </a:r>
            <a:r>
              <a:rPr lang="en-US" sz="2800" dirty="0"/>
              <a:t>, </a:t>
            </a:r>
            <a:r>
              <a:rPr lang="en-US" sz="2800" dirty="0" err="1"/>
              <a:t>giống</a:t>
            </a:r>
            <a:r>
              <a:rPr lang="en-US" sz="2800" dirty="0"/>
              <a:t> </a:t>
            </a:r>
            <a:r>
              <a:rPr lang="en-US" sz="2800" dirty="0" err="1"/>
              <a:t>như</a:t>
            </a:r>
            <a:r>
              <a:rPr lang="en-US" sz="2800" dirty="0"/>
              <a:t> </a:t>
            </a:r>
            <a:r>
              <a:rPr lang="en-US" sz="2800" dirty="0" err="1"/>
              <a:t>điện</a:t>
            </a:r>
            <a:r>
              <a:rPr lang="en-US" sz="2800" dirty="0"/>
              <a:t> </a:t>
            </a:r>
            <a:r>
              <a:rPr lang="en-US" sz="2800" dirty="0" err="1"/>
              <a:t>thoại</a:t>
            </a:r>
            <a:r>
              <a:rPr lang="en-US" sz="2800" dirty="0"/>
              <a:t> di </a:t>
            </a:r>
            <a:r>
              <a:rPr lang="en-US" sz="2800" dirty="0" err="1"/>
              <a:t>động</a:t>
            </a:r>
            <a:r>
              <a:rPr lang="en-US" sz="2800" dirty="0"/>
              <a:t>, </a:t>
            </a:r>
            <a:r>
              <a:rPr lang="en-US" sz="2800" dirty="0" err="1"/>
              <a:t>truyền</a:t>
            </a:r>
            <a:r>
              <a:rPr lang="en-US" sz="2800" dirty="0"/>
              <a:t> </a:t>
            </a:r>
            <a:r>
              <a:rPr lang="en-US" sz="2800" dirty="0" err="1"/>
              <a:t>hình</a:t>
            </a:r>
            <a:r>
              <a:rPr lang="en-US" sz="2800" dirty="0"/>
              <a:t> </a:t>
            </a:r>
            <a:r>
              <a:rPr lang="en-US" sz="2800" dirty="0" err="1"/>
              <a:t>và</a:t>
            </a:r>
            <a:r>
              <a:rPr lang="en-US" sz="2800" dirty="0"/>
              <a:t> radio </a:t>
            </a:r>
          </a:p>
          <a:p>
            <a:pPr lvl="1"/>
            <a:r>
              <a:rPr lang="en-US" sz="2800" dirty="0"/>
              <a:t>Cho </a:t>
            </a:r>
            <a:r>
              <a:rPr lang="en-US" sz="2800" dirty="0" err="1"/>
              <a:t>phép</a:t>
            </a:r>
            <a:r>
              <a:rPr lang="en-US" sz="2800" dirty="0"/>
              <a:t> </a:t>
            </a:r>
            <a:r>
              <a:rPr lang="en-US" sz="2800" dirty="0" err="1"/>
              <a:t>truy</a:t>
            </a:r>
            <a:r>
              <a:rPr lang="en-US" sz="2800" dirty="0"/>
              <a:t> </a:t>
            </a:r>
            <a:r>
              <a:rPr lang="en-US" sz="2800" dirty="0" err="1"/>
              <a:t>cập</a:t>
            </a:r>
            <a:r>
              <a:rPr lang="en-US" sz="2800" dirty="0"/>
              <a:t> Internet </a:t>
            </a:r>
            <a:r>
              <a:rPr lang="en-US" sz="2800" dirty="0" err="1"/>
              <a:t>tại</a:t>
            </a:r>
            <a:r>
              <a:rPr lang="en-US" sz="2800" dirty="0"/>
              <a:t> </a:t>
            </a:r>
            <a:r>
              <a:rPr lang="en-US" sz="2800" dirty="0" err="1"/>
              <a:t>những</a:t>
            </a:r>
            <a:r>
              <a:rPr lang="en-US" sz="2800" dirty="0"/>
              <a:t> </a:t>
            </a:r>
            <a:r>
              <a:rPr lang="en-US" sz="2800" dirty="0" err="1"/>
              <a:t>khu</a:t>
            </a:r>
            <a:r>
              <a:rPr lang="en-US" sz="2800" dirty="0"/>
              <a:t> </a:t>
            </a:r>
            <a:r>
              <a:rPr lang="en-US" sz="2800" dirty="0" err="1"/>
              <a:t>vực</a:t>
            </a:r>
            <a:r>
              <a:rPr lang="en-US" sz="2800" dirty="0"/>
              <a:t> </a:t>
            </a:r>
            <a:r>
              <a:rPr lang="en-US" sz="2800" dirty="0" err="1"/>
              <a:t>có</a:t>
            </a:r>
            <a:r>
              <a:rPr lang="en-US" sz="2800" dirty="0"/>
              <a:t> </a:t>
            </a:r>
            <a:r>
              <a:rPr lang="en-US" sz="2800" dirty="0" err="1"/>
              <a:t>sóng</a:t>
            </a:r>
            <a:r>
              <a:rPr lang="en-US" sz="2800" dirty="0"/>
              <a:t> </a:t>
            </a:r>
          </a:p>
          <a:p>
            <a:pPr lvl="1"/>
            <a:r>
              <a:rPr lang="en-US" sz="2800" dirty="0" err="1"/>
              <a:t>Chuẩn</a:t>
            </a:r>
            <a:r>
              <a:rPr lang="en-US" sz="2800" dirty="0"/>
              <a:t> </a:t>
            </a:r>
            <a:r>
              <a:rPr lang="en-US" sz="2800" dirty="0" err="1"/>
              <a:t>thông</a:t>
            </a:r>
            <a:r>
              <a:rPr lang="en-US" sz="2800" dirty="0"/>
              <a:t> </a:t>
            </a:r>
            <a:r>
              <a:rPr lang="en-US" sz="2800" dirty="0" err="1"/>
              <a:t>dụng</a:t>
            </a:r>
            <a:r>
              <a:rPr lang="en-US" sz="2800" dirty="0"/>
              <a:t> </a:t>
            </a:r>
            <a:r>
              <a:rPr lang="en-US" sz="2800" dirty="0" err="1"/>
              <a:t>của</a:t>
            </a:r>
            <a:r>
              <a:rPr lang="en-US" sz="2800" dirty="0"/>
              <a:t> </a:t>
            </a:r>
            <a:r>
              <a:rPr lang="en-US" sz="2800" dirty="0" err="1"/>
              <a:t>WiFi</a:t>
            </a:r>
            <a:r>
              <a:rPr lang="en-US" sz="2800" dirty="0"/>
              <a:t> </a:t>
            </a:r>
            <a:r>
              <a:rPr lang="en-US" sz="2800" dirty="0" err="1"/>
              <a:t>hiện</a:t>
            </a:r>
            <a:r>
              <a:rPr lang="en-US" sz="2800" dirty="0"/>
              <a:t> nay:</a:t>
            </a:r>
          </a:p>
          <a:p>
            <a:pPr lvl="2"/>
            <a:r>
              <a:rPr lang="en-US" sz="2400" dirty="0"/>
              <a:t>802.11a</a:t>
            </a:r>
          </a:p>
          <a:p>
            <a:pPr lvl="2"/>
            <a:r>
              <a:rPr lang="en-US" sz="2400" dirty="0"/>
              <a:t>802.11b</a:t>
            </a:r>
          </a:p>
          <a:p>
            <a:pPr lvl="2"/>
            <a:r>
              <a:rPr lang="en-US" sz="2400" dirty="0"/>
              <a:t>802.11g</a:t>
            </a:r>
          </a:p>
          <a:p>
            <a:pPr lvl="2"/>
            <a:r>
              <a:rPr lang="en-US" sz="2400" dirty="0"/>
              <a:t>802.11n</a:t>
            </a:r>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42</a:t>
            </a:fld>
            <a:endParaRPr lang="en-US"/>
          </a:p>
        </p:txBody>
      </p:sp>
    </p:spTree>
    <p:extLst>
      <p:ext uri="{BB962C8B-B14F-4D97-AF65-F5344CB8AC3E}">
        <p14:creationId xmlns:p14="http://schemas.microsoft.com/office/powerpoint/2010/main" val="218932452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Các</a:t>
            </a:r>
            <a:r>
              <a:rPr lang="en-US" sz="4400" b="1" dirty="0">
                <a:solidFill>
                  <a:schemeClr val="bg1"/>
                </a:solidFill>
              </a:rPr>
              <a:t> </a:t>
            </a:r>
            <a:r>
              <a:rPr lang="en-US" sz="4400" b="1" dirty="0" err="1">
                <a:solidFill>
                  <a:schemeClr val="bg1"/>
                </a:solidFill>
              </a:rPr>
              <a:t>chuẩn</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lstStyle/>
          <a:p>
            <a:r>
              <a:rPr lang="en-US" dirty="0">
                <a:solidFill>
                  <a:srgbClr val="FF0000"/>
                </a:solidFill>
              </a:rPr>
              <a:t>802.11</a:t>
            </a:r>
          </a:p>
          <a:p>
            <a:pPr lvl="1"/>
            <a:r>
              <a:rPr lang="en-US" sz="2800" dirty="0" err="1"/>
              <a:t>Là</a:t>
            </a:r>
            <a:r>
              <a:rPr lang="en-US" sz="2800" dirty="0"/>
              <a:t> </a:t>
            </a:r>
            <a:r>
              <a:rPr lang="en-US" sz="2800" dirty="0" err="1"/>
              <a:t>chuẩn</a:t>
            </a:r>
            <a:r>
              <a:rPr lang="en-US" sz="2800" dirty="0"/>
              <a:t> </a:t>
            </a:r>
            <a:r>
              <a:rPr lang="en-US" sz="2800" dirty="0" err="1"/>
              <a:t>không</a:t>
            </a:r>
            <a:r>
              <a:rPr lang="en-US" sz="2800" dirty="0"/>
              <a:t> </a:t>
            </a:r>
            <a:r>
              <a:rPr lang="en-US" sz="2800" dirty="0" err="1"/>
              <a:t>dây</a:t>
            </a:r>
            <a:r>
              <a:rPr lang="en-US" sz="2800" dirty="0"/>
              <a:t> </a:t>
            </a:r>
            <a:r>
              <a:rPr lang="en-US" sz="2800" dirty="0" err="1"/>
              <a:t>đầu</a:t>
            </a:r>
            <a:r>
              <a:rPr lang="en-US" sz="2800" dirty="0"/>
              <a:t> </a:t>
            </a:r>
            <a:r>
              <a:rPr lang="en-US" sz="2800" dirty="0" err="1"/>
              <a:t>tiên</a:t>
            </a:r>
            <a:endParaRPr lang="en-US" sz="2800" dirty="0"/>
          </a:p>
          <a:p>
            <a:pPr lvl="1"/>
            <a:r>
              <a:rPr lang="en-US" sz="2800" dirty="0" err="1"/>
              <a:t>Sử</a:t>
            </a:r>
            <a:r>
              <a:rPr lang="en-US" sz="2800" dirty="0"/>
              <a:t> </a:t>
            </a:r>
            <a:r>
              <a:rPr lang="en-US" sz="2800" dirty="0" err="1"/>
              <a:t>dụng</a:t>
            </a:r>
            <a:r>
              <a:rPr lang="en-US" sz="2800" dirty="0"/>
              <a:t> </a:t>
            </a:r>
            <a:r>
              <a:rPr lang="en-US" sz="2800" dirty="0" err="1"/>
              <a:t>tần</a:t>
            </a:r>
            <a:r>
              <a:rPr lang="en-US" sz="2800" dirty="0"/>
              <a:t> </a:t>
            </a:r>
            <a:r>
              <a:rPr lang="en-US" sz="2800" dirty="0" err="1"/>
              <a:t>số</a:t>
            </a:r>
            <a:r>
              <a:rPr lang="en-US" sz="2800" dirty="0"/>
              <a:t> 2,4GHz </a:t>
            </a:r>
          </a:p>
          <a:p>
            <a:pPr lvl="1"/>
            <a:r>
              <a:rPr lang="en-US" sz="2800" dirty="0" err="1"/>
              <a:t>Dùng</a:t>
            </a:r>
            <a:r>
              <a:rPr lang="en-US" sz="2800" dirty="0"/>
              <a:t> </a:t>
            </a:r>
            <a:r>
              <a:rPr lang="en-US" sz="2800" dirty="0" err="1"/>
              <a:t>kỹ</a:t>
            </a:r>
            <a:r>
              <a:rPr lang="en-US" sz="2800" dirty="0"/>
              <a:t> </a:t>
            </a:r>
            <a:r>
              <a:rPr lang="en-US" sz="2800" dirty="0" err="1"/>
              <a:t>thuật</a:t>
            </a:r>
            <a:r>
              <a:rPr lang="en-US" sz="2800" dirty="0"/>
              <a:t> </a:t>
            </a:r>
            <a:r>
              <a:rPr lang="en-US" sz="2800" dirty="0" err="1"/>
              <a:t>trải</a:t>
            </a:r>
            <a:r>
              <a:rPr lang="en-US" sz="2800" dirty="0"/>
              <a:t> </a:t>
            </a:r>
            <a:r>
              <a:rPr lang="en-US" sz="2800" dirty="0" err="1"/>
              <a:t>phổ</a:t>
            </a:r>
            <a:r>
              <a:rPr lang="en-US" sz="2800" dirty="0"/>
              <a:t> </a:t>
            </a:r>
            <a:r>
              <a:rPr lang="en-US" sz="2800" dirty="0" err="1"/>
              <a:t>trực</a:t>
            </a:r>
            <a:r>
              <a:rPr lang="en-US" sz="2800" dirty="0"/>
              <a:t> </a:t>
            </a:r>
            <a:r>
              <a:rPr lang="en-US" sz="2800" dirty="0" err="1"/>
              <a:t>tiếp</a:t>
            </a:r>
            <a:r>
              <a:rPr lang="en-US" sz="2800" dirty="0"/>
              <a:t> </a:t>
            </a:r>
          </a:p>
          <a:p>
            <a:pPr lvl="1"/>
            <a:r>
              <a:rPr lang="en-US" sz="2800" dirty="0" err="1"/>
              <a:t>Hỗ</a:t>
            </a:r>
            <a:r>
              <a:rPr lang="en-US" sz="2800" dirty="0"/>
              <a:t> </a:t>
            </a:r>
            <a:r>
              <a:rPr lang="en-US" sz="2800" dirty="0" err="1"/>
              <a:t>trợ</a:t>
            </a:r>
            <a:r>
              <a:rPr lang="en-US" sz="2800" dirty="0"/>
              <a:t> </a:t>
            </a:r>
            <a:r>
              <a:rPr lang="en-US" sz="2800" dirty="0" err="1"/>
              <a:t>băng</a:t>
            </a:r>
            <a:r>
              <a:rPr lang="en-US" sz="2800" dirty="0"/>
              <a:t> </a:t>
            </a:r>
            <a:r>
              <a:rPr lang="en-US" sz="2800" dirty="0" err="1"/>
              <a:t>thông</a:t>
            </a:r>
            <a:r>
              <a:rPr lang="en-US" sz="2800" dirty="0"/>
              <a:t> </a:t>
            </a:r>
            <a:r>
              <a:rPr lang="en-US" sz="2800" dirty="0" err="1"/>
              <a:t>tối</a:t>
            </a:r>
            <a:r>
              <a:rPr lang="en-US" sz="2800" dirty="0"/>
              <a:t> </a:t>
            </a:r>
            <a:r>
              <a:rPr lang="en-US" sz="2800" dirty="0" err="1"/>
              <a:t>đa</a:t>
            </a:r>
            <a:r>
              <a:rPr lang="en-US" sz="2800" dirty="0"/>
              <a:t> </a:t>
            </a:r>
            <a:r>
              <a:rPr lang="en-US" sz="2800" dirty="0" err="1"/>
              <a:t>là</a:t>
            </a:r>
            <a:r>
              <a:rPr lang="en-US" sz="2800" dirty="0"/>
              <a:t> 2Mbps </a:t>
            </a:r>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43</a:t>
            </a:fld>
            <a:endParaRPr lang="en-US"/>
          </a:p>
        </p:txBody>
      </p:sp>
    </p:spTree>
    <p:extLst>
      <p:ext uri="{BB962C8B-B14F-4D97-AF65-F5344CB8AC3E}">
        <p14:creationId xmlns:p14="http://schemas.microsoft.com/office/powerpoint/2010/main" val="344042096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dirty="0" err="1">
                <a:solidFill>
                  <a:schemeClr val="bg1"/>
                </a:solidFill>
              </a:rPr>
              <a:t>Các</a:t>
            </a:r>
            <a:r>
              <a:rPr lang="en-US" sz="4000" b="1" dirty="0">
                <a:solidFill>
                  <a:schemeClr val="bg1"/>
                </a:solidFill>
              </a:rPr>
              <a:t> </a:t>
            </a:r>
            <a:r>
              <a:rPr lang="en-US" sz="4000" b="1" dirty="0" err="1">
                <a:solidFill>
                  <a:schemeClr val="bg1"/>
                </a:solidFill>
              </a:rPr>
              <a:t>chuẩn</a:t>
            </a:r>
            <a:r>
              <a:rPr lang="en-US" sz="4000" b="1" dirty="0">
                <a:solidFill>
                  <a:schemeClr val="bg1"/>
                </a:solidFill>
              </a:rPr>
              <a:t> </a:t>
            </a:r>
            <a:r>
              <a:rPr lang="en-US" sz="4000" b="1" dirty="0" err="1">
                <a:solidFill>
                  <a:schemeClr val="bg1"/>
                </a:solidFill>
              </a:rPr>
              <a:t>mạng</a:t>
            </a:r>
            <a:r>
              <a:rPr lang="en-US" sz="4000" b="1" dirty="0">
                <a:solidFill>
                  <a:schemeClr val="bg1"/>
                </a:solidFill>
              </a:rPr>
              <a:t> </a:t>
            </a:r>
            <a:r>
              <a:rPr lang="en-US" sz="4000" b="1" dirty="0" err="1">
                <a:solidFill>
                  <a:schemeClr val="bg1"/>
                </a:solidFill>
              </a:rPr>
              <a:t>không</a:t>
            </a:r>
            <a:r>
              <a:rPr lang="en-US" sz="4000" b="1" dirty="0">
                <a:solidFill>
                  <a:schemeClr val="bg1"/>
                </a:solidFill>
              </a:rPr>
              <a:t> </a:t>
            </a:r>
            <a:r>
              <a:rPr lang="en-US" sz="4000" b="1" dirty="0" err="1">
                <a:solidFill>
                  <a:schemeClr val="bg1"/>
                </a:solidFill>
              </a:rPr>
              <a:t>dây</a:t>
            </a:r>
            <a:endParaRPr lang="en-US" sz="4000" b="1" dirty="0">
              <a:solidFill>
                <a:schemeClr val="bg1"/>
              </a:solidFill>
            </a:endParaRPr>
          </a:p>
        </p:txBody>
      </p:sp>
      <p:sp>
        <p:nvSpPr>
          <p:cNvPr id="3" name="Content Placeholder 2"/>
          <p:cNvSpPr>
            <a:spLocks noGrp="1"/>
          </p:cNvSpPr>
          <p:nvPr>
            <p:ph idx="1"/>
          </p:nvPr>
        </p:nvSpPr>
        <p:spPr>
          <a:xfrm>
            <a:off x="629263" y="1507545"/>
            <a:ext cx="10994760" cy="4621160"/>
          </a:xfrm>
        </p:spPr>
        <p:txBody>
          <a:bodyPr>
            <a:normAutofit fontScale="92500" lnSpcReduction="10000"/>
          </a:bodyPr>
          <a:lstStyle/>
          <a:p>
            <a:r>
              <a:rPr lang="en-US" dirty="0">
                <a:solidFill>
                  <a:srgbClr val="FF0000"/>
                </a:solidFill>
              </a:rPr>
              <a:t>802.11b</a:t>
            </a:r>
          </a:p>
          <a:p>
            <a:pPr lvl="1"/>
            <a:r>
              <a:rPr lang="en-US" sz="2800" dirty="0" err="1"/>
              <a:t>Mở</a:t>
            </a:r>
            <a:r>
              <a:rPr lang="en-US" sz="2800" dirty="0"/>
              <a:t> </a:t>
            </a:r>
            <a:r>
              <a:rPr lang="en-US" sz="2800" dirty="0" err="1"/>
              <a:t>rộng</a:t>
            </a:r>
            <a:r>
              <a:rPr lang="en-US" sz="2800" dirty="0"/>
              <a:t> </a:t>
            </a:r>
            <a:r>
              <a:rPr lang="en-US" sz="2800" dirty="0" err="1"/>
              <a:t>từ</a:t>
            </a:r>
            <a:r>
              <a:rPr lang="en-US" sz="2800" dirty="0"/>
              <a:t> </a:t>
            </a:r>
            <a:r>
              <a:rPr lang="en-US" sz="2800" dirty="0" err="1"/>
              <a:t>chuẩn</a:t>
            </a:r>
            <a:r>
              <a:rPr lang="en-US" sz="2800" dirty="0"/>
              <a:t> 802.11 (</a:t>
            </a:r>
            <a:r>
              <a:rPr lang="en-US" sz="2800" dirty="0" err="1"/>
              <a:t>tháng</a:t>
            </a:r>
            <a:r>
              <a:rPr lang="en-US" sz="2800" dirty="0"/>
              <a:t> 6/1999)</a:t>
            </a:r>
          </a:p>
          <a:p>
            <a:pPr lvl="1"/>
            <a:r>
              <a:rPr lang="en-US" sz="2800" dirty="0" err="1"/>
              <a:t>Hỗ</a:t>
            </a:r>
            <a:r>
              <a:rPr lang="en-US" sz="2800" dirty="0"/>
              <a:t> </a:t>
            </a:r>
            <a:r>
              <a:rPr lang="en-US" sz="2800" dirty="0" err="1"/>
              <a:t>trợ</a:t>
            </a:r>
            <a:r>
              <a:rPr lang="en-US" sz="2800" dirty="0"/>
              <a:t> </a:t>
            </a:r>
            <a:r>
              <a:rPr lang="en-US" sz="2800" dirty="0" err="1"/>
              <a:t>tốc</a:t>
            </a:r>
            <a:r>
              <a:rPr lang="en-US" sz="2800" dirty="0"/>
              <a:t> </a:t>
            </a:r>
            <a:r>
              <a:rPr lang="en-US" sz="2800" dirty="0" err="1"/>
              <a:t>độ</a:t>
            </a:r>
            <a:r>
              <a:rPr lang="en-US" sz="2800" dirty="0"/>
              <a:t> </a:t>
            </a:r>
            <a:r>
              <a:rPr lang="en-US" sz="2800" dirty="0" err="1"/>
              <a:t>lên</a:t>
            </a:r>
            <a:r>
              <a:rPr lang="en-US" sz="2800" dirty="0"/>
              <a:t> </a:t>
            </a:r>
            <a:r>
              <a:rPr lang="en-US" sz="2800" dirty="0" err="1"/>
              <a:t>đến</a:t>
            </a:r>
            <a:r>
              <a:rPr lang="en-US" sz="2800" dirty="0"/>
              <a:t> 11Mbps</a:t>
            </a:r>
          </a:p>
          <a:p>
            <a:pPr lvl="1"/>
            <a:r>
              <a:rPr lang="en-US" sz="2800" dirty="0" err="1"/>
              <a:t>Sử</a:t>
            </a:r>
            <a:r>
              <a:rPr lang="en-US" sz="2800" dirty="0"/>
              <a:t> </a:t>
            </a:r>
            <a:r>
              <a:rPr lang="en-US" sz="2800" dirty="0" err="1"/>
              <a:t>dụng</a:t>
            </a:r>
            <a:r>
              <a:rPr lang="en-US" sz="2800" dirty="0"/>
              <a:t> </a:t>
            </a:r>
            <a:r>
              <a:rPr lang="en-US" sz="2800" dirty="0" err="1"/>
              <a:t>kỹ</a:t>
            </a:r>
            <a:r>
              <a:rPr lang="en-US" sz="2800" dirty="0"/>
              <a:t> </a:t>
            </a:r>
            <a:r>
              <a:rPr lang="en-US" sz="2800" dirty="0" err="1"/>
              <a:t>thuật</a:t>
            </a:r>
            <a:r>
              <a:rPr lang="en-US" sz="2800" dirty="0"/>
              <a:t> </a:t>
            </a:r>
            <a:r>
              <a:rPr lang="en-US" sz="2800" dirty="0" err="1"/>
              <a:t>điều</a:t>
            </a:r>
            <a:r>
              <a:rPr lang="en-US" sz="2800" dirty="0"/>
              <a:t> </a:t>
            </a:r>
            <a:r>
              <a:rPr lang="en-US" sz="2800" dirty="0" err="1"/>
              <a:t>chế</a:t>
            </a:r>
            <a:r>
              <a:rPr lang="en-US" sz="2800" dirty="0"/>
              <a:t> </a:t>
            </a:r>
            <a:r>
              <a:rPr lang="en-US" sz="2800" dirty="0" err="1"/>
              <a:t>khóa</a:t>
            </a:r>
            <a:r>
              <a:rPr lang="en-US" sz="2800" dirty="0"/>
              <a:t> </a:t>
            </a:r>
            <a:r>
              <a:rPr lang="en-US" sz="2800" dirty="0" err="1"/>
              <a:t>mã</a:t>
            </a:r>
            <a:r>
              <a:rPr lang="en-US" sz="2800" dirty="0"/>
              <a:t> </a:t>
            </a:r>
            <a:r>
              <a:rPr lang="en-US" sz="2800" dirty="0" err="1"/>
              <a:t>bù</a:t>
            </a:r>
            <a:r>
              <a:rPr lang="en-US" sz="2800" dirty="0"/>
              <a:t> </a:t>
            </a:r>
            <a:r>
              <a:rPr lang="en-US" sz="2800" dirty="0" err="1"/>
              <a:t>và</a:t>
            </a:r>
            <a:r>
              <a:rPr lang="en-US" sz="2800" dirty="0"/>
              <a:t> </a:t>
            </a:r>
            <a:r>
              <a:rPr lang="en-US" sz="2800" dirty="0" err="1"/>
              <a:t>dùng</a:t>
            </a:r>
            <a:r>
              <a:rPr lang="en-US" sz="2800" dirty="0"/>
              <a:t> </a:t>
            </a:r>
            <a:r>
              <a:rPr lang="en-US" sz="2800" dirty="0" err="1"/>
              <a:t>kỹ</a:t>
            </a:r>
            <a:r>
              <a:rPr lang="en-US" sz="2800" dirty="0"/>
              <a:t> </a:t>
            </a:r>
            <a:r>
              <a:rPr lang="en-US" sz="2800" dirty="0" err="1"/>
              <a:t>thuật</a:t>
            </a:r>
            <a:r>
              <a:rPr lang="en-US" sz="2800" dirty="0"/>
              <a:t> </a:t>
            </a:r>
            <a:r>
              <a:rPr lang="en-US" sz="2800" dirty="0" err="1"/>
              <a:t>trải</a:t>
            </a:r>
            <a:r>
              <a:rPr lang="en-US" sz="2800" dirty="0"/>
              <a:t> </a:t>
            </a:r>
            <a:r>
              <a:rPr lang="en-US" sz="2800" dirty="0" err="1"/>
              <a:t>phổ</a:t>
            </a:r>
            <a:r>
              <a:rPr lang="en-US" sz="2800" dirty="0"/>
              <a:t> </a:t>
            </a:r>
            <a:r>
              <a:rPr lang="en-US" sz="2800" dirty="0" err="1"/>
              <a:t>trực</a:t>
            </a:r>
            <a:r>
              <a:rPr lang="en-US" sz="2800" dirty="0"/>
              <a:t> </a:t>
            </a:r>
            <a:r>
              <a:rPr lang="en-US" sz="2800" dirty="0" err="1"/>
              <a:t>tiếp</a:t>
            </a:r>
            <a:r>
              <a:rPr lang="en-US" sz="2800" dirty="0"/>
              <a:t> </a:t>
            </a:r>
          </a:p>
          <a:p>
            <a:pPr lvl="1"/>
            <a:r>
              <a:rPr lang="en-US" sz="2800" dirty="0" err="1"/>
              <a:t>Ưu</a:t>
            </a:r>
            <a:r>
              <a:rPr lang="en-US" sz="2800" dirty="0"/>
              <a:t> </a:t>
            </a:r>
            <a:r>
              <a:rPr lang="en-US" sz="2800" dirty="0" err="1"/>
              <a:t>điểm</a:t>
            </a:r>
            <a:r>
              <a:rPr lang="en-US" sz="2800" dirty="0"/>
              <a:t>:</a:t>
            </a:r>
          </a:p>
          <a:p>
            <a:pPr lvl="2"/>
            <a:r>
              <a:rPr lang="en-US" sz="2400" dirty="0" err="1"/>
              <a:t>Giá</a:t>
            </a:r>
            <a:r>
              <a:rPr lang="en-US" sz="2400" dirty="0"/>
              <a:t> </a:t>
            </a:r>
            <a:r>
              <a:rPr lang="en-US" sz="2400" dirty="0" err="1"/>
              <a:t>thấp</a:t>
            </a:r>
            <a:endParaRPr lang="en-US" sz="2400" dirty="0"/>
          </a:p>
          <a:p>
            <a:pPr lvl="2"/>
            <a:r>
              <a:rPr lang="en-US" sz="2400" dirty="0" err="1"/>
              <a:t>Tầm</a:t>
            </a:r>
            <a:r>
              <a:rPr lang="en-US" sz="2400" dirty="0"/>
              <a:t> </a:t>
            </a:r>
            <a:r>
              <a:rPr lang="en-US" sz="2400" dirty="0" err="1"/>
              <a:t>phủ</a:t>
            </a:r>
            <a:r>
              <a:rPr lang="en-US" sz="2400" dirty="0"/>
              <a:t> </a:t>
            </a:r>
            <a:r>
              <a:rPr lang="en-US" sz="2400" dirty="0" err="1"/>
              <a:t>sóng</a:t>
            </a:r>
            <a:r>
              <a:rPr lang="en-US" sz="2400" dirty="0"/>
              <a:t> </a:t>
            </a:r>
            <a:r>
              <a:rPr lang="en-US" sz="2400" dirty="0" err="1"/>
              <a:t>tốt</a:t>
            </a:r>
            <a:r>
              <a:rPr lang="en-US" sz="2400" dirty="0"/>
              <a:t> </a:t>
            </a:r>
          </a:p>
          <a:p>
            <a:pPr lvl="2"/>
            <a:r>
              <a:rPr lang="en-US" sz="2400" dirty="0" err="1"/>
              <a:t>Không</a:t>
            </a:r>
            <a:r>
              <a:rPr lang="en-US" sz="2400" dirty="0"/>
              <a:t> </a:t>
            </a:r>
            <a:r>
              <a:rPr lang="en-US" sz="2400" dirty="0" err="1"/>
              <a:t>dễ</a:t>
            </a:r>
            <a:r>
              <a:rPr lang="en-US" sz="2400" dirty="0"/>
              <a:t> </a:t>
            </a:r>
            <a:r>
              <a:rPr lang="en-US" sz="2400" dirty="0" err="1"/>
              <a:t>bị</a:t>
            </a:r>
            <a:r>
              <a:rPr lang="en-US" sz="2400" dirty="0"/>
              <a:t> </a:t>
            </a:r>
            <a:r>
              <a:rPr lang="en-US" sz="2400" dirty="0" err="1"/>
              <a:t>che</a:t>
            </a:r>
            <a:r>
              <a:rPr lang="en-US" sz="2400" dirty="0"/>
              <a:t> </a:t>
            </a:r>
            <a:r>
              <a:rPr lang="en-US" sz="2400" dirty="0" err="1"/>
              <a:t>khuất</a:t>
            </a:r>
            <a:endParaRPr lang="en-US" sz="2400" dirty="0"/>
          </a:p>
          <a:p>
            <a:pPr lvl="1"/>
            <a:r>
              <a:rPr lang="en-US" sz="2800" dirty="0" err="1"/>
              <a:t>Nhược</a:t>
            </a:r>
            <a:r>
              <a:rPr lang="en-US" sz="2800" dirty="0"/>
              <a:t> </a:t>
            </a:r>
            <a:r>
              <a:rPr lang="en-US" sz="2800" dirty="0" err="1"/>
              <a:t>điểm</a:t>
            </a:r>
            <a:r>
              <a:rPr lang="en-US" sz="2800" dirty="0"/>
              <a:t>:</a:t>
            </a:r>
          </a:p>
          <a:p>
            <a:pPr lvl="2"/>
            <a:r>
              <a:rPr lang="en-US" sz="2400" dirty="0" err="1"/>
              <a:t>Tốc</a:t>
            </a:r>
            <a:r>
              <a:rPr lang="en-US" sz="2400" dirty="0"/>
              <a:t> </a:t>
            </a:r>
            <a:r>
              <a:rPr lang="en-US" sz="2400" dirty="0" err="1"/>
              <a:t>độ</a:t>
            </a:r>
            <a:r>
              <a:rPr lang="en-US" sz="2400" dirty="0"/>
              <a:t> </a:t>
            </a:r>
            <a:r>
              <a:rPr lang="en-US" sz="2400" dirty="0" err="1"/>
              <a:t>thấp</a:t>
            </a:r>
            <a:endParaRPr lang="en-US" sz="2400" dirty="0"/>
          </a:p>
          <a:p>
            <a:pPr lvl="2"/>
            <a:r>
              <a:rPr lang="en-US" sz="2400" dirty="0" err="1"/>
              <a:t>Có</a:t>
            </a:r>
            <a:r>
              <a:rPr lang="en-US" sz="2400" dirty="0"/>
              <a:t> </a:t>
            </a:r>
            <a:r>
              <a:rPr lang="en-US" sz="2400" dirty="0" err="1"/>
              <a:t>thể</a:t>
            </a:r>
            <a:r>
              <a:rPr lang="en-US" sz="2400" dirty="0"/>
              <a:t> </a:t>
            </a:r>
            <a:r>
              <a:rPr lang="en-US" sz="2400" dirty="0" err="1"/>
              <a:t>bị</a:t>
            </a:r>
            <a:r>
              <a:rPr lang="en-US" sz="2400" dirty="0"/>
              <a:t> </a:t>
            </a:r>
            <a:r>
              <a:rPr lang="en-US" sz="2400" dirty="0" err="1"/>
              <a:t>nhiễu</a:t>
            </a:r>
            <a:r>
              <a:rPr lang="en-US" sz="2400" dirty="0"/>
              <a:t> </a:t>
            </a:r>
            <a:r>
              <a:rPr lang="en-US" sz="2400" dirty="0" err="1"/>
              <a:t>bởi</a:t>
            </a:r>
            <a:r>
              <a:rPr lang="en-US" sz="2400" dirty="0"/>
              <a:t> </a:t>
            </a:r>
            <a:r>
              <a:rPr lang="en-US" sz="2400" dirty="0" err="1"/>
              <a:t>các</a:t>
            </a:r>
            <a:r>
              <a:rPr lang="en-US" sz="2400" dirty="0"/>
              <a:t> </a:t>
            </a:r>
            <a:r>
              <a:rPr lang="en-US" sz="2400" dirty="0" err="1"/>
              <a:t>thiết</a:t>
            </a:r>
            <a:r>
              <a:rPr lang="en-US" sz="2400" dirty="0"/>
              <a:t> </a:t>
            </a:r>
            <a:r>
              <a:rPr lang="en-US" sz="2400" dirty="0" err="1"/>
              <a:t>bị</a:t>
            </a:r>
            <a:r>
              <a:rPr lang="en-US" sz="2400" dirty="0"/>
              <a:t> </a:t>
            </a:r>
            <a:r>
              <a:rPr lang="en-US" sz="2400" dirty="0" err="1"/>
              <a:t>gia</a:t>
            </a:r>
            <a:r>
              <a:rPr lang="en-US" sz="2400" dirty="0"/>
              <a:t> </a:t>
            </a:r>
            <a:r>
              <a:rPr lang="en-US" sz="2400" dirty="0" err="1"/>
              <a:t>dụng</a:t>
            </a:r>
            <a:endParaRPr lang="en-US" sz="2400" dirty="0"/>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44</a:t>
            </a:fld>
            <a:endParaRPr lang="en-US"/>
          </a:p>
        </p:txBody>
      </p:sp>
    </p:spTree>
    <p:extLst>
      <p:ext uri="{BB962C8B-B14F-4D97-AF65-F5344CB8AC3E}">
        <p14:creationId xmlns:p14="http://schemas.microsoft.com/office/powerpoint/2010/main" val="419870399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Các</a:t>
            </a:r>
            <a:r>
              <a:rPr lang="en-US" sz="4400" b="1" dirty="0">
                <a:solidFill>
                  <a:schemeClr val="bg1"/>
                </a:solidFill>
              </a:rPr>
              <a:t> </a:t>
            </a:r>
            <a:r>
              <a:rPr lang="en-US" sz="4400" b="1" dirty="0" err="1">
                <a:solidFill>
                  <a:schemeClr val="bg1"/>
                </a:solidFill>
              </a:rPr>
              <a:t>chuẩn</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normAutofit fontScale="92500" lnSpcReduction="10000"/>
          </a:bodyPr>
          <a:lstStyle/>
          <a:p>
            <a:r>
              <a:rPr lang="en-US">
                <a:solidFill>
                  <a:srgbClr val="FF0000"/>
                </a:solidFill>
              </a:rPr>
              <a:t>802.11a</a:t>
            </a:r>
          </a:p>
          <a:p>
            <a:pPr lvl="1"/>
            <a:r>
              <a:rPr lang="en-US"/>
              <a:t>Phát triển dựa trên chuẩn 802.11 </a:t>
            </a:r>
          </a:p>
          <a:p>
            <a:pPr lvl="1"/>
            <a:r>
              <a:rPr lang="en-US"/>
              <a:t>Sử dụng tần số 5GHz</a:t>
            </a:r>
          </a:p>
          <a:p>
            <a:pPr lvl="1"/>
            <a:r>
              <a:rPr lang="en-US"/>
              <a:t>Tốc độ 54Mbps</a:t>
            </a:r>
          </a:p>
          <a:p>
            <a:pPr lvl="1"/>
            <a:r>
              <a:rPr lang="en-US"/>
              <a:t>Tránh được can nhiễu từ các thiết bị dân dụng</a:t>
            </a:r>
          </a:p>
          <a:p>
            <a:pPr lvl="1"/>
            <a:r>
              <a:rPr lang="en-US"/>
              <a:t>Sử dụng kỹ thuật trải phổ theo phương pháp đa phân chia tần số trực giao </a:t>
            </a:r>
          </a:p>
          <a:p>
            <a:pPr lvl="1"/>
            <a:r>
              <a:rPr lang="en-US"/>
              <a:t>Ưu điểm:</a:t>
            </a:r>
          </a:p>
          <a:p>
            <a:pPr lvl="2"/>
            <a:r>
              <a:rPr lang="en-US"/>
              <a:t>Tốc độ nhanh</a:t>
            </a:r>
          </a:p>
          <a:p>
            <a:pPr lvl="2"/>
            <a:r>
              <a:rPr lang="en-US"/>
              <a:t>Tránh xuyên nhiễu bởi các thiết bị khác</a:t>
            </a:r>
          </a:p>
          <a:p>
            <a:pPr lvl="1"/>
            <a:r>
              <a:rPr lang="en-US"/>
              <a:t>Nhược điểm:</a:t>
            </a:r>
          </a:p>
          <a:p>
            <a:pPr lvl="2"/>
            <a:r>
              <a:rPr lang="en-US"/>
              <a:t>Giá thành cao</a:t>
            </a:r>
          </a:p>
          <a:p>
            <a:pPr lvl="2"/>
            <a:r>
              <a:rPr lang="en-US"/>
              <a:t>Tầm phủ sóng ngắn </a:t>
            </a:r>
          </a:p>
          <a:p>
            <a:pPr lvl="2"/>
            <a:r>
              <a:rPr lang="en-US"/>
              <a:t>Dễ bị che khuất</a:t>
            </a:r>
          </a:p>
          <a:p>
            <a:endParaRPr lang="en-US"/>
          </a:p>
        </p:txBody>
      </p:sp>
      <p:sp>
        <p:nvSpPr>
          <p:cNvPr id="4" name="Slide Number Placeholder 3"/>
          <p:cNvSpPr>
            <a:spLocks noGrp="1"/>
          </p:cNvSpPr>
          <p:nvPr>
            <p:ph type="sldNum" sz="quarter" idx="12"/>
          </p:nvPr>
        </p:nvSpPr>
        <p:spPr/>
        <p:txBody>
          <a:bodyPr/>
          <a:lstStyle/>
          <a:p>
            <a:fld id="{ADF2E8D5-BEF0-49D0-9908-6830265409DF}" type="slidenum">
              <a:rPr lang="en-US" smtClean="0"/>
              <a:pPr/>
              <a:t>45</a:t>
            </a:fld>
            <a:endParaRPr lang="en-US"/>
          </a:p>
        </p:txBody>
      </p:sp>
    </p:spTree>
    <p:extLst>
      <p:ext uri="{BB962C8B-B14F-4D97-AF65-F5344CB8AC3E}">
        <p14:creationId xmlns:p14="http://schemas.microsoft.com/office/powerpoint/2010/main" val="1871404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Các</a:t>
            </a:r>
            <a:r>
              <a:rPr lang="en-US" sz="4400" b="1" dirty="0">
                <a:solidFill>
                  <a:schemeClr val="bg1"/>
                </a:solidFill>
              </a:rPr>
              <a:t> </a:t>
            </a:r>
            <a:r>
              <a:rPr lang="en-US" sz="4400" b="1" dirty="0" err="1">
                <a:solidFill>
                  <a:schemeClr val="bg1"/>
                </a:solidFill>
              </a:rPr>
              <a:t>chuẩn</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normAutofit fontScale="92500" lnSpcReduction="10000"/>
          </a:bodyPr>
          <a:lstStyle/>
          <a:p>
            <a:r>
              <a:rPr lang="en-US">
                <a:solidFill>
                  <a:srgbClr val="FF0000"/>
                </a:solidFill>
              </a:rPr>
              <a:t>802.11g</a:t>
            </a:r>
          </a:p>
          <a:p>
            <a:pPr lvl="1"/>
            <a:r>
              <a:rPr lang="en-US"/>
              <a:t>Phát triển dựa trên chuẩn 802.11a và 802.11b </a:t>
            </a:r>
          </a:p>
          <a:p>
            <a:pPr lvl="1"/>
            <a:r>
              <a:rPr lang="en-US"/>
              <a:t>Hỗ trợ băng thông 54Mbps </a:t>
            </a:r>
          </a:p>
          <a:p>
            <a:pPr lvl="1"/>
            <a:r>
              <a:rPr lang="en-US"/>
              <a:t>Sử dụng tần số 2,4GHz </a:t>
            </a:r>
          </a:p>
          <a:p>
            <a:pPr lvl="1"/>
            <a:r>
              <a:rPr lang="en-US"/>
              <a:t>Tương thích với 802.11b</a:t>
            </a:r>
          </a:p>
          <a:p>
            <a:pPr lvl="1"/>
            <a:r>
              <a:rPr lang="en-US"/>
              <a:t>Sử dụng kỹ thuật trải phổ theo phương pháp đa phân chia tần số trực giao </a:t>
            </a:r>
          </a:p>
          <a:p>
            <a:pPr lvl="1"/>
            <a:r>
              <a:rPr lang="en-US"/>
              <a:t>Ưu điểm:</a:t>
            </a:r>
          </a:p>
          <a:p>
            <a:pPr lvl="2"/>
            <a:r>
              <a:rPr lang="en-US"/>
              <a:t>Tốc độ nhanh</a:t>
            </a:r>
          </a:p>
          <a:p>
            <a:pPr lvl="2"/>
            <a:r>
              <a:rPr lang="en-US"/>
              <a:t>Tầm phủ sóng tốt</a:t>
            </a:r>
          </a:p>
          <a:p>
            <a:pPr lvl="2"/>
            <a:r>
              <a:rPr lang="en-US"/>
              <a:t>Không dễ bị che khuất</a:t>
            </a:r>
          </a:p>
          <a:p>
            <a:pPr lvl="1"/>
            <a:r>
              <a:rPr lang="en-US"/>
              <a:t>Nhược điểm:</a:t>
            </a:r>
          </a:p>
          <a:p>
            <a:pPr lvl="2"/>
            <a:r>
              <a:rPr lang="en-US"/>
              <a:t>Giá thành cao (cao hơn 802.11b)</a:t>
            </a:r>
          </a:p>
          <a:p>
            <a:pPr lvl="2"/>
            <a:r>
              <a:rPr lang="en-US"/>
              <a:t>Có thể bị nhiễu bởi các thiết bị gia dụng</a:t>
            </a:r>
          </a:p>
          <a:p>
            <a:endParaRPr lang="en-US"/>
          </a:p>
        </p:txBody>
      </p:sp>
      <p:sp>
        <p:nvSpPr>
          <p:cNvPr id="4" name="Slide Number Placeholder 3"/>
          <p:cNvSpPr>
            <a:spLocks noGrp="1"/>
          </p:cNvSpPr>
          <p:nvPr>
            <p:ph type="sldNum" sz="quarter" idx="12"/>
          </p:nvPr>
        </p:nvSpPr>
        <p:spPr/>
        <p:txBody>
          <a:bodyPr/>
          <a:lstStyle/>
          <a:p>
            <a:fld id="{ADF2E8D5-BEF0-49D0-9908-6830265409DF}" type="slidenum">
              <a:rPr lang="en-US" smtClean="0"/>
              <a:pPr/>
              <a:t>46</a:t>
            </a:fld>
            <a:endParaRPr lang="en-US"/>
          </a:p>
        </p:txBody>
      </p:sp>
    </p:spTree>
    <p:extLst>
      <p:ext uri="{BB962C8B-B14F-4D97-AF65-F5344CB8AC3E}">
        <p14:creationId xmlns:p14="http://schemas.microsoft.com/office/powerpoint/2010/main" val="159146646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Các</a:t>
            </a:r>
            <a:r>
              <a:rPr lang="en-US" sz="4400" b="1" dirty="0">
                <a:solidFill>
                  <a:schemeClr val="bg1"/>
                </a:solidFill>
              </a:rPr>
              <a:t> </a:t>
            </a:r>
            <a:r>
              <a:rPr lang="en-US" sz="4400" b="1" dirty="0" err="1">
                <a:solidFill>
                  <a:schemeClr val="bg1"/>
                </a:solidFill>
              </a:rPr>
              <a:t>chuẩn</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normAutofit/>
          </a:bodyPr>
          <a:lstStyle/>
          <a:p>
            <a:r>
              <a:rPr lang="en-US">
                <a:solidFill>
                  <a:srgbClr val="FF0000"/>
                </a:solidFill>
              </a:rPr>
              <a:t>802.11n</a:t>
            </a:r>
          </a:p>
          <a:p>
            <a:pPr lvl="1"/>
            <a:r>
              <a:rPr lang="en-US"/>
              <a:t>Phát triển nhằm để cải thiện tính năng của 802.11g</a:t>
            </a:r>
          </a:p>
          <a:p>
            <a:pPr lvl="1"/>
            <a:r>
              <a:rPr lang="en-US"/>
              <a:t>Hỗ trợ hỗ trợ tốc độ lên đến 100Mbps</a:t>
            </a:r>
          </a:p>
          <a:p>
            <a:pPr lvl="1"/>
            <a:r>
              <a:rPr lang="en-US"/>
              <a:t>Tầm phủ sóng tốt hơn các chuẩn Wi-Fi trước đó nhờ tăng cường độ tín hiệu</a:t>
            </a:r>
          </a:p>
          <a:p>
            <a:pPr lvl="1"/>
            <a:r>
              <a:rPr lang="en-US"/>
              <a:t>Ưu điểm:</a:t>
            </a:r>
          </a:p>
          <a:p>
            <a:pPr lvl="2"/>
            <a:r>
              <a:rPr lang="en-US"/>
              <a:t>Tốc độ nhanh</a:t>
            </a:r>
          </a:p>
          <a:p>
            <a:pPr lvl="2"/>
            <a:r>
              <a:rPr lang="en-US"/>
              <a:t>Tầm phủ sóng tốt</a:t>
            </a:r>
          </a:p>
          <a:p>
            <a:pPr lvl="2"/>
            <a:r>
              <a:rPr lang="en-US"/>
              <a:t>Chống nhiễu từ các tác động của môi trường</a:t>
            </a:r>
          </a:p>
          <a:p>
            <a:pPr lvl="1"/>
            <a:r>
              <a:rPr lang="en-US"/>
              <a:t>Nhược điểm:</a:t>
            </a:r>
          </a:p>
          <a:p>
            <a:pPr lvl="2"/>
            <a:r>
              <a:rPr lang="en-US"/>
              <a:t>Giá thành cao (cao hơn 802.11g)</a:t>
            </a:r>
          </a:p>
          <a:p>
            <a:pPr lvl="2"/>
            <a:r>
              <a:rPr lang="en-US"/>
              <a:t>Sử dụng nhiều luồng tín hiệu có thể gây nhiễu với các thiết bị 802.11b/g kế cận</a:t>
            </a:r>
          </a:p>
          <a:p>
            <a:endParaRPr lang="en-US"/>
          </a:p>
        </p:txBody>
      </p:sp>
      <p:sp>
        <p:nvSpPr>
          <p:cNvPr id="4" name="Slide Number Placeholder 3"/>
          <p:cNvSpPr>
            <a:spLocks noGrp="1"/>
          </p:cNvSpPr>
          <p:nvPr>
            <p:ph type="sldNum" sz="quarter" idx="12"/>
          </p:nvPr>
        </p:nvSpPr>
        <p:spPr/>
        <p:txBody>
          <a:bodyPr/>
          <a:lstStyle/>
          <a:p>
            <a:fld id="{ADF2E8D5-BEF0-49D0-9908-6830265409DF}" type="slidenum">
              <a:rPr lang="en-US" smtClean="0"/>
              <a:pPr/>
              <a:t>47</a:t>
            </a:fld>
            <a:endParaRPr lang="en-US"/>
          </a:p>
        </p:txBody>
      </p:sp>
    </p:spTree>
    <p:extLst>
      <p:ext uri="{BB962C8B-B14F-4D97-AF65-F5344CB8AC3E}">
        <p14:creationId xmlns:p14="http://schemas.microsoft.com/office/powerpoint/2010/main" val="108433412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Các</a:t>
            </a:r>
            <a:r>
              <a:rPr lang="en-US" sz="4400" b="1" dirty="0">
                <a:solidFill>
                  <a:schemeClr val="bg1"/>
                </a:solidFill>
              </a:rPr>
              <a:t> </a:t>
            </a:r>
            <a:r>
              <a:rPr lang="en-US" sz="4400" b="1" dirty="0" err="1">
                <a:solidFill>
                  <a:schemeClr val="bg1"/>
                </a:solidFill>
              </a:rPr>
              <a:t>chuẩn</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a:xfrm>
            <a:off x="646634" y="1317151"/>
            <a:ext cx="10994760" cy="4621160"/>
          </a:xfrm>
        </p:spPr>
        <p:txBody>
          <a:bodyPr/>
          <a:lstStyle/>
          <a:p>
            <a:r>
              <a:rPr lang="en-US" dirty="0" err="1"/>
              <a:t>Tổng</a:t>
            </a:r>
            <a:r>
              <a:rPr lang="en-US" dirty="0"/>
              <a:t> </a:t>
            </a:r>
            <a:r>
              <a:rPr lang="en-US" dirty="0" err="1"/>
              <a:t>hợp</a:t>
            </a:r>
            <a:r>
              <a:rPr lang="en-US" dirty="0"/>
              <a:t> </a:t>
            </a:r>
            <a:r>
              <a:rPr lang="en-US" dirty="0" err="1"/>
              <a:t>các</a:t>
            </a:r>
            <a:r>
              <a:rPr lang="en-US" dirty="0"/>
              <a:t> </a:t>
            </a:r>
            <a:r>
              <a:rPr lang="en-US" dirty="0" err="1"/>
              <a:t>chuẩn</a:t>
            </a:r>
            <a:r>
              <a:rPr lang="en-US" dirty="0"/>
              <a:t> </a:t>
            </a:r>
            <a:r>
              <a:rPr lang="en-US" dirty="0" err="1"/>
              <a:t>mạng</a:t>
            </a:r>
            <a:r>
              <a:rPr lang="en-US" dirty="0"/>
              <a:t> </a:t>
            </a:r>
            <a:r>
              <a:rPr lang="en-US" dirty="0" err="1"/>
              <a:t>không</a:t>
            </a:r>
            <a:r>
              <a:rPr lang="en-US" dirty="0"/>
              <a:t> </a:t>
            </a:r>
            <a:r>
              <a:rPr lang="en-US" dirty="0" err="1"/>
              <a:t>dây</a:t>
            </a:r>
            <a:r>
              <a:rPr lang="en-US" dirty="0"/>
              <a:t>:</a:t>
            </a:r>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48</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778544037"/>
              </p:ext>
            </p:extLst>
          </p:nvPr>
        </p:nvGraphicFramePr>
        <p:xfrm>
          <a:off x="1129004" y="2335186"/>
          <a:ext cx="9209314" cy="4417283"/>
        </p:xfrm>
        <a:graphic>
          <a:graphicData uri="http://schemas.openxmlformats.org/drawingml/2006/table">
            <a:tbl>
              <a:tblPr firstRow="1" firstCol="1" bandRow="1">
                <a:tableStyleId>{912C8C85-51F0-491E-9774-3900AFEF0FD7}</a:tableStyleId>
              </a:tblPr>
              <a:tblGrid>
                <a:gridCol w="1869434">
                  <a:extLst>
                    <a:ext uri="{9D8B030D-6E8A-4147-A177-3AD203B41FA5}">
                      <a16:colId xmlns:a16="http://schemas.microsoft.com/office/drawing/2014/main" val="20000"/>
                    </a:ext>
                  </a:extLst>
                </a:gridCol>
                <a:gridCol w="1756375">
                  <a:extLst>
                    <a:ext uri="{9D8B030D-6E8A-4147-A177-3AD203B41FA5}">
                      <a16:colId xmlns:a16="http://schemas.microsoft.com/office/drawing/2014/main" val="20001"/>
                    </a:ext>
                  </a:extLst>
                </a:gridCol>
                <a:gridCol w="1756375">
                  <a:extLst>
                    <a:ext uri="{9D8B030D-6E8A-4147-A177-3AD203B41FA5}">
                      <a16:colId xmlns:a16="http://schemas.microsoft.com/office/drawing/2014/main" val="20002"/>
                    </a:ext>
                  </a:extLst>
                </a:gridCol>
                <a:gridCol w="1931913">
                  <a:extLst>
                    <a:ext uri="{9D8B030D-6E8A-4147-A177-3AD203B41FA5}">
                      <a16:colId xmlns:a16="http://schemas.microsoft.com/office/drawing/2014/main" val="20003"/>
                    </a:ext>
                  </a:extLst>
                </a:gridCol>
                <a:gridCol w="1895217">
                  <a:extLst>
                    <a:ext uri="{9D8B030D-6E8A-4147-A177-3AD203B41FA5}">
                      <a16:colId xmlns:a16="http://schemas.microsoft.com/office/drawing/2014/main" val="20004"/>
                    </a:ext>
                  </a:extLst>
                </a:gridCol>
              </a:tblGrid>
              <a:tr h="438142">
                <a:tc>
                  <a:txBody>
                    <a:bodyPr/>
                    <a:lstStyle/>
                    <a:p>
                      <a:pPr marL="0" marR="0" indent="0" algn="ctr">
                        <a:lnSpc>
                          <a:spcPct val="130000"/>
                        </a:lnSpc>
                        <a:spcBef>
                          <a:spcPts val="300"/>
                        </a:spcBef>
                        <a:spcAft>
                          <a:spcPts val="300"/>
                        </a:spcAft>
                      </a:pPr>
                      <a:r>
                        <a:rPr lang="en-US" sz="1600">
                          <a:solidFill>
                            <a:srgbClr val="FFFFFF"/>
                          </a:solidFill>
                          <a:effectLst/>
                        </a:rPr>
                        <a:t> </a:t>
                      </a:r>
                      <a:endParaRPr lang="en-US" sz="1800">
                        <a:solidFill>
                          <a:srgbClr val="FFFFFF"/>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0070C0"/>
                    </a:solidFill>
                  </a:tcPr>
                </a:tc>
                <a:tc>
                  <a:txBody>
                    <a:bodyPr/>
                    <a:lstStyle/>
                    <a:p>
                      <a:pPr marL="0" marR="0" indent="0" algn="ctr">
                        <a:lnSpc>
                          <a:spcPct val="130000"/>
                        </a:lnSpc>
                        <a:spcBef>
                          <a:spcPts val="300"/>
                        </a:spcBef>
                        <a:spcAft>
                          <a:spcPts val="300"/>
                        </a:spcAft>
                      </a:pPr>
                      <a:r>
                        <a:rPr lang="en-US" sz="1600">
                          <a:solidFill>
                            <a:srgbClr val="FFFFFF"/>
                          </a:solidFill>
                          <a:effectLst/>
                        </a:rPr>
                        <a:t>802.11a</a:t>
                      </a:r>
                      <a:endParaRPr lang="en-US" sz="1800">
                        <a:solidFill>
                          <a:srgbClr val="FFFFFF"/>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0070C0"/>
                    </a:solidFill>
                  </a:tcPr>
                </a:tc>
                <a:tc>
                  <a:txBody>
                    <a:bodyPr/>
                    <a:lstStyle/>
                    <a:p>
                      <a:pPr marL="0" marR="0" indent="0" algn="ctr">
                        <a:lnSpc>
                          <a:spcPct val="130000"/>
                        </a:lnSpc>
                        <a:spcBef>
                          <a:spcPts val="300"/>
                        </a:spcBef>
                        <a:spcAft>
                          <a:spcPts val="300"/>
                        </a:spcAft>
                      </a:pPr>
                      <a:r>
                        <a:rPr lang="en-US" sz="1600">
                          <a:solidFill>
                            <a:srgbClr val="FFFFFF"/>
                          </a:solidFill>
                          <a:effectLst/>
                        </a:rPr>
                        <a:t>802.11b</a:t>
                      </a:r>
                      <a:endParaRPr lang="en-US" sz="1800">
                        <a:solidFill>
                          <a:srgbClr val="FFFFFF"/>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0070C0"/>
                    </a:solidFill>
                  </a:tcPr>
                </a:tc>
                <a:tc>
                  <a:txBody>
                    <a:bodyPr/>
                    <a:lstStyle/>
                    <a:p>
                      <a:pPr marL="0" marR="0" indent="0" algn="ctr">
                        <a:lnSpc>
                          <a:spcPct val="130000"/>
                        </a:lnSpc>
                        <a:spcBef>
                          <a:spcPts val="300"/>
                        </a:spcBef>
                        <a:spcAft>
                          <a:spcPts val="300"/>
                        </a:spcAft>
                      </a:pPr>
                      <a:r>
                        <a:rPr lang="en-US" sz="1600">
                          <a:solidFill>
                            <a:srgbClr val="FFFFFF"/>
                          </a:solidFill>
                          <a:effectLst/>
                        </a:rPr>
                        <a:t>802.11g</a:t>
                      </a:r>
                      <a:endParaRPr lang="en-US" sz="1800">
                        <a:solidFill>
                          <a:srgbClr val="FFFFFF"/>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0070C0"/>
                    </a:solidFill>
                  </a:tcPr>
                </a:tc>
                <a:tc>
                  <a:txBody>
                    <a:bodyPr/>
                    <a:lstStyle/>
                    <a:p>
                      <a:pPr marL="0" marR="0" indent="0" algn="ctr">
                        <a:lnSpc>
                          <a:spcPct val="130000"/>
                        </a:lnSpc>
                        <a:spcBef>
                          <a:spcPts val="300"/>
                        </a:spcBef>
                        <a:spcAft>
                          <a:spcPts val="300"/>
                        </a:spcAft>
                      </a:pPr>
                      <a:r>
                        <a:rPr lang="en-US" sz="1600">
                          <a:solidFill>
                            <a:srgbClr val="FFFFFF"/>
                          </a:solidFill>
                          <a:effectLst/>
                        </a:rPr>
                        <a:t>802.11n</a:t>
                      </a:r>
                      <a:endParaRPr lang="en-US" sz="1800">
                        <a:solidFill>
                          <a:srgbClr val="FFFFFF"/>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0070C0"/>
                    </a:solidFill>
                  </a:tcPr>
                </a:tc>
                <a:extLst>
                  <a:ext uri="{0D108BD9-81ED-4DB2-BD59-A6C34878D82A}">
                    <a16:rowId xmlns:a16="http://schemas.microsoft.com/office/drawing/2014/main" val="10000"/>
                  </a:ext>
                </a:extLst>
              </a:tr>
              <a:tr h="671061">
                <a:tc>
                  <a:txBody>
                    <a:bodyPr/>
                    <a:lstStyle/>
                    <a:p>
                      <a:pPr marL="0" marR="0" indent="0" algn="l">
                        <a:lnSpc>
                          <a:spcPct val="130000"/>
                        </a:lnSpc>
                        <a:spcBef>
                          <a:spcPts val="300"/>
                        </a:spcBef>
                        <a:spcAft>
                          <a:spcPts val="300"/>
                        </a:spcAft>
                      </a:pPr>
                      <a:r>
                        <a:rPr lang="en-US" sz="1400">
                          <a:solidFill>
                            <a:srgbClr val="002060"/>
                          </a:solidFill>
                          <a:effectLst/>
                        </a:rPr>
                        <a:t>Năm phê chuẩn</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dirty="0" err="1">
                          <a:solidFill>
                            <a:srgbClr val="002060"/>
                          </a:solidFill>
                          <a:effectLst/>
                        </a:rPr>
                        <a:t>Tháng</a:t>
                      </a:r>
                      <a:r>
                        <a:rPr lang="en-US" sz="1400" dirty="0">
                          <a:solidFill>
                            <a:srgbClr val="002060"/>
                          </a:solidFill>
                          <a:effectLst/>
                        </a:rPr>
                        <a:t> 7/1999</a:t>
                      </a:r>
                      <a:endParaRPr lang="en-US" sz="1600" dirty="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Tháng 7/1999</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Tháng 6/2003</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Tháng 9/2009</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extLst>
                  <a:ext uri="{0D108BD9-81ED-4DB2-BD59-A6C34878D82A}">
                    <a16:rowId xmlns:a16="http://schemas.microsoft.com/office/drawing/2014/main" val="10001"/>
                  </a:ext>
                </a:extLst>
              </a:tr>
              <a:tr h="671061">
                <a:tc>
                  <a:txBody>
                    <a:bodyPr/>
                    <a:lstStyle/>
                    <a:p>
                      <a:pPr marL="0" marR="0" indent="0" algn="l">
                        <a:lnSpc>
                          <a:spcPct val="130000"/>
                        </a:lnSpc>
                        <a:spcBef>
                          <a:spcPts val="300"/>
                        </a:spcBef>
                        <a:spcAft>
                          <a:spcPts val="300"/>
                        </a:spcAft>
                      </a:pPr>
                      <a:r>
                        <a:rPr lang="en-US" sz="1400">
                          <a:solidFill>
                            <a:srgbClr val="002060"/>
                          </a:solidFill>
                          <a:effectLst/>
                        </a:rPr>
                        <a:t>Tốc độ tối đa</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54Mbps</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11Mbps</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54Mbps</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300Mbps hay cao hơn</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extLst>
                  <a:ext uri="{0D108BD9-81ED-4DB2-BD59-A6C34878D82A}">
                    <a16:rowId xmlns:a16="http://schemas.microsoft.com/office/drawing/2014/main" val="10002"/>
                  </a:ext>
                </a:extLst>
              </a:tr>
              <a:tr h="719402">
                <a:tc>
                  <a:txBody>
                    <a:bodyPr/>
                    <a:lstStyle/>
                    <a:p>
                      <a:pPr marL="0" marR="0" indent="0" algn="l">
                        <a:lnSpc>
                          <a:spcPct val="130000"/>
                        </a:lnSpc>
                        <a:spcBef>
                          <a:spcPts val="300"/>
                        </a:spcBef>
                        <a:spcAft>
                          <a:spcPts val="300"/>
                        </a:spcAft>
                      </a:pPr>
                      <a:r>
                        <a:rPr lang="en-US" sz="1400">
                          <a:solidFill>
                            <a:srgbClr val="002060"/>
                          </a:solidFill>
                          <a:effectLst/>
                        </a:rPr>
                        <a:t>Điều chế</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OFDM</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DSSS hay CCK</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DSSS hay CCK hay OFDM</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DSSS hay CCK hay OFDM</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extLst>
                  <a:ext uri="{0D108BD9-81ED-4DB2-BD59-A6C34878D82A}">
                    <a16:rowId xmlns:a16="http://schemas.microsoft.com/office/drawing/2014/main" val="10003"/>
                  </a:ext>
                </a:extLst>
              </a:tr>
              <a:tr h="729383">
                <a:tc>
                  <a:txBody>
                    <a:bodyPr/>
                    <a:lstStyle/>
                    <a:p>
                      <a:pPr marL="0" marR="0" indent="0" algn="l">
                        <a:lnSpc>
                          <a:spcPct val="130000"/>
                        </a:lnSpc>
                        <a:spcBef>
                          <a:spcPts val="300"/>
                        </a:spcBef>
                        <a:spcAft>
                          <a:spcPts val="300"/>
                        </a:spcAft>
                      </a:pPr>
                      <a:r>
                        <a:rPr lang="en-US" sz="1400">
                          <a:solidFill>
                            <a:srgbClr val="002060"/>
                          </a:solidFill>
                          <a:effectLst/>
                        </a:rPr>
                        <a:t>Dải tần số trung tần (RF)</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5GHz</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2,4GHZ</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2,4GHZ</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2,4GHz hay 5GHz</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extLst>
                  <a:ext uri="{0D108BD9-81ED-4DB2-BD59-A6C34878D82A}">
                    <a16:rowId xmlns:a16="http://schemas.microsoft.com/office/drawing/2014/main" val="10004"/>
                  </a:ext>
                </a:extLst>
              </a:tr>
              <a:tr h="517173">
                <a:tc>
                  <a:txBody>
                    <a:bodyPr/>
                    <a:lstStyle/>
                    <a:p>
                      <a:pPr marL="0" marR="0" indent="0" algn="l">
                        <a:lnSpc>
                          <a:spcPct val="130000"/>
                        </a:lnSpc>
                        <a:spcBef>
                          <a:spcPts val="300"/>
                        </a:spcBef>
                        <a:spcAft>
                          <a:spcPts val="300"/>
                        </a:spcAft>
                      </a:pPr>
                      <a:r>
                        <a:rPr lang="en-US" sz="1400" dirty="0">
                          <a:solidFill>
                            <a:srgbClr val="002060"/>
                          </a:solidFill>
                          <a:effectLst/>
                        </a:rPr>
                        <a:t>Spatial Stream</a:t>
                      </a:r>
                      <a:endParaRPr lang="en-US" sz="1600" dirty="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1</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1</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1</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1, 2, 3 hay 4</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extLst>
                  <a:ext uri="{0D108BD9-81ED-4DB2-BD59-A6C34878D82A}">
                    <a16:rowId xmlns:a16="http://schemas.microsoft.com/office/drawing/2014/main" val="10005"/>
                  </a:ext>
                </a:extLst>
              </a:tr>
              <a:tr h="671061">
                <a:tc>
                  <a:txBody>
                    <a:bodyPr/>
                    <a:lstStyle/>
                    <a:p>
                      <a:pPr marL="0" marR="0" indent="0" algn="l">
                        <a:lnSpc>
                          <a:spcPct val="130000"/>
                        </a:lnSpc>
                        <a:spcBef>
                          <a:spcPts val="300"/>
                        </a:spcBef>
                        <a:spcAft>
                          <a:spcPts val="300"/>
                        </a:spcAft>
                      </a:pPr>
                      <a:r>
                        <a:rPr lang="en-US" sz="1400">
                          <a:solidFill>
                            <a:srgbClr val="002060"/>
                          </a:solidFill>
                          <a:effectLst/>
                        </a:rPr>
                        <a:t>Độ rộng băng thông</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20MHz</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20MHz</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a:solidFill>
                            <a:srgbClr val="002060"/>
                          </a:solidFill>
                          <a:effectLst/>
                        </a:rPr>
                        <a:t>20MHz</a:t>
                      </a:r>
                      <a:endParaRPr lang="en-US" sz="160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tc>
                  <a:txBody>
                    <a:bodyPr/>
                    <a:lstStyle/>
                    <a:p>
                      <a:pPr marL="0" marR="0" indent="0" algn="ctr">
                        <a:lnSpc>
                          <a:spcPct val="130000"/>
                        </a:lnSpc>
                        <a:spcBef>
                          <a:spcPts val="300"/>
                        </a:spcBef>
                        <a:spcAft>
                          <a:spcPts val="300"/>
                        </a:spcAft>
                      </a:pPr>
                      <a:r>
                        <a:rPr lang="en-US" sz="1400" dirty="0">
                          <a:solidFill>
                            <a:srgbClr val="002060"/>
                          </a:solidFill>
                          <a:effectLst/>
                        </a:rPr>
                        <a:t>20 MHz hay 40 MHz</a:t>
                      </a:r>
                      <a:endParaRPr lang="en-US" sz="1600" dirty="0">
                        <a:solidFill>
                          <a:srgbClr val="002060"/>
                        </a:solidFill>
                        <a:effectLst/>
                        <a:latin typeface="Times New Roman" panose="02020603050405020304" pitchFamily="18" charset="0"/>
                        <a:ea typeface="Calibri" panose="020F0502020204030204" pitchFamily="34" charset="0"/>
                      </a:endParaRPr>
                    </a:p>
                  </a:txBody>
                  <a:tcPr marL="68580" marR="6858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cell3D prstMaterial="dkEdge">
                      <a:bevel prst="coolSlant"/>
                      <a:lightRig rig="flood" dir="t"/>
                    </a:cell3D>
                    <a:solidFill>
                      <a:srgbClr val="FFFFFF"/>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88144998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Bảo</a:t>
            </a:r>
            <a:r>
              <a:rPr lang="en-US" sz="4400" b="1" dirty="0">
                <a:solidFill>
                  <a:schemeClr val="bg1"/>
                </a:solidFill>
              </a:rPr>
              <a:t> </a:t>
            </a:r>
            <a:r>
              <a:rPr lang="en-US" sz="4400" b="1" dirty="0" err="1">
                <a:solidFill>
                  <a:schemeClr val="bg1"/>
                </a:solidFill>
              </a:rPr>
              <a:t>mật</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lstStyle/>
          <a:p>
            <a:r>
              <a:rPr lang="en-US" dirty="0" err="1"/>
              <a:t>Các</a:t>
            </a:r>
            <a:r>
              <a:rPr lang="en-US" dirty="0"/>
              <a:t> </a:t>
            </a:r>
            <a:r>
              <a:rPr lang="en-US" dirty="0" err="1"/>
              <a:t>chuẩn</a:t>
            </a:r>
            <a:r>
              <a:rPr lang="en-US" dirty="0"/>
              <a:t> </a:t>
            </a:r>
            <a:r>
              <a:rPr lang="en-US" dirty="0" err="1"/>
              <a:t>bảo</a:t>
            </a:r>
            <a:r>
              <a:rPr lang="en-US" dirty="0"/>
              <a:t> </a:t>
            </a:r>
            <a:r>
              <a:rPr lang="en-US" dirty="0" err="1"/>
              <a:t>mật</a:t>
            </a:r>
            <a:r>
              <a:rPr lang="en-US" dirty="0"/>
              <a:t>:</a:t>
            </a:r>
          </a:p>
          <a:p>
            <a:pPr lvl="1"/>
            <a:r>
              <a:rPr lang="en-US" sz="2800" dirty="0"/>
              <a:t>WEP (Wired Equivalency Privacy)</a:t>
            </a:r>
          </a:p>
          <a:p>
            <a:pPr lvl="1"/>
            <a:r>
              <a:rPr lang="en-US" sz="2800" dirty="0"/>
              <a:t>WPA (</a:t>
            </a:r>
            <a:r>
              <a:rPr lang="en-US" sz="2800" dirty="0" err="1"/>
              <a:t>WiFi</a:t>
            </a:r>
            <a:r>
              <a:rPr lang="en-US" sz="2800" dirty="0"/>
              <a:t> Protected Access)</a:t>
            </a:r>
          </a:p>
          <a:p>
            <a:pPr lvl="1"/>
            <a:r>
              <a:rPr lang="en-US" sz="2800" dirty="0"/>
              <a:t>WPA 2 (</a:t>
            </a:r>
            <a:r>
              <a:rPr lang="en-US" sz="2800" dirty="0" err="1"/>
              <a:t>WiFi</a:t>
            </a:r>
            <a:r>
              <a:rPr lang="en-US" sz="2800" dirty="0"/>
              <a:t> Protected Access 2)</a:t>
            </a:r>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49</a:t>
            </a:fld>
            <a:endParaRPr lang="en-US"/>
          </a:p>
        </p:txBody>
      </p:sp>
    </p:spTree>
    <p:extLst>
      <p:ext uri="{BB962C8B-B14F-4D97-AF65-F5344CB8AC3E}">
        <p14:creationId xmlns:p14="http://schemas.microsoft.com/office/powerpoint/2010/main" val="207758242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Bảo</a:t>
            </a:r>
            <a:r>
              <a:rPr lang="en-US" sz="4400" b="1" dirty="0">
                <a:solidFill>
                  <a:schemeClr val="bg1"/>
                </a:solidFill>
              </a:rPr>
              <a:t> </a:t>
            </a:r>
            <a:r>
              <a:rPr lang="en-US" sz="4400" b="1" dirty="0" err="1">
                <a:solidFill>
                  <a:schemeClr val="bg1"/>
                </a:solidFill>
              </a:rPr>
              <a:t>mật</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normAutofit/>
          </a:bodyPr>
          <a:lstStyle/>
          <a:p>
            <a:r>
              <a:rPr lang="en-US" dirty="0">
                <a:solidFill>
                  <a:srgbClr val="FF0000"/>
                </a:solidFill>
              </a:rPr>
              <a:t>WEP</a:t>
            </a:r>
          </a:p>
          <a:p>
            <a:pPr lvl="1"/>
            <a:r>
              <a:rPr lang="en-US" sz="2800" dirty="0" err="1"/>
              <a:t>Là</a:t>
            </a:r>
            <a:r>
              <a:rPr lang="en-US" sz="2800" dirty="0"/>
              <a:t> </a:t>
            </a:r>
            <a:r>
              <a:rPr lang="en-US" sz="2800" dirty="0" err="1"/>
              <a:t>một</a:t>
            </a:r>
            <a:r>
              <a:rPr lang="en-US" sz="2800" dirty="0"/>
              <a:t> </a:t>
            </a:r>
            <a:r>
              <a:rPr lang="en-US" sz="2800" dirty="0" err="1"/>
              <a:t>thuật</a:t>
            </a:r>
            <a:r>
              <a:rPr lang="en-US" sz="2800" dirty="0"/>
              <a:t> </a:t>
            </a:r>
            <a:r>
              <a:rPr lang="en-US" sz="2800" dirty="0" err="1"/>
              <a:t>toán</a:t>
            </a:r>
            <a:r>
              <a:rPr lang="en-US" sz="2800" dirty="0"/>
              <a:t> </a:t>
            </a:r>
            <a:r>
              <a:rPr lang="en-US" sz="2800" dirty="0" err="1"/>
              <a:t>nhằm</a:t>
            </a:r>
            <a:r>
              <a:rPr lang="en-US" sz="2800" dirty="0"/>
              <a:t> </a:t>
            </a:r>
            <a:r>
              <a:rPr lang="en-US" sz="2800" dirty="0" err="1"/>
              <a:t>bảo</a:t>
            </a:r>
            <a:r>
              <a:rPr lang="en-US" sz="2800" dirty="0"/>
              <a:t> </a:t>
            </a:r>
            <a:r>
              <a:rPr lang="en-US" sz="2800" dirty="0" err="1"/>
              <a:t>vệ</a:t>
            </a:r>
            <a:r>
              <a:rPr lang="en-US" sz="2800" dirty="0"/>
              <a:t> </a:t>
            </a:r>
            <a:r>
              <a:rPr lang="en-US" sz="2800" dirty="0" err="1"/>
              <a:t>sự</a:t>
            </a:r>
            <a:r>
              <a:rPr lang="en-US" sz="2800" dirty="0"/>
              <a:t> </a:t>
            </a:r>
            <a:r>
              <a:rPr lang="en-US" sz="2800" dirty="0" err="1"/>
              <a:t>trao</a:t>
            </a:r>
            <a:r>
              <a:rPr lang="en-US" sz="2800" dirty="0"/>
              <a:t> </a:t>
            </a:r>
            <a:r>
              <a:rPr lang="en-US" sz="2800" dirty="0" err="1"/>
              <a:t>đổi</a:t>
            </a:r>
            <a:r>
              <a:rPr lang="en-US" sz="2800" dirty="0"/>
              <a:t> </a:t>
            </a:r>
            <a:r>
              <a:rPr lang="en-US" sz="2800" dirty="0" err="1"/>
              <a:t>thông</a:t>
            </a:r>
            <a:r>
              <a:rPr lang="en-US" sz="2800" dirty="0"/>
              <a:t> tin </a:t>
            </a:r>
            <a:r>
              <a:rPr lang="en-US" sz="2800" dirty="0" err="1"/>
              <a:t>chống</a:t>
            </a:r>
            <a:r>
              <a:rPr lang="en-US" sz="2800" dirty="0"/>
              <a:t> </a:t>
            </a:r>
            <a:r>
              <a:rPr lang="en-US" sz="2800" dirty="0" err="1"/>
              <a:t>lại</a:t>
            </a:r>
            <a:r>
              <a:rPr lang="en-US" sz="2800" dirty="0"/>
              <a:t> </a:t>
            </a:r>
            <a:r>
              <a:rPr lang="en-US" sz="2800" dirty="0" err="1"/>
              <a:t>sự</a:t>
            </a:r>
            <a:r>
              <a:rPr lang="en-US" sz="2800" dirty="0"/>
              <a:t> </a:t>
            </a:r>
            <a:r>
              <a:rPr lang="en-US" sz="2800" dirty="0" err="1"/>
              <a:t>nghe</a:t>
            </a:r>
            <a:r>
              <a:rPr lang="en-US" sz="2800" dirty="0"/>
              <a:t> </a:t>
            </a:r>
            <a:r>
              <a:rPr lang="en-US" sz="2800" dirty="0" err="1"/>
              <a:t>trộm</a:t>
            </a:r>
            <a:r>
              <a:rPr lang="en-US" sz="2800" dirty="0"/>
              <a:t>, </a:t>
            </a:r>
            <a:r>
              <a:rPr lang="en-US" sz="2800" dirty="0" err="1"/>
              <a:t>kết</a:t>
            </a:r>
            <a:r>
              <a:rPr lang="en-US" sz="2800" dirty="0"/>
              <a:t> </a:t>
            </a:r>
            <a:r>
              <a:rPr lang="en-US" sz="2800" dirty="0" err="1"/>
              <a:t>mạng</a:t>
            </a:r>
            <a:r>
              <a:rPr lang="en-US" sz="2800" dirty="0"/>
              <a:t> </a:t>
            </a:r>
            <a:r>
              <a:rPr lang="en-US" sz="2800" dirty="0" err="1"/>
              <a:t>không</a:t>
            </a:r>
            <a:r>
              <a:rPr lang="en-US" sz="2800" dirty="0"/>
              <a:t> </a:t>
            </a:r>
            <a:r>
              <a:rPr lang="en-US" sz="2800" dirty="0" err="1"/>
              <a:t>được</a:t>
            </a:r>
            <a:r>
              <a:rPr lang="en-US" sz="2800" dirty="0"/>
              <a:t> </a:t>
            </a:r>
            <a:r>
              <a:rPr lang="en-US" sz="2800" dirty="0" err="1"/>
              <a:t>cho</a:t>
            </a:r>
            <a:r>
              <a:rPr lang="en-US" sz="2800" dirty="0"/>
              <a:t> </a:t>
            </a:r>
            <a:r>
              <a:rPr lang="en-US" sz="2800" dirty="0" err="1"/>
              <a:t>phép</a:t>
            </a:r>
            <a:r>
              <a:rPr lang="en-US" sz="2800" dirty="0"/>
              <a:t> </a:t>
            </a:r>
            <a:r>
              <a:rPr lang="en-US" sz="2800" dirty="0" err="1"/>
              <a:t>cũng</a:t>
            </a:r>
            <a:r>
              <a:rPr lang="en-US" sz="2800" dirty="0"/>
              <a:t> </a:t>
            </a:r>
            <a:r>
              <a:rPr lang="en-US" sz="2800" dirty="0" err="1"/>
              <a:t>như</a:t>
            </a:r>
            <a:r>
              <a:rPr lang="en-US" sz="2800" dirty="0"/>
              <a:t> </a:t>
            </a:r>
            <a:r>
              <a:rPr lang="en-US" sz="2800" dirty="0" err="1"/>
              <a:t>việc</a:t>
            </a:r>
            <a:r>
              <a:rPr lang="en-US" sz="2800" dirty="0"/>
              <a:t> </a:t>
            </a:r>
            <a:r>
              <a:rPr lang="en-US" sz="2800" dirty="0" err="1"/>
              <a:t>thay</a:t>
            </a:r>
            <a:r>
              <a:rPr lang="en-US" sz="2800" dirty="0"/>
              <a:t> </a:t>
            </a:r>
            <a:r>
              <a:rPr lang="en-US" sz="2800" dirty="0" err="1"/>
              <a:t>đổi</a:t>
            </a:r>
            <a:r>
              <a:rPr lang="en-US" sz="2800" dirty="0"/>
              <a:t> </a:t>
            </a:r>
            <a:r>
              <a:rPr lang="en-US" sz="2800" dirty="0" err="1"/>
              <a:t>hoặc</a:t>
            </a:r>
            <a:r>
              <a:rPr lang="en-US" sz="2800" dirty="0"/>
              <a:t> </a:t>
            </a:r>
            <a:r>
              <a:rPr lang="en-US" sz="2800" dirty="0" err="1"/>
              <a:t>làm</a:t>
            </a:r>
            <a:r>
              <a:rPr lang="en-US" sz="2800" dirty="0"/>
              <a:t> </a:t>
            </a:r>
            <a:r>
              <a:rPr lang="en-US" sz="2800" dirty="0" err="1"/>
              <a:t>nhiễu</a:t>
            </a:r>
            <a:r>
              <a:rPr lang="en-US" sz="2800" dirty="0"/>
              <a:t> </a:t>
            </a:r>
            <a:r>
              <a:rPr lang="en-US" sz="2800" dirty="0" err="1"/>
              <a:t>thông</a:t>
            </a:r>
            <a:r>
              <a:rPr lang="en-US" sz="2800" dirty="0"/>
              <a:t> tin </a:t>
            </a:r>
            <a:r>
              <a:rPr lang="en-US" sz="2800" dirty="0" err="1"/>
              <a:t>truyền</a:t>
            </a:r>
            <a:endParaRPr lang="en-US" sz="2800" dirty="0"/>
          </a:p>
          <a:p>
            <a:pPr lvl="1"/>
            <a:r>
              <a:rPr lang="en-US" sz="2800" dirty="0" err="1"/>
              <a:t>Sử</a:t>
            </a:r>
            <a:r>
              <a:rPr lang="en-US" sz="2800" dirty="0"/>
              <a:t> </a:t>
            </a:r>
            <a:r>
              <a:rPr lang="en-US" sz="2800" dirty="0" err="1"/>
              <a:t>dụng</a:t>
            </a:r>
            <a:r>
              <a:rPr lang="en-US" sz="2800" dirty="0"/>
              <a:t> </a:t>
            </a:r>
            <a:r>
              <a:rPr lang="en-US" sz="2800" dirty="0" err="1"/>
              <a:t>công</a:t>
            </a:r>
            <a:r>
              <a:rPr lang="en-US" sz="2800" dirty="0"/>
              <a:t> </a:t>
            </a:r>
            <a:r>
              <a:rPr lang="en-US" sz="2800" dirty="0" err="1"/>
              <a:t>nghệ</a:t>
            </a:r>
            <a:r>
              <a:rPr lang="en-US" sz="2800" dirty="0"/>
              <a:t> </a:t>
            </a:r>
            <a:r>
              <a:rPr lang="en-US" sz="2800" dirty="0" err="1"/>
              <a:t>mã</a:t>
            </a:r>
            <a:r>
              <a:rPr lang="en-US" sz="2800" dirty="0"/>
              <a:t> </a:t>
            </a:r>
            <a:r>
              <a:rPr lang="en-US" sz="2800" dirty="0" err="1"/>
              <a:t>hóa</a:t>
            </a:r>
            <a:r>
              <a:rPr lang="en-US" sz="2800" dirty="0"/>
              <a:t> 64 bit </a:t>
            </a:r>
            <a:r>
              <a:rPr lang="en-US" sz="2800" dirty="0" err="1"/>
              <a:t>hoặc</a:t>
            </a:r>
            <a:r>
              <a:rPr lang="en-US" sz="2800" dirty="0"/>
              <a:t> 128 bit.</a:t>
            </a:r>
          </a:p>
          <a:p>
            <a:pPr lvl="2"/>
            <a:r>
              <a:rPr lang="en-US" sz="2400" dirty="0" err="1"/>
              <a:t>Sử</a:t>
            </a:r>
            <a:r>
              <a:rPr lang="en-US" sz="2400" dirty="0"/>
              <a:t> </a:t>
            </a:r>
            <a:r>
              <a:rPr lang="en-US" sz="2400" dirty="0" err="1"/>
              <a:t>dụng</a:t>
            </a:r>
            <a:r>
              <a:rPr lang="en-US" sz="2400" dirty="0"/>
              <a:t> stream cipher RC4 </a:t>
            </a:r>
            <a:r>
              <a:rPr lang="en-US" sz="2400" dirty="0" err="1"/>
              <a:t>cùng</a:t>
            </a:r>
            <a:r>
              <a:rPr lang="en-US" sz="2400" dirty="0"/>
              <a:t> </a:t>
            </a:r>
            <a:r>
              <a:rPr lang="en-US" sz="2400" dirty="0" err="1"/>
              <a:t>với</a:t>
            </a:r>
            <a:r>
              <a:rPr lang="en-US" sz="2400" dirty="0"/>
              <a:t> </a:t>
            </a:r>
            <a:r>
              <a:rPr lang="en-US" sz="2400" dirty="0" err="1"/>
              <a:t>một</a:t>
            </a:r>
            <a:r>
              <a:rPr lang="en-US" sz="2400" dirty="0"/>
              <a:t> </a:t>
            </a:r>
            <a:r>
              <a:rPr lang="en-US" sz="2400" dirty="0" err="1"/>
              <a:t>mã</a:t>
            </a:r>
            <a:r>
              <a:rPr lang="en-US" sz="2400" dirty="0"/>
              <a:t> 40 bit </a:t>
            </a:r>
            <a:r>
              <a:rPr lang="en-US" sz="2400" dirty="0" err="1"/>
              <a:t>và</a:t>
            </a:r>
            <a:r>
              <a:rPr lang="en-US" sz="2400" dirty="0"/>
              <a:t> </a:t>
            </a:r>
            <a:r>
              <a:rPr lang="en-US" sz="2400" dirty="0" err="1"/>
              <a:t>một</a:t>
            </a:r>
            <a:r>
              <a:rPr lang="en-US" sz="2400" dirty="0"/>
              <a:t> </a:t>
            </a:r>
            <a:r>
              <a:rPr lang="en-US" sz="2400" dirty="0" err="1"/>
              <a:t>số</a:t>
            </a:r>
            <a:r>
              <a:rPr lang="en-US" sz="2400" dirty="0"/>
              <a:t> </a:t>
            </a:r>
            <a:r>
              <a:rPr lang="en-US" sz="2400" dirty="0" err="1"/>
              <a:t>ngẫu</a:t>
            </a:r>
            <a:r>
              <a:rPr lang="en-US" sz="2400" dirty="0"/>
              <a:t> </a:t>
            </a:r>
            <a:r>
              <a:rPr lang="en-US" sz="2400" dirty="0" err="1"/>
              <a:t>nhiên</a:t>
            </a:r>
            <a:r>
              <a:rPr lang="en-US" sz="2400" dirty="0"/>
              <a:t> 24 bit </a:t>
            </a:r>
            <a:r>
              <a:rPr lang="en-US" sz="2400" dirty="0" err="1"/>
              <a:t>để</a:t>
            </a:r>
            <a:r>
              <a:rPr lang="en-US" sz="2400" dirty="0"/>
              <a:t> </a:t>
            </a:r>
            <a:r>
              <a:rPr lang="en-US" sz="2400" dirty="0" err="1"/>
              <a:t>mã</a:t>
            </a:r>
            <a:r>
              <a:rPr lang="en-US" sz="2400" dirty="0"/>
              <a:t> </a:t>
            </a:r>
            <a:r>
              <a:rPr lang="en-US" sz="2400" dirty="0" err="1"/>
              <a:t>hóa</a:t>
            </a:r>
            <a:r>
              <a:rPr lang="en-US" sz="2400" dirty="0"/>
              <a:t> </a:t>
            </a:r>
            <a:r>
              <a:rPr lang="en-US" sz="2400" dirty="0" err="1"/>
              <a:t>thông</a:t>
            </a:r>
            <a:r>
              <a:rPr lang="en-US" sz="2400" dirty="0"/>
              <a:t> tin</a:t>
            </a:r>
          </a:p>
          <a:p>
            <a:pPr lvl="2"/>
            <a:r>
              <a:rPr lang="en-US" sz="2400" kern="1200" dirty="0" err="1">
                <a:latin typeface="Arial" charset="0"/>
              </a:rPr>
              <a:t>Thông</a:t>
            </a:r>
            <a:r>
              <a:rPr lang="en-US" sz="2400" kern="1200" dirty="0">
                <a:latin typeface="Arial" charset="0"/>
              </a:rPr>
              <a:t> tin </a:t>
            </a:r>
            <a:r>
              <a:rPr lang="en-US" sz="2400" kern="1200" dirty="0" err="1">
                <a:latin typeface="Arial" charset="0"/>
              </a:rPr>
              <a:t>mã</a:t>
            </a:r>
            <a:r>
              <a:rPr lang="en-US" sz="2400" kern="1200" dirty="0">
                <a:latin typeface="Arial" charset="0"/>
              </a:rPr>
              <a:t> </a:t>
            </a:r>
            <a:r>
              <a:rPr lang="en-US" sz="2400" kern="1200" dirty="0" err="1">
                <a:latin typeface="Arial" charset="0"/>
              </a:rPr>
              <a:t>hóa</a:t>
            </a:r>
            <a:r>
              <a:rPr lang="en-US" sz="2400" kern="1200" dirty="0">
                <a:latin typeface="Arial" charset="0"/>
              </a:rPr>
              <a:t> </a:t>
            </a:r>
            <a:r>
              <a:rPr lang="en-US" sz="2400" kern="1200" dirty="0" err="1">
                <a:latin typeface="Arial" charset="0"/>
              </a:rPr>
              <a:t>được</a:t>
            </a:r>
            <a:r>
              <a:rPr lang="en-US" sz="2400" kern="1200" dirty="0">
                <a:latin typeface="Arial" charset="0"/>
              </a:rPr>
              <a:t> </a:t>
            </a:r>
            <a:r>
              <a:rPr lang="en-US" sz="2400" kern="1200" dirty="0" err="1">
                <a:latin typeface="Arial" charset="0"/>
              </a:rPr>
              <a:t>tạo</a:t>
            </a:r>
            <a:r>
              <a:rPr lang="en-US" sz="2400" kern="1200" dirty="0">
                <a:latin typeface="Arial" charset="0"/>
              </a:rPr>
              <a:t> </a:t>
            </a:r>
            <a:r>
              <a:rPr lang="en-US" sz="2400" kern="1200" dirty="0" err="1">
                <a:latin typeface="Arial" charset="0"/>
              </a:rPr>
              <a:t>ra</a:t>
            </a:r>
            <a:r>
              <a:rPr lang="en-US" sz="2400" kern="1200" dirty="0">
                <a:latin typeface="Arial" charset="0"/>
              </a:rPr>
              <a:t> </a:t>
            </a:r>
            <a:r>
              <a:rPr lang="en-US" sz="2400" kern="1200" dirty="0" err="1">
                <a:latin typeface="Arial" charset="0"/>
              </a:rPr>
              <a:t>bằng</a:t>
            </a:r>
            <a:r>
              <a:rPr lang="en-US" sz="2400" kern="1200" dirty="0">
                <a:latin typeface="Arial" charset="0"/>
              </a:rPr>
              <a:t> </a:t>
            </a:r>
            <a:r>
              <a:rPr lang="en-US" sz="2400" kern="1200" dirty="0" err="1">
                <a:latin typeface="Arial" charset="0"/>
              </a:rPr>
              <a:t>cách</a:t>
            </a:r>
            <a:r>
              <a:rPr lang="en-US" sz="2400" kern="1200" dirty="0">
                <a:latin typeface="Arial" charset="0"/>
              </a:rPr>
              <a:t> </a:t>
            </a:r>
            <a:r>
              <a:rPr lang="en-US" sz="2400" kern="1200" dirty="0" err="1">
                <a:latin typeface="Arial" charset="0"/>
              </a:rPr>
              <a:t>thực</a:t>
            </a:r>
            <a:r>
              <a:rPr lang="en-US" sz="2400" kern="1200" dirty="0">
                <a:latin typeface="Arial" charset="0"/>
              </a:rPr>
              <a:t> </a:t>
            </a:r>
            <a:r>
              <a:rPr lang="en-US" sz="2400" kern="1200" dirty="0" err="1">
                <a:latin typeface="Arial" charset="0"/>
              </a:rPr>
              <a:t>hiện</a:t>
            </a:r>
            <a:r>
              <a:rPr lang="en-US" sz="2400" kern="1200" dirty="0">
                <a:latin typeface="Arial" charset="0"/>
              </a:rPr>
              <a:t> XOR </a:t>
            </a:r>
            <a:r>
              <a:rPr lang="en-US" sz="2400" kern="1200" dirty="0" err="1">
                <a:latin typeface="Arial" charset="0"/>
              </a:rPr>
              <a:t>giữa</a:t>
            </a:r>
            <a:r>
              <a:rPr lang="en-US" sz="2400" kern="1200" dirty="0">
                <a:latin typeface="Arial" charset="0"/>
              </a:rPr>
              <a:t> keystream </a:t>
            </a:r>
            <a:r>
              <a:rPr lang="en-US" sz="2400" kern="1200" dirty="0" err="1">
                <a:latin typeface="Arial" charset="0"/>
              </a:rPr>
              <a:t>và</a:t>
            </a:r>
            <a:r>
              <a:rPr lang="en-US" sz="2400" kern="1200" dirty="0">
                <a:latin typeface="Arial" charset="0"/>
              </a:rPr>
              <a:t> plain text</a:t>
            </a:r>
            <a:endParaRPr lang="en-US" sz="2400" dirty="0"/>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50</a:t>
            </a:fld>
            <a:endParaRPr lang="en-US"/>
          </a:p>
        </p:txBody>
      </p:sp>
    </p:spTree>
    <p:extLst>
      <p:ext uri="{BB962C8B-B14F-4D97-AF65-F5344CB8AC3E}">
        <p14:creationId xmlns:p14="http://schemas.microsoft.com/office/powerpoint/2010/main" val="118665646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Bảo</a:t>
            </a:r>
            <a:r>
              <a:rPr lang="en-US" sz="4400" b="1" dirty="0">
                <a:solidFill>
                  <a:schemeClr val="bg1"/>
                </a:solidFill>
              </a:rPr>
              <a:t> </a:t>
            </a:r>
            <a:r>
              <a:rPr lang="en-US" sz="4400" b="1" dirty="0" err="1">
                <a:solidFill>
                  <a:schemeClr val="bg1"/>
                </a:solidFill>
              </a:rPr>
              <a:t>mật</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lstStyle/>
          <a:p>
            <a:r>
              <a:rPr lang="en-US" dirty="0">
                <a:solidFill>
                  <a:srgbClr val="FF0000"/>
                </a:solidFill>
              </a:rPr>
              <a:t>WEP</a:t>
            </a:r>
          </a:p>
          <a:p>
            <a:pPr lvl="1"/>
            <a:r>
              <a:rPr lang="en-US" sz="2800" dirty="0" err="1"/>
              <a:t>Điểm</a:t>
            </a:r>
            <a:r>
              <a:rPr lang="en-US" sz="2800" dirty="0"/>
              <a:t> </a:t>
            </a:r>
            <a:r>
              <a:rPr lang="en-US" sz="2800" dirty="0" err="1"/>
              <a:t>yếu</a:t>
            </a:r>
            <a:r>
              <a:rPr lang="en-US" sz="2800" dirty="0"/>
              <a:t> </a:t>
            </a:r>
            <a:r>
              <a:rPr lang="en-US" sz="2800" dirty="0" err="1"/>
              <a:t>của</a:t>
            </a:r>
            <a:r>
              <a:rPr lang="en-US" sz="2800" dirty="0"/>
              <a:t> WEP</a:t>
            </a:r>
          </a:p>
          <a:p>
            <a:pPr lvl="2"/>
            <a:r>
              <a:rPr lang="en-US" sz="2400" dirty="0" err="1"/>
              <a:t>Cùng</a:t>
            </a:r>
            <a:r>
              <a:rPr lang="en-US" sz="2400" dirty="0"/>
              <a:t> </a:t>
            </a:r>
            <a:r>
              <a:rPr lang="en-US" sz="2400" dirty="0" err="1"/>
              <a:t>một</a:t>
            </a:r>
            <a:r>
              <a:rPr lang="en-US" sz="2400" dirty="0"/>
              <a:t> </a:t>
            </a:r>
            <a:r>
              <a:rPr lang="en-US" sz="2400" dirty="0" err="1"/>
              <a:t>số</a:t>
            </a:r>
            <a:r>
              <a:rPr lang="en-US" sz="2400" dirty="0"/>
              <a:t> </a:t>
            </a:r>
            <a:r>
              <a:rPr lang="en-US" sz="2400" dirty="0" err="1"/>
              <a:t>ngẫu</a:t>
            </a:r>
            <a:r>
              <a:rPr lang="en-US" sz="2400" dirty="0"/>
              <a:t> </a:t>
            </a:r>
            <a:r>
              <a:rPr lang="en-US" sz="2400" dirty="0" err="1"/>
              <a:t>nhiên</a:t>
            </a:r>
            <a:r>
              <a:rPr lang="en-US" sz="2400" dirty="0"/>
              <a:t> 24 bit </a:t>
            </a:r>
            <a:r>
              <a:rPr lang="en-US" sz="2400" dirty="0" err="1"/>
              <a:t>sẽ</a:t>
            </a:r>
            <a:r>
              <a:rPr lang="en-US" sz="2400" dirty="0"/>
              <a:t> </a:t>
            </a:r>
            <a:r>
              <a:rPr lang="en-US" sz="2400" dirty="0" err="1"/>
              <a:t>được</a:t>
            </a:r>
            <a:r>
              <a:rPr lang="en-US" sz="2400" dirty="0"/>
              <a:t> </a:t>
            </a:r>
            <a:r>
              <a:rPr lang="en-US" sz="2400" dirty="0" err="1"/>
              <a:t>sử</a:t>
            </a:r>
            <a:r>
              <a:rPr lang="en-US" sz="2400" dirty="0"/>
              <a:t> </a:t>
            </a:r>
            <a:r>
              <a:rPr lang="en-US" sz="2400" dirty="0" err="1"/>
              <a:t>dụng</a:t>
            </a:r>
            <a:r>
              <a:rPr lang="en-US" sz="2400" dirty="0"/>
              <a:t> </a:t>
            </a:r>
            <a:r>
              <a:rPr lang="en-US" sz="2400" dirty="0" err="1"/>
              <a:t>lại</a:t>
            </a:r>
            <a:r>
              <a:rPr lang="en-US" sz="2400" dirty="0"/>
              <a:t> </a:t>
            </a:r>
            <a:r>
              <a:rPr lang="en-US" sz="2400" dirty="0" err="1"/>
              <a:t>nhiều</a:t>
            </a:r>
            <a:r>
              <a:rPr lang="en-US" sz="2400" dirty="0"/>
              <a:t> </a:t>
            </a:r>
            <a:r>
              <a:rPr lang="en-US" sz="2400" dirty="0" err="1"/>
              <a:t>lần</a:t>
            </a:r>
            <a:r>
              <a:rPr lang="en-US" sz="2400" dirty="0"/>
              <a:t> -&gt; </a:t>
            </a:r>
            <a:r>
              <a:rPr lang="en-US" sz="2400" dirty="0" err="1"/>
              <a:t>Kẻ</a:t>
            </a:r>
            <a:r>
              <a:rPr lang="en-US" sz="2400" dirty="0"/>
              <a:t> </a:t>
            </a:r>
            <a:r>
              <a:rPr lang="en-US" sz="2400" dirty="0" err="1"/>
              <a:t>tấn</a:t>
            </a:r>
            <a:r>
              <a:rPr lang="en-US" sz="2400" dirty="0"/>
              <a:t> </a:t>
            </a:r>
            <a:r>
              <a:rPr lang="en-US" sz="2400" dirty="0" err="1"/>
              <a:t>công</a:t>
            </a:r>
            <a:r>
              <a:rPr lang="en-US" sz="2400" dirty="0"/>
              <a:t> </a:t>
            </a:r>
            <a:r>
              <a:rPr lang="en-US" sz="2400" dirty="0" err="1"/>
              <a:t>có</a:t>
            </a:r>
            <a:r>
              <a:rPr lang="en-US" sz="2400" dirty="0"/>
              <a:t> </a:t>
            </a:r>
            <a:r>
              <a:rPr lang="en-US" sz="2400" dirty="0" err="1"/>
              <a:t>thể</a:t>
            </a:r>
            <a:r>
              <a:rPr lang="en-US" sz="2400" dirty="0"/>
              <a:t> </a:t>
            </a:r>
            <a:r>
              <a:rPr lang="en-US" sz="2400" dirty="0" err="1"/>
              <a:t>bẻ</a:t>
            </a:r>
            <a:r>
              <a:rPr lang="en-US" sz="2400" dirty="0"/>
              <a:t> </a:t>
            </a:r>
            <a:r>
              <a:rPr lang="en-US" sz="2400" dirty="0" err="1"/>
              <a:t>khóa</a:t>
            </a:r>
            <a:endParaRPr lang="en-US" sz="2400" dirty="0"/>
          </a:p>
          <a:p>
            <a:pPr lvl="2"/>
            <a:r>
              <a:rPr lang="en-US" sz="2400" dirty="0" err="1"/>
              <a:t>Kẻ</a:t>
            </a:r>
            <a:r>
              <a:rPr lang="en-US" sz="2400" dirty="0"/>
              <a:t> </a:t>
            </a:r>
            <a:r>
              <a:rPr lang="en-US" sz="2400" dirty="0" err="1"/>
              <a:t>tấn</a:t>
            </a:r>
            <a:r>
              <a:rPr lang="en-US" sz="2400" dirty="0"/>
              <a:t> </a:t>
            </a:r>
            <a:r>
              <a:rPr lang="en-US" sz="2400" dirty="0" err="1"/>
              <a:t>công</a:t>
            </a:r>
            <a:r>
              <a:rPr lang="en-US" sz="2400" dirty="0"/>
              <a:t> </a:t>
            </a:r>
            <a:r>
              <a:rPr lang="en-US" sz="2400" dirty="0" err="1"/>
              <a:t>có</a:t>
            </a:r>
            <a:r>
              <a:rPr lang="en-US" sz="2400" dirty="0"/>
              <a:t> </a:t>
            </a:r>
            <a:r>
              <a:rPr lang="en-US" sz="2400" dirty="0" err="1"/>
              <a:t>thể</a:t>
            </a:r>
            <a:r>
              <a:rPr lang="en-US" sz="2400" dirty="0"/>
              <a:t> </a:t>
            </a:r>
            <a:r>
              <a:rPr lang="en-US" sz="2400" dirty="0" err="1"/>
              <a:t>giải</a:t>
            </a:r>
            <a:r>
              <a:rPr lang="en-US" sz="2400" dirty="0"/>
              <a:t> </a:t>
            </a:r>
            <a:r>
              <a:rPr lang="en-US" sz="2400" dirty="0" err="1"/>
              <a:t>mã</a:t>
            </a:r>
            <a:r>
              <a:rPr lang="en-US" sz="2400" dirty="0"/>
              <a:t> </a:t>
            </a:r>
            <a:r>
              <a:rPr lang="en-US" sz="2400" dirty="0" err="1"/>
              <a:t>thông</a:t>
            </a:r>
            <a:r>
              <a:rPr lang="en-US" sz="2400" dirty="0"/>
              <a:t> tin </a:t>
            </a:r>
            <a:r>
              <a:rPr lang="en-US" sz="2400" dirty="0" err="1"/>
              <a:t>truyền</a:t>
            </a:r>
            <a:r>
              <a:rPr lang="en-US" sz="2400" dirty="0"/>
              <a:t> </a:t>
            </a:r>
            <a:r>
              <a:rPr lang="en-US" sz="2400" dirty="0" err="1"/>
              <a:t>đi</a:t>
            </a:r>
            <a:r>
              <a:rPr lang="en-US" sz="2400" dirty="0"/>
              <a:t> </a:t>
            </a:r>
            <a:r>
              <a:rPr lang="en-US" sz="2400" dirty="0" err="1"/>
              <a:t>và</a:t>
            </a:r>
            <a:r>
              <a:rPr lang="en-US" sz="2400" dirty="0"/>
              <a:t> </a:t>
            </a:r>
            <a:r>
              <a:rPr lang="en-US" sz="2400" dirty="0" err="1"/>
              <a:t>có</a:t>
            </a:r>
            <a:r>
              <a:rPr lang="en-US" sz="2400" dirty="0"/>
              <a:t> </a:t>
            </a:r>
            <a:r>
              <a:rPr lang="en-US" sz="2400" dirty="0" err="1"/>
              <a:t>thể</a:t>
            </a:r>
            <a:r>
              <a:rPr lang="en-US" sz="2400" dirty="0"/>
              <a:t> </a:t>
            </a:r>
            <a:r>
              <a:rPr lang="en-US" sz="2400" dirty="0" err="1"/>
              <a:t>thay</a:t>
            </a:r>
            <a:r>
              <a:rPr lang="en-US" sz="2400" dirty="0"/>
              <a:t> </a:t>
            </a:r>
            <a:r>
              <a:rPr lang="en-US" sz="2400" dirty="0" err="1"/>
              <a:t>đổi</a:t>
            </a:r>
            <a:r>
              <a:rPr lang="en-US" sz="2400" dirty="0"/>
              <a:t> </a:t>
            </a:r>
            <a:r>
              <a:rPr lang="en-US" sz="2400" dirty="0" err="1"/>
              <a:t>nội</a:t>
            </a:r>
            <a:r>
              <a:rPr lang="en-US" sz="2400" dirty="0"/>
              <a:t> dung </a:t>
            </a:r>
            <a:r>
              <a:rPr lang="en-US" sz="2400" dirty="0" err="1"/>
              <a:t>của</a:t>
            </a:r>
            <a:r>
              <a:rPr lang="en-US" sz="2400" dirty="0"/>
              <a:t> </a:t>
            </a:r>
            <a:r>
              <a:rPr lang="en-US" sz="2400" dirty="0" err="1"/>
              <a:t>thông</a:t>
            </a:r>
            <a:r>
              <a:rPr lang="en-US" sz="2400" dirty="0"/>
              <a:t> tin </a:t>
            </a:r>
            <a:r>
              <a:rPr lang="en-US" sz="2400" dirty="0" err="1"/>
              <a:t>truyền</a:t>
            </a:r>
            <a:endParaRPr lang="en-US" sz="2400" dirty="0"/>
          </a:p>
          <a:p>
            <a:pPr lvl="2"/>
            <a:r>
              <a:rPr lang="en-US" sz="2400" dirty="0" err="1"/>
              <a:t>Không</a:t>
            </a:r>
            <a:r>
              <a:rPr lang="en-US" sz="2400" dirty="0"/>
              <a:t> </a:t>
            </a:r>
            <a:r>
              <a:rPr lang="en-US" sz="2400" dirty="0" err="1"/>
              <a:t>được</a:t>
            </a:r>
            <a:r>
              <a:rPr lang="en-US" sz="2400" dirty="0"/>
              <a:t> </a:t>
            </a:r>
            <a:r>
              <a:rPr lang="en-US" sz="2400" dirty="0" err="1"/>
              <a:t>tự</a:t>
            </a:r>
            <a:r>
              <a:rPr lang="en-US" sz="2400" dirty="0"/>
              <a:t> </a:t>
            </a:r>
            <a:r>
              <a:rPr lang="en-US" sz="2400" dirty="0" err="1"/>
              <a:t>động</a:t>
            </a:r>
            <a:r>
              <a:rPr lang="en-US" sz="2400" dirty="0"/>
              <a:t> </a:t>
            </a:r>
            <a:r>
              <a:rPr lang="en-US" sz="2400" dirty="0" err="1"/>
              <a:t>thay</a:t>
            </a:r>
            <a:r>
              <a:rPr lang="en-US" sz="2400" dirty="0"/>
              <a:t> </a:t>
            </a:r>
            <a:r>
              <a:rPr lang="en-US" sz="2400" dirty="0" err="1"/>
              <a:t>đổi</a:t>
            </a:r>
            <a:endParaRPr lang="en-US" sz="2400" dirty="0"/>
          </a:p>
          <a:p>
            <a:pPr lvl="2"/>
            <a:r>
              <a:rPr lang="en-US" sz="2400" dirty="0" err="1"/>
              <a:t>không</a:t>
            </a:r>
            <a:r>
              <a:rPr lang="en-US" sz="2400" dirty="0"/>
              <a:t> </a:t>
            </a:r>
            <a:r>
              <a:rPr lang="en-US" sz="2400" dirty="0" err="1"/>
              <a:t>cung</a:t>
            </a:r>
            <a:r>
              <a:rPr lang="en-US" sz="2400" dirty="0"/>
              <a:t> </a:t>
            </a:r>
            <a:r>
              <a:rPr lang="en-US" sz="2400" dirty="0" err="1"/>
              <a:t>cấp</a:t>
            </a:r>
            <a:r>
              <a:rPr lang="en-US" sz="2400" dirty="0"/>
              <a:t> </a:t>
            </a:r>
            <a:r>
              <a:rPr lang="en-US" sz="2400" dirty="0" err="1"/>
              <a:t>khả</a:t>
            </a:r>
            <a:r>
              <a:rPr lang="en-US" sz="2400" dirty="0"/>
              <a:t> </a:t>
            </a:r>
            <a:r>
              <a:rPr lang="en-US" sz="2400" dirty="0" err="1"/>
              <a:t>năng</a:t>
            </a:r>
            <a:r>
              <a:rPr lang="en-US" sz="2400" dirty="0"/>
              <a:t> </a:t>
            </a:r>
            <a:r>
              <a:rPr lang="en-US" sz="2400" dirty="0" err="1"/>
              <a:t>xác</a:t>
            </a:r>
            <a:r>
              <a:rPr lang="en-US" sz="2400" dirty="0"/>
              <a:t> </a:t>
            </a:r>
            <a:r>
              <a:rPr lang="en-US" sz="2400" dirty="0" err="1"/>
              <a:t>thực</a:t>
            </a:r>
            <a:r>
              <a:rPr lang="en-US" sz="2400" dirty="0"/>
              <a:t> </a:t>
            </a:r>
            <a:r>
              <a:rPr lang="en-US" sz="2400" dirty="0" err="1"/>
              <a:t>lẫn</a:t>
            </a:r>
            <a:r>
              <a:rPr lang="en-US" sz="2400" dirty="0"/>
              <a:t> </a:t>
            </a:r>
            <a:r>
              <a:rPr lang="en-US" sz="2400" dirty="0" err="1"/>
              <a:t>nhau</a:t>
            </a:r>
            <a:endParaRPr lang="en-US" sz="2400" dirty="0"/>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51</a:t>
            </a:fld>
            <a:endParaRPr lang="en-US"/>
          </a:p>
        </p:txBody>
      </p:sp>
    </p:spTree>
    <p:extLst>
      <p:ext uri="{BB962C8B-B14F-4D97-AF65-F5344CB8AC3E}">
        <p14:creationId xmlns:p14="http://schemas.microsoft.com/office/powerpoint/2010/main" val="280555930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Bảo</a:t>
            </a:r>
            <a:r>
              <a:rPr lang="en-US" sz="4400" b="1" dirty="0">
                <a:solidFill>
                  <a:schemeClr val="bg1"/>
                </a:solidFill>
              </a:rPr>
              <a:t> </a:t>
            </a:r>
            <a:r>
              <a:rPr lang="en-US" sz="4400" b="1" dirty="0" err="1">
                <a:solidFill>
                  <a:schemeClr val="bg1"/>
                </a:solidFill>
              </a:rPr>
              <a:t>mật</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lstStyle/>
          <a:p>
            <a:r>
              <a:rPr lang="en-US" dirty="0">
                <a:solidFill>
                  <a:srgbClr val="FF0000"/>
                </a:solidFill>
              </a:rPr>
              <a:t>WPA</a:t>
            </a:r>
          </a:p>
          <a:p>
            <a:pPr lvl="1"/>
            <a:r>
              <a:rPr lang="en-US" sz="2800" dirty="0" err="1"/>
              <a:t>Mã</a:t>
            </a:r>
            <a:r>
              <a:rPr lang="en-US" sz="2800" dirty="0"/>
              <a:t> </a:t>
            </a:r>
            <a:r>
              <a:rPr lang="en-US" sz="2800" dirty="0" err="1"/>
              <a:t>hóa</a:t>
            </a:r>
            <a:r>
              <a:rPr lang="en-US" sz="2800" dirty="0"/>
              <a:t> </a:t>
            </a:r>
            <a:r>
              <a:rPr lang="en-US" sz="2800" dirty="0" err="1"/>
              <a:t>thông</a:t>
            </a:r>
            <a:r>
              <a:rPr lang="en-US" sz="2800" dirty="0"/>
              <a:t> tin </a:t>
            </a:r>
            <a:r>
              <a:rPr lang="en-US" sz="2800" dirty="0" err="1"/>
              <a:t>bằng</a:t>
            </a:r>
            <a:r>
              <a:rPr lang="en-US" sz="2800" dirty="0"/>
              <a:t> RC4 </a:t>
            </a:r>
            <a:r>
              <a:rPr lang="en-US" sz="2800" dirty="0" err="1"/>
              <a:t>với</a:t>
            </a:r>
            <a:r>
              <a:rPr lang="en-US" sz="2800" dirty="0"/>
              <a:t> </a:t>
            </a:r>
            <a:r>
              <a:rPr lang="en-US" sz="2800" dirty="0" err="1"/>
              <a:t>chiều</a:t>
            </a:r>
            <a:r>
              <a:rPr lang="en-US" sz="2800" dirty="0"/>
              <a:t> </a:t>
            </a:r>
            <a:r>
              <a:rPr lang="en-US" sz="2800" dirty="0" err="1"/>
              <a:t>dài</a:t>
            </a:r>
            <a:r>
              <a:rPr lang="en-US" sz="2800" dirty="0"/>
              <a:t> </a:t>
            </a:r>
            <a:r>
              <a:rPr lang="en-US" sz="2800" dirty="0" err="1"/>
              <a:t>của</a:t>
            </a:r>
            <a:r>
              <a:rPr lang="en-US" sz="2800" dirty="0"/>
              <a:t> </a:t>
            </a:r>
            <a:r>
              <a:rPr lang="en-US" sz="2800" dirty="0" err="1"/>
              <a:t>khóa</a:t>
            </a:r>
            <a:r>
              <a:rPr lang="en-US" sz="2800" dirty="0"/>
              <a:t> </a:t>
            </a:r>
            <a:r>
              <a:rPr lang="en-US" sz="2800" dirty="0" err="1"/>
              <a:t>là</a:t>
            </a:r>
            <a:r>
              <a:rPr lang="en-US" sz="2800" dirty="0"/>
              <a:t> 128 bit </a:t>
            </a:r>
            <a:r>
              <a:rPr lang="en-US" sz="2800" dirty="0" err="1"/>
              <a:t>và</a:t>
            </a:r>
            <a:r>
              <a:rPr lang="en-US" sz="2800" dirty="0"/>
              <a:t> IV </a:t>
            </a:r>
            <a:r>
              <a:rPr lang="en-US" sz="2800" dirty="0" err="1"/>
              <a:t>có</a:t>
            </a:r>
            <a:r>
              <a:rPr lang="en-US" sz="2800" dirty="0"/>
              <a:t> </a:t>
            </a:r>
            <a:r>
              <a:rPr lang="en-US" sz="2800" dirty="0" err="1"/>
              <a:t>chiều</a:t>
            </a:r>
            <a:r>
              <a:rPr lang="en-US" sz="2800" dirty="0"/>
              <a:t> </a:t>
            </a:r>
            <a:r>
              <a:rPr lang="en-US" sz="2800" dirty="0" err="1"/>
              <a:t>dài</a:t>
            </a:r>
            <a:r>
              <a:rPr lang="en-US" sz="2800" dirty="0"/>
              <a:t> </a:t>
            </a:r>
            <a:r>
              <a:rPr lang="en-US" sz="2800" dirty="0" err="1"/>
              <a:t>là</a:t>
            </a:r>
            <a:r>
              <a:rPr lang="en-US" sz="2800" dirty="0"/>
              <a:t> 48 bit</a:t>
            </a:r>
          </a:p>
          <a:p>
            <a:pPr lvl="1"/>
            <a:r>
              <a:rPr lang="en-US" sz="2800" dirty="0" err="1"/>
              <a:t>Sử</a:t>
            </a:r>
            <a:r>
              <a:rPr lang="en-US" sz="2800" dirty="0"/>
              <a:t> </a:t>
            </a:r>
            <a:r>
              <a:rPr lang="en-US" sz="2800" dirty="0" err="1"/>
              <a:t>dụng</a:t>
            </a:r>
            <a:r>
              <a:rPr lang="en-US" sz="2800" dirty="0"/>
              <a:t> </a:t>
            </a:r>
            <a:r>
              <a:rPr lang="en-US" sz="2800" dirty="0" err="1"/>
              <a:t>giao</a:t>
            </a:r>
            <a:r>
              <a:rPr lang="en-US" sz="2800" dirty="0"/>
              <a:t> </a:t>
            </a:r>
            <a:r>
              <a:rPr lang="en-US" sz="2800" dirty="0" err="1"/>
              <a:t>thức</a:t>
            </a:r>
            <a:r>
              <a:rPr lang="en-US" sz="2800" dirty="0"/>
              <a:t> TKIP </a:t>
            </a:r>
            <a:r>
              <a:rPr lang="en-US" sz="2800" dirty="0" err="1"/>
              <a:t>nhằm</a:t>
            </a:r>
            <a:r>
              <a:rPr lang="en-US" sz="2800" dirty="0"/>
              <a:t> </a:t>
            </a:r>
            <a:r>
              <a:rPr lang="en-US" sz="2800" dirty="0" err="1"/>
              <a:t>thay</a:t>
            </a:r>
            <a:r>
              <a:rPr lang="en-US" sz="2800" dirty="0"/>
              <a:t> </a:t>
            </a:r>
            <a:r>
              <a:rPr lang="en-US" sz="2800" dirty="0" err="1"/>
              <a:t>đổi</a:t>
            </a:r>
            <a:r>
              <a:rPr lang="en-US" sz="2800" dirty="0"/>
              <a:t> </a:t>
            </a:r>
            <a:r>
              <a:rPr lang="en-US" sz="2800" dirty="0" err="1"/>
              <a:t>khóa</a:t>
            </a:r>
            <a:r>
              <a:rPr lang="en-US" sz="2800" dirty="0"/>
              <a:t> </a:t>
            </a:r>
            <a:r>
              <a:rPr lang="en-US" sz="2800" dirty="0" err="1"/>
              <a:t>dùng</a:t>
            </a:r>
            <a:r>
              <a:rPr lang="en-US" sz="2800" dirty="0"/>
              <a:t> AP </a:t>
            </a:r>
            <a:r>
              <a:rPr lang="en-US" sz="2800" dirty="0" err="1"/>
              <a:t>và</a:t>
            </a:r>
            <a:r>
              <a:rPr lang="en-US" sz="2800" dirty="0"/>
              <a:t> user </a:t>
            </a:r>
            <a:r>
              <a:rPr lang="en-US" sz="2800" dirty="0" err="1"/>
              <a:t>một</a:t>
            </a:r>
            <a:r>
              <a:rPr lang="en-US" sz="2800" dirty="0"/>
              <a:t> </a:t>
            </a:r>
            <a:r>
              <a:rPr lang="en-US" sz="2800" dirty="0" err="1"/>
              <a:t>cách</a:t>
            </a:r>
            <a:r>
              <a:rPr lang="en-US" sz="2800" dirty="0"/>
              <a:t> </a:t>
            </a:r>
            <a:r>
              <a:rPr lang="en-US" sz="2800" dirty="0" err="1"/>
              <a:t>tự</a:t>
            </a:r>
            <a:r>
              <a:rPr lang="en-US" sz="2800" dirty="0"/>
              <a:t> </a:t>
            </a:r>
            <a:r>
              <a:rPr lang="en-US" sz="2800" dirty="0" err="1"/>
              <a:t>động</a:t>
            </a:r>
            <a:r>
              <a:rPr lang="en-US" sz="2800" dirty="0"/>
              <a:t> </a:t>
            </a:r>
            <a:r>
              <a:rPr lang="en-US" sz="2800" dirty="0" err="1"/>
              <a:t>trong</a:t>
            </a:r>
            <a:r>
              <a:rPr lang="en-US" sz="2800" dirty="0"/>
              <a:t> </a:t>
            </a:r>
            <a:r>
              <a:rPr lang="en-US" sz="2800" dirty="0" err="1"/>
              <a:t>quá</a:t>
            </a:r>
            <a:r>
              <a:rPr lang="en-US" sz="2800" dirty="0"/>
              <a:t> </a:t>
            </a:r>
            <a:r>
              <a:rPr lang="en-US" sz="2800" dirty="0" err="1"/>
              <a:t>trình</a:t>
            </a:r>
            <a:r>
              <a:rPr lang="en-US" sz="2800" dirty="0"/>
              <a:t> </a:t>
            </a:r>
            <a:r>
              <a:rPr lang="en-US" sz="2800" dirty="0" err="1"/>
              <a:t>trao</a:t>
            </a:r>
            <a:r>
              <a:rPr lang="en-US" sz="2800" dirty="0"/>
              <a:t> </a:t>
            </a:r>
            <a:r>
              <a:rPr lang="en-US" sz="2800" dirty="0" err="1"/>
              <a:t>đổi</a:t>
            </a:r>
            <a:r>
              <a:rPr lang="en-US" sz="2800" dirty="0"/>
              <a:t> </a:t>
            </a:r>
            <a:r>
              <a:rPr lang="en-US" sz="2800" dirty="0" err="1"/>
              <a:t>thông</a:t>
            </a:r>
            <a:r>
              <a:rPr lang="en-US" sz="2800" dirty="0"/>
              <a:t> tin</a:t>
            </a:r>
          </a:p>
          <a:p>
            <a:pPr lvl="1"/>
            <a:r>
              <a:rPr lang="en-US" sz="2800" dirty="0" err="1"/>
              <a:t>Sử</a:t>
            </a:r>
            <a:r>
              <a:rPr lang="en-US" sz="2800" dirty="0"/>
              <a:t> </a:t>
            </a:r>
            <a:r>
              <a:rPr lang="en-US" sz="2800" dirty="0" err="1"/>
              <a:t>dụng</a:t>
            </a:r>
            <a:r>
              <a:rPr lang="en-US" sz="2800" dirty="0"/>
              <a:t> 802.1x/EAP </a:t>
            </a:r>
            <a:r>
              <a:rPr lang="en-US" sz="2800" dirty="0" err="1"/>
              <a:t>để</a:t>
            </a:r>
            <a:r>
              <a:rPr lang="en-US" sz="2800" dirty="0"/>
              <a:t> </a:t>
            </a:r>
            <a:r>
              <a:rPr lang="en-US" sz="2800" dirty="0" err="1"/>
              <a:t>thực</a:t>
            </a:r>
            <a:r>
              <a:rPr lang="en-US" sz="2800" dirty="0"/>
              <a:t> </a:t>
            </a:r>
            <a:r>
              <a:rPr lang="en-US" sz="2800" dirty="0" err="1"/>
              <a:t>hiện</a:t>
            </a:r>
            <a:r>
              <a:rPr lang="en-US" sz="2800" dirty="0"/>
              <a:t> </a:t>
            </a:r>
            <a:r>
              <a:rPr lang="en-US" sz="2800" dirty="0" err="1"/>
              <a:t>xác</a:t>
            </a:r>
            <a:r>
              <a:rPr lang="en-US" sz="2800" dirty="0"/>
              <a:t> </a:t>
            </a:r>
            <a:r>
              <a:rPr lang="en-US" sz="2800" dirty="0" err="1"/>
              <a:t>thực</a:t>
            </a:r>
            <a:r>
              <a:rPr lang="en-US" sz="2800" dirty="0"/>
              <a:t> </a:t>
            </a:r>
            <a:r>
              <a:rPr lang="en-US" sz="2800" dirty="0" err="1"/>
              <a:t>lẫn</a:t>
            </a:r>
            <a:r>
              <a:rPr lang="en-US" sz="2800" dirty="0"/>
              <a:t> </a:t>
            </a:r>
            <a:r>
              <a:rPr lang="en-US" sz="2800" dirty="0" err="1"/>
              <a:t>nhau</a:t>
            </a:r>
            <a:r>
              <a:rPr lang="en-US" sz="2800" dirty="0"/>
              <a:t> </a:t>
            </a:r>
          </a:p>
          <a:p>
            <a:pPr lvl="1"/>
            <a:r>
              <a:rPr lang="en-US" sz="2800" dirty="0" err="1"/>
              <a:t>Sử</a:t>
            </a:r>
            <a:r>
              <a:rPr lang="en-US" sz="2800" dirty="0"/>
              <a:t> </a:t>
            </a:r>
            <a:r>
              <a:rPr lang="en-US" sz="2800" dirty="0" err="1"/>
              <a:t>dụng</a:t>
            </a:r>
            <a:r>
              <a:rPr lang="en-US" sz="2800" dirty="0"/>
              <a:t> MIC </a:t>
            </a:r>
            <a:r>
              <a:rPr lang="en-US" sz="2800" dirty="0" err="1"/>
              <a:t>để</a:t>
            </a:r>
            <a:r>
              <a:rPr lang="en-US" sz="2800" dirty="0"/>
              <a:t> </a:t>
            </a:r>
            <a:r>
              <a:rPr lang="en-US" sz="2800" dirty="0" err="1"/>
              <a:t>tăng</a:t>
            </a:r>
            <a:r>
              <a:rPr lang="en-US" sz="2800" dirty="0"/>
              <a:t> </a:t>
            </a:r>
            <a:r>
              <a:rPr lang="en-US" sz="2800" dirty="0" err="1"/>
              <a:t>cường</a:t>
            </a:r>
            <a:r>
              <a:rPr lang="en-US" sz="2800" dirty="0"/>
              <a:t> </a:t>
            </a:r>
            <a:r>
              <a:rPr lang="en-US" sz="2800" dirty="0" err="1"/>
              <a:t>tính</a:t>
            </a:r>
            <a:r>
              <a:rPr lang="en-US" sz="2800" dirty="0"/>
              <a:t> </a:t>
            </a:r>
            <a:r>
              <a:rPr lang="en-US" sz="2800" dirty="0" err="1"/>
              <a:t>toàn</a:t>
            </a:r>
            <a:r>
              <a:rPr lang="en-US" sz="2800" dirty="0"/>
              <a:t> </a:t>
            </a:r>
            <a:r>
              <a:rPr lang="en-US" sz="2800" dirty="0" err="1"/>
              <a:t>vẹn</a:t>
            </a:r>
            <a:r>
              <a:rPr lang="en-US" sz="2800" dirty="0"/>
              <a:t> </a:t>
            </a:r>
            <a:r>
              <a:rPr lang="en-US" sz="2800" dirty="0" err="1"/>
              <a:t>của</a:t>
            </a:r>
            <a:r>
              <a:rPr lang="en-US" sz="2800" dirty="0"/>
              <a:t> </a:t>
            </a:r>
            <a:r>
              <a:rPr lang="en-US" sz="2800" dirty="0" err="1"/>
              <a:t>thông</a:t>
            </a:r>
            <a:r>
              <a:rPr lang="en-US" sz="2800" dirty="0"/>
              <a:t> tin </a:t>
            </a:r>
            <a:r>
              <a:rPr lang="en-US" sz="2800" dirty="0" err="1"/>
              <a:t>truyền</a:t>
            </a:r>
            <a:endParaRPr lang="en-US" sz="2800" dirty="0"/>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52</a:t>
            </a:fld>
            <a:endParaRPr lang="en-US"/>
          </a:p>
        </p:txBody>
      </p:sp>
    </p:spTree>
    <p:extLst>
      <p:ext uri="{BB962C8B-B14F-4D97-AF65-F5344CB8AC3E}">
        <p14:creationId xmlns:p14="http://schemas.microsoft.com/office/powerpoint/2010/main" val="250252799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Bảo</a:t>
            </a:r>
            <a:r>
              <a:rPr lang="en-US" sz="4400" b="1" dirty="0">
                <a:solidFill>
                  <a:schemeClr val="bg1"/>
                </a:solidFill>
              </a:rPr>
              <a:t> </a:t>
            </a:r>
            <a:r>
              <a:rPr lang="en-US" sz="4400" b="1" dirty="0" err="1">
                <a:solidFill>
                  <a:schemeClr val="bg1"/>
                </a:solidFill>
              </a:rPr>
              <a:t>mật</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lstStyle/>
          <a:p>
            <a:r>
              <a:rPr lang="en-US" dirty="0">
                <a:solidFill>
                  <a:srgbClr val="FF0000"/>
                </a:solidFill>
              </a:rPr>
              <a:t>WPA</a:t>
            </a:r>
          </a:p>
          <a:p>
            <a:pPr lvl="1"/>
            <a:r>
              <a:rPr lang="en-US" sz="2800" dirty="0" err="1"/>
              <a:t>Điểm</a:t>
            </a:r>
            <a:r>
              <a:rPr lang="en-US" sz="2800" dirty="0"/>
              <a:t> </a:t>
            </a:r>
            <a:r>
              <a:rPr lang="en-US" sz="2800" dirty="0" err="1"/>
              <a:t>yếu</a:t>
            </a:r>
            <a:r>
              <a:rPr lang="en-US" sz="2800" dirty="0"/>
              <a:t> </a:t>
            </a:r>
            <a:r>
              <a:rPr lang="en-US" sz="2800" dirty="0" err="1"/>
              <a:t>của</a:t>
            </a:r>
            <a:r>
              <a:rPr lang="en-US" sz="2800" dirty="0"/>
              <a:t> WPA</a:t>
            </a:r>
          </a:p>
          <a:p>
            <a:pPr lvl="2"/>
            <a:r>
              <a:rPr lang="en-US" sz="2400" dirty="0" err="1"/>
              <a:t>Không</a:t>
            </a:r>
            <a:r>
              <a:rPr lang="en-US" sz="2400" dirty="0"/>
              <a:t> </a:t>
            </a:r>
            <a:r>
              <a:rPr lang="en-US" sz="2400" dirty="0" err="1"/>
              <a:t>chống</a:t>
            </a:r>
            <a:r>
              <a:rPr lang="en-US" sz="2400" dirty="0"/>
              <a:t> </a:t>
            </a:r>
            <a:r>
              <a:rPr lang="en-US" sz="2400" dirty="0" err="1"/>
              <a:t>được</a:t>
            </a:r>
            <a:r>
              <a:rPr lang="en-US" sz="2400" dirty="0"/>
              <a:t> </a:t>
            </a:r>
            <a:r>
              <a:rPr lang="en-US" sz="2400" dirty="0" err="1"/>
              <a:t>tấn</a:t>
            </a:r>
            <a:r>
              <a:rPr lang="en-US" sz="2400" dirty="0"/>
              <a:t> </a:t>
            </a:r>
            <a:r>
              <a:rPr lang="en-US" sz="2400" dirty="0" err="1"/>
              <a:t>công</a:t>
            </a:r>
            <a:r>
              <a:rPr lang="en-US" sz="2400" dirty="0"/>
              <a:t> </a:t>
            </a:r>
            <a:r>
              <a:rPr lang="en-US" sz="2400" dirty="0" err="1"/>
              <a:t>từ</a:t>
            </a:r>
            <a:r>
              <a:rPr lang="en-US" sz="2400" dirty="0"/>
              <a:t> </a:t>
            </a:r>
            <a:r>
              <a:rPr lang="en-US" sz="2400" dirty="0" err="1"/>
              <a:t>chối</a:t>
            </a:r>
            <a:r>
              <a:rPr lang="en-US" sz="2400" dirty="0"/>
              <a:t> </a:t>
            </a:r>
            <a:r>
              <a:rPr lang="en-US" sz="2400" dirty="0" err="1"/>
              <a:t>dịch</a:t>
            </a:r>
            <a:r>
              <a:rPr lang="en-US" sz="2400" dirty="0"/>
              <a:t> </a:t>
            </a:r>
            <a:r>
              <a:rPr lang="en-US" sz="2400" dirty="0" err="1"/>
              <a:t>vụ</a:t>
            </a:r>
            <a:endParaRPr lang="en-US" sz="2400" dirty="0"/>
          </a:p>
          <a:p>
            <a:pPr lvl="2"/>
            <a:r>
              <a:rPr lang="en-US" sz="2400" dirty="0" err="1"/>
              <a:t>Thuật</a:t>
            </a:r>
            <a:r>
              <a:rPr lang="en-US" sz="2400" dirty="0"/>
              <a:t> </a:t>
            </a:r>
            <a:r>
              <a:rPr lang="en-US" sz="2400" dirty="0" err="1"/>
              <a:t>toán</a:t>
            </a:r>
            <a:r>
              <a:rPr lang="en-US" sz="2400" dirty="0"/>
              <a:t> RC4 </a:t>
            </a:r>
            <a:r>
              <a:rPr lang="en-US" sz="2400" dirty="0" err="1"/>
              <a:t>có</a:t>
            </a:r>
            <a:r>
              <a:rPr lang="en-US" sz="2400" dirty="0"/>
              <a:t> </a:t>
            </a:r>
            <a:r>
              <a:rPr lang="en-US" sz="2400" dirty="0" err="1"/>
              <a:t>thể</a:t>
            </a:r>
            <a:r>
              <a:rPr lang="en-US" sz="2400" dirty="0"/>
              <a:t> </a:t>
            </a:r>
            <a:r>
              <a:rPr lang="en-US" sz="2400" dirty="0" err="1"/>
              <a:t>dễ</a:t>
            </a:r>
            <a:r>
              <a:rPr lang="en-US" sz="2400" dirty="0"/>
              <a:t> </a:t>
            </a:r>
            <a:r>
              <a:rPr lang="en-US" sz="2400" dirty="0" err="1"/>
              <a:t>dàng</a:t>
            </a:r>
            <a:r>
              <a:rPr lang="en-US" sz="2400" dirty="0"/>
              <a:t> </a:t>
            </a:r>
            <a:r>
              <a:rPr lang="en-US" sz="2400" dirty="0" err="1"/>
              <a:t>bị</a:t>
            </a:r>
            <a:r>
              <a:rPr lang="en-US" sz="2400" dirty="0"/>
              <a:t> </a:t>
            </a:r>
            <a:r>
              <a:rPr lang="en-US" sz="2400" dirty="0" err="1"/>
              <a:t>bẻ</a:t>
            </a:r>
            <a:r>
              <a:rPr lang="en-US" sz="2400" dirty="0"/>
              <a:t> </a:t>
            </a:r>
            <a:r>
              <a:rPr lang="en-US" sz="2400" dirty="0" err="1"/>
              <a:t>vỡ</a:t>
            </a:r>
            <a:r>
              <a:rPr lang="en-US" sz="2400" dirty="0"/>
              <a:t> </a:t>
            </a:r>
            <a:r>
              <a:rPr lang="en-US" sz="2400" dirty="0" err="1"/>
              <a:t>bởi</a:t>
            </a:r>
            <a:r>
              <a:rPr lang="en-US" sz="2400" dirty="0"/>
              <a:t> </a:t>
            </a:r>
            <a:r>
              <a:rPr lang="en-US" sz="2400" dirty="0" err="1"/>
              <a:t>tấn</a:t>
            </a:r>
            <a:r>
              <a:rPr lang="en-US" sz="2400" dirty="0"/>
              <a:t> </a:t>
            </a:r>
            <a:r>
              <a:rPr lang="en-US" sz="2400" dirty="0" err="1"/>
              <a:t>công</a:t>
            </a:r>
            <a:r>
              <a:rPr lang="en-US" sz="2400" dirty="0"/>
              <a:t> FMS </a:t>
            </a:r>
            <a:r>
              <a:rPr lang="en-US" sz="2400" dirty="0" err="1"/>
              <a:t>và</a:t>
            </a:r>
            <a:r>
              <a:rPr lang="en-US" sz="2400" dirty="0"/>
              <a:t> </a:t>
            </a:r>
            <a:r>
              <a:rPr lang="en-US" sz="2400" dirty="0" err="1"/>
              <a:t>một</a:t>
            </a:r>
            <a:r>
              <a:rPr lang="en-US" sz="2400" dirty="0"/>
              <a:t> </a:t>
            </a:r>
            <a:r>
              <a:rPr lang="en-US" sz="2400" dirty="0" err="1"/>
              <a:t>số</a:t>
            </a:r>
            <a:r>
              <a:rPr lang="en-US" sz="2400" dirty="0"/>
              <a:t> </a:t>
            </a:r>
            <a:r>
              <a:rPr lang="en-US" sz="2400" dirty="0" err="1"/>
              <a:t>tấn</a:t>
            </a:r>
            <a:r>
              <a:rPr lang="en-US" sz="2400" dirty="0"/>
              <a:t> </a:t>
            </a:r>
            <a:r>
              <a:rPr lang="en-US" sz="2400" dirty="0" err="1"/>
              <a:t>công</a:t>
            </a:r>
            <a:r>
              <a:rPr lang="en-US" sz="2400" dirty="0"/>
              <a:t> </a:t>
            </a:r>
            <a:r>
              <a:rPr lang="en-US" sz="2400" dirty="0" err="1"/>
              <a:t>khác</a:t>
            </a:r>
            <a:endParaRPr lang="en-US" sz="2400" dirty="0"/>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53</a:t>
            </a:fld>
            <a:endParaRPr lang="en-US"/>
          </a:p>
        </p:txBody>
      </p:sp>
    </p:spTree>
    <p:extLst>
      <p:ext uri="{BB962C8B-B14F-4D97-AF65-F5344CB8AC3E}">
        <p14:creationId xmlns:p14="http://schemas.microsoft.com/office/powerpoint/2010/main" val="366283501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400" b="1" dirty="0" err="1">
                <a:solidFill>
                  <a:schemeClr val="bg1"/>
                </a:solidFill>
              </a:rPr>
              <a:t>Bảo</a:t>
            </a:r>
            <a:r>
              <a:rPr lang="en-US" sz="4400" b="1" dirty="0">
                <a:solidFill>
                  <a:schemeClr val="bg1"/>
                </a:solidFill>
              </a:rPr>
              <a:t> </a:t>
            </a:r>
            <a:r>
              <a:rPr lang="en-US" sz="4400" b="1" dirty="0" err="1">
                <a:solidFill>
                  <a:schemeClr val="bg1"/>
                </a:solidFill>
              </a:rPr>
              <a:t>mật</a:t>
            </a:r>
            <a:r>
              <a:rPr lang="en-US" sz="4400" b="1" dirty="0">
                <a:solidFill>
                  <a:schemeClr val="bg1"/>
                </a:solidFill>
              </a:rPr>
              <a:t> </a:t>
            </a:r>
            <a:r>
              <a:rPr lang="en-US" sz="4400" b="1" dirty="0" err="1">
                <a:solidFill>
                  <a:schemeClr val="bg1"/>
                </a:solidFill>
              </a:rPr>
              <a:t>mạng</a:t>
            </a:r>
            <a:r>
              <a:rPr lang="en-US" sz="4400" b="1" dirty="0">
                <a:solidFill>
                  <a:schemeClr val="bg1"/>
                </a:solidFill>
              </a:rPr>
              <a:t> </a:t>
            </a:r>
            <a:r>
              <a:rPr lang="en-US" sz="4400" b="1" dirty="0" err="1">
                <a:solidFill>
                  <a:schemeClr val="bg1"/>
                </a:solidFill>
              </a:rPr>
              <a:t>không</a:t>
            </a:r>
            <a:r>
              <a:rPr lang="en-US" sz="4400" b="1" dirty="0">
                <a:solidFill>
                  <a:schemeClr val="bg1"/>
                </a:solidFill>
              </a:rPr>
              <a:t> </a:t>
            </a:r>
            <a:r>
              <a:rPr lang="en-US" sz="4400" b="1" dirty="0" err="1">
                <a:solidFill>
                  <a:schemeClr val="bg1"/>
                </a:solidFill>
              </a:rPr>
              <a:t>dây</a:t>
            </a:r>
            <a:endParaRPr lang="en-US" sz="4400" b="1" dirty="0">
              <a:solidFill>
                <a:schemeClr val="bg1"/>
              </a:solidFill>
            </a:endParaRPr>
          </a:p>
        </p:txBody>
      </p:sp>
      <p:sp>
        <p:nvSpPr>
          <p:cNvPr id="3" name="Content Placeholder 2"/>
          <p:cNvSpPr>
            <a:spLocks noGrp="1"/>
          </p:cNvSpPr>
          <p:nvPr>
            <p:ph idx="1"/>
          </p:nvPr>
        </p:nvSpPr>
        <p:spPr/>
        <p:txBody>
          <a:bodyPr/>
          <a:lstStyle/>
          <a:p>
            <a:r>
              <a:rPr lang="en-US" dirty="0">
                <a:solidFill>
                  <a:srgbClr val="FF0000"/>
                </a:solidFill>
              </a:rPr>
              <a:t>WPA2</a:t>
            </a:r>
          </a:p>
          <a:p>
            <a:pPr lvl="1"/>
            <a:r>
              <a:rPr lang="en-US" sz="2800" dirty="0" err="1"/>
              <a:t>Sử</a:t>
            </a:r>
            <a:r>
              <a:rPr lang="en-US" sz="2800" dirty="0"/>
              <a:t> </a:t>
            </a:r>
            <a:r>
              <a:rPr lang="en-US" sz="2800" dirty="0" err="1"/>
              <a:t>dụng</a:t>
            </a:r>
            <a:r>
              <a:rPr lang="en-US" sz="2800" dirty="0"/>
              <a:t> </a:t>
            </a:r>
            <a:r>
              <a:rPr lang="en-US" sz="2800" dirty="0" err="1"/>
              <a:t>thuật</a:t>
            </a:r>
            <a:r>
              <a:rPr lang="en-US" sz="2800" dirty="0"/>
              <a:t> </a:t>
            </a:r>
            <a:r>
              <a:rPr lang="en-US" sz="2800" dirty="0" err="1"/>
              <a:t>toán</a:t>
            </a:r>
            <a:r>
              <a:rPr lang="en-US" sz="2800" dirty="0"/>
              <a:t> </a:t>
            </a:r>
            <a:r>
              <a:rPr lang="en-US" sz="2800" dirty="0" err="1"/>
              <a:t>mã</a:t>
            </a:r>
            <a:r>
              <a:rPr lang="en-US" sz="2800" dirty="0"/>
              <a:t> </a:t>
            </a:r>
            <a:r>
              <a:rPr lang="en-US" sz="2800" dirty="0" err="1"/>
              <a:t>hóa</a:t>
            </a:r>
            <a:r>
              <a:rPr lang="en-US" sz="2800" dirty="0"/>
              <a:t> AES </a:t>
            </a:r>
            <a:r>
              <a:rPr lang="en-US" sz="2800" dirty="0" err="1"/>
              <a:t>kích</a:t>
            </a:r>
            <a:r>
              <a:rPr lang="en-US" sz="2800" dirty="0"/>
              <a:t> </a:t>
            </a:r>
            <a:r>
              <a:rPr lang="en-US" sz="2800" dirty="0" err="1"/>
              <a:t>thước</a:t>
            </a:r>
            <a:r>
              <a:rPr lang="en-US" sz="2800" dirty="0"/>
              <a:t> 128, 192 </a:t>
            </a:r>
            <a:r>
              <a:rPr lang="en-US" sz="2800" dirty="0" err="1"/>
              <a:t>hoặc</a:t>
            </a:r>
            <a:r>
              <a:rPr lang="en-US" sz="2800" dirty="0"/>
              <a:t> 256 bit</a:t>
            </a:r>
          </a:p>
          <a:p>
            <a:pPr lvl="1"/>
            <a:r>
              <a:rPr lang="en-US" sz="2800" dirty="0"/>
              <a:t>Cho </a:t>
            </a:r>
            <a:r>
              <a:rPr lang="en-US" sz="2800" dirty="0" err="1"/>
              <a:t>độ</a:t>
            </a:r>
            <a:r>
              <a:rPr lang="en-US" sz="2800" dirty="0"/>
              <a:t> an </a:t>
            </a:r>
            <a:r>
              <a:rPr lang="en-US" sz="2800" dirty="0" err="1"/>
              <a:t>toàn</a:t>
            </a:r>
            <a:r>
              <a:rPr lang="en-US" sz="2800" dirty="0"/>
              <a:t> </a:t>
            </a:r>
            <a:r>
              <a:rPr lang="en-US" sz="2800" dirty="0" err="1"/>
              <a:t>bảo</a:t>
            </a:r>
            <a:r>
              <a:rPr lang="en-US" sz="2800" dirty="0"/>
              <a:t> </a:t>
            </a:r>
            <a:r>
              <a:rPr lang="en-US" sz="2800" dirty="0" err="1"/>
              <a:t>mật</a:t>
            </a:r>
            <a:r>
              <a:rPr lang="en-US" sz="2800" dirty="0"/>
              <a:t> </a:t>
            </a:r>
            <a:r>
              <a:rPr lang="en-US" sz="2800" dirty="0" err="1"/>
              <a:t>cao</a:t>
            </a:r>
            <a:endParaRPr lang="en-US" sz="2800" dirty="0"/>
          </a:p>
          <a:p>
            <a:pPr lvl="1"/>
            <a:r>
              <a:rPr lang="en-US" sz="2800" dirty="0" err="1"/>
              <a:t>Có</a:t>
            </a:r>
            <a:r>
              <a:rPr lang="en-US" sz="2800" dirty="0"/>
              <a:t> </a:t>
            </a:r>
            <a:r>
              <a:rPr lang="en-US" sz="2800" dirty="0" err="1"/>
              <a:t>thể</a:t>
            </a:r>
            <a:r>
              <a:rPr lang="en-US" sz="2800" dirty="0"/>
              <a:t> </a:t>
            </a:r>
            <a:r>
              <a:rPr lang="en-US" sz="2800" dirty="0" err="1"/>
              <a:t>bị</a:t>
            </a:r>
            <a:r>
              <a:rPr lang="en-US" sz="2800" dirty="0"/>
              <a:t> </a:t>
            </a:r>
            <a:r>
              <a:rPr lang="en-US" sz="2800" dirty="0" err="1"/>
              <a:t>khai</a:t>
            </a:r>
            <a:r>
              <a:rPr lang="en-US" sz="2800" dirty="0"/>
              <a:t> </a:t>
            </a:r>
            <a:r>
              <a:rPr lang="en-US" sz="2800" dirty="0" err="1"/>
              <a:t>thác</a:t>
            </a:r>
            <a:r>
              <a:rPr lang="en-US" sz="2800" dirty="0"/>
              <a:t> </a:t>
            </a:r>
            <a:r>
              <a:rPr lang="en-US" sz="2800" dirty="0" err="1"/>
              <a:t>lợi</a:t>
            </a:r>
            <a:r>
              <a:rPr lang="en-US" sz="2800" dirty="0"/>
              <a:t> </a:t>
            </a:r>
            <a:r>
              <a:rPr lang="en-US" sz="2800" dirty="0" err="1"/>
              <a:t>dụng</a:t>
            </a:r>
            <a:r>
              <a:rPr lang="en-US" sz="2800" dirty="0"/>
              <a:t> WPS</a:t>
            </a:r>
          </a:p>
          <a:p>
            <a:endParaRPr lang="en-US" dirty="0"/>
          </a:p>
        </p:txBody>
      </p:sp>
      <p:sp>
        <p:nvSpPr>
          <p:cNvPr id="4" name="Slide Number Placeholder 3"/>
          <p:cNvSpPr>
            <a:spLocks noGrp="1"/>
          </p:cNvSpPr>
          <p:nvPr>
            <p:ph type="sldNum" sz="quarter" idx="12"/>
          </p:nvPr>
        </p:nvSpPr>
        <p:spPr/>
        <p:txBody>
          <a:bodyPr/>
          <a:lstStyle/>
          <a:p>
            <a:fld id="{ADF2E8D5-BEF0-49D0-9908-6830265409DF}" type="slidenum">
              <a:rPr lang="en-US" smtClean="0"/>
              <a:pPr/>
              <a:t>54</a:t>
            </a:fld>
            <a:endParaRPr lang="en-US"/>
          </a:p>
        </p:txBody>
      </p:sp>
    </p:spTree>
    <p:extLst>
      <p:ext uri="{BB962C8B-B14F-4D97-AF65-F5344CB8AC3E}">
        <p14:creationId xmlns:p14="http://schemas.microsoft.com/office/powerpoint/2010/main" val="11984412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bg1"/>
                </a:solidFill>
                <a:latin typeface="Arial" panose="020B0604020202020204" pitchFamily="34" charset="0"/>
                <a:cs typeface="Arial" panose="020B0604020202020204" pitchFamily="34" charset="0"/>
              </a:rPr>
              <a:t>Tài</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liệu</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tham</a:t>
            </a:r>
            <a:r>
              <a:rPr lang="en-US" b="1" dirty="0" smtClean="0">
                <a:solidFill>
                  <a:schemeClr val="bg1"/>
                </a:solidFill>
                <a:latin typeface="Arial" panose="020B0604020202020204" pitchFamily="34" charset="0"/>
                <a:cs typeface="Arial" panose="020B0604020202020204" pitchFamily="34" charset="0"/>
              </a:rPr>
              <a:t> </a:t>
            </a:r>
            <a:r>
              <a:rPr lang="en-US" b="1" dirty="0" err="1" smtClean="0">
                <a:solidFill>
                  <a:schemeClr val="bg1"/>
                </a:solidFill>
                <a:latin typeface="Arial" panose="020B0604020202020204" pitchFamily="34" charset="0"/>
                <a:cs typeface="Arial" panose="020B0604020202020204" pitchFamily="34" charset="0"/>
              </a:rPr>
              <a:t>khảo</a:t>
            </a:r>
            <a:endParaRPr lang="en-US" b="1" dirty="0">
              <a:solidFill>
                <a:schemeClr val="bg1"/>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22343" y="1404908"/>
            <a:ext cx="10994760" cy="4621160"/>
          </a:xfrm>
        </p:spPr>
        <p:txBody>
          <a:bodyPr/>
          <a:lstStyle/>
          <a:p>
            <a:pPr marL="0" indent="0">
              <a:buNone/>
            </a:pPr>
            <a:r>
              <a:rPr lang="en-GB" dirty="0"/>
              <a:t>[1] Dieter </a:t>
            </a:r>
            <a:r>
              <a:rPr lang="en-GB" dirty="0" err="1"/>
              <a:t>Gollmann</a:t>
            </a:r>
            <a:r>
              <a:rPr lang="en-GB" dirty="0"/>
              <a:t>, </a:t>
            </a:r>
            <a:r>
              <a:rPr lang="en-US" dirty="0"/>
              <a:t>Computer Security, Hamburg </a:t>
            </a:r>
            <a:r>
              <a:rPr lang="en-US" dirty="0" err="1"/>
              <a:t>Uninersity</a:t>
            </a:r>
            <a:r>
              <a:rPr lang="en-US" dirty="0"/>
              <a:t> of Technology</a:t>
            </a:r>
          </a:p>
          <a:p>
            <a:pPr marL="0" indent="0">
              <a:buNone/>
            </a:pPr>
            <a:r>
              <a:rPr lang="en-US" dirty="0"/>
              <a:t>  </a:t>
            </a:r>
            <a:endParaRPr lang="en-GB" dirty="0"/>
          </a:p>
          <a:p>
            <a:pPr marL="0" indent="0">
              <a:buNone/>
            </a:pPr>
            <a:r>
              <a:rPr lang="en-GB" dirty="0"/>
              <a:t>[2] </a:t>
            </a:r>
            <a:r>
              <a:rPr lang="vi-VN" dirty="0"/>
              <a:t>Lê Đình Vinh, Trần Đức Sự, Vũ Thị Vân, Giáo trình Cơ sở an toàn thông tin, NXB Thông tin &amp; Truyền thông, </a:t>
            </a:r>
            <a:r>
              <a:rPr lang="vi-VN" dirty="0" smtClean="0"/>
              <a:t>2013</a:t>
            </a:r>
            <a:endParaRPr lang="en-US" dirty="0" smtClean="0"/>
          </a:p>
          <a:p>
            <a:pPr marL="0" indent="0">
              <a:buNone/>
            </a:pPr>
            <a:endParaRPr lang="en-US" dirty="0"/>
          </a:p>
          <a:p>
            <a:pPr marL="0" indent="0">
              <a:buNone/>
            </a:pPr>
            <a:r>
              <a:rPr lang="en-US" dirty="0" smtClean="0"/>
              <a:t>[3] </a:t>
            </a:r>
            <a:r>
              <a:rPr lang="en-US" dirty="0" smtClean="0">
                <a:hlinkClick r:id="rId2"/>
              </a:rPr>
              <a:t>https://tek4.vn</a:t>
            </a:r>
            <a:endParaRPr lang="en-US" dirty="0" smtClean="0"/>
          </a:p>
        </p:txBody>
      </p:sp>
    </p:spTree>
    <p:extLst>
      <p:ext uri="{BB962C8B-B14F-4D97-AF65-F5344CB8AC3E}">
        <p14:creationId xmlns:p14="http://schemas.microsoft.com/office/powerpoint/2010/main" val="51861852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ZColor Dark Theme">
      <a:dk1>
        <a:sysClr val="windowText" lastClr="000000"/>
      </a:dk1>
      <a:lt1>
        <a:sysClr val="window" lastClr="FFFFFF"/>
      </a:lt1>
      <a:dk2>
        <a:srgbClr val="44546A"/>
      </a:dk2>
      <a:lt2>
        <a:srgbClr val="EBEBEB"/>
      </a:lt2>
      <a:accent1>
        <a:srgbClr val="4DD6B0"/>
      </a:accent1>
      <a:accent2>
        <a:srgbClr val="4DD6B0"/>
      </a:accent2>
      <a:accent3>
        <a:srgbClr val="4DD6B0"/>
      </a:accent3>
      <a:accent4>
        <a:srgbClr val="4DD6B0"/>
      </a:accent4>
      <a:accent5>
        <a:srgbClr val="4DD6B0"/>
      </a:accent5>
      <a:accent6>
        <a:srgbClr val="4DD6B0"/>
      </a:accent6>
      <a:hlink>
        <a:srgbClr val="0563C1"/>
      </a:hlink>
      <a:folHlink>
        <a:srgbClr val="954F72"/>
      </a:folHlink>
    </a:clrScheme>
    <a:fontScheme name="Lato Black">
      <a:majorFont>
        <a:latin typeface="Lato Black"/>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plate PresentationGo Dark">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1528</TotalTime>
  <Words>2201</Words>
  <Application>Microsoft Office PowerPoint</Application>
  <PresentationFormat>Widescreen</PresentationFormat>
  <Paragraphs>344</Paragraphs>
  <Slides>55</Slides>
  <Notes>7</Notes>
  <HiddenSlides>0</HiddenSlides>
  <MMClips>0</MMClips>
  <ScaleCrop>false</ScaleCrop>
  <HeadingPairs>
    <vt:vector size="6" baseType="variant">
      <vt:variant>
        <vt:lpstr>Fonts Used</vt:lpstr>
      </vt:variant>
      <vt:variant>
        <vt:i4>12</vt:i4>
      </vt:variant>
      <vt:variant>
        <vt:lpstr>Theme</vt:lpstr>
      </vt:variant>
      <vt:variant>
        <vt:i4>2</vt:i4>
      </vt:variant>
      <vt:variant>
        <vt:lpstr>Slide Titles</vt:lpstr>
      </vt:variant>
      <vt:variant>
        <vt:i4>55</vt:i4>
      </vt:variant>
    </vt:vector>
  </HeadingPairs>
  <TitlesOfParts>
    <vt:vector size="69" baseType="lpstr">
      <vt:lpstr>Arial</vt:lpstr>
      <vt:lpstr>Arial Narrow</vt:lpstr>
      <vt:lpstr>Calibri</vt:lpstr>
      <vt:lpstr>Calibri Light</vt:lpstr>
      <vt:lpstr>Helvetica</vt:lpstr>
      <vt:lpstr>Lato</vt:lpstr>
      <vt:lpstr>Lato Black</vt:lpstr>
      <vt:lpstr>Noto Sans Disp SemCond SemBd</vt:lpstr>
      <vt:lpstr>Open Sans</vt:lpstr>
      <vt:lpstr>Tahoma</vt:lpstr>
      <vt:lpstr>Times New Roman</vt:lpstr>
      <vt:lpstr>Wingdings</vt:lpstr>
      <vt:lpstr>Office Theme</vt:lpstr>
      <vt:lpstr>Template PresentationGo Dark</vt:lpstr>
      <vt:lpstr>PowerPoint Presentation</vt:lpstr>
      <vt:lpstr>PowerPoint Presentation</vt:lpstr>
      <vt:lpstr>PowerPoint Presentation</vt:lpstr>
      <vt:lpstr>Tường lửa (Firewall)</vt:lpstr>
      <vt:lpstr>Phân loại tường lửa</vt:lpstr>
      <vt:lpstr>Tường lửa mạng và Tường lửa cá nhân</vt:lpstr>
      <vt:lpstr>Windows Personal Firewall</vt:lpstr>
      <vt:lpstr>Windows Personal Firewall</vt:lpstr>
      <vt:lpstr>Firewall Rules</vt:lpstr>
      <vt:lpstr>Các thế hệ tường lửa</vt:lpstr>
      <vt:lpstr>Packet Filter</vt:lpstr>
      <vt:lpstr>Packet Filtering </vt:lpstr>
      <vt:lpstr>Circuit level</vt:lpstr>
      <vt:lpstr>Circuit Level</vt:lpstr>
      <vt:lpstr>Application Level</vt:lpstr>
      <vt:lpstr>Application Level</vt:lpstr>
      <vt:lpstr>Stateful Multilayer</vt:lpstr>
      <vt:lpstr>Stateful Multilayer</vt:lpstr>
      <vt:lpstr>Next-Generation Firewalls</vt:lpstr>
      <vt:lpstr>Hiệu năng của các loại tường lửa</vt:lpstr>
      <vt:lpstr>Phát hiện và ngăn chặn xâm nhập</vt:lpstr>
      <vt:lpstr>Phát hiện và ngăn chặn xâm nhập</vt:lpstr>
      <vt:lpstr>Phát hiện và ngăn chặn xâm nhập</vt:lpstr>
      <vt:lpstr>Phát hiện và ngăn chặn xâm nhập</vt:lpstr>
      <vt:lpstr>DLP</vt:lpstr>
      <vt:lpstr>Giám sát an toàn mạng</vt:lpstr>
      <vt:lpstr>Giám sát an toàn mạng</vt:lpstr>
      <vt:lpstr>Giám sát an toàn mạng</vt:lpstr>
      <vt:lpstr>Giám sát an toàn mạng</vt:lpstr>
      <vt:lpstr>Mạng riêng ảo</vt:lpstr>
      <vt:lpstr>VPN</vt:lpstr>
      <vt:lpstr>VPN</vt:lpstr>
      <vt:lpstr>VPN</vt:lpstr>
      <vt:lpstr>Unified Threat Management</vt:lpstr>
      <vt:lpstr>Spam Filters</vt:lpstr>
      <vt:lpstr>Mạng không dây</vt:lpstr>
      <vt:lpstr>Giới thiệu mạng không dây</vt:lpstr>
      <vt:lpstr>Giới thiệu mạng không dây</vt:lpstr>
      <vt:lpstr>Giới thiệu mạng không dây</vt:lpstr>
      <vt:lpstr>Giới thiệu mạng không dây</vt:lpstr>
      <vt:lpstr>Giới thiệu mạng không dây</vt:lpstr>
      <vt:lpstr>Giới thiệu mạng không dây</vt:lpstr>
      <vt:lpstr>Các chuẩn mạng không dây</vt:lpstr>
      <vt:lpstr>Các chuẩn mạng không dây</vt:lpstr>
      <vt:lpstr>Các chuẩn mạng không dây</vt:lpstr>
      <vt:lpstr>Các chuẩn mạng không dây</vt:lpstr>
      <vt:lpstr>Các chuẩn mạng không dây</vt:lpstr>
      <vt:lpstr>Các chuẩn mạng không dây</vt:lpstr>
      <vt:lpstr>Bảo mật mạng không dây</vt:lpstr>
      <vt:lpstr>Bảo mật mạng không dây</vt:lpstr>
      <vt:lpstr>Bảo mật mạng không dây</vt:lpstr>
      <vt:lpstr>Bảo mật mạng không dây</vt:lpstr>
      <vt:lpstr>Bảo mật mạng không dây</vt:lpstr>
      <vt:lpstr>Bảo mật mạng không dây</vt:lpstr>
      <vt:lpstr>Tài liệu tham khảo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GraphicBulb</dc:creator>
  <cp:lastModifiedBy>Thinkpad</cp:lastModifiedBy>
  <cp:revision>190</cp:revision>
  <dcterms:created xsi:type="dcterms:W3CDTF">2018-07-18T01:46:28Z</dcterms:created>
  <dcterms:modified xsi:type="dcterms:W3CDTF">2021-11-19T13:10:37Z</dcterms:modified>
</cp:coreProperties>
</file>