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3.xml" ContentType="application/vnd.openxmlformats-officedocument.theme+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1" r:id="rId3"/>
  </p:sldMasterIdLst>
  <p:sldIdLst>
    <p:sldId id="284" r:id="rId4"/>
    <p:sldId id="256" r:id="rId5"/>
    <p:sldId id="257" r:id="rId6"/>
    <p:sldId id="258" r:id="rId7"/>
    <p:sldId id="260" r:id="rId8"/>
    <p:sldId id="280" r:id="rId9"/>
    <p:sldId id="281" r:id="rId10"/>
    <p:sldId id="259" r:id="rId11"/>
    <p:sldId id="277" r:id="rId12"/>
    <p:sldId id="278" r:id="rId13"/>
    <p:sldId id="279" r:id="rId14"/>
    <p:sldId id="261" r:id="rId15"/>
    <p:sldId id="262" r:id="rId16"/>
    <p:sldId id="264" r:id="rId17"/>
    <p:sldId id="263" r:id="rId18"/>
    <p:sldId id="265" r:id="rId19"/>
    <p:sldId id="266" r:id="rId20"/>
    <p:sldId id="267" r:id="rId21"/>
    <p:sldId id="268" r:id="rId22"/>
    <p:sldId id="269" r:id="rId23"/>
    <p:sldId id="270" r:id="rId24"/>
    <p:sldId id="271" r:id="rId25"/>
    <p:sldId id="272" r:id="rId26"/>
    <p:sldId id="283" r:id="rId27"/>
    <p:sldId id="285" r:id="rId2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908" autoAdjust="0"/>
  </p:normalViewPr>
  <p:slideViewPr>
    <p:cSldViewPr>
      <p:cViewPr varScale="1">
        <p:scale>
          <a:sx n="95" d="100"/>
          <a:sy n="95" d="100"/>
        </p:scale>
        <p:origin x="125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slideMaster" Target="../slideMasters/slideMaster2.xml"/><Relationship Id="rId2" Type="http://schemas.openxmlformats.org/officeDocument/2006/relationships/tags" Target="../tags/tag1.xml"/><Relationship Id="rId1" Type="http://schemas.openxmlformats.org/officeDocument/2006/relationships/vmlDrawing" Target="../drawings/vmlDrawing1.vml"/><Relationship Id="rId5" Type="http://schemas.openxmlformats.org/officeDocument/2006/relationships/image" Target="../media/image1.emf"/><Relationship Id="rId4" Type="http://schemas.openxmlformats.org/officeDocument/2006/relationships/oleObject" Target="../embeddings/oleObject1.bin"/></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3" Type="http://schemas.openxmlformats.org/officeDocument/2006/relationships/slideMaster" Target="../slideMasters/slideMaster3.xml"/><Relationship Id="rId2" Type="http://schemas.openxmlformats.org/officeDocument/2006/relationships/tags" Target="../tags/tag2.xml"/><Relationship Id="rId1" Type="http://schemas.openxmlformats.org/officeDocument/2006/relationships/vmlDrawing" Target="../drawings/vmlDrawing2.vml"/><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19.10.2021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6844387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7412606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8186034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329921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8" name="Footer Placeholder 7"/>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40506102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4" name="Footer Placeholder 3"/>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6636230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3" name="Footer Placeholder 2"/>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7181424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196299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5763355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66048969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28466830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4932987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9698964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0205012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663316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3283944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smtClean="0">
                <a:ln>
                  <a:noFill/>
                </a:ln>
                <a:solidFill>
                  <a:srgbClr val="44546A"/>
                </a:solidFill>
                <a:effectLst/>
                <a:uLnTx/>
                <a:uFillTx/>
                <a:latin typeface="Trebuchet MS" panose="020B0603020202020204"/>
                <a:ea typeface="+mn-ea"/>
                <a:cs typeface="Arial" charset="0"/>
              </a:rPr>
              <a:t>http://www.ppt.prtxt.ru</a:t>
            </a:r>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1345D833-4658-41A7-8C17-5F9EEBC010D0}" type="slidenum">
              <a:rPr kumimoji="0" lang="en-US" sz="900" b="0" i="0" u="none" strike="noStrike" kern="1200" cap="none" spc="0" normalizeH="0" baseline="0" noProof="0" smtClean="0">
                <a:ln>
                  <a:noFill/>
                </a:ln>
                <a:solidFill>
                  <a:srgbClr val="44546A"/>
                </a:solidFill>
                <a:effectLst/>
                <a:uLnTx/>
                <a:uFillTx/>
                <a:latin typeface="Trebuchet MS" panose="020B0603020202020204"/>
                <a:ea typeface="+mn-ea"/>
                <a:cs typeface="Arial" charset="0"/>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Tree>
    <p:extLst>
      <p:ext uri="{BB962C8B-B14F-4D97-AF65-F5344CB8AC3E}">
        <p14:creationId xmlns:p14="http://schemas.microsoft.com/office/powerpoint/2010/main" val="29904841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4638"/>
            <a:ext cx="8229600" cy="5851525"/>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138305127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基本版） タイトルのみ_Proposal">
    <p:spTree>
      <p:nvGrpSpPr>
        <p:cNvPr id="1" name=""/>
        <p:cNvGrpSpPr/>
        <p:nvPr/>
      </p:nvGrpSpPr>
      <p:grpSpPr>
        <a:xfrm>
          <a:off x="0" y="0"/>
          <a:ext cx="0" cy="0"/>
          <a:chOff x="0" y="0"/>
          <a:chExt cx="0" cy="0"/>
        </a:xfrm>
      </p:grpSpPr>
      <p:graphicFrame>
        <p:nvGraphicFramePr>
          <p:cNvPr id="5" name="オブジェクト 4" hidden="1"/>
          <p:cNvGraphicFramePr>
            <a:graphicFrameLocks noChangeAspect="1"/>
          </p:cNvGraphicFramePr>
          <p:nvPr>
            <p:custDataLst>
              <p:tags r:id="rId2"/>
            </p:custDataLst>
            <p:extLst/>
          </p:nvPr>
        </p:nvGraphicFramePr>
        <p:xfrm>
          <a:off x="1467" y="1591"/>
          <a:ext cx="1465" cy="1587"/>
        </p:xfrm>
        <a:graphic>
          <a:graphicData uri="http://schemas.openxmlformats.org/presentationml/2006/ole">
            <mc:AlternateContent xmlns:mc="http://schemas.openxmlformats.org/markup-compatibility/2006">
              <mc:Choice xmlns:v="urn:schemas-microsoft-com:vml" Requires="v">
                <p:oleObj spid="_x0000_s1029" name="think-cell Slide" r:id="rId4" imgW="360" imgH="360" progId="">
                  <p:embed/>
                </p:oleObj>
              </mc:Choice>
              <mc:Fallback>
                <p:oleObj name="think-cell Slide" r:id="rId4" imgW="360" imgH="360" progId="">
                  <p:embed/>
                  <p:pic>
                    <p:nvPicPr>
                      <p:cNvPr id="5" name="オブジェクト 4"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7" y="1591"/>
                        <a:ext cx="1465"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タイトル 1"/>
          <p:cNvSpPr>
            <a:spLocks noGrp="1"/>
          </p:cNvSpPr>
          <p:nvPr>
            <p:ph type="title" hasCustomPrompt="1"/>
          </p:nvPr>
        </p:nvSpPr>
        <p:spPr bwMode="gray">
          <a:xfrm>
            <a:off x="384923" y="136800"/>
            <a:ext cx="8374154" cy="651600"/>
          </a:xfrm>
        </p:spPr>
        <p:txBody>
          <a:bodyPr/>
          <a:lstStyle/>
          <a:p>
            <a:r>
              <a:rPr kumimoji="1" lang="ja-JP" altLang="en-US" dirty="0" smtClean="0"/>
              <a:t>キーメッセージを入力（本スライドで一番伝えたいこと＜名詞止め・体言止め不可＞）</a:t>
            </a:r>
            <a:endParaRPr kumimoji="1" lang="ja-JP" altLang="en-US" dirty="0"/>
          </a:p>
        </p:txBody>
      </p:sp>
      <p:sp>
        <p:nvSpPr>
          <p:cNvPr id="3" name="フッター プレースホルダ 2"/>
          <p:cNvSpPr>
            <a:spLocks noGrp="1"/>
          </p:cNvSpPr>
          <p:nvPr>
            <p:ph type="ftr" sz="quarter" idx="10"/>
          </p:nvPr>
        </p:nvSpPr>
        <p:spPr bwMode="gray"/>
        <p:txBody>
          <a:bodyPr/>
          <a:lstStyle>
            <a:lvl1pPr>
              <a:defRPr>
                <a:solidFill>
                  <a:schemeClr val="tx2"/>
                </a:solidFill>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ja-JP" altLang="en-US" sz="900" b="0" i="0" u="none" strike="noStrike" kern="1200" cap="none" spc="0" normalizeH="0" baseline="0" noProof="0" smtClean="0">
                <a:ln>
                  <a:noFill/>
                </a:ln>
                <a:solidFill>
                  <a:srgbClr val="44546A"/>
                </a:solidFill>
                <a:effectLst/>
                <a:uLnTx/>
                <a:uFillTx/>
                <a:latin typeface="Trebuchet MS" panose="020B0603020202020204"/>
                <a:cs typeface="+mn-cs"/>
              </a:rPr>
              <a:t>コーポレートガバナンス・コードについて</a:t>
            </a:r>
            <a:endParaRPr kumimoji="0" lang="en-GB" altLang="en-GB" sz="900" b="0" i="0" u="none" strike="noStrike" kern="1200" cap="none" spc="0" normalizeH="0" baseline="0" noProof="0" dirty="0" smtClean="0">
              <a:ln>
                <a:noFill/>
              </a:ln>
              <a:solidFill>
                <a:srgbClr val="44546A"/>
              </a:solidFill>
              <a:effectLst/>
              <a:uLnTx/>
              <a:uFillTx/>
              <a:latin typeface="Trebuchet MS" panose="020B0603020202020204"/>
              <a:ea typeface="+mn-ea"/>
              <a:cs typeface="+mn-cs"/>
            </a:endParaRPr>
          </a:p>
        </p:txBody>
      </p:sp>
      <p:sp>
        <p:nvSpPr>
          <p:cNvPr id="4" name="スライド番号プレースホルダ 3"/>
          <p:cNvSpPr>
            <a:spLocks noGrp="1"/>
          </p:cNvSpPr>
          <p:nvPr>
            <p:ph type="sldNum" sz="quarter" idx="11"/>
          </p:nvPr>
        </p:nvSpPr>
        <p:spPr bwMode="gray"/>
        <p:txBody>
          <a:bodyPr/>
          <a:lstStyle>
            <a:lvl1pPr>
              <a:defRPr>
                <a:solidFill>
                  <a:schemeClr val="tx2"/>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AA5FCFE5-FE56-4EF1-80A8-07776887C2A1}" type="slidenum">
              <a:rPr kumimoji="0" lang="ja-JP" altLang="en-US" sz="900" b="0" i="0" u="none" strike="noStrike" kern="1200" cap="none" spc="0" normalizeH="0" baseline="0" noProof="0" smtClean="0">
                <a:ln>
                  <a:noFill/>
                </a:ln>
                <a:solidFill>
                  <a:srgbClr val="44546A"/>
                </a:solidFill>
                <a:effectLst/>
                <a:uLnTx/>
                <a:uFillTx/>
                <a:latin typeface="Trebuchet MS" panose="020B0603020202020204"/>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ja-JP" altLang="en-US" sz="900" b="0" i="0" u="none" strike="noStrike" kern="1200" cap="none" spc="0" normalizeH="0" baseline="0" noProof="0" dirty="0">
              <a:ln>
                <a:noFill/>
              </a:ln>
              <a:solidFill>
                <a:srgbClr val="44546A"/>
              </a:solidFill>
              <a:effectLst/>
              <a:uLnTx/>
              <a:uFillTx/>
              <a:latin typeface="Trebuchet MS" panose="020B0603020202020204"/>
              <a:cs typeface="+mn-cs"/>
            </a:endParaRPr>
          </a:p>
        </p:txBody>
      </p:sp>
      <p:sp>
        <p:nvSpPr>
          <p:cNvPr id="9" name="テキスト プレースホルダー 2"/>
          <p:cNvSpPr>
            <a:spLocks noGrp="1"/>
          </p:cNvSpPr>
          <p:nvPr>
            <p:ph type="body" sz="quarter" idx="15" hasCustomPrompt="1"/>
          </p:nvPr>
        </p:nvSpPr>
        <p:spPr>
          <a:xfrm>
            <a:off x="384458" y="1016000"/>
            <a:ext cx="3987692" cy="432000"/>
          </a:xfrm>
        </p:spPr>
        <p:txBody>
          <a:bodyPr wrap="none" anchor="ctr">
            <a:noAutofit/>
          </a:bodyPr>
          <a:lstStyle>
            <a:lvl1pPr>
              <a:defRPr sz="1292" b="1">
                <a:solidFill>
                  <a:schemeClr val="accent2"/>
                </a:solidFill>
              </a:defRPr>
            </a:lvl1pPr>
          </a:lstStyle>
          <a:p>
            <a:pPr lvl="0"/>
            <a:r>
              <a:rPr kumimoji="1" lang="en-US" altLang="ja-JP" dirty="0" smtClean="0"/>
              <a:t>Header</a:t>
            </a:r>
            <a:r>
              <a:rPr kumimoji="1" lang="ja-JP" altLang="en-US" dirty="0" smtClean="0"/>
              <a:t>を入力（スライドタイトル）</a:t>
            </a:r>
            <a:endParaRPr kumimoji="1" lang="ja-JP" altLang="en-US" dirty="0"/>
          </a:p>
        </p:txBody>
      </p:sp>
    </p:spTree>
    <p:extLst>
      <p:ext uri="{BB962C8B-B14F-4D97-AF65-F5344CB8AC3E}">
        <p14:creationId xmlns:p14="http://schemas.microsoft.com/office/powerpoint/2010/main" val="3217883639"/>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_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endParaRPr>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rPr>
              <a:t>http://www.ppt.prtxt.ru</a:t>
            </a: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345D833-4658-41A7-8C17-5F9EEBC010D0}" type="slidenum">
              <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endParaRPr>
          </a:p>
        </p:txBody>
      </p:sp>
    </p:spTree>
    <p:extLst>
      <p:ext uri="{BB962C8B-B14F-4D97-AF65-F5344CB8AC3E}">
        <p14:creationId xmlns:p14="http://schemas.microsoft.com/office/powerpoint/2010/main" val="417399724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1372656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71436884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56885223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96807108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8" name="Footer Placeholder 7"/>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28849566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4" name="Footer Placeholder 3"/>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5787063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3" name="Footer Placeholder 2"/>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11718648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30181452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79587482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7334594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129900337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78451220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0" b="0" i="0" u="none" strike="noStrike" kern="1200" cap="none" spc="0" normalizeH="0" baseline="0" noProof="0" dirty="0">
                <a:ln w="3175" cmpd="sng">
                  <a:noFill/>
                </a:ln>
                <a:solidFill>
                  <a:srgbClr val="5FCBEF">
                    <a:lumMod val="60000"/>
                    <a:lumOff val="40000"/>
                  </a:srgbClr>
                </a:solidFill>
                <a:effectLst/>
                <a:uLnTx/>
                <a:uFillTx/>
                <a:latin typeface="Arial"/>
                <a:ea typeface="+mn-ea"/>
                <a:cs typeface="+mn-cs"/>
              </a:rPr>
              <a:t>”</a:t>
            </a:r>
          </a:p>
        </p:txBody>
      </p:sp>
    </p:spTree>
    <p:extLst>
      <p:ext uri="{BB962C8B-B14F-4D97-AF65-F5344CB8AC3E}">
        <p14:creationId xmlns:p14="http://schemas.microsoft.com/office/powerpoint/2010/main" val="19310140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07239809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132448677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97440431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smtClean="0">
                <a:ln>
                  <a:noFill/>
                </a:ln>
                <a:solidFill>
                  <a:srgbClr val="44546A"/>
                </a:solidFill>
                <a:effectLst/>
                <a:uLnTx/>
                <a:uFillTx/>
                <a:latin typeface="Trebuchet MS" panose="020B0603020202020204"/>
                <a:ea typeface="+mn-ea"/>
                <a:cs typeface="Arial" charset="0"/>
              </a:rPr>
              <a:t>http://www.ppt.prtxt.ru</a:t>
            </a:r>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1345D833-4658-41A7-8C17-5F9EEBC010D0}" type="slidenum">
              <a:rPr kumimoji="0" lang="en-US" sz="900" b="0" i="0" u="none" strike="noStrike" kern="1200" cap="none" spc="0" normalizeH="0" baseline="0" noProof="0" smtClean="0">
                <a:ln>
                  <a:noFill/>
                </a:ln>
                <a:solidFill>
                  <a:srgbClr val="44546A"/>
                </a:solidFill>
                <a:effectLst/>
                <a:uLnTx/>
                <a:uFillTx/>
                <a:latin typeface="Trebuchet MS" panose="020B0603020202020204"/>
                <a:ea typeface="+mn-ea"/>
                <a:cs typeface="Arial" charset="0"/>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44546A"/>
              </a:solidFill>
              <a:effectLst/>
              <a:uLnTx/>
              <a:uFillTx/>
              <a:latin typeface="Trebuchet MS" panose="020B0603020202020204"/>
              <a:ea typeface="+mn-ea"/>
              <a:cs typeface="Arial" charset="0"/>
            </a:endParaRPr>
          </a:p>
        </p:txBody>
      </p:sp>
    </p:spTree>
    <p:extLst>
      <p:ext uri="{BB962C8B-B14F-4D97-AF65-F5344CB8AC3E}">
        <p14:creationId xmlns:p14="http://schemas.microsoft.com/office/powerpoint/2010/main" val="215891114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4638"/>
            <a:ext cx="8229600" cy="5851525"/>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676343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基本版） タイトルのみ_Proposal">
    <p:spTree>
      <p:nvGrpSpPr>
        <p:cNvPr id="1" name=""/>
        <p:cNvGrpSpPr/>
        <p:nvPr/>
      </p:nvGrpSpPr>
      <p:grpSpPr>
        <a:xfrm>
          <a:off x="0" y="0"/>
          <a:ext cx="0" cy="0"/>
          <a:chOff x="0" y="0"/>
          <a:chExt cx="0" cy="0"/>
        </a:xfrm>
      </p:grpSpPr>
      <p:graphicFrame>
        <p:nvGraphicFramePr>
          <p:cNvPr id="5" name="オブジェクト 4" hidden="1"/>
          <p:cNvGraphicFramePr>
            <a:graphicFrameLocks noChangeAspect="1"/>
          </p:cNvGraphicFramePr>
          <p:nvPr>
            <p:custDataLst>
              <p:tags r:id="rId2"/>
            </p:custDataLst>
            <p:extLst/>
          </p:nvPr>
        </p:nvGraphicFramePr>
        <p:xfrm>
          <a:off x="1467" y="1591"/>
          <a:ext cx="1465" cy="1587"/>
        </p:xfrm>
        <a:graphic>
          <a:graphicData uri="http://schemas.openxmlformats.org/presentationml/2006/ole">
            <mc:AlternateContent xmlns:mc="http://schemas.openxmlformats.org/markup-compatibility/2006">
              <mc:Choice xmlns:v="urn:schemas-microsoft-com:vml" Requires="v">
                <p:oleObj spid="_x0000_s2050" name="think-cell Slide" r:id="rId4" imgW="360" imgH="360" progId="">
                  <p:embed/>
                </p:oleObj>
              </mc:Choice>
              <mc:Fallback>
                <p:oleObj name="think-cell Slide" r:id="rId4" imgW="360" imgH="360" progId="">
                  <p:embed/>
                  <p:pic>
                    <p:nvPicPr>
                      <p:cNvPr id="5" name="オブジェクト 4"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7" y="1591"/>
                        <a:ext cx="1465"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タイトル 1"/>
          <p:cNvSpPr>
            <a:spLocks noGrp="1"/>
          </p:cNvSpPr>
          <p:nvPr>
            <p:ph type="title" hasCustomPrompt="1"/>
          </p:nvPr>
        </p:nvSpPr>
        <p:spPr bwMode="gray">
          <a:xfrm>
            <a:off x="384923" y="136800"/>
            <a:ext cx="8374154" cy="651600"/>
          </a:xfrm>
        </p:spPr>
        <p:txBody>
          <a:bodyPr/>
          <a:lstStyle/>
          <a:p>
            <a:r>
              <a:rPr kumimoji="1" lang="ja-JP" altLang="en-US" dirty="0" smtClean="0"/>
              <a:t>キーメッセージを入力（本スライドで一番伝えたいこと＜名詞止め・体言止め不可＞）</a:t>
            </a:r>
            <a:endParaRPr kumimoji="1" lang="ja-JP" altLang="en-US" dirty="0"/>
          </a:p>
        </p:txBody>
      </p:sp>
      <p:sp>
        <p:nvSpPr>
          <p:cNvPr id="3" name="フッター プレースホルダ 2"/>
          <p:cNvSpPr>
            <a:spLocks noGrp="1"/>
          </p:cNvSpPr>
          <p:nvPr>
            <p:ph type="ftr" sz="quarter" idx="10"/>
          </p:nvPr>
        </p:nvSpPr>
        <p:spPr bwMode="gray"/>
        <p:txBody>
          <a:bodyPr/>
          <a:lstStyle>
            <a:lvl1pPr>
              <a:defRPr>
                <a:solidFill>
                  <a:schemeClr val="tx2"/>
                </a:solidFill>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ja-JP" altLang="en-US" sz="900" b="0" i="0" u="none" strike="noStrike" kern="1200" cap="none" spc="0" normalizeH="0" baseline="0" noProof="0" smtClean="0">
                <a:ln>
                  <a:noFill/>
                </a:ln>
                <a:solidFill>
                  <a:srgbClr val="44546A"/>
                </a:solidFill>
                <a:effectLst/>
                <a:uLnTx/>
                <a:uFillTx/>
                <a:latin typeface="Trebuchet MS" panose="020B0603020202020204"/>
                <a:cs typeface="+mn-cs"/>
              </a:rPr>
              <a:t>コーポレートガバナンス・コードについて</a:t>
            </a:r>
            <a:endParaRPr kumimoji="0" lang="en-GB" altLang="en-GB" sz="900" b="0" i="0" u="none" strike="noStrike" kern="1200" cap="none" spc="0" normalizeH="0" baseline="0" noProof="0" dirty="0" smtClean="0">
              <a:ln>
                <a:noFill/>
              </a:ln>
              <a:solidFill>
                <a:srgbClr val="44546A"/>
              </a:solidFill>
              <a:effectLst/>
              <a:uLnTx/>
              <a:uFillTx/>
              <a:latin typeface="Trebuchet MS" panose="020B0603020202020204"/>
              <a:ea typeface="+mn-ea"/>
              <a:cs typeface="+mn-cs"/>
            </a:endParaRPr>
          </a:p>
        </p:txBody>
      </p:sp>
      <p:sp>
        <p:nvSpPr>
          <p:cNvPr id="4" name="スライド番号プレースホルダ 3"/>
          <p:cNvSpPr>
            <a:spLocks noGrp="1"/>
          </p:cNvSpPr>
          <p:nvPr>
            <p:ph type="sldNum" sz="quarter" idx="11"/>
          </p:nvPr>
        </p:nvSpPr>
        <p:spPr bwMode="gray"/>
        <p:txBody>
          <a:bodyPr/>
          <a:lstStyle>
            <a:lvl1pPr>
              <a:defRPr>
                <a:solidFill>
                  <a:schemeClr val="tx2"/>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AA5FCFE5-FE56-4EF1-80A8-07776887C2A1}" type="slidenum">
              <a:rPr kumimoji="0" lang="ja-JP" altLang="en-US" sz="900" b="0" i="0" u="none" strike="noStrike" kern="1200" cap="none" spc="0" normalizeH="0" baseline="0" noProof="0" smtClean="0">
                <a:ln>
                  <a:noFill/>
                </a:ln>
                <a:solidFill>
                  <a:srgbClr val="44546A"/>
                </a:solidFill>
                <a:effectLst/>
                <a:uLnTx/>
                <a:uFillTx/>
                <a:latin typeface="Trebuchet MS" panose="020B0603020202020204"/>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ja-JP" altLang="en-US" sz="900" b="0" i="0" u="none" strike="noStrike" kern="1200" cap="none" spc="0" normalizeH="0" baseline="0" noProof="0" dirty="0">
              <a:ln>
                <a:noFill/>
              </a:ln>
              <a:solidFill>
                <a:srgbClr val="44546A"/>
              </a:solidFill>
              <a:effectLst/>
              <a:uLnTx/>
              <a:uFillTx/>
              <a:latin typeface="Trebuchet MS" panose="020B0603020202020204"/>
              <a:cs typeface="+mn-cs"/>
            </a:endParaRPr>
          </a:p>
        </p:txBody>
      </p:sp>
      <p:sp>
        <p:nvSpPr>
          <p:cNvPr id="9" name="テキスト プレースホルダー 2"/>
          <p:cNvSpPr>
            <a:spLocks noGrp="1"/>
          </p:cNvSpPr>
          <p:nvPr>
            <p:ph type="body" sz="quarter" idx="15" hasCustomPrompt="1"/>
          </p:nvPr>
        </p:nvSpPr>
        <p:spPr>
          <a:xfrm>
            <a:off x="384458" y="1016000"/>
            <a:ext cx="3987692" cy="432000"/>
          </a:xfrm>
        </p:spPr>
        <p:txBody>
          <a:bodyPr wrap="none" anchor="ctr">
            <a:noAutofit/>
          </a:bodyPr>
          <a:lstStyle>
            <a:lvl1pPr>
              <a:defRPr sz="1292" b="1">
                <a:solidFill>
                  <a:schemeClr val="accent2"/>
                </a:solidFill>
              </a:defRPr>
            </a:lvl1pPr>
          </a:lstStyle>
          <a:p>
            <a:pPr lvl="0"/>
            <a:r>
              <a:rPr kumimoji="1" lang="en-US" altLang="ja-JP" dirty="0" smtClean="0"/>
              <a:t>Header</a:t>
            </a:r>
            <a:r>
              <a:rPr kumimoji="1" lang="ja-JP" altLang="en-US" dirty="0" smtClean="0"/>
              <a:t>を入力（スライドタイトル）</a:t>
            </a:r>
            <a:endParaRPr kumimoji="1" lang="ja-JP" altLang="en-US" dirty="0"/>
          </a:p>
        </p:txBody>
      </p:sp>
    </p:spTree>
    <p:extLst>
      <p:ext uri="{BB962C8B-B14F-4D97-AF65-F5344CB8AC3E}">
        <p14:creationId xmlns:p14="http://schemas.microsoft.com/office/powerpoint/2010/main" val="701896204"/>
      </p:ext>
    </p:extLst>
  </p:cSld>
  <p:clrMapOvr>
    <a:masterClrMapping/>
  </p:clrMapOvr>
  <p:timing>
    <p:tnLst>
      <p:par>
        <p:cTn id="1" dur="indefinite" restart="never" nodeType="tmRoot"/>
      </p:par>
    </p:tn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1_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endParaRPr>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rPr>
              <a:t>http://www.ppt.prtxt.ru</a:t>
            </a: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1345D833-4658-41A7-8C17-5F9EEBC010D0}" type="slidenum">
              <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a:ln>
                <a:noFill/>
              </a:ln>
              <a:solidFill>
                <a:srgbClr val="2C3C43"/>
              </a:solidFill>
              <a:effectLst/>
              <a:uLnTx/>
              <a:uFillTx/>
              <a:latin typeface="Trebuchet MS" panose="020B0603020202020204"/>
              <a:ea typeface="+mn-ea"/>
              <a:cs typeface="Arial" charset="0"/>
            </a:endParaRPr>
          </a:p>
        </p:txBody>
      </p:sp>
    </p:spTree>
    <p:extLst>
      <p:ext uri="{BB962C8B-B14F-4D97-AF65-F5344CB8AC3E}">
        <p14:creationId xmlns:p14="http://schemas.microsoft.com/office/powerpoint/2010/main" val="4237477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theme" Target="../theme/theme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slideLayout" Target="../slideLayouts/slideLayout49.xml"/><Relationship Id="rId3" Type="http://schemas.openxmlformats.org/officeDocument/2006/relationships/slideLayout" Target="../slideLayouts/slideLayout34.xml"/><Relationship Id="rId21" Type="http://schemas.openxmlformats.org/officeDocument/2006/relationships/theme" Target="../theme/theme3.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20" Type="http://schemas.openxmlformats.org/officeDocument/2006/relationships/slideLayout" Target="../slideLayouts/slideLayout51.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slideLayout" Target="../slideLayouts/slideLayout50.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19.10.2021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27070296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346E04B0-FABE-477F-A049-CCF152A8366D}" type="datetimeFigureOut">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19.10.2021</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844083" rtl="0" eaLnBrk="1" fontAlgn="auto" latinLnBrk="0" hangingPunct="1">
              <a:lnSpc>
                <a:spcPct val="100000"/>
              </a:lnSpc>
              <a:spcBef>
                <a:spcPts val="0"/>
              </a:spcBef>
              <a:spcAft>
                <a:spcPts val="0"/>
              </a:spcAft>
              <a:buClrTx/>
              <a:buSzTx/>
              <a:buFontTx/>
              <a:buNone/>
              <a:tabLst/>
              <a:defRPr/>
            </a:pPr>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marL="0" marR="0" lvl="0" indent="0" algn="r" defTabSz="844083" rtl="0" eaLnBrk="1" fontAlgn="auto" latinLnBrk="0" hangingPunct="1">
              <a:lnSpc>
                <a:spcPct val="100000"/>
              </a:lnSpc>
              <a:spcBef>
                <a:spcPts val="0"/>
              </a:spcBef>
              <a:spcAft>
                <a:spcPts val="0"/>
              </a:spcAft>
              <a:buClrTx/>
              <a:buSzTx/>
              <a:buFontTx/>
              <a:buNone/>
              <a:tabLst/>
              <a:defRPr/>
            </a:pPr>
            <a:fld id="{377726D6-68E6-43F8-8A87-1DD67164F644}" type="slidenum">
              <a:rPr kumimoji="0" lang="ru-RU" sz="900" b="0" i="0" u="none" strike="noStrike" kern="1200" cap="none" spc="0" normalizeH="0" baseline="0" noProof="0" smtClean="0">
                <a:ln>
                  <a:noFill/>
                </a:ln>
                <a:solidFill>
                  <a:prstClr val="black">
                    <a:tint val="75000"/>
                  </a:prstClr>
                </a:solidFill>
                <a:effectLst/>
                <a:uLnTx/>
                <a:uFillTx/>
                <a:latin typeface="Trebuchet MS" panose="020B0603020202020204"/>
                <a:ea typeface="+mn-ea"/>
                <a:cs typeface="+mn-cs"/>
              </a:rPr>
              <a:pPr marL="0" marR="0" lvl="0" indent="0" algn="r" defTabSz="844083" rtl="0" eaLnBrk="1" fontAlgn="auto" latinLnBrk="0" hangingPunct="1">
                <a:lnSpc>
                  <a:spcPct val="100000"/>
                </a:lnSpc>
                <a:spcBef>
                  <a:spcPts val="0"/>
                </a:spcBef>
                <a:spcAft>
                  <a:spcPts val="0"/>
                </a:spcAft>
                <a:buClrTx/>
                <a:buSzTx/>
                <a:buFontTx/>
                <a:buNone/>
                <a:tabLst/>
                <a:defRPr/>
              </a:pPr>
              <a:t>‹#›</a:t>
            </a:fld>
            <a:endParaRPr kumimoji="0" lang="ru-RU" sz="900" b="0" i="0" u="none" strike="noStrike" kern="1200" cap="none" spc="0" normalizeH="0" baseline="0" noProof="0">
              <a:ln>
                <a:noFill/>
              </a:ln>
              <a:solidFill>
                <a:prstClr val="black">
                  <a:tint val="75000"/>
                </a:prstClr>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3545028140"/>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 id="2147483697" r:id="rId16"/>
    <p:sldLayoutId id="2147483698" r:id="rId17"/>
    <p:sldLayoutId id="2147483699" r:id="rId18"/>
    <p:sldLayoutId id="2147483700" r:id="rId19"/>
    <p:sldLayoutId id="2147483701" r:id="rId20"/>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3419872" y="2254067"/>
            <a:ext cx="5706471" cy="2505825"/>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844083">
              <a:defRPr/>
            </a:pPr>
            <a:r>
              <a:rPr kumimoji="0" lang="ru-RU" sz="2800" b="1" i="1" u="none" strike="noStrike" kern="1200" cap="none" spc="0" normalizeH="0" baseline="0" noProof="0" dirty="0" smtClean="0">
                <a:ln>
                  <a:noFill/>
                </a:ln>
                <a:solidFill>
                  <a:prstClr val="black"/>
                </a:solidFill>
                <a:effectLst/>
                <a:uLnTx/>
                <a:uFillTx/>
                <a:latin typeface="Times New Roman" pitchFamily="18" charset="0"/>
                <a:ea typeface="+mn-ea"/>
                <a:cs typeface="Times New Roman" pitchFamily="18" charset="0"/>
              </a:rPr>
              <a:t>  </a:t>
            </a:r>
            <a:r>
              <a:rPr kumimoji="0" lang="uz-Cyrl-UZ" sz="2800" b="1" i="1" u="none" strike="noStrike" kern="1200" cap="none" spc="0" normalizeH="0" baseline="0" noProof="0" dirty="0" smtClean="0">
                <a:ln>
                  <a:noFill/>
                </a:ln>
                <a:solidFill>
                  <a:prstClr val="black"/>
                </a:solidFill>
                <a:effectLst/>
                <a:uLnTx/>
                <a:uFillTx/>
                <a:latin typeface="Times New Roman" pitchFamily="18" charset="0"/>
                <a:ea typeface="+mn-ea"/>
                <a:cs typeface="Times New Roman" pitchFamily="18" charset="0"/>
              </a:rPr>
              <a:t>3</a:t>
            </a:r>
            <a:r>
              <a:rPr lang="ru-RU" sz="2800" b="1" i="1" dirty="0" smtClean="0">
                <a:solidFill>
                  <a:prstClr val="black"/>
                </a:solidFill>
                <a:latin typeface="Times New Roman" pitchFamily="18" charset="0"/>
                <a:cs typeface="Times New Roman" pitchFamily="18" charset="0"/>
              </a:rPr>
              <a:t>-</a:t>
            </a:r>
            <a:r>
              <a:rPr lang="ru-RU" sz="2800" b="1" i="1" dirty="0" err="1" smtClean="0">
                <a:solidFill>
                  <a:prstClr val="black"/>
                </a:solidFill>
                <a:latin typeface="Times New Roman" pitchFamily="18" charset="0"/>
                <a:cs typeface="Times New Roman" pitchFamily="18" charset="0"/>
              </a:rPr>
              <a:t>Мавзу</a:t>
            </a:r>
            <a:r>
              <a:rPr lang="ru-RU" sz="2800" b="1" i="1" dirty="0">
                <a:solidFill>
                  <a:prstClr val="black"/>
                </a:solidFill>
                <a:latin typeface="Times New Roman" pitchFamily="18" charset="0"/>
                <a:cs typeface="Times New Roman" pitchFamily="18" charset="0"/>
              </a:rPr>
              <a:t>: </a:t>
            </a:r>
            <a:r>
              <a:rPr lang="uz-Latn-UZ" sz="2800" b="1" i="1" dirty="0">
                <a:solidFill>
                  <a:prstClr val="black"/>
                </a:solidFill>
                <a:latin typeface="Times New Roman" pitchFamily="18" charset="0"/>
                <a:cs typeface="Times New Roman" pitchFamily="18" charset="0"/>
              </a:rPr>
              <a:t>Elektron tijoratning asosiy modellari va </a:t>
            </a:r>
            <a:r>
              <a:rPr lang="uz-Latn-UZ" sz="2800" b="1" i="1" dirty="0" smtClean="0">
                <a:solidFill>
                  <a:prstClr val="black"/>
                </a:solidFill>
                <a:latin typeface="Times New Roman" pitchFamily="18" charset="0"/>
                <a:cs typeface="Times New Roman" pitchFamily="18" charset="0"/>
              </a:rPr>
              <a:t>tamoyillari</a:t>
            </a:r>
            <a:endParaRPr lang="ru-RU" sz="2800" b="1" i="1" dirty="0">
              <a:solidFill>
                <a:prstClr val="black"/>
              </a:solidFill>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 y="2254067"/>
            <a:ext cx="3744582" cy="25058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179512" y="717409"/>
            <a:ext cx="8517352" cy="1169551"/>
          </a:xfrm>
          <a:prstGeom prst="rect">
            <a:avLst/>
          </a:prstGeom>
        </p:spPr>
        <p:txBody>
          <a:bodyPr wrap="square">
            <a:spAutoFit/>
          </a:bodyPr>
          <a:lstStyle/>
          <a:p>
            <a:pPr marL="0" marR="0" lvl="0" indent="0" algn="ctr" defTabSz="844083" rtl="0" eaLnBrk="1" fontAlgn="auto" latinLnBrk="0" hangingPunct="1">
              <a:lnSpc>
                <a:spcPct val="100000"/>
              </a:lnSpc>
              <a:spcBef>
                <a:spcPts val="0"/>
              </a:spcBef>
              <a:spcAft>
                <a:spcPts val="0"/>
              </a:spcAft>
              <a:buClrTx/>
              <a:buSzTx/>
              <a:buFontTx/>
              <a:buNone/>
              <a:tabLst/>
              <a:defRPr/>
            </a:pPr>
            <a:r>
              <a:rPr kumimoji="0" lang="ru-RU" sz="3500" b="1" i="0" u="none" strike="noStrike" kern="1200" cap="none" spc="0" normalizeH="0" baseline="0" noProof="0" dirty="0" smtClean="0">
                <a:ln>
                  <a:noFill/>
                </a:ln>
                <a:solidFill>
                  <a:prstClr val="black"/>
                </a:solidFill>
                <a:effectLst/>
                <a:uLnTx/>
                <a:uFillTx/>
                <a:latin typeface="Times New Roman" pitchFamily="18" charset="0"/>
                <a:ea typeface="+mn-ea"/>
                <a:cs typeface="Times New Roman" pitchFamily="18" charset="0"/>
              </a:rPr>
              <a:t>«</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Бизнес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ва</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тадбиркорлик</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олий</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ru-RU" sz="3500" b="1" i="0" u="none" strike="noStrike" kern="1200" cap="none" spc="0" normalizeH="0" baseline="0" noProof="0" dirty="0" err="1">
                <a:ln>
                  <a:noFill/>
                </a:ln>
                <a:solidFill>
                  <a:prstClr val="black"/>
                </a:solidFill>
                <a:effectLst/>
                <a:uLnTx/>
                <a:uFillTx/>
                <a:latin typeface="Times New Roman" pitchFamily="18" charset="0"/>
                <a:ea typeface="+mn-ea"/>
                <a:cs typeface="Times New Roman" pitchFamily="18" charset="0"/>
              </a:rPr>
              <a:t>мактаби</a:t>
            </a:r>
            <a:r>
              <a:rPr kumimoji="0" lang="ru-RU" sz="3500" b="1" i="0" u="none" strike="noStrike" kern="1200" cap="none" spc="0" normalizeH="0" baseline="0" noProof="0" dirty="0" smtClean="0">
                <a:ln>
                  <a:noFill/>
                </a:ln>
                <a:solidFill>
                  <a:prstClr val="black"/>
                </a:solidFill>
                <a:effectLst/>
                <a:uLnTx/>
                <a:uFillTx/>
                <a:latin typeface="Times New Roman" pitchFamily="18" charset="0"/>
                <a:ea typeface="+mn-ea"/>
                <a:cs typeface="Times New Roman" pitchFamily="18" charset="0"/>
              </a:rPr>
              <a:t>»</a:t>
            </a:r>
            <a: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r>
            <a:br>
              <a:rPr kumimoji="0" lang="ru-RU" sz="35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br>
            <a:endParaRPr kumimoji="0" lang="ru-RU" sz="3500" b="0" i="0" u="none" strike="noStrike" kern="1200" cap="none" spc="0" normalizeH="0" baseline="0" noProof="0" dirty="0">
              <a:ln>
                <a:noFill/>
              </a:ln>
              <a:solidFill>
                <a:srgbClr val="5B9BD5">
                  <a:lumMod val="20000"/>
                  <a:lumOff val="80000"/>
                </a:srgbClr>
              </a:solidFill>
              <a:effectLst/>
              <a:uLnTx/>
              <a:uFillTx/>
              <a:latin typeface="Calibri Light"/>
              <a:ea typeface="+mn-ea"/>
              <a:cs typeface="+mn-cs"/>
            </a:endParaRPr>
          </a:p>
        </p:txBody>
      </p:sp>
      <p:sp>
        <p:nvSpPr>
          <p:cNvPr id="8" name="Прямоугольник 7"/>
          <p:cNvSpPr/>
          <p:nvPr/>
        </p:nvSpPr>
        <p:spPr>
          <a:xfrm>
            <a:off x="4039438" y="5126999"/>
            <a:ext cx="2150346" cy="400110"/>
          </a:xfrm>
          <a:prstGeom prst="rect">
            <a:avLst/>
          </a:prstGeom>
        </p:spPr>
        <p:txBody>
          <a:bodyPr wrap="square">
            <a:spAutoFit/>
          </a:bodyPr>
          <a:lstStyle/>
          <a:p>
            <a:pPr marL="0" marR="0" lvl="0" indent="0" algn="r" defTabSz="844083"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err="1" smtClean="0">
                <a:ln>
                  <a:prstDash val="solid"/>
                </a:ln>
                <a:solidFill>
                  <a:srgbClr val="44546A">
                    <a:lumMod val="75000"/>
                  </a:srgbClr>
                </a:solidFill>
                <a:effectLst/>
                <a:uLnTx/>
                <a:uFillTx/>
                <a:latin typeface="Trebuchet MS" panose="020B0603020202020204"/>
                <a:ea typeface="+mn-ea"/>
                <a:cs typeface="Times New Roman" pitchFamily="18" charset="0"/>
              </a:rPr>
              <a:t>Кенжабаев</a:t>
            </a:r>
            <a:r>
              <a:rPr kumimoji="0" lang="ru-RU" sz="2000" b="1" i="0" u="none" strike="noStrike" kern="1200" cap="none" spc="0" normalizeH="0" baseline="0" noProof="0" dirty="0" smtClean="0">
                <a:ln>
                  <a:prstDash val="solid"/>
                </a:ln>
                <a:solidFill>
                  <a:srgbClr val="44546A">
                    <a:lumMod val="75000"/>
                  </a:srgbClr>
                </a:solidFill>
                <a:effectLst/>
                <a:uLnTx/>
                <a:uFillTx/>
                <a:latin typeface="Trebuchet MS" panose="020B0603020202020204"/>
                <a:ea typeface="+mn-ea"/>
                <a:cs typeface="Times New Roman" pitchFamily="18" charset="0"/>
              </a:rPr>
              <a:t> А.Т</a:t>
            </a:r>
            <a:endParaRPr kumimoji="0" lang="ru-RU" sz="2000" b="1" i="0" u="none" strike="noStrike" kern="1200" cap="none" spc="0" normalizeH="0" baseline="0" noProof="0" dirty="0">
              <a:ln>
                <a:prstDash val="solid"/>
              </a:ln>
              <a:solidFill>
                <a:srgbClr val="44546A">
                  <a:lumMod val="75000"/>
                </a:srgbClr>
              </a:solidFill>
              <a:effectLst/>
              <a:uLnTx/>
              <a:uFillTx/>
              <a:latin typeface="Trebuchet MS" panose="020B0603020202020204"/>
              <a:ea typeface="+mn-ea"/>
              <a:cs typeface="Times New Roman" pitchFamily="18" charset="0"/>
            </a:endParaRPr>
          </a:p>
        </p:txBody>
      </p:sp>
      <p:sp>
        <p:nvSpPr>
          <p:cNvPr id="9" name="Прямоугольник 8"/>
          <p:cNvSpPr/>
          <p:nvPr/>
        </p:nvSpPr>
        <p:spPr>
          <a:xfrm>
            <a:off x="6444292" y="5126999"/>
            <a:ext cx="1584092" cy="603883"/>
          </a:xfrm>
          <a:prstGeom prst="rect">
            <a:avLst/>
          </a:prstGeom>
        </p:spPr>
        <p:txBody>
          <a:bodyPr wrap="square">
            <a:spAutoFit/>
          </a:bodyPr>
          <a:lstStyle/>
          <a:p>
            <a:pPr marL="0" marR="0" lvl="0" indent="0" algn="l" defTabSz="844083" rtl="0" eaLnBrk="1" fontAlgn="auto" latinLnBrk="0" hangingPunct="1">
              <a:lnSpc>
                <a:spcPct val="100000"/>
              </a:lnSpc>
              <a:spcBef>
                <a:spcPts val="0"/>
              </a:spcBef>
              <a:spcAft>
                <a:spcPts val="0"/>
              </a:spcAft>
              <a:buClrTx/>
              <a:buSzTx/>
              <a:buFontTx/>
              <a:buNone/>
              <a:tabLst/>
              <a:defRPr/>
            </a:pPr>
            <a:r>
              <a:rPr kumimoji="0" lang="ru-RU" sz="1662" b="0" i="1" u="none" strike="noStrike" kern="1200" cap="none" spc="0" normalizeH="0" baseline="0" noProof="0" dirty="0">
                <a:ln>
                  <a:noFill/>
                </a:ln>
                <a:solidFill>
                  <a:srgbClr val="44546A">
                    <a:lumMod val="75000"/>
                  </a:srgbClr>
                </a:solidFill>
                <a:effectLst/>
                <a:uLnTx/>
                <a:uFillTx/>
                <a:latin typeface="Trebuchet MS" panose="020B0603020202020204"/>
                <a:ea typeface="+mn-ea"/>
                <a:cs typeface="Times New Roman" pitchFamily="18" charset="0"/>
              </a:rPr>
              <a:t>  </a:t>
            </a:r>
            <a:r>
              <a:rPr kumimoji="0" lang="ru-RU" sz="1662" b="0" i="1" u="none" strike="noStrike" kern="1200" cap="none" spc="0" normalizeH="0" baseline="0" noProof="0" dirty="0" err="1">
                <a:ln>
                  <a:noFill/>
                </a:ln>
                <a:solidFill>
                  <a:srgbClr val="44546A">
                    <a:lumMod val="75000"/>
                  </a:srgbClr>
                </a:solidFill>
                <a:effectLst/>
                <a:uLnTx/>
                <a:uFillTx/>
                <a:latin typeface="Trebuchet MS" panose="020B0603020202020204"/>
                <a:ea typeface="+mn-ea"/>
                <a:cs typeface="Times New Roman" pitchFamily="18" charset="0"/>
              </a:rPr>
              <a:t>и.ф.д</a:t>
            </a:r>
            <a:r>
              <a:rPr kumimoji="0" lang="ru-RU" sz="1662" b="0" i="1" u="none" strike="noStrike" kern="1200" cap="none" spc="0" normalizeH="0" baseline="0" noProof="0" dirty="0" smtClean="0">
                <a:ln>
                  <a:noFill/>
                </a:ln>
                <a:solidFill>
                  <a:srgbClr val="44546A">
                    <a:lumMod val="75000"/>
                  </a:srgbClr>
                </a:solidFill>
                <a:effectLst/>
                <a:uLnTx/>
                <a:uFillTx/>
                <a:latin typeface="Trebuchet MS" panose="020B0603020202020204"/>
                <a:ea typeface="+mn-ea"/>
                <a:cs typeface="Times New Roman" pitchFamily="18" charset="0"/>
              </a:rPr>
              <a:t>., профессор</a:t>
            </a:r>
            <a:endParaRPr kumimoji="0" lang="ru-RU" sz="1662" b="0" i="1" u="none" strike="noStrike" kern="1200" cap="none" spc="0" normalizeH="0" baseline="0" noProof="0" dirty="0">
              <a:ln>
                <a:noFill/>
              </a:ln>
              <a:solidFill>
                <a:srgbClr val="44546A">
                  <a:lumMod val="75000"/>
                </a:srgbClr>
              </a:solidFill>
              <a:effectLst/>
              <a:uLnTx/>
              <a:uFillTx/>
              <a:latin typeface="Trebuchet MS" panose="020B0603020202020204"/>
              <a:ea typeface="+mn-ea"/>
              <a:cs typeface="Times New Roman" pitchFamily="18" charset="0"/>
            </a:endParaRPr>
          </a:p>
        </p:txBody>
      </p:sp>
      <p:cxnSp>
        <p:nvCxnSpPr>
          <p:cNvPr id="12" name="Прямая соединительная линия 11"/>
          <p:cNvCxnSpPr/>
          <p:nvPr/>
        </p:nvCxnSpPr>
        <p:spPr>
          <a:xfrm>
            <a:off x="6234940" y="5126999"/>
            <a:ext cx="0" cy="110799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40367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uz-Latn-UZ" b="1" dirty="0" smtClean="0"/>
              <a:t>Elektron tijoratning asosiy modellari va </a:t>
            </a:r>
            <a:r>
              <a:rPr lang="uz-Latn-UZ" b="1" dirty="0" smtClean="0"/>
              <a:t>tamoyillari</a:t>
            </a:r>
            <a:endParaRPr lang="ru-RU" dirty="0"/>
          </a:p>
        </p:txBody>
      </p:sp>
      <p:sp>
        <p:nvSpPr>
          <p:cNvPr id="3" name="Подзаголовок 2"/>
          <p:cNvSpPr>
            <a:spLocks noGrp="1"/>
          </p:cNvSpPr>
          <p:nvPr>
            <p:ph type="subTitle" idx="1"/>
          </p:nvPr>
        </p:nvSpPr>
        <p:spPr>
          <a:xfrm>
            <a:off x="2339752" y="4869160"/>
            <a:ext cx="6400800" cy="1752600"/>
          </a:xfrm>
        </p:spPr>
        <p:txBody>
          <a:bodyPr>
            <a:normAutofit/>
          </a:bodyPr>
          <a:lstStyle/>
          <a:p>
            <a:r>
              <a:rPr lang="en-US" sz="3600" dirty="0" smtClean="0"/>
              <a:t>                               </a:t>
            </a:r>
            <a:endParaRPr lang="ru-RU" sz="36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dirty="0" smtClean="0"/>
              <a:t>REJA:</a:t>
            </a:r>
            <a:endParaRPr lang="ru-RU" dirty="0"/>
          </a:p>
        </p:txBody>
      </p:sp>
      <p:sp>
        <p:nvSpPr>
          <p:cNvPr id="3" name="Содержимое 2"/>
          <p:cNvSpPr>
            <a:spLocks noGrp="1"/>
          </p:cNvSpPr>
          <p:nvPr>
            <p:ph idx="1"/>
          </p:nvPr>
        </p:nvSpPr>
        <p:spPr/>
        <p:txBody>
          <a:bodyPr/>
          <a:lstStyle/>
          <a:p>
            <a:pPr marL="514350" indent="-514350">
              <a:buAutoNum type="arabicPeriod"/>
            </a:pPr>
            <a:r>
              <a:rPr lang="uz-Latn-UZ" b="1" dirty="0" smtClean="0"/>
              <a:t>Elektron tijorat modellari haqida tushuncha.</a:t>
            </a:r>
            <a:endParaRPr lang="en-US" b="1" dirty="0" smtClean="0"/>
          </a:p>
          <a:p>
            <a:pPr marL="514350" indent="-514350">
              <a:buFont typeface="Arial" pitchFamily="34" charset="0"/>
              <a:buAutoNum type="arabicPeriod"/>
            </a:pPr>
            <a:r>
              <a:rPr lang="uz-Latn-UZ" b="1" dirty="0" smtClean="0"/>
              <a:t>Elektron tijorat </a:t>
            </a:r>
            <a:r>
              <a:rPr lang="en-US" b="1" dirty="0" err="1" smtClean="0"/>
              <a:t>modelining</a:t>
            </a:r>
            <a:r>
              <a:rPr lang="en-US" b="1" dirty="0" smtClean="0"/>
              <a:t> </a:t>
            </a:r>
            <a:r>
              <a:rPr lang="en-US" b="1" dirty="0" err="1" smtClean="0"/>
              <a:t>asosiy</a:t>
            </a:r>
            <a:r>
              <a:rPr lang="en-US" b="1" dirty="0" smtClean="0"/>
              <a:t> </a:t>
            </a:r>
            <a:r>
              <a:rPr lang="en-US" b="1" dirty="0" err="1" smtClean="0"/>
              <a:t>ko’rinishlari</a:t>
            </a:r>
            <a:r>
              <a:rPr lang="en-US" b="1" dirty="0" smtClean="0"/>
              <a:t>.</a:t>
            </a:r>
            <a:endParaRPr lang="ru-RU" dirty="0" smtClean="0"/>
          </a:p>
          <a:p>
            <a:pPr marL="514350" indent="-514350">
              <a:buFont typeface="Arial" pitchFamily="34" charset="0"/>
              <a:buAutoNum type="arabicPeriod"/>
            </a:pPr>
            <a:r>
              <a:rPr lang="uz-Cyrl-UZ" b="1" dirty="0" smtClean="0"/>
              <a:t>Elektron va an’anaviy biznes</a:t>
            </a:r>
            <a:r>
              <a:rPr lang="en-US" b="1" dirty="0" smtClean="0"/>
              <a:t>.</a:t>
            </a:r>
            <a:endParaRPr lang="ru-RU" dirty="0" smtClean="0"/>
          </a:p>
          <a:p>
            <a:pPr marL="514350" indent="-514350">
              <a:buAutoNum type="arabicPeriod"/>
            </a:pPr>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39784"/>
          </a:xfrm>
        </p:spPr>
        <p:txBody>
          <a:bodyPr/>
          <a:lstStyle/>
          <a:p>
            <a:r>
              <a:rPr lang="uz-Latn-UZ" sz="3200" dirty="0">
                <a:solidFill>
                  <a:prstClr val="white"/>
                </a:solidFill>
                <a:ea typeface="+mn-ea"/>
                <a:cs typeface="+mn-cs"/>
              </a:rPr>
              <a:t>Elektron tijorat modeli</a:t>
            </a:r>
            <a:endParaRPr lang="ru-RU" dirty="0"/>
          </a:p>
        </p:txBody>
      </p:sp>
      <p:sp>
        <p:nvSpPr>
          <p:cNvPr id="3" name="Содержимое 2"/>
          <p:cNvSpPr>
            <a:spLocks noGrp="1"/>
          </p:cNvSpPr>
          <p:nvPr>
            <p:ph idx="1"/>
          </p:nvPr>
        </p:nvSpPr>
        <p:spPr>
          <a:xfrm>
            <a:off x="457200" y="1428736"/>
            <a:ext cx="8229600" cy="5214974"/>
          </a:xfrm>
        </p:spPr>
        <p:txBody>
          <a:bodyPr/>
          <a:lstStyle/>
          <a:p>
            <a:pPr>
              <a:buNone/>
            </a:pPr>
            <a:r>
              <a:rPr lang="en-US" sz="2400" dirty="0" smtClean="0"/>
              <a:t>  </a:t>
            </a:r>
            <a:r>
              <a:rPr lang="uz-Latn-UZ" sz="2400" dirty="0" smtClean="0"/>
              <a:t>Iqtisodchi-olimlar elektron tijoratni turli guruhlar bo‘yicha bir</a:t>
            </a:r>
            <a:r>
              <a:rPr lang="en-US" sz="2400" dirty="0" smtClean="0"/>
              <a:t> </a:t>
            </a:r>
            <a:r>
              <a:rPr lang="uz-Latn-UZ" sz="2400" dirty="0" smtClean="0"/>
              <a:t>nechta turlarga ajratib chiqishgan, ulardan eng ommabopi iste’molchilar guruhiga qarab turlarga ajratishdir.</a:t>
            </a:r>
            <a:endParaRPr lang="ru-RU" sz="2400" dirty="0" smtClean="0"/>
          </a:p>
          <a:p>
            <a:pPr>
              <a:buNone/>
            </a:pPr>
            <a:r>
              <a:rPr lang="uz-Latn-UZ" dirty="0" smtClean="0"/>
              <a:t>Elektron tijorat modelining asosiy ko’rinishlari.</a:t>
            </a:r>
            <a:endParaRPr lang="ru-RU" dirty="0" smtClean="0"/>
          </a:p>
          <a:p>
            <a:pPr>
              <a:buNone/>
            </a:pPr>
            <a:endParaRPr lang="en-US" dirty="0" smtClean="0"/>
          </a:p>
        </p:txBody>
      </p:sp>
      <p:sp>
        <p:nvSpPr>
          <p:cNvPr id="4" name="Прямоугольник 3"/>
          <p:cNvSpPr/>
          <p:nvPr/>
        </p:nvSpPr>
        <p:spPr>
          <a:xfrm>
            <a:off x="2571736" y="5000636"/>
            <a:ext cx="1928826" cy="1357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dirty="0" smtClean="0"/>
              <a:t>B2G-sxemasi  </a:t>
            </a:r>
            <a:r>
              <a:rPr lang="en-US" i="1" dirty="0" err="1" smtClean="0"/>
              <a:t>biznesdan-hukumatga</a:t>
            </a:r>
            <a:endParaRPr lang="ru-RU" dirty="0"/>
          </a:p>
        </p:txBody>
      </p:sp>
      <p:sp>
        <p:nvSpPr>
          <p:cNvPr id="5" name="Прямоугольник 4"/>
          <p:cNvSpPr/>
          <p:nvPr/>
        </p:nvSpPr>
        <p:spPr>
          <a:xfrm>
            <a:off x="3214678" y="3357562"/>
            <a:ext cx="2571768" cy="10001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ELEKTRON TIJORAT</a:t>
            </a:r>
            <a:endParaRPr lang="ru-RU" dirty="0"/>
          </a:p>
        </p:txBody>
      </p:sp>
      <p:sp>
        <p:nvSpPr>
          <p:cNvPr id="6" name="Прямоугольник 5"/>
          <p:cNvSpPr/>
          <p:nvPr/>
        </p:nvSpPr>
        <p:spPr>
          <a:xfrm>
            <a:off x="4786314" y="5000636"/>
            <a:ext cx="1857388" cy="1357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dirty="0" smtClean="0"/>
              <a:t>B2C-sxemasi  </a:t>
            </a:r>
            <a:r>
              <a:rPr lang="en-US" i="1" dirty="0" err="1" smtClean="0"/>
              <a:t>biznesdan-iste’molchiga</a:t>
            </a:r>
            <a:r>
              <a:rPr lang="en-US" i="1" dirty="0" smtClean="0"/>
              <a:t>. </a:t>
            </a:r>
            <a:endParaRPr lang="ru-RU" dirty="0"/>
          </a:p>
        </p:txBody>
      </p:sp>
      <p:sp>
        <p:nvSpPr>
          <p:cNvPr id="7" name="Прямоугольник 6"/>
          <p:cNvSpPr/>
          <p:nvPr/>
        </p:nvSpPr>
        <p:spPr>
          <a:xfrm>
            <a:off x="428596" y="5000636"/>
            <a:ext cx="1928826" cy="1357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dirty="0" smtClean="0"/>
              <a:t>B2B-sxemasi  </a:t>
            </a:r>
            <a:r>
              <a:rPr lang="en-US" i="1" dirty="0" err="1" smtClean="0"/>
              <a:t>biznesdan-biznesga</a:t>
            </a:r>
            <a:endParaRPr lang="ru-RU" dirty="0"/>
          </a:p>
        </p:txBody>
      </p:sp>
      <p:sp>
        <p:nvSpPr>
          <p:cNvPr id="8" name="Прямоугольник 7"/>
          <p:cNvSpPr/>
          <p:nvPr/>
        </p:nvSpPr>
        <p:spPr>
          <a:xfrm>
            <a:off x="6929454" y="5000636"/>
            <a:ext cx="1857388" cy="13573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dirty="0" smtClean="0"/>
              <a:t>C2C-sxemasi  </a:t>
            </a:r>
            <a:r>
              <a:rPr lang="en-US" i="1" dirty="0" err="1" smtClean="0"/>
              <a:t>iste’molchidan-iste’molchiga</a:t>
            </a:r>
            <a:endParaRPr lang="ru-RU" dirty="0"/>
          </a:p>
        </p:txBody>
      </p:sp>
      <p:cxnSp>
        <p:nvCxnSpPr>
          <p:cNvPr id="12" name="Прямая со стрелкой 11"/>
          <p:cNvCxnSpPr>
            <a:stCxn id="5" idx="1"/>
            <a:endCxn id="7" idx="0"/>
          </p:cNvCxnSpPr>
          <p:nvPr/>
        </p:nvCxnSpPr>
        <p:spPr>
          <a:xfrm rot="10800000" flipV="1">
            <a:off x="1393010" y="3857628"/>
            <a:ext cx="1821669" cy="1143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Прямая со стрелкой 14"/>
          <p:cNvCxnSpPr>
            <a:stCxn id="5" idx="2"/>
            <a:endCxn id="4" idx="0"/>
          </p:cNvCxnSpPr>
          <p:nvPr/>
        </p:nvCxnSpPr>
        <p:spPr>
          <a:xfrm rot="5400000">
            <a:off x="3696885" y="4196959"/>
            <a:ext cx="642942" cy="9644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Прямая со стрелкой 16"/>
          <p:cNvCxnSpPr>
            <a:stCxn id="5" idx="2"/>
          </p:cNvCxnSpPr>
          <p:nvPr/>
        </p:nvCxnSpPr>
        <p:spPr>
          <a:xfrm rot="16200000" flipH="1">
            <a:off x="4822033" y="4036223"/>
            <a:ext cx="714380" cy="135732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a:stCxn id="5" idx="3"/>
            <a:endCxn id="8" idx="0"/>
          </p:cNvCxnSpPr>
          <p:nvPr/>
        </p:nvCxnSpPr>
        <p:spPr>
          <a:xfrm>
            <a:off x="5786446" y="3857628"/>
            <a:ext cx="2071702" cy="11430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457200" y="357166"/>
            <a:ext cx="8229600" cy="5768997"/>
          </a:xfrm>
        </p:spPr>
        <p:txBody>
          <a:bodyPr/>
          <a:lstStyle/>
          <a:p>
            <a:r>
              <a:rPr lang="uz-Latn-UZ" dirty="0" smtClean="0"/>
              <a:t>B2B (biznesdan biznesga) bu o'zaro munosabat va Internet-biznesni tashkil etish shakli bo'lib, unda yuridik shaxslar ishtirok etadi. </a:t>
            </a:r>
            <a:endParaRPr lang="en-US" dirty="0" smtClean="0"/>
          </a:p>
          <a:p>
            <a:endParaRPr lang="ru-RU" dirty="0"/>
          </a:p>
        </p:txBody>
      </p:sp>
      <p:pic>
        <p:nvPicPr>
          <p:cNvPr id="5" name="Рисунок 4" descr="images.png"/>
          <p:cNvPicPr>
            <a:picLocks noChangeAspect="1"/>
          </p:cNvPicPr>
          <p:nvPr/>
        </p:nvPicPr>
        <p:blipFill>
          <a:blip r:embed="rId2"/>
          <a:stretch>
            <a:fillRect/>
          </a:stretch>
        </p:blipFill>
        <p:spPr>
          <a:xfrm>
            <a:off x="1000100" y="2786058"/>
            <a:ext cx="6786610" cy="35719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85728"/>
            <a:ext cx="8229600" cy="6286544"/>
          </a:xfrm>
        </p:spPr>
        <p:txBody>
          <a:bodyPr>
            <a:normAutofit fontScale="92500" lnSpcReduction="20000"/>
          </a:bodyPr>
          <a:lstStyle/>
          <a:p>
            <a:pPr>
              <a:buNone/>
            </a:pPr>
            <a:r>
              <a:rPr lang="uz-Latn-UZ" sz="3000" dirty="0" smtClean="0"/>
              <a:t>B2B tizimi ushbu turdagi elektron biznesning turli xil modellarini shakllantiradi: </a:t>
            </a:r>
            <a:endParaRPr lang="en-US" sz="3000" dirty="0" smtClean="0"/>
          </a:p>
          <a:p>
            <a:pPr marL="457200" indent="-457200">
              <a:buAutoNum type="arabicPeriod"/>
            </a:pPr>
            <a:r>
              <a:rPr lang="uz-Latn-UZ" sz="2400" dirty="0" smtClean="0"/>
              <a:t>Elektron savdo maydonchasi modeli ("Business to market market") - xaridorlar va sotuvchilar (masalan, elektron savdo markazi www.b2b-center) o'rtasida savdo bitimlari tuziladigan joy. .ru).</a:t>
            </a:r>
            <a:endParaRPr lang="en-US" sz="2400" dirty="0" smtClean="0"/>
          </a:p>
          <a:p>
            <a:pPr marL="457200" indent="-457200">
              <a:buNone/>
            </a:pPr>
            <a:r>
              <a:rPr lang="uz-Latn-UZ" sz="2400" dirty="0" smtClean="0"/>
              <a:t>2. Kim oshdi savdosi modeli har xil turdagi materiallar, xom ashyo, tovarlar va tayyor mahsulotlarning har qanday partiyasini sotish uchun virtual auktsionni yaratish uchun ishlab chiqilgan</a:t>
            </a:r>
            <a:r>
              <a:rPr lang="en-US" sz="2400" dirty="0" smtClean="0"/>
              <a:t>.</a:t>
            </a:r>
            <a:r>
              <a:rPr lang="uz-Latn-UZ" sz="2400" dirty="0" smtClean="0"/>
              <a:t> </a:t>
            </a:r>
            <a:endParaRPr lang="en-US" sz="2400" dirty="0" smtClean="0"/>
          </a:p>
          <a:p>
            <a:pPr marL="457200" indent="-457200">
              <a:buNone/>
            </a:pPr>
            <a:r>
              <a:rPr lang="uz-Latn-UZ" sz="2400" dirty="0" smtClean="0"/>
              <a:t>3. Byulleten taxtasi - bu yuqori ixtisoslashgan (sanoat) partiyalar, xom ashyolar, tayyor mahsulotlar yoki yarim tayyor mahsulotlarni sotish uchun virtual e'lonlar paneli. </a:t>
            </a:r>
            <a:endParaRPr lang="en-US" sz="2400" dirty="0" smtClean="0"/>
          </a:p>
          <a:p>
            <a:pPr marL="457200" indent="-457200">
              <a:buNone/>
            </a:pPr>
            <a:r>
              <a:rPr lang="uz-Latn-UZ" sz="2400" dirty="0" smtClean="0"/>
              <a:t>4. Savdo uyi yoki biznes hamjamiyatining modeli turli darajadagi ixtisoslashgan kompaniyalar uchun ma'lum bir xom ashyo turlari, tovarlar, ularning xususiyatlari to'g'risida ma'lumot mavjud veb-sayt ko'rinishida qulay axborot va tijorat muhitini yaratishga mo'ljallangan </a:t>
            </a:r>
            <a:r>
              <a:rPr lang="en-US" sz="2400" dirty="0" smtClean="0"/>
              <a:t>. </a:t>
            </a:r>
          </a:p>
          <a:p>
            <a:pPr marL="457200" indent="-457200">
              <a:buNone/>
            </a:pPr>
            <a:r>
              <a:rPr lang="uz-Latn-UZ" sz="2400" dirty="0" smtClean="0"/>
              <a:t>5. Avtomatik almashinuv modeli standartlashtirilgan xom ashyo yoki tovar turlari bilan elektron savdo qilish uchun mo'ljallangan. bunda onlayn tarzda lotlarni sotish va sotib olishga buyurtmanomalar to'liq avtomatik ravishda ko'rib chiqiladi.</a:t>
            </a:r>
            <a:endParaRPr lang="ru-RU" sz="2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B2G</a:t>
            </a:r>
            <a:endParaRPr lang="ru-RU" dirty="0"/>
          </a:p>
        </p:txBody>
      </p:sp>
      <p:sp>
        <p:nvSpPr>
          <p:cNvPr id="3" name="Содержимое 2"/>
          <p:cNvSpPr>
            <a:spLocks noGrp="1"/>
          </p:cNvSpPr>
          <p:nvPr>
            <p:ph idx="1"/>
          </p:nvPr>
        </p:nvSpPr>
        <p:spPr>
          <a:xfrm>
            <a:off x="457200" y="1285860"/>
            <a:ext cx="8229600" cy="4840303"/>
          </a:xfrm>
          <a:ln>
            <a:solidFill>
              <a:schemeClr val="tx2">
                <a:lumMod val="10000"/>
              </a:schemeClr>
            </a:solidFill>
          </a:ln>
        </p:spPr>
        <p:txBody>
          <a:bodyPr/>
          <a:lstStyle/>
          <a:p>
            <a:r>
              <a:rPr lang="uz-Latn-UZ" dirty="0" smtClean="0"/>
              <a:t>B2G (biznesdan davlatga) - tijorat korxonalari va davlat o'rtasidagi munosabatlar. B2G tizimlariga misol qilib davlat xaridlari elektron tizimlarini keltirish mumkin</a:t>
            </a:r>
            <a:r>
              <a:rPr lang="en-US" dirty="0" smtClean="0"/>
              <a:t>. </a:t>
            </a:r>
            <a:endParaRPr lang="en-US" dirty="0" smtClean="0">
              <a:solidFill>
                <a:schemeClr val="bg1">
                  <a:lumMod val="95000"/>
                  <a:lumOff val="5000"/>
                </a:schemeClr>
              </a:solidFill>
            </a:endParaRPr>
          </a:p>
        </p:txBody>
      </p:sp>
      <p:pic>
        <p:nvPicPr>
          <p:cNvPr id="4" name="Рисунок 3" descr="index.png"/>
          <p:cNvPicPr>
            <a:picLocks noChangeAspect="1"/>
          </p:cNvPicPr>
          <p:nvPr/>
        </p:nvPicPr>
        <p:blipFill>
          <a:blip r:embed="rId2"/>
          <a:stretch>
            <a:fillRect/>
          </a:stretch>
        </p:blipFill>
        <p:spPr>
          <a:xfrm>
            <a:off x="1285852" y="3714752"/>
            <a:ext cx="6357982" cy="285752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457200" y="500063"/>
            <a:ext cx="8229600" cy="5626100"/>
          </a:xfrm>
        </p:spPr>
        <p:txBody>
          <a:bodyPr/>
          <a:lstStyle/>
          <a:p>
            <a:pPr algn="ctr"/>
            <a:r>
              <a:rPr lang="uz-Latn-UZ" sz="2400" dirty="0" smtClean="0"/>
              <a:t>B2C (Business-to-Consumer)</a:t>
            </a:r>
            <a:endParaRPr lang="en-US" sz="2400" dirty="0" smtClean="0"/>
          </a:p>
          <a:p>
            <a:pPr>
              <a:buNone/>
            </a:pPr>
            <a:r>
              <a:rPr lang="uz-Latn-UZ" sz="2400" dirty="0" smtClean="0"/>
              <a:t>Hozirgi vaqtda B2C (Business-to-Consumer) modeli eng mashhur elektron tijorat modelidir. B2C deganda, tovarlar yoki xizmatlarning yakuniy iste'molchisi bilan iqtisodiy munosabatlarga yo'naltirilgan bozor sektori tushuniladi. B2Cs elektron tijorat shakli va elektron tijorat uchun yaratilgan onlayn-resurs turini belgilaydi. B2C modeli Internet-do'konni o'z ichiga oladi (masalan, lamoda https://www.lamoda.ru onlayn-do'kon).</a:t>
            </a:r>
          </a:p>
          <a:p>
            <a:endParaRPr lang="ru-RU" dirty="0"/>
          </a:p>
        </p:txBody>
      </p:sp>
      <p:pic>
        <p:nvPicPr>
          <p:cNvPr id="7" name="Рисунок 6" descr="eshop-direct-sales.png"/>
          <p:cNvPicPr>
            <a:picLocks noChangeAspect="1"/>
          </p:cNvPicPr>
          <p:nvPr/>
        </p:nvPicPr>
        <p:blipFill>
          <a:blip r:embed="rId2"/>
          <a:stretch>
            <a:fillRect/>
          </a:stretch>
        </p:blipFill>
        <p:spPr>
          <a:xfrm>
            <a:off x="1643042" y="3143248"/>
            <a:ext cx="6572296" cy="4139282"/>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C2C</a:t>
            </a:r>
            <a:endParaRPr lang="ru-RU" dirty="0"/>
          </a:p>
        </p:txBody>
      </p:sp>
      <p:sp>
        <p:nvSpPr>
          <p:cNvPr id="3" name="Содержимое 2"/>
          <p:cNvSpPr>
            <a:spLocks noGrp="1"/>
          </p:cNvSpPr>
          <p:nvPr>
            <p:ph idx="1"/>
          </p:nvPr>
        </p:nvSpPr>
        <p:spPr>
          <a:xfrm>
            <a:off x="457200" y="1285860"/>
            <a:ext cx="8229600" cy="4840303"/>
          </a:xfrm>
        </p:spPr>
        <p:txBody>
          <a:bodyPr>
            <a:normAutofit/>
          </a:bodyPr>
          <a:lstStyle/>
          <a:p>
            <a:r>
              <a:rPr lang="uz-Latn-UZ" dirty="0" smtClean="0"/>
              <a:t>C2C modelini amalga oshirish vositachilar orqali amalga oshiriladigan iste'molchilar o'rtasida xizmatlarni sotish va sotib olishni o'z ichiga oladi. C2C modeli byulletenlarni namoyish etadi (masalan, www</a:t>
            </a:r>
            <a:r>
              <a:rPr lang="en-US" dirty="0" smtClean="0"/>
              <a:t>.</a:t>
            </a:r>
            <a:r>
              <a:rPr lang="en-US" dirty="0" err="1" smtClean="0"/>
              <a:t>ebay</a:t>
            </a:r>
            <a:r>
              <a:rPr lang="uz-Latn-UZ" dirty="0" smtClean="0"/>
              <a:t>.u</a:t>
            </a:r>
            <a:r>
              <a:rPr lang="en-US" dirty="0" smtClean="0"/>
              <a:t>z</a:t>
            </a:r>
            <a:r>
              <a:rPr lang="uz-Latn-UZ" dirty="0" smtClean="0"/>
              <a:t>).</a:t>
            </a:r>
            <a:endParaRPr lang="ru-RU" dirty="0"/>
          </a:p>
        </p:txBody>
      </p:sp>
      <p:pic>
        <p:nvPicPr>
          <p:cNvPr id="4" name="Рисунок 3" descr="dropship.gif"/>
          <p:cNvPicPr>
            <a:picLocks noChangeAspect="1"/>
          </p:cNvPicPr>
          <p:nvPr/>
        </p:nvPicPr>
        <p:blipFill>
          <a:blip r:embed="rId2"/>
          <a:stretch>
            <a:fillRect/>
          </a:stretch>
        </p:blipFill>
        <p:spPr>
          <a:xfrm>
            <a:off x="1214414" y="3929066"/>
            <a:ext cx="6429420" cy="2643206"/>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357166"/>
            <a:ext cx="8229600" cy="1143000"/>
          </a:xfrm>
        </p:spPr>
        <p:txBody>
          <a:bodyPr>
            <a:normAutofit fontScale="90000"/>
          </a:bodyPr>
          <a:lstStyle/>
          <a:p>
            <a:r>
              <a:rPr lang="en-US" sz="3600" b="1" dirty="0" smtClean="0"/>
              <a:t>2. </a:t>
            </a:r>
            <a:r>
              <a:rPr lang="uz-Latn-UZ" sz="3600" b="1" dirty="0" smtClean="0"/>
              <a:t>Elektron tijorat </a:t>
            </a:r>
            <a:r>
              <a:rPr lang="en-US" sz="3600" b="1" dirty="0" err="1" smtClean="0"/>
              <a:t>modelining</a:t>
            </a:r>
            <a:r>
              <a:rPr lang="en-US" sz="3600" b="1" dirty="0" smtClean="0"/>
              <a:t> </a:t>
            </a:r>
            <a:r>
              <a:rPr lang="en-US" sz="3600" b="1" dirty="0" err="1" smtClean="0"/>
              <a:t>asosiy</a:t>
            </a:r>
            <a:r>
              <a:rPr lang="en-US" sz="3600" b="1" dirty="0" smtClean="0"/>
              <a:t> </a:t>
            </a:r>
            <a:r>
              <a:rPr lang="en-US" sz="3600" b="1" dirty="0" err="1" smtClean="0"/>
              <a:t>ko’rinishlari</a:t>
            </a:r>
            <a:r>
              <a:rPr lang="en-US" sz="3600" b="1" dirty="0" smtClean="0"/>
              <a:t>.</a:t>
            </a:r>
            <a:endParaRPr lang="ru-RU" dirty="0"/>
          </a:p>
        </p:txBody>
      </p:sp>
      <p:sp>
        <p:nvSpPr>
          <p:cNvPr id="3" name="Содержимое 2"/>
          <p:cNvSpPr>
            <a:spLocks noGrp="1"/>
          </p:cNvSpPr>
          <p:nvPr>
            <p:ph idx="1"/>
          </p:nvPr>
        </p:nvSpPr>
        <p:spPr/>
        <p:txBody>
          <a:bodyPr>
            <a:normAutofit fontScale="85000" lnSpcReduction="20000"/>
          </a:bodyPr>
          <a:lstStyle/>
          <a:p>
            <a:r>
              <a:rPr lang="en-US" dirty="0" err="1" smtClean="0"/>
              <a:t>Korxonaning</a:t>
            </a:r>
            <a:r>
              <a:rPr lang="en-US" dirty="0" smtClean="0"/>
              <a:t> </a:t>
            </a:r>
            <a:r>
              <a:rPr lang="en-US" dirty="0" err="1" smtClean="0"/>
              <a:t>masalalarida</a:t>
            </a:r>
            <a:r>
              <a:rPr lang="en-US" dirty="0" smtClean="0"/>
              <a:t> </a:t>
            </a:r>
            <a:r>
              <a:rPr lang="en-US" dirty="0" err="1" smtClean="0"/>
              <a:t>zamonaviy</a:t>
            </a:r>
            <a:r>
              <a:rPr lang="en-US" dirty="0" smtClean="0"/>
              <a:t> </a:t>
            </a:r>
            <a:r>
              <a:rPr lang="en-US" dirty="0" err="1" smtClean="0"/>
              <a:t>texnologiyalar</a:t>
            </a:r>
            <a:r>
              <a:rPr lang="en-US" dirty="0" smtClean="0"/>
              <a:t> </a:t>
            </a:r>
            <a:r>
              <a:rPr lang="en-US" dirty="0" err="1" smtClean="0"/>
              <a:t>elektron</a:t>
            </a:r>
            <a:r>
              <a:rPr lang="en-US" dirty="0" smtClean="0"/>
              <a:t> </a:t>
            </a:r>
            <a:r>
              <a:rPr lang="en-US" dirty="0" err="1" smtClean="0"/>
              <a:t>tijorat</a:t>
            </a:r>
            <a:r>
              <a:rPr lang="en-US" dirty="0" smtClean="0"/>
              <a:t> </a:t>
            </a:r>
            <a:r>
              <a:rPr lang="en-US" dirty="0" err="1" smtClean="0"/>
              <a:t>modelida</a:t>
            </a:r>
            <a:r>
              <a:rPr lang="en-US" dirty="0" smtClean="0"/>
              <a:t> </a:t>
            </a:r>
            <a:r>
              <a:rPr lang="en-US" dirty="0" err="1" smtClean="0"/>
              <a:t>elektron</a:t>
            </a:r>
            <a:r>
              <a:rPr lang="en-US" dirty="0" smtClean="0"/>
              <a:t> </a:t>
            </a:r>
            <a:r>
              <a:rPr lang="en-US" dirty="0" err="1" smtClean="0"/>
              <a:t>marketingni</a:t>
            </a:r>
            <a:r>
              <a:rPr lang="en-US" dirty="0" smtClean="0"/>
              <a:t> </a:t>
            </a:r>
            <a:r>
              <a:rPr lang="en-US" dirty="0" err="1" smtClean="0"/>
              <a:t>zamonaviy</a:t>
            </a:r>
            <a:r>
              <a:rPr lang="en-US" dirty="0" smtClean="0"/>
              <a:t> </a:t>
            </a:r>
            <a:r>
              <a:rPr lang="en-US" dirty="0" err="1" smtClean="0"/>
              <a:t>tijorat</a:t>
            </a:r>
            <a:r>
              <a:rPr lang="en-US" dirty="0" smtClean="0"/>
              <a:t> </a:t>
            </a:r>
            <a:r>
              <a:rPr lang="en-US" dirty="0" err="1" smtClean="0"/>
              <a:t>asosi</a:t>
            </a:r>
            <a:r>
              <a:rPr lang="en-US" dirty="0" smtClean="0"/>
              <a:t> </a:t>
            </a:r>
            <a:r>
              <a:rPr lang="en-US" dirty="0" err="1" smtClean="0"/>
              <a:t>sifatida</a:t>
            </a:r>
            <a:r>
              <a:rPr lang="en-US" dirty="0" smtClean="0"/>
              <a:t> </a:t>
            </a:r>
            <a:r>
              <a:rPr lang="en-US" dirty="0" err="1" smtClean="0"/>
              <a:t>qarashga</a:t>
            </a:r>
            <a:r>
              <a:rPr lang="en-US" dirty="0" smtClean="0"/>
              <a:t> </a:t>
            </a:r>
            <a:r>
              <a:rPr lang="en-US" dirty="0" err="1" smtClean="0"/>
              <a:t>imkon</a:t>
            </a:r>
            <a:r>
              <a:rPr lang="en-US" dirty="0" smtClean="0"/>
              <a:t> </a:t>
            </a:r>
            <a:r>
              <a:rPr lang="en-US" dirty="0" err="1" smtClean="0"/>
              <a:t>beradi</a:t>
            </a:r>
            <a:r>
              <a:rPr lang="en-US" dirty="0" smtClean="0"/>
              <a:t>. Marketing </a:t>
            </a:r>
            <a:r>
              <a:rPr lang="en-US" dirty="0" err="1" smtClean="0"/>
              <a:t>masalalari</a:t>
            </a:r>
            <a:r>
              <a:rPr lang="en-US" dirty="0" smtClean="0"/>
              <a:t> </a:t>
            </a:r>
            <a:r>
              <a:rPr lang="en-US" dirty="0" err="1" smtClean="0"/>
              <a:t>quydagilar</a:t>
            </a:r>
            <a:r>
              <a:rPr lang="en-US" dirty="0" smtClean="0"/>
              <a:t>:</a:t>
            </a:r>
          </a:p>
          <a:p>
            <a:r>
              <a:rPr lang="en-US" dirty="0" smtClean="0"/>
              <a:t>marketing </a:t>
            </a:r>
            <a:r>
              <a:rPr lang="en-US" dirty="0" err="1" smtClean="0"/>
              <a:t>faoliyati</a:t>
            </a:r>
            <a:r>
              <a:rPr lang="en-US" dirty="0" smtClean="0"/>
              <a:t> - </a:t>
            </a:r>
            <a:r>
              <a:rPr lang="en-US" dirty="0" err="1" smtClean="0"/>
              <a:t>tijorat</a:t>
            </a:r>
            <a:r>
              <a:rPr lang="en-US" dirty="0" smtClean="0"/>
              <a:t> </a:t>
            </a:r>
            <a:r>
              <a:rPr lang="en-US" dirty="0" err="1" smtClean="0"/>
              <a:t>tahlil</a:t>
            </a:r>
            <a:r>
              <a:rPr lang="en-US" dirty="0" smtClean="0"/>
              <a:t> (BI - Business Intelligence)</a:t>
            </a:r>
            <a:r>
              <a:rPr lang="ru-RU" dirty="0" smtClean="0"/>
              <a:t>;</a:t>
            </a:r>
            <a:endParaRPr lang="en-US" dirty="0" smtClean="0"/>
          </a:p>
          <a:p>
            <a:r>
              <a:rPr lang="en-US" dirty="0" err="1" smtClean="0"/>
              <a:t>iste‘molchilar</a:t>
            </a:r>
            <a:r>
              <a:rPr lang="en-US" dirty="0" smtClean="0"/>
              <a:t> </a:t>
            </a:r>
            <a:r>
              <a:rPr lang="en-US" dirty="0" err="1" smtClean="0"/>
              <a:t>bilan</a:t>
            </a:r>
            <a:r>
              <a:rPr lang="en-US" dirty="0" smtClean="0"/>
              <a:t> </a:t>
            </a:r>
            <a:r>
              <a:rPr lang="en-US" dirty="0" err="1" smtClean="0"/>
              <a:t>aloqalarni</a:t>
            </a:r>
            <a:r>
              <a:rPr lang="en-US" dirty="0" smtClean="0"/>
              <a:t> </a:t>
            </a:r>
            <a:r>
              <a:rPr lang="en-US" dirty="0" err="1" smtClean="0"/>
              <a:t>boshqarish</a:t>
            </a:r>
            <a:r>
              <a:rPr lang="en-US" dirty="0" smtClean="0"/>
              <a:t> (CRM - Customer Relations Management)</a:t>
            </a:r>
            <a:r>
              <a:rPr lang="ru-RU" dirty="0" smtClean="0"/>
              <a:t>;</a:t>
            </a:r>
            <a:endParaRPr lang="en-US" dirty="0" smtClean="0"/>
          </a:p>
          <a:p>
            <a:r>
              <a:rPr lang="en-US" dirty="0" err="1" smtClean="0"/>
              <a:t>ta‘minot</a:t>
            </a:r>
            <a:r>
              <a:rPr lang="en-US" dirty="0" smtClean="0"/>
              <a:t> </a:t>
            </a:r>
            <a:r>
              <a:rPr lang="en-US" dirty="0" err="1" smtClean="0"/>
              <a:t>zanjirlari</a:t>
            </a:r>
            <a:r>
              <a:rPr lang="en-US" dirty="0" smtClean="0"/>
              <a:t> </a:t>
            </a:r>
            <a:r>
              <a:rPr lang="en-US" dirty="0" err="1" smtClean="0"/>
              <a:t>boshqaruvi</a:t>
            </a:r>
            <a:r>
              <a:rPr lang="en-US" dirty="0" smtClean="0"/>
              <a:t> (SCM - Supply Chain Management)</a:t>
            </a:r>
            <a:r>
              <a:rPr lang="ru-RU" dirty="0" smtClean="0"/>
              <a:t>;</a:t>
            </a:r>
            <a:endParaRPr lang="en-US" dirty="0" smtClean="0"/>
          </a:p>
          <a:p>
            <a:r>
              <a:rPr lang="en-US" dirty="0" err="1" smtClean="0"/>
              <a:t>bilimlarni</a:t>
            </a:r>
            <a:r>
              <a:rPr lang="en-US" dirty="0" smtClean="0"/>
              <a:t> </a:t>
            </a:r>
            <a:r>
              <a:rPr lang="en-US" dirty="0" err="1" smtClean="0"/>
              <a:t>boshqarish</a:t>
            </a:r>
            <a:r>
              <a:rPr lang="en-US" dirty="0" smtClean="0"/>
              <a:t> (KM - Knowledge Management) </a:t>
            </a:r>
            <a:r>
              <a:rPr lang="en-US" dirty="0" err="1" smtClean="0"/>
              <a:t>axborot</a:t>
            </a:r>
            <a:r>
              <a:rPr lang="en-US" dirty="0" smtClean="0"/>
              <a:t> </a:t>
            </a:r>
            <a:r>
              <a:rPr lang="en-US" dirty="0" err="1" smtClean="0"/>
              <a:t>texnologiya</a:t>
            </a:r>
            <a:r>
              <a:rPr lang="en-US" dirty="0" smtClean="0"/>
              <a:t> </a:t>
            </a:r>
            <a:r>
              <a:rPr lang="en-US" dirty="0" err="1" smtClean="0"/>
              <a:t>vositalari</a:t>
            </a:r>
            <a:r>
              <a:rPr lang="en-US" dirty="0" smtClean="0"/>
              <a:t> </a:t>
            </a:r>
            <a:r>
              <a:rPr lang="en-US" dirty="0" err="1" smtClean="0"/>
              <a:t>orqali</a:t>
            </a:r>
            <a:r>
              <a:rPr lang="en-US" dirty="0" smtClean="0"/>
              <a:t> </a:t>
            </a:r>
            <a:r>
              <a:rPr lang="en-US" dirty="0" err="1" smtClean="0"/>
              <a:t>amalga</a:t>
            </a:r>
            <a:r>
              <a:rPr lang="en-US" dirty="0" smtClean="0"/>
              <a:t> </a:t>
            </a:r>
            <a:r>
              <a:rPr lang="en-US" dirty="0" err="1" smtClean="0"/>
              <a:t>oshiriladi</a:t>
            </a:r>
            <a:r>
              <a:rPr lang="en-US" dirty="0" smtClean="0"/>
              <a:t>.</a:t>
            </a:r>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500034" y="571480"/>
            <a:ext cx="8229600" cy="5626100"/>
          </a:xfrm>
        </p:spPr>
        <p:txBody>
          <a:bodyPr>
            <a:normAutofit/>
          </a:bodyPr>
          <a:lstStyle/>
          <a:p>
            <a:pPr>
              <a:buNone/>
            </a:pPr>
            <a:r>
              <a:rPr lang="en-US" dirty="0" smtClean="0"/>
              <a:t>BI - Business Intelligence</a:t>
            </a:r>
            <a:r>
              <a:rPr lang="uz-Latn-UZ" dirty="0" smtClean="0"/>
              <a:t> maqsadi - ma'lumotlarning katta hajmini talqin qilish, faqat asosiy faoliyat omillariga e'tibor qaratish, turli xil variantlarning natijalarini taqlid qilish, qaror qabul qilish natijalarini kuzatish.</a:t>
            </a:r>
            <a:endParaRPr lang="ru-RU" dirty="0" smtClean="0"/>
          </a:p>
        </p:txBody>
      </p:sp>
      <p:pic>
        <p:nvPicPr>
          <p:cNvPr id="6" name="Рисунок 5" descr="pbi5.png"/>
          <p:cNvPicPr>
            <a:picLocks noChangeAspect="1"/>
          </p:cNvPicPr>
          <p:nvPr/>
        </p:nvPicPr>
        <p:blipFill>
          <a:blip r:embed="rId2"/>
          <a:stretch>
            <a:fillRect/>
          </a:stretch>
        </p:blipFill>
        <p:spPr>
          <a:xfrm>
            <a:off x="785786" y="3357562"/>
            <a:ext cx="7301030" cy="3100887"/>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0"/>
            <a:ext cx="8229600" cy="1142984"/>
          </a:xfrm>
        </p:spPr>
        <p:txBody>
          <a:bodyPr>
            <a:normAutofit fontScale="90000"/>
          </a:bodyPr>
          <a:lstStyle/>
          <a:p>
            <a:r>
              <a:rPr lang="en-US" dirty="0" smtClean="0"/>
              <a:t>CRM - Customer Relations Management</a:t>
            </a:r>
            <a:endParaRPr lang="ru-RU" dirty="0"/>
          </a:p>
        </p:txBody>
      </p:sp>
      <p:sp>
        <p:nvSpPr>
          <p:cNvPr id="3" name="Содержимое 2"/>
          <p:cNvSpPr>
            <a:spLocks noGrp="1"/>
          </p:cNvSpPr>
          <p:nvPr>
            <p:ph idx="1"/>
          </p:nvPr>
        </p:nvSpPr>
        <p:spPr>
          <a:xfrm>
            <a:off x="457200" y="1214422"/>
            <a:ext cx="8229600" cy="5286412"/>
          </a:xfrm>
        </p:spPr>
        <p:txBody>
          <a:bodyPr numCol="2">
            <a:normAutofit/>
          </a:bodyPr>
          <a:lstStyle/>
          <a:p>
            <a:r>
              <a:rPr lang="en-US" sz="2400" dirty="0" smtClean="0"/>
              <a:t>M</a:t>
            </a:r>
            <a:r>
              <a:rPr lang="uz-Latn-UZ" sz="2400" dirty="0" smtClean="0"/>
              <a:t>ijozlar bilan munosabatlarni boshqarish tizimi (CRM, CRM-tizimi, ingliz tilida Mijozlar bilan munosabatlarni boshqarish) - mijozlar (mijozlar) bilan o'zaro munosabatlar strategiyasini avtomatlashtirish, xususan savdo hajmini oshirish, marketingni optimallashtirish va xizmatni yaxshilash uchun ishlab chiqilgan tashkilotlar uchun dasturiy ta'minot.</a:t>
            </a:r>
            <a:endParaRPr lang="ru-RU" sz="2400" dirty="0"/>
          </a:p>
        </p:txBody>
      </p:sp>
      <p:pic>
        <p:nvPicPr>
          <p:cNvPr id="4" name="Рисунок 3" descr="crm.jpg"/>
          <p:cNvPicPr>
            <a:picLocks noChangeAspect="1"/>
          </p:cNvPicPr>
          <p:nvPr/>
        </p:nvPicPr>
        <p:blipFill>
          <a:blip r:embed="rId2"/>
          <a:stretch>
            <a:fillRect/>
          </a:stretch>
        </p:blipFill>
        <p:spPr>
          <a:xfrm>
            <a:off x="4651533" y="1428736"/>
            <a:ext cx="4492467" cy="428628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42852"/>
            <a:ext cx="8229600" cy="1000132"/>
          </a:xfrm>
        </p:spPr>
        <p:txBody>
          <a:bodyPr/>
          <a:lstStyle/>
          <a:p>
            <a:r>
              <a:rPr lang="en-US" dirty="0" smtClean="0"/>
              <a:t>SCM - Supply Chain Management</a:t>
            </a:r>
            <a:endParaRPr lang="ru-RU" dirty="0"/>
          </a:p>
        </p:txBody>
      </p:sp>
      <p:sp>
        <p:nvSpPr>
          <p:cNvPr id="3" name="Содержимое 2"/>
          <p:cNvSpPr>
            <a:spLocks noGrp="1"/>
          </p:cNvSpPr>
          <p:nvPr>
            <p:ph idx="1"/>
          </p:nvPr>
        </p:nvSpPr>
        <p:spPr>
          <a:xfrm>
            <a:off x="457200" y="1071546"/>
            <a:ext cx="8229600" cy="5054617"/>
          </a:xfrm>
        </p:spPr>
        <p:txBody>
          <a:bodyPr numCol="1">
            <a:normAutofit/>
          </a:bodyPr>
          <a:lstStyle/>
          <a:p>
            <a:pPr algn="just"/>
            <a:r>
              <a:rPr lang="uz-Latn-UZ" sz="2400" dirty="0" smtClean="0"/>
              <a:t>Ta'minot zanjiri menejmenti (SCM) - korxonaning logistika va ishlab chiqarish jarayonlarida vujudga kelgan va o'zgartirilgan xom ashyo, materiallar, mahsulotlar, xizmatlar to'g'risidagi ma'lumotlarning butun oqimini rejalashtirish va boshqarishga kompleks yondashuvni o'z ichiga olgan boshqaruv kontseptsiyasi va tashkiliy strategiyasi.</a:t>
            </a:r>
            <a:endParaRPr lang="ru-RU" sz="2400" dirty="0"/>
          </a:p>
        </p:txBody>
      </p:sp>
      <p:pic>
        <p:nvPicPr>
          <p:cNvPr id="5" name="Рисунок 4" descr="1212121.jpg"/>
          <p:cNvPicPr>
            <a:picLocks noChangeAspect="1"/>
          </p:cNvPicPr>
          <p:nvPr/>
        </p:nvPicPr>
        <p:blipFill>
          <a:blip r:embed="rId2"/>
          <a:stretch>
            <a:fillRect/>
          </a:stretch>
        </p:blipFill>
        <p:spPr>
          <a:xfrm>
            <a:off x="500034" y="3357562"/>
            <a:ext cx="8072494" cy="321471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l"/>
            <a:r>
              <a:rPr lang="uz-Cyrl-UZ" sz="2700" dirty="0" smtClean="0"/>
              <a:t>Elektron tijorat jarayonida ishtirok etuvchilarning o’zaro munosabati modeli</a:t>
            </a:r>
            <a:r>
              <a:rPr lang="en-US" sz="2700" dirty="0" smtClean="0"/>
              <a:t> </a:t>
            </a:r>
            <a:r>
              <a:rPr lang="en-US" sz="2700" dirty="0" err="1" smtClean="0"/>
              <a:t>quyidagicha</a:t>
            </a:r>
            <a:r>
              <a:rPr lang="en-US" sz="2700" dirty="0" smtClean="0"/>
              <a:t>:</a:t>
            </a:r>
            <a:endParaRPr lang="ru-RU" dirty="0"/>
          </a:p>
        </p:txBody>
      </p:sp>
      <p:sp>
        <p:nvSpPr>
          <p:cNvPr id="3" name="Содержимое 2"/>
          <p:cNvSpPr>
            <a:spLocks noGrp="1"/>
          </p:cNvSpPr>
          <p:nvPr>
            <p:ph idx="1"/>
          </p:nvPr>
        </p:nvSpPr>
        <p:spPr>
          <a:xfrm>
            <a:off x="457200" y="1428736"/>
            <a:ext cx="8229600" cy="4929222"/>
          </a:xfrm>
        </p:spPr>
        <p:txBody>
          <a:bodyPr numCol="2">
            <a:normAutofit lnSpcReduction="10000"/>
          </a:bodyPr>
          <a:lstStyle/>
          <a:p>
            <a:pPr>
              <a:buNone/>
            </a:pPr>
            <a:r>
              <a:rPr lang="uz-Cyrl-UZ" sz="2200" b="1" i="1" dirty="0" smtClean="0"/>
              <a:t>Biznes tijorat-tijoratga (B2B):</a:t>
            </a:r>
            <a:endParaRPr lang="ru-RU" sz="2200" dirty="0" smtClean="0"/>
          </a:p>
          <a:p>
            <a:pPr lvl="0"/>
            <a:r>
              <a:rPr lang="uz-Cyrl-UZ" sz="2200" dirty="0" smtClean="0"/>
              <a:t>xarid boshqaruv tizimi;</a:t>
            </a:r>
            <a:endParaRPr lang="ru-RU" sz="2200" dirty="0" smtClean="0"/>
          </a:p>
          <a:p>
            <a:pPr lvl="0"/>
            <a:r>
              <a:rPr lang="uz-Cyrl-UZ" sz="2200" dirty="0" smtClean="0"/>
              <a:t>mahsulot yetkazib berishning to‘liq sikl tizimi;</a:t>
            </a:r>
            <a:endParaRPr lang="ru-RU" sz="2200" dirty="0" smtClean="0"/>
          </a:p>
          <a:p>
            <a:pPr lvl="0"/>
            <a:r>
              <a:rPr lang="uz-Cyrl-UZ" sz="2200" dirty="0" smtClean="0"/>
              <a:t>taqsimlash boshqaruv tizimi;</a:t>
            </a:r>
            <a:endParaRPr lang="ru-RU" sz="2200" dirty="0" smtClean="0"/>
          </a:p>
          <a:p>
            <a:pPr lvl="0"/>
            <a:r>
              <a:rPr lang="uz-Cyrl-UZ" sz="2200" dirty="0" smtClean="0"/>
              <a:t>sohaviy elektron savdo maydoni;</a:t>
            </a:r>
            <a:endParaRPr lang="ru-RU" sz="2200" dirty="0" smtClean="0"/>
          </a:p>
          <a:p>
            <a:pPr lvl="0"/>
            <a:r>
              <a:rPr lang="uz-Cyrl-UZ" sz="2200" dirty="0" smtClean="0"/>
              <a:t>elektron bozor;</a:t>
            </a:r>
            <a:endParaRPr lang="ru-RU" sz="2200" dirty="0" smtClean="0"/>
          </a:p>
          <a:p>
            <a:pPr lvl="0"/>
            <a:r>
              <a:rPr lang="uz-Cyrl-UZ" sz="2200" dirty="0" smtClean="0"/>
              <a:t>virtual tashkilotlar; </a:t>
            </a:r>
            <a:endParaRPr lang="ru-RU" sz="2200" dirty="0" smtClean="0"/>
          </a:p>
          <a:p>
            <a:pPr lvl="0"/>
            <a:r>
              <a:rPr lang="uz-Cyrl-UZ" sz="2200" dirty="0" smtClean="0"/>
              <a:t>elektron birjalar; </a:t>
            </a:r>
            <a:endParaRPr lang="ru-RU" sz="2200" dirty="0" smtClean="0"/>
          </a:p>
          <a:p>
            <a:pPr lvl="0"/>
            <a:r>
              <a:rPr lang="uz-Cyrl-UZ" sz="2200" dirty="0" smtClean="0"/>
              <a:t>elektron auksionlar; internet treydinglar; </a:t>
            </a:r>
            <a:endParaRPr lang="ru-RU" sz="2200" dirty="0" smtClean="0"/>
          </a:p>
          <a:p>
            <a:pPr lvl="0"/>
            <a:r>
              <a:rPr lang="uz-Cyrl-UZ" sz="2200" dirty="0" smtClean="0"/>
              <a:t>sug‘urta va qayta sug‘urta qilish tizimi; e’lonlar taxtasi;</a:t>
            </a:r>
            <a:endParaRPr lang="ru-RU" sz="2200" dirty="0" smtClean="0"/>
          </a:p>
          <a:p>
            <a:pPr>
              <a:buNone/>
            </a:pPr>
            <a:r>
              <a:rPr lang="uz-Cyrl-UZ" sz="2200" b="1" i="1" dirty="0" smtClean="0"/>
              <a:t>Tijorat - xaridorga (B2S): </a:t>
            </a:r>
            <a:endParaRPr lang="ru-RU" sz="2200" dirty="0" smtClean="0"/>
          </a:p>
          <a:p>
            <a:pPr lvl="0"/>
            <a:r>
              <a:rPr lang="uz-Cyrl-UZ" sz="2200" dirty="0" smtClean="0"/>
              <a:t>savdo shaxobchalari; </a:t>
            </a:r>
            <a:endParaRPr lang="ru-RU" sz="2200" dirty="0" smtClean="0"/>
          </a:p>
          <a:p>
            <a:pPr lvl="0"/>
            <a:r>
              <a:rPr lang="uz-Cyrl-UZ" sz="2200" dirty="0" smtClean="0"/>
              <a:t>elektron vitrina va kataloglar; </a:t>
            </a:r>
            <a:endParaRPr lang="ru-RU" sz="2200" dirty="0" smtClean="0"/>
          </a:p>
          <a:p>
            <a:pPr lvl="0"/>
            <a:r>
              <a:rPr lang="uz-Cyrl-UZ" sz="2200" dirty="0" smtClean="0"/>
              <a:t>elektron magazinlar; </a:t>
            </a:r>
            <a:endParaRPr lang="ru-RU" sz="2200" dirty="0" smtClean="0"/>
          </a:p>
          <a:p>
            <a:pPr lvl="0"/>
            <a:r>
              <a:rPr lang="uz-Cyrl-UZ" sz="2200" dirty="0" smtClean="0"/>
              <a:t>elektron auksionlar; </a:t>
            </a:r>
            <a:endParaRPr lang="ru-RU" sz="2200" dirty="0" smtClean="0"/>
          </a:p>
          <a:p>
            <a:pPr lvl="0"/>
            <a:r>
              <a:rPr lang="uz-Cyrl-UZ" sz="2200" dirty="0" smtClean="0"/>
              <a:t>internet treydinglar; </a:t>
            </a:r>
            <a:endParaRPr lang="ru-RU" sz="2200" dirty="0" smtClean="0"/>
          </a:p>
          <a:p>
            <a:pPr lvl="0"/>
            <a:r>
              <a:rPr lang="uz-Cyrl-UZ" sz="2200" dirty="0" smtClean="0"/>
              <a:t>elektron to‘lov tizimi;</a:t>
            </a:r>
            <a:endParaRPr lang="ru-RU" sz="2200" dirty="0" smtClean="0"/>
          </a:p>
          <a:p>
            <a:pPr lvl="0"/>
            <a:r>
              <a:rPr lang="uz-Cyrl-UZ" sz="2200" dirty="0" smtClean="0"/>
              <a:t>internet-reklama; </a:t>
            </a:r>
            <a:endParaRPr lang="ru-RU" sz="2200" dirty="0" smtClean="0"/>
          </a:p>
          <a:p>
            <a:pPr lvl="0"/>
            <a:r>
              <a:rPr lang="uz-Cyrl-UZ" sz="2200" dirty="0" smtClean="0"/>
              <a:t>xomiylik dasturlari; </a:t>
            </a:r>
            <a:endParaRPr lang="ru-RU" sz="2200" dirty="0" smtClean="0"/>
          </a:p>
          <a:p>
            <a:pPr lvl="0"/>
            <a:r>
              <a:rPr lang="uz-Cyrl-UZ" sz="2200" dirty="0" smtClean="0"/>
              <a:t>sayohat va boshqa xizmatlar.</a:t>
            </a:r>
            <a:endParaRPr lang="ru-RU" sz="2200" dirty="0" smtClean="0"/>
          </a:p>
          <a:p>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571500" y="142852"/>
            <a:ext cx="8229600" cy="6357982"/>
          </a:xfrm>
        </p:spPr>
        <p:txBody>
          <a:bodyPr numCol="2">
            <a:normAutofit/>
          </a:bodyPr>
          <a:lstStyle/>
          <a:p>
            <a:pPr>
              <a:buNone/>
            </a:pPr>
            <a:r>
              <a:rPr lang="uz-Cyrl-UZ" sz="2800" b="1" i="1" dirty="0" smtClean="0"/>
              <a:t>Tijorat - davlatga (B2G): </a:t>
            </a:r>
            <a:endParaRPr lang="ru-RU" sz="2800" dirty="0" smtClean="0"/>
          </a:p>
          <a:p>
            <a:pPr lvl="0"/>
            <a:r>
              <a:rPr lang="uz-Cyrl-UZ" sz="2800" dirty="0" smtClean="0"/>
              <a:t>davlat ehtiyoji uchun zarur bo‘lgan mahsulotlarni elektron savdoda sotib olishda ishtirok etish; </a:t>
            </a:r>
            <a:endParaRPr lang="ru-RU" sz="2800" dirty="0" smtClean="0"/>
          </a:p>
          <a:p>
            <a:pPr lvl="0"/>
            <a:r>
              <a:rPr lang="uz-Cyrl-UZ" sz="2800" dirty="0" smtClean="0"/>
              <a:t>davlat buyurtmalarini bajarish; </a:t>
            </a:r>
            <a:endParaRPr lang="ru-RU" sz="2800" dirty="0" smtClean="0"/>
          </a:p>
          <a:p>
            <a:pPr lvl="0"/>
            <a:r>
              <a:rPr lang="uz-Cyrl-UZ" sz="2800" dirty="0" smtClean="0"/>
              <a:t>soliq, statik, bojxona va boshqa turdagi hisobotlarni taqdim etish. </a:t>
            </a:r>
            <a:endParaRPr lang="ru-RU" sz="2800" dirty="0" smtClean="0"/>
          </a:p>
          <a:p>
            <a:pPr>
              <a:buNone/>
            </a:pPr>
            <a:endParaRPr lang="en-US" sz="2800" b="1" i="1" dirty="0" smtClean="0"/>
          </a:p>
          <a:p>
            <a:pPr>
              <a:buNone/>
            </a:pPr>
            <a:r>
              <a:rPr lang="uz-Cyrl-UZ" sz="2800" b="1" i="1" dirty="0" smtClean="0"/>
              <a:t>Xaridorlar - tijoratga (S2B): </a:t>
            </a:r>
            <a:endParaRPr lang="ru-RU" sz="2800" dirty="0" smtClean="0"/>
          </a:p>
          <a:p>
            <a:pPr lvl="0"/>
            <a:r>
              <a:rPr lang="uz-Cyrl-UZ" sz="2800" dirty="0" smtClean="0"/>
              <a:t>hususiy xizmat; </a:t>
            </a:r>
            <a:endParaRPr lang="ru-RU" sz="2800" dirty="0" smtClean="0"/>
          </a:p>
          <a:p>
            <a:pPr lvl="0"/>
            <a:r>
              <a:rPr lang="uz-Cyrl-UZ" sz="2800" dirty="0" smtClean="0"/>
              <a:t>so‘rov va boshqa aksiya reklamalarida ishtirok etish; </a:t>
            </a:r>
            <a:endParaRPr lang="ru-RU" sz="2800" dirty="0" smtClean="0"/>
          </a:p>
          <a:p>
            <a:pPr lvl="0"/>
            <a:r>
              <a:rPr lang="uz-Cyrl-UZ" sz="2800" dirty="0" smtClean="0"/>
              <a:t>hamkorlar dasturi va xomiylar dasturida ishtirok etish. </a:t>
            </a:r>
            <a:endParaRPr lang="ru-RU" sz="2800" dirty="0" smtClean="0"/>
          </a:p>
          <a:p>
            <a:endParaRPr lang="ru-RU"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457200" y="571500"/>
            <a:ext cx="8229600" cy="5554663"/>
          </a:xfrm>
        </p:spPr>
        <p:txBody>
          <a:bodyPr numCol="2">
            <a:normAutofit lnSpcReduction="10000"/>
          </a:bodyPr>
          <a:lstStyle/>
          <a:p>
            <a:pPr>
              <a:buNone/>
            </a:pPr>
            <a:r>
              <a:rPr lang="uz-Cyrl-UZ" b="1" i="1" dirty="0" smtClean="0"/>
              <a:t>Xaridorlar - xaridorlarga (S2S): </a:t>
            </a:r>
            <a:endParaRPr lang="ru-RU" sz="2400" dirty="0" smtClean="0"/>
          </a:p>
          <a:p>
            <a:pPr lvl="0"/>
            <a:r>
              <a:rPr lang="uz-Cyrl-UZ" b="1" i="1" dirty="0" smtClean="0"/>
              <a:t>e</a:t>
            </a:r>
            <a:r>
              <a:rPr lang="uz-Cyrl-UZ" dirty="0" smtClean="0"/>
              <a:t>’lonlar taxtasi;</a:t>
            </a:r>
            <a:endParaRPr lang="ru-RU" dirty="0" smtClean="0"/>
          </a:p>
          <a:p>
            <a:pPr lvl="0"/>
            <a:r>
              <a:rPr lang="uz-Cyrl-UZ" dirty="0" smtClean="0"/>
              <a:t>elektron auksioni; </a:t>
            </a:r>
            <a:endParaRPr lang="ru-RU" dirty="0" smtClean="0"/>
          </a:p>
          <a:p>
            <a:pPr lvl="0"/>
            <a:r>
              <a:rPr lang="uz-Cyrl-UZ" dirty="0" smtClean="0"/>
              <a:t>R2R tizimi; </a:t>
            </a:r>
            <a:endParaRPr lang="ru-RU" dirty="0" smtClean="0"/>
          </a:p>
          <a:p>
            <a:pPr lvl="0"/>
            <a:r>
              <a:rPr lang="uz-Cyrl-UZ" dirty="0" smtClean="0"/>
              <a:t>virus marketingi tizimi; </a:t>
            </a:r>
            <a:endParaRPr lang="ru-RU" dirty="0" smtClean="0"/>
          </a:p>
          <a:p>
            <a:pPr lvl="1"/>
            <a:r>
              <a:rPr lang="uz-Cyrl-UZ" dirty="0" smtClean="0"/>
              <a:t>ko‘p darajadagi marketing tizimi. </a:t>
            </a:r>
            <a:endParaRPr lang="ru-RU" dirty="0" smtClean="0"/>
          </a:p>
          <a:p>
            <a:pPr>
              <a:buNone/>
            </a:pPr>
            <a:endParaRPr lang="en-US" b="1" i="1" dirty="0" smtClean="0"/>
          </a:p>
          <a:p>
            <a:pPr>
              <a:buNone/>
            </a:pPr>
            <a:endParaRPr lang="en-US" b="1" i="1" dirty="0" smtClean="0"/>
          </a:p>
          <a:p>
            <a:pPr>
              <a:buNone/>
            </a:pPr>
            <a:r>
              <a:rPr lang="uz-Cyrl-UZ" b="1" i="1" dirty="0" smtClean="0"/>
              <a:t>Xaridorlar - davlatga (C2G): </a:t>
            </a:r>
            <a:endParaRPr lang="ru-RU" sz="2400" dirty="0" smtClean="0"/>
          </a:p>
          <a:p>
            <a:pPr lvl="0"/>
            <a:r>
              <a:rPr lang="uz-Cyrl-UZ" dirty="0" smtClean="0"/>
              <a:t>saylovlar; </a:t>
            </a:r>
            <a:endParaRPr lang="ru-RU" dirty="0" smtClean="0"/>
          </a:p>
          <a:p>
            <a:pPr lvl="0"/>
            <a:r>
              <a:rPr lang="uz-Cyrl-UZ" dirty="0" smtClean="0"/>
              <a:t>jamoat tarkibi fikrini bilishda ishtirok etish; </a:t>
            </a:r>
            <a:endParaRPr lang="ru-RU" dirty="0" smtClean="0"/>
          </a:p>
          <a:p>
            <a:pPr lvl="0"/>
            <a:r>
              <a:rPr lang="uz-Cyrl-UZ" dirty="0" smtClean="0"/>
              <a:t>soliq to‘lash, soliq yig‘ish va jarima to‘lash; </a:t>
            </a:r>
            <a:endParaRPr lang="ru-RU" dirty="0" smtClean="0"/>
          </a:p>
          <a:p>
            <a:pPr lvl="0"/>
            <a:r>
              <a:rPr lang="uz-Cyrl-UZ" dirty="0" smtClean="0"/>
              <a:t>buyurtma, shikoyat, fuqaro murojaatlarini taqdim etish. </a:t>
            </a:r>
            <a:endParaRPr lang="ru-RU" dirty="0" smtClean="0"/>
          </a:p>
          <a:p>
            <a:endParaRPr lang="ru-RU"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idx="1"/>
          </p:nvPr>
        </p:nvSpPr>
        <p:spPr>
          <a:xfrm>
            <a:off x="457200" y="285728"/>
            <a:ext cx="8229600" cy="6286543"/>
          </a:xfrm>
        </p:spPr>
        <p:txBody>
          <a:bodyPr numCol="3">
            <a:normAutofit fontScale="92500" lnSpcReduction="10000"/>
          </a:bodyPr>
          <a:lstStyle/>
          <a:p>
            <a:pPr>
              <a:buNone/>
            </a:pPr>
            <a:r>
              <a:rPr lang="uz-Cyrl-UZ" sz="2800" b="1" i="1" dirty="0" smtClean="0"/>
              <a:t>Davlat - tijoratga (G2B): </a:t>
            </a:r>
            <a:endParaRPr lang="ru-RU" sz="2800" dirty="0" smtClean="0"/>
          </a:p>
          <a:p>
            <a:pPr lvl="0"/>
            <a:r>
              <a:rPr lang="uz-Cyrl-UZ" sz="2800" dirty="0" smtClean="0"/>
              <a:t>davlat buyurtmalarini taqsimlash tizimi; </a:t>
            </a:r>
            <a:endParaRPr lang="ru-RU" sz="2800" dirty="0" smtClean="0"/>
          </a:p>
          <a:p>
            <a:pPr lvl="0"/>
            <a:r>
              <a:rPr lang="uz-Cyrl-UZ" sz="2800" dirty="0" smtClean="0"/>
              <a:t>elektron tenderlar; </a:t>
            </a:r>
            <a:endParaRPr lang="ru-RU" sz="2800" dirty="0" smtClean="0"/>
          </a:p>
          <a:p>
            <a:pPr lvl="0"/>
            <a:r>
              <a:rPr lang="uz-Cyrl-UZ" sz="2800" dirty="0" smtClean="0"/>
              <a:t>soliq, bojxona tashkilotlari, sertifikat va litsenziya berish; </a:t>
            </a:r>
            <a:endParaRPr lang="ru-RU" sz="2800" dirty="0" smtClean="0"/>
          </a:p>
          <a:p>
            <a:pPr lvl="0"/>
            <a:r>
              <a:rPr lang="uz-Cyrl-UZ" sz="2800" dirty="0" smtClean="0"/>
              <a:t>yuridik va axborot-ma’lumot xizmati; </a:t>
            </a:r>
            <a:endParaRPr lang="ru-RU" sz="2800" dirty="0" smtClean="0"/>
          </a:p>
          <a:p>
            <a:pPr>
              <a:buNone/>
            </a:pPr>
            <a:r>
              <a:rPr lang="uz-Cyrl-UZ" sz="2800" b="1" i="1" dirty="0" smtClean="0"/>
              <a:t>Davlat - xaridorga (G2S): </a:t>
            </a:r>
            <a:endParaRPr lang="ru-RU" sz="2800" dirty="0" smtClean="0"/>
          </a:p>
          <a:p>
            <a:pPr lvl="0"/>
            <a:r>
              <a:rPr lang="uz-Cyrl-UZ" sz="2800" dirty="0" smtClean="0"/>
              <a:t>ijtimoiy xizmat tizimi (nafaka, moddiy yordam, imtiyozlar va x.z.); kommunal xizmat tizimi; </a:t>
            </a:r>
            <a:endParaRPr lang="ru-RU" sz="2800" dirty="0" smtClean="0"/>
          </a:p>
          <a:p>
            <a:pPr lvl="0"/>
            <a:r>
              <a:rPr lang="uz-Cyrl-UZ" sz="2800" dirty="0" smtClean="0"/>
              <a:t>yuridik va axborot-ma’lumot xizmati; </a:t>
            </a:r>
            <a:endParaRPr lang="ru-RU" sz="2800" dirty="0" smtClean="0"/>
          </a:p>
          <a:p>
            <a:pPr lvl="0"/>
            <a:r>
              <a:rPr lang="uz-Cyrl-UZ" sz="2800" dirty="0" smtClean="0"/>
              <a:t>hududiy axborot tizimi.</a:t>
            </a:r>
            <a:endParaRPr lang="ru-RU" sz="2800" dirty="0" smtClean="0"/>
          </a:p>
          <a:p>
            <a:pPr>
              <a:buNone/>
            </a:pPr>
            <a:endParaRPr lang="en-US" sz="2800" b="1" i="1" dirty="0" smtClean="0"/>
          </a:p>
          <a:p>
            <a:pPr>
              <a:buNone/>
            </a:pPr>
            <a:endParaRPr lang="en-US" sz="2800" b="1" i="1" dirty="0" smtClean="0"/>
          </a:p>
          <a:p>
            <a:pPr>
              <a:buNone/>
            </a:pPr>
            <a:r>
              <a:rPr lang="uz-Cyrl-UZ" sz="2800" b="1" i="1" dirty="0" smtClean="0"/>
              <a:t>Davlat - davlatga (G2G): </a:t>
            </a:r>
            <a:endParaRPr lang="ru-RU" sz="2800" dirty="0" smtClean="0"/>
          </a:p>
          <a:p>
            <a:pPr lvl="0"/>
            <a:r>
              <a:rPr lang="uz-Cyrl-UZ" sz="2800" dirty="0" smtClean="0"/>
              <a:t>saylovlar;</a:t>
            </a:r>
            <a:endParaRPr lang="ru-RU" sz="2800" dirty="0" smtClean="0"/>
          </a:p>
          <a:p>
            <a:pPr lvl="0"/>
            <a:r>
              <a:rPr lang="uz-Cyrl-UZ" sz="2800" dirty="0" smtClean="0"/>
              <a:t>bojxona, soliq, huquqni muhofaza qilish sohasi va boshqarishni avtomatlashtirish</a:t>
            </a:r>
            <a:endParaRPr lang="ru-RU" sz="2800" dirty="0" smtClean="0"/>
          </a:p>
          <a:p>
            <a:pPr lvl="0"/>
            <a:r>
              <a:rPr lang="uz-Cyrl-UZ" sz="2800" dirty="0" smtClean="0"/>
              <a:t>hamkorlik tizimi; </a:t>
            </a:r>
            <a:endParaRPr lang="ru-RU" sz="2800" dirty="0" smtClean="0"/>
          </a:p>
          <a:p>
            <a:pPr lvl="0"/>
            <a:r>
              <a:rPr lang="uz-Cyrl-UZ" sz="2800" dirty="0" smtClean="0"/>
              <a:t>hududiy axborot tizimi.</a:t>
            </a:r>
            <a:endParaRPr lang="ru-RU" sz="2800" dirty="0" smtClean="0"/>
          </a:p>
          <a:p>
            <a:r>
              <a:rPr lang="de-DE" sz="2800" dirty="0" smtClean="0"/>
              <a:t>Elektron </a:t>
            </a:r>
            <a:r>
              <a:rPr lang="de-DE" sz="2800" dirty="0" err="1" smtClean="0"/>
              <a:t>va</a:t>
            </a:r>
            <a:r>
              <a:rPr lang="de-DE" sz="2800" dirty="0" smtClean="0"/>
              <a:t> </a:t>
            </a:r>
            <a:r>
              <a:rPr lang="de-DE" sz="2800" dirty="0" err="1" smtClean="0"/>
              <a:t>an‘anaviy</a:t>
            </a:r>
            <a:r>
              <a:rPr lang="de-DE" sz="2800" dirty="0" smtClean="0"/>
              <a:t> </a:t>
            </a:r>
            <a:r>
              <a:rPr lang="de-DE" sz="2800" dirty="0" err="1" smtClean="0"/>
              <a:t>tijorat</a:t>
            </a:r>
            <a:r>
              <a:rPr lang="de-DE" sz="2800" dirty="0" smtClean="0"/>
              <a:t>.</a:t>
            </a:r>
            <a:endParaRPr lang="ru-RU" sz="2800" dirty="0" smtClean="0"/>
          </a:p>
          <a:p>
            <a:endParaRPr lang="ru-R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smtClean="0"/>
              <a:t>Elektron va an’anaviy biznes</a:t>
            </a:r>
            <a:r>
              <a:rPr lang="en-US" b="1" dirty="0" smtClean="0"/>
              <a:t>.</a:t>
            </a:r>
            <a:r>
              <a:rPr lang="ru-RU" dirty="0" smtClean="0"/>
              <a:t/>
            </a:r>
            <a:br>
              <a:rPr lang="ru-RU" dirty="0" smtClean="0"/>
            </a:br>
            <a:endParaRPr lang="ru-RU" dirty="0"/>
          </a:p>
        </p:txBody>
      </p:sp>
      <p:sp>
        <p:nvSpPr>
          <p:cNvPr id="3" name="Содержимое 2"/>
          <p:cNvSpPr>
            <a:spLocks noGrp="1"/>
          </p:cNvSpPr>
          <p:nvPr>
            <p:ph idx="1"/>
          </p:nvPr>
        </p:nvSpPr>
        <p:spPr/>
        <p:txBody>
          <a:bodyPr>
            <a:normAutofit/>
          </a:bodyPr>
          <a:lstStyle/>
          <a:p>
            <a:r>
              <a:rPr lang="uz-Latn-UZ" sz="2800" dirty="0" smtClean="0"/>
              <a:t>Elektron biznes (e-biznes) - bu biznesga asoslangan biznes jarayoni, bu erda tadbirkorlik sub'ekti xo'jalik yurituvchi sub'ekt hisoblanadi. Ko'pgina mutaxassislar elektron ishlarning chastotasi bo'yicha ishlashga kelishadi.</a:t>
            </a:r>
            <a:endParaRPr lang="ru-RU" sz="2800" dirty="0"/>
          </a:p>
        </p:txBody>
      </p:sp>
      <p:pic>
        <p:nvPicPr>
          <p:cNvPr id="4" name="Рисунок 3" descr="index.jpg"/>
          <p:cNvPicPr>
            <a:picLocks noChangeAspect="1"/>
          </p:cNvPicPr>
          <p:nvPr/>
        </p:nvPicPr>
        <p:blipFill>
          <a:blip r:embed="rId2"/>
          <a:stretch>
            <a:fillRect/>
          </a:stretch>
        </p:blipFill>
        <p:spPr>
          <a:xfrm>
            <a:off x="785786" y="3786190"/>
            <a:ext cx="6786610" cy="285752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571480"/>
            <a:ext cx="8229600" cy="5214974"/>
          </a:xfrm>
        </p:spPr>
        <p:txBody>
          <a:bodyPr/>
          <a:lstStyle/>
          <a:p>
            <a:r>
              <a:rPr lang="uz-Latn-UZ" dirty="0" smtClean="0"/>
              <a:t>Haqiqiy, jismoniy bozorda ishlaydigan va agar ular biron-bir holatlarga majbur qilinmasa, elektron biznesga murojaat qilmaydigan an'anaviy</a:t>
            </a:r>
            <a:r>
              <a:rPr lang="en-US" dirty="0" smtClean="0"/>
              <a:t>.</a:t>
            </a:r>
            <a:endParaRPr lang="ru-RU" dirty="0"/>
          </a:p>
        </p:txBody>
      </p:sp>
      <p:pic>
        <p:nvPicPr>
          <p:cNvPr id="4" name="Рисунок 3" descr="index.jpg"/>
          <p:cNvPicPr>
            <a:picLocks noChangeAspect="1"/>
          </p:cNvPicPr>
          <p:nvPr/>
        </p:nvPicPr>
        <p:blipFill>
          <a:blip r:embed="rId2"/>
          <a:stretch>
            <a:fillRect/>
          </a:stretch>
        </p:blipFill>
        <p:spPr>
          <a:xfrm>
            <a:off x="1214414" y="2714620"/>
            <a:ext cx="6643734" cy="3357586"/>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Содержимое 3" descr="hqdefault.jpg"/>
          <p:cNvPicPr>
            <a:picLocks noGrp="1" noChangeAspect="1"/>
          </p:cNvPicPr>
          <p:nvPr>
            <p:ph idx="1"/>
          </p:nvPr>
        </p:nvPicPr>
        <p:blipFill>
          <a:blip r:embed="rId2"/>
          <a:stretch>
            <a:fillRect/>
          </a:stretch>
        </p:blipFill>
        <p:spPr>
          <a:xfrm>
            <a:off x="0" y="0"/>
            <a:ext cx="9144000" cy="6858000"/>
          </a:xfr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457200" y="500063"/>
            <a:ext cx="8229600" cy="5626100"/>
          </a:xfrm>
        </p:spPr>
        <p:txBody>
          <a:bodyPr/>
          <a:lstStyle/>
          <a:p>
            <a:pPr>
              <a:buNone/>
            </a:pPr>
            <a:r>
              <a:rPr lang="uz-Latn-UZ" dirty="0" smtClean="0"/>
              <a:t>Elektron bozorda xaridorlarni uch guruhga bo'lish mumkin</a:t>
            </a:r>
            <a:r>
              <a:rPr lang="en-US" dirty="0" smtClean="0"/>
              <a:t>:</a:t>
            </a:r>
          </a:p>
          <a:p>
            <a:r>
              <a:rPr lang="uz-Latn-UZ" sz="2400" dirty="0" smtClean="0"/>
              <a:t>Sotib olishni xohlagan tovarni ko'rishni, uni his qilishni, sotuvchi bilan gaplashishni afzal ko'rgan an'anachilar. Ushbu iste'molchilar, agar ular biron-bir holatlarga majbur qilinmagan bo'lsala</a:t>
            </a:r>
            <a:r>
              <a:rPr lang="en-US" sz="2400" dirty="0" smtClean="0"/>
              <a:t>r.</a:t>
            </a:r>
          </a:p>
          <a:p>
            <a:r>
              <a:rPr lang="uz-Latn-UZ" sz="2400" dirty="0" smtClean="0"/>
              <a:t>Elektron do'konni allaqachon o'zlashtirgan va xaridlarning bir qismini amalga oshirish uchun Internetdan foydalanayotgan iste'molchilar.</a:t>
            </a:r>
            <a:endParaRPr lang="en-US" sz="2400" dirty="0" smtClean="0"/>
          </a:p>
          <a:p>
            <a:r>
              <a:rPr lang="uz-Latn-UZ" sz="2400" dirty="0" smtClean="0"/>
              <a:t>Barcha xaridlarini on-layn tarzda amalga oshiradigan eng ilg'or iste'molchilar, odatda, axborot texnologiyalari bilan bog'liqdir.</a:t>
            </a:r>
            <a:endParaRPr lang="ru-RU" sz="24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idx="1"/>
          </p:nvPr>
        </p:nvSpPr>
        <p:spPr>
          <a:xfrm>
            <a:off x="457200" y="571500"/>
            <a:ext cx="8229600" cy="5554663"/>
          </a:xfrm>
        </p:spPr>
        <p:txBody>
          <a:bodyPr>
            <a:normAutofit lnSpcReduction="10000"/>
          </a:bodyPr>
          <a:lstStyle/>
          <a:p>
            <a:r>
              <a:rPr lang="de-DE" sz="2600" dirty="0" err="1" smtClean="0"/>
              <a:t>Korxona</a:t>
            </a:r>
            <a:r>
              <a:rPr lang="de-DE" sz="2600" dirty="0" smtClean="0"/>
              <a:t> </a:t>
            </a:r>
            <a:r>
              <a:rPr lang="de-DE" sz="2600" dirty="0" err="1" smtClean="0"/>
              <a:t>uchun</a:t>
            </a:r>
            <a:r>
              <a:rPr lang="de-DE" sz="2600" dirty="0" smtClean="0"/>
              <a:t> </a:t>
            </a:r>
            <a:r>
              <a:rPr lang="de-DE" sz="2600" dirty="0" err="1" smtClean="0"/>
              <a:t>elektron</a:t>
            </a:r>
            <a:r>
              <a:rPr lang="de-DE" sz="2600" dirty="0" smtClean="0"/>
              <a:t> </a:t>
            </a:r>
            <a:r>
              <a:rPr lang="de-DE" sz="2600" dirty="0" err="1" smtClean="0"/>
              <a:t>tijorat</a:t>
            </a:r>
            <a:r>
              <a:rPr lang="de-DE" sz="2600" dirty="0" smtClean="0"/>
              <a:t> </a:t>
            </a:r>
            <a:r>
              <a:rPr lang="de-DE" sz="2600" dirty="0" err="1" smtClean="0"/>
              <a:t>foydasini</a:t>
            </a:r>
            <a:r>
              <a:rPr lang="de-DE" sz="2600" dirty="0" smtClean="0"/>
              <a:t> </a:t>
            </a:r>
            <a:r>
              <a:rPr lang="de-DE" sz="2600" dirty="0" err="1" smtClean="0"/>
              <a:t>quyidagicha</a:t>
            </a:r>
            <a:r>
              <a:rPr lang="de-DE" sz="2600" dirty="0" smtClean="0"/>
              <a:t> </a:t>
            </a:r>
            <a:r>
              <a:rPr lang="de-DE" sz="2600" dirty="0" err="1" smtClean="0"/>
              <a:t>ko’rsatish</a:t>
            </a:r>
            <a:r>
              <a:rPr lang="de-DE" sz="2600" dirty="0" smtClean="0"/>
              <a:t> </a:t>
            </a:r>
            <a:r>
              <a:rPr lang="de-DE" sz="2600" dirty="0" err="1" smtClean="0"/>
              <a:t>mumkin</a:t>
            </a:r>
            <a:r>
              <a:rPr lang="de-DE" sz="2600" dirty="0" smtClean="0"/>
              <a:t>:</a:t>
            </a:r>
            <a:endParaRPr lang="en-US" sz="2600" dirty="0" smtClean="0"/>
          </a:p>
          <a:p>
            <a:pPr lvl="0"/>
            <a:r>
              <a:rPr lang="x-none" smtClean="0"/>
              <a:t>Elektron tijorat axborotni olish, qayta ishlash va saqlash kechikishlarini kamaytiradi. SHu bilan administrativ xarajatlarni kamaytiradi.</a:t>
            </a:r>
            <a:endParaRPr lang="ru-RU" dirty="0" smtClean="0"/>
          </a:p>
          <a:p>
            <a:pPr lvl="0"/>
            <a:r>
              <a:rPr lang="en-US" dirty="0" err="1" smtClean="0"/>
              <a:t>Elektron</a:t>
            </a:r>
            <a:r>
              <a:rPr lang="en-US" dirty="0" smtClean="0"/>
              <a:t> </a:t>
            </a:r>
            <a:r>
              <a:rPr lang="en-US" dirty="0" err="1" smtClean="0"/>
              <a:t>biznes</a:t>
            </a:r>
            <a:r>
              <a:rPr lang="en-US" dirty="0" smtClean="0"/>
              <a:t> </a:t>
            </a:r>
            <a:r>
              <a:rPr lang="en-US" dirty="0" err="1" smtClean="0"/>
              <a:t>korxonalarga</a:t>
            </a:r>
            <a:r>
              <a:rPr lang="en-US" dirty="0" smtClean="0"/>
              <a:t> tor </a:t>
            </a:r>
            <a:r>
              <a:rPr lang="en-US" dirty="0" err="1" smtClean="0"/>
              <a:t>doira</a:t>
            </a:r>
            <a:r>
              <a:rPr lang="en-US" dirty="0" smtClean="0"/>
              <a:t> </a:t>
            </a:r>
            <a:r>
              <a:rPr lang="en-US" dirty="0" err="1" smtClean="0"/>
              <a:t>mutaxassisligida</a:t>
            </a:r>
            <a:r>
              <a:rPr lang="en-US" dirty="0" smtClean="0"/>
              <a:t> </a:t>
            </a:r>
            <a:r>
              <a:rPr lang="en-US" dirty="0" err="1" smtClean="0"/>
              <a:t>faoliyat</a:t>
            </a:r>
            <a:r>
              <a:rPr lang="en-US" dirty="0" smtClean="0"/>
              <a:t> </a:t>
            </a:r>
            <a:r>
              <a:rPr lang="en-US" dirty="0" err="1" smtClean="0"/>
              <a:t>yuritishga</a:t>
            </a:r>
            <a:r>
              <a:rPr lang="en-US" dirty="0" smtClean="0"/>
              <a:t> </a:t>
            </a:r>
            <a:r>
              <a:rPr lang="en-US" dirty="0" err="1" smtClean="0"/>
              <a:t>imkonberadi</a:t>
            </a:r>
            <a:r>
              <a:rPr lang="en-US" dirty="0" smtClean="0"/>
              <a:t>.</a:t>
            </a:r>
          </a:p>
          <a:p>
            <a:r>
              <a:rPr lang="x-none" smtClean="0"/>
              <a:t>Elektron tijorat umumiylashtirilishi buyutmaga asosan ishlab chiqarishga imkon yaratadi. Bu bilan korxonaning raqobat qilish imkoniyatlarini oshiradi.</a:t>
            </a:r>
            <a:endParaRPr lang="ru-RU" dirty="0" smtClean="0"/>
          </a:p>
          <a:p>
            <a:pPr lvl="0"/>
            <a:endParaRPr lang="ru-RU"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idx="1"/>
          </p:nvPr>
        </p:nvSpPr>
        <p:spPr>
          <a:xfrm>
            <a:off x="457200" y="285728"/>
            <a:ext cx="8229600" cy="5840435"/>
          </a:xfrm>
        </p:spPr>
        <p:txBody>
          <a:bodyPr>
            <a:normAutofit fontScale="92500" lnSpcReduction="10000"/>
          </a:bodyPr>
          <a:lstStyle/>
          <a:p>
            <a:pPr>
              <a:buNone/>
            </a:pPr>
            <a:r>
              <a:rPr lang="en-US" dirty="0" err="1" smtClean="0"/>
              <a:t>Elektron</a:t>
            </a:r>
            <a:r>
              <a:rPr lang="en-US" dirty="0" smtClean="0"/>
              <a:t> </a:t>
            </a:r>
            <a:r>
              <a:rPr lang="en-US" dirty="0" err="1" smtClean="0"/>
              <a:t>tijorat</a:t>
            </a:r>
            <a:r>
              <a:rPr lang="en-US" dirty="0" smtClean="0"/>
              <a:t> </a:t>
            </a:r>
            <a:r>
              <a:rPr lang="en-US" dirty="0" err="1" smtClean="0"/>
              <a:t>iste‘molchilarga</a:t>
            </a:r>
            <a:r>
              <a:rPr lang="en-US" dirty="0" smtClean="0"/>
              <a:t> </a:t>
            </a:r>
            <a:r>
              <a:rPr lang="en-US" dirty="0" err="1" smtClean="0"/>
              <a:t>quyidagicha</a:t>
            </a:r>
            <a:r>
              <a:rPr lang="en-US" dirty="0" smtClean="0"/>
              <a:t> </a:t>
            </a:r>
            <a:r>
              <a:rPr lang="en-US" dirty="0" err="1" smtClean="0"/>
              <a:t>foyda</a:t>
            </a:r>
            <a:r>
              <a:rPr lang="en-US" dirty="0" smtClean="0"/>
              <a:t> </a:t>
            </a:r>
            <a:r>
              <a:rPr lang="en-US" dirty="0" err="1" smtClean="0"/>
              <a:t>keltiradi</a:t>
            </a:r>
            <a:r>
              <a:rPr lang="en-US" dirty="0" smtClean="0"/>
              <a:t>:</a:t>
            </a:r>
            <a:endParaRPr lang="ru-RU" dirty="0" smtClean="0"/>
          </a:p>
          <a:p>
            <a:pPr lvl="0"/>
            <a:r>
              <a:rPr lang="en-US" sz="2800" dirty="0" err="1" smtClean="0"/>
              <a:t>Iste‘molchiga</a:t>
            </a:r>
            <a:r>
              <a:rPr lang="en-US" sz="2800" dirty="0" smtClean="0"/>
              <a:t> </a:t>
            </a:r>
            <a:r>
              <a:rPr lang="en-US" sz="2800" dirty="0" err="1" smtClean="0"/>
              <a:t>qulay</a:t>
            </a:r>
            <a:r>
              <a:rPr lang="en-US" sz="2800" dirty="0" smtClean="0"/>
              <a:t> </a:t>
            </a:r>
            <a:r>
              <a:rPr lang="en-US" sz="2800" dirty="0" err="1" smtClean="0"/>
              <a:t>bo’lgan</a:t>
            </a:r>
            <a:r>
              <a:rPr lang="en-US" sz="2800" dirty="0" smtClean="0"/>
              <a:t> </a:t>
            </a:r>
            <a:r>
              <a:rPr lang="en-US" sz="2800" dirty="0" err="1" smtClean="0"/>
              <a:t>ixtiyoriy</a:t>
            </a:r>
            <a:r>
              <a:rPr lang="en-US" sz="2800" dirty="0" smtClean="0"/>
              <a:t> </a:t>
            </a:r>
            <a:r>
              <a:rPr lang="en-US" sz="2800" dirty="0" err="1" smtClean="0"/>
              <a:t>vaqtda</a:t>
            </a:r>
            <a:r>
              <a:rPr lang="en-US" sz="2800" dirty="0" smtClean="0"/>
              <a:t>, </a:t>
            </a:r>
            <a:r>
              <a:rPr lang="en-US" sz="2800" dirty="0" err="1" smtClean="0"/>
              <a:t>tanaffuslarsiz</a:t>
            </a:r>
            <a:r>
              <a:rPr lang="en-US" sz="2800" dirty="0" smtClean="0"/>
              <a:t> </a:t>
            </a:r>
            <a:r>
              <a:rPr lang="en-US" sz="2800" dirty="0" err="1" smtClean="0"/>
              <a:t>va</a:t>
            </a:r>
            <a:r>
              <a:rPr lang="en-US" sz="2800" dirty="0" smtClean="0"/>
              <a:t> dam </a:t>
            </a:r>
            <a:r>
              <a:rPr lang="en-US" sz="2800" dirty="0" err="1" smtClean="0"/>
              <a:t>olish</a:t>
            </a:r>
            <a:r>
              <a:rPr lang="en-US" sz="2800" dirty="0" smtClean="0"/>
              <a:t> </a:t>
            </a:r>
            <a:r>
              <a:rPr lang="en-US" sz="2800" dirty="0" err="1" smtClean="0"/>
              <a:t>kunlarisiz</a:t>
            </a:r>
            <a:r>
              <a:rPr lang="en-US" sz="2800" dirty="0" smtClean="0"/>
              <a:t> 24 </a:t>
            </a:r>
            <a:r>
              <a:rPr lang="en-US" sz="2800" dirty="0" err="1" smtClean="0"/>
              <a:t>soat</a:t>
            </a:r>
            <a:r>
              <a:rPr lang="en-US" sz="2800" dirty="0" smtClean="0"/>
              <a:t> </a:t>
            </a:r>
            <a:r>
              <a:rPr lang="en-US" sz="2800" dirty="0" err="1" smtClean="0"/>
              <a:t>xizmat</a:t>
            </a:r>
            <a:r>
              <a:rPr lang="en-US" sz="2800" dirty="0" smtClean="0"/>
              <a:t> </a:t>
            </a:r>
            <a:r>
              <a:rPr lang="en-US" sz="2800" dirty="0" err="1" smtClean="0"/>
              <a:t>ko’rsatish</a:t>
            </a:r>
            <a:r>
              <a:rPr lang="en-US" sz="2800" dirty="0" smtClean="0"/>
              <a:t>;</a:t>
            </a:r>
            <a:endParaRPr lang="ru-RU" sz="2800" dirty="0" smtClean="0"/>
          </a:p>
          <a:p>
            <a:pPr lvl="0"/>
            <a:r>
              <a:rPr lang="en-US" sz="2800" dirty="0" smtClean="0"/>
              <a:t>Tovar,	</a:t>
            </a:r>
            <a:r>
              <a:rPr lang="en-US" sz="2800" dirty="0" err="1" smtClean="0"/>
              <a:t>ta‘minotchilar</a:t>
            </a:r>
            <a:r>
              <a:rPr lang="en-US" sz="2800" dirty="0" smtClean="0"/>
              <a:t>,	</a:t>
            </a:r>
            <a:r>
              <a:rPr lang="en-US" sz="2800" dirty="0" err="1" smtClean="0"/>
              <a:t>narxlar</a:t>
            </a:r>
            <a:r>
              <a:rPr lang="en-US" sz="2800" dirty="0" smtClean="0"/>
              <a:t>,	</a:t>
            </a:r>
            <a:r>
              <a:rPr lang="en-US" sz="2800" dirty="0" err="1" smtClean="0"/>
              <a:t>sifat</a:t>
            </a:r>
            <a:r>
              <a:rPr lang="en-US" sz="2800" dirty="0" smtClean="0"/>
              <a:t>	</a:t>
            </a:r>
            <a:r>
              <a:rPr lang="en-US" sz="2800" dirty="0" err="1" smtClean="0"/>
              <a:t>v.b</a:t>
            </a:r>
            <a:r>
              <a:rPr lang="en-US" sz="2800" dirty="0" smtClean="0"/>
              <a:t>. </a:t>
            </a:r>
          </a:p>
          <a:p>
            <a:pPr lvl="0">
              <a:buNone/>
            </a:pPr>
            <a:r>
              <a:rPr lang="en-US" sz="2800" dirty="0" err="1" smtClean="0"/>
              <a:t>parametrlar</a:t>
            </a:r>
            <a:r>
              <a:rPr lang="en-US" sz="2800" dirty="0" smtClean="0"/>
              <a:t>	</a:t>
            </a:r>
            <a:r>
              <a:rPr lang="en-US" sz="2800" dirty="0" err="1" smtClean="0"/>
              <a:t>tanlovini</a:t>
            </a:r>
            <a:r>
              <a:rPr lang="en-US" sz="2800" dirty="0" smtClean="0"/>
              <a:t> </a:t>
            </a:r>
            <a:r>
              <a:rPr lang="en-US" sz="2800" dirty="0" err="1" smtClean="0"/>
              <a:t>kengaytirish</a:t>
            </a:r>
            <a:r>
              <a:rPr lang="en-US" sz="2800" dirty="0" smtClean="0"/>
              <a:t>;</a:t>
            </a:r>
            <a:endParaRPr lang="ru-RU" sz="2800" dirty="0" smtClean="0"/>
          </a:p>
          <a:p>
            <a:pPr lvl="0"/>
            <a:r>
              <a:rPr lang="en-US" sz="2800" dirty="0" err="1" smtClean="0"/>
              <a:t>To’liq</a:t>
            </a:r>
            <a:r>
              <a:rPr lang="en-US" sz="2800" dirty="0" smtClean="0"/>
              <a:t> </a:t>
            </a:r>
            <a:r>
              <a:rPr lang="en-US" sz="2800" dirty="0" err="1" smtClean="0"/>
              <a:t>va</a:t>
            </a:r>
            <a:r>
              <a:rPr lang="en-US" sz="2800" dirty="0" smtClean="0"/>
              <a:t> </a:t>
            </a:r>
            <a:r>
              <a:rPr lang="en-US" sz="2800" dirty="0" err="1" smtClean="0"/>
              <a:t>o’z</a:t>
            </a:r>
            <a:r>
              <a:rPr lang="en-US" sz="2800" dirty="0" smtClean="0"/>
              <a:t> </a:t>
            </a:r>
            <a:r>
              <a:rPr lang="en-US" sz="2800" dirty="0" err="1" smtClean="0"/>
              <a:t>vaqtida</a:t>
            </a:r>
            <a:r>
              <a:rPr lang="en-US" sz="2800" dirty="0" smtClean="0"/>
              <a:t> </a:t>
            </a:r>
            <a:r>
              <a:rPr lang="en-US" sz="2800" dirty="0" err="1" smtClean="0"/>
              <a:t>axborot</a:t>
            </a:r>
            <a:r>
              <a:rPr lang="en-US" sz="2800" dirty="0" smtClean="0"/>
              <a:t> </a:t>
            </a:r>
            <a:r>
              <a:rPr lang="en-US" sz="2800" dirty="0" err="1" smtClean="0"/>
              <a:t>olish</a:t>
            </a:r>
            <a:r>
              <a:rPr lang="en-US" sz="2800" dirty="0" smtClean="0"/>
              <a:t> </a:t>
            </a:r>
            <a:r>
              <a:rPr lang="en-US" sz="2800" dirty="0" err="1" smtClean="0"/>
              <a:t>imkoniyati</a:t>
            </a:r>
            <a:r>
              <a:rPr lang="en-US" sz="2800" dirty="0" smtClean="0"/>
              <a:t>;</a:t>
            </a:r>
            <a:endParaRPr lang="ru-RU" sz="2800" dirty="0" smtClean="0"/>
          </a:p>
          <a:p>
            <a:pPr lvl="0"/>
            <a:r>
              <a:rPr lang="en-US" sz="2800" dirty="0" err="1" smtClean="0"/>
              <a:t>Takliflarni</a:t>
            </a:r>
            <a:r>
              <a:rPr lang="en-US" sz="2800" dirty="0" smtClean="0"/>
              <a:t> </a:t>
            </a:r>
            <a:r>
              <a:rPr lang="en-US" sz="2800" dirty="0" err="1" smtClean="0"/>
              <a:t>taqsimlash</a:t>
            </a:r>
            <a:r>
              <a:rPr lang="en-US" sz="2800" dirty="0" smtClean="0"/>
              <a:t> </a:t>
            </a:r>
            <a:r>
              <a:rPr lang="en-US" sz="2800" dirty="0" err="1" smtClean="0"/>
              <a:t>va</a:t>
            </a:r>
            <a:r>
              <a:rPr lang="en-US" sz="2800" dirty="0" smtClean="0"/>
              <a:t> </a:t>
            </a:r>
            <a:r>
              <a:rPr lang="en-US" sz="2800" dirty="0" err="1" smtClean="0"/>
              <a:t>boshqa</a:t>
            </a:r>
            <a:r>
              <a:rPr lang="en-US" sz="2800" dirty="0" smtClean="0"/>
              <a:t> </a:t>
            </a:r>
            <a:r>
              <a:rPr lang="en-US" sz="2800" dirty="0" err="1" smtClean="0"/>
              <a:t>iste‘molchilar</a:t>
            </a:r>
            <a:r>
              <a:rPr lang="en-US" sz="2800" dirty="0" smtClean="0"/>
              <a:t> </a:t>
            </a:r>
            <a:r>
              <a:rPr lang="en-US" sz="2800" dirty="0" err="1" smtClean="0"/>
              <a:t>bilan</a:t>
            </a:r>
            <a:r>
              <a:rPr lang="en-US" sz="2800" dirty="0" smtClean="0"/>
              <a:t> </a:t>
            </a:r>
            <a:r>
              <a:rPr lang="en-US" sz="2800" dirty="0" err="1" smtClean="0"/>
              <a:t>axborot</a:t>
            </a:r>
            <a:r>
              <a:rPr lang="en-US" sz="2800" dirty="0" smtClean="0"/>
              <a:t> </a:t>
            </a:r>
            <a:r>
              <a:rPr lang="en-US" sz="2800" dirty="0" err="1" smtClean="0"/>
              <a:t>almashinish</a:t>
            </a:r>
            <a:r>
              <a:rPr lang="en-US" sz="2800" dirty="0" smtClean="0"/>
              <a:t> </a:t>
            </a:r>
            <a:r>
              <a:rPr lang="en-US" sz="2800" dirty="0" err="1" smtClean="0"/>
              <a:t>imkoniyati</a:t>
            </a:r>
            <a:r>
              <a:rPr lang="en-US" sz="2800" dirty="0" smtClean="0"/>
              <a:t>.</a:t>
            </a:r>
            <a:endParaRPr lang="ru-RU" sz="2800" dirty="0" smtClean="0"/>
          </a:p>
          <a:p>
            <a:r>
              <a:rPr lang="de-DE" sz="2800" dirty="0" smtClean="0"/>
              <a:t>Elektron </a:t>
            </a:r>
            <a:r>
              <a:rPr lang="de-DE" sz="2800" dirty="0" err="1" smtClean="0"/>
              <a:t>tijorat</a:t>
            </a:r>
            <a:r>
              <a:rPr lang="de-DE" sz="2800" dirty="0" smtClean="0"/>
              <a:t> </a:t>
            </a:r>
            <a:r>
              <a:rPr lang="de-DE" sz="2800" dirty="0" err="1" smtClean="0"/>
              <a:t>jamiyat</a:t>
            </a:r>
            <a:r>
              <a:rPr lang="de-DE" sz="2800" dirty="0" smtClean="0"/>
              <a:t> </a:t>
            </a:r>
            <a:r>
              <a:rPr lang="de-DE" sz="2800" dirty="0" err="1" smtClean="0"/>
              <a:t>uchun</a:t>
            </a:r>
            <a:r>
              <a:rPr lang="de-DE" sz="2800" dirty="0" smtClean="0"/>
              <a:t> </a:t>
            </a:r>
            <a:r>
              <a:rPr lang="de-DE" sz="2800" dirty="0" err="1" smtClean="0"/>
              <a:t>ham</a:t>
            </a:r>
            <a:r>
              <a:rPr lang="de-DE" sz="2800" dirty="0" smtClean="0"/>
              <a:t> </a:t>
            </a:r>
            <a:r>
              <a:rPr lang="de-DE" sz="2800" dirty="0" err="1" smtClean="0"/>
              <a:t>ma‘lum</a:t>
            </a:r>
            <a:r>
              <a:rPr lang="de-DE" sz="2800" dirty="0" smtClean="0"/>
              <a:t> </a:t>
            </a:r>
            <a:r>
              <a:rPr lang="de-DE" sz="2800" dirty="0" err="1" smtClean="0"/>
              <a:t>bir</a:t>
            </a:r>
            <a:r>
              <a:rPr lang="de-DE" sz="2800" dirty="0" smtClean="0"/>
              <a:t> </a:t>
            </a:r>
            <a:r>
              <a:rPr lang="de-DE" sz="2800" dirty="0" err="1" smtClean="0"/>
              <a:t>foyda</a:t>
            </a:r>
            <a:r>
              <a:rPr lang="de-DE" sz="2800" dirty="0" smtClean="0"/>
              <a:t> </a:t>
            </a:r>
            <a:r>
              <a:rPr lang="de-DE" sz="2800" dirty="0" err="1" smtClean="0"/>
              <a:t>keltiradi</a:t>
            </a:r>
            <a:r>
              <a:rPr lang="de-DE" sz="2800" dirty="0" smtClean="0"/>
              <a:t>:</a:t>
            </a:r>
            <a:endParaRPr lang="ru-RU" sz="2800" dirty="0" smtClean="0"/>
          </a:p>
          <a:p>
            <a:pPr lvl="0"/>
            <a:r>
              <a:rPr lang="de-DE" sz="2800" dirty="0" err="1" smtClean="0"/>
              <a:t>Uyda</a:t>
            </a:r>
            <a:r>
              <a:rPr lang="de-DE" sz="2800" dirty="0" smtClean="0"/>
              <a:t> </a:t>
            </a:r>
            <a:r>
              <a:rPr lang="de-DE" sz="2800" dirty="0" err="1" smtClean="0"/>
              <a:t>ishlash</a:t>
            </a:r>
            <a:r>
              <a:rPr lang="de-DE" sz="2800" dirty="0" smtClean="0"/>
              <a:t> </a:t>
            </a:r>
            <a:r>
              <a:rPr lang="de-DE" sz="2800" dirty="0" err="1" smtClean="0"/>
              <a:t>imkoniyati</a:t>
            </a:r>
            <a:r>
              <a:rPr lang="de-DE" sz="2800" dirty="0" smtClean="0"/>
              <a:t>. </a:t>
            </a:r>
            <a:r>
              <a:rPr lang="de-DE" sz="2800" dirty="0" err="1" smtClean="0"/>
              <a:t>Uydan</a:t>
            </a:r>
            <a:r>
              <a:rPr lang="de-DE" sz="2800" dirty="0" smtClean="0"/>
              <a:t> </a:t>
            </a:r>
            <a:r>
              <a:rPr lang="de-DE" sz="2800" dirty="0" err="1" smtClean="0"/>
              <a:t>turib</a:t>
            </a:r>
            <a:r>
              <a:rPr lang="de-DE" sz="2800" dirty="0" smtClean="0"/>
              <a:t> </a:t>
            </a:r>
            <a:r>
              <a:rPr lang="de-DE" sz="2800" dirty="0" err="1" smtClean="0"/>
              <a:t>xarid</a:t>
            </a:r>
            <a:r>
              <a:rPr lang="de-DE" sz="2800" dirty="0" smtClean="0"/>
              <a:t> </a:t>
            </a:r>
            <a:r>
              <a:rPr lang="de-DE" sz="2800" dirty="0" err="1" smtClean="0"/>
              <a:t>qilish</a:t>
            </a:r>
            <a:r>
              <a:rPr lang="de-DE" sz="2800" dirty="0" smtClean="0"/>
              <a:t> </a:t>
            </a:r>
            <a:r>
              <a:rPr lang="de-DE" sz="2800" dirty="0" err="1" smtClean="0"/>
              <a:t>transport</a:t>
            </a:r>
            <a:r>
              <a:rPr lang="de-DE" sz="2800" dirty="0" smtClean="0"/>
              <a:t> </a:t>
            </a:r>
            <a:r>
              <a:rPr lang="de-DE" sz="2800" dirty="0" err="1" smtClean="0"/>
              <a:t>oqimi</a:t>
            </a:r>
            <a:r>
              <a:rPr lang="de-DE" sz="2800" dirty="0" smtClean="0"/>
              <a:t> </a:t>
            </a:r>
            <a:r>
              <a:rPr lang="de-DE" sz="2800" dirty="0" err="1" smtClean="0"/>
              <a:t>va</a:t>
            </a:r>
            <a:r>
              <a:rPr lang="de-DE" sz="2800" dirty="0" smtClean="0"/>
              <a:t> u </a:t>
            </a:r>
            <a:r>
              <a:rPr lang="de-DE" sz="2800" dirty="0" err="1" smtClean="0"/>
              <a:t>bilan</a:t>
            </a:r>
            <a:r>
              <a:rPr lang="de-DE" sz="2800" dirty="0" smtClean="0"/>
              <a:t> </a:t>
            </a:r>
            <a:r>
              <a:rPr lang="de-DE" sz="2800" dirty="0" err="1" smtClean="0"/>
              <a:t>bog’liq</a:t>
            </a:r>
            <a:r>
              <a:rPr lang="de-DE" sz="2800" dirty="0" smtClean="0"/>
              <a:t> </a:t>
            </a:r>
            <a:r>
              <a:rPr lang="de-DE" sz="2800" dirty="0" err="1" smtClean="0"/>
              <a:t>muammolarni</a:t>
            </a:r>
            <a:r>
              <a:rPr lang="de-DE" sz="2800" dirty="0" smtClean="0"/>
              <a:t> </a:t>
            </a:r>
            <a:r>
              <a:rPr lang="de-DE" sz="2800" dirty="0" err="1" smtClean="0"/>
              <a:t>kamaytirishi</a:t>
            </a:r>
            <a:r>
              <a:rPr lang="de-DE" sz="2800" dirty="0" smtClean="0"/>
              <a:t> </a:t>
            </a:r>
            <a:r>
              <a:rPr lang="de-DE" sz="2800" dirty="0" err="1" smtClean="0"/>
              <a:t>mumkin</a:t>
            </a:r>
            <a:r>
              <a:rPr lang="de-DE" sz="2800" dirty="0" smtClean="0"/>
              <a:t>.</a:t>
            </a:r>
            <a:endParaRPr lang="ru-RU" sz="2800" dirty="0" smtClean="0"/>
          </a:p>
          <a:p>
            <a:endParaRPr lang="ru-RU"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Foydalanilgan</a:t>
            </a:r>
            <a:r>
              <a:rPr lang="en-US" dirty="0" smtClean="0"/>
              <a:t> </a:t>
            </a:r>
            <a:r>
              <a:rPr lang="en-US" dirty="0" err="1" smtClean="0"/>
              <a:t>adabiyotlar</a:t>
            </a:r>
            <a:endParaRPr lang="ru-RU" dirty="0"/>
          </a:p>
        </p:txBody>
      </p:sp>
      <p:sp>
        <p:nvSpPr>
          <p:cNvPr id="3" name="Объект 2"/>
          <p:cNvSpPr>
            <a:spLocks noGrp="1"/>
          </p:cNvSpPr>
          <p:nvPr>
            <p:ph idx="1"/>
          </p:nvPr>
        </p:nvSpPr>
        <p:spPr/>
        <p:txBody>
          <a:bodyPr>
            <a:normAutofit fontScale="85000" lnSpcReduction="10000"/>
          </a:bodyPr>
          <a:lstStyle/>
          <a:p>
            <a:pPr lvl="0">
              <a:buFont typeface="Symbol" panose="05050102010706020507" pitchFamily="18" charset="2"/>
              <a:buChar char=""/>
            </a:pPr>
            <a:r>
              <a:rPr lang="uz-Cyrl-UZ" dirty="0">
                <a:latin typeface="Times New Roman" panose="02020603050405020304" pitchFamily="18" charset="0"/>
                <a:ea typeface="Arial" panose="020B0604020202020204" pitchFamily="34" charset="0"/>
              </a:rPr>
              <a:t>Цифровая трансформация бизнеса: Изменение бизнес-модели для организации нового поколения / Питер Вайл, Стефани Ворнер ; Пер. с англ. — М. : Альпина Паблишер, 2019. — 257 с.</a:t>
            </a:r>
            <a:endParaRPr lang="ru-RU" dirty="0">
              <a:latin typeface="Arial" panose="020B0604020202020204" pitchFamily="34" charset="0"/>
              <a:ea typeface="Arial" panose="020B0604020202020204" pitchFamily="34" charset="0"/>
            </a:endParaRPr>
          </a:p>
          <a:p>
            <a:pPr lvl="0">
              <a:buFont typeface="Symbol" panose="05050102010706020507" pitchFamily="18" charset="2"/>
              <a:buChar char=""/>
            </a:pPr>
            <a:r>
              <a:rPr lang="uz-Cyrl-UZ" dirty="0">
                <a:latin typeface="Times New Roman" panose="02020603050405020304" pitchFamily="18" charset="0"/>
                <a:ea typeface="Arial" panose="020B0604020202020204" pitchFamily="34" charset="0"/>
              </a:rPr>
              <a:t>Хакимов З.А., Шарифхо’жаев У.У. Интерактив ва рақамли маркетинг. Ўқув қўлланма. -Т.: “Иқтисодиёт”, 2019 – 270 б.</a:t>
            </a:r>
            <a:endParaRPr lang="ru-RU" dirty="0">
              <a:latin typeface="Arial" panose="020B0604020202020204" pitchFamily="34" charset="0"/>
              <a:ea typeface="Arial" panose="020B0604020202020204" pitchFamily="34" charset="0"/>
            </a:endParaRPr>
          </a:p>
          <a:p>
            <a:pPr lvl="0">
              <a:buFont typeface="Symbol" panose="05050102010706020507" pitchFamily="18" charset="2"/>
              <a:buChar char=""/>
            </a:pPr>
            <a:r>
              <a:rPr lang="uz-Cyrl-UZ" dirty="0">
                <a:latin typeface="Times New Roman" panose="02020603050405020304" pitchFamily="18" charset="0"/>
                <a:ea typeface="Arial" panose="020B0604020202020204" pitchFamily="34" charset="0"/>
              </a:rPr>
              <a:t>Акаев А.А., КенжабаевА.Т., Илхамова Ё.С., Жуманиёзова М.Ю. Иқтисодиётда ахборот комплекслари ва технологиялари. Дарслик.Т.-“Фан ва технология”. 2019.- 510 бет.</a:t>
            </a:r>
            <a:endParaRPr lang="ru-RU">
              <a:latin typeface="Arial" panose="020B0604020202020204" pitchFamily="34" charset="0"/>
              <a:ea typeface="Arial" panose="020B0604020202020204" pitchFamily="34" charset="0"/>
            </a:endParaRPr>
          </a:p>
          <a:p>
            <a:pPr lvl="0" algn="just">
              <a:lnSpc>
                <a:spcPct val="115000"/>
              </a:lnSpc>
              <a:buFont typeface="+mj-lt"/>
              <a:buAutoNum type="arabicPeriod"/>
              <a:tabLst>
                <a:tab pos="630555" algn="l"/>
              </a:tabLst>
            </a:pPr>
            <a:endParaRPr lang="ru-RU"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602389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916832"/>
            <a:ext cx="8229600" cy="4775218"/>
          </a:xfrm>
        </p:spPr>
        <p:txBody>
          <a:bodyPr/>
          <a:lstStyle/>
          <a:p>
            <a:r>
              <a:rPr lang="uz-Cyrl-UZ" b="1" dirty="0" smtClean="0">
                <a:solidFill>
                  <a:schemeClr val="tx1"/>
                </a:solidFill>
                <a:effectLst>
                  <a:outerShdw blurRad="38100" dist="38100" dir="2700000" algn="tl">
                    <a:srgbClr val="000000">
                      <a:alpha val="43137"/>
                    </a:srgbClr>
                  </a:outerShdw>
                </a:effectLst>
              </a:rPr>
              <a:t>       </a:t>
            </a:r>
          </a:p>
          <a:p>
            <a:endParaRPr lang="uz-Cyrl-UZ" b="1" dirty="0" smtClean="0">
              <a:solidFill>
                <a:schemeClr val="tx1"/>
              </a:solidFill>
              <a:effectLst>
                <a:outerShdw blurRad="38100" dist="38100" dir="2700000" algn="tl">
                  <a:srgbClr val="000000">
                    <a:alpha val="43137"/>
                  </a:srgbClr>
                </a:outerShdw>
              </a:effectLst>
            </a:endParaRPr>
          </a:p>
          <a:p>
            <a:endParaRPr lang="uz-Cyrl-UZ" b="1" dirty="0" smtClean="0">
              <a:solidFill>
                <a:schemeClr val="tx1"/>
              </a:solidFill>
              <a:effectLst>
                <a:outerShdw blurRad="38100" dist="38100" dir="2700000" algn="tl">
                  <a:srgbClr val="000000">
                    <a:alpha val="43137"/>
                  </a:srgbClr>
                </a:outerShdw>
              </a:effectLst>
            </a:endParaRPr>
          </a:p>
          <a:p>
            <a:r>
              <a:rPr lang="uz-Cyrl-UZ" b="1" dirty="0" smtClean="0">
                <a:solidFill>
                  <a:schemeClr val="tx1"/>
                </a:solidFill>
                <a:effectLst>
                  <a:outerShdw blurRad="38100" dist="38100" dir="2700000" algn="tl">
                    <a:srgbClr val="000000">
                      <a:alpha val="43137"/>
                    </a:srgbClr>
                  </a:outerShdw>
                </a:effectLst>
              </a:rPr>
              <a:t>       </a:t>
            </a:r>
            <a:r>
              <a:rPr lang="uz-Cyrl-UZ" sz="28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Э</a:t>
            </a:r>
            <a:r>
              <a:rPr lang="ru-RU" sz="28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Ъ</a:t>
            </a:r>
            <a:r>
              <a:rPr lang="uz-Cyrl-UZ" sz="28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ТИБОРИНГИЗ   УЧУН   РАҲМАТ!</a:t>
            </a:r>
            <a:endParaRPr lang="ru-RU" sz="28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323423688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3.xml><?xml version="1.0" encoding="utf-8"?>
<a:theme xmlns:a="http://schemas.openxmlformats.org/drawingml/2006/main" name="1_Аспект">
  <a:themeElements>
    <a:clrScheme name="Аспект">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otalTime>296</TotalTime>
  <Words>1218</Words>
  <Application>Microsoft Office PowerPoint</Application>
  <PresentationFormat>Экран (4:3)</PresentationFormat>
  <Paragraphs>129</Paragraphs>
  <Slides>25</Slides>
  <Notes>0</Notes>
  <HiddenSlides>0</HiddenSlides>
  <MMClips>0</MMClips>
  <ScaleCrop>false</ScaleCrop>
  <HeadingPairs>
    <vt:vector size="8" baseType="variant">
      <vt:variant>
        <vt:lpstr>Использованные шрифты</vt:lpstr>
      </vt:variant>
      <vt:variant>
        <vt:i4>8</vt:i4>
      </vt:variant>
      <vt:variant>
        <vt:lpstr>Тема</vt:lpstr>
      </vt:variant>
      <vt:variant>
        <vt:i4>3</vt:i4>
      </vt:variant>
      <vt:variant>
        <vt:lpstr>Внедренные серверы OLE</vt:lpstr>
      </vt:variant>
      <vt:variant>
        <vt:i4>1</vt:i4>
      </vt:variant>
      <vt:variant>
        <vt:lpstr>Заголовки слайдов</vt:lpstr>
      </vt:variant>
      <vt:variant>
        <vt:i4>25</vt:i4>
      </vt:variant>
    </vt:vector>
  </HeadingPairs>
  <TitlesOfParts>
    <vt:vector size="37" baseType="lpstr">
      <vt:lpstr>Arial</vt:lpstr>
      <vt:lpstr>Calibri</vt:lpstr>
      <vt:lpstr>Calibri Light</vt:lpstr>
      <vt:lpstr>メイリオ</vt:lpstr>
      <vt:lpstr>Symbol</vt:lpstr>
      <vt:lpstr>Times New Roman</vt:lpstr>
      <vt:lpstr>Trebuchet MS</vt:lpstr>
      <vt:lpstr>Wingdings 3</vt:lpstr>
      <vt:lpstr>Тема Office</vt:lpstr>
      <vt:lpstr>Аспект</vt:lpstr>
      <vt:lpstr>1_Аспект</vt:lpstr>
      <vt:lpstr>think-cell Slide</vt:lpstr>
      <vt:lpstr>Презентация PowerPoint</vt:lpstr>
      <vt:lpstr>Elektron tijoratning asosiy modellari va tamoyillari</vt:lpstr>
      <vt:lpstr>REJA:</vt:lpstr>
      <vt:lpstr>Elektron tijorat modeli</vt:lpstr>
      <vt:lpstr>Презентация PowerPoint</vt:lpstr>
      <vt:lpstr>Презентация PowerPoint</vt:lpstr>
      <vt:lpstr>B2G</vt:lpstr>
      <vt:lpstr>Презентация PowerPoint</vt:lpstr>
      <vt:lpstr>C2C</vt:lpstr>
      <vt:lpstr>2. Elektron tijorat modelining asosiy ko’rinishlari.</vt:lpstr>
      <vt:lpstr>Презентация PowerPoint</vt:lpstr>
      <vt:lpstr>CRM - Customer Relations Management</vt:lpstr>
      <vt:lpstr>SCM - Supply Chain Management</vt:lpstr>
      <vt:lpstr>Elektron tijorat jarayonida ishtirok etuvchilarning o’zaro munosabati modeli quyidagicha:</vt:lpstr>
      <vt:lpstr>Презентация PowerPoint</vt:lpstr>
      <vt:lpstr>Презентация PowerPoint</vt:lpstr>
      <vt:lpstr>Презентация PowerPoint</vt:lpstr>
      <vt:lpstr>Elektron va an’anaviy biznes. </vt:lpstr>
      <vt:lpstr>Презентация PowerPoint</vt:lpstr>
      <vt:lpstr>Презентация PowerPoint</vt:lpstr>
      <vt:lpstr>Презентация PowerPoint</vt:lpstr>
      <vt:lpstr>Презентация PowerPoint</vt:lpstr>
      <vt:lpstr>Презентация PowerPoint</vt:lpstr>
      <vt:lpstr>Foydalanilgan adabiyotlar</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“Elektron tijorat”ning me’yoriy-huquqiy bazasi</dc:title>
  <dc:creator>Администратор</dc:creator>
  <cp:lastModifiedBy>Kenjaboyev Aman Turgunovich</cp:lastModifiedBy>
  <cp:revision>139</cp:revision>
  <dcterms:created xsi:type="dcterms:W3CDTF">2019-09-20T11:59:05Z</dcterms:created>
  <dcterms:modified xsi:type="dcterms:W3CDTF">2021-10-19T11:51:14Z</dcterms:modified>
</cp:coreProperties>
</file>