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1" r:id="rId3"/>
  </p:sldMasterIdLst>
  <p:sldIdLst>
    <p:sldId id="280" r:id="rId4"/>
    <p:sldId id="256" r:id="rId5"/>
    <p:sldId id="257" r:id="rId6"/>
    <p:sldId id="258" r:id="rId7"/>
    <p:sldId id="259" r:id="rId8"/>
    <p:sldId id="260" r:id="rId9"/>
    <p:sldId id="276" r:id="rId10"/>
    <p:sldId id="261" r:id="rId11"/>
    <p:sldId id="262" r:id="rId12"/>
    <p:sldId id="263" r:id="rId13"/>
    <p:sldId id="264" r:id="rId14"/>
    <p:sldId id="265" r:id="rId15"/>
    <p:sldId id="266" r:id="rId16"/>
    <p:sldId id="279" r:id="rId17"/>
    <p:sldId id="267" r:id="rId18"/>
    <p:sldId id="277" r:id="rId19"/>
    <p:sldId id="268" r:id="rId20"/>
    <p:sldId id="269" r:id="rId21"/>
    <p:sldId id="270" r:id="rId22"/>
    <p:sldId id="271" r:id="rId23"/>
    <p:sldId id="272" r:id="rId24"/>
    <p:sldId id="273" r:id="rId25"/>
    <p:sldId id="278" r:id="rId26"/>
    <p:sldId id="274" r:id="rId27"/>
    <p:sldId id="281" r:id="rId28"/>
    <p:sldId id="282"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66" y="2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 Id="rId8"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20.10.2021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20.10.2021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20.10.2021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2730121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9930949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072646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284143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91205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1691950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7067918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7937952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0715653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545362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944302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0586060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3900039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2894479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0235973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81815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36834191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5552325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1026"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a:t>キーメッセージを入力（本スライドで一番伝えたいこと＜名詞止め・体言止め不可＞）</a:t>
            </a:r>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a:t>Header</a:t>
            </a:r>
            <a:r>
              <a:rPr kumimoji="1" lang="ja-JP" altLang="en-US" dirty="0"/>
              <a:t>を入力（スライドタイトル）</a:t>
            </a:r>
          </a:p>
        </p:txBody>
      </p:sp>
    </p:spTree>
    <p:extLst>
      <p:ext uri="{BB962C8B-B14F-4D97-AF65-F5344CB8AC3E}">
        <p14:creationId xmlns:p14="http://schemas.microsoft.com/office/powerpoint/2010/main" val="21195989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41525233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42528983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5311034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40137064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053845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6159676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5787264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32893858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9045273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2626337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19050976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20.10.2021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val="72852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20.10.2021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20.10.2021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064930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20.10.2021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val="7436731"/>
      </p:ext>
    </p:extLst>
  </p:cSld>
  <p:clrMap bg1="dk1" tx1="lt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744583" y="2254067"/>
            <a:ext cx="5381760"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844083">
              <a:defRPr/>
            </a:pPr>
            <a:r>
              <a:rPr lang="ru-RU" sz="3200" dirty="0" smtClean="0">
                <a:solidFill>
                  <a:schemeClr val="tx1"/>
                </a:solidFill>
                <a:latin typeface="Calibri"/>
                <a:ea typeface="+mj-ea"/>
                <a:cs typeface="+mj-cs"/>
              </a:rPr>
              <a:t>6-мавзу: </a:t>
            </a:r>
            <a:r>
              <a:rPr lang="uz-Latn-UZ" sz="3200" b="1" dirty="0" smtClean="0">
                <a:solidFill>
                  <a:schemeClr val="tx1"/>
                </a:solidFill>
                <a:latin typeface="Calibri"/>
                <a:ea typeface="+mj-ea"/>
                <a:cs typeface="+mj-cs"/>
              </a:rPr>
              <a:t>Elektron </a:t>
            </a:r>
            <a:r>
              <a:rPr lang="uz-Latn-UZ" sz="3200" b="1" dirty="0">
                <a:solidFill>
                  <a:schemeClr val="tx1"/>
                </a:solidFill>
                <a:latin typeface="Calibri"/>
                <a:ea typeface="+mj-ea"/>
                <a:cs typeface="+mj-cs"/>
              </a:rPr>
              <a:t>tijorat elektron bozor munosabatlari </a:t>
            </a:r>
            <a:endParaRPr kumimoji="0" lang="ru-RU" sz="3200" b="1" i="1"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84127" y="2282115"/>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«Бизнес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ва</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тадбиркорлик</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олий</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мактаби</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a:t>
            </a:r>
            <a:b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ru-RU" sz="3500" b="0" i="0" u="none" strike="noStrike" kern="1200" cap="none" spc="0" normalizeH="0" baseline="0" noProof="0" dirty="0">
              <a:ln>
                <a:noFill/>
              </a:ln>
              <a:solidFill>
                <a:srgbClr val="5B9BD5">
                  <a:lumMod val="20000"/>
                  <a:lumOff val="80000"/>
                </a:srgbClr>
              </a:solidFill>
              <a:effectLst/>
              <a:uLnTx/>
              <a:uFillTx/>
              <a:latin typeface="Calibri Light"/>
              <a:ea typeface="+mn-ea"/>
              <a:cs typeface="+mn-cs"/>
            </a:endParaRPr>
          </a:p>
        </p:txBody>
      </p:sp>
      <p:sp>
        <p:nvSpPr>
          <p:cNvPr id="8" name="Прямоугольник 7"/>
          <p:cNvSpPr/>
          <p:nvPr/>
        </p:nvSpPr>
        <p:spPr>
          <a:xfrm>
            <a:off x="4039438" y="5126999"/>
            <a:ext cx="2150346" cy="400110"/>
          </a:xfrm>
          <a:prstGeom prst="rect">
            <a:avLst/>
          </a:prstGeom>
        </p:spPr>
        <p:txBody>
          <a:bodyPr wrap="square">
            <a:spAutoFit/>
          </a:bodyPr>
          <a:lstStyle/>
          <a:p>
            <a:pPr marL="0" marR="0" lvl="0" indent="0" algn="r" defTabSz="844083"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err="1">
                <a:ln>
                  <a:prstDash val="solid"/>
                </a:ln>
                <a:solidFill>
                  <a:srgbClr val="44546A">
                    <a:lumMod val="75000"/>
                  </a:srgbClr>
                </a:solidFill>
                <a:effectLst/>
                <a:uLnTx/>
                <a:uFillTx/>
                <a:latin typeface="Trebuchet MS" panose="020B0603020202020204"/>
                <a:ea typeface="+mn-ea"/>
                <a:cs typeface="Times New Roman" pitchFamily="18" charset="0"/>
              </a:rPr>
              <a:t>Кенжабаев</a:t>
            </a:r>
            <a:r>
              <a:rPr kumimoji="0" lang="ru-RU" sz="2000" b="1" i="0" u="none" strike="noStrike" kern="1200" cap="none" spc="0" normalizeH="0" baseline="0" noProof="0" dirty="0">
                <a:ln>
                  <a:prstDash val="solid"/>
                </a:ln>
                <a:solidFill>
                  <a:srgbClr val="44546A">
                    <a:lumMod val="75000"/>
                  </a:srgbClr>
                </a:solidFill>
                <a:effectLst/>
                <a:uLnTx/>
                <a:uFillTx/>
                <a:latin typeface="Trebuchet MS" panose="020B0603020202020204"/>
                <a:ea typeface="+mn-ea"/>
                <a:cs typeface="Times New Roman" pitchFamily="18" charset="0"/>
              </a:rPr>
              <a:t> А.Т</a:t>
            </a:r>
          </a:p>
        </p:txBody>
      </p:sp>
      <p:sp>
        <p:nvSpPr>
          <p:cNvPr id="9" name="Прямоугольник 8"/>
          <p:cNvSpPr/>
          <p:nvPr/>
        </p:nvSpPr>
        <p:spPr>
          <a:xfrm>
            <a:off x="6444292" y="5126999"/>
            <a:ext cx="1584092" cy="603883"/>
          </a:xfrm>
          <a:prstGeom prst="rect">
            <a:avLst/>
          </a:prstGeom>
        </p:spPr>
        <p:txBody>
          <a:bodyPr wrap="square">
            <a:spAutoFit/>
          </a:body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a:t>
            </a:r>
            <a:r>
              <a:rPr kumimoji="0" lang="ru-RU" sz="1662" b="0" i="1" u="none" strike="noStrike" kern="1200" cap="none" spc="0" normalizeH="0" baseline="0" noProof="0" dirty="0" err="1">
                <a:ln>
                  <a:noFill/>
                </a:ln>
                <a:solidFill>
                  <a:srgbClr val="44546A">
                    <a:lumMod val="75000"/>
                  </a:srgbClr>
                </a:solidFill>
                <a:effectLst/>
                <a:uLnTx/>
                <a:uFillTx/>
                <a:latin typeface="Trebuchet MS" panose="020B0603020202020204"/>
                <a:ea typeface="+mn-ea"/>
                <a:cs typeface="Times New Roman" pitchFamily="18" charset="0"/>
              </a:rPr>
              <a:t>и.ф.д</a:t>
            </a: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профессор</a:t>
            </a: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4107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z-Latn-UZ" dirty="0"/>
              <a:t>Elektron tijorat elektron bozor munosabatlari </a:t>
            </a:r>
            <a:endParaRPr lang="ru-RU" dirty="0"/>
          </a:p>
        </p:txBody>
      </p:sp>
    </p:spTree>
    <p:extLst>
      <p:ext uri="{BB962C8B-B14F-4D97-AF65-F5344CB8AC3E}">
        <p14:creationId xmlns:p14="http://schemas.microsoft.com/office/powerpoint/2010/main" val="3046254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endParaRPr lang="ru-RU" dirty="0"/>
          </a:p>
        </p:txBody>
      </p:sp>
      <p:sp>
        <p:nvSpPr>
          <p:cNvPr id="3" name="Объект 2"/>
          <p:cNvSpPr>
            <a:spLocks noGrp="1"/>
          </p:cNvSpPr>
          <p:nvPr>
            <p:ph idx="1"/>
          </p:nvPr>
        </p:nvSpPr>
        <p:spPr/>
        <p:txBody>
          <a:bodyPr/>
          <a:lstStyle/>
          <a:p>
            <a:pPr marL="514350" indent="-514350">
              <a:buFont typeface="+mj-lt"/>
              <a:buAutoNum type="arabicPeriod"/>
            </a:pPr>
            <a:r>
              <a:rPr lang="uz-Latn-UZ" dirty="0"/>
              <a:t>Elektron bozor, elektron bozor maydonlari, elektron </a:t>
            </a:r>
            <a:r>
              <a:rPr lang="uz-Latn-UZ" dirty="0" smtClean="0"/>
              <a:t>magazin</a:t>
            </a:r>
            <a:r>
              <a:rPr lang="ru-RU" dirty="0" smtClean="0"/>
              <a:t>.</a:t>
            </a:r>
          </a:p>
          <a:p>
            <a:pPr marL="514350" indent="-514350">
              <a:buFont typeface="+mj-lt"/>
              <a:buAutoNum type="arabicPeriod"/>
            </a:pPr>
            <a:r>
              <a:rPr lang="uz-Latn-UZ" dirty="0" smtClean="0"/>
              <a:t>Elektron </a:t>
            </a:r>
            <a:r>
              <a:rPr lang="uz-Latn-UZ" dirty="0"/>
              <a:t>do‘kon, elektron birja, elektron auksion, elektron xizmat turlari, elektron bozorda bank xizmati</a:t>
            </a:r>
            <a:r>
              <a:rPr lang="uz-Latn-UZ" dirty="0" smtClean="0"/>
              <a:t>.</a:t>
            </a:r>
            <a:endParaRPr lang="ru-RU" dirty="0" smtClean="0"/>
          </a:p>
          <a:p>
            <a:pPr marL="514350" indent="-514350">
              <a:buFont typeface="+mj-lt"/>
              <a:buAutoNum type="arabicPeriod"/>
            </a:pPr>
            <a:r>
              <a:rPr lang="uz-Latn-UZ" dirty="0" smtClean="0"/>
              <a:t>Elektron </a:t>
            </a:r>
            <a:r>
              <a:rPr lang="uz-Latn-UZ" dirty="0"/>
              <a:t>to‘lovlar: debet va kredit, naqd pul to‘lovlari, elektron pul</a:t>
            </a:r>
            <a:endParaRPr lang="ru-RU" dirty="0"/>
          </a:p>
        </p:txBody>
      </p:sp>
    </p:spTree>
    <p:extLst>
      <p:ext uri="{BB962C8B-B14F-4D97-AF65-F5344CB8AC3E}">
        <p14:creationId xmlns:p14="http://schemas.microsoft.com/office/powerpoint/2010/main" val="3161149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800" dirty="0" smtClean="0"/>
              <a:t>1. </a:t>
            </a:r>
            <a:r>
              <a:rPr lang="uz-Latn-UZ" sz="2800" dirty="0" smtClean="0"/>
              <a:t>Elektron </a:t>
            </a:r>
            <a:r>
              <a:rPr lang="uz-Latn-UZ" sz="2800" dirty="0"/>
              <a:t>bozor, elektron bozor maydonlari, elektron </a:t>
            </a:r>
            <a:r>
              <a:rPr lang="uz-Latn-UZ" sz="2800" dirty="0" smtClean="0"/>
              <a:t>magazin</a:t>
            </a:r>
            <a:r>
              <a:rPr lang="en-US" sz="2800" dirty="0" smtClean="0"/>
              <a:t>.</a:t>
            </a:r>
            <a:endParaRPr lang="uz-Latn-UZ" sz="2800" dirty="0"/>
          </a:p>
        </p:txBody>
      </p:sp>
      <p:sp>
        <p:nvSpPr>
          <p:cNvPr id="3" name="Объект 2"/>
          <p:cNvSpPr>
            <a:spLocks noGrp="1"/>
          </p:cNvSpPr>
          <p:nvPr>
            <p:ph idx="1"/>
          </p:nvPr>
        </p:nvSpPr>
        <p:spPr/>
        <p:txBody>
          <a:bodyPr>
            <a:normAutofit fontScale="92500" lnSpcReduction="20000"/>
          </a:bodyPr>
          <a:lstStyle/>
          <a:p>
            <a:pPr marL="0" indent="0">
              <a:buNone/>
            </a:pPr>
            <a:r>
              <a:rPr lang="uz-Latn-UZ" dirty="0"/>
              <a:t>Elektron bozor deb, uning ishtirokchilari va axborot strukturalari hamda telekommunikastiya texnologiyalari, tizimlari sharoitida ma’lum Qonuniyatlar bilan xarakterlanadigan ishtirokchilar, ularning o’zaro ta’sir jarayonlari majmuasi tushuniladi. Elektron bozor an’anaviy jismoniy bozorga nisbatan ancha mukammal raqobat bilan xarakterlanadi. Elektron bozorda xaridor va sotuvchilarning katta soni ishlaydi, yangi ishtirokchilarning bozorga chivishiga hech qanday to’siqlar yo’q, barcha ishtirokchilar axborotdan erkin foydalanadi. </a:t>
            </a:r>
            <a:endParaRPr lang="ru-RU" dirty="0"/>
          </a:p>
        </p:txBody>
      </p:sp>
    </p:spTree>
    <p:extLst>
      <p:ext uri="{BB962C8B-B14F-4D97-AF65-F5344CB8AC3E}">
        <p14:creationId xmlns:p14="http://schemas.microsoft.com/office/powerpoint/2010/main" val="3879736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5865515"/>
          </a:xfrm>
        </p:spPr>
        <p:txBody>
          <a:bodyPr>
            <a:normAutofit/>
          </a:bodyPr>
          <a:lstStyle/>
          <a:p>
            <a:pPr marL="0" indent="0">
              <a:buNone/>
            </a:pPr>
            <a:r>
              <a:rPr lang="uz-Latn-UZ" sz="2400" dirty="0"/>
              <a:t>Zamonaviy bozorda faoliyat yurituvchi hamma korxonalarni ularning elektron bozorga bo’lgan munosabatiga ko’ra 3 guruhga ajratish mumkin:</a:t>
            </a:r>
          </a:p>
          <a:p>
            <a:pPr marL="0" indent="0">
              <a:buNone/>
            </a:pPr>
            <a:r>
              <a:rPr lang="uz-Latn-UZ" sz="2000" dirty="0" smtClean="0"/>
              <a:t>1.</a:t>
            </a:r>
            <a:r>
              <a:rPr lang="ru-RU" sz="2000" dirty="0" smtClean="0"/>
              <a:t> </a:t>
            </a:r>
            <a:r>
              <a:rPr lang="uz-Latn-UZ" sz="2000" dirty="0" smtClean="0"/>
              <a:t>An’anaviy </a:t>
            </a:r>
            <a:r>
              <a:rPr lang="uz-Latn-UZ" sz="2000" dirty="0"/>
              <a:t>(brick-and-mortar) kompaniyalar – ular real, jismoniy bozorda faoliyat ko’rsatib, ma’lum vaziyatlar majbur qilmasa, elektron bozorga murojaat qilmaydilar.</a:t>
            </a:r>
          </a:p>
          <a:p>
            <a:pPr marL="0" indent="0">
              <a:buNone/>
            </a:pPr>
            <a:r>
              <a:rPr lang="uz-Latn-UZ" sz="2000" dirty="0" smtClean="0"/>
              <a:t>2.</a:t>
            </a:r>
            <a:r>
              <a:rPr lang="ru-RU" sz="2000" dirty="0" smtClean="0"/>
              <a:t> </a:t>
            </a:r>
            <a:r>
              <a:rPr lang="uz-Latn-UZ" sz="2000" dirty="0" smtClean="0"/>
              <a:t>Aralash </a:t>
            </a:r>
            <a:r>
              <a:rPr lang="uz-Latn-UZ" sz="2000" dirty="0"/>
              <a:t>(slick-and-brick) korxonalar – ular o’z faoliyatlarining bir qismini internet orqali amalga oshiradilar. Bunday korxonaar faoliyatni ko’rib chiqayotganda elektron biznesning qo’llanishi ularga nima berishini aniqlash juda muhim.</a:t>
            </a:r>
          </a:p>
          <a:p>
            <a:pPr marL="0" indent="0">
              <a:buNone/>
            </a:pPr>
            <a:r>
              <a:rPr lang="uz-Latn-UZ" sz="2000" dirty="0" smtClean="0"/>
              <a:t>3.</a:t>
            </a:r>
            <a:r>
              <a:rPr lang="ru-RU" sz="2000" dirty="0" smtClean="0"/>
              <a:t> </a:t>
            </a:r>
            <a:r>
              <a:rPr lang="uz-Latn-UZ" sz="2000" dirty="0" smtClean="0"/>
              <a:t>To’liq </a:t>
            </a:r>
            <a:r>
              <a:rPr lang="uz-Latn-UZ" sz="2000" dirty="0"/>
              <a:t>elektron (click-only) korxonalar – ular faqat internetda mavjud. Bunda ularning paydo bo’lishi sabablarini va ularning foydani qanday olishlarini tushunish juda muhim.</a:t>
            </a:r>
          </a:p>
          <a:p>
            <a:endParaRPr lang="ru-RU"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581128"/>
            <a:ext cx="3905250"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7914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normAutofit/>
          </a:bodyPr>
          <a:lstStyle/>
          <a:p>
            <a:pPr marL="0" indent="0">
              <a:buNone/>
            </a:pPr>
            <a:r>
              <a:rPr lang="uz-Latn-UZ" sz="2400" dirty="0"/>
              <a:t>Bugungi kunda </a:t>
            </a:r>
            <a:r>
              <a:rPr lang="uz-Latn-UZ" sz="2400" dirty="0" smtClean="0"/>
              <a:t>B2</a:t>
            </a:r>
            <a:r>
              <a:rPr lang="ru-RU" sz="2400" dirty="0" smtClean="0"/>
              <a:t>С</a:t>
            </a:r>
            <a:r>
              <a:rPr lang="uz-Latn-UZ" sz="2400" dirty="0" smtClean="0"/>
              <a:t> </a:t>
            </a:r>
            <a:r>
              <a:rPr lang="uz-Latn-UZ" sz="2400" dirty="0"/>
              <a:t>sektoridagi virtual savdo maydonchalarining quyidagi turlari mavjud:</a:t>
            </a:r>
          </a:p>
          <a:p>
            <a:pPr marL="0" indent="0">
              <a:buNone/>
            </a:pPr>
            <a:r>
              <a:rPr lang="uz-Latn-UZ" sz="2400" dirty="0" smtClean="0"/>
              <a:t>•WEB </a:t>
            </a:r>
            <a:r>
              <a:rPr lang="uz-Latn-UZ" sz="2400" dirty="0"/>
              <a:t>- vitrinalar;</a:t>
            </a:r>
          </a:p>
          <a:p>
            <a:pPr marL="0" indent="0">
              <a:buNone/>
            </a:pPr>
            <a:r>
              <a:rPr lang="uz-Latn-UZ" sz="2400" dirty="0" smtClean="0"/>
              <a:t>•Elektron </a:t>
            </a:r>
            <a:r>
              <a:rPr lang="uz-Latn-UZ" sz="2400" dirty="0"/>
              <a:t>do’konlar;</a:t>
            </a:r>
          </a:p>
          <a:p>
            <a:pPr marL="0" indent="0">
              <a:buNone/>
            </a:pPr>
            <a:r>
              <a:rPr lang="uz-Latn-UZ" sz="2400" dirty="0" smtClean="0"/>
              <a:t>•Elektron </a:t>
            </a:r>
            <a:r>
              <a:rPr lang="uz-Latn-UZ" sz="2400" dirty="0"/>
              <a:t>savdo qatorlari;</a:t>
            </a:r>
          </a:p>
          <a:p>
            <a:pPr marL="0" indent="0">
              <a:buNone/>
            </a:pPr>
            <a:r>
              <a:rPr lang="uz-Latn-UZ" sz="2400" dirty="0" smtClean="0"/>
              <a:t>•Savdo </a:t>
            </a:r>
            <a:r>
              <a:rPr lang="uz-Latn-UZ" sz="2400" dirty="0"/>
              <a:t>- Internet - tizimlari;</a:t>
            </a:r>
          </a:p>
          <a:p>
            <a:pPr marL="0" indent="0">
              <a:buNone/>
            </a:pPr>
            <a:r>
              <a:rPr lang="uz-Latn-UZ" sz="2400" dirty="0" smtClean="0"/>
              <a:t>•Aukstionlar </a:t>
            </a:r>
            <a:r>
              <a:rPr lang="uz-Latn-UZ" sz="2400" dirty="0"/>
              <a:t>(kim oshdi savdolari).</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17032"/>
            <a:ext cx="9144000" cy="2958088"/>
          </a:xfrm>
          <a:prstGeom prst="rect">
            <a:avLst/>
          </a:prstGeom>
        </p:spPr>
      </p:pic>
    </p:spTree>
    <p:extLst>
      <p:ext uri="{BB962C8B-B14F-4D97-AF65-F5344CB8AC3E}">
        <p14:creationId xmlns:p14="http://schemas.microsoft.com/office/powerpoint/2010/main" val="1902495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44624"/>
            <a:ext cx="9144000" cy="6813376"/>
          </a:xfrm>
        </p:spPr>
      </p:pic>
    </p:spTree>
    <p:extLst>
      <p:ext uri="{BB962C8B-B14F-4D97-AF65-F5344CB8AC3E}">
        <p14:creationId xmlns:p14="http://schemas.microsoft.com/office/powerpoint/2010/main" val="353371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uz-Latn-UZ" dirty="0"/>
              <a:t>WEB - vitrinalar – bu aytarli katta bo’lmagan WEB bo’limlaridir. Odatda ular kichik biznes - kompaniyalariga tegishlidir. Bu saytlardagi savdo hajmi odatda uncha katta bo’lmaydi va bir kunda bir nechtadan to o’ntagacha bo’lgan savdo ishlarini amalga oshiradi.</a:t>
            </a:r>
            <a:endParaRPr lang="ru-RU" dirty="0"/>
          </a:p>
        </p:txBody>
      </p:sp>
    </p:spTree>
    <p:extLst>
      <p:ext uri="{BB962C8B-B14F-4D97-AF65-F5344CB8AC3E}">
        <p14:creationId xmlns:p14="http://schemas.microsoft.com/office/powerpoint/2010/main" val="1347432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836712"/>
            <a:ext cx="8229600" cy="5289451"/>
          </a:xfrm>
        </p:spPr>
        <p:txBody>
          <a:bodyPr>
            <a:normAutofit fontScale="70000" lnSpcReduction="20000"/>
          </a:bodyPr>
          <a:lstStyle/>
          <a:p>
            <a:r>
              <a:rPr lang="uz-Latn-UZ" dirty="0"/>
              <a:t>WEB - vitrinalarning asosiy komponenti tovarlar va xizmat turlari qayd etilgan kataloglar (prays - list) hamda xaridorlardan buyurtma to’plash tizimidir. Saytda to’planadigan barcha buyurtmalar sotuvchilar kompaniyasining elektron pochta manziliga yuboriladi. So’ngra sotuvchi ularni odatiy biznes - tadbirlarida ko’rib chiqadi. "WEB - vitrinalar shunisi bilan ajralib turadiki, ular Internet -savdoda rivojlangan boshqaruv tizimiga ega emas. Biroq vitrinalarni tashkil etish yuzasidan mavjud qarorlar WEB - katalogga EXSEL -jadvallar va elektron pochtalardangina foydalangan holda osonlikcha o’zgartirishlar kiritish imkonini beradi. Natijada bu ish maxsus tayyorgarlik talab qilmaydi va buni menejer WEB -dizayner va programmist yordamisiz ham bajarish mumkin, Shu tufayli bu kabi tizimlar ishlab chiqarish va ekspluatastiyada arzon tushadi. WEB - vitrina tashkil etishning hozirgi narxi 99-200 $, uni kuzatib borish esa oyiga 50 $ dan to’g’ri keladi.</a:t>
            </a:r>
            <a:endParaRPr lang="ru-RU" dirty="0"/>
          </a:p>
        </p:txBody>
      </p:sp>
    </p:spTree>
    <p:extLst>
      <p:ext uri="{BB962C8B-B14F-4D97-AF65-F5344CB8AC3E}">
        <p14:creationId xmlns:p14="http://schemas.microsoft.com/office/powerpoint/2010/main" val="2529081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1008112"/>
          </a:xfrm>
        </p:spPr>
        <p:txBody>
          <a:bodyPr>
            <a:normAutofit/>
          </a:bodyPr>
          <a:lstStyle/>
          <a:p>
            <a:r>
              <a:rPr lang="en-US" sz="2800" dirty="0" smtClean="0"/>
              <a:t>2. </a:t>
            </a:r>
            <a:r>
              <a:rPr lang="uz-Latn-UZ" sz="2800" dirty="0" smtClean="0"/>
              <a:t>Elektron </a:t>
            </a:r>
            <a:r>
              <a:rPr lang="uz-Latn-UZ" sz="2800" dirty="0"/>
              <a:t>do‘kon, elektron birja, elektron auksion, elektron xizmat turlari, elektron bozorda bank </a:t>
            </a:r>
            <a:r>
              <a:rPr lang="uz-Latn-UZ" sz="2800" dirty="0" smtClean="0"/>
              <a:t>xizmati</a:t>
            </a:r>
            <a:r>
              <a:rPr lang="en-US" sz="2800" dirty="0" smtClean="0"/>
              <a:t>.</a:t>
            </a:r>
            <a:endParaRPr lang="ru-RU" sz="2800" dirty="0"/>
          </a:p>
        </p:txBody>
      </p:sp>
      <p:sp>
        <p:nvSpPr>
          <p:cNvPr id="3" name="Объект 2"/>
          <p:cNvSpPr>
            <a:spLocks noGrp="1"/>
          </p:cNvSpPr>
          <p:nvPr>
            <p:ph idx="1"/>
          </p:nvPr>
        </p:nvSpPr>
        <p:spPr>
          <a:xfrm>
            <a:off x="457200" y="1196752"/>
            <a:ext cx="8229600" cy="4929411"/>
          </a:xfrm>
        </p:spPr>
        <p:txBody>
          <a:bodyPr>
            <a:normAutofit/>
          </a:bodyPr>
          <a:lstStyle/>
          <a:p>
            <a:pPr marL="0" indent="0">
              <a:buNone/>
            </a:pPr>
            <a:r>
              <a:rPr lang="uz-Latn-UZ" sz="2400" dirty="0"/>
              <a:t>Elektron do’konlar – bu kichik va o’rta biznes kompaniyalarining savdo saytlaridir. Ular WEB - vitrinalarga nisbatan kattaroq hajmdagi savdoga mo’ljallangan va shunga yarasha nisbatan murakkabroq tizimga ega</a:t>
            </a:r>
            <a:r>
              <a:rPr lang="uz-Latn-UZ" sz="2400" dirty="0" smtClean="0"/>
              <a:t>.</a:t>
            </a:r>
            <a:endParaRPr lang="uz-Latn-UZ" sz="24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9952" y="3438580"/>
            <a:ext cx="4602088" cy="215265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3356992"/>
            <a:ext cx="3744416" cy="2234238"/>
          </a:xfrm>
          <a:prstGeom prst="rect">
            <a:avLst/>
          </a:prstGeom>
        </p:spPr>
      </p:pic>
    </p:spTree>
    <p:extLst>
      <p:ext uri="{BB962C8B-B14F-4D97-AF65-F5344CB8AC3E}">
        <p14:creationId xmlns:p14="http://schemas.microsoft.com/office/powerpoint/2010/main" val="2422284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normAutofit fontScale="70000" lnSpcReduction="20000"/>
          </a:bodyPr>
          <a:lstStyle/>
          <a:p>
            <a:pPr marL="0" indent="0">
              <a:buNone/>
            </a:pPr>
            <a:r>
              <a:rPr lang="uz-Latn-UZ" dirty="0"/>
              <a:t>Internet- do’kon 3 qismdan iborat:</a:t>
            </a:r>
          </a:p>
          <a:p>
            <a:pPr marL="0" indent="0">
              <a:buNone/>
            </a:pPr>
            <a:r>
              <a:rPr lang="uz-Latn-UZ" dirty="0" smtClean="0"/>
              <a:t>1.</a:t>
            </a:r>
            <a:r>
              <a:rPr lang="ru-RU" dirty="0"/>
              <a:t> </a:t>
            </a:r>
            <a:r>
              <a:rPr lang="uz-Latn-UZ" dirty="0" smtClean="0"/>
              <a:t>Virtual </a:t>
            </a:r>
            <a:r>
              <a:rPr lang="uz-Latn-UZ" dirty="0"/>
              <a:t>savdo zali: u o’zida vitrina, katalog, tovarlar ro’yxati, buyurtmani hujjatlashtirish tizimi, do’kon va savdo kompaniyasi haqidagi ma’lumotlar va boshqalarni mujassamlashtiradi.</a:t>
            </a:r>
          </a:p>
          <a:p>
            <a:pPr marL="0" indent="0">
              <a:buNone/>
            </a:pPr>
            <a:r>
              <a:rPr lang="uz-Latn-UZ" dirty="0" smtClean="0"/>
              <a:t>2.</a:t>
            </a:r>
            <a:r>
              <a:rPr lang="ru-RU" dirty="0"/>
              <a:t> </a:t>
            </a:r>
            <a:r>
              <a:rPr lang="uz-Latn-UZ" dirty="0" smtClean="0"/>
              <a:t>Virtual </a:t>
            </a:r>
            <a:r>
              <a:rPr lang="uz-Latn-UZ" dirty="0"/>
              <a:t>bloki-Internet do’konning menejerlar ishlaydigan qismi. Shu blok orqali Internet -do’konni boshqarish amalga oshiriladi, ya’ni ma’lumotlar bazasidan eski tovarlarni o’chirib tashlash yoki bazaga yangi tovarlar haqidagi ma’lumotni kiritish, tovarlar katalogini konfigurastiyalash, narxini belgilash, tovar narxini chegirish, dilerlar yoki doimiy xaridorlar uchun turli diskant sxemalar, shuningdek Internet -do’kon ombori holati nazorat qilib turiladi. </a:t>
            </a:r>
            <a:r>
              <a:rPr lang="uz-Latn-UZ" dirty="0" smtClean="0"/>
              <a:t>Undan tashqari, menejer interfeys boshqaruvi orqali Internet - do’kon omborini to’ldirish uchun yangi tovarlar olishga buyruq berish, tovarlar va xaridorlar haqidagi turli statistik ma’lumotlar olish imkoniyatiga ega bo’ladi.</a:t>
            </a:r>
            <a:endParaRPr lang="uz-Latn-UZ" dirty="0"/>
          </a:p>
          <a:p>
            <a:pPr marL="0" indent="0">
              <a:buNone/>
            </a:pPr>
            <a:r>
              <a:rPr lang="uz-Latn-UZ" dirty="0" smtClean="0"/>
              <a:t>3.</a:t>
            </a:r>
            <a:r>
              <a:rPr lang="ru-RU" dirty="0" smtClean="0"/>
              <a:t> </a:t>
            </a:r>
            <a:r>
              <a:rPr lang="uz-Latn-UZ" dirty="0" smtClean="0"/>
              <a:t>Ma’lumotlar </a:t>
            </a:r>
            <a:r>
              <a:rPr lang="uz-Latn-UZ" dirty="0"/>
              <a:t>bazasi-tovarlar, buyurtmalar, xaridorlar haqidagi barcha ma’lumotlar to’planadigan omboridir. Shuningdek, unda Internet - do’konning hamma yo’nalishlari, buyurtmalarini olish - sotishni tashkil qiluvchi biznes qoidalarning barcha turlari mavjud.</a:t>
            </a:r>
          </a:p>
          <a:p>
            <a:endParaRPr lang="ru-RU" dirty="0"/>
          </a:p>
        </p:txBody>
      </p:sp>
    </p:spTree>
    <p:extLst>
      <p:ext uri="{BB962C8B-B14F-4D97-AF65-F5344CB8AC3E}">
        <p14:creationId xmlns:p14="http://schemas.microsoft.com/office/powerpoint/2010/main" val="2440638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57200" y="908720"/>
            <a:ext cx="8229600" cy="5217443"/>
          </a:xfrm>
        </p:spPr>
        <p:txBody>
          <a:bodyPr>
            <a:normAutofit fontScale="70000" lnSpcReduction="20000"/>
          </a:bodyPr>
          <a:lstStyle/>
          <a:p>
            <a:r>
              <a:rPr lang="uz-Latn-UZ" dirty="0"/>
              <a:t>Internet - do’konlar barcha savdo - sxemalaridan foydalanishi mumkin:</a:t>
            </a:r>
          </a:p>
          <a:p>
            <a:pPr marL="0" indent="0">
              <a:buNone/>
            </a:pPr>
            <a:r>
              <a:rPr lang="uz-Latn-UZ" dirty="0"/>
              <a:t>•	to’g’ridan -to’g’ri ombordan savdo qilish; buyurtmalar qabul qilish;</a:t>
            </a:r>
          </a:p>
          <a:p>
            <a:pPr marL="0" indent="0">
              <a:buNone/>
            </a:pPr>
            <a:r>
              <a:rPr lang="uz-Latn-UZ" dirty="0"/>
              <a:t>tashkilotlar va alohida shaxslar bilan savdo qilish; xizmat turlari,</a:t>
            </a:r>
          </a:p>
          <a:p>
            <a:pPr marL="0" indent="0">
              <a:buNone/>
            </a:pPr>
            <a:r>
              <a:rPr lang="uz-Latn-UZ" dirty="0"/>
              <a:t>ma’lumotlar bilan savdo qilish va h.k.</a:t>
            </a:r>
          </a:p>
          <a:p>
            <a:pPr marL="0" indent="0">
              <a:buNone/>
            </a:pPr>
            <a:r>
              <a:rPr lang="uz-Latn-UZ" dirty="0"/>
              <a:t>•	elektron do’konlarning narxi uning xususiyatlari, tashkil etilishi va kuzatib borilishiga qarab, WEB - vitrina bahosidan bir-ikki pog’ona yuqori bo’lishi mumkin;</a:t>
            </a:r>
          </a:p>
          <a:p>
            <a:pPr marL="0" indent="0">
              <a:buNone/>
            </a:pPr>
            <a:r>
              <a:rPr lang="uz-Latn-UZ" dirty="0"/>
              <a:t>•	elektron savdo qatorlari - WEB tarmoqlar, ya’ni ularda birdaniga</a:t>
            </a:r>
          </a:p>
          <a:p>
            <a:pPr marL="0" indent="0">
              <a:buNone/>
            </a:pPr>
            <a:r>
              <a:rPr lang="uz-Latn-UZ" dirty="0"/>
              <a:t>bir nechta WEB - vitrinalar, Internet do’konlar joylashgan, xaridorlarga qulay bo’lishi uchun do’kon va vitrinalar integrastiyalashgan kataloglar va interfeyslarga ega bo’lishi mumkin.</a:t>
            </a:r>
          </a:p>
          <a:p>
            <a:endParaRPr lang="ru-RU" dirty="0"/>
          </a:p>
        </p:txBody>
      </p:sp>
    </p:spTree>
    <p:extLst>
      <p:ext uri="{BB962C8B-B14F-4D97-AF65-F5344CB8AC3E}">
        <p14:creationId xmlns:p14="http://schemas.microsoft.com/office/powerpoint/2010/main" val="3051164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normAutofit/>
          </a:bodyPr>
          <a:lstStyle/>
          <a:p>
            <a:pPr marL="0" indent="0">
              <a:buNone/>
            </a:pPr>
            <a:r>
              <a:rPr lang="uz-Latn-UZ" sz="2000" dirty="0"/>
              <a:t>Savdo Internet tizimlari (SIT) – elektron tijoratning maxsus tizimlari bo’lib, yirik savdo kompaniyalari, korporastiyalar, xoldinglar, ishlab chiqarish korxonalarining ta’minot va mahsulotni sotish bo’limlari mehnat unumdorligini oshirishga xizmat qiladi</a:t>
            </a:r>
            <a:r>
              <a:rPr lang="uz-Latn-UZ" sz="2000" dirty="0" smtClean="0"/>
              <a:t>.</a:t>
            </a:r>
            <a:endParaRPr lang="ru-RU" sz="2000" dirty="0" smtClean="0"/>
          </a:p>
          <a:p>
            <a:pPr marL="0" indent="0">
              <a:buNone/>
            </a:pPr>
            <a:r>
              <a:rPr lang="uz-Latn-UZ" sz="2000" dirty="0"/>
              <a:t>Bu tizim Internet - do’kondan o’zining avtomatlashtirilgan savdo tizimi bilan bevosita aloqasi, korxona resurslarini boshqara olishi va shu bilan kompaniyalarning tashkil topib bo’lgan biznes jarayoni qatoriga o’tgani bilan ajralib turadi.</a:t>
            </a:r>
          </a:p>
          <a:p>
            <a:pPr marL="0" indent="0">
              <a:buNone/>
            </a:pPr>
            <a:r>
              <a:rPr lang="uz-Latn-UZ" sz="2000" dirty="0"/>
              <a:t>Ishlab chiqaruvchi SIT tarkibidagi tizimlarni o’zining distribyutor va reseller tarmog’i orqali, distribyutor esa, o’zining dillerlik tarmog’i orqali boshqarishi mumkin.</a:t>
            </a:r>
          </a:p>
          <a:p>
            <a:pPr marL="0" indent="0">
              <a:buNone/>
            </a:pPr>
            <a:endParaRPr lang="ru-RU" sz="2000" dirty="0"/>
          </a:p>
        </p:txBody>
      </p:sp>
    </p:spTree>
    <p:extLst>
      <p:ext uri="{BB962C8B-B14F-4D97-AF65-F5344CB8AC3E}">
        <p14:creationId xmlns:p14="http://schemas.microsoft.com/office/powerpoint/2010/main" val="10923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Latn-UZ" sz="3200" dirty="0"/>
              <a:t>Elektron biznes texnologiyalari (ta’minot)</a:t>
            </a:r>
            <a:endParaRPr lang="ru-RU" sz="3200"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9632" y="1988840"/>
            <a:ext cx="6624736"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6388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Latn-UZ" sz="3200" dirty="0">
                <a:solidFill>
                  <a:prstClr val="white"/>
                </a:solidFill>
              </a:rPr>
              <a:t>Elektron biznes texnologiyalari</a:t>
            </a:r>
            <a:endParaRPr lang="ru-RU" dirty="0"/>
          </a:p>
        </p:txBody>
      </p:sp>
      <p:sp>
        <p:nvSpPr>
          <p:cNvPr id="3" name="Объект 2"/>
          <p:cNvSpPr>
            <a:spLocks noGrp="1"/>
          </p:cNvSpPr>
          <p:nvPr>
            <p:ph idx="1"/>
          </p:nvPr>
        </p:nvSpPr>
        <p:spPr/>
        <p:txBody>
          <a:bodyPr/>
          <a:lstStyle/>
          <a:p>
            <a:r>
              <a:rPr lang="uz-Latn-UZ" dirty="0"/>
              <a:t>Aukstion – WEB-sayt, bunda istagan talablar xohlagan tovarni o’zi belgilangan boshlang’ich narx orqali sotuvga qo’yishi mumkin. Belgilangan muddat tugagach, sotuvchi shu tovar uchun eng yuqori narx taklif etgan xaridor bilan bog’lanishi va an’anaviy tarzdagi savdo - sotiq ishini amalga oshirishi mumkin. </a:t>
            </a:r>
            <a:endParaRPr lang="ru-RU" dirty="0"/>
          </a:p>
        </p:txBody>
      </p:sp>
    </p:spTree>
    <p:extLst>
      <p:ext uri="{BB962C8B-B14F-4D97-AF65-F5344CB8AC3E}">
        <p14:creationId xmlns:p14="http://schemas.microsoft.com/office/powerpoint/2010/main" val="32978539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229600" cy="1143000"/>
          </a:xfrm>
        </p:spPr>
        <p:txBody>
          <a:bodyPr>
            <a:noAutofit/>
          </a:bodyPr>
          <a:lstStyle/>
          <a:p>
            <a:r>
              <a:rPr lang="en-US" sz="2800" dirty="0" smtClean="0"/>
              <a:t>3</a:t>
            </a:r>
            <a:r>
              <a:rPr lang="uz-Latn-UZ" sz="2800" dirty="0" smtClean="0"/>
              <a:t>. </a:t>
            </a:r>
            <a:r>
              <a:rPr lang="uz-Latn-UZ" sz="2800" dirty="0"/>
              <a:t>Elektron to‘lovlar: debet va kredit, naqd pul </a:t>
            </a:r>
            <a:r>
              <a:rPr lang="uz-Latn-UZ" sz="2800" dirty="0" smtClean="0"/>
              <a:t>to‘lovlari,elektron </a:t>
            </a:r>
            <a:r>
              <a:rPr lang="uz-Latn-UZ" sz="2800" dirty="0"/>
              <a:t>pul</a:t>
            </a:r>
            <a:endParaRPr lang="ru-RU" sz="2800" dirty="0"/>
          </a:p>
        </p:txBody>
      </p:sp>
      <p:sp>
        <p:nvSpPr>
          <p:cNvPr id="3" name="Объект 2"/>
          <p:cNvSpPr>
            <a:spLocks noGrp="1"/>
          </p:cNvSpPr>
          <p:nvPr>
            <p:ph idx="1"/>
          </p:nvPr>
        </p:nvSpPr>
        <p:spPr/>
        <p:txBody>
          <a:bodyPr>
            <a:normAutofit fontScale="92500" lnSpcReduction="10000"/>
          </a:bodyPr>
          <a:lstStyle/>
          <a:p>
            <a:pPr marL="0" indent="0">
              <a:buNone/>
            </a:pPr>
            <a:r>
              <a:rPr lang="uz-Latn-UZ" dirty="0"/>
              <a:t>Elektron to'lov tizimi yoki elektron to'lov tizimi bu moliya tashkilotlari, biznes tashkilotlari va Internet foydalanuvchilari o'rtasida Internet orqali tovarlar sotib olish va sotish paytida to'lovlarni amalga oshirish tizimidir. Bunday tizimlar an'anaviy to'lov tizimlarining elektron variantidir va quyidagilarga bo'linadi</a:t>
            </a:r>
            <a:r>
              <a:rPr lang="uz-Latn-UZ" dirty="0" smtClean="0"/>
              <a:t>:</a:t>
            </a:r>
            <a:endParaRPr lang="uz-Latn-UZ" dirty="0"/>
          </a:p>
          <a:p>
            <a:r>
              <a:rPr lang="uz-Latn-UZ" dirty="0" smtClean="0"/>
              <a:t>debet </a:t>
            </a:r>
            <a:r>
              <a:rPr lang="uz-Latn-UZ" dirty="0"/>
              <a:t>(elektron cheklar va raqamli naqd pul bilan ishlash);</a:t>
            </a:r>
          </a:p>
          <a:p>
            <a:r>
              <a:rPr lang="uz-Latn-UZ" dirty="0" smtClean="0"/>
              <a:t>kredit </a:t>
            </a:r>
            <a:r>
              <a:rPr lang="uz-Latn-UZ" dirty="0"/>
              <a:t>(kredit kartalari bilan ishlash).</a:t>
            </a:r>
            <a:endParaRPr lang="ru-RU" dirty="0"/>
          </a:p>
        </p:txBody>
      </p:sp>
    </p:spTree>
    <p:extLst>
      <p:ext uri="{BB962C8B-B14F-4D97-AF65-F5344CB8AC3E}">
        <p14:creationId xmlns:p14="http://schemas.microsoft.com/office/powerpoint/2010/main" val="2787866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210146"/>
          </a:xfrm>
        </p:spPr>
        <p:txBody>
          <a:bodyPr>
            <a:noAutofit/>
          </a:bodyPr>
          <a:lstStyle/>
          <a:p>
            <a:r>
              <a:rPr lang="ru-RU" sz="2800" dirty="0" smtClean="0"/>
              <a:t>3. </a:t>
            </a:r>
            <a:r>
              <a:rPr lang="uz-Latn-UZ" sz="2800" dirty="0" smtClean="0"/>
              <a:t>Elektron to‘lovlar: debet va kredit, naqd pul to‘lovlari,</a:t>
            </a:r>
            <a:r>
              <a:rPr lang="ru-RU" sz="2800" dirty="0" smtClean="0"/>
              <a:t> </a:t>
            </a:r>
            <a:r>
              <a:rPr lang="uz-Latn-UZ" sz="2800" dirty="0" smtClean="0"/>
              <a:t>elektron pul</a:t>
            </a:r>
            <a:endParaRPr lang="uz-Latn-UZ" sz="2800" dirty="0"/>
          </a:p>
        </p:txBody>
      </p:sp>
      <p:sp>
        <p:nvSpPr>
          <p:cNvPr id="3" name="Объект 2"/>
          <p:cNvSpPr>
            <a:spLocks noGrp="1"/>
          </p:cNvSpPr>
          <p:nvPr>
            <p:ph idx="1"/>
          </p:nvPr>
        </p:nvSpPr>
        <p:spPr>
          <a:xfrm>
            <a:off x="467544" y="1988840"/>
            <a:ext cx="8229600" cy="3993307"/>
          </a:xfrm>
        </p:spPr>
        <p:txBody>
          <a:bodyPr>
            <a:normAutofit/>
          </a:bodyPr>
          <a:lstStyle/>
          <a:p>
            <a:pPr marL="0" indent="0">
              <a:buNone/>
            </a:pPr>
            <a:r>
              <a:rPr lang="pl-PL" dirty="0"/>
              <a:t>Elektron biznes va korxona strategiyasi</a:t>
            </a:r>
            <a:r>
              <a:rPr lang="pl-PL" dirty="0" smtClean="0"/>
              <a:t>.</a:t>
            </a:r>
            <a:endParaRPr lang="ru-RU" dirty="0" smtClean="0"/>
          </a:p>
          <a:p>
            <a:r>
              <a:rPr lang="uz-Latn-UZ" sz="2000" dirty="0"/>
              <a:t>Elektron biznez, internet, axborot telogiyalari korxonaning barcha muammolarini echishga qodir panastiya (omil, vosita) </a:t>
            </a:r>
            <a:r>
              <a:rPr lang="uz-Latn-UZ" sz="2000" dirty="0" smtClean="0"/>
              <a:t>hisoblanmaydi.</a:t>
            </a:r>
            <a:r>
              <a:rPr lang="ru-RU" sz="2000" dirty="0" smtClean="0"/>
              <a:t> </a:t>
            </a:r>
            <a:r>
              <a:rPr lang="en-US" sz="2000" dirty="0"/>
              <a:t>L</a:t>
            </a:r>
            <a:r>
              <a:rPr lang="uz-Latn-UZ" sz="2000" dirty="0" smtClean="0"/>
              <a:t>ekin </a:t>
            </a:r>
            <a:r>
              <a:rPr lang="uz-Latn-UZ" sz="2000" dirty="0"/>
              <a:t>shunchaki marketing vositalaridan biri emas. Internetga chiqish va u yoki bu elektron biznes modelini qo’llash borasida korxona yoki tashkilot tomonidan mavjud strategiya asosida qaror qabul qilinadi. Aynan ana shu strategiya navbatdagi texnika yangiligini qo’llash bo’yicha korxonaning tadbirlari tartibini belgilashi kerak. Bunda korxona yuqori boshqaruvining o’rni juda katta. </a:t>
            </a:r>
            <a:endParaRPr lang="ru-RU" sz="2000" dirty="0" smtClean="0"/>
          </a:p>
          <a:p>
            <a:endParaRPr lang="ru-RU" dirty="0"/>
          </a:p>
        </p:txBody>
      </p:sp>
    </p:spTree>
    <p:extLst>
      <p:ext uri="{BB962C8B-B14F-4D97-AF65-F5344CB8AC3E}">
        <p14:creationId xmlns:p14="http://schemas.microsoft.com/office/powerpoint/2010/main" val="2315049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7"/>
            <a:ext cx="8229600" cy="4680520"/>
          </a:xfrm>
        </p:spPr>
        <p:txBody>
          <a:bodyPr>
            <a:normAutofit fontScale="62500" lnSpcReduction="20000"/>
          </a:bodyPr>
          <a:lstStyle/>
          <a:p>
            <a:pPr marL="0" indent="0">
              <a:buNone/>
            </a:pPr>
            <a:r>
              <a:rPr lang="uz-Latn-UZ" sz="3400" dirty="0"/>
              <a:t>Korxonaning internet strategiyasi umumiy marketing strategiyasining bir qismi hisoblanadi. U o’z strategik maqsadlariga erishish uchun shu korxona tomonidan internet vositalari va imkoniyatlarini qo’llashni asoslaydi. Internetga chiqish moda yoki barcha korxonalar elektron biznesni ishlatayotgani bilan tushuntirilishi mumkin emas. Korxonaning bunday qaror qabul qilishi uchun keskin sabablari bo’lishi lozim. Bunday sabablarga quyidagilarni kiritish mumkin:</a:t>
            </a:r>
          </a:p>
          <a:p>
            <a:pPr marL="0" indent="0">
              <a:buNone/>
            </a:pPr>
            <a:r>
              <a:rPr lang="uz-Latn-UZ" sz="3400" dirty="0" smtClean="0"/>
              <a:t>-Jismoniy </a:t>
            </a:r>
            <a:r>
              <a:rPr lang="uz-Latn-UZ" sz="3400" dirty="0"/>
              <a:t>bozorda raqobat o’sishi;</a:t>
            </a:r>
          </a:p>
          <a:p>
            <a:pPr marL="0" indent="0">
              <a:buNone/>
            </a:pPr>
            <a:r>
              <a:rPr lang="uz-Latn-UZ" sz="3400" dirty="0" smtClean="0"/>
              <a:t>-Raqobatchilar</a:t>
            </a:r>
            <a:r>
              <a:rPr lang="uz-Latn-UZ" sz="3400" dirty="0"/>
              <a:t>, iste’molchilar, hamkorlar tomonidan yangi texnologiyalarning qo’llanishi;</a:t>
            </a:r>
          </a:p>
          <a:p>
            <a:pPr marL="0" indent="0">
              <a:buNone/>
            </a:pPr>
            <a:r>
              <a:rPr lang="uz-Latn-UZ" sz="3400" dirty="0" smtClean="0"/>
              <a:t>-Elektron </a:t>
            </a:r>
            <a:r>
              <a:rPr lang="uz-Latn-UZ" sz="3400" dirty="0"/>
              <a:t>biznesni qo’llaydigan yangi iste’molchilar segmentiga chiqish istagi.</a:t>
            </a:r>
          </a:p>
          <a:p>
            <a:pPr marL="0" indent="0">
              <a:buNone/>
            </a:pPr>
            <a:r>
              <a:rPr lang="uz-Latn-UZ" sz="3400" dirty="0" smtClean="0"/>
              <a:t>-Yangi </a:t>
            </a:r>
            <a:r>
              <a:rPr lang="uz-Latn-UZ" sz="3400" dirty="0"/>
              <a:t>kanalni qo’llab, mavjud mijozlar xaridlarini kengaytirish intilishi.</a:t>
            </a:r>
          </a:p>
          <a:p>
            <a:pPr marL="0" indent="0">
              <a:buNone/>
            </a:pPr>
            <a:r>
              <a:rPr lang="uz-Latn-UZ" sz="3400" dirty="0" smtClean="0"/>
              <a:t>-Kutishlarni</a:t>
            </a:r>
            <a:r>
              <a:rPr lang="uz-Latn-UZ" sz="3400" dirty="0"/>
              <a:t>, operastiya bajarish vaqtini kamaytirishga intilish v.h.</a:t>
            </a:r>
          </a:p>
          <a:p>
            <a:endParaRPr lang="ru-RU" dirty="0"/>
          </a:p>
        </p:txBody>
      </p:sp>
    </p:spTree>
    <p:extLst>
      <p:ext uri="{BB962C8B-B14F-4D97-AF65-F5344CB8AC3E}">
        <p14:creationId xmlns:p14="http://schemas.microsoft.com/office/powerpoint/2010/main" val="3718195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6336704"/>
          </a:xfrm>
        </p:spPr>
        <p:txBody>
          <a:bodyPr>
            <a:noAutofit/>
          </a:bodyPr>
          <a:lstStyle/>
          <a:p>
            <a:pPr marL="0" indent="0">
              <a:buNone/>
            </a:pPr>
            <a:r>
              <a:rPr lang="uz-Latn-UZ" sz="1800" dirty="0">
                <a:latin typeface="Times New Roman" pitchFamily="18" charset="0"/>
                <a:cs typeface="Times New Roman" pitchFamily="18" charset="0"/>
              </a:rPr>
              <a:t>O’z faoliyatida internetni ishlatayotgan korxonalarni (brick-and-click) elektron biznesni qo’llash maqsadi va sabablariga bog’liq holda, bir nechta kategoriyalarga bo’lish mumkin</a:t>
            </a:r>
            <a:r>
              <a:rPr lang="uz-Latn-UZ" sz="1800" dirty="0" smtClean="0">
                <a:latin typeface="Times New Roman" pitchFamily="18" charset="0"/>
                <a:cs typeface="Times New Roman" pitchFamily="18" charset="0"/>
              </a:rPr>
              <a:t>:</a:t>
            </a:r>
            <a:endParaRPr lang="en-US" sz="1800" i="1" dirty="0" smtClean="0"/>
          </a:p>
          <a:p>
            <a:pPr marL="0" indent="0">
              <a:buNone/>
            </a:pPr>
            <a:r>
              <a:rPr lang="uz-Latn-UZ" sz="1800" i="1" dirty="0" smtClean="0"/>
              <a:t>-</a:t>
            </a:r>
            <a:r>
              <a:rPr lang="uz-Latn-UZ" sz="1800" dirty="0" smtClean="0">
                <a:latin typeface="Times New Roman" pitchFamily="18" charset="0"/>
                <a:cs typeface="Times New Roman" pitchFamily="18" charset="0"/>
              </a:rPr>
              <a:t>Jismoniy </a:t>
            </a:r>
            <a:r>
              <a:rPr lang="uz-Latn-UZ" sz="1800" dirty="0">
                <a:latin typeface="Times New Roman" pitchFamily="18" charset="0"/>
                <a:cs typeface="Times New Roman" pitchFamily="18" charset="0"/>
              </a:rPr>
              <a:t>yoki elektron tovar yoki xizmatlar sotish orqali qo’shimcha daromad olishga intiluvchi korxonalar. Bu kataloglar bo’yicha va chakana savdo bilan shug’ullanadigan jismoniy tovar sotuvchilari bo’lishi mumkin. Ular kataloglarni intrnet orqali tarqatish, o’z tovarlari haqida axbrot havola etish, buyurtmalar olish v.h.larga qaror qiladilar. Xuddi shu kategoriyaga bozor strategiyasini ta’minlovchi dallollar (ma’lum bir biznes sohasidagi dallollar, aukstionerlar v.b.) ni kiritish mumkin.</a:t>
            </a:r>
          </a:p>
          <a:p>
            <a:pPr marL="0" indent="0">
              <a:buNone/>
            </a:pPr>
            <a:r>
              <a:rPr lang="uz-Latn-UZ" sz="1800" dirty="0" smtClean="0">
                <a:latin typeface="Times New Roman" pitchFamily="18" charset="0"/>
                <a:cs typeface="Times New Roman" pitchFamily="18" charset="0"/>
              </a:rPr>
              <a:t>-Biznesning </a:t>
            </a:r>
            <a:r>
              <a:rPr lang="uz-Latn-UZ" sz="1800" dirty="0">
                <a:latin typeface="Times New Roman" pitchFamily="18" charset="0"/>
                <a:cs typeface="Times New Roman" pitchFamily="18" charset="0"/>
              </a:rPr>
              <a:t>turli sohalarida bitimni amalga oshirish muddatini qisqartirish va kutilmalarni pasaytirishga intiluvchi korxonalar: tovarlarni taqsimlash, mijozlar bilan munosabatlarni boshqarishda, yangi tovarlarni yaratish, axborotni tarqatish, fondlar aylanishi sohalarida.</a:t>
            </a:r>
          </a:p>
          <a:p>
            <a:pPr marL="0" indent="0">
              <a:buNone/>
            </a:pPr>
            <a:r>
              <a:rPr lang="uz-Latn-UZ" sz="1800" dirty="0" smtClean="0">
                <a:latin typeface="Times New Roman" pitchFamily="18" charset="0"/>
                <a:cs typeface="Times New Roman" pitchFamily="18" charset="0"/>
              </a:rPr>
              <a:t>-O’z </a:t>
            </a:r>
            <a:r>
              <a:rPr lang="uz-Latn-UZ" sz="1800" dirty="0">
                <a:latin typeface="Times New Roman" pitchFamily="18" charset="0"/>
                <a:cs typeface="Times New Roman" pitchFamily="18" charset="0"/>
              </a:rPr>
              <a:t>savdo markalarini yaratish va mustaxkamlashga intiluvchi korxonalar </a:t>
            </a:r>
          </a:p>
          <a:p>
            <a:pPr marL="0" indent="0">
              <a:buNone/>
            </a:pPr>
            <a:r>
              <a:rPr lang="uz-Latn-UZ" sz="1800" dirty="0" smtClean="0">
                <a:latin typeface="Times New Roman" pitchFamily="18" charset="0"/>
                <a:cs typeface="Times New Roman" pitchFamily="18" charset="0"/>
              </a:rPr>
              <a:t>-reklama/yurgizish</a:t>
            </a:r>
            <a:r>
              <a:rPr lang="uz-Latn-UZ" sz="1800" dirty="0">
                <a:latin typeface="Times New Roman" pitchFamily="18" charset="0"/>
                <a:cs typeface="Times New Roman" pitchFamily="18" charset="0"/>
              </a:rPr>
              <a:t>;</a:t>
            </a:r>
          </a:p>
          <a:p>
            <a:pPr marL="0" indent="0">
              <a:buNone/>
            </a:pPr>
            <a:r>
              <a:rPr lang="uz-Latn-UZ" sz="1800" dirty="0" smtClean="0">
                <a:latin typeface="Times New Roman" pitchFamily="18" charset="0"/>
                <a:cs typeface="Times New Roman" pitchFamily="18" charset="0"/>
              </a:rPr>
              <a:t>- </a:t>
            </a:r>
            <a:r>
              <a:rPr lang="uz-Latn-UZ" sz="1800" dirty="0">
                <a:latin typeface="Times New Roman" pitchFamily="18" charset="0"/>
                <a:cs typeface="Times New Roman" pitchFamily="18" charset="0"/>
              </a:rPr>
              <a:t>mijozlar bilan doimiy aloqani amalga oshirish;</a:t>
            </a:r>
          </a:p>
          <a:p>
            <a:pPr marL="0" indent="0">
              <a:buNone/>
            </a:pPr>
            <a:r>
              <a:rPr lang="uz-Latn-UZ" sz="1800" dirty="0" smtClean="0">
                <a:latin typeface="Times New Roman" pitchFamily="18" charset="0"/>
                <a:cs typeface="Times New Roman" pitchFamily="18" charset="0"/>
              </a:rPr>
              <a:t>-yangi </a:t>
            </a:r>
            <a:r>
              <a:rPr lang="uz-Latn-UZ" sz="1800" dirty="0">
                <a:latin typeface="Times New Roman" pitchFamily="18" charset="0"/>
                <a:cs typeface="Times New Roman" pitchFamily="18" charset="0"/>
              </a:rPr>
              <a:t>tovarlar haqida axborot tarqatilishi;</a:t>
            </a:r>
          </a:p>
          <a:p>
            <a:pPr marL="0" indent="0">
              <a:buNone/>
            </a:pPr>
            <a:r>
              <a:rPr lang="uz-Latn-UZ" sz="1800" dirty="0" smtClean="0">
                <a:latin typeface="Times New Roman" pitchFamily="18" charset="0"/>
                <a:cs typeface="Times New Roman" pitchFamily="18" charset="0"/>
              </a:rPr>
              <a:t>-tashkilot </a:t>
            </a:r>
            <a:r>
              <a:rPr lang="uz-Latn-UZ" sz="1800" dirty="0">
                <a:latin typeface="Times New Roman" pitchFamily="18" charset="0"/>
                <a:cs typeface="Times New Roman" pitchFamily="18" charset="0"/>
              </a:rPr>
              <a:t>siyosatining o’zgartirilishi;</a:t>
            </a:r>
          </a:p>
          <a:p>
            <a:pPr marL="0" indent="0">
              <a:buNone/>
            </a:pPr>
            <a:r>
              <a:rPr lang="uz-Latn-UZ" sz="1800" dirty="0" smtClean="0">
                <a:latin typeface="Times New Roman" pitchFamily="18" charset="0"/>
                <a:cs typeface="Times New Roman" pitchFamily="18" charset="0"/>
              </a:rPr>
              <a:t>-mijozlar </a:t>
            </a:r>
            <a:r>
              <a:rPr lang="uz-Latn-UZ" sz="1800" dirty="0">
                <a:latin typeface="Times New Roman" pitchFamily="18" charset="0"/>
                <a:cs typeface="Times New Roman" pitchFamily="18" charset="0"/>
              </a:rPr>
              <a:t>v.b. maqsadli auditoriyalar o’rtasida muhokamani amalga oshirish;</a:t>
            </a:r>
          </a:p>
          <a:p>
            <a:pPr marL="0" indent="0">
              <a:buNone/>
            </a:pPr>
            <a:r>
              <a:rPr lang="uz-Latn-UZ" sz="1800" dirty="0" smtClean="0">
                <a:latin typeface="Times New Roman" pitchFamily="18" charset="0"/>
                <a:cs typeface="Times New Roman" pitchFamily="18" charset="0"/>
              </a:rPr>
              <a:t>-korxona </a:t>
            </a:r>
            <a:r>
              <a:rPr lang="uz-Latn-UZ" sz="1800" dirty="0">
                <a:latin typeface="Times New Roman" pitchFamily="18" charset="0"/>
                <a:cs typeface="Times New Roman" pitchFamily="18" charset="0"/>
              </a:rPr>
              <a:t>mijozlari bilan uzoq muddatli munosabatlar o’rnatish tizimi doirasida iste’molchilar bilan doimiy suhbatni amalga oshirish uchun Internetni qo’llaydilar.</a:t>
            </a:r>
          </a:p>
          <a:p>
            <a:endParaRPr lang="ru-RU" sz="1800" dirty="0"/>
          </a:p>
        </p:txBody>
      </p:sp>
    </p:spTree>
    <p:extLst>
      <p:ext uri="{BB962C8B-B14F-4D97-AF65-F5344CB8AC3E}">
        <p14:creationId xmlns:p14="http://schemas.microsoft.com/office/powerpoint/2010/main" val="667059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normAutofit lnSpcReduction="10000"/>
          </a:bodyPr>
          <a:lstStyle/>
          <a:p>
            <a:pPr marL="0" indent="0">
              <a:buNone/>
            </a:pPr>
            <a:r>
              <a:rPr lang="uz-Latn-UZ" dirty="0"/>
              <a:t>Tashkilot elektron bozor ishtirokchisi.</a:t>
            </a:r>
          </a:p>
          <a:p>
            <a:r>
              <a:rPr lang="uz-Latn-UZ" dirty="0"/>
              <a:t>An’anaviy bozorda bo’lganidek, elektron bozorning asosiy ishtirokchilari tashkilot, ta’minotchilar va tovar, xizmatlarni iste’mol qiluvchilardir. Elektron bozorda korxona muvaffaqiyatli faoliyat yuritishi uchun u rivojlangan korporativ axborot tizimiga ega bo’lishi kerak. Bu tizim asosiy biznes jarayonlarni qo’llab-quvvatlanadi va internetga chiqish uchun kichik tizimga ega. U orqali elektron biznes sohasida tashkilot o’z vazifalarini amalga oshiriladi.</a:t>
            </a:r>
          </a:p>
          <a:p>
            <a:endParaRPr lang="ru-RU" dirty="0"/>
          </a:p>
        </p:txBody>
      </p:sp>
    </p:spTree>
    <p:extLst>
      <p:ext uri="{BB962C8B-B14F-4D97-AF65-F5344CB8AC3E}">
        <p14:creationId xmlns:p14="http://schemas.microsoft.com/office/powerpoint/2010/main" val="1836469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49491"/>
          </a:xfrm>
        </p:spPr>
        <p:txBody>
          <a:bodyPr>
            <a:normAutofit/>
          </a:bodyPr>
          <a:lstStyle/>
          <a:p>
            <a:r>
              <a:rPr lang="uz-Latn-UZ" sz="2400" dirty="0"/>
              <a:t>Web-vakolatxona odatda korxona haqida axborotga ega bo’ladi: uning rivojlanish tarixi, yangiliklar va press-relizlar, korxona tomonidan taklif qilinadigan tovar va xizmatlarning asosiy ko’rinishlari haqida ma’lumot, vohadagi faoliyati haqida </a:t>
            </a:r>
            <a:r>
              <a:rPr lang="uz-Latn-UZ" sz="2400" dirty="0" smtClean="0"/>
              <a:t>axborot, </a:t>
            </a:r>
            <a:r>
              <a:rPr lang="uz-Latn-UZ" sz="2400" dirty="0"/>
              <a:t>distribyutor va diler tarmoqlari v.h</a:t>
            </a:r>
            <a:r>
              <a:rPr lang="uz-Latn-UZ" sz="2400" dirty="0" smtClean="0"/>
              <a:t>.</a:t>
            </a:r>
            <a:endParaRPr lang="en-US" sz="2400" dirty="0" smtClean="0"/>
          </a:p>
          <a:p>
            <a:pPr marL="0" indent="0" algn="ctr">
              <a:buNone/>
            </a:pPr>
            <a:endParaRPr lang="en-US" sz="2400" dirty="0" smtClean="0"/>
          </a:p>
          <a:p>
            <a:pPr marL="0" indent="0" algn="ctr">
              <a:buNone/>
            </a:pPr>
            <a:r>
              <a:rPr lang="uz-Latn-UZ" sz="2400" dirty="0" smtClean="0"/>
              <a:t>Elektron </a:t>
            </a:r>
            <a:r>
              <a:rPr lang="uz-Latn-UZ" sz="2400" dirty="0"/>
              <a:t>biznes texnologiyalari (sotish)</a:t>
            </a:r>
            <a:endParaRPr lang="ru-RU"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278765"/>
            <a:ext cx="5153025"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33174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5721499"/>
          </a:xfrm>
        </p:spPr>
        <p:txBody>
          <a:bodyPr>
            <a:noAutofit/>
          </a:bodyPr>
          <a:lstStyle/>
          <a:p>
            <a:r>
              <a:rPr lang="uz-Latn-UZ" sz="2200" dirty="0"/>
              <a:t>Tashkilot to’liqligicha elektron biznes vazifalarini amalga oshirish uchun korporativ portallar (EIP - Enterprise Information Portal – dasturiy apparat kompleksi) yaratadilar. Ular ishchilar, mijozlar, hamkorlarga tashkilotning turli axborot resurslaridan erkin foydalanishga imkon yaratadi. Bu axborot resurslari: dasturlar, korporativ va boshqa ma’lumotlar, tashkilot va korxonalar vazifalari va maqsadlari bilan mos keluvchi, taklif qilinuvchi </a:t>
            </a:r>
            <a:r>
              <a:rPr lang="uz-Latn-UZ" sz="2200" dirty="0" smtClean="0"/>
              <a:t>xizmatlar</a:t>
            </a:r>
            <a:r>
              <a:rPr lang="en-US" sz="2200" dirty="0" smtClean="0"/>
              <a:t>.</a:t>
            </a:r>
            <a:endParaRPr lang="ru-RU" sz="22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140968"/>
            <a:ext cx="6912768"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03615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433467"/>
          </a:xfrm>
        </p:spPr>
        <p:txBody>
          <a:bodyPr>
            <a:normAutofit/>
          </a:bodyPr>
          <a:lstStyle/>
          <a:p>
            <a:r>
              <a:rPr lang="uz-Latn-UZ" sz="2400" dirty="0"/>
              <a:t>Masalan, xaridlar yoki ta’minot tizimlari texnik-material resurslarga ehtiyojlari haqida axborot joylashtirishga, ta’minotchilar qidirish va ulardan tijorat takliflarini olish, tenderlar takiloti va boshqalar uchun imkon yaratadi (rasm 2) Barcha ma’lumot tizimda standartlashtirilgan katalogga mos ravishda sinflashtiriladi va saqlanadi. </a:t>
            </a:r>
            <a:endParaRPr lang="ru-RU" sz="2400" dirty="0" smtClean="0"/>
          </a:p>
          <a:p>
            <a:endParaRPr lang="ru-RU" sz="24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068960"/>
            <a:ext cx="4419600"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2502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normAutofit/>
          </a:bodyPr>
          <a:lstStyle/>
          <a:p>
            <a:pPr marL="0" indent="0">
              <a:buNone/>
            </a:pPr>
            <a:r>
              <a:rPr lang="uz-Latn-UZ" sz="2400" dirty="0"/>
              <a:t>Elektron savdo maydonchalari.</a:t>
            </a:r>
          </a:p>
          <a:p>
            <a:r>
              <a:rPr lang="uz-Latn-UZ" sz="2400" dirty="0"/>
              <a:t>Elektron biznes tizimlarida o’ziga xos rolni elektron savdo maydonchalari (e-marketplaces) o’ynaydi. Biznesning B2B modelida savdo maydonchalari ishtirokchilarga bir nechta asosiy vazifalarni ta’minlaydilar. Birinchi vazifa – bu umumiy apparat va dasturiy asos(platforma)da ta’minotchi va iste’molchilarga </a:t>
            </a:r>
            <a:r>
              <a:rPr lang="uz-Latn-UZ" sz="2400" dirty="0" smtClean="0"/>
              <a:t>ma’lumotlar </a:t>
            </a:r>
            <a:r>
              <a:rPr lang="uz-Latn-UZ" sz="2400" dirty="0"/>
              <a:t>etkazish. Bu orqali savdo kompaniyalari zaruriy axborotlarni ta’minlaydiva tranzakstiyalarni bajaradi. Boshqa bir vazifa – on-layn to’lov, logistika va dinamik savdo imkoniyati kabi xizmatlar taklifi. Savdo maydonchalarining yana bir vazifasi – limitlash, byudjetlash, kreditlash va yig’ma chegirmalar mexanizmlarini taqdim etish </a:t>
            </a:r>
            <a:endParaRPr lang="ru-RU" sz="2400" dirty="0"/>
          </a:p>
        </p:txBody>
      </p:sp>
    </p:spTree>
    <p:extLst>
      <p:ext uri="{BB962C8B-B14F-4D97-AF65-F5344CB8AC3E}">
        <p14:creationId xmlns:p14="http://schemas.microsoft.com/office/powerpoint/2010/main" val="11404959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Foydalanilgan</a:t>
            </a:r>
            <a:r>
              <a:rPr lang="en-US" dirty="0"/>
              <a:t> </a:t>
            </a:r>
            <a:r>
              <a:rPr lang="en-US" dirty="0" err="1"/>
              <a:t>adabiyotlar</a:t>
            </a:r>
            <a:endParaRPr lang="ru-RU" dirty="0"/>
          </a:p>
        </p:txBody>
      </p:sp>
      <p:sp>
        <p:nvSpPr>
          <p:cNvPr id="3" name="Объект 2"/>
          <p:cNvSpPr>
            <a:spLocks noGrp="1"/>
          </p:cNvSpPr>
          <p:nvPr>
            <p:ph idx="1"/>
          </p:nvPr>
        </p:nvSpPr>
        <p:spPr/>
        <p:txBody>
          <a:bodyPr>
            <a:normAutofit fontScale="85000" lnSpcReduction="10000"/>
          </a:bodyPr>
          <a:lstStyle/>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Цифровая трансформация бизнеса: Изменение бизнес-модели для организации нового поколения / Питер Вайл, Стефани Ворнер ; Пер. с англ. — М. : Альпина Паблишер, 2019. — 257 с.</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Хакимов З.А., Шарифхо’жаев У.У. Интерактив ва рақамли маркетинг. Ўқув қўлланма. -Т.: “Иқтисодиёт”, 2019 – 270 б.</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Акаев А.А., КенжабаевА.Т., Илхамова Ё.С., Жуманиёзова М.Ю. Иқтисодиётда ахборот комплекслари ва технологиялари. Дарслик.Т.-“Фан ва технология”. 2019.- 510 бет.</a:t>
            </a:r>
            <a:endParaRPr lang="ru-RU">
              <a:latin typeface="Arial" panose="020B0604020202020204" pitchFamily="34" charset="0"/>
              <a:ea typeface="Arial" panose="020B0604020202020204" pitchFamily="34" charset="0"/>
            </a:endParaRPr>
          </a:p>
          <a:p>
            <a:pPr lvl="0" algn="just">
              <a:lnSpc>
                <a:spcPct val="115000"/>
              </a:lnSpc>
              <a:buFont typeface="+mj-lt"/>
              <a:buAutoNum type="arabicPeriod"/>
              <a:tabLst>
                <a:tab pos="630555" algn="l"/>
              </a:tabLst>
            </a:pP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04004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16832"/>
            <a:ext cx="8229600" cy="4775218"/>
          </a:xfrm>
        </p:spPr>
        <p:txBody>
          <a:bodyPr/>
          <a:lstStyle/>
          <a:p>
            <a:r>
              <a:rPr lang="uz-Cyrl-UZ" b="1" dirty="0">
                <a:solidFill>
                  <a:schemeClr val="tx1"/>
                </a:solidFill>
                <a:effectLst>
                  <a:outerShdw blurRad="38100" dist="38100" dir="2700000" algn="tl">
                    <a:srgbClr val="000000">
                      <a:alpha val="43137"/>
                    </a:srgbClr>
                  </a:outerShdw>
                </a:effectLst>
              </a:rPr>
              <a:t>       </a:t>
            </a:r>
          </a:p>
          <a:p>
            <a:endParaRPr lang="uz-Cyrl-UZ" b="1" dirty="0">
              <a:solidFill>
                <a:schemeClr val="tx1"/>
              </a:solidFill>
              <a:effectLst>
                <a:outerShdw blurRad="38100" dist="38100" dir="2700000" algn="tl">
                  <a:srgbClr val="000000">
                    <a:alpha val="43137"/>
                  </a:srgbClr>
                </a:outerShdw>
              </a:effectLst>
            </a:endParaRPr>
          </a:p>
          <a:p>
            <a:endParaRPr lang="uz-Cyrl-UZ" b="1" dirty="0">
              <a:solidFill>
                <a:schemeClr val="tx1"/>
              </a:solidFill>
              <a:effectLst>
                <a:outerShdw blurRad="38100" dist="38100" dir="2700000" algn="tl">
                  <a:srgbClr val="000000">
                    <a:alpha val="43137"/>
                  </a:srgbClr>
                </a:outerShdw>
              </a:effectLst>
            </a:endParaRPr>
          </a:p>
          <a:p>
            <a:r>
              <a:rPr lang="uz-Cyrl-UZ" b="1" dirty="0">
                <a:solidFill>
                  <a:schemeClr val="tx1"/>
                </a:solidFill>
                <a:effectLst>
                  <a:outerShdw blurRad="38100" dist="38100" dir="2700000" algn="tl">
                    <a:srgbClr val="000000">
                      <a:alpha val="43137"/>
                    </a:srgbClr>
                  </a:outerShdw>
                </a:effectLst>
              </a:rPr>
              <a:t>       </a:t>
            </a:r>
            <a:r>
              <a:rPr lang="uz-Cyrl-UZ"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Э</a:t>
            </a:r>
            <a:r>
              <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Ъ</a:t>
            </a:r>
            <a:r>
              <a:rPr lang="uz-Cyrl-UZ"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ТИБОРИНГИЗ   УЧУН   РАҲМАТ!</a:t>
            </a:r>
            <a:endPar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04259016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1695</Words>
  <Application>Microsoft Office PowerPoint</Application>
  <PresentationFormat>Экран (4:3)</PresentationFormat>
  <Paragraphs>82</Paragraphs>
  <Slides>26</Slides>
  <Notes>0</Notes>
  <HiddenSlides>0</HiddenSlides>
  <MMClips>0</MMClips>
  <ScaleCrop>false</ScaleCrop>
  <HeadingPairs>
    <vt:vector size="8" baseType="variant">
      <vt:variant>
        <vt:lpstr>Использованные шрифты</vt:lpstr>
      </vt:variant>
      <vt:variant>
        <vt:i4>8</vt:i4>
      </vt:variant>
      <vt:variant>
        <vt:lpstr>Тема</vt:lpstr>
      </vt:variant>
      <vt:variant>
        <vt:i4>3</vt:i4>
      </vt:variant>
      <vt:variant>
        <vt:lpstr>Внедренные серверы OLE</vt:lpstr>
      </vt:variant>
      <vt:variant>
        <vt:i4>1</vt:i4>
      </vt:variant>
      <vt:variant>
        <vt:lpstr>Заголовки слайдов</vt:lpstr>
      </vt:variant>
      <vt:variant>
        <vt:i4>26</vt:i4>
      </vt:variant>
    </vt:vector>
  </HeadingPairs>
  <TitlesOfParts>
    <vt:vector size="38" baseType="lpstr">
      <vt:lpstr>Arial</vt:lpstr>
      <vt:lpstr>Calibri</vt:lpstr>
      <vt:lpstr>Calibri Light</vt:lpstr>
      <vt:lpstr>メイリオ</vt:lpstr>
      <vt:lpstr>Symbol</vt:lpstr>
      <vt:lpstr>Times New Roman</vt:lpstr>
      <vt:lpstr>Trebuchet MS</vt:lpstr>
      <vt:lpstr>Wingdings 3</vt:lpstr>
      <vt:lpstr>Тема Office</vt:lpstr>
      <vt:lpstr>Аспект</vt:lpstr>
      <vt:lpstr>1_Тема Office</vt:lpstr>
      <vt:lpstr>think-cell Slide</vt:lpstr>
      <vt:lpstr>Презентация PowerPoint</vt:lpstr>
      <vt:lpstr>Elektron tijorat elektron bozor munosabatlari </vt:lpstr>
      <vt:lpstr>Reja</vt:lpstr>
      <vt:lpstr>1. Elektron bozor, elektron bozor maydonlari, elektron magazin.</vt:lpstr>
      <vt:lpstr>Презентация PowerPoint</vt:lpstr>
      <vt:lpstr>Презентация PowerPoint</vt:lpstr>
      <vt:lpstr>Презентация PowerPoint</vt:lpstr>
      <vt:lpstr>Презентация PowerPoint</vt:lpstr>
      <vt:lpstr>Презентация PowerPoint</vt:lpstr>
      <vt:lpstr>2. Elektron do‘kon, elektron birja, elektron auksion, elektron xizmat turlari, elektron bozorda bank xizmati.</vt:lpstr>
      <vt:lpstr>Презентация PowerPoint</vt:lpstr>
      <vt:lpstr>Презентация PowerPoint</vt:lpstr>
      <vt:lpstr>Презентация PowerPoint</vt:lpstr>
      <vt:lpstr>Elektron biznes texnologiyalari (ta’minot)</vt:lpstr>
      <vt:lpstr>Elektron biznes texnologiyalari</vt:lpstr>
      <vt:lpstr>3. Elektron to‘lovlar: debet va kredit, naqd pul to‘lovlari,elektron pul</vt:lpstr>
      <vt:lpstr>3. Elektron to‘lovlar: debet va kredit, naqd pul to‘lovlari, elektron pul</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Foydalanilgan adabiyotlar</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tijorat elektron bozor munosabatlari</dc:title>
  <dc:creator>Администратор</dc:creator>
  <cp:lastModifiedBy>user</cp:lastModifiedBy>
  <cp:revision>9</cp:revision>
  <dcterms:created xsi:type="dcterms:W3CDTF">2019-10-03T07:52:35Z</dcterms:created>
  <dcterms:modified xsi:type="dcterms:W3CDTF">2021-10-20T07:24:07Z</dcterms:modified>
</cp:coreProperties>
</file>