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  <p:sldMasterId id="2147483707" r:id="rId2"/>
    <p:sldMasterId id="2147483719" r:id="rId3"/>
    <p:sldMasterId id="2147483740" r:id="rId4"/>
  </p:sldMasterIdLst>
  <p:notesMasterIdLst>
    <p:notesMasterId r:id="rId31"/>
  </p:notesMasterIdLst>
  <p:sldIdLst>
    <p:sldId id="503" r:id="rId5"/>
    <p:sldId id="502" r:id="rId6"/>
    <p:sldId id="486" r:id="rId7"/>
    <p:sldId id="375" r:id="rId8"/>
    <p:sldId id="500" r:id="rId9"/>
    <p:sldId id="501" r:id="rId10"/>
    <p:sldId id="488" r:id="rId11"/>
    <p:sldId id="356" r:id="rId12"/>
    <p:sldId id="419" r:id="rId13"/>
    <p:sldId id="468" r:id="rId14"/>
    <p:sldId id="469" r:id="rId15"/>
    <p:sldId id="470" r:id="rId16"/>
    <p:sldId id="479" r:id="rId17"/>
    <p:sldId id="364" r:id="rId18"/>
    <p:sldId id="365" r:id="rId19"/>
    <p:sldId id="414" r:id="rId20"/>
    <p:sldId id="415" r:id="rId21"/>
    <p:sldId id="474" r:id="rId22"/>
    <p:sldId id="494" r:id="rId23"/>
    <p:sldId id="495" r:id="rId24"/>
    <p:sldId id="496" r:id="rId25"/>
    <p:sldId id="497" r:id="rId26"/>
    <p:sldId id="498" r:id="rId27"/>
    <p:sldId id="426" r:id="rId28"/>
    <p:sldId id="504" r:id="rId29"/>
    <p:sldId id="344" r:id="rId30"/>
  </p:sldIdLst>
  <p:sldSz cx="9144000" cy="6858000" type="screen4x3"/>
  <p:notesSz cx="6858000" cy="9144000"/>
  <p:custDataLst>
    <p:tags r:id="rId32"/>
  </p:custDataLst>
  <p:defaultTextStyle>
    <a:defPPr>
      <a:defRPr lang="ko-K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맑은 고딕"/>
        <a:cs typeface="맑은 고딕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맑은 고딕"/>
        <a:cs typeface="맑은 고딕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맑은 고딕"/>
        <a:cs typeface="맑은 고딕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맑은 고딕"/>
        <a:cs typeface="맑은 고딕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맑은 고딕"/>
        <a:cs typeface="맑은 고딕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맑은 고딕"/>
        <a:cs typeface="맑은 고딕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맑은 고딕"/>
        <a:cs typeface="맑은 고딕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맑은 고딕"/>
        <a:cs typeface="맑은 고딕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맑은 고딕"/>
        <a:cs typeface="맑은 고딕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9" autoAdjust="0"/>
    <p:restoredTop sz="94660" autoAdjust="0"/>
  </p:normalViewPr>
  <p:slideViewPr>
    <p:cSldViewPr>
      <p:cViewPr varScale="1">
        <p:scale>
          <a:sx n="48" d="100"/>
          <a:sy n="48" d="100"/>
        </p:scale>
        <p:origin x="-67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2575622399309274E-2"/>
          <c:y val="3.4003397770618421E-2"/>
          <c:w val="0.94338648993247776"/>
          <c:h val="0.81717702662667491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E-government development index
</c:v>
                </c:pt>
              </c:strCache>
            </c:strRef>
          </c:tx>
          <c:spPr>
            <a:ln w="50800">
              <a:solidFill>
                <a:schemeClr val="bg2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2"/>
            <c:spPr>
              <a:solidFill>
                <a:prstClr val="white"/>
              </a:solidFill>
              <a:ln w="38100">
                <a:solidFill>
                  <a:srgbClr val="D6ECFF">
                    <a:lumMod val="5000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0"/>
              <c:layout>
                <c:manualLayout>
                  <c:x val="4.9305874231974061E-3"/>
                  <c:y val="2.9014939012781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3958811347960805E-3"/>
                  <c:y val="2.25671747877188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7421799718762631E-2"/>
                  <c:y val="-5.55487580438397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8033045029851423E-2"/>
                  <c:y val="7.08982446342671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7614679981477055E-2"/>
                  <c:y val="8.05968318335000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-3.44939542607244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2.9878408991189632E-3"/>
                  <c:y val="-3.44939542607244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ko-KR" sz="2000" b="1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15</c:v>
                </c:pt>
                <c:pt idx="1">
                  <c:v>13</c:v>
                </c:pt>
                <c:pt idx="2">
                  <c:v>5</c:v>
                </c:pt>
                <c:pt idx="3">
                  <c:v>5</c:v>
                </c:pt>
                <c:pt idx="4">
                  <c:v>6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Online participation index
</c:v>
                </c:pt>
              </c:strCache>
            </c:strRef>
          </c:tx>
          <c:spPr>
            <a:ln w="50800"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2"/>
            <c:spPr>
              <a:solidFill>
                <a:schemeClr val="bg1"/>
              </a:solidFill>
              <a:ln w="38100">
                <a:solidFill>
                  <a:schemeClr val="accent2">
                    <a:lumMod val="75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Lbl>
              <c:idx val="1"/>
              <c:layout>
                <c:manualLayout>
                  <c:x val="-5.2287132564472281E-2"/>
                  <c:y val="-7.88586949623674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451411196238155E-2"/>
                  <c:y val="6.54194219858612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4.7135445177691394E-2"/>
                  <c:y val="-5.971441989160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3.5405500050858851E-2"/>
                  <c:y val="-5.55487580438397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"/>
                  <c:y val="-3.44939542607244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2.9878408991189632E-3"/>
                  <c:y val="-3.44939542607244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ko-KR" sz="2000" b="1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accent2">
                        <a:lumMod val="75000"/>
                      </a:schemeClr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Sheet1!$A$2:$A$8</c:f>
              <c:numCache>
                <c:formatCode>General</c:formatCode>
                <c:ptCount val="7"/>
              </c:numCache>
            </c:numRef>
          </c:cat>
          <c:val>
            <c:numRef>
              <c:f>Sheet1!$C$2:$C$8</c:f>
              <c:numCache>
                <c:formatCode>General</c:formatCode>
                <c:ptCount val="7"/>
                <c:pt idx="1">
                  <c:v>12</c:v>
                </c:pt>
                <c:pt idx="2">
                  <c:v>6</c:v>
                </c:pt>
                <c:pt idx="3">
                  <c:v>4</c:v>
                </c:pt>
                <c:pt idx="4">
                  <c:v>2</c:v>
                </c:pt>
                <c:pt idx="5">
                  <c:v>1</c:v>
                </c:pt>
                <c:pt idx="6">
                  <c:v>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7449088"/>
        <c:axId val="208546816"/>
      </c:lineChart>
      <c:catAx>
        <c:axId val="207449088"/>
        <c:scaling>
          <c:orientation val="minMax"/>
        </c:scaling>
        <c:delete val="0"/>
        <c:axPos val="t"/>
        <c:numFmt formatCode="General" sourceLinked="1"/>
        <c:majorTickMark val="cross"/>
        <c:minorTickMark val="none"/>
        <c:tickLblPos val="high"/>
        <c:spPr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c:spPr>
        <c:txPr>
          <a:bodyPr/>
          <a:lstStyle/>
          <a:p>
            <a:pPr>
              <a:defRPr lang="ko-KR"/>
            </a:pPr>
            <a:endParaRPr lang="ru-RU"/>
          </a:p>
        </c:txPr>
        <c:crossAx val="208546816"/>
        <c:crosses val="autoZero"/>
        <c:auto val="1"/>
        <c:lblAlgn val="ctr"/>
        <c:lblOffset val="100"/>
        <c:noMultiLvlLbl val="0"/>
      </c:catAx>
      <c:valAx>
        <c:axId val="208546816"/>
        <c:scaling>
          <c:orientation val="maxMin"/>
        </c:scaling>
        <c:delete val="1"/>
        <c:axPos val="l"/>
        <c:numFmt formatCode="General" sourceLinked="1"/>
        <c:majorTickMark val="out"/>
        <c:minorTickMark val="none"/>
        <c:tickLblPos val="none"/>
        <c:crossAx val="207449088"/>
        <c:crosses val="autoZero"/>
        <c:crossBetween val="midCat"/>
      </c:valAx>
    </c:plotArea>
    <c:legend>
      <c:legendPos val="r"/>
      <c:legendEntry>
        <c:idx val="0"/>
        <c:txPr>
          <a:bodyPr/>
          <a:lstStyle/>
          <a:p>
            <a:pPr>
              <a:defRPr sz="140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2.5120119396763192E-2"/>
          <c:y val="3.1347905788246082E-2"/>
          <c:w val="0.39357782763567212"/>
          <c:h val="0.23555299411176564"/>
        </c:manualLayout>
      </c:layout>
      <c:overlay val="0"/>
      <c:txPr>
        <a:bodyPr/>
        <a:lstStyle/>
        <a:p>
          <a:pPr>
            <a:defRPr lang="ko-KR" sz="140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A3CFA2-4924-4594-8009-85507CEB7DAB}" type="doc">
      <dgm:prSet loTypeId="urn:microsoft.com/office/officeart/2005/8/layout/vList6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6ABFB1B-A3AC-465A-9392-DB461605EE93}">
      <dgm:prSet custT="1"/>
      <dgm:spPr/>
      <dgm:t>
        <a:bodyPr/>
        <a:lstStyle/>
        <a:p>
          <a:r>
            <a:rPr lang="en-US" sz="1200" dirty="0" err="1" smtClean="0"/>
            <a:t>Vakansiyalarni</a:t>
          </a:r>
          <a:r>
            <a:rPr lang="en-US" sz="1200" dirty="0" smtClean="0"/>
            <a:t> </a:t>
          </a:r>
          <a:r>
            <a:rPr lang="en-US" sz="1200" dirty="0" err="1" smtClean="0"/>
            <a:t>qidirish</a:t>
          </a:r>
          <a:endParaRPr lang="ru-RU" sz="1200" dirty="0"/>
        </a:p>
      </dgm:t>
    </dgm:pt>
    <dgm:pt modelId="{FAB3854B-009C-4355-B58C-D018244DF438}" type="parTrans" cxnId="{6D46F417-A028-4BBE-9CFC-C8997271234F}">
      <dgm:prSet/>
      <dgm:spPr/>
      <dgm:t>
        <a:bodyPr/>
        <a:lstStyle/>
        <a:p>
          <a:endParaRPr lang="ru-RU"/>
        </a:p>
      </dgm:t>
    </dgm:pt>
    <dgm:pt modelId="{8037997A-0D94-4721-8D1D-9585FB7852A9}" type="sibTrans" cxnId="{6D46F417-A028-4BBE-9CFC-C8997271234F}">
      <dgm:prSet/>
      <dgm:spPr/>
      <dgm:t>
        <a:bodyPr/>
        <a:lstStyle/>
        <a:p>
          <a:endParaRPr lang="ru-RU"/>
        </a:p>
      </dgm:t>
    </dgm:pt>
    <dgm:pt modelId="{AF6E75A6-560D-4272-BEE9-BFE21B7B4CFE}">
      <dgm:prSet custT="1"/>
      <dgm:spPr/>
      <dgm:t>
        <a:bodyPr/>
        <a:lstStyle/>
        <a:p>
          <a:r>
            <a:rPr lang="en-US" sz="1200" dirty="0" err="1" smtClean="0"/>
            <a:t>Avia</a:t>
          </a:r>
          <a:r>
            <a:rPr lang="en-US" sz="1200" dirty="0" smtClean="0"/>
            <a:t> </a:t>
          </a:r>
          <a:r>
            <a:rPr lang="en-US" sz="1200" dirty="0" err="1" smtClean="0"/>
            <a:t>va</a:t>
          </a:r>
          <a:r>
            <a:rPr lang="en-US" sz="1200" dirty="0" smtClean="0"/>
            <a:t> </a:t>
          </a:r>
          <a:r>
            <a:rPr lang="en-US" sz="1200" dirty="0" err="1" smtClean="0"/>
            <a:t>temir</a:t>
          </a:r>
          <a:r>
            <a:rPr lang="en-US" sz="1200" dirty="0" smtClean="0"/>
            <a:t> </a:t>
          </a:r>
          <a:r>
            <a:rPr lang="en-US" sz="1200" dirty="0" err="1" smtClean="0"/>
            <a:t>yo’l</a:t>
          </a:r>
          <a:r>
            <a:rPr lang="en-US" sz="1200" dirty="0" smtClean="0"/>
            <a:t> </a:t>
          </a:r>
          <a:r>
            <a:rPr lang="en-US" sz="1200" dirty="0" err="1" smtClean="0"/>
            <a:t>biletlarini</a:t>
          </a:r>
          <a:r>
            <a:rPr lang="en-US" sz="1200" dirty="0" smtClean="0"/>
            <a:t> </a:t>
          </a:r>
          <a:r>
            <a:rPr lang="en-US" sz="1200" dirty="0" err="1" smtClean="0"/>
            <a:t>oldindan</a:t>
          </a:r>
          <a:r>
            <a:rPr lang="en-US" sz="1200" dirty="0" smtClean="0"/>
            <a:t> band </a:t>
          </a:r>
          <a:r>
            <a:rPr lang="en-US" sz="1200" dirty="0" err="1" smtClean="0"/>
            <a:t>etib</a:t>
          </a:r>
          <a:r>
            <a:rPr lang="en-US" sz="1200" dirty="0" smtClean="0"/>
            <a:t> </a:t>
          </a:r>
          <a:r>
            <a:rPr lang="en-US" sz="1200" dirty="0" err="1" smtClean="0"/>
            <a:t>qo’yish</a:t>
          </a:r>
          <a:endParaRPr lang="ru-RU" sz="1200" dirty="0"/>
        </a:p>
      </dgm:t>
    </dgm:pt>
    <dgm:pt modelId="{1F785DBB-5231-4F63-A5DA-30209E666585}" type="parTrans" cxnId="{09DAF233-6388-4998-B76B-EE98074BC4ED}">
      <dgm:prSet/>
      <dgm:spPr/>
      <dgm:t>
        <a:bodyPr/>
        <a:lstStyle/>
        <a:p>
          <a:endParaRPr lang="ru-RU"/>
        </a:p>
      </dgm:t>
    </dgm:pt>
    <dgm:pt modelId="{AEE2F16F-A6B5-4768-93EC-C40DA3885C8A}" type="sibTrans" cxnId="{09DAF233-6388-4998-B76B-EE98074BC4ED}">
      <dgm:prSet/>
      <dgm:spPr/>
      <dgm:t>
        <a:bodyPr/>
        <a:lstStyle/>
        <a:p>
          <a:endParaRPr lang="ru-RU"/>
        </a:p>
      </dgm:t>
    </dgm:pt>
    <dgm:pt modelId="{270F2363-FE69-47FB-ADE3-E3659605FA2B}">
      <dgm:prSet custT="1"/>
      <dgm:spPr/>
      <dgm:t>
        <a:bodyPr/>
        <a:lstStyle/>
        <a:p>
          <a:r>
            <a:rPr lang="en-US" sz="1200" dirty="0" err="1" smtClean="0"/>
            <a:t>Uy</a:t>
          </a:r>
          <a:r>
            <a:rPr lang="en-US" sz="1200" dirty="0" smtClean="0"/>
            <a:t> </a:t>
          </a:r>
          <a:r>
            <a:rPr lang="en-US" sz="1200" dirty="0" err="1" smtClean="0"/>
            <a:t>kommunla</a:t>
          </a:r>
          <a:r>
            <a:rPr lang="en-US" sz="1200" dirty="0" smtClean="0"/>
            <a:t> </a:t>
          </a:r>
          <a:r>
            <a:rPr lang="en-US" sz="1200" dirty="0" err="1" smtClean="0"/>
            <a:t>xo’jaliklari</a:t>
          </a:r>
          <a:r>
            <a:rPr lang="en-US" sz="1200" dirty="0" smtClean="0"/>
            <a:t> </a:t>
          </a:r>
          <a:r>
            <a:rPr lang="en-US" sz="1200" dirty="0" err="1" smtClean="0"/>
            <a:t>xizmatlari</a:t>
          </a:r>
          <a:r>
            <a:rPr lang="en-US" sz="1200" dirty="0" smtClean="0"/>
            <a:t>, </a:t>
          </a:r>
          <a:r>
            <a:rPr lang="en-US" sz="1200" dirty="0" err="1" smtClean="0"/>
            <a:t>yo’l</a:t>
          </a:r>
          <a:r>
            <a:rPr lang="en-US" sz="1200" dirty="0" smtClean="0"/>
            <a:t> </a:t>
          </a:r>
          <a:r>
            <a:rPr lang="en-US" sz="1200" dirty="0" err="1" smtClean="0"/>
            <a:t>harakati</a:t>
          </a:r>
          <a:r>
            <a:rPr lang="en-US" sz="1200" dirty="0" smtClean="0"/>
            <a:t> </a:t>
          </a:r>
          <a:r>
            <a:rPr lang="en-US" sz="1200" dirty="0" err="1" smtClean="0"/>
            <a:t>qoidalarini</a:t>
          </a:r>
          <a:r>
            <a:rPr lang="en-US" sz="1200" dirty="0" smtClean="0"/>
            <a:t> </a:t>
          </a:r>
          <a:r>
            <a:rPr lang="en-US" sz="1200" dirty="0" err="1" smtClean="0"/>
            <a:t>buzilganligi</a:t>
          </a:r>
          <a:r>
            <a:rPr lang="en-US" sz="1200" dirty="0" smtClean="0"/>
            <a:t> </a:t>
          </a:r>
          <a:r>
            <a:rPr lang="en-US" sz="1200" dirty="0" err="1" smtClean="0"/>
            <a:t>uchun</a:t>
          </a:r>
          <a:r>
            <a:rPr lang="en-US" sz="1200" dirty="0" smtClean="0"/>
            <a:t> </a:t>
          </a:r>
          <a:r>
            <a:rPr lang="en-US" sz="1200" dirty="0" err="1" smtClean="0"/>
            <a:t>jarima</a:t>
          </a:r>
          <a:r>
            <a:rPr lang="en-US" sz="1200" dirty="0" smtClean="0"/>
            <a:t> </a:t>
          </a:r>
          <a:r>
            <a:rPr lang="en-US" sz="1200" dirty="0" err="1" smtClean="0"/>
            <a:t>to’lash</a:t>
          </a:r>
          <a:endParaRPr lang="ru-RU" sz="1200" dirty="0"/>
        </a:p>
      </dgm:t>
    </dgm:pt>
    <dgm:pt modelId="{8FEC8071-B970-413E-9AF2-40068E1DEFBE}" type="parTrans" cxnId="{81C0EA08-74AF-450E-A96E-1FC99E2AE0B4}">
      <dgm:prSet/>
      <dgm:spPr/>
      <dgm:t>
        <a:bodyPr/>
        <a:lstStyle/>
        <a:p>
          <a:endParaRPr lang="ru-RU"/>
        </a:p>
      </dgm:t>
    </dgm:pt>
    <dgm:pt modelId="{F3B988BF-95A1-4E5F-B7CF-3E477B34A5E3}" type="sibTrans" cxnId="{81C0EA08-74AF-450E-A96E-1FC99E2AE0B4}">
      <dgm:prSet/>
      <dgm:spPr/>
      <dgm:t>
        <a:bodyPr/>
        <a:lstStyle/>
        <a:p>
          <a:endParaRPr lang="ru-RU"/>
        </a:p>
      </dgm:t>
    </dgm:pt>
    <dgm:pt modelId="{BB826266-8B34-4E6D-BDBC-6019F59DB85B}">
      <dgm:prSet custT="1"/>
      <dgm:spPr/>
      <dgm:t>
        <a:bodyPr/>
        <a:lstStyle/>
        <a:p>
          <a:r>
            <a:rPr lang="en-US" sz="1200" dirty="0" smtClean="0"/>
            <a:t>Passport </a:t>
          </a:r>
          <a:r>
            <a:rPr lang="en-US" sz="1200" dirty="0" err="1" smtClean="0"/>
            <a:t>olish</a:t>
          </a:r>
          <a:endParaRPr lang="ru-RU" sz="1200" dirty="0"/>
        </a:p>
      </dgm:t>
    </dgm:pt>
    <dgm:pt modelId="{AB7AFB97-285E-4B51-BC09-464A212ABFB7}" type="parTrans" cxnId="{56E606D5-9C87-466E-B6AB-F9F86083246A}">
      <dgm:prSet/>
      <dgm:spPr/>
      <dgm:t>
        <a:bodyPr/>
        <a:lstStyle/>
        <a:p>
          <a:endParaRPr lang="ru-RU"/>
        </a:p>
      </dgm:t>
    </dgm:pt>
    <dgm:pt modelId="{DD5DDDC3-647C-44FF-A741-A5A6347EB1AF}" type="sibTrans" cxnId="{56E606D5-9C87-466E-B6AB-F9F86083246A}">
      <dgm:prSet/>
      <dgm:spPr/>
      <dgm:t>
        <a:bodyPr/>
        <a:lstStyle/>
        <a:p>
          <a:endParaRPr lang="ru-RU"/>
        </a:p>
      </dgm:t>
    </dgm:pt>
    <dgm:pt modelId="{3B0097B5-D765-449F-AA51-2F3E403D9004}">
      <dgm:prSet custT="1"/>
      <dgm:spPr/>
      <dgm:t>
        <a:bodyPr/>
        <a:lstStyle/>
        <a:p>
          <a:r>
            <a:rPr lang="en-US" sz="1200" dirty="0" smtClean="0"/>
            <a:t>Mobil </a:t>
          </a:r>
          <a:r>
            <a:rPr lang="en-US" sz="1200" dirty="0" err="1" smtClean="0"/>
            <a:t>ilovalarni</a:t>
          </a:r>
          <a:r>
            <a:rPr lang="en-US" sz="1200" dirty="0" smtClean="0"/>
            <a:t> </a:t>
          </a:r>
          <a:r>
            <a:rPr lang="en-US" sz="1200" dirty="0" err="1" smtClean="0"/>
            <a:t>turli</a:t>
          </a:r>
          <a:r>
            <a:rPr lang="en-US" sz="1200" dirty="0" smtClean="0"/>
            <a:t> </a:t>
          </a:r>
          <a:r>
            <a:rPr lang="en-US" sz="1200" dirty="0" err="1" smtClean="0"/>
            <a:t>platformalarda</a:t>
          </a:r>
          <a:r>
            <a:rPr lang="en-US" sz="1200" dirty="0" smtClean="0"/>
            <a:t> </a:t>
          </a:r>
          <a:r>
            <a:rPr lang="en-US" sz="1200" dirty="0" err="1" smtClean="0"/>
            <a:t>ishlab</a:t>
          </a:r>
          <a:r>
            <a:rPr lang="en-US" sz="1200" dirty="0" smtClean="0"/>
            <a:t> </a:t>
          </a:r>
          <a:r>
            <a:rPr lang="en-US" sz="1200" dirty="0" err="1" smtClean="0"/>
            <a:t>chiqish</a:t>
          </a:r>
          <a:endParaRPr lang="ru-RU" sz="1200" dirty="0"/>
        </a:p>
      </dgm:t>
    </dgm:pt>
    <dgm:pt modelId="{B1122127-13B3-49F7-933B-0ACD649C227D}" type="parTrans" cxnId="{1982FED0-FD31-4D20-9F57-0F43589B08F3}">
      <dgm:prSet/>
      <dgm:spPr/>
      <dgm:t>
        <a:bodyPr/>
        <a:lstStyle/>
        <a:p>
          <a:endParaRPr lang="ru-RU"/>
        </a:p>
      </dgm:t>
    </dgm:pt>
    <dgm:pt modelId="{E98354A9-CCC3-4742-BC4D-EAEDA046CBCE}" type="sibTrans" cxnId="{1982FED0-FD31-4D20-9F57-0F43589B08F3}">
      <dgm:prSet/>
      <dgm:spPr/>
      <dgm:t>
        <a:bodyPr/>
        <a:lstStyle/>
        <a:p>
          <a:endParaRPr lang="ru-RU"/>
        </a:p>
      </dgm:t>
    </dgm:pt>
    <dgm:pt modelId="{C73B5A8E-B3FE-4332-A123-533D562FFED7}">
      <dgm:prSet custT="1"/>
      <dgm:spPr/>
      <dgm:t>
        <a:bodyPr/>
        <a:lstStyle/>
        <a:p>
          <a:r>
            <a:rPr lang="en-US" sz="1200" dirty="0" err="1" smtClean="0"/>
            <a:t>Rahbar</a:t>
          </a:r>
          <a:r>
            <a:rPr lang="en-US" sz="1200" dirty="0" smtClean="0"/>
            <a:t> </a:t>
          </a:r>
          <a:r>
            <a:rPr lang="en-US" sz="1200" dirty="0" err="1" smtClean="0"/>
            <a:t>qabuliga</a:t>
          </a:r>
          <a:r>
            <a:rPr lang="en-US" sz="1200" dirty="0" smtClean="0"/>
            <a:t> </a:t>
          </a:r>
          <a:r>
            <a:rPr lang="en-US" sz="1200" dirty="0" err="1" smtClean="0"/>
            <a:t>yozilish</a:t>
          </a:r>
          <a:endParaRPr lang="ru-RU" sz="1200" dirty="0"/>
        </a:p>
      </dgm:t>
    </dgm:pt>
    <dgm:pt modelId="{47E0EE94-E91D-48E7-BA84-029037A1A902}" type="parTrans" cxnId="{E00DEAA3-08BD-4396-BFEB-3E1C8518C04C}">
      <dgm:prSet/>
      <dgm:spPr/>
      <dgm:t>
        <a:bodyPr/>
        <a:lstStyle/>
        <a:p>
          <a:endParaRPr lang="ru-RU"/>
        </a:p>
      </dgm:t>
    </dgm:pt>
    <dgm:pt modelId="{27D6DADA-592C-415F-84B8-B7D0A4602BDB}" type="sibTrans" cxnId="{E00DEAA3-08BD-4396-BFEB-3E1C8518C04C}">
      <dgm:prSet/>
      <dgm:spPr/>
      <dgm:t>
        <a:bodyPr/>
        <a:lstStyle/>
        <a:p>
          <a:endParaRPr lang="ru-RU"/>
        </a:p>
      </dgm:t>
    </dgm:pt>
    <dgm:pt modelId="{BDD51563-9F8F-48E5-A91F-E09F6D2FF21A}">
      <dgm:prSet/>
      <dgm:spPr/>
      <dgm:t>
        <a:bodyPr/>
        <a:lstStyle/>
        <a:p>
          <a:r>
            <a:rPr lang="en-US" dirty="0" smtClean="0"/>
            <a:t>2015-yilgacha</a:t>
          </a:r>
          <a:r>
            <a:rPr lang="ru-RU" dirty="0" smtClean="0"/>
            <a:t>.</a:t>
          </a:r>
          <a:endParaRPr lang="ru-RU" dirty="0"/>
        </a:p>
      </dgm:t>
    </dgm:pt>
    <dgm:pt modelId="{299CA74A-A0DA-4A86-9BE6-B7E9B5B95B9F}" type="parTrans" cxnId="{C0B3DF9B-3146-4C1A-B126-AAF3D88F05B5}">
      <dgm:prSet/>
      <dgm:spPr/>
      <dgm:t>
        <a:bodyPr/>
        <a:lstStyle/>
        <a:p>
          <a:endParaRPr lang="ru-RU"/>
        </a:p>
      </dgm:t>
    </dgm:pt>
    <dgm:pt modelId="{0C16CBB0-DA93-4D66-8F2C-08647E47BCB5}" type="sibTrans" cxnId="{C0B3DF9B-3146-4C1A-B126-AAF3D88F05B5}">
      <dgm:prSet/>
      <dgm:spPr/>
      <dgm:t>
        <a:bodyPr/>
        <a:lstStyle/>
        <a:p>
          <a:endParaRPr lang="ru-RU"/>
        </a:p>
      </dgm:t>
    </dgm:pt>
    <dgm:pt modelId="{F1CB46D6-C21B-40DA-9795-CC30185D1E09}">
      <dgm:prSet/>
      <dgm:spPr/>
      <dgm:t>
        <a:bodyPr/>
        <a:lstStyle/>
        <a:p>
          <a:r>
            <a:rPr lang="en-US" dirty="0" smtClean="0"/>
            <a:t>2016-yilgacha</a:t>
          </a:r>
          <a:r>
            <a:rPr lang="ru-RU" dirty="0" smtClean="0"/>
            <a:t>.</a:t>
          </a:r>
          <a:endParaRPr lang="ru-RU" dirty="0"/>
        </a:p>
      </dgm:t>
    </dgm:pt>
    <dgm:pt modelId="{BC06604B-0617-496E-9BE3-944D83BD12C3}" type="parTrans" cxnId="{5102E296-ACFA-4279-B8A8-DC9FCAFB28FB}">
      <dgm:prSet/>
      <dgm:spPr/>
      <dgm:t>
        <a:bodyPr/>
        <a:lstStyle/>
        <a:p>
          <a:endParaRPr lang="ru-RU"/>
        </a:p>
      </dgm:t>
    </dgm:pt>
    <dgm:pt modelId="{C8A630E7-8081-45C1-9358-CC222EA6521E}" type="sibTrans" cxnId="{5102E296-ACFA-4279-B8A8-DC9FCAFB28FB}">
      <dgm:prSet/>
      <dgm:spPr/>
      <dgm:t>
        <a:bodyPr/>
        <a:lstStyle/>
        <a:p>
          <a:endParaRPr lang="ru-RU"/>
        </a:p>
      </dgm:t>
    </dgm:pt>
    <dgm:pt modelId="{69F8A3B8-9CB6-47E8-B55B-8B6969279185}">
      <dgm:prSet/>
      <dgm:spPr/>
      <dgm:t>
        <a:bodyPr/>
        <a:lstStyle/>
        <a:p>
          <a:r>
            <a:rPr lang="en-US" dirty="0" smtClean="0"/>
            <a:t>2017-yilgacha</a:t>
          </a:r>
          <a:r>
            <a:rPr lang="ru-RU" dirty="0" smtClean="0"/>
            <a:t>.</a:t>
          </a:r>
          <a:endParaRPr lang="ru-RU" dirty="0"/>
        </a:p>
      </dgm:t>
    </dgm:pt>
    <dgm:pt modelId="{C1AE3BEE-3829-48A7-9BB2-3074A6020432}" type="parTrans" cxnId="{388F3A34-DBDB-4222-9863-C551FD12AF43}">
      <dgm:prSet/>
      <dgm:spPr/>
      <dgm:t>
        <a:bodyPr/>
        <a:lstStyle/>
        <a:p>
          <a:endParaRPr lang="ru-RU"/>
        </a:p>
      </dgm:t>
    </dgm:pt>
    <dgm:pt modelId="{558A8F18-D740-44DB-8202-3973BBD3708B}" type="sibTrans" cxnId="{388F3A34-DBDB-4222-9863-C551FD12AF43}">
      <dgm:prSet/>
      <dgm:spPr/>
      <dgm:t>
        <a:bodyPr/>
        <a:lstStyle/>
        <a:p>
          <a:endParaRPr lang="ru-RU"/>
        </a:p>
      </dgm:t>
    </dgm:pt>
    <dgm:pt modelId="{35D0888C-6F59-494A-857A-25FD795C7EED}">
      <dgm:prSet/>
      <dgm:spPr/>
      <dgm:t>
        <a:bodyPr/>
        <a:lstStyle/>
        <a:p>
          <a:r>
            <a:rPr lang="en-US" dirty="0" smtClean="0"/>
            <a:t>2014-yilgacha</a:t>
          </a:r>
          <a:r>
            <a:rPr lang="ru-RU" dirty="0" smtClean="0"/>
            <a:t>.</a:t>
          </a:r>
          <a:endParaRPr lang="ru-RU" dirty="0"/>
        </a:p>
      </dgm:t>
    </dgm:pt>
    <dgm:pt modelId="{29F062D0-9569-4773-B200-4D12A039A628}" type="parTrans" cxnId="{7F4D922A-1DFC-4F37-8223-33A2EE1B04A2}">
      <dgm:prSet/>
      <dgm:spPr/>
      <dgm:t>
        <a:bodyPr/>
        <a:lstStyle/>
        <a:p>
          <a:endParaRPr lang="ru-RU"/>
        </a:p>
      </dgm:t>
    </dgm:pt>
    <dgm:pt modelId="{7FEE05B9-E02E-4C3B-8EF0-48D36AB9408D}" type="sibTrans" cxnId="{7F4D922A-1DFC-4F37-8223-33A2EE1B04A2}">
      <dgm:prSet/>
      <dgm:spPr/>
      <dgm:t>
        <a:bodyPr/>
        <a:lstStyle/>
        <a:p>
          <a:endParaRPr lang="ru-RU"/>
        </a:p>
      </dgm:t>
    </dgm:pt>
    <dgm:pt modelId="{54C7E833-EC37-4F4C-8509-64986B68ADB8}">
      <dgm:prSet/>
      <dgm:spPr/>
      <dgm:t>
        <a:bodyPr/>
        <a:lstStyle/>
        <a:p>
          <a:r>
            <a:rPr lang="en-US" dirty="0" smtClean="0"/>
            <a:t>2015-yilgacha</a:t>
          </a:r>
          <a:r>
            <a:rPr lang="ru-RU" dirty="0" smtClean="0"/>
            <a:t>.</a:t>
          </a:r>
          <a:endParaRPr lang="ru-RU" dirty="0"/>
        </a:p>
      </dgm:t>
    </dgm:pt>
    <dgm:pt modelId="{09C45F4B-9AAD-4284-8EC9-E3B856C860B3}" type="parTrans" cxnId="{380ACBC5-A0EC-43B6-9839-7CAADF27B176}">
      <dgm:prSet/>
      <dgm:spPr/>
      <dgm:t>
        <a:bodyPr/>
        <a:lstStyle/>
        <a:p>
          <a:endParaRPr lang="ru-RU"/>
        </a:p>
      </dgm:t>
    </dgm:pt>
    <dgm:pt modelId="{C3AFE0E4-83DF-4688-A02C-F6B0A27B42EF}" type="sibTrans" cxnId="{380ACBC5-A0EC-43B6-9839-7CAADF27B176}">
      <dgm:prSet/>
      <dgm:spPr/>
      <dgm:t>
        <a:bodyPr/>
        <a:lstStyle/>
        <a:p>
          <a:endParaRPr lang="ru-RU"/>
        </a:p>
      </dgm:t>
    </dgm:pt>
    <dgm:pt modelId="{0BBBD3CB-0639-4288-B9F1-48BD44A0BE3B}">
      <dgm:prSet custT="1"/>
      <dgm:spPr/>
      <dgm:t>
        <a:bodyPr/>
        <a:lstStyle/>
        <a:p>
          <a:r>
            <a:rPr lang="en-US" sz="1200" dirty="0" err="1" smtClean="0"/>
            <a:t>Yagona</a:t>
          </a:r>
          <a:r>
            <a:rPr lang="en-US" sz="1200" dirty="0" smtClean="0"/>
            <a:t> </a:t>
          </a:r>
          <a:r>
            <a:rPr lang="en-US" sz="1200" dirty="0" err="1" smtClean="0"/>
            <a:t>portalni</a:t>
          </a:r>
          <a:r>
            <a:rPr lang="en-US" sz="1200" dirty="0" smtClean="0"/>
            <a:t> 2017 </a:t>
          </a:r>
          <a:r>
            <a:rPr lang="en-US" sz="1200" dirty="0" err="1" smtClean="0"/>
            <a:t>yilgacha</a:t>
          </a:r>
          <a:r>
            <a:rPr lang="en-US" sz="1200" dirty="0" smtClean="0"/>
            <a:t> </a:t>
          </a:r>
          <a:r>
            <a:rPr lang="en-US" sz="1200" dirty="0" err="1" smtClean="0"/>
            <a:t>kelgusida</a:t>
          </a:r>
          <a:r>
            <a:rPr lang="en-US" sz="1200" dirty="0" smtClean="0"/>
            <a:t> </a:t>
          </a:r>
          <a:r>
            <a:rPr lang="en-US" sz="1200" dirty="0" err="1" smtClean="0"/>
            <a:t>rivojlantirish</a:t>
          </a:r>
          <a:r>
            <a:rPr lang="en-US" sz="1200" dirty="0" smtClean="0"/>
            <a:t> </a:t>
          </a:r>
          <a:r>
            <a:rPr lang="en-US" sz="1200" dirty="0" err="1" smtClean="0"/>
            <a:t>dasturini</a:t>
          </a:r>
          <a:r>
            <a:rPr lang="en-US" sz="1200" dirty="0" smtClean="0"/>
            <a:t> </a:t>
          </a:r>
          <a:r>
            <a:rPr lang="en-US" sz="1200" dirty="0" err="1" smtClean="0"/>
            <a:t>ishlab</a:t>
          </a:r>
          <a:r>
            <a:rPr lang="en-US" sz="1200" dirty="0" smtClean="0"/>
            <a:t> </a:t>
          </a:r>
          <a:r>
            <a:rPr lang="en-US" sz="1200" dirty="0" err="1" smtClean="0"/>
            <a:t>chiqish</a:t>
          </a:r>
          <a:r>
            <a:rPr lang="en-US" sz="1200" dirty="0" smtClean="0"/>
            <a:t>. </a:t>
          </a:r>
          <a:endParaRPr lang="ru-RU" sz="1000" dirty="0"/>
        </a:p>
      </dgm:t>
    </dgm:pt>
    <dgm:pt modelId="{63DE1191-E7E1-4DA4-A13A-C2582D9D5E92}" type="parTrans" cxnId="{FF39E0CD-8CD0-425F-B89B-6A0A582E1B5D}">
      <dgm:prSet/>
      <dgm:spPr/>
      <dgm:t>
        <a:bodyPr/>
        <a:lstStyle/>
        <a:p>
          <a:endParaRPr lang="ru-RU"/>
        </a:p>
      </dgm:t>
    </dgm:pt>
    <dgm:pt modelId="{2F8814ED-7274-4BF1-8D62-8FA83B39AE8E}" type="sibTrans" cxnId="{FF39E0CD-8CD0-425F-B89B-6A0A582E1B5D}">
      <dgm:prSet/>
      <dgm:spPr/>
      <dgm:t>
        <a:bodyPr/>
        <a:lstStyle/>
        <a:p>
          <a:endParaRPr lang="ru-RU"/>
        </a:p>
      </dgm:t>
    </dgm:pt>
    <dgm:pt modelId="{956DB8C9-F26A-44E3-84DF-6846721E60B5}">
      <dgm:prSet/>
      <dgm:spPr/>
      <dgm:t>
        <a:bodyPr/>
        <a:lstStyle/>
        <a:p>
          <a:r>
            <a:rPr lang="en-US" dirty="0" smtClean="0"/>
            <a:t>2014-yilgacha</a:t>
          </a:r>
          <a:r>
            <a:rPr lang="ru-RU" dirty="0" smtClean="0"/>
            <a:t>.</a:t>
          </a:r>
          <a:endParaRPr lang="ru-RU" dirty="0"/>
        </a:p>
      </dgm:t>
    </dgm:pt>
    <dgm:pt modelId="{13ED2E60-7400-4933-BCC3-1745BDCC8AF2}" type="parTrans" cxnId="{57049225-08BF-4191-A8DC-2C38B599A71B}">
      <dgm:prSet/>
      <dgm:spPr/>
      <dgm:t>
        <a:bodyPr/>
        <a:lstStyle/>
        <a:p>
          <a:endParaRPr lang="ru-RU"/>
        </a:p>
      </dgm:t>
    </dgm:pt>
    <dgm:pt modelId="{81E66DE2-6050-44B3-A007-5A6CB2D9698D}" type="sibTrans" cxnId="{57049225-08BF-4191-A8DC-2C38B599A71B}">
      <dgm:prSet/>
      <dgm:spPr/>
      <dgm:t>
        <a:bodyPr/>
        <a:lstStyle/>
        <a:p>
          <a:endParaRPr lang="ru-RU"/>
        </a:p>
      </dgm:t>
    </dgm:pt>
    <dgm:pt modelId="{FBAEC1D1-0307-4AC4-9735-9B0086C3FDB1}">
      <dgm:prSet/>
      <dgm:spPr/>
      <dgm:t>
        <a:bodyPr/>
        <a:lstStyle/>
        <a:p>
          <a:r>
            <a:rPr lang="en-US" dirty="0" smtClean="0"/>
            <a:t>2015-yilgacha</a:t>
          </a:r>
          <a:r>
            <a:rPr lang="ru-RU" dirty="0" smtClean="0"/>
            <a:t>.</a:t>
          </a:r>
          <a:endParaRPr lang="ru-RU" dirty="0"/>
        </a:p>
      </dgm:t>
    </dgm:pt>
    <dgm:pt modelId="{C1E19885-59F4-45DC-9525-94ADCF5A82C2}" type="sibTrans" cxnId="{F7E5222E-0898-45FF-81C1-06D5331F09CB}">
      <dgm:prSet/>
      <dgm:spPr/>
      <dgm:t>
        <a:bodyPr/>
        <a:lstStyle/>
        <a:p>
          <a:endParaRPr lang="ru-RU"/>
        </a:p>
      </dgm:t>
    </dgm:pt>
    <dgm:pt modelId="{B3F9F8FC-5159-4BB3-99AC-867D2180B0E3}" type="parTrans" cxnId="{F7E5222E-0898-45FF-81C1-06D5331F09CB}">
      <dgm:prSet/>
      <dgm:spPr/>
      <dgm:t>
        <a:bodyPr/>
        <a:lstStyle/>
        <a:p>
          <a:endParaRPr lang="ru-RU"/>
        </a:p>
      </dgm:t>
    </dgm:pt>
    <dgm:pt modelId="{F1C0F3BB-098B-4C90-B486-DFD4750F6873}" type="pres">
      <dgm:prSet presAssocID="{E2A3CFA2-4924-4594-8009-85507CEB7DA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D9EE830-A211-421C-95EE-AECD0E55415F}" type="pres">
      <dgm:prSet presAssocID="{3B0097B5-D765-449F-AA51-2F3E403D9004}" presName="linNode" presStyleCnt="0"/>
      <dgm:spPr/>
    </dgm:pt>
    <dgm:pt modelId="{4F40E0DA-DF31-48D3-A417-EA00EA535B93}" type="pres">
      <dgm:prSet presAssocID="{3B0097B5-D765-449F-AA51-2F3E403D9004}" presName="parentShp" presStyleLbl="node1" presStyleIdx="0" presStyleCnt="7" custLinFactNeighborX="-6493" custLinFactNeighborY="11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B8D6CC-0ABB-4777-8DD2-C54F690011AC}" type="pres">
      <dgm:prSet presAssocID="{3B0097B5-D765-449F-AA51-2F3E403D9004}" presName="childShp" presStyleLbl="bgAccFollowNode1" presStyleIdx="0" presStyleCnt="7" custScaleX="87013" custLinFactNeighborX="-9091" custLinFactNeighborY="11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8C54B9-FB90-4BE9-84C6-4DF513D85B4F}" type="pres">
      <dgm:prSet presAssocID="{E98354A9-CCC3-4742-BC4D-EAEDA046CBCE}" presName="spacing" presStyleCnt="0"/>
      <dgm:spPr/>
    </dgm:pt>
    <dgm:pt modelId="{A7DA96EF-0978-4F76-96FB-782A5DBECD54}" type="pres">
      <dgm:prSet presAssocID="{C73B5A8E-B3FE-4332-A123-533D562FFED7}" presName="linNode" presStyleCnt="0"/>
      <dgm:spPr/>
    </dgm:pt>
    <dgm:pt modelId="{B95096FC-A233-4C3E-8338-E1784EB00DE9}" type="pres">
      <dgm:prSet presAssocID="{C73B5A8E-B3FE-4332-A123-533D562FFED7}" presName="parentShp" presStyleLbl="node1" presStyleIdx="1" presStyleCnt="7" custScaleX="98923" custLinFactNeighborX="-28673" custLinFactNeighborY="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D90743-E74D-449A-A677-A13F4D6E9467}" type="pres">
      <dgm:prSet presAssocID="{C73B5A8E-B3FE-4332-A123-533D562FFED7}" presName="childShp" presStyleLbl="bgAccFollowNode1" presStyleIdx="1" presStyleCnt="7" custScaleX="87223" custLinFactNeighborX="-8395" custLinFactNeighborY="116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EA066-4EC9-4EFA-BD32-AE6BDABF3691}" type="pres">
      <dgm:prSet presAssocID="{27D6DADA-592C-415F-84B8-B7D0A4602BDB}" presName="spacing" presStyleCnt="0"/>
      <dgm:spPr/>
    </dgm:pt>
    <dgm:pt modelId="{2B5829D5-960E-4794-BB5D-5524B67CA55E}" type="pres">
      <dgm:prSet presAssocID="{06ABFB1B-A3AC-465A-9392-DB461605EE93}" presName="linNode" presStyleCnt="0"/>
      <dgm:spPr/>
    </dgm:pt>
    <dgm:pt modelId="{68DB1736-DF90-4C00-A65D-38B405F3032A}" type="pres">
      <dgm:prSet presAssocID="{06ABFB1B-A3AC-465A-9392-DB461605EE93}" presName="parentShp" presStyleLbl="node1" presStyleIdx="2" presStyleCnt="7" custScaleX="100000" custLinFactNeighborX="-10822" custLinFactNeighborY="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793AD-4816-4E05-B5F0-3DFBF2AB9ECD}" type="pres">
      <dgm:prSet presAssocID="{06ABFB1B-A3AC-465A-9392-DB461605EE93}" presName="childShp" presStyleLbl="bgAccFollowNode1" presStyleIdx="2" presStyleCnt="7" custScaleX="78355" custLinFactNeighborX="-15584" custLinFactNeighborY="5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AD3E5F-CE69-48A5-B940-116C26B9D79E}" type="pres">
      <dgm:prSet presAssocID="{8037997A-0D94-4721-8D1D-9585FB7852A9}" presName="spacing" presStyleCnt="0"/>
      <dgm:spPr/>
    </dgm:pt>
    <dgm:pt modelId="{870AD468-061E-459E-838B-6C9AF77D17D4}" type="pres">
      <dgm:prSet presAssocID="{AF6E75A6-560D-4272-BEE9-BFE21B7B4CFE}" presName="linNode" presStyleCnt="0"/>
      <dgm:spPr/>
    </dgm:pt>
    <dgm:pt modelId="{532E7389-4247-46CB-B3C1-D11D98EEE471}" type="pres">
      <dgm:prSet presAssocID="{AF6E75A6-560D-4272-BEE9-BFE21B7B4CFE}" presName="parentShp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03280-D0BC-471F-8215-6BD8DAAF1E35}" type="pres">
      <dgm:prSet presAssocID="{AF6E75A6-560D-4272-BEE9-BFE21B7B4CFE}" presName="childShp" presStyleLbl="bgAccFollowNode1" presStyleIdx="3" presStyleCnt="7" custLinFactNeighborX="5882" custLinFactNeighborY="92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8355E7-88E5-4C21-BB1B-7947513A8C10}" type="pres">
      <dgm:prSet presAssocID="{AEE2F16F-A6B5-4768-93EC-C40DA3885C8A}" presName="spacing" presStyleCnt="0"/>
      <dgm:spPr/>
    </dgm:pt>
    <dgm:pt modelId="{B2B755D3-7F53-492F-B4B5-DBB6B7411126}" type="pres">
      <dgm:prSet presAssocID="{270F2363-FE69-47FB-ADE3-E3659605FA2B}" presName="linNode" presStyleCnt="0"/>
      <dgm:spPr/>
    </dgm:pt>
    <dgm:pt modelId="{2DF0E19E-FEFC-4C1B-BE02-DCFE7E1D7F18}" type="pres">
      <dgm:prSet presAssocID="{270F2363-FE69-47FB-ADE3-E3659605FA2B}" presName="parentShp" presStyleLbl="node1" presStyleIdx="4" presStyleCnt="7" custScaleX="99301" custLinFactNeighborX="-7393" custLinFactNeighborY="11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66E464-39AD-495B-8087-8D4F9DCD5090}" type="pres">
      <dgm:prSet presAssocID="{270F2363-FE69-47FB-ADE3-E3659605FA2B}" presName="childShp" presStyleLbl="bgAccFollowNode1" presStyleIdx="4" presStyleCnt="7" custScaleX="92624" custLinFactNeighborX="-5182" custLinFactNeighborY="-56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C5CA54-4E8D-4595-811F-601D5415C981}" type="pres">
      <dgm:prSet presAssocID="{F3B988BF-95A1-4E5F-B7CF-3E477B34A5E3}" presName="spacing" presStyleCnt="0"/>
      <dgm:spPr/>
    </dgm:pt>
    <dgm:pt modelId="{48E49EC8-42BA-4D61-90B3-FF390ED3BFA1}" type="pres">
      <dgm:prSet presAssocID="{BB826266-8B34-4E6D-BDBC-6019F59DB85B}" presName="linNode" presStyleCnt="0"/>
      <dgm:spPr/>
    </dgm:pt>
    <dgm:pt modelId="{5E444281-D00C-4EE0-A8D5-DAC3E2DC8801}" type="pres">
      <dgm:prSet presAssocID="{BB826266-8B34-4E6D-BDBC-6019F59DB85B}" presName="parentShp" presStyleLbl="node1" presStyleIdx="5" presStyleCnt="7" custScaleX="99686" custLinFactNeighborX="-8658" custLinFactNeighborY="-4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5241B2-B43B-46A3-AF0B-9A939AC54113}" type="pres">
      <dgm:prSet presAssocID="{BB826266-8B34-4E6D-BDBC-6019F59DB85B}" presName="childShp" presStyleLbl="bgAccFollowNode1" presStyleIdx="5" presStyleCnt="7" custScaleX="87222" custLinFactNeighborX="-9740" custLinFactNeighborY="-4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99181A-5A91-46F3-A204-FAAA5893AC56}" type="pres">
      <dgm:prSet presAssocID="{DD5DDDC3-647C-44FF-A741-A5A6347EB1AF}" presName="spacing" presStyleCnt="0"/>
      <dgm:spPr/>
    </dgm:pt>
    <dgm:pt modelId="{DCA8A5E5-5D14-403B-950D-D25DFB25FAC4}" type="pres">
      <dgm:prSet presAssocID="{0BBBD3CB-0639-4288-B9F1-48BD44A0BE3B}" presName="linNode" presStyleCnt="0"/>
      <dgm:spPr/>
    </dgm:pt>
    <dgm:pt modelId="{A42B03B0-A8BD-45B3-B8AF-0139373AD3A2}" type="pres">
      <dgm:prSet presAssocID="{0BBBD3CB-0639-4288-B9F1-48BD44A0BE3B}" presName="parentShp" presStyleLbl="node1" presStyleIdx="6" presStyleCnt="7" custLinFactNeighborX="-13419" custLinFactNeighborY="-8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6950CA-6DBC-478A-82AB-603FEC067CC5}" type="pres">
      <dgm:prSet presAssocID="{0BBBD3CB-0639-4288-B9F1-48BD44A0BE3B}" presName="childShp" presStyleLbl="bgAccFollowNode1" presStyleIdx="6" presStyleCnt="7" custScaleX="73161" custLinFactNeighborX="-19480" custLinFactNeighborY="-8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F4D922A-1DFC-4F37-8223-33A2EE1B04A2}" srcId="{06ABFB1B-A3AC-465A-9392-DB461605EE93}" destId="{35D0888C-6F59-494A-857A-25FD795C7EED}" srcOrd="0" destOrd="0" parTransId="{29F062D0-9569-4773-B200-4D12A039A628}" sibTransId="{7FEE05B9-E02E-4C3B-8EF0-48D36AB9408D}"/>
    <dgm:cxn modelId="{2428EEC6-470E-46D0-832E-C862EA6ACC75}" type="presOf" srcId="{0BBBD3CB-0639-4288-B9F1-48BD44A0BE3B}" destId="{A42B03B0-A8BD-45B3-B8AF-0139373AD3A2}" srcOrd="0" destOrd="0" presId="urn:microsoft.com/office/officeart/2005/8/layout/vList6"/>
    <dgm:cxn modelId="{D8789D68-C035-4E77-9124-D8A66D617276}" type="presOf" srcId="{BDD51563-9F8F-48E5-A91F-E09F6D2FF21A}" destId="{7B5241B2-B43B-46A3-AF0B-9A939AC54113}" srcOrd="0" destOrd="0" presId="urn:microsoft.com/office/officeart/2005/8/layout/vList6"/>
    <dgm:cxn modelId="{9B73C296-583A-4509-9069-32680F878399}" type="presOf" srcId="{BB826266-8B34-4E6D-BDBC-6019F59DB85B}" destId="{5E444281-D00C-4EE0-A8D5-DAC3E2DC8801}" srcOrd="0" destOrd="0" presId="urn:microsoft.com/office/officeart/2005/8/layout/vList6"/>
    <dgm:cxn modelId="{6D46F417-A028-4BBE-9CFC-C8997271234F}" srcId="{E2A3CFA2-4924-4594-8009-85507CEB7DAB}" destId="{06ABFB1B-A3AC-465A-9392-DB461605EE93}" srcOrd="2" destOrd="0" parTransId="{FAB3854B-009C-4355-B58C-D018244DF438}" sibTransId="{8037997A-0D94-4721-8D1D-9585FB7852A9}"/>
    <dgm:cxn modelId="{A10F2E0A-A584-46D7-B898-0E4ACE4347B3}" type="presOf" srcId="{06ABFB1B-A3AC-465A-9392-DB461605EE93}" destId="{68DB1736-DF90-4C00-A65D-38B405F3032A}" srcOrd="0" destOrd="0" presId="urn:microsoft.com/office/officeart/2005/8/layout/vList6"/>
    <dgm:cxn modelId="{57049225-08BF-4191-A8DC-2C38B599A71B}" srcId="{0BBBD3CB-0639-4288-B9F1-48BD44A0BE3B}" destId="{956DB8C9-F26A-44E3-84DF-6846721E60B5}" srcOrd="0" destOrd="0" parTransId="{13ED2E60-7400-4933-BCC3-1745BDCC8AF2}" sibTransId="{81E66DE2-6050-44B3-A007-5A6CB2D9698D}"/>
    <dgm:cxn modelId="{4C3793C4-7B36-4366-8B3F-697341AA8DCF}" type="presOf" srcId="{C73B5A8E-B3FE-4332-A123-533D562FFED7}" destId="{B95096FC-A233-4C3E-8338-E1784EB00DE9}" srcOrd="0" destOrd="0" presId="urn:microsoft.com/office/officeart/2005/8/layout/vList6"/>
    <dgm:cxn modelId="{2190A3AD-7F2D-4AEE-B916-D1FCC04DDDAE}" type="presOf" srcId="{35D0888C-6F59-494A-857A-25FD795C7EED}" destId="{9E5793AD-4816-4E05-B5F0-3DFBF2AB9ECD}" srcOrd="0" destOrd="0" presId="urn:microsoft.com/office/officeart/2005/8/layout/vList6"/>
    <dgm:cxn modelId="{5102E296-ACFA-4279-B8A8-DC9FCAFB28FB}" srcId="{270F2363-FE69-47FB-ADE3-E3659605FA2B}" destId="{F1CB46D6-C21B-40DA-9795-CC30185D1E09}" srcOrd="0" destOrd="0" parTransId="{BC06604B-0617-496E-9BE3-944D83BD12C3}" sibTransId="{C8A630E7-8081-45C1-9358-CC222EA6521E}"/>
    <dgm:cxn modelId="{FF39E0CD-8CD0-425F-B89B-6A0A582E1B5D}" srcId="{E2A3CFA2-4924-4594-8009-85507CEB7DAB}" destId="{0BBBD3CB-0639-4288-B9F1-48BD44A0BE3B}" srcOrd="6" destOrd="0" parTransId="{63DE1191-E7E1-4DA4-A13A-C2582D9D5E92}" sibTransId="{2F8814ED-7274-4BF1-8D62-8FA83B39AE8E}"/>
    <dgm:cxn modelId="{3A06A83F-DCD9-4746-87BA-E94F98501912}" type="presOf" srcId="{FBAEC1D1-0307-4AC4-9735-9B0086C3FDB1}" destId="{19D90743-E74D-449A-A677-A13F4D6E9467}" srcOrd="0" destOrd="0" presId="urn:microsoft.com/office/officeart/2005/8/layout/vList6"/>
    <dgm:cxn modelId="{81C0EA08-74AF-450E-A96E-1FC99E2AE0B4}" srcId="{E2A3CFA2-4924-4594-8009-85507CEB7DAB}" destId="{270F2363-FE69-47FB-ADE3-E3659605FA2B}" srcOrd="4" destOrd="0" parTransId="{8FEC8071-B970-413E-9AF2-40068E1DEFBE}" sibTransId="{F3B988BF-95A1-4E5F-B7CF-3E477B34A5E3}"/>
    <dgm:cxn modelId="{657009BE-08EA-4384-B561-BAFA34C22503}" type="presOf" srcId="{54C7E833-EC37-4F4C-8509-64986B68ADB8}" destId="{A4B8D6CC-0ABB-4777-8DD2-C54F690011AC}" srcOrd="0" destOrd="0" presId="urn:microsoft.com/office/officeart/2005/8/layout/vList6"/>
    <dgm:cxn modelId="{A8BE7D1F-6876-4B71-ABD7-6FA95FA7B405}" type="presOf" srcId="{F1CB46D6-C21B-40DA-9795-CC30185D1E09}" destId="{A066E464-39AD-495B-8087-8D4F9DCD5090}" srcOrd="0" destOrd="0" presId="urn:microsoft.com/office/officeart/2005/8/layout/vList6"/>
    <dgm:cxn modelId="{05C7A3E8-A3DB-44AC-9EDA-E24FAA744DA1}" type="presOf" srcId="{69F8A3B8-9CB6-47E8-B55B-8B6969279185}" destId="{47F03280-D0BC-471F-8215-6BD8DAAF1E35}" srcOrd="0" destOrd="0" presId="urn:microsoft.com/office/officeart/2005/8/layout/vList6"/>
    <dgm:cxn modelId="{ACFA0C54-547F-498E-B5FF-330A2A4773D4}" type="presOf" srcId="{270F2363-FE69-47FB-ADE3-E3659605FA2B}" destId="{2DF0E19E-FEFC-4C1B-BE02-DCFE7E1D7F18}" srcOrd="0" destOrd="0" presId="urn:microsoft.com/office/officeart/2005/8/layout/vList6"/>
    <dgm:cxn modelId="{FD66C749-C58E-450F-B0C2-8AC252C41864}" type="presOf" srcId="{AF6E75A6-560D-4272-BEE9-BFE21B7B4CFE}" destId="{532E7389-4247-46CB-B3C1-D11D98EEE471}" srcOrd="0" destOrd="0" presId="urn:microsoft.com/office/officeart/2005/8/layout/vList6"/>
    <dgm:cxn modelId="{E00DEAA3-08BD-4396-BFEB-3E1C8518C04C}" srcId="{E2A3CFA2-4924-4594-8009-85507CEB7DAB}" destId="{C73B5A8E-B3FE-4332-A123-533D562FFED7}" srcOrd="1" destOrd="0" parTransId="{47E0EE94-E91D-48E7-BA84-029037A1A902}" sibTransId="{27D6DADA-592C-415F-84B8-B7D0A4602BDB}"/>
    <dgm:cxn modelId="{56E606D5-9C87-466E-B6AB-F9F86083246A}" srcId="{E2A3CFA2-4924-4594-8009-85507CEB7DAB}" destId="{BB826266-8B34-4E6D-BDBC-6019F59DB85B}" srcOrd="5" destOrd="0" parTransId="{AB7AFB97-285E-4B51-BC09-464A212ABFB7}" sibTransId="{DD5DDDC3-647C-44FF-A741-A5A6347EB1AF}"/>
    <dgm:cxn modelId="{C0B3DF9B-3146-4C1A-B126-AAF3D88F05B5}" srcId="{BB826266-8B34-4E6D-BDBC-6019F59DB85B}" destId="{BDD51563-9F8F-48E5-A91F-E09F6D2FF21A}" srcOrd="0" destOrd="0" parTransId="{299CA74A-A0DA-4A86-9BE6-B7E9B5B95B9F}" sibTransId="{0C16CBB0-DA93-4D66-8F2C-08647E47BCB5}"/>
    <dgm:cxn modelId="{388F3A34-DBDB-4222-9863-C551FD12AF43}" srcId="{AF6E75A6-560D-4272-BEE9-BFE21B7B4CFE}" destId="{69F8A3B8-9CB6-47E8-B55B-8B6969279185}" srcOrd="0" destOrd="0" parTransId="{C1AE3BEE-3829-48A7-9BB2-3074A6020432}" sibTransId="{558A8F18-D740-44DB-8202-3973BBD3708B}"/>
    <dgm:cxn modelId="{1982FED0-FD31-4D20-9F57-0F43589B08F3}" srcId="{E2A3CFA2-4924-4594-8009-85507CEB7DAB}" destId="{3B0097B5-D765-449F-AA51-2F3E403D9004}" srcOrd="0" destOrd="0" parTransId="{B1122127-13B3-49F7-933B-0ACD649C227D}" sibTransId="{E98354A9-CCC3-4742-BC4D-EAEDA046CBCE}"/>
    <dgm:cxn modelId="{F7E5222E-0898-45FF-81C1-06D5331F09CB}" srcId="{C73B5A8E-B3FE-4332-A123-533D562FFED7}" destId="{FBAEC1D1-0307-4AC4-9735-9B0086C3FDB1}" srcOrd="0" destOrd="0" parTransId="{B3F9F8FC-5159-4BB3-99AC-867D2180B0E3}" sibTransId="{C1E19885-59F4-45DC-9525-94ADCF5A82C2}"/>
    <dgm:cxn modelId="{CDD7ED2F-B3C6-4FCD-8443-3BFCF3C8BE7A}" type="presOf" srcId="{E2A3CFA2-4924-4594-8009-85507CEB7DAB}" destId="{F1C0F3BB-098B-4C90-B486-DFD4750F6873}" srcOrd="0" destOrd="0" presId="urn:microsoft.com/office/officeart/2005/8/layout/vList6"/>
    <dgm:cxn modelId="{787AA720-275A-45FC-9717-FDEB8D4333C7}" type="presOf" srcId="{956DB8C9-F26A-44E3-84DF-6846721E60B5}" destId="{EA6950CA-6DBC-478A-82AB-603FEC067CC5}" srcOrd="0" destOrd="0" presId="urn:microsoft.com/office/officeart/2005/8/layout/vList6"/>
    <dgm:cxn modelId="{09DAF233-6388-4998-B76B-EE98074BC4ED}" srcId="{E2A3CFA2-4924-4594-8009-85507CEB7DAB}" destId="{AF6E75A6-560D-4272-BEE9-BFE21B7B4CFE}" srcOrd="3" destOrd="0" parTransId="{1F785DBB-5231-4F63-A5DA-30209E666585}" sibTransId="{AEE2F16F-A6B5-4768-93EC-C40DA3885C8A}"/>
    <dgm:cxn modelId="{380ACBC5-A0EC-43B6-9839-7CAADF27B176}" srcId="{3B0097B5-D765-449F-AA51-2F3E403D9004}" destId="{54C7E833-EC37-4F4C-8509-64986B68ADB8}" srcOrd="0" destOrd="0" parTransId="{09C45F4B-9AAD-4284-8EC9-E3B856C860B3}" sibTransId="{C3AFE0E4-83DF-4688-A02C-F6B0A27B42EF}"/>
    <dgm:cxn modelId="{BAA57439-46C1-4982-B705-4D3F5683F4E2}" type="presOf" srcId="{3B0097B5-D765-449F-AA51-2F3E403D9004}" destId="{4F40E0DA-DF31-48D3-A417-EA00EA535B93}" srcOrd="0" destOrd="0" presId="urn:microsoft.com/office/officeart/2005/8/layout/vList6"/>
    <dgm:cxn modelId="{67A1B999-481A-4AF5-8E4F-8A76EA7967F7}" type="presParOf" srcId="{F1C0F3BB-098B-4C90-B486-DFD4750F6873}" destId="{1D9EE830-A211-421C-95EE-AECD0E55415F}" srcOrd="0" destOrd="0" presId="urn:microsoft.com/office/officeart/2005/8/layout/vList6"/>
    <dgm:cxn modelId="{2AD326CE-0B02-4257-ACE3-A42C6BBAF4B4}" type="presParOf" srcId="{1D9EE830-A211-421C-95EE-AECD0E55415F}" destId="{4F40E0DA-DF31-48D3-A417-EA00EA535B93}" srcOrd="0" destOrd="0" presId="urn:microsoft.com/office/officeart/2005/8/layout/vList6"/>
    <dgm:cxn modelId="{57E5862C-AF1F-4AD7-BB6F-2A87F9E17548}" type="presParOf" srcId="{1D9EE830-A211-421C-95EE-AECD0E55415F}" destId="{A4B8D6CC-0ABB-4777-8DD2-C54F690011AC}" srcOrd="1" destOrd="0" presId="urn:microsoft.com/office/officeart/2005/8/layout/vList6"/>
    <dgm:cxn modelId="{8AF83CA4-D750-485E-92F4-3C345E1BCE90}" type="presParOf" srcId="{F1C0F3BB-098B-4C90-B486-DFD4750F6873}" destId="{048C54B9-FB90-4BE9-84C6-4DF513D85B4F}" srcOrd="1" destOrd="0" presId="urn:microsoft.com/office/officeart/2005/8/layout/vList6"/>
    <dgm:cxn modelId="{CAB77ED6-ED6E-4BFE-8B86-3A98D6460D6E}" type="presParOf" srcId="{F1C0F3BB-098B-4C90-B486-DFD4750F6873}" destId="{A7DA96EF-0978-4F76-96FB-782A5DBECD54}" srcOrd="2" destOrd="0" presId="urn:microsoft.com/office/officeart/2005/8/layout/vList6"/>
    <dgm:cxn modelId="{9286B1EE-0E5F-4E22-8936-C9DAA6029E8D}" type="presParOf" srcId="{A7DA96EF-0978-4F76-96FB-782A5DBECD54}" destId="{B95096FC-A233-4C3E-8338-E1784EB00DE9}" srcOrd="0" destOrd="0" presId="urn:microsoft.com/office/officeart/2005/8/layout/vList6"/>
    <dgm:cxn modelId="{96D9E8C5-BD1C-4E41-B484-B88C40E35776}" type="presParOf" srcId="{A7DA96EF-0978-4F76-96FB-782A5DBECD54}" destId="{19D90743-E74D-449A-A677-A13F4D6E9467}" srcOrd="1" destOrd="0" presId="urn:microsoft.com/office/officeart/2005/8/layout/vList6"/>
    <dgm:cxn modelId="{98FF8C67-4CF0-477C-9A1F-54C9E72D90C6}" type="presParOf" srcId="{F1C0F3BB-098B-4C90-B486-DFD4750F6873}" destId="{310EA066-4EC9-4EFA-BD32-AE6BDABF3691}" srcOrd="3" destOrd="0" presId="urn:microsoft.com/office/officeart/2005/8/layout/vList6"/>
    <dgm:cxn modelId="{E31CD9C0-99D3-449E-B500-4607E19D595C}" type="presParOf" srcId="{F1C0F3BB-098B-4C90-B486-DFD4750F6873}" destId="{2B5829D5-960E-4794-BB5D-5524B67CA55E}" srcOrd="4" destOrd="0" presId="urn:microsoft.com/office/officeart/2005/8/layout/vList6"/>
    <dgm:cxn modelId="{289AA0AE-82C0-4561-8EE7-6DFABB3379A7}" type="presParOf" srcId="{2B5829D5-960E-4794-BB5D-5524B67CA55E}" destId="{68DB1736-DF90-4C00-A65D-38B405F3032A}" srcOrd="0" destOrd="0" presId="urn:microsoft.com/office/officeart/2005/8/layout/vList6"/>
    <dgm:cxn modelId="{DA434374-D6B1-4274-B330-D47C6E316987}" type="presParOf" srcId="{2B5829D5-960E-4794-BB5D-5524B67CA55E}" destId="{9E5793AD-4816-4E05-B5F0-3DFBF2AB9ECD}" srcOrd="1" destOrd="0" presId="urn:microsoft.com/office/officeart/2005/8/layout/vList6"/>
    <dgm:cxn modelId="{F88175A9-1E50-48F8-AB3A-71FB1109A55F}" type="presParOf" srcId="{F1C0F3BB-098B-4C90-B486-DFD4750F6873}" destId="{FBAD3E5F-CE69-48A5-B940-116C26B9D79E}" srcOrd="5" destOrd="0" presId="urn:microsoft.com/office/officeart/2005/8/layout/vList6"/>
    <dgm:cxn modelId="{9C8B1EDB-F6BD-400C-8677-B115357ABC1D}" type="presParOf" srcId="{F1C0F3BB-098B-4C90-B486-DFD4750F6873}" destId="{870AD468-061E-459E-838B-6C9AF77D17D4}" srcOrd="6" destOrd="0" presId="urn:microsoft.com/office/officeart/2005/8/layout/vList6"/>
    <dgm:cxn modelId="{11585EF4-5586-4574-8EFB-256FB5492973}" type="presParOf" srcId="{870AD468-061E-459E-838B-6C9AF77D17D4}" destId="{532E7389-4247-46CB-B3C1-D11D98EEE471}" srcOrd="0" destOrd="0" presId="urn:microsoft.com/office/officeart/2005/8/layout/vList6"/>
    <dgm:cxn modelId="{749586A5-D2E3-472A-9421-A48EEEB17F90}" type="presParOf" srcId="{870AD468-061E-459E-838B-6C9AF77D17D4}" destId="{47F03280-D0BC-471F-8215-6BD8DAAF1E35}" srcOrd="1" destOrd="0" presId="urn:microsoft.com/office/officeart/2005/8/layout/vList6"/>
    <dgm:cxn modelId="{D7F3B575-3DCD-449F-BBD9-D4A71B4B6686}" type="presParOf" srcId="{F1C0F3BB-098B-4C90-B486-DFD4750F6873}" destId="{7C8355E7-88E5-4C21-BB1B-7947513A8C10}" srcOrd="7" destOrd="0" presId="urn:microsoft.com/office/officeart/2005/8/layout/vList6"/>
    <dgm:cxn modelId="{F98868C9-B4BE-4B60-B9D5-D918DED06012}" type="presParOf" srcId="{F1C0F3BB-098B-4C90-B486-DFD4750F6873}" destId="{B2B755D3-7F53-492F-B4B5-DBB6B7411126}" srcOrd="8" destOrd="0" presId="urn:microsoft.com/office/officeart/2005/8/layout/vList6"/>
    <dgm:cxn modelId="{4B202363-E763-495E-B052-5857A4B0D115}" type="presParOf" srcId="{B2B755D3-7F53-492F-B4B5-DBB6B7411126}" destId="{2DF0E19E-FEFC-4C1B-BE02-DCFE7E1D7F18}" srcOrd="0" destOrd="0" presId="urn:microsoft.com/office/officeart/2005/8/layout/vList6"/>
    <dgm:cxn modelId="{7C89D418-9F6A-41CA-A306-0CFBAC015C94}" type="presParOf" srcId="{B2B755D3-7F53-492F-B4B5-DBB6B7411126}" destId="{A066E464-39AD-495B-8087-8D4F9DCD5090}" srcOrd="1" destOrd="0" presId="urn:microsoft.com/office/officeart/2005/8/layout/vList6"/>
    <dgm:cxn modelId="{3F38246C-DD43-4657-A796-8EB32EB2E267}" type="presParOf" srcId="{F1C0F3BB-098B-4C90-B486-DFD4750F6873}" destId="{12C5CA54-4E8D-4595-811F-601D5415C981}" srcOrd="9" destOrd="0" presId="urn:microsoft.com/office/officeart/2005/8/layout/vList6"/>
    <dgm:cxn modelId="{B1E565BD-DAD7-4988-8F74-9BE09A985E95}" type="presParOf" srcId="{F1C0F3BB-098B-4C90-B486-DFD4750F6873}" destId="{48E49EC8-42BA-4D61-90B3-FF390ED3BFA1}" srcOrd="10" destOrd="0" presId="urn:microsoft.com/office/officeart/2005/8/layout/vList6"/>
    <dgm:cxn modelId="{C2DA3866-503A-4F66-88E0-9B5229742C82}" type="presParOf" srcId="{48E49EC8-42BA-4D61-90B3-FF390ED3BFA1}" destId="{5E444281-D00C-4EE0-A8D5-DAC3E2DC8801}" srcOrd="0" destOrd="0" presId="urn:microsoft.com/office/officeart/2005/8/layout/vList6"/>
    <dgm:cxn modelId="{92A87B85-8F22-4839-A6D2-628E8D1C62D1}" type="presParOf" srcId="{48E49EC8-42BA-4D61-90B3-FF390ED3BFA1}" destId="{7B5241B2-B43B-46A3-AF0B-9A939AC54113}" srcOrd="1" destOrd="0" presId="urn:microsoft.com/office/officeart/2005/8/layout/vList6"/>
    <dgm:cxn modelId="{BD993C90-197C-49C0-A136-745EE20BCC3E}" type="presParOf" srcId="{F1C0F3BB-098B-4C90-B486-DFD4750F6873}" destId="{9999181A-5A91-46F3-A204-FAAA5893AC56}" srcOrd="11" destOrd="0" presId="urn:microsoft.com/office/officeart/2005/8/layout/vList6"/>
    <dgm:cxn modelId="{57C97805-CBA6-46F4-A359-9B202DD8673B}" type="presParOf" srcId="{F1C0F3BB-098B-4C90-B486-DFD4750F6873}" destId="{DCA8A5E5-5D14-403B-950D-D25DFB25FAC4}" srcOrd="12" destOrd="0" presId="urn:microsoft.com/office/officeart/2005/8/layout/vList6"/>
    <dgm:cxn modelId="{69CB81FD-DBA4-4F6C-AA2E-91B4E9469161}" type="presParOf" srcId="{DCA8A5E5-5D14-403B-950D-D25DFB25FAC4}" destId="{A42B03B0-A8BD-45B3-B8AF-0139373AD3A2}" srcOrd="0" destOrd="0" presId="urn:microsoft.com/office/officeart/2005/8/layout/vList6"/>
    <dgm:cxn modelId="{57A7E240-A273-4B2B-930B-09759DF74853}" type="presParOf" srcId="{DCA8A5E5-5D14-403B-950D-D25DFB25FAC4}" destId="{EA6950CA-6DBC-478A-82AB-603FEC067CC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B8D6CC-0ABB-4777-8DD2-C54F690011AC}">
      <dsp:nvSpPr>
        <dsp:cNvPr id="0" name=""/>
        <dsp:cNvSpPr/>
      </dsp:nvSpPr>
      <dsp:spPr>
        <a:xfrm>
          <a:off x="2464167" y="64618"/>
          <a:ext cx="3195472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2015-yilgacha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64167" y="130825"/>
        <a:ext cx="2996853" cy="397239"/>
      </dsp:txXfrm>
    </dsp:sp>
    <dsp:sp modelId="{4F40E0DA-DF31-48D3-A417-EA00EA535B93}">
      <dsp:nvSpPr>
        <dsp:cNvPr id="0" name=""/>
        <dsp:cNvSpPr/>
      </dsp:nvSpPr>
      <dsp:spPr>
        <a:xfrm>
          <a:off x="18" y="64618"/>
          <a:ext cx="2448272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Mobil </a:t>
          </a:r>
          <a:r>
            <a:rPr lang="en-US" sz="1200" kern="1200" dirty="0" err="1" smtClean="0"/>
            <a:t>ilovalarni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turli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platformalarda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ishlab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chiqish</a:t>
          </a:r>
          <a:endParaRPr lang="ru-RU" sz="1200" kern="1200" dirty="0"/>
        </a:p>
      </dsp:txBody>
      <dsp:txXfrm>
        <a:off x="25873" y="90473"/>
        <a:ext cx="2396562" cy="477942"/>
      </dsp:txXfrm>
    </dsp:sp>
    <dsp:sp modelId="{19D90743-E74D-449A-A677-A13F4D6E9467}">
      <dsp:nvSpPr>
        <dsp:cNvPr id="0" name=""/>
        <dsp:cNvSpPr/>
      </dsp:nvSpPr>
      <dsp:spPr>
        <a:xfrm>
          <a:off x="2464167" y="648073"/>
          <a:ext cx="3203184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2015-yilgacha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64167" y="714280"/>
        <a:ext cx="3004565" cy="397239"/>
      </dsp:txXfrm>
    </dsp:sp>
    <dsp:sp modelId="{B95096FC-A233-4C3E-8338-E1784EB00DE9}">
      <dsp:nvSpPr>
        <dsp:cNvPr id="0" name=""/>
        <dsp:cNvSpPr/>
      </dsp:nvSpPr>
      <dsp:spPr>
        <a:xfrm>
          <a:off x="0" y="618052"/>
          <a:ext cx="2421904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Rahbar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qabuliga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yozilish</a:t>
          </a:r>
          <a:endParaRPr lang="ru-RU" sz="1200" kern="1200" dirty="0"/>
        </a:p>
      </dsp:txBody>
      <dsp:txXfrm>
        <a:off x="25855" y="643907"/>
        <a:ext cx="2370194" cy="477942"/>
      </dsp:txXfrm>
    </dsp:sp>
    <dsp:sp modelId="{9E5793AD-4816-4E05-B5F0-3DFBF2AB9ECD}">
      <dsp:nvSpPr>
        <dsp:cNvPr id="0" name=""/>
        <dsp:cNvSpPr/>
      </dsp:nvSpPr>
      <dsp:spPr>
        <a:xfrm>
          <a:off x="2464179" y="1171481"/>
          <a:ext cx="2877515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2014-yilgacha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64179" y="1237688"/>
        <a:ext cx="2678896" cy="397239"/>
      </dsp:txXfrm>
    </dsp:sp>
    <dsp:sp modelId="{68DB1736-DF90-4C00-A65D-38B405F3032A}">
      <dsp:nvSpPr>
        <dsp:cNvPr id="0" name=""/>
        <dsp:cNvSpPr/>
      </dsp:nvSpPr>
      <dsp:spPr>
        <a:xfrm>
          <a:off x="18" y="1171481"/>
          <a:ext cx="2448272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Vakansiyalarni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qidirish</a:t>
          </a:r>
          <a:endParaRPr lang="ru-RU" sz="1200" kern="1200" dirty="0"/>
        </a:p>
      </dsp:txBody>
      <dsp:txXfrm>
        <a:off x="25873" y="1197336"/>
        <a:ext cx="2396562" cy="477942"/>
      </dsp:txXfrm>
    </dsp:sp>
    <dsp:sp modelId="{47F03280-D0BC-471F-8215-6BD8DAAF1E35}">
      <dsp:nvSpPr>
        <dsp:cNvPr id="0" name=""/>
        <dsp:cNvSpPr/>
      </dsp:nvSpPr>
      <dsp:spPr>
        <a:xfrm>
          <a:off x="2448271" y="1800199"/>
          <a:ext cx="3672408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2017-yilgacha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48271" y="1866406"/>
        <a:ext cx="3473789" cy="397239"/>
      </dsp:txXfrm>
    </dsp:sp>
    <dsp:sp modelId="{532E7389-4247-46CB-B3C1-D11D98EEE471}">
      <dsp:nvSpPr>
        <dsp:cNvPr id="0" name=""/>
        <dsp:cNvSpPr/>
      </dsp:nvSpPr>
      <dsp:spPr>
        <a:xfrm>
          <a:off x="0" y="1751397"/>
          <a:ext cx="2448272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Avia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va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temir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yo’l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biletlarini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oldindan</a:t>
          </a:r>
          <a:r>
            <a:rPr lang="en-US" sz="1200" kern="1200" dirty="0" smtClean="0"/>
            <a:t> band </a:t>
          </a:r>
          <a:r>
            <a:rPr lang="en-US" sz="1200" kern="1200" dirty="0" err="1" smtClean="0"/>
            <a:t>etib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qo’yish</a:t>
          </a:r>
          <a:endParaRPr lang="ru-RU" sz="1200" kern="1200" dirty="0"/>
        </a:p>
      </dsp:txBody>
      <dsp:txXfrm>
        <a:off x="25855" y="1777252"/>
        <a:ext cx="2396562" cy="477942"/>
      </dsp:txXfrm>
    </dsp:sp>
    <dsp:sp modelId="{A066E464-39AD-495B-8087-8D4F9DCD5090}">
      <dsp:nvSpPr>
        <dsp:cNvPr id="0" name=""/>
        <dsp:cNvSpPr/>
      </dsp:nvSpPr>
      <dsp:spPr>
        <a:xfrm>
          <a:off x="2448284" y="2304254"/>
          <a:ext cx="3401531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2016-yilgacha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48284" y="2370461"/>
        <a:ext cx="3202912" cy="397239"/>
      </dsp:txXfrm>
    </dsp:sp>
    <dsp:sp modelId="{2DF0E19E-FEFC-4C1B-BE02-DCFE7E1D7F18}">
      <dsp:nvSpPr>
        <dsp:cNvPr id="0" name=""/>
        <dsp:cNvSpPr/>
      </dsp:nvSpPr>
      <dsp:spPr>
        <a:xfrm>
          <a:off x="0" y="2339841"/>
          <a:ext cx="2431158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Uy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kommunla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xo’jaliklari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xizmatlari</a:t>
          </a:r>
          <a:r>
            <a:rPr lang="en-US" sz="1200" kern="1200" dirty="0" smtClean="0"/>
            <a:t>, </a:t>
          </a:r>
          <a:r>
            <a:rPr lang="en-US" sz="1200" kern="1200" dirty="0" err="1" smtClean="0"/>
            <a:t>yo’l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harakati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qoidalarini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buzilganligi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uchun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jarima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to’lash</a:t>
          </a:r>
          <a:endParaRPr lang="ru-RU" sz="1200" kern="1200" dirty="0"/>
        </a:p>
      </dsp:txBody>
      <dsp:txXfrm>
        <a:off x="25855" y="2365696"/>
        <a:ext cx="2379448" cy="477942"/>
      </dsp:txXfrm>
    </dsp:sp>
    <dsp:sp modelId="{7B5241B2-B43B-46A3-AF0B-9A939AC54113}">
      <dsp:nvSpPr>
        <dsp:cNvPr id="0" name=""/>
        <dsp:cNvSpPr/>
      </dsp:nvSpPr>
      <dsp:spPr>
        <a:xfrm>
          <a:off x="2440596" y="2893275"/>
          <a:ext cx="3203147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2015-yilgacha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40596" y="2959482"/>
        <a:ext cx="3004528" cy="397239"/>
      </dsp:txXfrm>
    </dsp:sp>
    <dsp:sp modelId="{5E444281-D00C-4EE0-A8D5-DAC3E2DC8801}">
      <dsp:nvSpPr>
        <dsp:cNvPr id="0" name=""/>
        <dsp:cNvSpPr/>
      </dsp:nvSpPr>
      <dsp:spPr>
        <a:xfrm>
          <a:off x="0" y="2893275"/>
          <a:ext cx="2440584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Passport </a:t>
          </a:r>
          <a:r>
            <a:rPr lang="en-US" sz="1200" kern="1200" dirty="0" err="1" smtClean="0"/>
            <a:t>olish</a:t>
          </a:r>
          <a:endParaRPr lang="ru-RU" sz="1200" kern="1200" dirty="0"/>
        </a:p>
      </dsp:txBody>
      <dsp:txXfrm>
        <a:off x="25855" y="2919130"/>
        <a:ext cx="2388874" cy="477942"/>
      </dsp:txXfrm>
    </dsp:sp>
    <dsp:sp modelId="{EA6950CA-6DBC-478A-82AB-603FEC067CC5}">
      <dsp:nvSpPr>
        <dsp:cNvPr id="0" name=""/>
        <dsp:cNvSpPr/>
      </dsp:nvSpPr>
      <dsp:spPr>
        <a:xfrm>
          <a:off x="2464167" y="3456386"/>
          <a:ext cx="2686770" cy="529652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/>
            <a:t>2014-yilgacha</a:t>
          </a:r>
          <a:r>
            <a:rPr lang="ru-RU" sz="2600" kern="1200" dirty="0" smtClean="0"/>
            <a:t>.</a:t>
          </a:r>
          <a:endParaRPr lang="ru-RU" sz="2600" kern="1200" dirty="0"/>
        </a:p>
      </dsp:txBody>
      <dsp:txXfrm>
        <a:off x="2464167" y="3522593"/>
        <a:ext cx="2488151" cy="397239"/>
      </dsp:txXfrm>
    </dsp:sp>
    <dsp:sp modelId="{A42B03B0-A8BD-45B3-B8AF-0139373AD3A2}">
      <dsp:nvSpPr>
        <dsp:cNvPr id="0" name=""/>
        <dsp:cNvSpPr/>
      </dsp:nvSpPr>
      <dsp:spPr>
        <a:xfrm>
          <a:off x="18" y="3456386"/>
          <a:ext cx="2448272" cy="52965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/>
            <a:t>Yagona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portalni</a:t>
          </a:r>
          <a:r>
            <a:rPr lang="en-US" sz="1200" kern="1200" dirty="0" smtClean="0"/>
            <a:t> 2017 </a:t>
          </a:r>
          <a:r>
            <a:rPr lang="en-US" sz="1200" kern="1200" dirty="0" err="1" smtClean="0"/>
            <a:t>yilgacha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kelgusida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rivojlantirish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dasturini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ishlab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chiqish</a:t>
          </a:r>
          <a:r>
            <a:rPr lang="en-US" sz="1200" kern="1200" dirty="0" smtClean="0"/>
            <a:t>. </a:t>
          </a:r>
          <a:endParaRPr lang="ru-RU" sz="1000" kern="1200" dirty="0"/>
        </a:p>
      </dsp:txBody>
      <dsp:txXfrm>
        <a:off x="25873" y="3482241"/>
        <a:ext cx="2396562" cy="4779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defRPr sz="1200">
                <a:latin typeface="맑은 고딕"/>
              </a:defRPr>
            </a:lvl1pPr>
          </a:lstStyle>
          <a:p>
            <a:endParaRPr lang="ru-RU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latinLnBrk="1">
              <a:defRPr sz="1200">
                <a:latin typeface="맑은 고딕"/>
              </a:defRPr>
            </a:lvl1pPr>
          </a:lstStyle>
          <a:p>
            <a:fld id="{15CD4FDF-1012-4580-A498-291042E270EC}" type="datetimeFigureOut">
              <a:rPr lang="ru-RU"/>
              <a:pPr/>
              <a:t>20.10.2021</a:t>
            </a:fld>
            <a:endParaRPr lang="ru-RU"/>
          </a:p>
        </p:txBody>
      </p:sp>
      <p:sp>
        <p:nvSpPr>
          <p:cNvPr id="604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04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latinLnBrk="1">
              <a:defRPr sz="1200">
                <a:latin typeface="맑은 고딕"/>
              </a:defRPr>
            </a:lvl1pPr>
          </a:lstStyle>
          <a:p>
            <a:endParaRPr lang="ru-RU"/>
          </a:p>
        </p:txBody>
      </p:sp>
      <p:sp>
        <p:nvSpPr>
          <p:cNvPr id="604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latinLnBrk="1">
              <a:defRPr sz="1200">
                <a:latin typeface="맑은 고딕"/>
              </a:defRPr>
            </a:lvl1pPr>
          </a:lstStyle>
          <a:p>
            <a:fld id="{C88DE136-1A69-4512-8D48-B58671E6733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1795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맑은 고딕"/>
        <a:cs typeface="맑은 고딕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맑은 고딕"/>
        <a:cs typeface="맑은 고딕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맑은 고딕"/>
        <a:cs typeface="맑은 고딕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맑은 고딕"/>
        <a:cs typeface="맑은 고딕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맑은 고딕"/>
        <a:cs typeface="맑은 고딕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7475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5pPr>
            <a:lvl6pPr marL="25146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6pPr>
            <a:lvl7pPr marL="29718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7pPr>
            <a:lvl8pPr marL="34290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8pPr>
            <a:lvl9pPr marL="38862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9pPr>
          </a:lstStyle>
          <a:p>
            <a:pPr eaLnBrk="1" hangingPunct="1"/>
            <a:fld id="{1DD0E22C-694E-47DA-9EEF-A0991E7ABC7A}" type="slidenum">
              <a:rPr lang="en-US" altLang="ko-KR" smtClean="0">
                <a:solidFill>
                  <a:srgbClr val="000000"/>
                </a:solidFill>
              </a:rPr>
              <a:pPr eaLnBrk="1" hangingPunct="1"/>
              <a:t>5</a:t>
            </a:fld>
            <a:endParaRPr lang="en-US" altLang="ko-K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7578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5pPr>
            <a:lvl6pPr marL="25146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6pPr>
            <a:lvl7pPr marL="29718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7pPr>
            <a:lvl8pPr marL="34290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8pPr>
            <a:lvl9pPr marL="38862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9pPr>
          </a:lstStyle>
          <a:p>
            <a:pPr eaLnBrk="1" hangingPunct="1"/>
            <a:fld id="{91E41B0D-8CA7-40C4-A066-7A4769607ADB}" type="slidenum">
              <a:rPr lang="en-US" altLang="ko-KR" smtClean="0">
                <a:solidFill>
                  <a:srgbClr val="000000"/>
                </a:solidFill>
              </a:rPr>
              <a:pPr eaLnBrk="1" hangingPunct="1"/>
              <a:t>6</a:t>
            </a:fld>
            <a:endParaRPr lang="en-US" altLang="ko-K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슬라이드 노트 개체 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 smtClean="0">
              <a:latin typeface="굴림" pitchFamily="34" charset="-127"/>
              <a:ea typeface="굴림" pitchFamily="34" charset="-127"/>
            </a:endParaRPr>
          </a:p>
        </p:txBody>
      </p:sp>
      <p:sp>
        <p:nvSpPr>
          <p:cNvPr id="90116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1pPr>
            <a:lvl2pPr marL="742950" indent="-28575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2pPr>
            <a:lvl3pPr marL="11430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3pPr>
            <a:lvl4pPr marL="16002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4pPr>
            <a:lvl5pPr marL="2057400" indent="-228600" defTabSz="909638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5pPr>
            <a:lvl6pPr marL="25146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6pPr>
            <a:lvl7pPr marL="29718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7pPr>
            <a:lvl8pPr marL="34290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8pPr>
            <a:lvl9pPr marL="3886200" indent="-228600" defTabSz="909638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9pPr>
          </a:lstStyle>
          <a:p>
            <a:pPr eaLnBrk="1" hangingPunct="1"/>
            <a:fld id="{6B57AA52-EC4B-4527-B8B8-E494BE1DBF9A}" type="slidenum">
              <a:rPr lang="en-US" altLang="ko-KR" smtClean="0">
                <a:solidFill>
                  <a:srgbClr val="000000"/>
                </a:solidFill>
              </a:rPr>
              <a:pPr eaLnBrk="1" hangingPunct="1"/>
              <a:t>13</a:t>
            </a:fld>
            <a:endParaRPr lang="en-US" altLang="ko-KR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40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D3AA5-4D52-4477-8848-2DD5FBDD76FC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42D5-ECEF-4EFF-9321-DA7AF889B8C0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9662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15327-F808-46C8-A8CF-5C4CEC143715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AC878-41B8-4DDF-8415-AA10254BFA06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98346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4148D-6383-469B-936A-2D4248006E7E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B7189-6643-4CEE-8285-713039CB2CA2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80297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DDBC4-44BF-44AA-9105-07CE15F88037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662DE-FDB1-4429-8F2D-000A0310CAD5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4520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358FA-A4F2-47A6-BBDF-E69591181997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D9BFE-7608-4375-80B8-FA1CFD5BD032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18675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6266-83C9-4D4F-AC3A-51C572670E49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C0CAA8-2F2C-490C-B588-F1E6E2A10E4A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63244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3B75-FA95-42AE-B702-AC7A1D7A035F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572A3-73E7-4FC3-AFFB-C8209FFBB932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3122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9B1E1-FDC8-40B8-BF1B-ADDCE255E723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F011A-50C7-450D-B6C1-29AA225593F9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150043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90295-B328-43FA-885D-C53B1DF873E3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D452A-142E-4CEB-8F5C-E8E0EFF4068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77190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B315-2D41-494B-A598-3AEC0802E698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97692-D99B-4046-8CD5-3F83FF460ED1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65382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65837-FB30-4DA6-86E6-0F37029A17D6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8ADAC-8FC6-424B-90F6-D3521470A399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198403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5410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247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95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3552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699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7600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6831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5363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474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1460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990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0616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9368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7111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4130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0407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997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5631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3285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4124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8457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34447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17307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dirty="0">
                <a:ln w="3175" cmpd="sng">
                  <a:noFill/>
                </a:ln>
                <a:solidFill>
                  <a:srgbClr val="5FCBEF">
                    <a:lumMod val="60000"/>
                    <a:lumOff val="40000"/>
                  </a:srgbClr>
                </a:solidFill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78880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3092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1212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844083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3231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defTabSz="844083">
              <a:defRPr/>
            </a:pPr>
            <a:endParaRPr lang="en-US">
              <a:solidFill>
                <a:srgbClr val="44546A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defTabSz="844083">
              <a:defRPr/>
            </a:pPr>
            <a:r>
              <a:rPr lang="en-US">
                <a:solidFill>
                  <a:srgbClr val="44546A"/>
                </a:solidFill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 defTabSz="844083">
              <a:defRPr/>
            </a:pPr>
            <a:fld id="{1345D833-4658-41A7-8C17-5F9EEBC010D0}" type="slidenum">
              <a:rPr lang="en-US" smtClean="0">
                <a:solidFill>
                  <a:srgbClr val="44546A"/>
                </a:solidFill>
              </a:rPr>
              <a:pPr defTabSz="844083">
                <a:defRPr/>
              </a:pPr>
              <a:t>‹#›</a:t>
            </a:fld>
            <a:endParaRPr lang="en-US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608245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5923146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（基本版） タイトルのみ_Propo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オブジェクト 4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467" y="1591"/>
          <a:ext cx="1465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7" y="1591"/>
                        <a:ext cx="1465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 bwMode="gray">
          <a:xfrm>
            <a:off x="384923" y="136800"/>
            <a:ext cx="8374154" cy="651600"/>
          </a:xfrm>
        </p:spPr>
        <p:txBody>
          <a:bodyPr/>
          <a:lstStyle/>
          <a:p>
            <a:r>
              <a:rPr kumimoji="1" lang="ja-JP" altLang="en-US" dirty="0"/>
              <a:t>キーメッセージを入力（本スライドで一番伝えたいこと＜名詞止め・体言止め不可＞）</a:t>
            </a:r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844083">
              <a:defRPr/>
            </a:pPr>
            <a:r>
              <a:rPr lang="ja-JP" altLang="en-US">
                <a:solidFill>
                  <a:srgbClr val="44546A"/>
                </a:solidFill>
              </a:rPr>
              <a:t>コーポレートガバナンス・コードについて</a:t>
            </a:r>
            <a:endParaRPr lang="en-GB" altLang="en-GB" dirty="0">
              <a:solidFill>
                <a:srgbClr val="44546A"/>
              </a:solidFill>
            </a:endParaRPr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defTabSz="844083">
              <a:defRPr/>
            </a:pPr>
            <a:fld id="{AA5FCFE5-FE56-4EF1-80A8-07776887C2A1}" type="slidenum">
              <a:rPr lang="ja-JP" altLang="en-US" smtClean="0">
                <a:solidFill>
                  <a:srgbClr val="44546A"/>
                </a:solidFill>
              </a:rPr>
              <a:pPr defTabSz="844083">
                <a:defRPr/>
              </a:pPr>
              <a:t>‹#›</a:t>
            </a:fld>
            <a:endParaRPr lang="ja-JP" altLang="en-US" dirty="0">
              <a:solidFill>
                <a:srgbClr val="44546A"/>
              </a:solidFill>
            </a:endParaRPr>
          </a:p>
        </p:txBody>
      </p:sp>
      <p:sp>
        <p:nvSpPr>
          <p:cNvPr id="9" name="テキスト プレースホルダー 2"/>
          <p:cNvSpPr>
            <a:spLocks noGrp="1"/>
          </p:cNvSpPr>
          <p:nvPr>
            <p:ph type="body" sz="quarter" idx="15" hasCustomPrompt="1"/>
          </p:nvPr>
        </p:nvSpPr>
        <p:spPr>
          <a:xfrm>
            <a:off x="384458" y="1016000"/>
            <a:ext cx="3987692" cy="432000"/>
          </a:xfrm>
        </p:spPr>
        <p:txBody>
          <a:bodyPr wrap="none" anchor="ctr">
            <a:noAutofit/>
          </a:bodyPr>
          <a:lstStyle>
            <a:lvl1pPr>
              <a:defRPr sz="1292" b="1">
                <a:solidFill>
                  <a:schemeClr val="accent2"/>
                </a:solidFill>
              </a:defRPr>
            </a:lvl1pPr>
          </a:lstStyle>
          <a:p>
            <a:pPr lvl="0"/>
            <a:r>
              <a:rPr kumimoji="1" lang="en-US" altLang="ja-JP" dirty="0"/>
              <a:t>Header</a:t>
            </a:r>
            <a:r>
              <a:rPr kumimoji="1" lang="ja-JP" altLang="en-US" dirty="0"/>
              <a:t>を入力（スライドタイトル）</a:t>
            </a:r>
          </a:p>
        </p:txBody>
      </p:sp>
    </p:spTree>
    <p:extLst>
      <p:ext uri="{BB962C8B-B14F-4D97-AF65-F5344CB8AC3E}">
        <p14:creationId xmlns:p14="http://schemas.microsoft.com/office/powerpoint/2010/main" val="18246827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2C3C43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2C3C43"/>
                </a:solidFill>
              </a:rPr>
              <a:t>http://www.ppt.prtxt.ru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  <a:cs typeface="Arial" charset="0"/>
              </a:defRPr>
            </a:lvl1pPr>
          </a:lstStyle>
          <a:p>
            <a:pPr>
              <a:defRPr/>
            </a:pPr>
            <a:fld id="{1345D833-4658-41A7-8C17-5F9EEBC010D0}" type="slidenum">
              <a:rPr lang="en-US">
                <a:solidFill>
                  <a:srgbClr val="2C3C43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2C3C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3457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8512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64595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878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84905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59919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56773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09444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503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41556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46179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20.10.2021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896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slideLayout" Target="../slideLayouts/slideLayout41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52A2E-3FEE-4CF1-B491-3BD9FC6A60C3}" type="datetimeFigureOut">
              <a:rPr lang="ko-KR" altLang="en-US" smtClean="0"/>
              <a:pPr/>
              <a:t>2021-10-20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E05CB-4473-4871-B230-5926E51DC7F0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33275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AA63AD6-0646-440C-A16D-F79B1C98F832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93D3B67-6536-4144-A7B5-A4EF24D3CD47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7173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  <a:defRPr/>
            </a:pPr>
            <a:fld id="{346E04B0-FABE-477F-A049-CCF152A8366D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Trebuchet MS" panose="020B0603020202020204"/>
                <a:ea typeface="+mn-ea"/>
                <a:cs typeface="+mn-cs"/>
              </a:rPr>
              <a:pPr defTabSz="844083" fontAlgn="auto">
                <a:spcBef>
                  <a:spcPts val="0"/>
                </a:spcBef>
                <a:spcAft>
                  <a:spcPts val="0"/>
                </a:spcAft>
                <a:defRPr/>
              </a:pPr>
              <a:t>20.10.2021</a:t>
            </a:fld>
            <a:endParaRPr lang="ru-RU">
              <a:solidFill>
                <a:prstClr val="black">
                  <a:tint val="75000"/>
                </a:prstClr>
              </a:solidFill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  <a:defRPr/>
            </a:pPr>
            <a:fld id="{377726D6-68E6-43F8-8A87-1DD67164F644}" type="slidenum">
              <a:rPr lang="ru-RU" smtClean="0">
                <a:solidFill>
                  <a:prstClr val="black">
                    <a:tint val="75000"/>
                  </a:prstClr>
                </a:solidFill>
                <a:latin typeface="Trebuchet MS" panose="020B0603020202020204"/>
                <a:ea typeface="+mn-ea"/>
                <a:cs typeface="+mn-cs"/>
              </a:rPr>
              <a:pPr defTabSz="844083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Trebuchet MS" panose="020B0603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332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  <p:sldLayoutId id="2147483737" r:id="rId18"/>
    <p:sldLayoutId id="2147483738" r:id="rId19"/>
    <p:sldLayoutId id="2147483739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white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20.10.2021</a:t>
            </a:fld>
            <a:endParaRPr lang="ru-RU">
              <a:solidFill>
                <a:prstClr val="white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white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white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1369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9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419872" y="2254067"/>
            <a:ext cx="5706471" cy="2505825"/>
          </a:xfrm>
          <a:prstGeom prst="roundRect">
            <a:avLst>
              <a:gd name="adj" fmla="val 614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440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ru-RU" sz="32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:Эл</a:t>
            </a:r>
            <a:r>
              <a:rPr lang="uz-Cyrl-UZ" sz="3200" b="1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ектрон ҳукумат </a:t>
            </a:r>
            <a:r>
              <a:rPr lang="uz-Cyrl-UZ" sz="3200" b="1" dirty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тизими асослари</a:t>
            </a:r>
            <a:endParaRPr lang="ru-RU" sz="32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D:\Мои документы 22.12.2015г\Мои рисунки\НОЦКУ\альбом\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54067"/>
            <a:ext cx="3744582" cy="2505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79512" y="717409"/>
            <a:ext cx="85173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440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«Бизнес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ва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тадбиркорлик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олий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3500" b="1" dirty="0" err="1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мактаби</a:t>
            </a:r>
            <a: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br>
              <a:rPr lang="ru-RU" sz="35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3500" dirty="0">
              <a:solidFill>
                <a:srgbClr val="5B9BD5">
                  <a:lumMod val="20000"/>
                  <a:lumOff val="80000"/>
                </a:srgbClr>
              </a:solidFill>
              <a:latin typeface="Calibri Light"/>
              <a:ea typeface="+mn-ea"/>
              <a:cs typeface="+mn-cs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39438" y="5126999"/>
            <a:ext cx="2150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8440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+mn-ea"/>
                <a:cs typeface="Times New Roman" pitchFamily="18" charset="0"/>
              </a:rPr>
              <a:t>Кенжабаев</a:t>
            </a:r>
            <a:r>
              <a:rPr lang="ru-RU" sz="2000" b="1" dirty="0">
                <a:ln>
                  <a:prstDash val="solid"/>
                </a:ln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+mn-ea"/>
                <a:cs typeface="Times New Roman" pitchFamily="18" charset="0"/>
              </a:rPr>
              <a:t> А.Т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444292" y="5126999"/>
            <a:ext cx="1584092" cy="603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4408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62" i="1" dirty="0"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+mn-ea"/>
                <a:cs typeface="Times New Roman" pitchFamily="18" charset="0"/>
              </a:rPr>
              <a:t>  </a:t>
            </a:r>
            <a:r>
              <a:rPr lang="ru-RU" sz="1662" i="1" dirty="0" err="1"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+mn-ea"/>
                <a:cs typeface="Times New Roman" pitchFamily="18" charset="0"/>
              </a:rPr>
              <a:t>и.ф.д</a:t>
            </a:r>
            <a:r>
              <a:rPr lang="ru-RU" sz="1662" i="1" dirty="0">
                <a:solidFill>
                  <a:srgbClr val="44546A">
                    <a:lumMod val="75000"/>
                  </a:srgbClr>
                </a:solidFill>
                <a:latin typeface="Trebuchet MS" panose="020B0603020202020204"/>
                <a:ea typeface="+mn-ea"/>
                <a:cs typeface="Times New Roman" pitchFamily="18" charset="0"/>
              </a:rPr>
              <a:t>., профессор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6234940" y="5126999"/>
            <a:ext cx="0" cy="11079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1108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28600" y="1295400"/>
            <a:ext cx="8610600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/>
            </a:pPr>
            <a:r>
              <a:rPr kumimoji="0" lang="uz-Cyrl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Электрон ҳукумат. Асосий тушунчалар, конецпция, электрон ҳукуматни шакллантириш йўллари</a:t>
            </a:r>
            <a:r>
              <a:rPr kumimoji="0" lang="uz-Cyrl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514350" marR="0" lvl="0" indent="-5143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z-Cyrl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Давлат ва хўжалик бошқаруви, маҳаллий хокимият органлари ахборот тизимларини лойиҳалаш инструментарияси ва яратиш йўллари.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z-Cyrl-UZ" sz="2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</a:t>
            </a:r>
            <a:r>
              <a:rPr kumimoji="0" lang="uz-Cyrl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Электрон ҳукумат архитектураси. Ҳудудий даражадаги ахборот тизимларини концептуал лойиҳалаш.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z-Cyrl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 Интерактив давлат хизматлари: интерактив хизматларни ташкил этиш, интерактив хизматлар турлари, базавий интерактив давлат хизматлари.</a:t>
            </a:r>
            <a:endParaRPr kumimoji="0" lang="uz-Cyrl-UZ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228600" y="51137"/>
            <a:ext cx="8496944" cy="1015663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altLang="ko-KR" sz="60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Режа</a:t>
            </a:r>
            <a:endParaRPr kumimoji="0" lang="ko-KR" altLang="en-US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굴림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 noEditPoints="1"/>
          </p:cNvSpPr>
          <p:nvPr/>
        </p:nvSpPr>
        <p:spPr bwMode="gray">
          <a:xfrm>
            <a:off x="179512" y="1700808"/>
            <a:ext cx="8964488" cy="5157573"/>
          </a:xfrm>
          <a:custGeom>
            <a:avLst/>
            <a:gdLst>
              <a:gd name="T0" fmla="*/ 1092 w 2820"/>
              <a:gd name="T1" fmla="*/ 50 h 2912"/>
              <a:gd name="T2" fmla="*/ 822 w 2820"/>
              <a:gd name="T3" fmla="*/ 168 h 2912"/>
              <a:gd name="T4" fmla="*/ 594 w 2820"/>
              <a:gd name="T5" fmla="*/ 300 h 2912"/>
              <a:gd name="T6" fmla="*/ 406 w 2820"/>
              <a:gd name="T7" fmla="*/ 446 h 2912"/>
              <a:gd name="T8" fmla="*/ 254 w 2820"/>
              <a:gd name="T9" fmla="*/ 604 h 2912"/>
              <a:gd name="T10" fmla="*/ 140 w 2820"/>
              <a:gd name="T11" fmla="*/ 772 h 2912"/>
              <a:gd name="T12" fmla="*/ 60 w 2820"/>
              <a:gd name="T13" fmla="*/ 944 h 2912"/>
              <a:gd name="T14" fmla="*/ 14 w 2820"/>
              <a:gd name="T15" fmla="*/ 1122 h 2912"/>
              <a:gd name="T16" fmla="*/ 0 w 2820"/>
              <a:gd name="T17" fmla="*/ 1300 h 2912"/>
              <a:gd name="T18" fmla="*/ 18 w 2820"/>
              <a:gd name="T19" fmla="*/ 1476 h 2912"/>
              <a:gd name="T20" fmla="*/ 64 w 2820"/>
              <a:gd name="T21" fmla="*/ 1650 h 2912"/>
              <a:gd name="T22" fmla="*/ 138 w 2820"/>
              <a:gd name="T23" fmla="*/ 1818 h 2912"/>
              <a:gd name="T24" fmla="*/ 238 w 2820"/>
              <a:gd name="T25" fmla="*/ 1978 h 2912"/>
              <a:gd name="T26" fmla="*/ 364 w 2820"/>
              <a:gd name="T27" fmla="*/ 2126 h 2912"/>
              <a:gd name="T28" fmla="*/ 512 w 2820"/>
              <a:gd name="T29" fmla="*/ 2262 h 2912"/>
              <a:gd name="T30" fmla="*/ 684 w 2820"/>
              <a:gd name="T31" fmla="*/ 2382 h 2912"/>
              <a:gd name="T32" fmla="*/ 874 w 2820"/>
              <a:gd name="T33" fmla="*/ 2484 h 2912"/>
              <a:gd name="T34" fmla="*/ 1086 w 2820"/>
              <a:gd name="T35" fmla="*/ 2564 h 2912"/>
              <a:gd name="T36" fmla="*/ 1314 w 2820"/>
              <a:gd name="T37" fmla="*/ 2622 h 2912"/>
              <a:gd name="T38" fmla="*/ 1558 w 2820"/>
              <a:gd name="T39" fmla="*/ 2654 h 2912"/>
              <a:gd name="T40" fmla="*/ 1818 w 2820"/>
              <a:gd name="T41" fmla="*/ 2658 h 2912"/>
              <a:gd name="T42" fmla="*/ 2090 w 2820"/>
              <a:gd name="T43" fmla="*/ 2632 h 2912"/>
              <a:gd name="T44" fmla="*/ 2374 w 2820"/>
              <a:gd name="T45" fmla="*/ 2574 h 2912"/>
              <a:gd name="T46" fmla="*/ 2544 w 2820"/>
              <a:gd name="T47" fmla="*/ 2912 h 2912"/>
              <a:gd name="T48" fmla="*/ 1868 w 2820"/>
              <a:gd name="T49" fmla="*/ 1552 h 2912"/>
              <a:gd name="T50" fmla="*/ 1956 w 2820"/>
              <a:gd name="T51" fmla="*/ 1914 h 2912"/>
              <a:gd name="T52" fmla="*/ 1788 w 2820"/>
              <a:gd name="T53" fmla="*/ 1936 h 2912"/>
              <a:gd name="T54" fmla="*/ 1616 w 2820"/>
              <a:gd name="T55" fmla="*/ 1934 h 2912"/>
              <a:gd name="T56" fmla="*/ 1442 w 2820"/>
              <a:gd name="T57" fmla="*/ 1912 h 2912"/>
              <a:gd name="T58" fmla="*/ 1272 w 2820"/>
              <a:gd name="T59" fmla="*/ 1872 h 2912"/>
              <a:gd name="T60" fmla="*/ 1108 w 2820"/>
              <a:gd name="T61" fmla="*/ 1812 h 2912"/>
              <a:gd name="T62" fmla="*/ 952 w 2820"/>
              <a:gd name="T63" fmla="*/ 1736 h 2912"/>
              <a:gd name="T64" fmla="*/ 810 w 2820"/>
              <a:gd name="T65" fmla="*/ 1646 h 2912"/>
              <a:gd name="T66" fmla="*/ 684 w 2820"/>
              <a:gd name="T67" fmla="*/ 1542 h 2912"/>
              <a:gd name="T68" fmla="*/ 578 w 2820"/>
              <a:gd name="T69" fmla="*/ 1428 h 2912"/>
              <a:gd name="T70" fmla="*/ 494 w 2820"/>
              <a:gd name="T71" fmla="*/ 1304 h 2912"/>
              <a:gd name="T72" fmla="*/ 438 w 2820"/>
              <a:gd name="T73" fmla="*/ 1170 h 2912"/>
              <a:gd name="T74" fmla="*/ 410 w 2820"/>
              <a:gd name="T75" fmla="*/ 1032 h 2912"/>
              <a:gd name="T76" fmla="*/ 416 w 2820"/>
              <a:gd name="T77" fmla="*/ 888 h 2912"/>
              <a:gd name="T78" fmla="*/ 460 w 2820"/>
              <a:gd name="T79" fmla="*/ 742 h 2912"/>
              <a:gd name="T80" fmla="*/ 544 w 2820"/>
              <a:gd name="T81" fmla="*/ 592 h 2912"/>
              <a:gd name="T82" fmla="*/ 670 w 2820"/>
              <a:gd name="T83" fmla="*/ 444 h 2912"/>
              <a:gd name="T84" fmla="*/ 844 w 2820"/>
              <a:gd name="T85" fmla="*/ 298 h 2912"/>
              <a:gd name="T86" fmla="*/ 1070 w 2820"/>
              <a:gd name="T87" fmla="*/ 154 h 2912"/>
              <a:gd name="T88" fmla="*/ 1348 w 2820"/>
              <a:gd name="T89" fmla="*/ 16 h 2912"/>
              <a:gd name="T90" fmla="*/ 1244 w 2820"/>
              <a:gd name="T91" fmla="*/ 0 h 2912"/>
              <a:gd name="T92" fmla="*/ 2820 w 2820"/>
              <a:gd name="T93" fmla="*/ 1934 h 2912"/>
              <a:gd name="T94" fmla="*/ 2820 w 2820"/>
              <a:gd name="T95" fmla="*/ 1934 h 2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lnTo>
                  <a:pt x="1244" y="0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>
              <a:solidFill>
                <a:srgbClr val="19426B"/>
              </a:solidFill>
            </a:endParaRP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title"/>
          </p:nvPr>
        </p:nvSpPr>
        <p:spPr>
          <a:xfrm>
            <a:off x="36016" y="150813"/>
            <a:ext cx="8280400" cy="576262"/>
          </a:xfrm>
        </p:spPr>
        <p:txBody>
          <a:bodyPr/>
          <a:lstStyle/>
          <a:p>
            <a:r>
              <a:rPr lang="uz-Cyrl-UZ" altLang="ko-KR" sz="2400" dirty="0" smtClean="0">
                <a:latin typeface="+mj-lt"/>
                <a:ea typeface="Gulim" pitchFamily="34" charset="-127"/>
                <a:cs typeface="Times New Roman" pitchFamily="18" charset="0"/>
              </a:rPr>
              <a:t>АХБОРОТ ТЕ</a:t>
            </a:r>
            <a:r>
              <a:rPr lang="ru-RU" altLang="ko-KR" sz="2400" dirty="0" smtClean="0">
                <a:latin typeface="+mj-lt"/>
                <a:ea typeface="Gulim" pitchFamily="34" charset="-127"/>
                <a:cs typeface="Times New Roman" pitchFamily="18" charset="0"/>
              </a:rPr>
              <a:t>ХНОЛОГИЯЛАРИНИНГ РОЛИ</a:t>
            </a:r>
            <a:endParaRPr lang="ko-KR" altLang="en-US" sz="2400" dirty="0">
              <a:latin typeface="+mj-lt"/>
              <a:ea typeface="Gulim" pitchFamily="34" charset="-127"/>
              <a:cs typeface="Times New Roman" pitchFamily="18" charset="0"/>
            </a:endParaRPr>
          </a:p>
        </p:txBody>
      </p:sp>
      <p:grpSp>
        <p:nvGrpSpPr>
          <p:cNvPr id="68612" name="Group 4"/>
          <p:cNvGrpSpPr>
            <a:grpSpLocks/>
          </p:cNvGrpSpPr>
          <p:nvPr/>
        </p:nvGrpSpPr>
        <p:grpSpPr bwMode="auto">
          <a:xfrm>
            <a:off x="1259632" y="4284286"/>
            <a:ext cx="2083973" cy="2313066"/>
            <a:chOff x="1610" y="1344"/>
            <a:chExt cx="2041" cy="2223"/>
          </a:xfrm>
        </p:grpSpPr>
        <p:sp>
          <p:nvSpPr>
            <p:cNvPr id="68613" name="Oval 5"/>
            <p:cNvSpPr>
              <a:spLocks noChangeArrowheads="1"/>
            </p:cNvSpPr>
            <p:nvPr/>
          </p:nvSpPr>
          <p:spPr bwMode="gray">
            <a:xfrm>
              <a:off x="1610" y="2704"/>
              <a:ext cx="2041" cy="863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52000"/>
                  </a:schemeClr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14" name="Oval 6"/>
            <p:cNvSpPr>
              <a:spLocks noChangeArrowheads="1"/>
            </p:cNvSpPr>
            <p:nvPr/>
          </p:nvSpPr>
          <p:spPr bwMode="gray">
            <a:xfrm>
              <a:off x="1701" y="1344"/>
              <a:ext cx="1859" cy="185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15" name="Oval 7"/>
            <p:cNvSpPr>
              <a:spLocks noChangeArrowheads="1"/>
            </p:cNvSpPr>
            <p:nvPr/>
          </p:nvSpPr>
          <p:spPr bwMode="gray">
            <a:xfrm>
              <a:off x="1725" y="1354"/>
              <a:ext cx="1814" cy="181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16" name="Oval 8"/>
            <p:cNvSpPr>
              <a:spLocks noChangeArrowheads="1"/>
            </p:cNvSpPr>
            <p:nvPr/>
          </p:nvSpPr>
          <p:spPr bwMode="gray">
            <a:xfrm>
              <a:off x="1744" y="1372"/>
              <a:ext cx="1726" cy="169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79216"/>
                    <a:invGamma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17" name="Oval 9"/>
            <p:cNvSpPr>
              <a:spLocks noChangeArrowheads="1"/>
            </p:cNvSpPr>
            <p:nvPr/>
          </p:nvSpPr>
          <p:spPr bwMode="gray">
            <a:xfrm>
              <a:off x="1844" y="1420"/>
              <a:ext cx="1535" cy="13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>
                    <a:alpha val="3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</p:grpSp>
      <p:grpSp>
        <p:nvGrpSpPr>
          <p:cNvPr id="68619" name="Group 11"/>
          <p:cNvGrpSpPr>
            <a:grpSpLocks/>
          </p:cNvGrpSpPr>
          <p:nvPr/>
        </p:nvGrpSpPr>
        <p:grpSpPr bwMode="auto">
          <a:xfrm>
            <a:off x="-52983" y="2780928"/>
            <a:ext cx="1744663" cy="1900237"/>
            <a:chOff x="1610" y="1344"/>
            <a:chExt cx="2041" cy="2223"/>
          </a:xfrm>
        </p:grpSpPr>
        <p:sp>
          <p:nvSpPr>
            <p:cNvPr id="68620" name="Oval 12"/>
            <p:cNvSpPr>
              <a:spLocks noChangeArrowheads="1"/>
            </p:cNvSpPr>
            <p:nvPr/>
          </p:nvSpPr>
          <p:spPr bwMode="gray">
            <a:xfrm>
              <a:off x="1610" y="2704"/>
              <a:ext cx="2041" cy="863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52000"/>
                  </a:schemeClr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1" name="Oval 13"/>
            <p:cNvSpPr>
              <a:spLocks noChangeArrowheads="1"/>
            </p:cNvSpPr>
            <p:nvPr/>
          </p:nvSpPr>
          <p:spPr bwMode="gray">
            <a:xfrm>
              <a:off x="1701" y="1344"/>
              <a:ext cx="1859" cy="185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2" name="Oval 14"/>
            <p:cNvSpPr>
              <a:spLocks noChangeArrowheads="1"/>
            </p:cNvSpPr>
            <p:nvPr/>
          </p:nvSpPr>
          <p:spPr bwMode="gray">
            <a:xfrm>
              <a:off x="1725" y="1354"/>
              <a:ext cx="1814" cy="181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3" name="Oval 15"/>
            <p:cNvSpPr>
              <a:spLocks noChangeArrowheads="1"/>
            </p:cNvSpPr>
            <p:nvPr/>
          </p:nvSpPr>
          <p:spPr bwMode="gray">
            <a:xfrm>
              <a:off x="1744" y="1372"/>
              <a:ext cx="1726" cy="169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79216"/>
                    <a:invGamma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4" name="Oval 16"/>
            <p:cNvSpPr>
              <a:spLocks noChangeArrowheads="1"/>
            </p:cNvSpPr>
            <p:nvPr/>
          </p:nvSpPr>
          <p:spPr bwMode="gray">
            <a:xfrm>
              <a:off x="1844" y="1420"/>
              <a:ext cx="1535" cy="13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>
                    <a:alpha val="3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</p:grpSp>
      <p:grpSp>
        <p:nvGrpSpPr>
          <p:cNvPr id="68625" name="Group 17"/>
          <p:cNvGrpSpPr>
            <a:grpSpLocks/>
          </p:cNvGrpSpPr>
          <p:nvPr/>
        </p:nvGrpSpPr>
        <p:grpSpPr bwMode="auto">
          <a:xfrm>
            <a:off x="1259632" y="1787401"/>
            <a:ext cx="1309688" cy="1425575"/>
            <a:chOff x="1610" y="1344"/>
            <a:chExt cx="2041" cy="2223"/>
          </a:xfrm>
        </p:grpSpPr>
        <p:sp>
          <p:nvSpPr>
            <p:cNvPr id="68626" name="Oval 18"/>
            <p:cNvSpPr>
              <a:spLocks noChangeArrowheads="1"/>
            </p:cNvSpPr>
            <p:nvPr/>
          </p:nvSpPr>
          <p:spPr bwMode="gray">
            <a:xfrm>
              <a:off x="1610" y="2704"/>
              <a:ext cx="2041" cy="863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52000"/>
                  </a:schemeClr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7" name="Oval 19"/>
            <p:cNvSpPr>
              <a:spLocks noChangeArrowheads="1"/>
            </p:cNvSpPr>
            <p:nvPr/>
          </p:nvSpPr>
          <p:spPr bwMode="gray">
            <a:xfrm>
              <a:off x="1701" y="1344"/>
              <a:ext cx="1859" cy="185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8" name="Oval 20"/>
            <p:cNvSpPr>
              <a:spLocks noChangeArrowheads="1"/>
            </p:cNvSpPr>
            <p:nvPr/>
          </p:nvSpPr>
          <p:spPr bwMode="gray">
            <a:xfrm>
              <a:off x="1725" y="1354"/>
              <a:ext cx="1814" cy="181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29" name="Oval 21"/>
            <p:cNvSpPr>
              <a:spLocks noChangeArrowheads="1"/>
            </p:cNvSpPr>
            <p:nvPr/>
          </p:nvSpPr>
          <p:spPr bwMode="gray">
            <a:xfrm>
              <a:off x="1744" y="1372"/>
              <a:ext cx="1726" cy="169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79216"/>
                    <a:invGamma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30" name="Oval 22"/>
            <p:cNvSpPr>
              <a:spLocks noChangeArrowheads="1"/>
            </p:cNvSpPr>
            <p:nvPr/>
          </p:nvSpPr>
          <p:spPr bwMode="gray">
            <a:xfrm>
              <a:off x="1844" y="1420"/>
              <a:ext cx="1535" cy="13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>
                    <a:alpha val="3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</p:grpSp>
      <p:grpSp>
        <p:nvGrpSpPr>
          <p:cNvPr id="68631" name="Group 23"/>
          <p:cNvGrpSpPr>
            <a:grpSpLocks/>
          </p:cNvGrpSpPr>
          <p:nvPr/>
        </p:nvGrpSpPr>
        <p:grpSpPr bwMode="auto">
          <a:xfrm>
            <a:off x="2627784" y="1399555"/>
            <a:ext cx="871538" cy="949325"/>
            <a:chOff x="1610" y="1344"/>
            <a:chExt cx="2041" cy="2223"/>
          </a:xfrm>
        </p:grpSpPr>
        <p:sp>
          <p:nvSpPr>
            <p:cNvPr id="68632" name="Oval 24"/>
            <p:cNvSpPr>
              <a:spLocks noChangeArrowheads="1"/>
            </p:cNvSpPr>
            <p:nvPr/>
          </p:nvSpPr>
          <p:spPr bwMode="gray">
            <a:xfrm>
              <a:off x="1610" y="2704"/>
              <a:ext cx="2041" cy="863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52000"/>
                  </a:schemeClr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33" name="Oval 25"/>
            <p:cNvSpPr>
              <a:spLocks noChangeArrowheads="1"/>
            </p:cNvSpPr>
            <p:nvPr/>
          </p:nvSpPr>
          <p:spPr bwMode="gray">
            <a:xfrm>
              <a:off x="1701" y="1344"/>
              <a:ext cx="1859" cy="185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34" name="Oval 26"/>
            <p:cNvSpPr>
              <a:spLocks noChangeArrowheads="1"/>
            </p:cNvSpPr>
            <p:nvPr/>
          </p:nvSpPr>
          <p:spPr bwMode="gray">
            <a:xfrm>
              <a:off x="1725" y="1354"/>
              <a:ext cx="1814" cy="181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35" name="Oval 27"/>
            <p:cNvSpPr>
              <a:spLocks noChangeArrowheads="1"/>
            </p:cNvSpPr>
            <p:nvPr/>
          </p:nvSpPr>
          <p:spPr bwMode="gray">
            <a:xfrm>
              <a:off x="1744" y="1372"/>
              <a:ext cx="1726" cy="169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79216"/>
                    <a:invGamma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68636" name="Oval 28"/>
            <p:cNvSpPr>
              <a:spLocks noChangeArrowheads="1"/>
            </p:cNvSpPr>
            <p:nvPr/>
          </p:nvSpPr>
          <p:spPr bwMode="gray">
            <a:xfrm>
              <a:off x="1844" y="1420"/>
              <a:ext cx="1535" cy="13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>
                    <a:alpha val="3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</p:grpSp>
      <p:grpSp>
        <p:nvGrpSpPr>
          <p:cNvPr id="33" name="Group 4"/>
          <p:cNvGrpSpPr>
            <a:grpSpLocks/>
          </p:cNvGrpSpPr>
          <p:nvPr/>
        </p:nvGrpSpPr>
        <p:grpSpPr bwMode="auto">
          <a:xfrm>
            <a:off x="3781518" y="4697773"/>
            <a:ext cx="2302650" cy="2547651"/>
            <a:chOff x="1610" y="1344"/>
            <a:chExt cx="2041" cy="2223"/>
          </a:xfrm>
        </p:grpSpPr>
        <p:sp>
          <p:nvSpPr>
            <p:cNvPr id="34" name="Oval 5"/>
            <p:cNvSpPr>
              <a:spLocks noChangeArrowheads="1"/>
            </p:cNvSpPr>
            <p:nvPr/>
          </p:nvSpPr>
          <p:spPr bwMode="gray">
            <a:xfrm>
              <a:off x="1610" y="2704"/>
              <a:ext cx="2041" cy="863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52000"/>
                  </a:schemeClr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35" name="Oval 6"/>
            <p:cNvSpPr>
              <a:spLocks noChangeArrowheads="1"/>
            </p:cNvSpPr>
            <p:nvPr/>
          </p:nvSpPr>
          <p:spPr bwMode="gray">
            <a:xfrm>
              <a:off x="1701" y="1344"/>
              <a:ext cx="1859" cy="185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36" name="Oval 7"/>
            <p:cNvSpPr>
              <a:spLocks noChangeArrowheads="1"/>
            </p:cNvSpPr>
            <p:nvPr/>
          </p:nvSpPr>
          <p:spPr bwMode="gray">
            <a:xfrm>
              <a:off x="1725" y="1354"/>
              <a:ext cx="1814" cy="181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37" name="Oval 8"/>
            <p:cNvSpPr>
              <a:spLocks noChangeArrowheads="1"/>
            </p:cNvSpPr>
            <p:nvPr/>
          </p:nvSpPr>
          <p:spPr bwMode="gray">
            <a:xfrm>
              <a:off x="1744" y="1372"/>
              <a:ext cx="1726" cy="169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79216"/>
                    <a:invGamma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  <p:sp>
          <p:nvSpPr>
            <p:cNvPr id="38" name="Oval 9"/>
            <p:cNvSpPr>
              <a:spLocks noChangeArrowheads="1"/>
            </p:cNvSpPr>
            <p:nvPr/>
          </p:nvSpPr>
          <p:spPr bwMode="gray">
            <a:xfrm>
              <a:off x="1844" y="1420"/>
              <a:ext cx="1535" cy="13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>
                    <a:alpha val="3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19426B"/>
                </a:solidFill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139952" y="1132002"/>
            <a:ext cx="3456384" cy="761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50" b="1" dirty="0" smtClean="0">
                <a:solidFill>
                  <a:srgbClr val="FF0000"/>
                </a:solidFill>
              </a:rPr>
              <a:t>АХБОРОТ-КОММУНИКАЦИОН ТЕХНОЛОГИЯЛАРИНИНГ ҚЎЛЛАНИШИ</a:t>
            </a:r>
            <a:endParaRPr lang="ru-RU" sz="1450" b="1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27784" y="2420888"/>
            <a:ext cx="3396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ИНВЕСТИЦИЯЛАРНИ ЖАЛБ ҚИЛИНИШИ</a:t>
            </a:r>
            <a:endParaRPr lang="ru-RU" sz="16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456516" y="2996952"/>
            <a:ext cx="2395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ИШ ЎРИНЛАРИНИ ҚЎПАЙИШИ</a:t>
            </a:r>
            <a:endParaRPr lang="ru-RU" sz="16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2195736" y="3573016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ИҚТИСОДИЙ ЎСИШНИ БАРҚАРОРЛИГИ</a:t>
            </a:r>
            <a:endParaRPr lang="ru-RU" sz="1600" b="1" dirty="0"/>
          </a:p>
        </p:txBody>
      </p:sp>
      <p:grpSp>
        <p:nvGrpSpPr>
          <p:cNvPr id="45" name="Group 23"/>
          <p:cNvGrpSpPr>
            <a:grpSpLocks/>
          </p:cNvGrpSpPr>
          <p:nvPr/>
        </p:nvGrpSpPr>
        <p:grpSpPr bwMode="auto">
          <a:xfrm>
            <a:off x="3635896" y="1196752"/>
            <a:ext cx="755390" cy="746522"/>
            <a:chOff x="1610" y="1344"/>
            <a:chExt cx="2041" cy="2223"/>
          </a:xfrm>
        </p:grpSpPr>
        <p:sp>
          <p:nvSpPr>
            <p:cNvPr id="46" name="Oval 24"/>
            <p:cNvSpPr>
              <a:spLocks noChangeArrowheads="1"/>
            </p:cNvSpPr>
            <p:nvPr/>
          </p:nvSpPr>
          <p:spPr bwMode="gray">
            <a:xfrm>
              <a:off x="1610" y="2704"/>
              <a:ext cx="2041" cy="863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52000"/>
                  </a:schemeClr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47" name="Oval 25"/>
            <p:cNvSpPr>
              <a:spLocks noChangeArrowheads="1"/>
            </p:cNvSpPr>
            <p:nvPr/>
          </p:nvSpPr>
          <p:spPr bwMode="gray">
            <a:xfrm>
              <a:off x="1701" y="1344"/>
              <a:ext cx="1859" cy="185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46275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48" name="Oval 26"/>
            <p:cNvSpPr>
              <a:spLocks noChangeArrowheads="1"/>
            </p:cNvSpPr>
            <p:nvPr/>
          </p:nvSpPr>
          <p:spPr bwMode="gray">
            <a:xfrm>
              <a:off x="1725" y="1354"/>
              <a:ext cx="1814" cy="181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tint val="34902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49" name="Oval 27"/>
            <p:cNvSpPr>
              <a:spLocks noChangeArrowheads="1"/>
            </p:cNvSpPr>
            <p:nvPr/>
          </p:nvSpPr>
          <p:spPr bwMode="gray">
            <a:xfrm>
              <a:off x="1744" y="1372"/>
              <a:ext cx="1726" cy="169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shade val="79216"/>
                    <a:invGamma/>
                  </a:schemeClr>
                </a:gs>
                <a:gs pos="100000">
                  <a:schemeClr val="bg2">
                    <a:alpha val="4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FF0000"/>
                </a:solidFill>
              </a:endParaRPr>
            </a:p>
          </p:txBody>
        </p:sp>
        <p:sp>
          <p:nvSpPr>
            <p:cNvPr id="50" name="Oval 28"/>
            <p:cNvSpPr>
              <a:spLocks noChangeArrowheads="1"/>
            </p:cNvSpPr>
            <p:nvPr/>
          </p:nvSpPr>
          <p:spPr bwMode="gray">
            <a:xfrm>
              <a:off x="1844" y="1420"/>
              <a:ext cx="1535" cy="1375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0"/>
                    <a:invGamma/>
                  </a:schemeClr>
                </a:gs>
                <a:gs pos="100000">
                  <a:schemeClr val="bg2">
                    <a:alpha val="38000"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>
                <a:solidFill>
                  <a:srgbClr val="FF0000"/>
                </a:solidFill>
              </a:endParaRPr>
            </a:p>
          </p:txBody>
        </p:sp>
      </p:grpSp>
      <p:pic>
        <p:nvPicPr>
          <p:cNvPr id="60419" name="Picture 3" descr="C:\Users\Acer\Desktop\Материалы для презентации\e-govern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080517"/>
            <a:ext cx="3024336" cy="245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79912" y="1897087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ИҚТИСОДИЁТНИ РИВОЖЛАНШИ</a:t>
            </a:r>
            <a:endParaRPr lang="ru-RU" sz="16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4283968" y="386104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АХОЛИ ЯШАШ ДАРАЖАСИНИ ОШИРИШ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42070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25" descr="4-세계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639" y="4724400"/>
            <a:ext cx="8650166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그림 18" descr="4-UN박스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3224" y="3371850"/>
            <a:ext cx="7910146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그림 19" descr="4-미국박스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3224" y="2139950"/>
            <a:ext cx="7910146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그림 20" descr="4-한국박스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3224" y="923925"/>
            <a:ext cx="7910146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그림 13" descr="4-미국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3223" y="2492375"/>
            <a:ext cx="101990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그림 14" descr="4-한국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3223" y="1268413"/>
            <a:ext cx="101990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그림 15" descr="4-UN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3223" y="3705225"/>
            <a:ext cx="1019908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직사각형 7"/>
          <p:cNvSpPr>
            <a:spLocks noChangeArrowheads="1"/>
          </p:cNvSpPr>
          <p:nvPr/>
        </p:nvSpPr>
        <p:spPr bwMode="auto">
          <a:xfrm>
            <a:off x="2066175" y="1229282"/>
            <a:ext cx="59157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z-Cyrl-UZ" altLang="ko-KR" dirty="0" smtClean="0">
                <a:solidFill>
                  <a:srgbClr val="000000"/>
                </a:solidFill>
                <a:latin typeface="+mj-lt"/>
                <a:ea typeface="HY견고딕" pitchFamily="18" charset="-127"/>
                <a:cs typeface="Times New Roman" pitchFamily="18" charset="0"/>
              </a:rPr>
              <a:t>Давлат ва хукумат органларини бошқариш вазифаларини самарали бажарилиши. </a:t>
            </a:r>
            <a:endParaRPr lang="ko-KR" altLang="en-US" dirty="0">
              <a:solidFill>
                <a:srgbClr val="000000"/>
              </a:solidFill>
              <a:latin typeface="+mj-lt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178" name="직사각형 8"/>
          <p:cNvSpPr>
            <a:spLocks noChangeArrowheads="1"/>
          </p:cNvSpPr>
          <p:nvPr/>
        </p:nvSpPr>
        <p:spPr bwMode="auto">
          <a:xfrm>
            <a:off x="2066174" y="2125736"/>
            <a:ext cx="6132677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en-US" altLang="ko-KR" sz="1400" dirty="0" smtClean="0">
              <a:solidFill>
                <a:srgbClr val="000000"/>
              </a:solidFill>
              <a:latin typeface="+mj-lt"/>
              <a:ea typeface="HY견고딕" pitchFamily="18" charset="-127"/>
              <a:cs typeface="Times New Roman" pitchFamily="18" charset="0"/>
            </a:endParaRPr>
          </a:p>
          <a:p>
            <a:pPr algn="just"/>
            <a:r>
              <a:rPr lang="uz-Cyrl-UZ" sz="1600" dirty="0" smtClean="0">
                <a:latin typeface="+mj-lt"/>
              </a:rPr>
              <a:t>Халқ хукумат тизимини яратиш, ахборот ва хизматлардан фойдаланишни таъминлаш, шунингдек давлат бошқаруви самарадорлигини ошириш ва давлат хизматларидан унумли фойдаланиш учун ахборот технологияларини қўллаш.</a:t>
            </a:r>
            <a:endParaRPr lang="ko-KR" altLang="en-US" sz="1600" dirty="0">
              <a:solidFill>
                <a:srgbClr val="000000"/>
              </a:solidFill>
              <a:latin typeface="+mj-lt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179" name="직사각형 21"/>
          <p:cNvSpPr>
            <a:spLocks noChangeArrowheads="1"/>
          </p:cNvSpPr>
          <p:nvPr/>
        </p:nvSpPr>
        <p:spPr bwMode="auto">
          <a:xfrm>
            <a:off x="832339" y="1082675"/>
            <a:ext cx="6864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dirty="0" smtClean="0">
                <a:latin typeface="+mj-lt"/>
                <a:ea typeface="HY견고딕" pitchFamily="18" charset="-127"/>
                <a:cs typeface="Times New Roman" pitchFamily="18" charset="0"/>
              </a:rPr>
              <a:t>Korea</a:t>
            </a:r>
            <a:endParaRPr lang="ko-KR" altLang="en-US" sz="1600" dirty="0">
              <a:latin typeface="+mj-lt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180" name="직사각형 22"/>
          <p:cNvSpPr>
            <a:spLocks noChangeArrowheads="1"/>
          </p:cNvSpPr>
          <p:nvPr/>
        </p:nvSpPr>
        <p:spPr bwMode="auto">
          <a:xfrm>
            <a:off x="832338" y="2327275"/>
            <a:ext cx="66165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dirty="0" smtClean="0">
                <a:latin typeface="+mj-lt"/>
                <a:ea typeface="HY견고딕" pitchFamily="18" charset="-127"/>
                <a:cs typeface="Times New Roman" pitchFamily="18" charset="0"/>
              </a:rPr>
              <a:t>AQSH</a:t>
            </a:r>
            <a:endParaRPr lang="ko-KR" altLang="en-US" sz="1600" dirty="0">
              <a:latin typeface="+mj-lt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181" name="직사각형 23"/>
          <p:cNvSpPr>
            <a:spLocks noChangeArrowheads="1"/>
          </p:cNvSpPr>
          <p:nvPr/>
        </p:nvSpPr>
        <p:spPr bwMode="auto">
          <a:xfrm>
            <a:off x="871904" y="3540125"/>
            <a:ext cx="57099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600" dirty="0" smtClean="0">
                <a:latin typeface="+mj-lt"/>
                <a:ea typeface="HY견고딕" pitchFamily="18" charset="-127"/>
              </a:rPr>
              <a:t>BMT</a:t>
            </a:r>
            <a:endParaRPr lang="ko-KR" altLang="en-US" sz="1600" dirty="0">
              <a:latin typeface="+mj-lt"/>
              <a:ea typeface="HY견고딕" pitchFamily="18" charset="-127"/>
            </a:endParaRPr>
          </a:p>
        </p:txBody>
      </p:sp>
      <p:sp>
        <p:nvSpPr>
          <p:cNvPr id="7182" name="직사각형 12"/>
          <p:cNvSpPr>
            <a:spLocks noChangeArrowheads="1"/>
          </p:cNvSpPr>
          <p:nvPr/>
        </p:nvSpPr>
        <p:spPr bwMode="auto">
          <a:xfrm>
            <a:off x="2042245" y="3705225"/>
            <a:ext cx="615660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z-Cyrl-UZ" sz="1600" dirty="0" smtClean="0">
                <a:latin typeface="+mj-lt"/>
              </a:rPr>
              <a:t>Ҳукумат ва халқ ўртасидаги ўъзаро муносабатларни яхшилаш мақсадида халқ ва давлатга ахборотни хамда хизматларни тақдим этиш учун интернетдан фойдаланиш.</a:t>
            </a:r>
            <a:endParaRPr lang="ko-KR" altLang="en-US" sz="1500" dirty="0">
              <a:solidFill>
                <a:srgbClr val="000000"/>
              </a:solidFill>
              <a:latin typeface="+mj-lt"/>
              <a:ea typeface="HY견고딕" pitchFamily="18" charset="-127"/>
              <a:cs typeface="Times New Roman" pitchFamily="18" charset="0"/>
            </a:endParaRPr>
          </a:p>
        </p:txBody>
      </p:sp>
      <p:sp>
        <p:nvSpPr>
          <p:cNvPr id="7183" name="직사각형 27"/>
          <p:cNvSpPr>
            <a:spLocks noChangeArrowheads="1"/>
          </p:cNvSpPr>
          <p:nvPr/>
        </p:nvSpPr>
        <p:spPr bwMode="auto">
          <a:xfrm>
            <a:off x="888048" y="5072075"/>
            <a:ext cx="73108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1950" indent="-361950" algn="just"/>
            <a:r>
              <a:rPr kumimoji="0" lang="uz-Cyrl-UZ" altLang="ko-KR" sz="1800" b="1" dirty="0" smtClean="0">
                <a:solidFill>
                  <a:srgbClr val="000000"/>
                </a:solidFill>
                <a:latin typeface="+mj-lt"/>
                <a:ea typeface="맑은 고딕" pitchFamily="50" charset="-127"/>
                <a:cs typeface="Times New Roman" pitchFamily="18" charset="0"/>
              </a:rPr>
              <a:t>Бутун дунё бўйлаб электрон хукумат орқали административ хизматларни амалга ошириш инновацион тараққиётдир.</a:t>
            </a:r>
            <a:endParaRPr lang="en-US" altLang="ko-KR" b="1" dirty="0" smtClean="0">
              <a:solidFill>
                <a:srgbClr val="000000"/>
              </a:solidFill>
              <a:latin typeface="+mj-lt"/>
              <a:ea typeface="맑은 고딕" pitchFamily="50" charset="-127"/>
              <a:cs typeface="Times New Roman" pitchFamily="18" charset="0"/>
            </a:endParaRPr>
          </a:p>
        </p:txBody>
      </p:sp>
      <p:sp>
        <p:nvSpPr>
          <p:cNvPr id="7184" name="TextBox 20"/>
          <p:cNvSpPr txBox="1">
            <a:spLocks noChangeArrowheads="1"/>
          </p:cNvSpPr>
          <p:nvPr/>
        </p:nvSpPr>
        <p:spPr bwMode="auto">
          <a:xfrm>
            <a:off x="1090845" y="115887"/>
            <a:ext cx="7378212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z-Cyrl-UZ" altLang="ko-KR" sz="3900" b="1" dirty="0" smtClean="0">
                <a:solidFill>
                  <a:schemeClr val="tx2"/>
                </a:solidFill>
                <a:latin typeface="+mj-lt"/>
                <a:ea typeface="HY견고딕" pitchFamily="18" charset="-127"/>
                <a:cs typeface="Times New Roman" pitchFamily="18" charset="0"/>
              </a:rPr>
              <a:t>Электрон хукумат тавсифлари</a:t>
            </a:r>
            <a:endParaRPr lang="en-US" altLang="ko-KR" sz="3900" b="1" dirty="0" smtClean="0">
              <a:solidFill>
                <a:schemeClr val="tx2"/>
              </a:solidFill>
              <a:latin typeface="+mj-lt"/>
              <a:ea typeface="HY견고딕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0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142875" y="71438"/>
            <a:ext cx="8786813" cy="706437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uz-Cyrl-UZ" altLang="ko-KR" sz="3200" kern="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Кореяда</a:t>
            </a:r>
            <a:r>
              <a:rPr lang="ru-RU" altLang="ko-KR" sz="3200" kern="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электрон </a:t>
            </a:r>
            <a:r>
              <a:rPr lang="uz-Cyrl-UZ" altLang="ko-KR" sz="3200" kern="0" dirty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ҳукуматни ривожланиш натижалари</a:t>
            </a:r>
            <a:endParaRPr lang="ko-KR" altLang="en-US" sz="3200" kern="0" dirty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grpSp>
        <p:nvGrpSpPr>
          <p:cNvPr id="7171" name="그룹 2"/>
          <p:cNvGrpSpPr>
            <a:grpSpLocks/>
          </p:cNvGrpSpPr>
          <p:nvPr/>
        </p:nvGrpSpPr>
        <p:grpSpPr bwMode="auto">
          <a:xfrm>
            <a:off x="539750" y="1268413"/>
            <a:ext cx="8064500" cy="720725"/>
            <a:chOff x="251520" y="1556792"/>
            <a:chExt cx="4032448" cy="576064"/>
          </a:xfrm>
        </p:grpSpPr>
        <p:sp>
          <p:nvSpPr>
            <p:cNvPr id="23" name="직사각형 3"/>
            <p:cNvSpPr/>
            <p:nvPr/>
          </p:nvSpPr>
          <p:spPr bwMode="auto">
            <a:xfrm>
              <a:off x="282478" y="1556792"/>
              <a:ext cx="3775260" cy="576064"/>
            </a:xfrm>
            <a:prstGeom prst="rect">
              <a:avLst/>
            </a:prstGeom>
            <a:gradFill>
              <a:gsLst>
                <a:gs pos="0">
                  <a:schemeClr val="bg2">
                    <a:lumMod val="50000"/>
                    <a:alpha val="0"/>
                  </a:schemeClr>
                </a:gs>
                <a:gs pos="49000">
                  <a:schemeClr val="bg2">
                    <a:lumMod val="50000"/>
                    <a:alpha val="11000"/>
                  </a:schemeClr>
                </a:gs>
                <a:gs pos="100000">
                  <a:schemeClr val="bg2">
                    <a:lumMod val="50000"/>
                    <a:alpha val="0"/>
                  </a:schemeClr>
                </a:gs>
              </a:gsLst>
              <a:lin ang="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 algn="ctr">
                <a:defRPr/>
              </a:pPr>
              <a:endParaRPr lang="ko-KR" altLang="en-US" sz="900" b="1">
                <a:latin typeface="굴림" pitchFamily="50" charset="-127"/>
                <a:ea typeface="굴림" pitchFamily="50" charset="-127"/>
              </a:endParaRPr>
            </a:p>
          </p:txBody>
        </p:sp>
        <p:cxnSp>
          <p:nvCxnSpPr>
            <p:cNvPr id="24" name="직선 연결선 4"/>
            <p:cNvCxnSpPr/>
            <p:nvPr/>
          </p:nvCxnSpPr>
          <p:spPr bwMode="auto">
            <a:xfrm>
              <a:off x="251520" y="1532074"/>
              <a:ext cx="4032448" cy="0"/>
            </a:xfrm>
            <a:prstGeom prst="line">
              <a:avLst/>
            </a:prstGeom>
            <a:solidFill>
              <a:srgbClr val="FFCC99"/>
            </a:solidFill>
            <a:ln w="28575" cap="flat" cmpd="sng" algn="ctr">
              <a:gradFill>
                <a:gsLst>
                  <a:gs pos="0">
                    <a:schemeClr val="bg2">
                      <a:lumMod val="50000"/>
                      <a:alpha val="0"/>
                    </a:schemeClr>
                  </a:gs>
                  <a:gs pos="50000">
                    <a:srgbClr val="0070C0"/>
                  </a:gs>
                  <a:gs pos="100000">
                    <a:schemeClr val="bg2">
                      <a:lumMod val="50000"/>
                      <a:alpha val="0"/>
                    </a:schemeClr>
                  </a:gs>
                </a:gsLst>
                <a:lin ang="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직선 연결선 5"/>
            <p:cNvCxnSpPr/>
            <p:nvPr/>
          </p:nvCxnSpPr>
          <p:spPr bwMode="auto">
            <a:xfrm>
              <a:off x="251520" y="2043680"/>
              <a:ext cx="4032448" cy="0"/>
            </a:xfrm>
            <a:prstGeom prst="line">
              <a:avLst/>
            </a:prstGeom>
            <a:solidFill>
              <a:srgbClr val="FFCC99"/>
            </a:solidFill>
            <a:ln w="28575" cap="flat" cmpd="sng" algn="ctr">
              <a:gradFill>
                <a:gsLst>
                  <a:gs pos="0">
                    <a:schemeClr val="bg2">
                      <a:lumMod val="50000"/>
                      <a:alpha val="0"/>
                    </a:schemeClr>
                  </a:gs>
                  <a:gs pos="50000">
                    <a:srgbClr val="0070C0"/>
                  </a:gs>
                  <a:gs pos="100000">
                    <a:schemeClr val="bg2">
                      <a:lumMod val="50000"/>
                      <a:alpha val="0"/>
                    </a:schemeClr>
                  </a:gs>
                </a:gsLst>
                <a:lin ang="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직선 연결선 6"/>
            <p:cNvCxnSpPr/>
            <p:nvPr/>
          </p:nvCxnSpPr>
          <p:spPr bwMode="auto">
            <a:xfrm>
              <a:off x="251520" y="2092404"/>
              <a:ext cx="4032448" cy="0"/>
            </a:xfrm>
            <a:prstGeom prst="line">
              <a:avLst/>
            </a:prstGeom>
            <a:solidFill>
              <a:srgbClr val="FFCC99"/>
            </a:solidFill>
            <a:ln w="9525" cap="flat" cmpd="sng" algn="ctr">
              <a:gradFill>
                <a:gsLst>
                  <a:gs pos="0">
                    <a:schemeClr val="bg2">
                      <a:lumMod val="50000"/>
                      <a:alpha val="0"/>
                    </a:schemeClr>
                  </a:gs>
                  <a:gs pos="50000">
                    <a:srgbClr val="0070C0"/>
                  </a:gs>
                  <a:gs pos="100000">
                    <a:schemeClr val="bg2">
                      <a:lumMod val="50000"/>
                      <a:alpha val="0"/>
                    </a:schemeClr>
                  </a:gs>
                </a:gsLst>
                <a:lin ang="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직선 연결선 7"/>
            <p:cNvCxnSpPr/>
            <p:nvPr/>
          </p:nvCxnSpPr>
          <p:spPr bwMode="auto">
            <a:xfrm>
              <a:off x="251520" y="1517457"/>
              <a:ext cx="4032448" cy="0"/>
            </a:xfrm>
            <a:prstGeom prst="line">
              <a:avLst/>
            </a:prstGeom>
            <a:solidFill>
              <a:srgbClr val="FFCC99"/>
            </a:solidFill>
            <a:ln w="9525" cap="flat" cmpd="sng" algn="ctr">
              <a:gradFill>
                <a:gsLst>
                  <a:gs pos="0">
                    <a:schemeClr val="bg2">
                      <a:lumMod val="50000"/>
                      <a:alpha val="0"/>
                    </a:schemeClr>
                  </a:gs>
                  <a:gs pos="50000">
                    <a:srgbClr val="0070C0"/>
                  </a:gs>
                  <a:gs pos="100000">
                    <a:schemeClr val="bg2">
                      <a:lumMod val="50000"/>
                      <a:alpha val="0"/>
                    </a:schemeClr>
                  </a:gs>
                </a:gsLst>
                <a:lin ang="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8" name="직사각형 8"/>
          <p:cNvSpPr/>
          <p:nvPr/>
        </p:nvSpPr>
        <p:spPr>
          <a:xfrm>
            <a:off x="339108" y="1307434"/>
            <a:ext cx="846577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800" b="1" spc="-50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+mj-lt"/>
                <a:ea typeface="+mj-ea"/>
                <a:cs typeface="+mj-cs"/>
                <a:sym typeface="Wingdings" pitchFamily="2" charset="2"/>
              </a:rPr>
              <a:t>Consecutive First Place in UN e-Government Ranking</a:t>
            </a:r>
            <a:endParaRPr lang="ko-KR" altLang="en-US" sz="2800" b="1" spc="-50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cxnSp>
        <p:nvCxnSpPr>
          <p:cNvPr id="29" name="직선 연결선 9"/>
          <p:cNvCxnSpPr/>
          <p:nvPr/>
        </p:nvCxnSpPr>
        <p:spPr>
          <a:xfrm>
            <a:off x="395288" y="6078538"/>
            <a:ext cx="8280400" cy="0"/>
          </a:xfrm>
          <a:prstGeom prst="line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10"/>
          <p:cNvSpPr/>
          <p:nvPr/>
        </p:nvSpPr>
        <p:spPr>
          <a:xfrm>
            <a:off x="323528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2002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sp>
        <p:nvSpPr>
          <p:cNvPr id="31" name="직사각형 11"/>
          <p:cNvSpPr/>
          <p:nvPr/>
        </p:nvSpPr>
        <p:spPr>
          <a:xfrm>
            <a:off x="1619672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2003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sp>
        <p:nvSpPr>
          <p:cNvPr id="32" name="직사각형 12"/>
          <p:cNvSpPr/>
          <p:nvPr/>
        </p:nvSpPr>
        <p:spPr>
          <a:xfrm>
            <a:off x="2915816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2004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sp>
        <p:nvSpPr>
          <p:cNvPr id="33" name="직사각형 13"/>
          <p:cNvSpPr/>
          <p:nvPr/>
        </p:nvSpPr>
        <p:spPr>
          <a:xfrm>
            <a:off x="4211960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2005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sp>
        <p:nvSpPr>
          <p:cNvPr id="34" name="직사각형 14"/>
          <p:cNvSpPr/>
          <p:nvPr/>
        </p:nvSpPr>
        <p:spPr>
          <a:xfrm>
            <a:off x="5508104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2008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sp>
        <p:nvSpPr>
          <p:cNvPr id="35" name="직사각형 15"/>
          <p:cNvSpPr/>
          <p:nvPr/>
        </p:nvSpPr>
        <p:spPr>
          <a:xfrm>
            <a:off x="6804248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2010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sp>
        <p:nvSpPr>
          <p:cNvPr id="36" name="직사각형 16"/>
          <p:cNvSpPr/>
          <p:nvPr/>
        </p:nvSpPr>
        <p:spPr>
          <a:xfrm>
            <a:off x="8100392" y="6078875"/>
            <a:ext cx="792088" cy="374461"/>
          </a:xfrm>
          <a:prstGeom prst="rect">
            <a:avLst/>
          </a:prstGeom>
          <a:gradFill flip="none" rotWithShape="1">
            <a:gsLst>
              <a:gs pos="0">
                <a:srgbClr val="4E5B6F">
                  <a:shade val="30000"/>
                  <a:satMod val="115000"/>
                </a:srgbClr>
              </a:gs>
              <a:gs pos="50000">
                <a:srgbClr val="4E5B6F">
                  <a:shade val="67500"/>
                  <a:satMod val="115000"/>
                </a:srgbClr>
              </a:gs>
              <a:gs pos="100000">
                <a:srgbClr val="4E5B6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>
            <a:spAutoFit/>
          </a:bodyPr>
          <a:lstStyle/>
          <a:p>
            <a:pPr marL="0" lvl="1" indent="-268288" algn="ctr" fontAlgn="auto">
              <a:lnSpc>
                <a:spcPts val="2200"/>
              </a:lnSpc>
              <a:spcBef>
                <a:spcPts val="0"/>
              </a:spcBef>
              <a:spcAft>
                <a:spcPts val="600"/>
              </a:spcAft>
              <a:buClr>
                <a:srgbClr val="8A3FED"/>
              </a:buClr>
              <a:buSzPct val="100000"/>
              <a:defRPr/>
            </a:pPr>
            <a:r>
              <a:rPr lang="en-US" altLang="ko-KR" dirty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2012</a:t>
            </a:r>
            <a:endParaRPr lang="ko-KR" altLang="en-US" dirty="0">
              <a:ln>
                <a:solidFill>
                  <a:schemeClr val="bg1">
                    <a:alpha val="500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  <a:sym typeface="Wingdings" pitchFamily="2" charset="2"/>
            </a:endParaRPr>
          </a:p>
        </p:txBody>
      </p:sp>
      <p:graphicFrame>
        <p:nvGraphicFramePr>
          <p:cNvPr id="37" name="차트 18"/>
          <p:cNvGraphicFramePr/>
          <p:nvPr/>
        </p:nvGraphicFramePr>
        <p:xfrm>
          <a:off x="503548" y="2276872"/>
          <a:ext cx="81369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8" name="그림 17" descr="UN상장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6663" y="4005263"/>
            <a:ext cx="2359025" cy="1785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865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5"/>
          <p:cNvSpPr>
            <a:spLocks noChangeArrowheads="1"/>
          </p:cNvSpPr>
          <p:nvPr/>
        </p:nvSpPr>
        <p:spPr bwMode="auto">
          <a:xfrm>
            <a:off x="642938" y="357188"/>
            <a:ext cx="7786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uz-Cyrl-UZ" sz="2800" b="1">
                <a:latin typeface="Times New Roman" pitchFamily="18" charset="0"/>
                <a:cs typeface="Times New Roman" pitchFamily="18" charset="0"/>
              </a:rPr>
              <a:t>БМТ баҳолаши бўйича Э-Ҳукумат рейтинги</a:t>
            </a: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214313" y="1489075"/>
          <a:ext cx="8429626" cy="33686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936024"/>
                <a:gridCol w="2164534"/>
                <a:gridCol w="2164534"/>
                <a:gridCol w="2164534"/>
              </a:tblGrid>
              <a:tr h="1641187"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Мамлакат</a:t>
                      </a:r>
                      <a:endParaRPr lang="uz-Cyrl-UZ" sz="2400" b="1" i="0" u="none" strike="noStrike" noProof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Умумий</a:t>
                      </a:r>
                      <a:endParaRPr lang="uz-Cyrl-UZ" sz="2400" b="1" i="0" u="none" strike="noStrike" noProof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Онлайн </a:t>
                      </a:r>
                    </a:p>
                    <a:p>
                      <a:pPr algn="ctr" fontAlgn="ctr"/>
                      <a:r>
                        <a:rPr lang="uz-Cyrl-UZ" sz="2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хизматлар</a:t>
                      </a:r>
                      <a:endParaRPr lang="uz-Cyrl-UZ" sz="2400" b="1" i="0" u="none" strike="noStrike" noProof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z-Cyrl-UZ" sz="2400" b="1" u="none" strike="noStrike" kern="1200" noProof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Электрон </a:t>
                      </a:r>
                    </a:p>
                    <a:p>
                      <a:pPr algn="ctr" fontAlgn="ctr"/>
                      <a:r>
                        <a:rPr lang="uz-Cyrl-UZ" sz="2400" b="1" u="none" strike="noStrike" kern="1200" noProof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қатнашиш</a:t>
                      </a:r>
                      <a:endParaRPr lang="uz-Cyrl-UZ" sz="2400" b="1" u="none" strike="noStrike" kern="1200" noProof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653">
                <a:tc>
                  <a:txBody>
                    <a:bodyPr/>
                    <a:lstStyle/>
                    <a:p>
                      <a:pPr marL="93663" indent="-93663" algn="ctr" fontAlgn="b"/>
                      <a:r>
                        <a:rPr lang="ru-RU" sz="2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Корея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  <a:endParaRPr lang="ru-RU" sz="24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98835">
                <a:tc>
                  <a:txBody>
                    <a:bodyPr/>
                    <a:lstStyle/>
                    <a:p>
                      <a:pPr algn="ctr" fontAlgn="b"/>
                      <a:r>
                        <a:rPr lang="uz-Cyrl-UZ" sz="2400" b="1" u="none" strike="noStrike" noProof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Ўзбекистон</a:t>
                      </a:r>
                      <a:endParaRPr lang="uz-Cyrl-UZ" sz="2400" b="1" i="0" u="none" strike="noStrike" noProof="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</a:t>
                      </a:r>
                      <a:endParaRPr lang="ru-RU" sz="2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4" marR="9524" marT="95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23</a:t>
                      </a:r>
                      <a:endParaRPr lang="ru-RU" sz="24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525" marR="9525" marT="95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76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auto">
          <a:xfrm>
            <a:off x="0" y="0"/>
            <a:ext cx="9144000" cy="836712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ru-RU" smtClean="0">
              <a:solidFill>
                <a:srgbClr val="14375A">
                  <a:lumMod val="60000"/>
                  <a:lumOff val="40000"/>
                </a:srgbClr>
              </a:solidFill>
              <a:latin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0" y="836712"/>
            <a:ext cx="9144000" cy="288032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ru-RU" smtClean="0">
              <a:solidFill>
                <a:srgbClr val="19426B"/>
              </a:solidFill>
              <a:latin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0" y="1052736"/>
            <a:ext cx="9144000" cy="5805264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ru-RU" smtClean="0">
              <a:solidFill>
                <a:srgbClr val="19426B"/>
              </a:solidFill>
              <a:latin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032" y="44624"/>
            <a:ext cx="8280400" cy="720278"/>
          </a:xfrm>
        </p:spPr>
        <p:txBody>
          <a:bodyPr/>
          <a:lstStyle/>
          <a:p>
            <a:pPr algn="ctr"/>
            <a:r>
              <a:rPr lang="ru-RU" sz="2000" dirty="0" smtClean="0">
                <a:latin typeface="+mj-lt"/>
                <a:cs typeface="Times New Roman" pitchFamily="18" charset="0"/>
              </a:rPr>
              <a:t>Э-ХУКУМАТ КЛАССИФИКАЦИЯСИ</a:t>
            </a:r>
            <a:endParaRPr lang="ru-RU" sz="2000" dirty="0">
              <a:latin typeface="+mj-lt"/>
              <a:cs typeface="Times New Roman" pitchFamily="18" charset="0"/>
            </a:endParaRPr>
          </a:p>
        </p:txBody>
      </p:sp>
      <p:sp>
        <p:nvSpPr>
          <p:cNvPr id="24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0FF7B2C3-5839-44C7-A696-C7E1E92574D1}" type="slidenum">
              <a:rPr lang="ru-RU">
                <a:solidFill>
                  <a:schemeClr val="bg1"/>
                </a:solidFill>
              </a:rPr>
              <a:pPr/>
              <a:t>7</a:t>
            </a:fld>
            <a:endParaRPr lang="ru-RU">
              <a:solidFill>
                <a:schemeClr val="bg1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 bwMode="auto">
          <a:xfrm>
            <a:off x="-36512" y="6597352"/>
            <a:ext cx="9180512" cy="260648"/>
          </a:xfrm>
          <a:prstGeom prst="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ru-RU" smtClean="0">
              <a:solidFill>
                <a:srgbClr val="19426B"/>
              </a:solidFill>
              <a:latin typeface="Times New Roman" pitchFamily="18" charset="0"/>
            </a:endParaRPr>
          </a:p>
        </p:txBody>
      </p:sp>
      <p:grpSp>
        <p:nvGrpSpPr>
          <p:cNvPr id="10" name="Группа 27"/>
          <p:cNvGrpSpPr>
            <a:grpSpLocks/>
          </p:cNvGrpSpPr>
          <p:nvPr/>
        </p:nvGrpSpPr>
        <p:grpSpPr bwMode="auto">
          <a:xfrm>
            <a:off x="107504" y="1124745"/>
            <a:ext cx="8856984" cy="5277296"/>
            <a:chOff x="1727200" y="1517121"/>
            <a:chExt cx="8542866" cy="5000625"/>
          </a:xfrm>
        </p:grpSpPr>
        <p:sp>
          <p:nvSpPr>
            <p:cNvPr id="12" name="Стрелка вправо 11"/>
            <p:cNvSpPr/>
            <p:nvPr/>
          </p:nvSpPr>
          <p:spPr>
            <a:xfrm>
              <a:off x="1727200" y="1517121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none" lIns="108000" tIns="36000" rIns="36000" bIns="36000" anchor="ctr"/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endParaRPr lang="ru-RU" sz="1600" dirty="0">
                <a:solidFill>
                  <a:schemeClr val="tx1"/>
                </a:solidFill>
              </a:endParaRPr>
            </a:p>
          </p:txBody>
        </p:sp>
        <p:sp>
          <p:nvSpPr>
            <p:cNvPr id="13" name="Стрелка вправо 12"/>
            <p:cNvSpPr/>
            <p:nvPr/>
          </p:nvSpPr>
          <p:spPr>
            <a:xfrm>
              <a:off x="1727200" y="2802996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solidFill>
              <a:schemeClr val="accent3">
                <a:lumMod val="9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none" lIns="108000" tIns="36000" rIns="36000" bIns="36000" anchor="ctr"/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endParaRPr lang="ru-RU" sz="1600" dirty="0">
                <a:solidFill>
                  <a:schemeClr val="tx1"/>
                </a:solidFill>
              </a:endParaRPr>
            </a:p>
          </p:txBody>
        </p:sp>
        <p:sp>
          <p:nvSpPr>
            <p:cNvPr id="14" name="Стрелка вправо 13"/>
            <p:cNvSpPr/>
            <p:nvPr/>
          </p:nvSpPr>
          <p:spPr>
            <a:xfrm>
              <a:off x="1727200" y="4088871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none" lIns="108000" tIns="36000" rIns="36000" bIns="36000" anchor="ctr"/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endParaRPr lang="ru-RU" sz="16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5" name="Стрелка вправо 14"/>
            <p:cNvSpPr/>
            <p:nvPr/>
          </p:nvSpPr>
          <p:spPr>
            <a:xfrm>
              <a:off x="1727200" y="5374746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solidFill>
              <a:schemeClr val="bg1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wrap="none" lIns="108000" tIns="36000" rIns="36000" bIns="36000" anchor="ctr"/>
            <a:lstStyle/>
            <a:p>
              <a:pPr marL="179388" indent="-179388" eaLnBrk="1" fontAlgn="auto" hangingPunct="1">
                <a:spcBef>
                  <a:spcPts val="0"/>
                </a:spcBef>
                <a:spcAft>
                  <a:spcPts val="0"/>
                </a:spcAft>
                <a:buFont typeface="Arial" pitchFamily="34" charset="0"/>
                <a:buChar char="•"/>
                <a:defRPr/>
              </a:pPr>
              <a:endParaRPr lang="ru-RU" sz="16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1892909" y="1588559"/>
              <a:ext cx="2746266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ДАВЛАТ ВА ФУҚАРО ЎЗАРО БОҒЛАНГАН ФАОЛИЯТИ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6803045" y="1588559"/>
              <a:ext cx="2646519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РЕЖИМ 24/7/365;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ҚИЗИҚИШЛАРНИ ҚЎЛЛАБ ҚУВВАТЛОВЧИ ТИЗИМ; ИҚТИСОД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1892909" y="2874434"/>
              <a:ext cx="2746266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ДАВЛАТ ВА </a:t>
              </a: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БИЗНЕС </a:t>
              </a:r>
              <a:r>
                <a:rPr lang="ru-RU" sz="1600" b="1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ЎЗАРО БОҒЛАНГАН </a:t>
              </a: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ФАОЛИЯТИ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6730649" y="2874434"/>
              <a:ext cx="2982763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ЎЗАРОКЕЛИШИЛГАН ШАРТЛАР;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АУТСОРСИНГ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1892909" y="4160309"/>
              <a:ext cx="2746266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5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ДАВЛАТ БОШҚАРУВИНИНГ ТУРЛИ ТАРМОҚЛАРИННГ ЎЗАРО БОҒЛАНГАН ФАОЛИЯТИ</a:t>
              </a:r>
              <a:endParaRPr lang="ru-RU" sz="15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6730649" y="4160309"/>
              <a:ext cx="3042289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АКТ БИЛАН ИШЛАШДА ХОДИМЛАРНИ МОТИВАЦИЯ ҚИЛИШ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1892909" y="5446184"/>
              <a:ext cx="2746266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ДАВЛАТ ВА ДАВЛАТ ХОДИМЛАРИНИНГ ЎЗАРО БОҒЛАНГАН ФАОЛИЯТИ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6730649" y="5446184"/>
              <a:ext cx="2646518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ХОДИМЛАРНИ МАЛАКАСИНИ ОШИРИШ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4745358" y="1517121"/>
              <a:ext cx="1982074" cy="1143000"/>
            </a:xfrm>
            <a:prstGeom prst="roundRect">
              <a:avLst/>
            </a:prstGeom>
            <a:solidFill>
              <a:schemeClr val="bg1"/>
            </a:solidFill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algn="ctr">
                <a:spcBef>
                  <a:spcPct val="20000"/>
                </a:spcBef>
              </a:pPr>
              <a:endParaRPr lang="ru-RU" sz="1400" b="1" dirty="0" smtClean="0">
                <a:solidFill>
                  <a:schemeClr val="tx1"/>
                </a:solidFill>
                <a:latin typeface="Arial" pitchFamily="34" charset="0"/>
              </a:endParaRPr>
            </a:p>
            <a:p>
              <a:pPr marL="342900" indent="-342900" algn="ctr">
                <a:spcBef>
                  <a:spcPct val="20000"/>
                </a:spcBef>
              </a:pPr>
              <a:r>
                <a:rPr lang="en-US" sz="2400" b="1" dirty="0" smtClean="0">
                  <a:solidFill>
                    <a:schemeClr val="tx1"/>
                  </a:solidFill>
                  <a:latin typeface="Arial" pitchFamily="34" charset="0"/>
                </a:rPr>
                <a:t>G</a:t>
              </a:r>
              <a:r>
                <a:rPr lang="ru-RU" sz="2400" b="1" dirty="0" smtClean="0">
                  <a:solidFill>
                    <a:schemeClr val="tx1"/>
                  </a:solidFill>
                  <a:latin typeface="Arial" pitchFamily="34" charset="0"/>
                </a:rPr>
                <a:t>2</a:t>
              </a:r>
              <a:r>
                <a:rPr lang="en-US" sz="2400" b="1" dirty="0" smtClean="0">
                  <a:solidFill>
                    <a:schemeClr val="tx1"/>
                  </a:solidFill>
                  <a:latin typeface="Arial" pitchFamily="34" charset="0"/>
                </a:rPr>
                <a:t>C</a:t>
              </a:r>
              <a:endParaRPr lang="ru-RU" sz="2400" b="1" dirty="0" smtClean="0">
                <a:solidFill>
                  <a:schemeClr val="tx1"/>
                </a:solidFill>
                <a:latin typeface="Arial" pitchFamily="34" charset="0"/>
              </a:endParaRP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</a:rPr>
                <a:t>GOVERNMENT </a:t>
              </a: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600" b="1" dirty="0" smtClean="0">
                  <a:solidFill>
                    <a:schemeClr val="tx1"/>
                  </a:solidFill>
                  <a:latin typeface="Arial" pitchFamily="34" charset="0"/>
                </a:rPr>
                <a:t>TO CITIZEN</a:t>
              </a:r>
            </a:p>
            <a:p>
              <a:pPr marL="342900" indent="-342900" algn="ctr">
                <a:spcBef>
                  <a:spcPct val="20000"/>
                </a:spcBef>
              </a:pPr>
              <a:endParaRPr lang="ru-RU" sz="1400" b="1" dirty="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28" name="Скругленный прямоугольник 27"/>
            <p:cNvSpPr/>
            <p:nvPr/>
          </p:nvSpPr>
          <p:spPr>
            <a:xfrm>
              <a:off x="4745358" y="2802996"/>
              <a:ext cx="1982074" cy="1143000"/>
            </a:xfrm>
            <a:prstGeom prst="roundRect">
              <a:avLst/>
            </a:prstGeom>
            <a:solidFill>
              <a:schemeClr val="bg1"/>
            </a:solidFill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n-US" sz="2400" b="1" dirty="0">
                  <a:solidFill>
                    <a:schemeClr val="tx1"/>
                  </a:solidFill>
                  <a:latin typeface="Arial" pitchFamily="34" charset="0"/>
                </a:rPr>
                <a:t>G</a:t>
              </a:r>
              <a:r>
                <a:rPr lang="ru-RU" sz="2400" b="1" dirty="0" smtClean="0">
                  <a:solidFill>
                    <a:schemeClr val="tx1"/>
                  </a:solidFill>
                  <a:latin typeface="Arial" pitchFamily="34" charset="0"/>
                </a:rPr>
                <a:t>2</a:t>
              </a:r>
              <a:r>
                <a:rPr lang="en-US" sz="2400" b="1" dirty="0" smtClean="0">
                  <a:solidFill>
                    <a:schemeClr val="tx1"/>
                  </a:solidFill>
                  <a:latin typeface="Arial" pitchFamily="34" charset="0"/>
                </a:rPr>
                <a:t>B</a:t>
              </a:r>
              <a:endParaRPr lang="ru-RU" sz="2400" b="1" dirty="0">
                <a:solidFill>
                  <a:schemeClr val="tx1"/>
                </a:solidFill>
                <a:latin typeface="Arial" pitchFamily="34" charset="0"/>
              </a:endParaRP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600" b="1" dirty="0">
                  <a:solidFill>
                    <a:schemeClr val="tx1"/>
                  </a:solidFill>
                  <a:latin typeface="Arial" pitchFamily="34" charset="0"/>
                </a:rPr>
                <a:t>GOVERNMENT </a:t>
              </a: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600" b="1" dirty="0">
                  <a:solidFill>
                    <a:schemeClr val="tx1"/>
                  </a:solidFill>
                  <a:latin typeface="Arial" pitchFamily="34" charset="0"/>
                </a:rPr>
                <a:t>TO </a:t>
              </a:r>
              <a:r>
                <a:rPr lang="en-US" sz="1600" b="1" dirty="0" smtClean="0">
                  <a:solidFill>
                    <a:schemeClr val="tx1"/>
                  </a:solidFill>
                  <a:latin typeface="Arial" pitchFamily="34" charset="0"/>
                </a:rPr>
                <a:t>BUSINESS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29" name="Скругленный прямоугольник 28"/>
            <p:cNvSpPr/>
            <p:nvPr/>
          </p:nvSpPr>
          <p:spPr>
            <a:xfrm>
              <a:off x="4745357" y="4088871"/>
              <a:ext cx="1985291" cy="1143000"/>
            </a:xfrm>
            <a:prstGeom prst="roundRect">
              <a:avLst/>
            </a:prstGeom>
            <a:solidFill>
              <a:schemeClr val="bg1"/>
            </a:solidFill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n-US" sz="2400" b="1" dirty="0">
                  <a:solidFill>
                    <a:schemeClr val="tx1"/>
                  </a:solidFill>
                  <a:latin typeface="Arial" pitchFamily="34" charset="0"/>
                </a:rPr>
                <a:t>G</a:t>
              </a:r>
              <a:r>
                <a:rPr lang="ru-RU" sz="2400" b="1" dirty="0" smtClean="0">
                  <a:solidFill>
                    <a:schemeClr val="tx1"/>
                  </a:solidFill>
                  <a:latin typeface="Arial" pitchFamily="34" charset="0"/>
                </a:rPr>
                <a:t>2</a:t>
              </a:r>
              <a:r>
                <a:rPr lang="en-US" sz="2400" b="1" dirty="0">
                  <a:solidFill>
                    <a:schemeClr val="tx1"/>
                  </a:solidFill>
                  <a:latin typeface="Arial" pitchFamily="34" charset="0"/>
                </a:rPr>
                <a:t>G</a:t>
              </a:r>
              <a:endParaRPr lang="ru-RU" sz="2000" b="1" dirty="0">
                <a:solidFill>
                  <a:schemeClr val="tx1"/>
                </a:solidFill>
                <a:latin typeface="Arial" pitchFamily="34" charset="0"/>
              </a:endParaRP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500" b="1" dirty="0">
                  <a:solidFill>
                    <a:schemeClr val="tx1"/>
                  </a:solidFill>
                  <a:latin typeface="Arial" pitchFamily="34" charset="0"/>
                </a:rPr>
                <a:t>GOVERNMENT </a:t>
              </a: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500" b="1" dirty="0">
                  <a:solidFill>
                    <a:schemeClr val="tx1"/>
                  </a:solidFill>
                  <a:latin typeface="Arial" pitchFamily="34" charset="0"/>
                </a:rPr>
                <a:t>TO </a:t>
              </a:r>
              <a:r>
                <a:rPr lang="ru-RU" sz="1500" b="1" dirty="0" smtClean="0">
                  <a:solidFill>
                    <a:schemeClr val="tx1"/>
                  </a:solidFill>
                  <a:latin typeface="Arial" pitchFamily="34" charset="0"/>
                </a:rPr>
                <a:t>GOVERNMENT</a:t>
              </a:r>
              <a:endParaRPr lang="ru-RU" sz="1500" b="1" dirty="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30" name="Скругленный прямоугольник 29"/>
            <p:cNvSpPr/>
            <p:nvPr/>
          </p:nvSpPr>
          <p:spPr>
            <a:xfrm>
              <a:off x="4745358" y="5374746"/>
              <a:ext cx="1982074" cy="1143000"/>
            </a:xfrm>
            <a:prstGeom prst="roundRect">
              <a:avLst/>
            </a:prstGeom>
            <a:solidFill>
              <a:schemeClr val="bg1"/>
            </a:solidFill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342900" indent="-342900" algn="ctr">
                <a:spcBef>
                  <a:spcPct val="20000"/>
                </a:spcBef>
              </a:pPr>
              <a:r>
                <a:rPr lang="en-US" sz="2400" b="1" dirty="0">
                  <a:solidFill>
                    <a:schemeClr val="tx1"/>
                  </a:solidFill>
                  <a:latin typeface="Arial" pitchFamily="34" charset="0"/>
                </a:rPr>
                <a:t>G</a:t>
              </a:r>
              <a:r>
                <a:rPr lang="ru-RU" sz="2400" b="1" dirty="0" smtClean="0">
                  <a:solidFill>
                    <a:schemeClr val="tx1"/>
                  </a:solidFill>
                  <a:latin typeface="Arial" pitchFamily="34" charset="0"/>
                </a:rPr>
                <a:t>2</a:t>
              </a:r>
              <a:r>
                <a:rPr lang="en-US" sz="2400" b="1" dirty="0" smtClean="0">
                  <a:solidFill>
                    <a:schemeClr val="tx1"/>
                  </a:solidFill>
                  <a:latin typeface="Arial" pitchFamily="34" charset="0"/>
                </a:rPr>
                <a:t>E</a:t>
              </a:r>
              <a:endParaRPr lang="ru-RU" sz="2400" b="1" dirty="0">
                <a:solidFill>
                  <a:schemeClr val="tx1"/>
                </a:solidFill>
                <a:latin typeface="Arial" pitchFamily="34" charset="0"/>
              </a:endParaRP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600" b="1" dirty="0">
                  <a:solidFill>
                    <a:schemeClr val="tx1"/>
                  </a:solidFill>
                  <a:latin typeface="Arial" pitchFamily="34" charset="0"/>
                </a:rPr>
                <a:t>GOVERNMENT </a:t>
              </a:r>
            </a:p>
            <a:p>
              <a:pPr marL="342900" indent="-342900" algn="ctr">
                <a:spcBef>
                  <a:spcPct val="20000"/>
                </a:spcBef>
              </a:pPr>
              <a:r>
                <a:rPr lang="ru-RU" sz="1600" b="1" dirty="0">
                  <a:solidFill>
                    <a:schemeClr val="tx1"/>
                  </a:solidFill>
                  <a:latin typeface="Arial" pitchFamily="34" charset="0"/>
                </a:rPr>
                <a:t>TO </a:t>
              </a:r>
              <a:r>
                <a:rPr lang="en-US" sz="1600" b="1" dirty="0" smtClean="0">
                  <a:solidFill>
                    <a:schemeClr val="tx1"/>
                  </a:solidFill>
                  <a:latin typeface="Arial" pitchFamily="34" charset="0"/>
                </a:rPr>
                <a:t>EMPLOYEES</a:t>
              </a:r>
              <a:endParaRPr lang="ru-RU" sz="1600" b="1" dirty="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2543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2" name="AutoShape 16"/>
          <p:cNvCxnSpPr>
            <a:cxnSpLocks noChangeShapeType="1"/>
          </p:cNvCxnSpPr>
          <p:nvPr/>
        </p:nvCxnSpPr>
        <p:spPr bwMode="auto">
          <a:xfrm rot="16200000" flipH="1">
            <a:off x="462558" y="4629348"/>
            <a:ext cx="590550" cy="5954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3" name="AutoShape 16"/>
          <p:cNvCxnSpPr>
            <a:cxnSpLocks noChangeShapeType="1"/>
          </p:cNvCxnSpPr>
          <p:nvPr/>
        </p:nvCxnSpPr>
        <p:spPr bwMode="auto">
          <a:xfrm rot="16200000" flipH="1">
            <a:off x="1556743" y="4638874"/>
            <a:ext cx="590550" cy="5953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4" name="AutoShape 16"/>
          <p:cNvCxnSpPr>
            <a:cxnSpLocks noChangeShapeType="1"/>
          </p:cNvCxnSpPr>
          <p:nvPr/>
        </p:nvCxnSpPr>
        <p:spPr bwMode="auto">
          <a:xfrm rot="16200000" flipH="1">
            <a:off x="2762846" y="4629348"/>
            <a:ext cx="590550" cy="5954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485" name="AutoShape 16"/>
          <p:cNvCxnSpPr>
            <a:cxnSpLocks noChangeShapeType="1"/>
          </p:cNvCxnSpPr>
          <p:nvPr/>
        </p:nvCxnSpPr>
        <p:spPr bwMode="auto">
          <a:xfrm rot="5400000">
            <a:off x="1812727" y="3809008"/>
            <a:ext cx="1100138" cy="3572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19" name="Заголовок 1"/>
          <p:cNvSpPr>
            <a:spLocks noGrp="1"/>
          </p:cNvSpPr>
          <p:nvPr>
            <p:ph type="title"/>
          </p:nvPr>
        </p:nvSpPr>
        <p:spPr>
          <a:xfrm>
            <a:off x="0" y="52389"/>
            <a:ext cx="9144000" cy="668337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uz-Cyrl-UZ" sz="3000" b="1" dirty="0" smtClean="0">
                <a:solidFill>
                  <a:schemeClr val="tx2"/>
                </a:solidFill>
                <a:latin typeface="+mj-lt"/>
                <a:ea typeface="+mn-ea"/>
                <a:cs typeface="Times New Roman" pitchFamily="18" charset="0"/>
              </a:rPr>
              <a:t>Электрон хукумат тизимини бошқарув схемаси</a:t>
            </a:r>
            <a:endParaRPr lang="ru-RU" sz="3000" b="1" dirty="0" smtClean="0">
              <a:solidFill>
                <a:schemeClr val="tx2"/>
              </a:solidFill>
              <a:latin typeface="+mj-lt"/>
              <a:ea typeface="+mn-ea"/>
              <a:cs typeface="Times New Roman" pitchFamily="18" charset="0"/>
            </a:endParaRPr>
          </a:p>
        </p:txBody>
      </p:sp>
      <p:sp>
        <p:nvSpPr>
          <p:cNvPr id="20487" name="Rectangle 22"/>
          <p:cNvSpPr>
            <a:spLocks noChangeArrowheads="1"/>
          </p:cNvSpPr>
          <p:nvPr/>
        </p:nvSpPr>
        <p:spPr bwMode="auto">
          <a:xfrm>
            <a:off x="0" y="278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uz-Cyrl-UZ"/>
          </a:p>
        </p:txBody>
      </p:sp>
      <p:cxnSp>
        <p:nvCxnSpPr>
          <p:cNvPr id="20488" name="AutoShape 18"/>
          <p:cNvCxnSpPr>
            <a:cxnSpLocks noChangeShapeType="1"/>
          </p:cNvCxnSpPr>
          <p:nvPr/>
        </p:nvCxnSpPr>
        <p:spPr bwMode="auto">
          <a:xfrm rot="16200000" flipH="1">
            <a:off x="3792539" y="2241154"/>
            <a:ext cx="1449387" cy="11906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0" name="AutoShape 20"/>
          <p:cNvSpPr>
            <a:spLocks noChangeArrowheads="1"/>
          </p:cNvSpPr>
          <p:nvPr/>
        </p:nvSpPr>
        <p:spPr bwMode="auto">
          <a:xfrm>
            <a:off x="2851547" y="908051"/>
            <a:ext cx="3433763" cy="69056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Ўзбекистон Республикаси Бош Вазири</a:t>
            </a:r>
            <a:endParaRPr lang="ru-RU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490" name="AutoShape 16"/>
          <p:cNvCxnSpPr>
            <a:cxnSpLocks noChangeShapeType="1"/>
          </p:cNvCxnSpPr>
          <p:nvPr/>
        </p:nvCxnSpPr>
        <p:spPr bwMode="auto">
          <a:xfrm rot="10800000" flipV="1">
            <a:off x="2722960" y="4902201"/>
            <a:ext cx="2616994" cy="3175"/>
          </a:xfrm>
          <a:prstGeom prst="straightConnector1">
            <a:avLst/>
          </a:prstGeom>
          <a:noFill/>
          <a:ln w="31750">
            <a:solidFill>
              <a:srgbClr val="9BBB59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491" name="TextBox 128"/>
          <p:cNvSpPr txBox="1">
            <a:spLocks noChangeArrowheads="1"/>
          </p:cNvSpPr>
          <p:nvPr/>
        </p:nvSpPr>
        <p:spPr bwMode="auto">
          <a:xfrm>
            <a:off x="790576" y="5889626"/>
            <a:ext cx="20895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sz="1200" b="1" dirty="0" smtClean="0"/>
              <a:t>Электрон Хукумат доирасида лойихаларни техник амалга ошириш ва қўллаб-қувватлаш</a:t>
            </a:r>
            <a:endParaRPr lang="ru-RU" sz="1200" b="1" dirty="0"/>
          </a:p>
        </p:txBody>
      </p:sp>
      <p:sp>
        <p:nvSpPr>
          <p:cNvPr id="20492" name="TextBox 128"/>
          <p:cNvSpPr txBox="1">
            <a:spLocks noChangeArrowheads="1"/>
          </p:cNvSpPr>
          <p:nvPr/>
        </p:nvSpPr>
        <p:spPr bwMode="auto">
          <a:xfrm>
            <a:off x="3702512" y="5338856"/>
            <a:ext cx="16374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sz="1200" dirty="0" smtClean="0"/>
              <a:t>Сиёсатни ишлаб чиқиш, амалга ошириш реализацияси</a:t>
            </a:r>
            <a:endParaRPr lang="ru-RU" sz="1200" dirty="0"/>
          </a:p>
        </p:txBody>
      </p:sp>
      <p:sp>
        <p:nvSpPr>
          <p:cNvPr id="20493" name="TextBox 120"/>
          <p:cNvSpPr txBox="1">
            <a:spLocks noChangeArrowheads="1"/>
          </p:cNvSpPr>
          <p:nvPr/>
        </p:nvSpPr>
        <p:spPr bwMode="auto">
          <a:xfrm>
            <a:off x="1254919" y="3709988"/>
            <a:ext cx="115609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sz="1000" dirty="0" smtClean="0"/>
              <a:t>Меъёрий-методологик бошқарув</a:t>
            </a:r>
            <a:endParaRPr lang="ru-RU" sz="1000" dirty="0"/>
          </a:p>
        </p:txBody>
      </p:sp>
      <p:sp>
        <p:nvSpPr>
          <p:cNvPr id="20494" name="TextBox 129"/>
          <p:cNvSpPr txBox="1">
            <a:spLocks noChangeArrowheads="1"/>
          </p:cNvSpPr>
          <p:nvPr/>
        </p:nvSpPr>
        <p:spPr bwMode="auto">
          <a:xfrm>
            <a:off x="5796558" y="2679874"/>
            <a:ext cx="28798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1200" dirty="0" smtClean="0"/>
              <a:t>BPR</a:t>
            </a:r>
            <a:r>
              <a:rPr lang="uz-Cyrl-UZ" sz="1200" dirty="0" smtClean="0"/>
              <a:t> ташкил этиш ва мониторинг ўтказиш, дастур доирасда лойихани амалга оширишни бошқариш</a:t>
            </a:r>
            <a:endParaRPr lang="ru-RU" sz="1200" dirty="0"/>
          </a:p>
        </p:txBody>
      </p:sp>
      <p:sp>
        <p:nvSpPr>
          <p:cNvPr id="20495" name="TextBox 129"/>
          <p:cNvSpPr txBox="1">
            <a:spLocks noChangeArrowheads="1"/>
          </p:cNvSpPr>
          <p:nvPr/>
        </p:nvSpPr>
        <p:spPr bwMode="auto">
          <a:xfrm>
            <a:off x="7091363" y="3721101"/>
            <a:ext cx="17835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z-Cyrl-UZ" sz="1200" dirty="0" smtClean="0"/>
              <a:t>Электрон хукумат доирасида ташкилий лойихаларни амалга ошириш</a:t>
            </a:r>
            <a:endParaRPr lang="ru-RU" sz="1200" dirty="0"/>
          </a:p>
        </p:txBody>
      </p:sp>
      <p:cxnSp>
        <p:nvCxnSpPr>
          <p:cNvPr id="20496" name="AutoShape 16"/>
          <p:cNvCxnSpPr>
            <a:cxnSpLocks noChangeShapeType="1"/>
          </p:cNvCxnSpPr>
          <p:nvPr/>
        </p:nvCxnSpPr>
        <p:spPr bwMode="auto">
          <a:xfrm rot="16200000" flipH="1">
            <a:off x="5295305" y="4427737"/>
            <a:ext cx="590550" cy="5953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7" name="AutoShape 13"/>
          <p:cNvSpPr>
            <a:spLocks noChangeArrowheads="1"/>
          </p:cNvSpPr>
          <p:nvPr/>
        </p:nvSpPr>
        <p:spPr bwMode="auto">
          <a:xfrm>
            <a:off x="4743450" y="4545014"/>
            <a:ext cx="1571625" cy="6889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100" dirty="0" smtClean="0">
                <a:latin typeface="Arial" pitchFamily="34" charset="0"/>
                <a:cs typeface="Arial" pitchFamily="34" charset="0"/>
              </a:rPr>
              <a:t>AKT </a:t>
            </a:r>
            <a:r>
              <a:rPr lang="uz-Cyrl-UZ" sz="1100" dirty="0" smtClean="0">
                <a:latin typeface="Arial" pitchFamily="34" charset="0"/>
                <a:cs typeface="Arial" pitchFamily="34" charset="0"/>
              </a:rPr>
              <a:t>бўйича давлат органларининг махсус бўлимлари</a:t>
            </a:r>
            <a:endParaRPr lang="ru-RU" sz="1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98" name="TextBox 129"/>
          <p:cNvSpPr txBox="1">
            <a:spLocks noChangeArrowheads="1"/>
          </p:cNvSpPr>
          <p:nvPr/>
        </p:nvSpPr>
        <p:spPr bwMode="auto">
          <a:xfrm>
            <a:off x="389335" y="1855788"/>
            <a:ext cx="19669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1200" dirty="0" smtClean="0"/>
              <a:t>BPR </a:t>
            </a:r>
            <a:r>
              <a:rPr lang="uz-Cyrl-UZ" sz="1200" dirty="0" smtClean="0"/>
              <a:t>ўтказиш, дастурни амалга оширишда умумий бошқаруви</a:t>
            </a:r>
            <a:endParaRPr lang="ru-RU" sz="1200" dirty="0"/>
          </a:p>
        </p:txBody>
      </p:sp>
      <p:cxnSp>
        <p:nvCxnSpPr>
          <p:cNvPr id="20499" name="AutoShape 16"/>
          <p:cNvCxnSpPr>
            <a:cxnSpLocks noChangeShapeType="1"/>
          </p:cNvCxnSpPr>
          <p:nvPr/>
        </p:nvCxnSpPr>
        <p:spPr bwMode="auto">
          <a:xfrm rot="16200000" flipH="1">
            <a:off x="1550789" y="5237361"/>
            <a:ext cx="590550" cy="5954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0" name="AutoShape 13"/>
          <p:cNvSpPr>
            <a:spLocks noChangeArrowheads="1"/>
          </p:cNvSpPr>
          <p:nvPr/>
        </p:nvSpPr>
        <p:spPr bwMode="auto">
          <a:xfrm>
            <a:off x="2722896" y="4529139"/>
            <a:ext cx="1181776" cy="687387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Датацентр 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AutoShape 13"/>
          <p:cNvSpPr>
            <a:spLocks noChangeArrowheads="1"/>
          </p:cNvSpPr>
          <p:nvPr/>
        </p:nvSpPr>
        <p:spPr bwMode="auto">
          <a:xfrm>
            <a:off x="210742" y="5351464"/>
            <a:ext cx="3231356" cy="4540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Бошқа тизимли интеграторлар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5" name="AutoShape 13"/>
          <p:cNvSpPr>
            <a:spLocks noChangeArrowheads="1"/>
          </p:cNvSpPr>
          <p:nvPr/>
        </p:nvSpPr>
        <p:spPr bwMode="auto">
          <a:xfrm>
            <a:off x="2006204" y="2649539"/>
            <a:ext cx="3078956" cy="687387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400" b="1" dirty="0" smtClean="0">
                <a:latin typeface="Arial" pitchFamily="34" charset="0"/>
                <a:cs typeface="Arial" pitchFamily="34" charset="0"/>
              </a:rPr>
              <a:t>ЎзРАА ва ТТ Давлат қўмита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503" name="AutoShape 16"/>
          <p:cNvCxnSpPr>
            <a:cxnSpLocks noChangeShapeType="1"/>
          </p:cNvCxnSpPr>
          <p:nvPr/>
        </p:nvCxnSpPr>
        <p:spPr bwMode="auto">
          <a:xfrm rot="10800000">
            <a:off x="738188" y="4343400"/>
            <a:ext cx="2313385" cy="0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6" name="AutoShape 13"/>
          <p:cNvSpPr>
            <a:spLocks noChangeArrowheads="1"/>
          </p:cNvSpPr>
          <p:nvPr/>
        </p:nvSpPr>
        <p:spPr bwMode="auto">
          <a:xfrm>
            <a:off x="2664619" y="3792539"/>
            <a:ext cx="4399360" cy="4476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400" dirty="0" smtClean="0">
                <a:latin typeface="Arial" pitchFamily="34" charset="0"/>
                <a:cs typeface="Arial" pitchFamily="34" charset="0"/>
              </a:rPr>
              <a:t>Вазирликлар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AutoShape 13"/>
          <p:cNvSpPr>
            <a:spLocks noChangeArrowheads="1"/>
          </p:cNvSpPr>
          <p:nvPr/>
        </p:nvSpPr>
        <p:spPr bwMode="auto">
          <a:xfrm>
            <a:off x="1465347" y="4538664"/>
            <a:ext cx="1234440" cy="687387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Ахборот хавфсизлик маркази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>
            <a:off x="38101" y="4529139"/>
            <a:ext cx="1403802" cy="687387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1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Электрон хукуматни ривожлантириш маркази.</a:t>
            </a:r>
            <a:endParaRPr lang="ru-RU" sz="11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0507" name="AutoShape 16"/>
          <p:cNvCxnSpPr>
            <a:cxnSpLocks noChangeShapeType="1"/>
          </p:cNvCxnSpPr>
          <p:nvPr/>
        </p:nvCxnSpPr>
        <p:spPr bwMode="auto">
          <a:xfrm>
            <a:off x="5554267" y="2290763"/>
            <a:ext cx="0" cy="1501776"/>
          </a:xfrm>
          <a:prstGeom prst="straightConnector1">
            <a:avLst/>
          </a:prstGeom>
          <a:noFill/>
          <a:ln w="31750">
            <a:solidFill>
              <a:srgbClr val="9BBB5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" name="AutoShape 20"/>
          <p:cNvSpPr>
            <a:spLocks noChangeArrowheads="1"/>
          </p:cNvSpPr>
          <p:nvPr/>
        </p:nvSpPr>
        <p:spPr bwMode="auto">
          <a:xfrm>
            <a:off x="2391966" y="1903413"/>
            <a:ext cx="4225528" cy="41751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Республика комиссияси</a:t>
            </a:r>
            <a:endParaRPr lang="ru-RU" sz="1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213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266" name="Прямая соединительная линия 62"/>
          <p:cNvCxnSpPr>
            <a:cxnSpLocks noChangeShapeType="1"/>
          </p:cNvCxnSpPr>
          <p:nvPr/>
        </p:nvCxnSpPr>
        <p:spPr bwMode="auto">
          <a:xfrm rot="5400000">
            <a:off x="-1296988" y="3746501"/>
            <a:ext cx="4600575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9"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483148E-81AF-4390-93A0-A54E4E432E1B}" type="slidenum">
              <a:rPr lang="ru-RU" smtClean="0">
                <a:solidFill>
                  <a:schemeClr val="bg1"/>
                </a:solidFill>
              </a:rPr>
              <a:pPr/>
              <a:t>9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11269" name="Прямоугольник 3"/>
          <p:cNvSpPr>
            <a:spLocks noChangeArrowheads="1"/>
          </p:cNvSpPr>
          <p:nvPr/>
        </p:nvSpPr>
        <p:spPr bwMode="auto">
          <a:xfrm>
            <a:off x="1143000" y="285750"/>
            <a:ext cx="800100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uz-Cyrl-UZ" sz="2500" b="1" dirty="0" smtClean="0">
                <a:solidFill>
                  <a:schemeClr val="tx2"/>
                </a:solidFill>
              </a:rPr>
              <a:t>Электрон Хукуматни ривожланиш босқичлари</a:t>
            </a:r>
            <a:endParaRPr lang="ru-RU" sz="2500" b="1" dirty="0">
              <a:solidFill>
                <a:schemeClr val="tx2"/>
              </a:solidFill>
            </a:endParaRPr>
          </a:p>
        </p:txBody>
      </p:sp>
      <p:pic>
        <p:nvPicPr>
          <p:cNvPr id="112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r="23438" b="81688"/>
          <a:stretch>
            <a:fillRect/>
          </a:stretch>
        </p:blipFill>
        <p:spPr bwMode="auto">
          <a:xfrm>
            <a:off x="0" y="339725"/>
            <a:ext cx="11430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Text Box 1062"/>
          <p:cNvSpPr txBox="1">
            <a:spLocks noChangeArrowheads="1"/>
          </p:cNvSpPr>
          <p:nvPr/>
        </p:nvSpPr>
        <p:spPr bwMode="auto">
          <a:xfrm>
            <a:off x="717550" y="6045200"/>
            <a:ext cx="58102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2002</a:t>
            </a:r>
          </a:p>
        </p:txBody>
      </p:sp>
      <p:cxnSp>
        <p:nvCxnSpPr>
          <p:cNvPr id="11272" name="Прямая соединительная линия 39"/>
          <p:cNvCxnSpPr>
            <a:cxnSpLocks noChangeShapeType="1"/>
          </p:cNvCxnSpPr>
          <p:nvPr/>
        </p:nvCxnSpPr>
        <p:spPr bwMode="auto">
          <a:xfrm>
            <a:off x="0" y="5948363"/>
            <a:ext cx="9101138" cy="0"/>
          </a:xfrm>
          <a:prstGeom prst="line">
            <a:avLst/>
          </a:prstGeom>
          <a:noFill/>
          <a:ln w="12700" algn="ctr">
            <a:solidFill>
              <a:srgbClr val="595959"/>
            </a:solidFill>
            <a:miter lim="800000"/>
            <a:headEnd/>
            <a:tailEnd type="triangle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" name="Text Box 1062"/>
          <p:cNvSpPr txBox="1">
            <a:spLocks noChangeArrowheads="1"/>
          </p:cNvSpPr>
          <p:nvPr/>
        </p:nvSpPr>
        <p:spPr bwMode="auto">
          <a:xfrm>
            <a:off x="3160713" y="6045200"/>
            <a:ext cx="58102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2007</a:t>
            </a:r>
          </a:p>
        </p:txBody>
      </p:sp>
      <p:sp>
        <p:nvSpPr>
          <p:cNvPr id="42" name="Text Box 1062"/>
          <p:cNvSpPr txBox="1">
            <a:spLocks noChangeArrowheads="1"/>
          </p:cNvSpPr>
          <p:nvPr/>
        </p:nvSpPr>
        <p:spPr bwMode="auto">
          <a:xfrm>
            <a:off x="4140200" y="6045200"/>
            <a:ext cx="58102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</a:p>
        </p:txBody>
      </p:sp>
      <p:sp>
        <p:nvSpPr>
          <p:cNvPr id="43" name="Text Box 1062"/>
          <p:cNvSpPr txBox="1">
            <a:spLocks noChangeArrowheads="1"/>
          </p:cNvSpPr>
          <p:nvPr/>
        </p:nvSpPr>
        <p:spPr bwMode="auto">
          <a:xfrm>
            <a:off x="5975350" y="6045200"/>
            <a:ext cx="58102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2015</a:t>
            </a:r>
          </a:p>
        </p:txBody>
      </p:sp>
      <p:sp>
        <p:nvSpPr>
          <p:cNvPr id="44" name="Text Box 1062"/>
          <p:cNvSpPr txBox="1">
            <a:spLocks noChangeArrowheads="1"/>
          </p:cNvSpPr>
          <p:nvPr/>
        </p:nvSpPr>
        <p:spPr bwMode="auto">
          <a:xfrm>
            <a:off x="6935788" y="6045200"/>
            <a:ext cx="58102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</a:p>
        </p:txBody>
      </p:sp>
      <p:cxnSp>
        <p:nvCxnSpPr>
          <p:cNvPr id="11277" name="Прямая соединительная линия 44"/>
          <p:cNvCxnSpPr>
            <a:cxnSpLocks noChangeShapeType="1"/>
          </p:cNvCxnSpPr>
          <p:nvPr/>
        </p:nvCxnSpPr>
        <p:spPr bwMode="auto">
          <a:xfrm rot="5400000">
            <a:off x="2983706" y="3747294"/>
            <a:ext cx="4598988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78" name="Прямая соединительная линия 45"/>
          <p:cNvCxnSpPr>
            <a:cxnSpLocks noChangeShapeType="1"/>
          </p:cNvCxnSpPr>
          <p:nvPr/>
        </p:nvCxnSpPr>
        <p:spPr bwMode="auto">
          <a:xfrm rot="5400000">
            <a:off x="-416719" y="3745707"/>
            <a:ext cx="4600575" cy="7938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79" name="Прямая соединительная линия 46"/>
          <p:cNvCxnSpPr>
            <a:cxnSpLocks noChangeShapeType="1"/>
          </p:cNvCxnSpPr>
          <p:nvPr/>
        </p:nvCxnSpPr>
        <p:spPr bwMode="auto">
          <a:xfrm rot="5400000">
            <a:off x="1141412" y="3746501"/>
            <a:ext cx="4600575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80" name="Прямоугольная выноска 48"/>
          <p:cNvSpPr>
            <a:spLocks noChangeArrowheads="1"/>
          </p:cNvSpPr>
          <p:nvPr/>
        </p:nvSpPr>
        <p:spPr bwMode="auto">
          <a:xfrm>
            <a:off x="428625" y="2000250"/>
            <a:ext cx="2365375" cy="947738"/>
          </a:xfrm>
          <a:prstGeom prst="wedgeRectCallout">
            <a:avLst>
              <a:gd name="adj1" fmla="val 113634"/>
              <a:gd name="adj2" fmla="val 149287"/>
            </a:avLst>
          </a:prstGeom>
          <a:solidFill>
            <a:srgbClr val="5B9BD5"/>
          </a:solidFill>
          <a:ln w="12700" algn="ctr">
            <a:solidFill>
              <a:srgbClr val="41719C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1400" b="1" dirty="0" smtClean="0">
                <a:solidFill>
                  <a:srgbClr val="FFFFFF"/>
                </a:solidFill>
              </a:rPr>
              <a:t>Xo</a:t>
            </a:r>
            <a:r>
              <a:rPr lang="uz-Cyrl-UZ" sz="1400" b="1" dirty="0" smtClean="0">
                <a:solidFill>
                  <a:srgbClr val="FFFFFF"/>
                </a:solidFill>
              </a:rPr>
              <a:t>зирда купгина давлат органлари шу ерда...</a:t>
            </a:r>
            <a:r>
              <a:rPr lang="ru-RU" sz="1400" b="1" dirty="0" smtClean="0">
                <a:solidFill>
                  <a:srgbClr val="FFFFFF"/>
                </a:solidFill>
              </a:rPr>
              <a:t>.</a:t>
            </a:r>
            <a:endParaRPr lang="en-AU" sz="1400" b="1" dirty="0">
              <a:solidFill>
                <a:srgbClr val="FFFFFF"/>
              </a:solidFill>
              <a:ea typeface="MS PGothic" pitchFamily="34" charset="-128"/>
            </a:endParaRPr>
          </a:p>
        </p:txBody>
      </p:sp>
      <p:sp>
        <p:nvSpPr>
          <p:cNvPr id="50" name="Text Box 1062"/>
          <p:cNvSpPr txBox="1">
            <a:spLocks noChangeArrowheads="1"/>
          </p:cNvSpPr>
          <p:nvPr/>
        </p:nvSpPr>
        <p:spPr bwMode="auto">
          <a:xfrm>
            <a:off x="5068888" y="6045200"/>
            <a:ext cx="581025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</a:t>
            </a:r>
          </a:p>
        </p:txBody>
      </p:sp>
      <p:cxnSp>
        <p:nvCxnSpPr>
          <p:cNvPr id="11282" name="Прямая соединительная линия 50"/>
          <p:cNvCxnSpPr>
            <a:cxnSpLocks noChangeShapeType="1"/>
          </p:cNvCxnSpPr>
          <p:nvPr/>
        </p:nvCxnSpPr>
        <p:spPr bwMode="auto">
          <a:xfrm rot="5400000">
            <a:off x="3855244" y="3747294"/>
            <a:ext cx="4598988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3" name="Прямая соединительная линия 51"/>
          <p:cNvCxnSpPr>
            <a:cxnSpLocks noChangeShapeType="1"/>
          </p:cNvCxnSpPr>
          <p:nvPr/>
        </p:nvCxnSpPr>
        <p:spPr bwMode="auto">
          <a:xfrm rot="5400000">
            <a:off x="4872831" y="3747294"/>
            <a:ext cx="4598988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284" name="Прямая соединительная линия 52"/>
          <p:cNvCxnSpPr>
            <a:cxnSpLocks noChangeShapeType="1"/>
          </p:cNvCxnSpPr>
          <p:nvPr/>
        </p:nvCxnSpPr>
        <p:spPr bwMode="auto">
          <a:xfrm rot="5400000">
            <a:off x="2050256" y="3747294"/>
            <a:ext cx="4598988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85" name="AutoShape 13"/>
          <p:cNvSpPr>
            <a:spLocks noChangeArrowheads="1"/>
          </p:cNvSpPr>
          <p:nvPr/>
        </p:nvSpPr>
        <p:spPr bwMode="auto">
          <a:xfrm>
            <a:off x="4357688" y="2757488"/>
            <a:ext cx="3000375" cy="7572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18C55"/>
              </a:gs>
              <a:gs pos="50000">
                <a:srgbClr val="F67B28"/>
              </a:gs>
              <a:gs pos="100000">
                <a:srgbClr val="E56B17"/>
              </a:gs>
            </a:gsLst>
            <a:lin ang="5400000"/>
          </a:gradFill>
          <a:ln w="6350" algn="ctr">
            <a:solidFill>
              <a:srgbClr val="ED7D3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z-Cyrl-UZ" sz="1200" b="1" dirty="0" smtClean="0">
                <a:solidFill>
                  <a:srgbClr val="FFFFFF"/>
                </a:solidFill>
              </a:rPr>
              <a:t>Фаза</a:t>
            </a:r>
            <a:r>
              <a:rPr lang="ru-RU" sz="1200" b="1" dirty="0" smtClean="0">
                <a:solidFill>
                  <a:srgbClr val="FFFFFF"/>
                </a:solidFill>
              </a:rPr>
              <a:t> </a:t>
            </a:r>
            <a:r>
              <a:rPr lang="ru-RU" sz="1200" b="1" dirty="0">
                <a:solidFill>
                  <a:srgbClr val="FFFFFF"/>
                </a:solidFill>
              </a:rPr>
              <a:t>3</a:t>
            </a:r>
          </a:p>
          <a:p>
            <a:pPr algn="ctr"/>
            <a:r>
              <a:rPr lang="uz-Cyrl-UZ" sz="1200" b="1" dirty="0" smtClean="0">
                <a:solidFill>
                  <a:srgbClr val="FFFFFF"/>
                </a:solidFill>
              </a:rPr>
              <a:t>Давлат орга</a:t>
            </a:r>
            <a:r>
              <a:rPr lang="uz-Cyrl-UZ" sz="1200" b="1" dirty="0">
                <a:solidFill>
                  <a:srgbClr val="FFFFFF"/>
                </a:solidFill>
              </a:rPr>
              <a:t>н</a:t>
            </a:r>
            <a:r>
              <a:rPr lang="uz-Cyrl-UZ" sz="1200" b="1" dirty="0" smtClean="0">
                <a:solidFill>
                  <a:srgbClr val="FFFFFF"/>
                </a:solidFill>
              </a:rPr>
              <a:t>ларини бизнес-жараёнларини реинжеренги </a:t>
            </a:r>
            <a:endParaRPr lang="ru-RU" sz="1200" b="1" dirty="0">
              <a:solidFill>
                <a:srgbClr val="FFFFFF"/>
              </a:solidFill>
            </a:endParaRPr>
          </a:p>
        </p:txBody>
      </p:sp>
      <p:sp>
        <p:nvSpPr>
          <p:cNvPr id="11286" name="AutoShape 13"/>
          <p:cNvSpPr>
            <a:spLocks noChangeArrowheads="1"/>
          </p:cNvSpPr>
          <p:nvPr/>
        </p:nvSpPr>
        <p:spPr bwMode="auto">
          <a:xfrm>
            <a:off x="2586038" y="3908425"/>
            <a:ext cx="3389312" cy="7540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6083CB"/>
              </a:gs>
              <a:gs pos="50000">
                <a:srgbClr val="3E70CA"/>
              </a:gs>
              <a:gs pos="100000">
                <a:srgbClr val="2E61BA"/>
              </a:gs>
            </a:gsLst>
            <a:lin ang="5400000"/>
          </a:gradFill>
          <a:ln w="6350" algn="ctr">
            <a:solidFill>
              <a:srgbClr val="4472C4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z-Cyrl-UZ" sz="1200" b="1" dirty="0" smtClean="0">
                <a:solidFill>
                  <a:srgbClr val="FFFFFF"/>
                </a:solidFill>
              </a:rPr>
              <a:t>Фаза </a:t>
            </a:r>
            <a:r>
              <a:rPr lang="ru-RU" sz="1200" b="1" dirty="0" smtClean="0">
                <a:solidFill>
                  <a:srgbClr val="FFFFFF"/>
                </a:solidFill>
              </a:rPr>
              <a:t>2</a:t>
            </a:r>
            <a:endParaRPr lang="ru-RU" sz="1200" b="1" dirty="0">
              <a:solidFill>
                <a:srgbClr val="FFFFFF"/>
              </a:solidFill>
            </a:endParaRPr>
          </a:p>
          <a:p>
            <a:pPr algn="ctr"/>
            <a:r>
              <a:rPr lang="uz-Cyrl-UZ" sz="1200" b="1" dirty="0" smtClean="0">
                <a:solidFill>
                  <a:srgbClr val="FFFFFF"/>
                </a:solidFill>
              </a:rPr>
              <a:t>Электрон маълумотномалар ва информацион хизматлар </a:t>
            </a:r>
            <a:endParaRPr lang="ru-RU" sz="1200" b="1" dirty="0">
              <a:solidFill>
                <a:srgbClr val="FFFFFF"/>
              </a:solidFill>
            </a:endParaRPr>
          </a:p>
        </p:txBody>
      </p:sp>
      <p:sp>
        <p:nvSpPr>
          <p:cNvPr id="61" name="Text Box 1062"/>
          <p:cNvSpPr txBox="1">
            <a:spLocks noChangeArrowheads="1"/>
          </p:cNvSpPr>
          <p:nvPr/>
        </p:nvSpPr>
        <p:spPr bwMode="auto">
          <a:xfrm>
            <a:off x="8358188" y="6061075"/>
            <a:ext cx="581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cxnSp>
        <p:nvCxnSpPr>
          <p:cNvPr id="11288" name="Прямая соединительная линия 61"/>
          <p:cNvCxnSpPr>
            <a:cxnSpLocks noChangeShapeType="1"/>
          </p:cNvCxnSpPr>
          <p:nvPr/>
        </p:nvCxnSpPr>
        <p:spPr bwMode="auto">
          <a:xfrm rot="5400000">
            <a:off x="6295231" y="3747294"/>
            <a:ext cx="4598988" cy="6350"/>
          </a:xfrm>
          <a:prstGeom prst="line">
            <a:avLst/>
          </a:prstGeom>
          <a:noFill/>
          <a:ln w="12700" algn="ctr">
            <a:solidFill>
              <a:srgbClr val="ADB9CA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289" name="AutoShape 13"/>
          <p:cNvSpPr>
            <a:spLocks noChangeArrowheads="1"/>
          </p:cNvSpPr>
          <p:nvPr/>
        </p:nvSpPr>
        <p:spPr bwMode="auto">
          <a:xfrm>
            <a:off x="5524500" y="1495425"/>
            <a:ext cx="3429000" cy="7572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AFAFAF"/>
              </a:gs>
              <a:gs pos="50000">
                <a:srgbClr val="A5A5A5"/>
              </a:gs>
              <a:gs pos="100000">
                <a:srgbClr val="929292"/>
              </a:gs>
            </a:gsLst>
            <a:lin ang="5400000"/>
          </a:gradFill>
          <a:ln w="6350" algn="ctr">
            <a:solidFill>
              <a:srgbClr val="A5A5A5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150000"/>
            </a:pPr>
            <a:r>
              <a:rPr lang="uz-Cyrl-UZ" altLang="zh-CN" sz="1200" b="1" dirty="0" smtClean="0">
                <a:solidFill>
                  <a:srgbClr val="FFFFFF"/>
                </a:solidFill>
              </a:rPr>
              <a:t>Фаза</a:t>
            </a:r>
            <a:r>
              <a:rPr lang="en-US" altLang="zh-CN" sz="1200" b="1" dirty="0" smtClean="0">
                <a:solidFill>
                  <a:srgbClr val="FFFFFF"/>
                </a:solidFill>
              </a:rPr>
              <a:t> </a:t>
            </a:r>
            <a:r>
              <a:rPr lang="en-US" altLang="zh-CN" sz="1200" b="1" dirty="0">
                <a:solidFill>
                  <a:srgbClr val="FFFFFF"/>
                </a:solidFill>
              </a:rPr>
              <a:t>4</a:t>
            </a:r>
          </a:p>
          <a:p>
            <a:pPr algn="ctr">
              <a:spcBef>
                <a:spcPct val="20000"/>
              </a:spcBef>
              <a:buClr>
                <a:srgbClr val="000000"/>
              </a:buClr>
              <a:buSzPct val="150000"/>
            </a:pPr>
            <a:r>
              <a:rPr lang="uz-Cyrl-UZ" altLang="zh-CN" sz="1200" b="1" dirty="0" smtClean="0">
                <a:solidFill>
                  <a:srgbClr val="FFFFFF"/>
                </a:solidFill>
              </a:rPr>
              <a:t>Интерактив транзакцион хизматларни тақдим этиш</a:t>
            </a:r>
            <a:endParaRPr lang="en-US" altLang="zh-CN" sz="1200" b="1" dirty="0">
              <a:solidFill>
                <a:srgbClr val="FFFFFF"/>
              </a:solidFill>
            </a:endParaRPr>
          </a:p>
        </p:txBody>
      </p:sp>
      <p:sp>
        <p:nvSpPr>
          <p:cNvPr id="64" name="Text Box 1062"/>
          <p:cNvSpPr txBox="1">
            <a:spLocks noChangeArrowheads="1"/>
          </p:cNvSpPr>
          <p:nvPr/>
        </p:nvSpPr>
        <p:spPr bwMode="auto">
          <a:xfrm>
            <a:off x="1571625" y="6061075"/>
            <a:ext cx="5810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1200" b="1" kern="0" dirty="0">
                <a:solidFill>
                  <a:srgbClr val="56678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2005</a:t>
            </a:r>
          </a:p>
        </p:txBody>
      </p:sp>
      <p:sp>
        <p:nvSpPr>
          <p:cNvPr id="11291" name="AutoShape 13"/>
          <p:cNvSpPr>
            <a:spLocks noChangeArrowheads="1"/>
          </p:cNvSpPr>
          <p:nvPr/>
        </p:nvSpPr>
        <p:spPr bwMode="auto">
          <a:xfrm>
            <a:off x="53975" y="4938713"/>
            <a:ext cx="3341688" cy="7540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81B861"/>
              </a:gs>
              <a:gs pos="50000">
                <a:srgbClr val="6FB242"/>
              </a:gs>
              <a:gs pos="100000">
                <a:srgbClr val="61A235"/>
              </a:gs>
            </a:gsLst>
            <a:lin ang="5400000"/>
          </a:gradFill>
          <a:ln w="6350" algn="ctr">
            <a:solidFill>
              <a:srgbClr val="70AD47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z-Cyrl-UZ" sz="1200" b="1" dirty="0" smtClean="0">
                <a:solidFill>
                  <a:srgbClr val="FFFFFF"/>
                </a:solidFill>
              </a:rPr>
              <a:t>Фаза</a:t>
            </a:r>
            <a:r>
              <a:rPr lang="ru-RU" sz="1200" b="1" dirty="0" smtClean="0">
                <a:solidFill>
                  <a:srgbClr val="FFFFFF"/>
                </a:solidFill>
              </a:rPr>
              <a:t> </a:t>
            </a:r>
            <a:r>
              <a:rPr lang="ru-RU" sz="1200" b="1" dirty="0">
                <a:solidFill>
                  <a:srgbClr val="FFFFFF"/>
                </a:solidFill>
              </a:rPr>
              <a:t>1</a:t>
            </a:r>
          </a:p>
          <a:p>
            <a:pPr algn="ctr"/>
            <a:r>
              <a:rPr lang="uz-Cyrl-UZ" sz="1200" b="1" dirty="0" smtClean="0">
                <a:solidFill>
                  <a:srgbClr val="FFFFFF"/>
                </a:solidFill>
              </a:rPr>
              <a:t>Интернетда маълумотлар нашри</a:t>
            </a:r>
            <a:endParaRPr lang="ru-RU" sz="12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2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9"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E7D6DA8-062C-4DC6-AC59-DE96BC6AF171}" type="slidenum">
              <a:rPr lang="ru-RU" sz="1200">
                <a:solidFill>
                  <a:schemeClr val="bg1"/>
                </a:solidFill>
                <a:latin typeface="Arial" charset="0"/>
              </a:rPr>
              <a:pPr/>
              <a:t>10</a:t>
            </a:fld>
            <a:endParaRPr lang="ru-RU" sz="12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4340" name="Прямоугольник 3"/>
          <p:cNvSpPr>
            <a:spLocks noChangeArrowheads="1"/>
          </p:cNvSpPr>
          <p:nvPr/>
        </p:nvSpPr>
        <p:spPr bwMode="auto">
          <a:xfrm>
            <a:off x="1143000" y="142875"/>
            <a:ext cx="80010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ru-RU" sz="2200" b="1" dirty="0" smtClean="0"/>
              <a:t>Электрон </a:t>
            </a:r>
            <a:r>
              <a:rPr lang="ru-RU" sz="2200" b="1" dirty="0" err="1" smtClean="0"/>
              <a:t>хукумат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лойиҳаларини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амалга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ошириш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механизми</a:t>
            </a:r>
            <a:endParaRPr lang="ru-RU" sz="2200" b="1" dirty="0"/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r="23438" b="81688"/>
          <a:stretch>
            <a:fillRect/>
          </a:stretch>
        </p:blipFill>
        <p:spPr bwMode="auto">
          <a:xfrm>
            <a:off x="0" y="339725"/>
            <a:ext cx="11430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0" name="Прямая соединительная линия 49"/>
          <p:cNvCxnSpPr/>
          <p:nvPr/>
        </p:nvCxnSpPr>
        <p:spPr>
          <a:xfrm>
            <a:off x="4357688" y="1314450"/>
            <a:ext cx="0" cy="4972050"/>
          </a:xfrm>
          <a:prstGeom prst="line">
            <a:avLst/>
          </a:prstGeom>
          <a:ln w="28575"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3" name="TextBox 50"/>
          <p:cNvSpPr txBox="1">
            <a:spLocks noChangeArrowheads="1"/>
          </p:cNvSpPr>
          <p:nvPr/>
        </p:nvSpPr>
        <p:spPr bwMode="auto">
          <a:xfrm>
            <a:off x="142875" y="1285875"/>
            <a:ext cx="4071938" cy="48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uz-Cyrl-UZ" sz="1800" b="1" dirty="0" smtClean="0">
                <a:latin typeface="Arial" charset="0"/>
              </a:rPr>
              <a:t>“Электрон хукумат” тизимини ривожлантириш маркази</a:t>
            </a:r>
          </a:p>
          <a:p>
            <a:pPr algn="ctr" eaLnBrk="1" hangingPunct="1"/>
            <a:endParaRPr lang="ru-RU" sz="1800" dirty="0">
              <a:solidFill>
                <a:srgbClr val="0070C0"/>
              </a:solidFill>
              <a:latin typeface="Arial" charset="0"/>
            </a:endParaRPr>
          </a:p>
          <a:p>
            <a:pPr eaLnBrk="1" hangingPunct="1"/>
            <a:r>
              <a:rPr lang="uz-Cyrl-UZ" sz="1800" dirty="0" smtClean="0">
                <a:latin typeface="Arial" charset="0"/>
              </a:rPr>
              <a:t>“Электрон хукумат” тизимини ривожлантириш бўйича стратегик йўналиш ишлаб чиқиш</a:t>
            </a:r>
          </a:p>
          <a:p>
            <a:pPr eaLnBrk="1" hangingPunct="1"/>
            <a:endParaRPr lang="uz-Cyrl-UZ" sz="1800" dirty="0">
              <a:latin typeface="Arial" charset="0"/>
            </a:endParaRPr>
          </a:p>
          <a:p>
            <a:pPr eaLnBrk="1" hangingPunct="1"/>
            <a:r>
              <a:rPr lang="uz-Cyrl-UZ" sz="1800" dirty="0" smtClean="0">
                <a:latin typeface="Arial" charset="0"/>
              </a:rPr>
              <a:t>Тадбиркорлик субъектлари ва ахолига давлат хизматларини кўрсатиш қисмида давлат ташкилотларини бизнес-жараёнларни такомиллаштириш</a:t>
            </a:r>
          </a:p>
          <a:p>
            <a:pPr eaLnBrk="1" hangingPunct="1"/>
            <a:endParaRPr lang="uz-Cyrl-UZ" sz="1800" dirty="0">
              <a:latin typeface="Arial" charset="0"/>
            </a:endParaRPr>
          </a:p>
          <a:p>
            <a:pPr eaLnBrk="1" hangingPunct="1"/>
            <a:r>
              <a:rPr lang="uz-Cyrl-UZ" sz="1800" dirty="0" smtClean="0">
                <a:latin typeface="Arial" charset="0"/>
              </a:rPr>
              <a:t>Ахборот коммуникация технологияларини ривожлантириш ва тадбиқ этишнинг тизимли мониторинги</a:t>
            </a:r>
            <a:endParaRPr lang="ru-RU" sz="2000" dirty="0">
              <a:solidFill>
                <a:srgbClr val="0070C0"/>
              </a:solidFill>
              <a:latin typeface="Arial" charset="0"/>
            </a:endParaRPr>
          </a:p>
        </p:txBody>
      </p:sp>
      <p:sp>
        <p:nvSpPr>
          <p:cNvPr id="14344" name="TextBox 51"/>
          <p:cNvSpPr txBox="1">
            <a:spLocks noChangeArrowheads="1"/>
          </p:cNvSpPr>
          <p:nvPr/>
        </p:nvSpPr>
        <p:spPr bwMode="auto">
          <a:xfrm>
            <a:off x="4643438" y="1333500"/>
            <a:ext cx="407193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800" b="1" dirty="0" err="1" smtClean="0">
                <a:latin typeface="Arial" charset="0"/>
              </a:rPr>
              <a:t>Ахборот</a:t>
            </a:r>
            <a:r>
              <a:rPr lang="ru-RU" sz="1800" b="1" dirty="0" smtClean="0">
                <a:latin typeface="Arial" charset="0"/>
              </a:rPr>
              <a:t> </a:t>
            </a:r>
            <a:r>
              <a:rPr lang="ru-RU" sz="1800" b="1" dirty="0" err="1" smtClean="0">
                <a:latin typeface="Arial" charset="0"/>
              </a:rPr>
              <a:t>хавфсизлиги</a:t>
            </a:r>
            <a:r>
              <a:rPr lang="ru-RU" sz="1800" b="1" dirty="0" smtClean="0">
                <a:latin typeface="Arial" charset="0"/>
              </a:rPr>
              <a:t> </a:t>
            </a:r>
            <a:r>
              <a:rPr lang="ru-RU" sz="1800" b="1" dirty="0" err="1" smtClean="0">
                <a:latin typeface="Arial" charset="0"/>
              </a:rPr>
              <a:t>таъминлаш</a:t>
            </a:r>
            <a:r>
              <a:rPr lang="ru-RU" sz="1800" b="1" dirty="0" smtClean="0">
                <a:latin typeface="Arial" charset="0"/>
              </a:rPr>
              <a:t> </a:t>
            </a:r>
            <a:r>
              <a:rPr lang="ru-RU" sz="1800" b="1" dirty="0" err="1" smtClean="0">
                <a:latin typeface="Arial" charset="0"/>
              </a:rPr>
              <a:t>маркази</a:t>
            </a:r>
            <a:endParaRPr lang="ru-RU" sz="1800" b="1" dirty="0">
              <a:solidFill>
                <a:srgbClr val="0070C0"/>
              </a:solidFill>
              <a:latin typeface="Arial" charset="0"/>
            </a:endParaRPr>
          </a:p>
          <a:p>
            <a:pPr eaLnBrk="1" hangingPunct="1"/>
            <a:endParaRPr lang="ru-RU" sz="1800" dirty="0">
              <a:solidFill>
                <a:srgbClr val="0070C0"/>
              </a:solidFill>
              <a:latin typeface="Arial" charset="0"/>
            </a:endParaRPr>
          </a:p>
          <a:p>
            <a:pPr eaLnBrk="1" hangingPunct="1"/>
            <a:r>
              <a:rPr lang="ru-RU" sz="1800" dirty="0" err="1" smtClean="0">
                <a:latin typeface="Arial" charset="0"/>
              </a:rPr>
              <a:t>Ахборот</a:t>
            </a:r>
            <a:r>
              <a:rPr lang="ru-RU" sz="1800" dirty="0" smtClean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тизимлари</a:t>
            </a:r>
            <a:r>
              <a:rPr lang="ru-RU" sz="1800" dirty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хавфсизлиги</a:t>
            </a:r>
            <a:r>
              <a:rPr lang="ru-RU" sz="1800" dirty="0" smtClean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ва</a:t>
            </a:r>
            <a:r>
              <a:rPr lang="ru-RU" sz="1800" dirty="0" smtClean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давлат</a:t>
            </a:r>
            <a:r>
              <a:rPr lang="ru-RU" sz="1800" dirty="0" smtClean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органлари</a:t>
            </a:r>
            <a:r>
              <a:rPr lang="ru-RU" sz="1800" dirty="0" smtClean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ресурсларини</a:t>
            </a:r>
            <a:r>
              <a:rPr lang="ru-RU" sz="1800" dirty="0" smtClean="0">
                <a:latin typeface="Arial" charset="0"/>
              </a:rPr>
              <a:t> </a:t>
            </a:r>
            <a:r>
              <a:rPr lang="ru-RU" sz="1800" dirty="0" err="1" smtClean="0">
                <a:latin typeface="Arial" charset="0"/>
              </a:rPr>
              <a:t>таъминлаш</a:t>
            </a:r>
            <a:endParaRPr lang="ru-RU" sz="1800" dirty="0">
              <a:latin typeface="Arial" charset="0"/>
            </a:endParaRPr>
          </a:p>
          <a:p>
            <a:pPr eaLnBrk="1" hangingPunct="1"/>
            <a:endParaRPr lang="ru-RU" sz="1800" dirty="0">
              <a:latin typeface="Arial" charset="0"/>
            </a:endParaRPr>
          </a:p>
          <a:p>
            <a:pPr eaLnBrk="1" hangingPunct="1"/>
            <a:r>
              <a:rPr lang="uz-Cyrl-UZ" sz="1800" dirty="0" smtClean="0">
                <a:latin typeface="Arial" charset="0"/>
              </a:rPr>
              <a:t>Ахборот хавфсизлигига хатарларни тахлили ва тавсифи</a:t>
            </a:r>
          </a:p>
          <a:p>
            <a:pPr eaLnBrk="1" hangingPunct="1"/>
            <a:endParaRPr lang="ru-RU" sz="1800" dirty="0">
              <a:latin typeface="Arial" charset="0"/>
            </a:endParaRPr>
          </a:p>
          <a:p>
            <a:pPr eaLnBrk="1" hangingPunct="1"/>
            <a:r>
              <a:rPr lang="uz-Cyrl-UZ" sz="1800" dirty="0" smtClean="0">
                <a:latin typeface="Arial" charset="0"/>
              </a:rPr>
              <a:t>“Электрон хукумат” тизимини ахборот хавфсизлигини такомиллаштириш бўйича қарорларни ишлаб чиқиш</a:t>
            </a:r>
            <a:endParaRPr lang="ru-RU" sz="2000" dirty="0">
              <a:solidFill>
                <a:srgbClr val="0070C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25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9"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C0D989C-E846-4C95-A95C-0AF553D71E48}" type="slidenum">
              <a:rPr lang="ru-RU" sz="1200">
                <a:solidFill>
                  <a:schemeClr val="bg1"/>
                </a:solidFill>
                <a:latin typeface="Arial" charset="0"/>
              </a:rPr>
              <a:pPr/>
              <a:t>11</a:t>
            </a:fld>
            <a:endParaRPr lang="ru-RU" sz="12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6388" name="Прямоугольник 3"/>
          <p:cNvSpPr>
            <a:spLocks noChangeArrowheads="1"/>
          </p:cNvSpPr>
          <p:nvPr/>
        </p:nvSpPr>
        <p:spPr bwMode="auto">
          <a:xfrm>
            <a:off x="571500" y="314325"/>
            <a:ext cx="85725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ru-RU" sz="2000" b="1" dirty="0" smtClean="0"/>
              <a:t>Электрон </a:t>
            </a:r>
            <a:r>
              <a:rPr lang="ru-RU" sz="2000" b="1" dirty="0" err="1" smtClean="0"/>
              <a:t>хукуматнинг</a:t>
            </a:r>
            <a:r>
              <a:rPr lang="ru-RU" sz="2000" b="1" dirty="0" smtClean="0"/>
              <a:t> 2020 </a:t>
            </a:r>
            <a:r>
              <a:rPr lang="ru-RU" sz="2000" b="1" dirty="0" err="1" smtClean="0"/>
              <a:t>йилгача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бўлган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асосий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лойиҳалари</a:t>
            </a:r>
            <a:endParaRPr lang="ru-RU" sz="2000" b="1" dirty="0"/>
          </a:p>
        </p:txBody>
      </p:sp>
      <p:sp>
        <p:nvSpPr>
          <p:cNvPr id="16390" name="Объект 2"/>
          <p:cNvSpPr>
            <a:spLocks noGrp="1"/>
          </p:cNvSpPr>
          <p:nvPr>
            <p:ph idx="1"/>
          </p:nvPr>
        </p:nvSpPr>
        <p:spPr>
          <a:xfrm>
            <a:off x="201613" y="809625"/>
            <a:ext cx="8799512" cy="57912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b="1" dirty="0" err="1" smtClean="0">
                <a:latin typeface="+mj-lt"/>
                <a:cs typeface="Times New Roman" pitchFamily="18" charset="0"/>
              </a:rPr>
              <a:t>Миллий</a:t>
            </a:r>
            <a:r>
              <a:rPr lang="ru-RU" sz="1900" b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b="1" dirty="0" err="1" smtClean="0">
                <a:latin typeface="+mj-lt"/>
                <a:cs typeface="Times New Roman" pitchFamily="18" charset="0"/>
              </a:rPr>
              <a:t>маълумотлар</a:t>
            </a:r>
            <a:r>
              <a:rPr lang="ru-RU" sz="1900" b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b="1" dirty="0" err="1" smtClean="0">
                <a:latin typeface="+mj-lt"/>
                <a:cs typeface="Times New Roman" pitchFamily="18" charset="0"/>
              </a:rPr>
              <a:t>базаси</a:t>
            </a:r>
            <a:endParaRPr lang="ru-RU" sz="1900" b="1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i="1" dirty="0" smtClean="0">
                <a:latin typeface="+mj-lt"/>
                <a:cs typeface="Times New Roman" pitchFamily="18" charset="0"/>
              </a:rPr>
              <a:t>(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жисмоний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шахслар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тадбиркорлик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транспорт,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юридик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шахслар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Геоинформацион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тизим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манзилларнинг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ягона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реестри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</a:p>
          <a:p>
            <a:pPr marL="0" indent="0" eaLnBrk="1" hangingPunct="1">
              <a:buFont typeface="Arial" charset="0"/>
              <a:buNone/>
            </a:pPr>
            <a:endParaRPr lang="ru-RU" sz="1900" i="1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uz-Cyrl-UZ" sz="1900" b="1" dirty="0" smtClean="0">
                <a:latin typeface="+mj-lt"/>
                <a:cs typeface="Times New Roman" pitchFamily="18" charset="0"/>
              </a:rPr>
              <a:t>“Электрон хукумат” тизимининг ташкилотлараро интеграцион тизимини яратиш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i="1" dirty="0" smtClean="0">
                <a:latin typeface="+mj-lt"/>
                <a:cs typeface="Times New Roman" pitchFamily="18" charset="0"/>
              </a:rPr>
              <a:t>(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таркок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ахборот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ресурслар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(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маълумотлар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базаси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ва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давлат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ташкилотларини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ахборот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тизимларини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бирлаштириш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ru-RU" sz="1900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uz-Cyrl-UZ" sz="1900" b="1" dirty="0" smtClean="0">
                <a:latin typeface="+mj-lt"/>
                <a:cs typeface="Times New Roman" pitchFamily="18" charset="0"/>
              </a:rPr>
              <a:t>Интерактив давлат хизматларининг ягона порталини ривожланиши</a:t>
            </a:r>
            <a:r>
              <a:rPr lang="ru-RU" sz="1900" b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(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тақдим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этилаётган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хизматлари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сонини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ошириш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ва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давлат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хизматларини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тақдим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этувчи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жорий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тизимни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оптималлаштириш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ru-RU" sz="1900" i="1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uz-Cyrl-UZ" sz="1900" b="1" dirty="0" smtClean="0">
                <a:latin typeface="+mj-lt"/>
                <a:cs typeface="Times New Roman" pitchFamily="18" charset="0"/>
              </a:rPr>
              <a:t>Турли соҳалар бўйича ахборот тизимлари мажмуини яратиш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dirty="0" smtClean="0">
                <a:latin typeface="+mj-lt"/>
                <a:cs typeface="Times New Roman" pitchFamily="18" charset="0"/>
              </a:rPr>
              <a:t>(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Харид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Солик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Божхона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Лицензия, Бюджет 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Таълим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Коммунал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Адлия-2,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Давлат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бошкаруви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Нафака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  <a:endParaRPr lang="ru-RU" sz="1900" dirty="0" smtClean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89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9"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7E9455B-2644-4B25-91C4-7507423C83A3}" type="slidenum">
              <a:rPr lang="ru-RU" sz="1200">
                <a:solidFill>
                  <a:schemeClr val="bg1"/>
                </a:solidFill>
                <a:latin typeface="Arial" charset="0"/>
              </a:rPr>
              <a:pPr/>
              <a:t>12</a:t>
            </a:fld>
            <a:endParaRPr lang="ru-RU" sz="12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1143000" y="314325"/>
            <a:ext cx="8001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ru-RU" sz="2000" b="1" dirty="0" smtClean="0"/>
              <a:t>Электрон </a:t>
            </a:r>
            <a:r>
              <a:rPr lang="ru-RU" sz="2000" b="1" dirty="0" err="1" smtClean="0"/>
              <a:t>хукуматнинг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асосий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тадбирлари</a:t>
            </a:r>
            <a:endParaRPr lang="ru-RU" sz="2000" b="1" dirty="0"/>
          </a:p>
        </p:txBody>
      </p:sp>
      <p:pic>
        <p:nvPicPr>
          <p:cNvPr id="174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r="23438" b="81688"/>
          <a:stretch>
            <a:fillRect/>
          </a:stretch>
        </p:blipFill>
        <p:spPr bwMode="auto">
          <a:xfrm>
            <a:off x="0" y="339725"/>
            <a:ext cx="11430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Объект 2"/>
          <p:cNvSpPr>
            <a:spLocks noGrp="1"/>
          </p:cNvSpPr>
          <p:nvPr>
            <p:ph idx="1"/>
          </p:nvPr>
        </p:nvSpPr>
        <p:spPr>
          <a:xfrm>
            <a:off x="201613" y="809625"/>
            <a:ext cx="8799512" cy="57912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uz-Cyrl-UZ" sz="1900" b="1" dirty="0" smtClean="0">
                <a:latin typeface="+mj-lt"/>
                <a:cs typeface="Times New Roman" pitchFamily="18" charset="0"/>
              </a:rPr>
              <a:t>Электрон хукумат ўқув марказини ташкил этиш</a:t>
            </a:r>
            <a:endParaRPr lang="ru-RU" sz="1900" b="1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i="1" dirty="0" smtClean="0">
                <a:latin typeface="+mj-lt"/>
                <a:cs typeface="Times New Roman" pitchFamily="18" charset="0"/>
              </a:rPr>
              <a:t>(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давлат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ходимларини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шунингдек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ахолининг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кенг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кўламини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ва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тадбиркорлик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субъектларини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узлуксиз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таълимини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ташкил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этиш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</a:p>
          <a:p>
            <a:pPr marL="0" indent="0" eaLnBrk="1" hangingPunct="1">
              <a:buFont typeface="Arial" charset="0"/>
              <a:buNone/>
            </a:pPr>
            <a:endParaRPr lang="ru-RU" sz="1900" i="1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uz-Cyrl-UZ" sz="1900" b="1" dirty="0" smtClean="0">
                <a:latin typeface="+mj-lt"/>
                <a:cs typeface="Times New Roman" pitchFamily="18" charset="0"/>
              </a:rPr>
              <a:t>“Электрон хукумат хақида” Ўзбекистон Республикаси Қонунларини ишлаб чиқиш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i="1" dirty="0" smtClean="0">
                <a:latin typeface="+mj-lt"/>
                <a:cs typeface="Times New Roman" pitchFamily="18" charset="0"/>
              </a:rPr>
              <a:t>(Инфраструктура,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ахборот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тизимлари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мажмуи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интеграцияси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ва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давлат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ташкилотларининг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маълумотлар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базаси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талабларини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аниқлаш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ru-RU" sz="1900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uz-Cyrl-UZ" sz="1900" b="1" dirty="0" smtClean="0">
                <a:latin typeface="+mj-lt"/>
                <a:cs typeface="Times New Roman" pitchFamily="18" charset="0"/>
              </a:rPr>
              <a:t>Электрон хукуматни қўллаб қувватловчи махаллий марказларини ташкил этиш</a:t>
            </a:r>
            <a:endParaRPr lang="ru-RU" sz="1900" b="1" dirty="0" smtClean="0">
              <a:latin typeface="+mj-lt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ru-RU" sz="1900" i="1" dirty="0" smtClean="0">
                <a:latin typeface="+mj-lt"/>
                <a:cs typeface="Times New Roman" pitchFamily="18" charset="0"/>
              </a:rPr>
              <a:t>(Электрон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хукумат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хизматлари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ахолига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тақдим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этиш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шарт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шароитларини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билан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 </a:t>
            </a:r>
            <a:r>
              <a:rPr lang="ru-RU" sz="1900" i="1" dirty="0" err="1" smtClean="0">
                <a:latin typeface="+mj-lt"/>
                <a:cs typeface="Times New Roman" pitchFamily="18" charset="0"/>
              </a:rPr>
              <a:t>таъминлаш</a:t>
            </a:r>
            <a:r>
              <a:rPr lang="ru-RU" sz="1900" i="1" dirty="0" smtClean="0">
                <a:latin typeface="+mj-lt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7259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34" charset="-127"/>
                <a:ea typeface="굴림" pitchFamily="34" charset="-127"/>
              </a:defRPr>
            </a:lvl9pPr>
          </a:lstStyle>
          <a:p>
            <a:pPr eaLnBrk="1" hangingPunct="1"/>
            <a:fld id="{8B8DA5C9-A101-4873-BB02-EDB45BF04EA1}" type="slidenum"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pPr eaLnBrk="1" hangingPunct="1"/>
              <a:t>13</a:t>
            </a:fld>
            <a:endParaRPr lang="ru-RU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Прямоугольник 3"/>
          <p:cNvSpPr>
            <a:spLocks noChangeArrowheads="1"/>
          </p:cNvSpPr>
          <p:nvPr/>
        </p:nvSpPr>
        <p:spPr bwMode="auto">
          <a:xfrm>
            <a:off x="428625" y="285750"/>
            <a:ext cx="871537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uz-Cyrl-UZ" sz="2200" b="1">
                <a:latin typeface="Times New Roman" pitchFamily="18" charset="0"/>
                <a:cs typeface="Times New Roman" pitchFamily="18" charset="0"/>
              </a:rPr>
              <a:t>«Электрон ҳукумат» тизими архитектураси</a:t>
            </a:r>
          </a:p>
        </p:txBody>
      </p:sp>
      <p:grpSp>
        <p:nvGrpSpPr>
          <p:cNvPr id="25604" name="Группа 61"/>
          <p:cNvGrpSpPr>
            <a:grpSpLocks/>
          </p:cNvGrpSpPr>
          <p:nvPr/>
        </p:nvGrpSpPr>
        <p:grpSpPr bwMode="auto">
          <a:xfrm>
            <a:off x="211138" y="1000125"/>
            <a:ext cx="8750300" cy="5443538"/>
            <a:chOff x="211015" y="1057275"/>
            <a:chExt cx="11746523" cy="5676900"/>
          </a:xfrm>
        </p:grpSpPr>
        <p:sp>
          <p:nvSpPr>
            <p:cNvPr id="12" name="AutoShape 4"/>
            <p:cNvSpPr>
              <a:spLocks noChangeArrowheads="1"/>
            </p:cNvSpPr>
            <p:nvPr/>
          </p:nvSpPr>
          <p:spPr bwMode="auto">
            <a:xfrm>
              <a:off x="2497665" y="1057275"/>
              <a:ext cx="6791758" cy="34270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Аҳоли ва тадбиркорлар</a:t>
              </a:r>
              <a:endParaRPr lang="uz-Cyrl-U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>
              <a:off x="1515237" y="1608575"/>
              <a:ext cx="4439043" cy="740033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2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Ягона давлат</a:t>
              </a:r>
              <a:r>
                <a:rPr lang="en-US" sz="12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sz="12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интерактив хизматлари </a:t>
              </a:r>
              <a:endParaRPr lang="en-US" sz="1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2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портали</a:t>
              </a:r>
            </a:p>
          </p:txBody>
        </p:sp>
        <p:sp>
          <p:nvSpPr>
            <p:cNvPr id="14" name="AutoShape 6"/>
            <p:cNvSpPr>
              <a:spLocks noChangeArrowheads="1"/>
            </p:cNvSpPr>
            <p:nvPr/>
          </p:nvSpPr>
          <p:spPr bwMode="auto">
            <a:xfrm>
              <a:off x="6186568" y="1608575"/>
              <a:ext cx="4426256" cy="740033"/>
            </a:xfrm>
            <a:prstGeom prst="roundRect">
              <a:avLst>
                <a:gd name="adj" fmla="val 16667"/>
              </a:avLst>
            </a:prstGeom>
            <a:solidFill>
              <a:srgbClr val="00B0F0"/>
            </a:solidFill>
            <a:ln>
              <a:noFill/>
              <a:headEnd/>
              <a:tailEnd/>
            </a:ln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lang="uz-Cyrl-UZ" sz="12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 органлари веб-сайтлари</a:t>
              </a:r>
              <a:endParaRPr lang="uz-Cyrl-UZ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08" name="AutoShape 7"/>
            <p:cNvSpPr>
              <a:spLocks noChangeArrowheads="1"/>
            </p:cNvSpPr>
            <p:nvPr/>
          </p:nvSpPr>
          <p:spPr bwMode="auto">
            <a:xfrm>
              <a:off x="1593850" y="2576513"/>
              <a:ext cx="8963025" cy="219551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5400">
              <a:solidFill>
                <a:srgbClr val="92D05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pPr algn="ctr">
                <a:spcAft>
                  <a:spcPts val="2400"/>
                </a:spcAft>
              </a:pPr>
              <a:r>
                <a:rPr lang="uz-Cyrl-UZ" sz="1200" b="1">
                  <a:latin typeface="Times New Roman" pitchFamily="18" charset="0"/>
                  <a:cs typeface="Times New Roman" pitchFamily="18" charset="0"/>
                </a:rPr>
                <a:t>Ахборот тизимлари комплекслари</a:t>
              </a:r>
            </a:p>
            <a:p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09" name="Rectangle 8"/>
            <p:cNvSpPr>
              <a:spLocks noChangeArrowheads="1"/>
            </p:cNvSpPr>
            <p:nvPr/>
          </p:nvSpPr>
          <p:spPr bwMode="auto">
            <a:xfrm>
              <a:off x="1933575" y="296703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«Клиринг»  АТК</a:t>
              </a:r>
            </a:p>
          </p:txBody>
        </p:sp>
        <p:sp>
          <p:nvSpPr>
            <p:cNvPr id="25610" name="Rectangle 9"/>
            <p:cNvSpPr>
              <a:spLocks noChangeArrowheads="1"/>
            </p:cNvSpPr>
            <p:nvPr/>
          </p:nvSpPr>
          <p:spPr bwMode="auto">
            <a:xfrm>
              <a:off x="4784725" y="2976563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«Харид» АТК</a:t>
              </a:r>
            </a:p>
          </p:txBody>
        </p:sp>
        <p:sp>
          <p:nvSpPr>
            <p:cNvPr id="25611" name="Rectangle 10"/>
            <p:cNvSpPr>
              <a:spLocks noChangeArrowheads="1"/>
            </p:cNvSpPr>
            <p:nvPr/>
          </p:nvSpPr>
          <p:spPr bwMode="auto">
            <a:xfrm>
              <a:off x="7761288" y="298608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«Бюджет» АТК</a:t>
              </a:r>
            </a:p>
          </p:txBody>
        </p:sp>
        <p:sp>
          <p:nvSpPr>
            <p:cNvPr id="25612" name="Rectangle 11"/>
            <p:cNvSpPr>
              <a:spLocks noChangeArrowheads="1"/>
            </p:cNvSpPr>
            <p:nvPr/>
          </p:nvSpPr>
          <p:spPr bwMode="auto">
            <a:xfrm>
              <a:off x="1933575" y="342423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«Солиқ» АТК</a:t>
              </a:r>
            </a:p>
          </p:txBody>
        </p:sp>
        <p:sp>
          <p:nvSpPr>
            <p:cNvPr id="25613" name="Rectangle 12"/>
            <p:cNvSpPr>
              <a:spLocks noChangeArrowheads="1"/>
            </p:cNvSpPr>
            <p:nvPr/>
          </p:nvSpPr>
          <p:spPr bwMode="auto">
            <a:xfrm>
              <a:off x="4784725" y="3433763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«Божхона» АТК</a:t>
              </a:r>
            </a:p>
          </p:txBody>
        </p:sp>
        <p:sp>
          <p:nvSpPr>
            <p:cNvPr id="25614" name="Rectangle 13"/>
            <p:cNvSpPr>
              <a:spLocks noChangeArrowheads="1"/>
            </p:cNvSpPr>
            <p:nvPr/>
          </p:nvSpPr>
          <p:spPr bwMode="auto">
            <a:xfrm>
              <a:off x="7761288" y="344328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«Нафака» АТК</a:t>
              </a:r>
            </a:p>
          </p:txBody>
        </p:sp>
        <p:sp>
          <p:nvSpPr>
            <p:cNvPr id="25615" name="Rectangle 14"/>
            <p:cNvSpPr>
              <a:spLocks noChangeArrowheads="1"/>
            </p:cNvSpPr>
            <p:nvPr/>
          </p:nvSpPr>
          <p:spPr bwMode="auto">
            <a:xfrm>
              <a:off x="1933575" y="388143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«Со</a:t>
              </a:r>
              <a:r>
                <a:rPr lang="uz-Cyrl-UZ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ғликни сақлаш</a:t>
              </a: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» АТК</a:t>
              </a:r>
            </a:p>
          </p:txBody>
        </p:sp>
        <p:sp>
          <p:nvSpPr>
            <p:cNvPr id="25616" name="Rectangle 15"/>
            <p:cNvSpPr>
              <a:spLocks noChangeArrowheads="1"/>
            </p:cNvSpPr>
            <p:nvPr/>
          </p:nvSpPr>
          <p:spPr bwMode="auto">
            <a:xfrm>
              <a:off x="4784725" y="3890963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«Таълим» АТК</a:t>
              </a:r>
            </a:p>
          </p:txBody>
        </p:sp>
        <p:sp>
          <p:nvSpPr>
            <p:cNvPr id="25617" name="Rectangle 16"/>
            <p:cNvSpPr>
              <a:spLocks noChangeArrowheads="1"/>
            </p:cNvSpPr>
            <p:nvPr/>
          </p:nvSpPr>
          <p:spPr bwMode="auto">
            <a:xfrm>
              <a:off x="7761288" y="390048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«Коммунал» АТК</a:t>
              </a:r>
            </a:p>
          </p:txBody>
        </p:sp>
        <p:sp>
          <p:nvSpPr>
            <p:cNvPr id="25618" name="Rectangle 17"/>
            <p:cNvSpPr>
              <a:spLocks noChangeArrowheads="1"/>
            </p:cNvSpPr>
            <p:nvPr/>
          </p:nvSpPr>
          <p:spPr bwMode="auto">
            <a:xfrm>
              <a:off x="1933575" y="433863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«Адлия» АТК</a:t>
              </a:r>
            </a:p>
          </p:txBody>
        </p:sp>
        <p:sp>
          <p:nvSpPr>
            <p:cNvPr id="25619" name="Rectangle 18"/>
            <p:cNvSpPr>
              <a:spLocks noChangeArrowheads="1"/>
            </p:cNvSpPr>
            <p:nvPr/>
          </p:nvSpPr>
          <p:spPr bwMode="auto">
            <a:xfrm>
              <a:off x="4784725" y="4348163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uz-Cyrl-UZ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Давлат бошкаруви</a:t>
              </a: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» АТК</a:t>
              </a:r>
            </a:p>
          </p:txBody>
        </p:sp>
        <p:sp>
          <p:nvSpPr>
            <p:cNvPr id="25620" name="Rectangle 19"/>
            <p:cNvSpPr>
              <a:spLocks noChangeArrowheads="1"/>
            </p:cNvSpPr>
            <p:nvPr/>
          </p:nvSpPr>
          <p:spPr bwMode="auto">
            <a:xfrm>
              <a:off x="7761288" y="4357688"/>
              <a:ext cx="2308225" cy="3429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>
                <a:spcBef>
                  <a:spcPts val="300"/>
                </a:spcBef>
              </a:pPr>
              <a:r>
                <a:rPr lang="ru-RU" sz="1000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«Лицензия» АТК</a:t>
              </a:r>
            </a:p>
          </p:txBody>
        </p:sp>
        <p:sp>
          <p:nvSpPr>
            <p:cNvPr id="25621" name="AutoShape 20"/>
            <p:cNvSpPr>
              <a:spLocks noChangeArrowheads="1"/>
            </p:cNvSpPr>
            <p:nvPr/>
          </p:nvSpPr>
          <p:spPr bwMode="auto">
            <a:xfrm>
              <a:off x="1593850" y="5019675"/>
              <a:ext cx="8963025" cy="17145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25400">
              <a:solidFill>
                <a:srgbClr val="92D050"/>
              </a:solidFill>
              <a:round/>
              <a:headEnd/>
              <a:tailEnd/>
            </a:ln>
          </p:spPr>
          <p:txBody>
            <a:bodyPr/>
            <a:lstStyle/>
            <a:p>
              <a:pPr algn="ctr">
                <a:spcAft>
                  <a:spcPts val="500"/>
                </a:spcAft>
              </a:pPr>
              <a:r>
                <a:rPr lang="uz-Cyrl-UZ" sz="1200" b="1">
                  <a:latin typeface="Times New Roman" pitchFamily="18" charset="0"/>
                  <a:cs typeface="Times New Roman" pitchFamily="18" charset="0"/>
                </a:rPr>
                <a:t>Маълумотларни қайта ишлаш давлат маркази</a:t>
              </a:r>
              <a:endParaRPr lang="uz-Cyrl-UZ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622" name="AutoShape 21"/>
            <p:cNvSpPr>
              <a:spLocks noChangeArrowheads="1"/>
            </p:cNvSpPr>
            <p:nvPr/>
          </p:nvSpPr>
          <p:spPr bwMode="auto">
            <a:xfrm>
              <a:off x="1797049" y="5419725"/>
              <a:ext cx="2579688" cy="5715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Справочниклар ва 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классификаторлар 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маълумотлар базаси</a:t>
              </a:r>
            </a:p>
          </p:txBody>
        </p:sp>
        <p:sp>
          <p:nvSpPr>
            <p:cNvPr id="25623" name="AutoShape 22"/>
            <p:cNvSpPr>
              <a:spLocks noChangeArrowheads="1"/>
            </p:cNvSpPr>
            <p:nvPr/>
          </p:nvSpPr>
          <p:spPr bwMode="auto">
            <a:xfrm>
              <a:off x="1797049" y="6105525"/>
              <a:ext cx="2579688" cy="5715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Юридик шахслар 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маълумотлар базаси</a:t>
              </a:r>
            </a:p>
          </p:txBody>
        </p:sp>
        <p:sp>
          <p:nvSpPr>
            <p:cNvPr id="25624" name="AutoShape 23"/>
            <p:cNvSpPr>
              <a:spLocks noChangeArrowheads="1"/>
            </p:cNvSpPr>
            <p:nvPr/>
          </p:nvSpPr>
          <p:spPr bwMode="auto">
            <a:xfrm>
              <a:off x="4784725" y="5419725"/>
              <a:ext cx="2579688" cy="5715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Кўчмас мулк тўғрисида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 маълумотлар базаси</a:t>
              </a:r>
            </a:p>
          </p:txBody>
        </p:sp>
        <p:sp>
          <p:nvSpPr>
            <p:cNvPr id="25625" name="AutoShape 24"/>
            <p:cNvSpPr>
              <a:spLocks noChangeArrowheads="1"/>
            </p:cNvSpPr>
            <p:nvPr/>
          </p:nvSpPr>
          <p:spPr bwMode="auto">
            <a:xfrm>
              <a:off x="4784725" y="6105525"/>
              <a:ext cx="2579688" cy="5715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Миллий геоинформацион 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тизим</a:t>
              </a:r>
            </a:p>
          </p:txBody>
        </p:sp>
        <p:sp>
          <p:nvSpPr>
            <p:cNvPr id="25626" name="AutoShape 25"/>
            <p:cNvSpPr>
              <a:spLocks noChangeArrowheads="1"/>
            </p:cNvSpPr>
            <p:nvPr/>
          </p:nvSpPr>
          <p:spPr bwMode="auto">
            <a:xfrm>
              <a:off x="7772400" y="5419725"/>
              <a:ext cx="2579688" cy="5715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Жисмоний шахслар 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маълумотлар базаси</a:t>
              </a:r>
            </a:p>
          </p:txBody>
        </p:sp>
        <p:sp>
          <p:nvSpPr>
            <p:cNvPr id="25627" name="AutoShape 26"/>
            <p:cNvSpPr>
              <a:spLocks noChangeArrowheads="1"/>
            </p:cNvSpPr>
            <p:nvPr/>
          </p:nvSpPr>
          <p:spPr bwMode="auto">
            <a:xfrm>
              <a:off x="7772400" y="6105525"/>
              <a:ext cx="2579688" cy="5715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Автоуловлар маълумотлар </a:t>
              </a:r>
            </a:p>
            <a:p>
              <a:pPr algn="ctr"/>
              <a:r>
                <a:rPr lang="uz-Cyrl-UZ" sz="1000" b="1">
                  <a:latin typeface="Times New Roman" pitchFamily="18" charset="0"/>
                  <a:cs typeface="Times New Roman" pitchFamily="18" charset="0"/>
                </a:rPr>
                <a:t>базаси</a:t>
              </a:r>
            </a:p>
          </p:txBody>
        </p:sp>
        <p:sp>
          <p:nvSpPr>
            <p:cNvPr id="35" name="Rectangle 27"/>
            <p:cNvSpPr>
              <a:spLocks noChangeArrowheads="1"/>
            </p:cNvSpPr>
            <p:nvPr/>
          </p:nvSpPr>
          <p:spPr bwMode="auto">
            <a:xfrm>
              <a:off x="211015" y="1180246"/>
              <a:ext cx="678990" cy="50292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70C0"/>
              </a:solidFill>
              <a:miter lim="800000"/>
              <a:headEnd/>
              <a:tailEnd/>
            </a:ln>
          </p:spPr>
          <p:txBody>
            <a:bodyPr vert="vert270" anchor="ctr"/>
            <a:lstStyle/>
            <a:p>
              <a:pPr algn="ctr" fontAlgn="auto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lang="uz-Cyrl-UZ" sz="1200" b="1" dirty="0">
                  <a:latin typeface="Times New Roman" pitchFamily="18" charset="0"/>
                  <a:cs typeface="Times New Roman" pitchFamily="18" charset="0"/>
                </a:rPr>
                <a:t>Ахборот хавфсизлигини таъминлаш маркази</a:t>
              </a:r>
              <a:endParaRPr lang="uz-Cyrl-UZ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Rectangle 28"/>
            <p:cNvSpPr>
              <a:spLocks noChangeArrowheads="1"/>
            </p:cNvSpPr>
            <p:nvPr/>
          </p:nvSpPr>
          <p:spPr bwMode="auto">
            <a:xfrm>
              <a:off x="11278548" y="1189771"/>
              <a:ext cx="678990" cy="50292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70C0"/>
              </a:solidFill>
              <a:miter lim="800000"/>
              <a:headEnd/>
              <a:tailEnd/>
            </a:ln>
          </p:spPr>
          <p:txBody>
            <a:bodyPr vert="vert270" anchor="ctr"/>
            <a:lstStyle/>
            <a:p>
              <a:pPr algn="ctr" fontAlgn="auto">
                <a:spcBef>
                  <a:spcPts val="600"/>
                </a:spcBef>
                <a:spcAft>
                  <a:spcPts val="0"/>
                </a:spcAft>
                <a:defRPr/>
              </a:pPr>
              <a:r>
                <a:rPr lang="uz-Cyrl-UZ" sz="1200" b="1" dirty="0">
                  <a:latin typeface="Times New Roman" pitchFamily="18" charset="0"/>
                  <a:cs typeface="Times New Roman" pitchFamily="18" charset="0"/>
                </a:rPr>
                <a:t>«Электрон ҳукумат» тизимини ривожлантириш маркази</a:t>
              </a:r>
              <a:endParaRPr lang="uz-Cyrl-UZ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5630" name="Group 29"/>
            <p:cNvGrpSpPr>
              <a:grpSpLocks/>
            </p:cNvGrpSpPr>
            <p:nvPr/>
          </p:nvGrpSpPr>
          <p:grpSpPr bwMode="auto">
            <a:xfrm>
              <a:off x="890584" y="2111375"/>
              <a:ext cx="703258" cy="3771900"/>
              <a:chOff x="1827" y="3952"/>
              <a:chExt cx="955" cy="5943"/>
            </a:xfrm>
          </p:grpSpPr>
          <p:sp>
            <p:nvSpPr>
              <p:cNvPr id="25643" name="Line 30"/>
              <p:cNvSpPr>
                <a:spLocks noChangeShapeType="1"/>
              </p:cNvSpPr>
              <p:nvPr/>
            </p:nvSpPr>
            <p:spPr bwMode="auto">
              <a:xfrm>
                <a:off x="2139" y="3955"/>
                <a:ext cx="48" cy="594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4" name="Line 31"/>
              <p:cNvSpPr>
                <a:spLocks noChangeShapeType="1"/>
              </p:cNvSpPr>
              <p:nvPr/>
            </p:nvSpPr>
            <p:spPr bwMode="auto">
              <a:xfrm>
                <a:off x="2136" y="3952"/>
                <a:ext cx="540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5" name="Line 32"/>
              <p:cNvSpPr>
                <a:spLocks noChangeShapeType="1"/>
              </p:cNvSpPr>
              <p:nvPr/>
            </p:nvSpPr>
            <p:spPr bwMode="auto">
              <a:xfrm>
                <a:off x="2167" y="6431"/>
                <a:ext cx="595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6" name="Line 33"/>
              <p:cNvSpPr>
                <a:spLocks noChangeShapeType="1"/>
              </p:cNvSpPr>
              <p:nvPr/>
            </p:nvSpPr>
            <p:spPr bwMode="auto">
              <a:xfrm>
                <a:off x="2187" y="9895"/>
                <a:ext cx="595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7" name="Line 34"/>
              <p:cNvSpPr>
                <a:spLocks noChangeShapeType="1"/>
              </p:cNvSpPr>
              <p:nvPr/>
            </p:nvSpPr>
            <p:spPr bwMode="auto">
              <a:xfrm>
                <a:off x="1827" y="6419"/>
                <a:ext cx="360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5631" name="Group 35"/>
            <p:cNvGrpSpPr>
              <a:grpSpLocks/>
            </p:cNvGrpSpPr>
            <p:nvPr/>
          </p:nvGrpSpPr>
          <p:grpSpPr bwMode="auto">
            <a:xfrm flipH="1">
              <a:off x="10531469" y="2133600"/>
              <a:ext cx="720726" cy="3773488"/>
              <a:chOff x="1827" y="3952"/>
              <a:chExt cx="955" cy="5943"/>
            </a:xfrm>
          </p:grpSpPr>
          <p:sp>
            <p:nvSpPr>
              <p:cNvPr id="25638" name="Line 36"/>
              <p:cNvSpPr>
                <a:spLocks noChangeShapeType="1"/>
              </p:cNvSpPr>
              <p:nvPr/>
            </p:nvSpPr>
            <p:spPr bwMode="auto">
              <a:xfrm>
                <a:off x="2139" y="3955"/>
                <a:ext cx="48" cy="594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39" name="Line 37"/>
              <p:cNvSpPr>
                <a:spLocks noChangeShapeType="1"/>
              </p:cNvSpPr>
              <p:nvPr/>
            </p:nvSpPr>
            <p:spPr bwMode="auto">
              <a:xfrm>
                <a:off x="2136" y="3952"/>
                <a:ext cx="540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0" name="Line 38"/>
              <p:cNvSpPr>
                <a:spLocks noChangeShapeType="1"/>
              </p:cNvSpPr>
              <p:nvPr/>
            </p:nvSpPr>
            <p:spPr bwMode="auto">
              <a:xfrm>
                <a:off x="2167" y="6431"/>
                <a:ext cx="595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1" name="Line 39"/>
              <p:cNvSpPr>
                <a:spLocks noChangeShapeType="1"/>
              </p:cNvSpPr>
              <p:nvPr/>
            </p:nvSpPr>
            <p:spPr bwMode="auto">
              <a:xfrm>
                <a:off x="2187" y="9895"/>
                <a:ext cx="595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642" name="Line 40"/>
              <p:cNvSpPr>
                <a:spLocks noChangeShapeType="1"/>
              </p:cNvSpPr>
              <p:nvPr/>
            </p:nvSpPr>
            <p:spPr bwMode="auto">
              <a:xfrm>
                <a:off x="1827" y="6433"/>
                <a:ext cx="360" cy="0"/>
              </a:xfrm>
              <a:prstGeom prst="line">
                <a:avLst/>
              </a:prstGeom>
              <a:noFill/>
              <a:ln w="15875">
                <a:solidFill>
                  <a:srgbClr val="0070C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39" name="AutoShape 41"/>
            <p:cNvSpPr>
              <a:spLocks noChangeArrowheads="1"/>
            </p:cNvSpPr>
            <p:nvPr/>
          </p:nvSpPr>
          <p:spPr bwMode="auto">
            <a:xfrm>
              <a:off x="3644187" y="1414875"/>
              <a:ext cx="136389" cy="193701"/>
            </a:xfrm>
            <a:prstGeom prst="upDownArrow">
              <a:avLst>
                <a:gd name="adj1" fmla="val 50000"/>
                <a:gd name="adj2" fmla="val 33889"/>
              </a:avLst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0" name="AutoShape 42"/>
            <p:cNvSpPr>
              <a:spLocks noChangeArrowheads="1"/>
            </p:cNvSpPr>
            <p:nvPr/>
          </p:nvSpPr>
          <p:spPr bwMode="auto">
            <a:xfrm>
              <a:off x="3644187" y="2348608"/>
              <a:ext cx="136389" cy="228467"/>
            </a:xfrm>
            <a:prstGeom prst="upDownArrow">
              <a:avLst>
                <a:gd name="adj1" fmla="val 50000"/>
                <a:gd name="adj2" fmla="val 40000"/>
              </a:avLst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AutoShape 43"/>
            <p:cNvSpPr>
              <a:spLocks noChangeArrowheads="1"/>
            </p:cNvSpPr>
            <p:nvPr/>
          </p:nvSpPr>
          <p:spPr bwMode="auto">
            <a:xfrm>
              <a:off x="5954280" y="4793864"/>
              <a:ext cx="136389" cy="228467"/>
            </a:xfrm>
            <a:prstGeom prst="upDownArrow">
              <a:avLst>
                <a:gd name="adj1" fmla="val 50000"/>
                <a:gd name="adj2" fmla="val 40000"/>
              </a:avLst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" name="AutoShape 44"/>
            <p:cNvSpPr>
              <a:spLocks noChangeArrowheads="1"/>
            </p:cNvSpPr>
            <p:nvPr/>
          </p:nvSpPr>
          <p:spPr bwMode="auto">
            <a:xfrm>
              <a:off x="8277159" y="2341986"/>
              <a:ext cx="136389" cy="228467"/>
            </a:xfrm>
            <a:prstGeom prst="upDownArrow">
              <a:avLst>
                <a:gd name="adj1" fmla="val 50000"/>
                <a:gd name="adj2" fmla="val 40000"/>
              </a:avLst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AutoShape 45"/>
            <p:cNvSpPr>
              <a:spLocks noChangeArrowheads="1"/>
            </p:cNvSpPr>
            <p:nvPr/>
          </p:nvSpPr>
          <p:spPr bwMode="auto">
            <a:xfrm rot="5400000">
              <a:off x="6007979" y="1827303"/>
              <a:ext cx="114233" cy="272778"/>
            </a:xfrm>
            <a:prstGeom prst="upDownArrow">
              <a:avLst>
                <a:gd name="adj1" fmla="val 50000"/>
                <a:gd name="adj2" fmla="val 40000"/>
              </a:avLst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4" name="AutoShape 46"/>
            <p:cNvSpPr>
              <a:spLocks noChangeArrowheads="1"/>
            </p:cNvSpPr>
            <p:nvPr/>
          </p:nvSpPr>
          <p:spPr bwMode="auto">
            <a:xfrm>
              <a:off x="7814715" y="1414875"/>
              <a:ext cx="136389" cy="193701"/>
            </a:xfrm>
            <a:prstGeom prst="upDownArrow">
              <a:avLst>
                <a:gd name="adj1" fmla="val 50000"/>
                <a:gd name="adj2" fmla="val 33889"/>
              </a:avLst>
            </a:prstGeom>
            <a:solidFill>
              <a:schemeClr val="accent4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1618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00" y="1049338"/>
            <a:ext cx="8650288" cy="551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09650"/>
          </a:xfrm>
        </p:spPr>
        <p:txBody>
          <a:bodyPr anchor="ctr">
            <a:normAutofit/>
          </a:bodyPr>
          <a:lstStyle/>
          <a:p>
            <a:r>
              <a:rPr lang="uz-Cyrl-UZ" sz="3500" b="1" dirty="0" smtClean="0">
                <a:solidFill>
                  <a:schemeClr val="tx2"/>
                </a:solidFill>
                <a:latin typeface="+mj-lt"/>
                <a:cs typeface="Times New Roman" pitchFamily="18" charset="0"/>
              </a:rPr>
              <a:t>Электрон хукуматнинг амалдаги лойиҳалари</a:t>
            </a:r>
            <a:endParaRPr lang="ru-RU" sz="3500" b="1" dirty="0">
              <a:solidFill>
                <a:schemeClr val="tx2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8435" name="TextBox 52"/>
          <p:cNvSpPr txBox="1">
            <a:spLocks noChangeArrowheads="1"/>
          </p:cNvSpPr>
          <p:nvPr/>
        </p:nvSpPr>
        <p:spPr bwMode="auto">
          <a:xfrm>
            <a:off x="1506538" y="1333500"/>
            <a:ext cx="28494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Давлат интерактив хизматларини ягона портали</a:t>
            </a:r>
            <a:endParaRPr lang="ru-RU" dirty="0">
              <a:cs typeface="Arial" charset="0"/>
            </a:endParaRPr>
          </a:p>
        </p:txBody>
      </p:sp>
      <p:sp>
        <p:nvSpPr>
          <p:cNvPr id="18436" name="TextBox 53"/>
          <p:cNvSpPr txBox="1">
            <a:spLocks noChangeArrowheads="1"/>
          </p:cNvSpPr>
          <p:nvPr/>
        </p:nvSpPr>
        <p:spPr bwMode="auto">
          <a:xfrm>
            <a:off x="671513" y="2076450"/>
            <a:ext cx="3429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Тадбиркорлик субъектлари ва ахолига “ягона ойна” режимида интрерактив давлат хизматларини олишга имкон беради.</a:t>
            </a:r>
            <a:endParaRPr lang="ru-RU" sz="1200" dirty="0">
              <a:cs typeface="Arial" charset="0"/>
            </a:endParaRPr>
          </a:p>
        </p:txBody>
      </p:sp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" y="3019425"/>
            <a:ext cx="968375" cy="68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18438" name="TextBox 54"/>
          <p:cNvSpPr txBox="1">
            <a:spLocks noChangeArrowheads="1"/>
          </p:cNvSpPr>
          <p:nvPr/>
        </p:nvSpPr>
        <p:spPr bwMode="auto">
          <a:xfrm>
            <a:off x="1514474" y="3181350"/>
            <a:ext cx="291351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Компьютер саводхонлиги сертификация тизими</a:t>
            </a:r>
            <a:endParaRPr lang="ru-RU" dirty="0">
              <a:cs typeface="Arial" charset="0"/>
            </a:endParaRPr>
          </a:p>
        </p:txBody>
      </p:sp>
      <p:sp>
        <p:nvSpPr>
          <p:cNvPr id="18439" name="TextBox 55"/>
          <p:cNvSpPr txBox="1">
            <a:spLocks noChangeArrowheads="1"/>
          </p:cNvSpPr>
          <p:nvPr/>
        </p:nvSpPr>
        <p:spPr bwMode="auto">
          <a:xfrm>
            <a:off x="677862" y="3924300"/>
            <a:ext cx="36781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Компютер технологиялари сохаси бўйича энг минимал даражадаги билимни сертификатлашган онлайн тестдан ўтказиш тизими</a:t>
            </a:r>
            <a:endParaRPr lang="ru-RU" sz="1200" dirty="0">
              <a:cs typeface="Arial" charset="0"/>
            </a:endParaRPr>
          </a:p>
        </p:txBody>
      </p:sp>
      <p:sp>
        <p:nvSpPr>
          <p:cNvPr id="18440" name="TextBox 56"/>
          <p:cNvSpPr txBox="1">
            <a:spLocks noChangeArrowheads="1"/>
          </p:cNvSpPr>
          <p:nvPr/>
        </p:nvSpPr>
        <p:spPr bwMode="auto">
          <a:xfrm>
            <a:off x="5718301" y="1262431"/>
            <a:ext cx="332898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Коммунал хўжалик ва уй-жой фонди портали</a:t>
            </a:r>
            <a:endParaRPr lang="ru-RU" dirty="0">
              <a:cs typeface="Arial" charset="0"/>
            </a:endParaRPr>
          </a:p>
        </p:txBody>
      </p:sp>
      <p:sp>
        <p:nvSpPr>
          <p:cNvPr id="18441" name="TextBox 57"/>
          <p:cNvSpPr txBox="1">
            <a:spLocks noChangeArrowheads="1"/>
          </p:cNvSpPr>
          <p:nvPr/>
        </p:nvSpPr>
        <p:spPr bwMode="auto">
          <a:xfrm>
            <a:off x="4979988" y="2000250"/>
            <a:ext cx="41640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ЖКХ мухитида умумий информацион инфрасктруктурани яратиш, у ахоли ўртасида ахборот алмашинувини</a:t>
            </a:r>
            <a:r>
              <a:rPr lang="en-US" sz="1200" dirty="0" smtClean="0">
                <a:cs typeface="Arial" charset="0"/>
              </a:rPr>
              <a:t> </a:t>
            </a:r>
            <a:r>
              <a:rPr lang="uz-Cyrl-UZ" sz="1200" dirty="0" smtClean="0">
                <a:cs typeface="Arial" charset="0"/>
              </a:rPr>
              <a:t>   содд</a:t>
            </a:r>
            <a:r>
              <a:rPr lang="en-US" sz="1200" dirty="0">
                <a:cs typeface="Arial" charset="0"/>
              </a:rPr>
              <a:t>a</a:t>
            </a:r>
            <a:r>
              <a:rPr lang="uz-Cyrl-UZ" sz="1200" dirty="0" smtClean="0">
                <a:cs typeface="Arial" charset="0"/>
              </a:rPr>
              <a:t>ллаштиради ва органлар, хўжаликлар хамда</a:t>
            </a:r>
            <a:r>
              <a:rPr lang="en-US" sz="1200" dirty="0" smtClean="0">
                <a:cs typeface="Arial" charset="0"/>
              </a:rPr>
              <a:t> </a:t>
            </a:r>
            <a:r>
              <a:rPr lang="uz-Cyrl-UZ" sz="1200" dirty="0" smtClean="0">
                <a:cs typeface="Arial" charset="0"/>
              </a:rPr>
              <a:t>коммунал хизматлари томонидан текширилиб борилади.</a:t>
            </a:r>
            <a:endParaRPr lang="ru-RU" sz="1200" dirty="0">
              <a:cs typeface="Arial" charset="0"/>
            </a:endParaRPr>
          </a:p>
        </p:txBody>
      </p:sp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2988" y="1152525"/>
            <a:ext cx="6270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8" y="5062538"/>
            <a:ext cx="957262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sp>
        <p:nvSpPr>
          <p:cNvPr id="18444" name="TextBox 58"/>
          <p:cNvSpPr txBox="1">
            <a:spLocks noChangeArrowheads="1"/>
          </p:cNvSpPr>
          <p:nvPr/>
        </p:nvSpPr>
        <p:spPr bwMode="auto">
          <a:xfrm>
            <a:off x="1506537" y="4991100"/>
            <a:ext cx="277743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en-US" dirty="0" smtClean="0">
                <a:cs typeface="Arial" charset="0"/>
              </a:rPr>
              <a:t>E-XAT </a:t>
            </a:r>
            <a:r>
              <a:rPr lang="uz-Cyrl-UZ" dirty="0" smtClean="0">
                <a:cs typeface="Arial" charset="0"/>
              </a:rPr>
              <a:t>химояланган</a:t>
            </a:r>
            <a:r>
              <a:rPr lang="en-US" dirty="0" smtClean="0">
                <a:cs typeface="Arial" charset="0"/>
              </a:rPr>
              <a:t>  </a:t>
            </a:r>
            <a:r>
              <a:rPr lang="uz-Cyrl-UZ" dirty="0" smtClean="0">
                <a:cs typeface="Arial" charset="0"/>
              </a:rPr>
              <a:t> </a:t>
            </a:r>
            <a:r>
              <a:rPr lang="en-US" dirty="0" smtClean="0">
                <a:cs typeface="Arial" charset="0"/>
              </a:rPr>
              <a:t>    </a:t>
            </a:r>
            <a:r>
              <a:rPr lang="uz-Cyrl-UZ" dirty="0" smtClean="0">
                <a:cs typeface="Arial" charset="0"/>
              </a:rPr>
              <a:t>электрон почта тизими</a:t>
            </a:r>
            <a:endParaRPr lang="ru-RU" dirty="0">
              <a:cs typeface="Arial" charset="0"/>
            </a:endParaRPr>
          </a:p>
        </p:txBody>
      </p:sp>
      <p:sp>
        <p:nvSpPr>
          <p:cNvPr id="18445" name="TextBox 59"/>
          <p:cNvSpPr txBox="1">
            <a:spLocks noChangeArrowheads="1"/>
          </p:cNvSpPr>
          <p:nvPr/>
        </p:nvSpPr>
        <p:spPr bwMode="auto">
          <a:xfrm>
            <a:off x="671513" y="5623073"/>
            <a:ext cx="36124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ЭРИ дан фойдаланган холда фойдаланувчилар ўъзаро химояланган электрон хабар алмашинувини таъминловчи тизим.</a:t>
            </a:r>
            <a:endParaRPr lang="ru-RU" sz="1200" dirty="0">
              <a:cs typeface="Arial" charset="0"/>
            </a:endParaRPr>
          </a:p>
        </p:txBody>
      </p:sp>
      <p:sp>
        <p:nvSpPr>
          <p:cNvPr id="18446" name="TextBox 60"/>
          <p:cNvSpPr txBox="1">
            <a:spLocks noChangeArrowheads="1"/>
          </p:cNvSpPr>
          <p:nvPr/>
        </p:nvSpPr>
        <p:spPr bwMode="auto">
          <a:xfrm>
            <a:off x="5974844" y="4991100"/>
            <a:ext cx="31691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Давлат ахборот ресурслари ва тизимлари реестри</a:t>
            </a:r>
            <a:endParaRPr lang="ru-RU" dirty="0">
              <a:cs typeface="Arial" charset="0"/>
            </a:endParaRPr>
          </a:p>
        </p:txBody>
      </p:sp>
      <p:sp>
        <p:nvSpPr>
          <p:cNvPr id="18447" name="TextBox 61"/>
          <p:cNvSpPr txBox="1">
            <a:spLocks noChangeArrowheads="1"/>
          </p:cNvSpPr>
          <p:nvPr/>
        </p:nvSpPr>
        <p:spPr bwMode="auto">
          <a:xfrm>
            <a:off x="4992688" y="5753100"/>
            <a:ext cx="361176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Реестр давлат ахборот ресурслари ва ташкилот тизимларини рўйхатдан ўтказиш ва тўлиқ хисобга олишни таъминлайди.</a:t>
            </a:r>
            <a:endParaRPr lang="en-US" sz="1200" dirty="0" smtClean="0">
              <a:cs typeface="Arial" charset="0"/>
            </a:endParaRPr>
          </a:p>
        </p:txBody>
      </p:sp>
      <p:sp>
        <p:nvSpPr>
          <p:cNvPr id="18448" name="TextBox 62"/>
          <p:cNvSpPr txBox="1">
            <a:spLocks noChangeArrowheads="1"/>
          </p:cNvSpPr>
          <p:nvPr/>
        </p:nvSpPr>
        <p:spPr bwMode="auto">
          <a:xfrm>
            <a:off x="4632325" y="5067300"/>
            <a:ext cx="14843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atinLnBrk="1"/>
            <a:r>
              <a:rPr lang="en-US" sz="160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REESTR.UZ</a:t>
            </a:r>
            <a:endParaRPr lang="ru-RU" sz="1600">
              <a:solidFill>
                <a:srgbClr val="002060"/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18449" name="TextBox 63"/>
          <p:cNvSpPr txBox="1">
            <a:spLocks noChangeArrowheads="1"/>
          </p:cNvSpPr>
          <p:nvPr/>
        </p:nvSpPr>
        <p:spPr bwMode="auto">
          <a:xfrm>
            <a:off x="4657725" y="3190875"/>
            <a:ext cx="10366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/>
            <a:r>
              <a:rPr lang="en-US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ESTAT</a:t>
            </a:r>
            <a:endParaRPr lang="ru-RU">
              <a:solidFill>
                <a:srgbClr val="002060"/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18450" name="TextBox 64"/>
          <p:cNvSpPr txBox="1">
            <a:spLocks noChangeArrowheads="1"/>
          </p:cNvSpPr>
          <p:nvPr/>
        </p:nvSpPr>
        <p:spPr bwMode="auto">
          <a:xfrm>
            <a:off x="5786438" y="3143250"/>
            <a:ext cx="3260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en-US" dirty="0" smtClean="0">
                <a:cs typeface="Arial" charset="0"/>
              </a:rPr>
              <a:t>e</a:t>
            </a:r>
            <a:r>
              <a:rPr lang="uz-Cyrl-UZ" dirty="0" smtClean="0">
                <a:cs typeface="Arial" charset="0"/>
              </a:rPr>
              <a:t>СТАТ автоматлаштирилган ахборот тизими</a:t>
            </a:r>
            <a:endParaRPr lang="ru-RU" dirty="0">
              <a:cs typeface="Arial" charset="0"/>
            </a:endParaRPr>
          </a:p>
        </p:txBody>
      </p:sp>
      <p:sp>
        <p:nvSpPr>
          <p:cNvPr id="18451" name="TextBox 65"/>
          <p:cNvSpPr txBox="1">
            <a:spLocks noChangeArrowheads="1"/>
          </p:cNvSpPr>
          <p:nvPr/>
        </p:nvSpPr>
        <p:spPr bwMode="auto">
          <a:xfrm>
            <a:off x="4968443" y="3924299"/>
            <a:ext cx="39290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Электрон кўринишда тадбиркорлик субъектларидан статистик хисоботларни йиғувчи автоматлаштирилган тизим.</a:t>
            </a:r>
            <a:endParaRPr lang="ru-RU" sz="1200" dirty="0">
              <a:cs typeface="Arial" charset="0"/>
            </a:endParaRPr>
          </a:p>
        </p:txBody>
      </p:sp>
      <p:pic>
        <p:nvPicPr>
          <p:cNvPr id="18452" name="Рисунок 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225" y="1146175"/>
            <a:ext cx="9652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6555118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400" y="1049338"/>
            <a:ext cx="8650288" cy="551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09650"/>
          </a:xfrm>
        </p:spPr>
        <p:txBody>
          <a:bodyPr anchor="ctr">
            <a:normAutofit/>
          </a:bodyPr>
          <a:lstStyle/>
          <a:p>
            <a:r>
              <a:rPr lang="uz-Cyrl-UZ" sz="3500" b="1" dirty="0">
                <a:solidFill>
                  <a:schemeClr val="tx2"/>
                </a:solidFill>
                <a:latin typeface="+mj-lt"/>
                <a:cs typeface="Times New Roman" pitchFamily="18" charset="0"/>
              </a:rPr>
              <a:t>Электрон хукуматнинг амалдаги </a:t>
            </a:r>
            <a:r>
              <a:rPr lang="uz-Cyrl-UZ" sz="3500" b="1" dirty="0" smtClean="0">
                <a:solidFill>
                  <a:schemeClr val="tx2"/>
                </a:solidFill>
                <a:latin typeface="+mj-lt"/>
                <a:cs typeface="Times New Roman" pitchFamily="18" charset="0"/>
              </a:rPr>
              <a:t>лойиҳалари</a:t>
            </a:r>
            <a:endParaRPr lang="ru-RU" sz="3500" b="1" dirty="0">
              <a:solidFill>
                <a:schemeClr val="tx2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9459" name="TextBox 52"/>
          <p:cNvSpPr txBox="1">
            <a:spLocks noChangeArrowheads="1"/>
          </p:cNvSpPr>
          <p:nvPr/>
        </p:nvSpPr>
        <p:spPr bwMode="auto">
          <a:xfrm>
            <a:off x="1514475" y="1400175"/>
            <a:ext cx="251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1"/>
            <a:r>
              <a:rPr lang="ru-RU">
                <a:cs typeface="Arial" charset="0"/>
              </a:rPr>
              <a:t>Lex.uz</a:t>
            </a:r>
          </a:p>
        </p:txBody>
      </p:sp>
      <p:sp>
        <p:nvSpPr>
          <p:cNvPr id="19460" name="TextBox 53"/>
          <p:cNvSpPr txBox="1">
            <a:spLocks noChangeArrowheads="1"/>
          </p:cNvSpPr>
          <p:nvPr/>
        </p:nvSpPr>
        <p:spPr bwMode="auto">
          <a:xfrm>
            <a:off x="671513" y="2076450"/>
            <a:ext cx="3429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Ўзбекистон Республикаси қонунлари Миллий маълумотлар базасининг ахборотли-қидирув тизими</a:t>
            </a:r>
            <a:endParaRPr lang="ru-RU" sz="1200" dirty="0">
              <a:cs typeface="Arial" charset="0"/>
            </a:endParaRPr>
          </a:p>
        </p:txBody>
      </p:sp>
      <p:sp>
        <p:nvSpPr>
          <p:cNvPr id="19461" name="TextBox 54"/>
          <p:cNvSpPr txBox="1">
            <a:spLocks noChangeArrowheads="1"/>
          </p:cNvSpPr>
          <p:nvPr/>
        </p:nvSpPr>
        <p:spPr bwMode="auto">
          <a:xfrm>
            <a:off x="1393826" y="3124200"/>
            <a:ext cx="321071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Электрдан фойдаланувчи</a:t>
            </a:r>
            <a:r>
              <a:rPr lang="en-US" dirty="0" smtClean="0">
                <a:cs typeface="Arial" charset="0"/>
              </a:rPr>
              <a:t>- </a:t>
            </a:r>
            <a:r>
              <a:rPr lang="uz-Cyrl-UZ" dirty="0" smtClean="0">
                <a:cs typeface="Arial" charset="0"/>
              </a:rPr>
              <a:t>ларнинг персонал кабинети</a:t>
            </a:r>
            <a:endParaRPr lang="ru-RU" dirty="0">
              <a:cs typeface="Arial" charset="0"/>
            </a:endParaRPr>
          </a:p>
        </p:txBody>
      </p:sp>
      <p:sp>
        <p:nvSpPr>
          <p:cNvPr id="19462" name="TextBox 55"/>
          <p:cNvSpPr txBox="1">
            <a:spLocks noChangeArrowheads="1"/>
          </p:cNvSpPr>
          <p:nvPr/>
        </p:nvSpPr>
        <p:spPr bwMode="auto">
          <a:xfrm>
            <a:off x="677863" y="3924300"/>
            <a:ext cx="34290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Электр энергиясидан фойдаланувчилар интернет орқали ўзининг шахсий маълумотларини кўриш имконини берувчи тизим.</a:t>
            </a:r>
            <a:endParaRPr lang="ru-RU" sz="1200" dirty="0">
              <a:cs typeface="Arial" charset="0"/>
            </a:endParaRPr>
          </a:p>
        </p:txBody>
      </p:sp>
      <p:sp>
        <p:nvSpPr>
          <p:cNvPr id="19463" name="TextBox 56"/>
          <p:cNvSpPr txBox="1">
            <a:spLocks noChangeArrowheads="1"/>
          </p:cNvSpPr>
          <p:nvPr/>
        </p:nvSpPr>
        <p:spPr bwMode="auto">
          <a:xfrm>
            <a:off x="5815013" y="1371600"/>
            <a:ext cx="30654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en-US" dirty="0" smtClean="0">
                <a:cs typeface="Arial" charset="0"/>
              </a:rPr>
              <a:t>C</a:t>
            </a:r>
            <a:r>
              <a:rPr lang="uz-Cyrl-UZ" dirty="0" smtClean="0">
                <a:cs typeface="Arial" charset="0"/>
              </a:rPr>
              <a:t>олиқ тўловчилар портали</a:t>
            </a:r>
            <a:endParaRPr lang="ru-RU" dirty="0">
              <a:cs typeface="Arial" charset="0"/>
            </a:endParaRPr>
          </a:p>
        </p:txBody>
      </p:sp>
      <p:sp>
        <p:nvSpPr>
          <p:cNvPr id="19464" name="TextBox 57"/>
          <p:cNvSpPr txBox="1">
            <a:spLocks noChangeArrowheads="1"/>
          </p:cNvSpPr>
          <p:nvPr/>
        </p:nvSpPr>
        <p:spPr bwMode="auto">
          <a:xfrm>
            <a:off x="4894263" y="2000250"/>
            <a:ext cx="42433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Электрон солиқ хисоботларни қайта ишловчи ва қабул   қилувчи, электрон хисоботларни жўнатиш хизматларини тақдим этувчи ва бошқа солиқ хизматларини кўрсатувчи портал</a:t>
            </a:r>
            <a:endParaRPr lang="ru-RU" sz="1200" dirty="0">
              <a:cs typeface="Arial" charset="0"/>
            </a:endParaRPr>
          </a:p>
        </p:txBody>
      </p:sp>
      <p:sp>
        <p:nvSpPr>
          <p:cNvPr id="19465" name="TextBox 58"/>
          <p:cNvSpPr txBox="1">
            <a:spLocks noChangeArrowheads="1"/>
          </p:cNvSpPr>
          <p:nvPr/>
        </p:nvSpPr>
        <p:spPr bwMode="auto">
          <a:xfrm>
            <a:off x="1506538" y="4929198"/>
            <a:ext cx="277743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Деклорантлар ягона     портали</a:t>
            </a:r>
            <a:endParaRPr lang="ru-RU" dirty="0">
              <a:cs typeface="Arial" charset="0"/>
            </a:endParaRPr>
          </a:p>
        </p:txBody>
      </p:sp>
      <p:sp>
        <p:nvSpPr>
          <p:cNvPr id="19466" name="TextBox 59"/>
          <p:cNvSpPr txBox="1">
            <a:spLocks noChangeArrowheads="1"/>
          </p:cNvSpPr>
          <p:nvPr/>
        </p:nvSpPr>
        <p:spPr bwMode="auto">
          <a:xfrm>
            <a:off x="642909" y="5623790"/>
            <a:ext cx="403545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Ўзбекистон Республикаси Чегарасидан ўтувчи махсулотлар ва транспортлар хақида маълумотларни  қайта ишловчи, божхона тўловларини текширувчи  тизим.</a:t>
            </a:r>
            <a:endParaRPr lang="ru-RU" sz="1200" dirty="0">
              <a:cs typeface="Arial" charset="0"/>
            </a:endParaRPr>
          </a:p>
        </p:txBody>
      </p:sp>
      <p:sp>
        <p:nvSpPr>
          <p:cNvPr id="19467" name="TextBox 60"/>
          <p:cNvSpPr txBox="1">
            <a:spLocks noChangeArrowheads="1"/>
          </p:cNvSpPr>
          <p:nvPr/>
        </p:nvSpPr>
        <p:spPr bwMode="auto">
          <a:xfrm>
            <a:off x="5829300" y="4981575"/>
            <a:ext cx="29289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Савдо-сотиқ хизматлари портали</a:t>
            </a:r>
            <a:endParaRPr lang="ru-RU" dirty="0">
              <a:cs typeface="Arial" charset="0"/>
            </a:endParaRPr>
          </a:p>
        </p:txBody>
      </p:sp>
      <p:sp>
        <p:nvSpPr>
          <p:cNvPr id="19468" name="TextBox 61"/>
          <p:cNvSpPr txBox="1">
            <a:spLocks noChangeArrowheads="1"/>
          </p:cNvSpPr>
          <p:nvPr/>
        </p:nvSpPr>
        <p:spPr bwMode="auto">
          <a:xfrm>
            <a:off x="4992687" y="5643578"/>
            <a:ext cx="388778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Кадастр хужжатларини расмийлаштириш, савдо    мулклари ва ер-мулки хуқуқини регистрация қилиш, турли кўринишдаги маълумотномаларни тайёрлаш бўйича тизим.</a:t>
            </a:r>
            <a:endParaRPr lang="ru-RU" sz="1200" dirty="0">
              <a:cs typeface="Arial" charset="0"/>
            </a:endParaRPr>
          </a:p>
        </p:txBody>
      </p:sp>
      <p:sp>
        <p:nvSpPr>
          <p:cNvPr id="19469" name="TextBox 62"/>
          <p:cNvSpPr txBox="1">
            <a:spLocks noChangeArrowheads="1"/>
          </p:cNvSpPr>
          <p:nvPr/>
        </p:nvSpPr>
        <p:spPr bwMode="auto">
          <a:xfrm>
            <a:off x="4517576" y="5068766"/>
            <a:ext cx="132930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1"/>
            <a:r>
              <a:rPr lang="en-US" sz="1200" dirty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odnookno.uz</a:t>
            </a:r>
            <a:endParaRPr lang="ru-RU" sz="1200" dirty="0">
              <a:solidFill>
                <a:srgbClr val="002060"/>
              </a:solidFill>
              <a:latin typeface="Arial Black" pitchFamily="34" charset="0"/>
              <a:cs typeface="Arial" charset="0"/>
            </a:endParaRPr>
          </a:p>
        </p:txBody>
      </p:sp>
      <p:sp>
        <p:nvSpPr>
          <p:cNvPr id="19470" name="TextBox 64"/>
          <p:cNvSpPr txBox="1">
            <a:spLocks noChangeArrowheads="1"/>
          </p:cNvSpPr>
          <p:nvPr/>
        </p:nvSpPr>
        <p:spPr bwMode="auto">
          <a:xfrm>
            <a:off x="5786438" y="3143250"/>
            <a:ext cx="32500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dirty="0" smtClean="0">
                <a:cs typeface="Arial" charset="0"/>
              </a:rPr>
              <a:t>Ўзбекистон Республикаси    лицензия ягона портали</a:t>
            </a:r>
            <a:endParaRPr lang="ru-RU" dirty="0">
              <a:cs typeface="Arial" charset="0"/>
            </a:endParaRPr>
          </a:p>
        </p:txBody>
      </p:sp>
      <p:sp>
        <p:nvSpPr>
          <p:cNvPr id="19471" name="TextBox 65"/>
          <p:cNvSpPr txBox="1">
            <a:spLocks noChangeArrowheads="1"/>
          </p:cNvSpPr>
          <p:nvPr/>
        </p:nvSpPr>
        <p:spPr bwMode="auto">
          <a:xfrm>
            <a:off x="4951413" y="3857625"/>
            <a:ext cx="39290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atinLnBrk="1"/>
            <a:r>
              <a:rPr lang="uz-Cyrl-UZ" sz="1200" dirty="0" smtClean="0">
                <a:cs typeface="Arial" charset="0"/>
              </a:rPr>
              <a:t>Рухсат этилган процедуралар ва лицензия олиш турлари хамда лицензия олиш учун керакли хужжатлар хақида ахборот берувчи портал</a:t>
            </a:r>
            <a:endParaRPr lang="ru-RU" sz="1200" dirty="0">
              <a:cs typeface="Arial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588" y="1262063"/>
            <a:ext cx="1011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1157288"/>
            <a:ext cx="6064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19474" name="Picture 5" descr="ГАК «Узбекэнерго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3238" y="2998788"/>
            <a:ext cx="769937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6"/>
          <a:srcRect r="84029"/>
          <a:stretch>
            <a:fillRect/>
          </a:stretch>
        </p:blipFill>
        <p:spPr bwMode="auto">
          <a:xfrm>
            <a:off x="4894263" y="3009900"/>
            <a:ext cx="5905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  <p:pic>
        <p:nvPicPr>
          <p:cNvPr id="45063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8963" y="4838700"/>
            <a:ext cx="506412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</p:pic>
    </p:spTree>
    <p:extLst>
      <p:ext uri="{BB962C8B-B14F-4D97-AF65-F5344CB8AC3E}">
        <p14:creationId xmlns:p14="http://schemas.microsoft.com/office/powerpoint/2010/main" val="20273861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9"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A8FFFBD-BD2D-470F-95DE-5445A1DC7A90}" type="slidenum">
              <a:rPr lang="ru-RU" smtClean="0">
                <a:solidFill>
                  <a:schemeClr val="bg1"/>
                </a:solidFill>
              </a:rPr>
              <a:pPr/>
              <a:t>16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1143000" y="285750"/>
            <a:ext cx="8001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uz-Cyrl-UZ" sz="2800" b="1" dirty="0" smtClean="0">
                <a:solidFill>
                  <a:schemeClr val="tx2"/>
                </a:solidFill>
                <a:latin typeface="+mj-lt"/>
              </a:rPr>
              <a:t>Интерактив Давлат хизматларини ягона портали</a:t>
            </a:r>
            <a:endParaRPr lang="ru-RU" sz="28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r="23438" b="81688"/>
          <a:stretch>
            <a:fillRect/>
          </a:stretch>
        </p:blipFill>
        <p:spPr bwMode="auto">
          <a:xfrm>
            <a:off x="0" y="339725"/>
            <a:ext cx="11430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928688"/>
            <a:ext cx="5592762" cy="40005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Box 17"/>
          <p:cNvSpPr txBox="1">
            <a:spLocks noChangeArrowheads="1"/>
          </p:cNvSpPr>
          <p:nvPr/>
        </p:nvSpPr>
        <p:spPr bwMode="auto">
          <a:xfrm>
            <a:off x="71438" y="928688"/>
            <a:ext cx="3357562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0070C0"/>
                </a:solidFill>
              </a:rPr>
              <a:t>2013 </a:t>
            </a:r>
            <a:r>
              <a:rPr lang="uz-Cyrl-UZ" b="1" dirty="0" smtClean="0">
                <a:solidFill>
                  <a:srgbClr val="0070C0"/>
                </a:solidFill>
              </a:rPr>
              <a:t>йил 1 июлда ишга туширилган.</a:t>
            </a:r>
          </a:p>
          <a:p>
            <a:pPr eaLnBrk="1" hangingPunct="1"/>
            <a:endParaRPr lang="uz-Cyrl-UZ" b="1" dirty="0" smtClean="0">
              <a:solidFill>
                <a:srgbClr val="0070C0"/>
              </a:solidFill>
            </a:endParaRPr>
          </a:p>
          <a:p>
            <a:pPr eaLnBrk="1" hangingPunct="1"/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uz-Cyrl-UZ" b="1" dirty="0" smtClean="0">
                <a:solidFill>
                  <a:srgbClr val="0070C0"/>
                </a:solidFill>
              </a:rPr>
              <a:t>Фуқаролар мурожаатларини қабул қиливчи, қайта ишловчи ва мониторинг қилувчи Марказлашган тизим.</a:t>
            </a:r>
            <a:endParaRPr lang="uz-Cyrl-UZ" b="1" dirty="0" smtClean="0"/>
          </a:p>
          <a:p>
            <a:pPr eaLnBrk="1" hangingPunct="1"/>
            <a:endParaRPr lang="ru-RU" b="1" dirty="0"/>
          </a:p>
          <a:p>
            <a:pPr eaLnBrk="1" hangingPunct="1"/>
            <a:r>
              <a:rPr lang="uz-Cyrl-UZ" b="1" dirty="0" smtClean="0"/>
              <a:t>50 дан ортиқ давлат хизматлари</a:t>
            </a:r>
            <a:endParaRPr lang="en-US" b="1" dirty="0" smtClean="0"/>
          </a:p>
          <a:p>
            <a:pPr eaLnBrk="1" hangingPunct="1"/>
            <a:endParaRPr lang="ru-RU" b="1" dirty="0"/>
          </a:p>
          <a:p>
            <a:pPr eaLnBrk="1" hangingPunct="1"/>
            <a:r>
              <a:rPr lang="uz-Cyrl-UZ" b="1" dirty="0" smtClean="0"/>
              <a:t>Порталга барча давлат органлари, туман ва шахар хокимиятлари боғланган.</a:t>
            </a:r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717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86375"/>
            <a:ext cx="914400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84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89"/>
          <a:stretch>
            <a:fillRect/>
          </a:stretch>
        </p:blipFill>
        <p:spPr bwMode="auto">
          <a:xfrm>
            <a:off x="0" y="6500813"/>
            <a:ext cx="9144000" cy="35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6492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6746B82E-D1C2-4C91-9B61-DB754E7F5C8F}" type="slidenum">
              <a:rPr lang="ru-RU" smtClean="0">
                <a:solidFill>
                  <a:schemeClr val="bg1"/>
                </a:solidFill>
              </a:rPr>
              <a:pPr/>
              <a:t>17</a:t>
            </a:fld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8196" name="Прямоугольник 3"/>
          <p:cNvSpPr>
            <a:spLocks noChangeArrowheads="1"/>
          </p:cNvSpPr>
          <p:nvPr/>
        </p:nvSpPr>
        <p:spPr bwMode="auto">
          <a:xfrm>
            <a:off x="1143000" y="285750"/>
            <a:ext cx="8001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sz="2800" b="1" dirty="0">
                <a:solidFill>
                  <a:schemeClr val="tx2"/>
                </a:solidFill>
                <a:latin typeface="+mj-lt"/>
              </a:rPr>
              <a:t>Call-center </a:t>
            </a:r>
            <a:r>
              <a:rPr lang="uz-Cyrl-UZ" sz="2800" b="1" dirty="0" smtClean="0">
                <a:solidFill>
                  <a:schemeClr val="tx2"/>
                </a:solidFill>
                <a:latin typeface="+mj-lt"/>
              </a:rPr>
              <a:t>Ягона портали</a:t>
            </a:r>
            <a:endParaRPr lang="ru-RU" sz="28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819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63" r="23438" b="81688"/>
          <a:stretch>
            <a:fillRect/>
          </a:stretch>
        </p:blipFill>
        <p:spPr bwMode="auto">
          <a:xfrm>
            <a:off x="0" y="339725"/>
            <a:ext cx="1143000" cy="35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142875" y="1214438"/>
            <a:ext cx="5143500" cy="51435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2013 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йил 1 июлдан ахборот берувчи хизмат ишга тушган</a:t>
            </a:r>
            <a:endParaRPr lang="uz-Cyrl-U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Фойдаланувчи кун давомида маълу</a:t>
            </a:r>
            <a:r>
              <a:rPr lang="uz-Cyrl-UZ" sz="2000" dirty="0">
                <a:latin typeface="Arial" panose="020B0604020202020204" pitchFamily="34" charset="0"/>
                <a:cs typeface="Arial" panose="020B0604020202020204" pitchFamily="34" charset="0"/>
              </a:rPr>
              <a:t>м</a:t>
            </a: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отга эга бўлиши.</a:t>
            </a:r>
          </a:p>
          <a:p>
            <a:pPr marL="177800" indent="-1778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Мурожаатлар статуси хақида маълумот олиш.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uz-Cyrl-U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Ягона портал давлат органлари фаолияти, хизматлари ва сервислари хақида маълумот олиш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3357563"/>
            <a:ext cx="3452813" cy="24098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2" descr="http://uztelecom.uz/upload/iblock/1cc/1cc6926e0992ac52a46d3a362ccf9b8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9"/>
          <a:stretch>
            <a:fillRect/>
          </a:stretch>
        </p:blipFill>
        <p:spPr bwMode="auto">
          <a:xfrm>
            <a:off x="5500688" y="1214438"/>
            <a:ext cx="3298825" cy="19145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5"/>
          <a:stretch>
            <a:fillRect/>
          </a:stretch>
        </p:blipFill>
        <p:spPr bwMode="auto">
          <a:xfrm>
            <a:off x="1214438" y="5143500"/>
            <a:ext cx="278606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81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870799-842D-4ED4-8119-FA04014A2A4D}" type="slidenum">
              <a:rPr lang="ru-RU" sz="120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ru-RU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16632"/>
            <a:ext cx="8856983" cy="595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2200" b="1" dirty="0" err="1" smtClean="0"/>
              <a:t>Yagona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davlat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interaktiv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xizmatlar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portalda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rejalashtirilayotgan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xizmatlar</a:t>
            </a:r>
            <a:r>
              <a:rPr lang="en-US" sz="2200" b="1" dirty="0" smtClean="0"/>
              <a:t> </a:t>
            </a:r>
          </a:p>
          <a:p>
            <a:pPr marL="342900" indent="-342900" eaLnBrk="1" hangingPunct="1">
              <a:buFont typeface="Wingdings" panose="05000000000000000000" pitchFamily="2" charset="2"/>
              <a:buChar char="v"/>
              <a:defRPr/>
            </a:pPr>
            <a:r>
              <a:rPr lang="en-US" sz="2200" dirty="0" err="1" smtClean="0"/>
              <a:t>Davlat</a:t>
            </a:r>
            <a:r>
              <a:rPr lang="en-US" sz="2200" dirty="0" smtClean="0"/>
              <a:t> </a:t>
            </a:r>
            <a:r>
              <a:rPr lang="en-US" sz="2200" dirty="0" err="1" smtClean="0"/>
              <a:t>organi</a:t>
            </a:r>
            <a:r>
              <a:rPr lang="en-US" sz="2200" dirty="0" smtClean="0"/>
              <a:t> </a:t>
            </a:r>
            <a:r>
              <a:rPr lang="en-US" sz="2200" dirty="0" err="1" smtClean="0"/>
              <a:t>rahbarlari</a:t>
            </a:r>
            <a:r>
              <a:rPr lang="en-US" sz="2200" dirty="0" smtClean="0"/>
              <a:t> </a:t>
            </a:r>
            <a:r>
              <a:rPr lang="en-US" sz="2200" dirty="0" err="1" smtClean="0"/>
              <a:t>qabuliga</a:t>
            </a:r>
            <a:r>
              <a:rPr lang="en-US" sz="2200" dirty="0" smtClean="0"/>
              <a:t> </a:t>
            </a:r>
            <a:r>
              <a:rPr lang="en-US" sz="2200" dirty="0" err="1" smtClean="0"/>
              <a:t>yozilish</a:t>
            </a:r>
            <a:r>
              <a:rPr lang="en-US" sz="2200" dirty="0" smtClean="0"/>
              <a:t>; </a:t>
            </a:r>
            <a:endParaRPr lang="ru-RU" sz="2100" dirty="0"/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en-US" sz="2100" dirty="0" smtClean="0"/>
              <a:t> </a:t>
            </a:r>
            <a:r>
              <a:rPr lang="en-US" sz="2100" dirty="0" err="1" smtClean="0"/>
              <a:t>Pullik</a:t>
            </a:r>
            <a:r>
              <a:rPr lang="en-US" sz="2100" dirty="0" smtClean="0"/>
              <a:t> </a:t>
            </a:r>
            <a:r>
              <a:rPr lang="en-US" sz="2100" dirty="0" err="1" smtClean="0"/>
              <a:t>xizmatlarni</a:t>
            </a:r>
            <a:r>
              <a:rPr lang="en-US" sz="2100" dirty="0" smtClean="0"/>
              <a:t> </a:t>
            </a:r>
            <a:r>
              <a:rPr lang="en-US" sz="2100" dirty="0" err="1" smtClean="0"/>
              <a:t>taqdim</a:t>
            </a:r>
            <a:r>
              <a:rPr lang="en-US" sz="2100" dirty="0" smtClean="0"/>
              <a:t> </a:t>
            </a:r>
            <a:r>
              <a:rPr lang="en-US" sz="2100" dirty="0" err="1" smtClean="0"/>
              <a:t>etish</a:t>
            </a:r>
            <a:r>
              <a:rPr lang="en-US" sz="2100" dirty="0"/>
              <a:t> </a:t>
            </a:r>
            <a:r>
              <a:rPr lang="en-US" sz="2100" dirty="0" smtClean="0"/>
              <a:t>( </a:t>
            </a:r>
            <a:r>
              <a:rPr lang="en-US" sz="2100" dirty="0" err="1" smtClean="0"/>
              <a:t>uy-kommunal</a:t>
            </a:r>
            <a:r>
              <a:rPr lang="en-US" sz="2100" dirty="0" smtClean="0"/>
              <a:t>, </a:t>
            </a:r>
            <a:r>
              <a:rPr lang="en-US" sz="2100" dirty="0" err="1" smtClean="0"/>
              <a:t>aloqa</a:t>
            </a:r>
            <a:r>
              <a:rPr lang="en-US" sz="2100" dirty="0" smtClean="0"/>
              <a:t>  </a:t>
            </a:r>
            <a:r>
              <a:rPr lang="en-US" sz="2100" dirty="0" err="1" smtClean="0"/>
              <a:t>xizmatlari,yo’l</a:t>
            </a:r>
            <a:r>
              <a:rPr lang="en-US" sz="2100" dirty="0" smtClean="0"/>
              <a:t>- </a:t>
            </a:r>
            <a:r>
              <a:rPr lang="en-US" sz="2100" dirty="0" err="1" smtClean="0"/>
              <a:t>harakati</a:t>
            </a:r>
            <a:r>
              <a:rPr lang="en-US" sz="2100" dirty="0" smtClean="0"/>
              <a:t> </a:t>
            </a:r>
            <a:r>
              <a:rPr lang="en-US" sz="2100" dirty="0" err="1" smtClean="0"/>
              <a:t>qoidalarini</a:t>
            </a:r>
            <a:r>
              <a:rPr lang="en-US" sz="2100" dirty="0" smtClean="0"/>
              <a:t> </a:t>
            </a:r>
            <a:r>
              <a:rPr lang="en-US" sz="2100" dirty="0" err="1" smtClean="0"/>
              <a:t>buzilganda</a:t>
            </a:r>
            <a:r>
              <a:rPr lang="en-US" sz="2100" dirty="0" smtClean="0"/>
              <a:t> </a:t>
            </a:r>
            <a:r>
              <a:rPr lang="en-US" sz="2100" dirty="0" err="1" smtClean="0"/>
              <a:t>jarima</a:t>
            </a:r>
            <a:r>
              <a:rPr lang="en-US" sz="2100" dirty="0" smtClean="0"/>
              <a:t> </a:t>
            </a:r>
            <a:r>
              <a:rPr lang="en-US" sz="2100" dirty="0" err="1" smtClean="0"/>
              <a:t>to’lovlari</a:t>
            </a:r>
            <a:r>
              <a:rPr lang="en-US" sz="2100" dirty="0" smtClean="0"/>
              <a:t> </a:t>
            </a:r>
            <a:r>
              <a:rPr lang="en-US" sz="2100" dirty="0" err="1" smtClean="0"/>
              <a:t>va</a:t>
            </a:r>
            <a:r>
              <a:rPr lang="en-US" sz="2100" dirty="0" smtClean="0"/>
              <a:t> </a:t>
            </a:r>
            <a:r>
              <a:rPr lang="en-US" sz="2100" dirty="0" err="1" smtClean="0"/>
              <a:t>h.k</a:t>
            </a:r>
            <a:r>
              <a:rPr lang="en-US" sz="2100" dirty="0" smtClean="0"/>
              <a:t>) </a:t>
            </a: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en-US" sz="2100" dirty="0" err="1" smtClean="0">
                <a:latin typeface="Arial" charset="0"/>
              </a:rPr>
              <a:t>Tadbirkorlik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faoliyatini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ro’yxatdan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o’tkazish</a:t>
            </a:r>
            <a:r>
              <a:rPr lang="en-US" sz="2100" dirty="0" smtClean="0">
                <a:latin typeface="Arial" charset="0"/>
              </a:rPr>
              <a:t>; </a:t>
            </a:r>
            <a:endParaRPr lang="ru-RU" sz="2100" dirty="0" smtClean="0">
              <a:latin typeface="Arial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100" dirty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Xizmatlarni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olish</a:t>
            </a:r>
            <a:r>
              <a:rPr lang="en-US" sz="2100" dirty="0" smtClean="0">
                <a:latin typeface="Arial" charset="0"/>
              </a:rPr>
              <a:t>;</a:t>
            </a:r>
            <a:r>
              <a:rPr lang="ru-RU" sz="2100" dirty="0" smtClean="0">
                <a:latin typeface="Arial" charset="0"/>
              </a:rPr>
              <a:t> </a:t>
            </a:r>
            <a:endParaRPr lang="ru-RU" sz="2100" dirty="0">
              <a:latin typeface="Arial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Mol-mulkni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va</a:t>
            </a:r>
            <a:r>
              <a:rPr lang="en-US" sz="2100" dirty="0" smtClean="0">
                <a:latin typeface="Arial" charset="0"/>
              </a:rPr>
              <a:t> u </a:t>
            </a:r>
            <a:r>
              <a:rPr lang="en-US" sz="2100" dirty="0" err="1" smtClean="0">
                <a:latin typeface="Arial" charset="0"/>
              </a:rPr>
              <a:t>haqdagi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shartnomalarni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ro’yxatdan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o’tkazish</a:t>
            </a:r>
            <a:endParaRPr lang="ru-RU" sz="2100" dirty="0">
              <a:latin typeface="Arial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en-US" sz="2100" dirty="0" err="1" smtClean="0"/>
              <a:t>Maktabgacha</a:t>
            </a:r>
            <a:r>
              <a:rPr lang="en-US" sz="2100" dirty="0" smtClean="0"/>
              <a:t> </a:t>
            </a:r>
            <a:r>
              <a:rPr lang="en-US" sz="2100" dirty="0" err="1" smtClean="0"/>
              <a:t>ta’lim</a:t>
            </a:r>
            <a:r>
              <a:rPr lang="en-US" sz="2100" dirty="0" smtClean="0"/>
              <a:t> </a:t>
            </a:r>
            <a:r>
              <a:rPr lang="en-US" sz="2100" dirty="0" err="1" smtClean="0"/>
              <a:t>muassasalariga</a:t>
            </a:r>
            <a:r>
              <a:rPr lang="en-US" sz="2100" dirty="0" smtClean="0"/>
              <a:t>  </a:t>
            </a:r>
            <a:r>
              <a:rPr lang="en-US" sz="2100" dirty="0" err="1" smtClean="0"/>
              <a:t>bolalarni</a:t>
            </a:r>
            <a:r>
              <a:rPr lang="en-US" sz="2100" dirty="0" smtClean="0"/>
              <a:t> </a:t>
            </a:r>
            <a:r>
              <a:rPr lang="en-US" sz="2100" dirty="0" err="1" smtClean="0"/>
              <a:t>qabul</a:t>
            </a:r>
            <a:r>
              <a:rPr lang="en-US" sz="2100" dirty="0" smtClean="0"/>
              <a:t> </a:t>
            </a:r>
            <a:r>
              <a:rPr lang="en-US" sz="2100" dirty="0" err="1" smtClean="0"/>
              <a:t>qilish</a:t>
            </a:r>
            <a:r>
              <a:rPr lang="en-US" sz="2100" dirty="0" smtClean="0"/>
              <a:t>;  </a:t>
            </a: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en-US" sz="2100" dirty="0" err="1" smtClean="0">
                <a:latin typeface="Arial" charset="0"/>
              </a:rPr>
              <a:t>Yashash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joyi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bo’yicha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ro’yxatdan</a:t>
            </a:r>
            <a:r>
              <a:rPr lang="en-US" sz="2100" dirty="0" smtClean="0">
                <a:latin typeface="Arial" charset="0"/>
              </a:rPr>
              <a:t> </a:t>
            </a:r>
            <a:r>
              <a:rPr lang="en-US" sz="2100" dirty="0" err="1" smtClean="0">
                <a:latin typeface="Arial" charset="0"/>
              </a:rPr>
              <a:t>o’tish</a:t>
            </a:r>
            <a:r>
              <a:rPr lang="en-US" sz="2100" dirty="0" smtClean="0">
                <a:latin typeface="Arial" charset="0"/>
              </a:rPr>
              <a:t>; </a:t>
            </a: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en-US" sz="2100" dirty="0" smtClean="0"/>
              <a:t> </a:t>
            </a:r>
            <a:r>
              <a:rPr lang="en-US" sz="2100" dirty="0" err="1" smtClean="0"/>
              <a:t>Aloqa</a:t>
            </a:r>
            <a:r>
              <a:rPr lang="en-US" sz="2100" dirty="0" smtClean="0"/>
              <a:t> , </a:t>
            </a:r>
            <a:r>
              <a:rPr lang="en-US" sz="2100" dirty="0" err="1" smtClean="0"/>
              <a:t>axborotlashtirish</a:t>
            </a:r>
            <a:r>
              <a:rPr lang="en-US" sz="2100" dirty="0" smtClean="0"/>
              <a:t> </a:t>
            </a:r>
            <a:r>
              <a:rPr lang="en-US" sz="2100" dirty="0" err="1" smtClean="0"/>
              <a:t>va</a:t>
            </a:r>
            <a:r>
              <a:rPr lang="en-US" sz="2100" dirty="0" smtClean="0"/>
              <a:t> </a:t>
            </a:r>
            <a:r>
              <a:rPr lang="en-US" sz="2100" dirty="0" err="1" smtClean="0"/>
              <a:t>telekommunikatsiya</a:t>
            </a:r>
            <a:r>
              <a:rPr lang="en-US" sz="2100" dirty="0" smtClean="0"/>
              <a:t> </a:t>
            </a:r>
            <a:r>
              <a:rPr lang="en-US" sz="2100" dirty="0" err="1" smtClean="0"/>
              <a:t>texnologiyalari</a:t>
            </a:r>
            <a:r>
              <a:rPr lang="en-US" sz="2100" dirty="0" smtClean="0"/>
              <a:t> </a:t>
            </a:r>
            <a:r>
              <a:rPr lang="en-US" sz="2100" dirty="0" err="1" smtClean="0"/>
              <a:t>sohasida</a:t>
            </a:r>
            <a:r>
              <a:rPr lang="en-US" sz="2100" dirty="0" smtClean="0"/>
              <a:t> 50 </a:t>
            </a:r>
            <a:r>
              <a:rPr lang="en-US" sz="2100" dirty="0" err="1" smtClean="0"/>
              <a:t>dan</a:t>
            </a:r>
            <a:r>
              <a:rPr lang="en-US" sz="2100" dirty="0" smtClean="0"/>
              <a:t> </a:t>
            </a:r>
            <a:r>
              <a:rPr lang="en-US" sz="2100" dirty="0" err="1" smtClean="0"/>
              <a:t>ortiq</a:t>
            </a:r>
            <a:r>
              <a:rPr lang="en-US" sz="2100" dirty="0" smtClean="0"/>
              <a:t> </a:t>
            </a:r>
            <a:r>
              <a:rPr lang="en-US" sz="2100" dirty="0" err="1" smtClean="0"/>
              <a:t>xizmatlar</a:t>
            </a:r>
            <a:r>
              <a:rPr lang="en-US" sz="2100" dirty="0"/>
              <a:t> </a:t>
            </a:r>
            <a:r>
              <a:rPr lang="en-US" sz="2100" dirty="0" err="1" smtClean="0"/>
              <a:t>taklif</a:t>
            </a:r>
            <a:r>
              <a:rPr lang="en-US" sz="2100" dirty="0" smtClean="0"/>
              <a:t> </a:t>
            </a:r>
            <a:r>
              <a:rPr lang="en-US" sz="2100" dirty="0" err="1" smtClean="0"/>
              <a:t>etilgan</a:t>
            </a:r>
            <a:r>
              <a:rPr lang="en-US" sz="2100" dirty="0"/>
              <a:t>:</a:t>
            </a:r>
            <a:endParaRPr lang="en-US" sz="2100" dirty="0" smtClean="0"/>
          </a:p>
          <a:p>
            <a:pPr marL="893763" algn="just" eaLnBrk="1" hangingPunct="1">
              <a:buFontTx/>
              <a:buChar char="-"/>
              <a:defRPr/>
            </a:pPr>
            <a:r>
              <a:rPr lang="en-US" sz="2100" dirty="0" err="1" smtClean="0"/>
              <a:t>Obunani</a:t>
            </a:r>
            <a:r>
              <a:rPr lang="en-US" sz="2100" dirty="0" smtClean="0"/>
              <a:t> online </a:t>
            </a:r>
            <a:r>
              <a:rPr lang="en-US" sz="2100" dirty="0" err="1" smtClean="0"/>
              <a:t>rasmiylashtirish</a:t>
            </a:r>
            <a:r>
              <a:rPr lang="ru-RU" sz="2100" dirty="0" smtClean="0"/>
              <a:t>;</a:t>
            </a:r>
            <a:endParaRPr lang="ru-RU" sz="2100" dirty="0"/>
          </a:p>
          <a:p>
            <a:pPr marL="893763" algn="just" eaLnBrk="1" hangingPunct="1">
              <a:buFontTx/>
              <a:buChar char="-"/>
              <a:defRPr/>
            </a:pPr>
            <a:r>
              <a:rPr lang="en-US" sz="2100" dirty="0" err="1" smtClean="0"/>
              <a:t>Axborot</a:t>
            </a:r>
            <a:r>
              <a:rPr lang="en-US" sz="2100" dirty="0" smtClean="0"/>
              <a:t> </a:t>
            </a:r>
            <a:r>
              <a:rPr lang="en-US" sz="2100" dirty="0" err="1" smtClean="0"/>
              <a:t>resursini</a:t>
            </a:r>
            <a:r>
              <a:rPr lang="en-US" sz="2100" dirty="0" smtClean="0"/>
              <a:t> </a:t>
            </a:r>
            <a:r>
              <a:rPr lang="en-US" sz="2100" dirty="0" err="1" smtClean="0"/>
              <a:t>texnologik</a:t>
            </a:r>
            <a:r>
              <a:rPr lang="en-US" sz="2100" dirty="0" smtClean="0"/>
              <a:t> </a:t>
            </a:r>
            <a:r>
              <a:rPr lang="en-US" sz="2100" dirty="0" err="1" smtClean="0"/>
              <a:t>ta’minlashga</a:t>
            </a:r>
            <a:r>
              <a:rPr lang="en-US" sz="2100" dirty="0" smtClean="0"/>
              <a:t> </a:t>
            </a:r>
            <a:r>
              <a:rPr lang="en-US" sz="2100" dirty="0" err="1" smtClean="0"/>
              <a:t>ariza</a:t>
            </a:r>
            <a:r>
              <a:rPr lang="en-US" sz="2100" dirty="0" smtClean="0"/>
              <a:t> </a:t>
            </a:r>
            <a:r>
              <a:rPr lang="en-US" sz="2100" dirty="0" err="1" smtClean="0"/>
              <a:t>berish</a:t>
            </a:r>
            <a:r>
              <a:rPr lang="en-US" sz="2100" dirty="0" smtClean="0"/>
              <a:t>; </a:t>
            </a:r>
            <a:endParaRPr lang="uz-Cyrl-UZ" sz="2100" dirty="0"/>
          </a:p>
          <a:p>
            <a:pPr marL="893763" algn="just" eaLnBrk="1" hangingPunct="1">
              <a:buFontTx/>
              <a:buChar char="-"/>
              <a:defRPr/>
            </a:pPr>
            <a:r>
              <a:rPr lang="uz-Cyrl-UZ" sz="2100" dirty="0"/>
              <a:t>Получить </a:t>
            </a:r>
            <a:r>
              <a:rPr lang="en-US" sz="2100" dirty="0" err="1" smtClean="0"/>
              <a:t>Elektron</a:t>
            </a:r>
            <a:r>
              <a:rPr lang="en-US" sz="2100" dirty="0" smtClean="0"/>
              <a:t> </a:t>
            </a:r>
            <a:r>
              <a:rPr lang="en-US" sz="2100" dirty="0" err="1" smtClean="0"/>
              <a:t>raqamli</a:t>
            </a:r>
            <a:r>
              <a:rPr lang="en-US" sz="2100" dirty="0" smtClean="0"/>
              <a:t> </a:t>
            </a:r>
            <a:r>
              <a:rPr lang="en-US" sz="2100" dirty="0" err="1" smtClean="0"/>
              <a:t>imzo</a:t>
            </a:r>
            <a:r>
              <a:rPr lang="en-US" sz="2100" dirty="0" smtClean="0"/>
              <a:t>;</a:t>
            </a:r>
            <a:endParaRPr lang="uz-Cyrl-UZ" sz="2100" dirty="0"/>
          </a:p>
          <a:p>
            <a:pPr marL="893763" algn="just" eaLnBrk="1" hangingPunct="1">
              <a:buFontTx/>
              <a:buChar char="-"/>
              <a:defRPr/>
            </a:pPr>
            <a:r>
              <a:rPr lang="en-US" sz="2100" dirty="0" err="1" smtClean="0"/>
              <a:t>Respublika</a:t>
            </a:r>
            <a:r>
              <a:rPr lang="en-US" sz="2100" dirty="0" smtClean="0"/>
              <a:t> </a:t>
            </a:r>
            <a:r>
              <a:rPr lang="en-US" sz="2100" dirty="0" err="1" smtClean="0"/>
              <a:t>axborot</a:t>
            </a:r>
            <a:r>
              <a:rPr lang="en-US" sz="2100" dirty="0" smtClean="0"/>
              <a:t> </a:t>
            </a:r>
            <a:r>
              <a:rPr lang="en-US" sz="2100" dirty="0" err="1" smtClean="0"/>
              <a:t>kutubxona</a:t>
            </a:r>
            <a:r>
              <a:rPr lang="en-US" sz="2100" dirty="0" smtClean="0"/>
              <a:t> </a:t>
            </a:r>
            <a:r>
              <a:rPr lang="en-US" sz="2100" dirty="0" err="1" smtClean="0"/>
              <a:t>markaziga</a:t>
            </a:r>
            <a:r>
              <a:rPr lang="en-US" sz="2100" dirty="0" smtClean="0"/>
              <a:t> </a:t>
            </a:r>
            <a:r>
              <a:rPr lang="en-US" sz="2100" dirty="0" err="1" smtClean="0"/>
              <a:t>yozilishda</a:t>
            </a:r>
            <a:r>
              <a:rPr lang="en-US" sz="2100" dirty="0"/>
              <a:t> </a:t>
            </a:r>
            <a:r>
              <a:rPr lang="en-US" sz="2100" dirty="0" smtClean="0"/>
              <a:t>online </a:t>
            </a:r>
            <a:r>
              <a:rPr lang="en-US" sz="2100" dirty="0" err="1" smtClean="0"/>
              <a:t>tarzda</a:t>
            </a:r>
            <a:r>
              <a:rPr lang="en-US" sz="2100" dirty="0" smtClean="0"/>
              <a:t> </a:t>
            </a:r>
            <a:r>
              <a:rPr lang="en-US" sz="2100" dirty="0" err="1" smtClean="0"/>
              <a:t>ro’yxatdan</a:t>
            </a:r>
            <a:r>
              <a:rPr lang="en-US" sz="2100" dirty="0" smtClean="0"/>
              <a:t> </a:t>
            </a:r>
            <a:r>
              <a:rPr lang="en-US" sz="2100" dirty="0" err="1" smtClean="0"/>
              <a:t>o’tish</a:t>
            </a:r>
            <a:r>
              <a:rPr lang="en-US" sz="2100" dirty="0" smtClean="0"/>
              <a:t>; </a:t>
            </a:r>
            <a:endParaRPr lang="uz-Cyrl-UZ" sz="2100" dirty="0"/>
          </a:p>
          <a:p>
            <a:pPr marL="893763" algn="just" eaLnBrk="1" hangingPunct="1">
              <a:buFontTx/>
              <a:buChar char="-"/>
              <a:defRPr/>
            </a:pPr>
            <a:r>
              <a:rPr lang="en-US" sz="2100" dirty="0" err="1" smtClean="0"/>
              <a:t>Radiochastotalarni</a:t>
            </a:r>
            <a:r>
              <a:rPr lang="en-US" sz="2100" dirty="0" smtClean="0"/>
              <a:t> </a:t>
            </a:r>
            <a:r>
              <a:rPr lang="en-US" sz="2100" dirty="0" err="1" smtClean="0"/>
              <a:t>ajratishga</a:t>
            </a:r>
            <a:r>
              <a:rPr lang="en-US" sz="2100" dirty="0" smtClean="0"/>
              <a:t> </a:t>
            </a:r>
            <a:r>
              <a:rPr lang="en-US" sz="2100" dirty="0" err="1" smtClean="0"/>
              <a:t>arizalarni</a:t>
            </a:r>
            <a:r>
              <a:rPr lang="en-US" sz="2100" dirty="0" smtClean="0"/>
              <a:t> </a:t>
            </a:r>
            <a:r>
              <a:rPr lang="en-US" sz="2100" dirty="0" err="1" smtClean="0"/>
              <a:t>qabul</a:t>
            </a:r>
            <a:r>
              <a:rPr lang="en-US" sz="2100" dirty="0" smtClean="0"/>
              <a:t> </a:t>
            </a:r>
            <a:r>
              <a:rPr lang="en-US" sz="2100" dirty="0" err="1" smtClean="0"/>
              <a:t>qilish</a:t>
            </a:r>
            <a:r>
              <a:rPr lang="en-US" sz="2100" dirty="0" smtClean="0"/>
              <a:t>; </a:t>
            </a:r>
            <a:endParaRPr lang="uz-Cyrl-UZ" sz="2100" dirty="0"/>
          </a:p>
        </p:txBody>
      </p:sp>
    </p:spTree>
    <p:extLst>
      <p:ext uri="{BB962C8B-B14F-4D97-AF65-F5344CB8AC3E}">
        <p14:creationId xmlns:p14="http://schemas.microsoft.com/office/powerpoint/2010/main" val="173906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02632" y="6392361"/>
            <a:ext cx="3044744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              </a:t>
            </a: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www.my.gov.uz</a:t>
            </a: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0" y="1556792"/>
            <a:ext cx="9144000" cy="1"/>
          </a:xfrm>
          <a:prstGeom prst="line">
            <a:avLst/>
          </a:prstGeom>
          <a:ln w="171450" cmpd="sng">
            <a:gradFill flip="none" rotWithShape="1">
              <a:gsLst>
                <a:gs pos="50000">
                  <a:srgbClr val="00B0F0"/>
                </a:gs>
                <a:gs pos="5000">
                  <a:srgbClr val="00B0F0">
                    <a:alpha val="0"/>
                  </a:srgbClr>
                </a:gs>
              </a:gsLst>
              <a:lin ang="27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30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14414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50825" y="1052513"/>
            <a:ext cx="1657350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Услуги в новом формате</a:t>
            </a:r>
          </a:p>
        </p:txBody>
      </p:sp>
      <p:sp>
        <p:nvSpPr>
          <p:cNvPr id="26632" name="Заголовок 1"/>
          <p:cNvSpPr>
            <a:spLocks noGrp="1"/>
          </p:cNvSpPr>
          <p:nvPr>
            <p:ph type="title"/>
          </p:nvPr>
        </p:nvSpPr>
        <p:spPr>
          <a:xfrm>
            <a:off x="1908175" y="507212"/>
            <a:ext cx="6948488" cy="623888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Yagona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portalda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2017-yilgacha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yangi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xizmatlarni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tadbiq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qilish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va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rivojlantirishning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istiqbolli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yo’nalishlari</a:t>
            </a:r>
            <a:r>
              <a:rPr lang="en-US" sz="2400" b="1" dirty="0" smtClean="0">
                <a:solidFill>
                  <a:srgbClr val="AA0000"/>
                </a:solidFill>
                <a:latin typeface="+mj-lt"/>
                <a:cs typeface="Times New Roman" pitchFamily="18" charset="0"/>
              </a:rPr>
              <a:t>. </a:t>
            </a:r>
            <a:endParaRPr lang="ru-RU" sz="2000" b="1" dirty="0" smtClean="0">
              <a:solidFill>
                <a:srgbClr val="AA000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772816"/>
            <a:ext cx="5198447" cy="39600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327076479"/>
              </p:ext>
            </p:extLst>
          </p:nvPr>
        </p:nvGraphicFramePr>
        <p:xfrm>
          <a:off x="755576" y="1844824"/>
          <a:ext cx="612068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880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2195513" y="44450"/>
            <a:ext cx="6948487" cy="1373188"/>
          </a:xfrm>
        </p:spPr>
        <p:txBody>
          <a:bodyPr anchor="b">
            <a:normAutofit/>
          </a:bodyPr>
          <a:lstStyle/>
          <a:p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Yagona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interaktiv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davlat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xizmatlari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portalida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taqdim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etilayotgan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interaktiv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xizmatlar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turlari</a:t>
            </a:r>
            <a:endParaRPr lang="ru-RU" sz="2400" b="1" dirty="0" smtClean="0">
              <a:solidFill>
                <a:srgbClr val="AA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0" y="1556792"/>
            <a:ext cx="9144000" cy="1"/>
          </a:xfrm>
          <a:prstGeom prst="line">
            <a:avLst/>
          </a:prstGeom>
          <a:ln w="171450" cmpd="sng">
            <a:gradFill flip="none" rotWithShape="1">
              <a:gsLst>
                <a:gs pos="50000">
                  <a:srgbClr val="00B0F0"/>
                </a:gs>
                <a:gs pos="5000">
                  <a:srgbClr val="00B0F0">
                    <a:alpha val="0"/>
                  </a:srgbClr>
                </a:gs>
              </a:gsLst>
              <a:lin ang="27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102632" y="6392361"/>
            <a:ext cx="3044744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              </a:t>
            </a: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www.my.gov.uz</a:t>
            </a: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06388" y="6237288"/>
            <a:ext cx="8567737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14414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0825" y="1052513"/>
            <a:ext cx="1657350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formatdagi</a:t>
            </a:r>
            <a:r>
              <a:rPr lang="en-US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xizmatlar</a:t>
            </a:r>
            <a:endParaRPr lang="ru-RU" sz="900" b="1" dirty="0">
              <a:solidFill>
                <a:srgbClr val="1F497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06388" y="1844824"/>
            <a:ext cx="87301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AXBOROT XIZMATI- 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DAVLAT ORGANLARI VA XIZMATLAR, FUNKSIYALAR VA VAZIFALAR, KONTAKT MA’LUMOTLARI, YAGONA PORTALDA INTEGRALLASHGAN 128 TA DAVLAT ORGANLARI RAHBARLARI QABULI KUNLARI VA SOATLARI HAQIDA MA’LUMOT; 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06388" y="2636912"/>
            <a:ext cx="87301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AVTOMATLASHTIRILGAN XIZMAT- 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SOLIQ BO’YICHA QARZDORLIK, SOLIQ SOLISH TASHKILOTLARI HAQIDA MA’LUMOTLAR VA H.K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06388" y="3429000"/>
            <a:ext cx="8730108" cy="8640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YARIMAVTOMATLASHTIRILGAN XIZMATLAR- 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DAVLAT ORGANLARI RASMIY SAYTINI EKSPERTIZADAN O’TKAZISH, TEKIN HOSTING OLISHGA ARIZA BERISH, OMMAVIY AXBOROT VOSITALARI VEB SAYTIGA RO’YXATDAN O’TISH, RUXSATNOMA OLISH…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58592" y="4359564"/>
            <a:ext cx="87301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OFFLINE XIZMAT- 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ALOQA VA TELEKOMMUNIKATSIYA SOHASIDA LITSENZIYA OLISHGA ARIZA BERISH…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06388" y="5245309"/>
            <a:ext cx="8730108" cy="64807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ONLINE </a:t>
            </a:r>
            <a:r>
              <a:rPr lang="en-US" sz="1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XIZMAT-</a:t>
            </a:r>
            <a:r>
              <a:rPr lang="uz-Cyrl-UZ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UZMOBILE , TELEFON ALOQASI, INTERNET XIZMATI, IPTV INTERAKTIV RAQAMLI TELEVIDENIYE XIZMATLARIGA ONLINE TO’LOVLAR.  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4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1835150" y="115888"/>
            <a:ext cx="6948488" cy="593725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Foydalanuvchilar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Yagona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portalga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kirish</a:t>
            </a:r>
            <a:endParaRPr lang="ru-RU" sz="2400" b="1" dirty="0" smtClean="0">
              <a:solidFill>
                <a:srgbClr val="AA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06388" y="6237288"/>
            <a:ext cx="8567737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962645" y="6392361"/>
            <a:ext cx="184731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306388" y="6237288"/>
            <a:ext cx="8567737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6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14414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250825" y="1052513"/>
            <a:ext cx="1657350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formatdagi</a:t>
            </a:r>
            <a:r>
              <a:rPr lang="en-US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xizmatlar</a:t>
            </a:r>
            <a:endParaRPr lang="ru-RU" sz="900" b="1" dirty="0">
              <a:solidFill>
                <a:srgbClr val="1F497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02632" y="6392361"/>
            <a:ext cx="3044744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              </a:t>
            </a: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www.my.gov.uz</a:t>
            </a: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181" name="Группа 2"/>
          <p:cNvGrpSpPr>
            <a:grpSpLocks/>
          </p:cNvGrpSpPr>
          <p:nvPr/>
        </p:nvGrpSpPr>
        <p:grpSpPr bwMode="auto">
          <a:xfrm>
            <a:off x="0" y="1557338"/>
            <a:ext cx="9144000" cy="4486275"/>
            <a:chOff x="0" y="1556792"/>
            <a:chExt cx="9144000" cy="4487031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 rot="10800000" flipH="1">
              <a:off x="0" y="1556792"/>
              <a:ext cx="9144000" cy="1"/>
            </a:xfrm>
            <a:prstGeom prst="line">
              <a:avLst/>
            </a:prstGeom>
            <a:ln w="171450" cmpd="sng">
              <a:gradFill flip="none" rotWithShape="1">
                <a:gsLst>
                  <a:gs pos="50000">
                    <a:srgbClr val="00B0F0"/>
                  </a:gs>
                  <a:gs pos="5000">
                    <a:srgbClr val="00B0F0">
                      <a:alpha val="0"/>
                    </a:srgbClr>
                  </a:gs>
                </a:gsLst>
                <a:lin ang="27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0800000" flipH="1">
              <a:off x="0" y="1556792"/>
              <a:ext cx="9144000" cy="1"/>
            </a:xfrm>
            <a:prstGeom prst="line">
              <a:avLst/>
            </a:prstGeom>
            <a:ln w="171450" cmpd="sng">
              <a:gradFill flip="none" rotWithShape="1">
                <a:gsLst>
                  <a:gs pos="50000">
                    <a:srgbClr val="00B0F0"/>
                  </a:gs>
                  <a:gs pos="5000">
                    <a:srgbClr val="00B0F0">
                      <a:alpha val="0"/>
                    </a:srgbClr>
                  </a:gs>
                </a:gsLst>
                <a:lin ang="27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7184" name="Рисунок 14" descr="User-icon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678" y="1795673"/>
              <a:ext cx="1778062" cy="1631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Стрелка вправо 15"/>
            <p:cNvSpPr/>
            <p:nvPr/>
          </p:nvSpPr>
          <p:spPr>
            <a:xfrm>
              <a:off x="2271713" y="2719038"/>
              <a:ext cx="3295650" cy="288974"/>
            </a:xfrm>
            <a:prstGeom prst="right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2271713" y="3017538"/>
              <a:ext cx="2217737" cy="346133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dirty="0">
                  <a:solidFill>
                    <a:prstClr val="white"/>
                  </a:solidFill>
                </a:rPr>
                <a:t>username.id.uz</a:t>
              </a:r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7187" name="Rectangle 1"/>
            <p:cNvSpPr>
              <a:spLocks noChangeArrowheads="1"/>
            </p:cNvSpPr>
            <p:nvPr/>
          </p:nvSpPr>
          <p:spPr bwMode="auto">
            <a:xfrm>
              <a:off x="894961" y="3377001"/>
              <a:ext cx="7354078" cy="969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52352" rIns="76176" bIns="0" anchor="ctr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Yagona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interaktiv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davlat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xizmatlariga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kirish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,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murojaat</a:t>
              </a:r>
              <a:r>
                <a:rPr lang="en-US" sz="2000" dirty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qilish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,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xizmatlardan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foydalanish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ID.UZ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Yagona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identifikatsiya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tizimida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ro’yxatdan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o’tgandan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so’ng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amalga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 </a:t>
              </a:r>
              <a:r>
                <a:rPr lang="en-US" sz="2000" dirty="0" err="1" smtClean="0">
                  <a:solidFill>
                    <a:prstClr val="black"/>
                  </a:solidFill>
                  <a:latin typeface="Arial" pitchFamily="34" charset="0"/>
                </a:rPr>
                <a:t>oshiriladi</a:t>
              </a:r>
              <a:r>
                <a:rPr lang="en-US" sz="2000" dirty="0" smtClean="0">
                  <a:solidFill>
                    <a:prstClr val="black"/>
                  </a:solidFill>
                  <a:latin typeface="Arial" pitchFamily="34" charset="0"/>
                </a:rPr>
                <a:t>. </a:t>
              </a:r>
              <a:endParaRPr lang="en-US" sz="2000" b="1" dirty="0" smtClean="0">
                <a:solidFill>
                  <a:srgbClr val="FF0000"/>
                </a:solidFill>
                <a:latin typeface="Arial" pitchFamily="34" charset="0"/>
                <a:ea typeface="Calibri" pitchFamily="34" charset="0"/>
                <a:cs typeface="Arial" pitchFamily="34" charset="0"/>
              </a:endParaRPr>
            </a:p>
          </p:txBody>
        </p:sp>
        <p:pic>
          <p:nvPicPr>
            <p:cNvPr id="22" name="Picture 7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649913" y="4471933"/>
              <a:ext cx="2898775" cy="1571890"/>
            </a:xfrm>
            <a:prstGeom prst="rect">
              <a:avLst/>
            </a:prstGeom>
            <a:ln w="50800">
              <a:solidFill>
                <a:srgbClr val="FF0000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4" name="Picture 18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92138" y="4413185"/>
              <a:ext cx="4762500" cy="159411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7190" name="Picture 1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4773" y="1970114"/>
              <a:ext cx="1518063" cy="704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18" name="Picture 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737225" y="2674580"/>
              <a:ext cx="3317875" cy="514437"/>
            </a:xfrm>
            <a:prstGeom prst="rect">
              <a:avLst/>
            </a:prstGeom>
            <a:noFill/>
            <a:ln>
              <a:noFill/>
            </a:ln>
            <a:effectLst>
              <a:prstShdw prst="shdw18" dist="17961" dir="135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</p:pic>
      </p:grpSp>
    </p:spTree>
    <p:extLst>
      <p:ext uri="{BB962C8B-B14F-4D97-AF65-F5344CB8AC3E}">
        <p14:creationId xmlns:p14="http://schemas.microsoft.com/office/powerpoint/2010/main" val="284301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1835150" y="115888"/>
            <a:ext cx="6948488" cy="593725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«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Fuqarolar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murojaatlarini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ko’rib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chiqish</a:t>
            </a:r>
            <a:r>
              <a:rPr lang="ru-RU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»</a:t>
            </a:r>
            <a:r>
              <a:rPr lang="en-US" sz="2400" b="1" dirty="0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AA0000"/>
                </a:solidFill>
                <a:latin typeface="Arial" pitchFamily="34" charset="0"/>
                <a:cs typeface="Arial" pitchFamily="34" charset="0"/>
              </a:rPr>
              <a:t>xizmati</a:t>
            </a:r>
            <a:endParaRPr lang="ru-RU" sz="2400" b="1" dirty="0" smtClean="0">
              <a:solidFill>
                <a:srgbClr val="AA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62645" y="6392361"/>
            <a:ext cx="184731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14414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250825" y="1068840"/>
            <a:ext cx="1657350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900" b="1" dirty="0" err="1" smtClean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900" b="1" dirty="0" smtClean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 smtClean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formatdagi</a:t>
            </a:r>
            <a:r>
              <a:rPr lang="en-US" sz="900" b="1" dirty="0" smtClean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 smtClean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xizmatlar</a:t>
            </a:r>
            <a:endParaRPr lang="ru-RU" sz="900" b="1" dirty="0">
              <a:solidFill>
                <a:srgbClr val="1F497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02632" y="6392361"/>
            <a:ext cx="3044744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              </a:t>
            </a: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www.my.gov.uz</a:t>
            </a: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637678" y="1556791"/>
            <a:ext cx="8506322" cy="2"/>
          </a:xfrm>
          <a:prstGeom prst="line">
            <a:avLst/>
          </a:prstGeom>
          <a:ln w="171450" cmpd="sng">
            <a:gradFill flip="none" rotWithShape="1">
              <a:gsLst>
                <a:gs pos="50000">
                  <a:srgbClr val="00B0F0"/>
                </a:gs>
                <a:gs pos="5000">
                  <a:srgbClr val="00B0F0">
                    <a:alpha val="0"/>
                  </a:srgbClr>
                </a:gs>
              </a:gsLst>
              <a:lin ang="27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10800000" flipH="1">
            <a:off x="0" y="1542278"/>
            <a:ext cx="9144000" cy="1"/>
          </a:xfrm>
          <a:prstGeom prst="line">
            <a:avLst/>
          </a:prstGeom>
          <a:ln w="171450" cmpd="sng">
            <a:gradFill flip="none" rotWithShape="1">
              <a:gsLst>
                <a:gs pos="50000">
                  <a:srgbClr val="00B0F0"/>
                </a:gs>
                <a:gs pos="5000">
                  <a:srgbClr val="00B0F0">
                    <a:alpha val="0"/>
                  </a:srgbClr>
                </a:gs>
              </a:gsLst>
              <a:lin ang="27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9"/>
          <p:cNvSpPr txBox="1">
            <a:spLocks noChangeArrowheads="1"/>
          </p:cNvSpPr>
          <p:nvPr/>
        </p:nvSpPr>
        <p:spPr bwMode="auto">
          <a:xfrm>
            <a:off x="395288" y="4303713"/>
            <a:ext cx="8066087" cy="230832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US" sz="1800" b="1" dirty="0" err="1" smtClean="0">
                <a:solidFill>
                  <a:srgbClr val="002060"/>
                </a:solidFill>
                <a:latin typeface="Arial" charset="0"/>
              </a:rPr>
              <a:t>Fuqarolar</a:t>
            </a:r>
            <a:r>
              <a:rPr lang="en-US" sz="18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Arial" charset="0"/>
              </a:rPr>
              <a:t>uchun</a:t>
            </a:r>
            <a:r>
              <a:rPr lang="en-US" sz="18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Arial" charset="0"/>
              </a:rPr>
              <a:t>modul</a:t>
            </a:r>
            <a:r>
              <a:rPr lang="en-US" sz="18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b="1" dirty="0" err="1" smtClean="0">
                <a:solidFill>
                  <a:srgbClr val="002060"/>
                </a:solidFill>
                <a:latin typeface="Arial" charset="0"/>
              </a:rPr>
              <a:t>imkoniyatlari</a:t>
            </a:r>
            <a:r>
              <a:rPr lang="en-US" sz="1800" b="1" dirty="0" smtClean="0">
                <a:solidFill>
                  <a:srgbClr val="002060"/>
                </a:solidFill>
                <a:latin typeface="Arial" charset="0"/>
              </a:rPr>
              <a:t>:</a:t>
            </a: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300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dan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ortiq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tashkilotlarga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murojaatlarni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yuborish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;</a:t>
            </a: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5 ta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davlat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organlariga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bir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vaqtda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murojaatlarni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jo’natish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; </a:t>
            </a:r>
            <a:endParaRPr lang="ru-RU" sz="1800" dirty="0" smtClean="0">
              <a:solidFill>
                <a:srgbClr val="002060"/>
              </a:solidFill>
              <a:latin typeface="Arial" charset="0"/>
            </a:endParaRP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Oldingi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murojaatlarni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saqlash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;</a:t>
            </a: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Murojaatlarni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ko’rib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chiqish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statusini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kuzatish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;</a:t>
            </a: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Davlat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organlari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ishining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qoniqarlilik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darajasini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baholash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;</a:t>
            </a: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Murojaatlarni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yo’qqa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chiqarish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;</a:t>
            </a:r>
          </a:p>
          <a:p>
            <a:pPr marL="285750" indent="-285750" algn="just" eaLnBrk="1" hangingPunct="1">
              <a:buFont typeface="Arial" pitchFamily="34" charset="0"/>
              <a:buChar char="•"/>
              <a:defRPr/>
            </a:pP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Davlat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organlari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javoblariga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sharh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en-US" sz="1800" dirty="0" err="1" smtClean="0">
                <a:solidFill>
                  <a:srgbClr val="002060"/>
                </a:solidFill>
                <a:latin typeface="Arial" charset="0"/>
              </a:rPr>
              <a:t>qoldirish</a:t>
            </a:r>
            <a:r>
              <a:rPr lang="en-US" sz="1800" dirty="0" smtClean="0">
                <a:solidFill>
                  <a:srgbClr val="002060"/>
                </a:solidFill>
                <a:latin typeface="Arial" charset="0"/>
              </a:rPr>
              <a:t>. </a:t>
            </a:r>
            <a:endParaRPr lang="ru-RU" sz="1800" dirty="0" smtClean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2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975" y="1484313"/>
            <a:ext cx="4464050" cy="2741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20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388" y="1557338"/>
            <a:ext cx="2943225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6102350" y="1916113"/>
            <a:ext cx="2897188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</a:rPr>
              <a:t>Eng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</a:rPr>
              <a:t>murojaat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</a:rPr>
              <a:t>qilinadigan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</a:rPr>
              <a:t>davlat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Arial" pitchFamily="34" charset="0"/>
              </a:rPr>
              <a:t>organlari</a:t>
            </a:r>
            <a:r>
              <a:rPr lang="en-US" b="1" dirty="0" smtClean="0">
                <a:solidFill>
                  <a:srgbClr val="002060"/>
                </a:solidFill>
                <a:latin typeface="Arial" pitchFamily="34" charset="0"/>
              </a:rPr>
              <a:t>: 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1. Toshkent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shahar</a:t>
            </a: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hokimiyati</a:t>
            </a:r>
            <a:endParaRPr lang="ru-RU" dirty="0" smtClean="0">
              <a:solidFill>
                <a:srgbClr val="002060"/>
              </a:solidFill>
              <a:latin typeface="Arial" pitchFamily="34" charset="0"/>
            </a:endParaRPr>
          </a:p>
          <a:p>
            <a:pPr eaLnBrk="1" hangingPunct="1">
              <a:defRPr/>
            </a:pP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2.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Adliya</a:t>
            </a: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vazirligi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</a:rPr>
              <a:t>;</a:t>
            </a:r>
            <a:endParaRPr lang="en-US" dirty="0">
              <a:solidFill>
                <a:srgbClr val="002060"/>
              </a:solidFill>
              <a:latin typeface="Arial" pitchFamily="34" charset="0"/>
            </a:endParaRPr>
          </a:p>
          <a:p>
            <a:pPr eaLnBrk="1" hangingPunct="1">
              <a:defRPr/>
            </a:pP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3.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Ichki</a:t>
            </a: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ishlar</a:t>
            </a: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vazirligi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</a:rPr>
              <a:t>;</a:t>
            </a:r>
            <a:endParaRPr lang="en-US" dirty="0">
              <a:solidFill>
                <a:srgbClr val="002060"/>
              </a:solidFill>
              <a:latin typeface="Arial" pitchFamily="34" charset="0"/>
            </a:endParaRPr>
          </a:p>
          <a:p>
            <a:pPr eaLnBrk="1" hangingPunct="1">
              <a:defRPr/>
            </a:pP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4. Namangan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viloyati</a:t>
            </a:r>
            <a:r>
              <a:rPr lang="en-US" dirty="0" smtClean="0">
                <a:solidFill>
                  <a:srgbClr val="002060"/>
                </a:solidFill>
                <a:latin typeface="Arial" pitchFamily="34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rial" pitchFamily="34" charset="0"/>
              </a:rPr>
              <a:t>hokimiyati</a:t>
            </a:r>
            <a:endParaRPr lang="ru-RU" dirty="0">
              <a:solidFill>
                <a:srgbClr val="00206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41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893888" y="152400"/>
            <a:ext cx="6948487" cy="365125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uz-Cyrl-UZ" sz="2400" b="1" dirty="0" smtClean="0">
                <a:solidFill>
                  <a:srgbClr val="AA0000"/>
                </a:solidFill>
              </a:rPr>
              <a:t>Электрон ракамли имзодан фойдаланиш</a:t>
            </a:r>
            <a:endParaRPr lang="ru-RU" sz="2400" b="1" dirty="0" smtClean="0">
              <a:solidFill>
                <a:srgbClr val="AA0000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0" y="1556792"/>
            <a:ext cx="9144000" cy="1"/>
          </a:xfrm>
          <a:prstGeom prst="line">
            <a:avLst/>
          </a:prstGeom>
          <a:ln w="171450" cmpd="sng">
            <a:gradFill flip="none" rotWithShape="1">
              <a:gsLst>
                <a:gs pos="50000">
                  <a:srgbClr val="00B0F0"/>
                </a:gs>
                <a:gs pos="5000">
                  <a:srgbClr val="00B0F0">
                    <a:alpha val="0"/>
                  </a:srgbClr>
                </a:gs>
              </a:gsLst>
              <a:lin ang="2700000" scaled="0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06388" y="6237288"/>
            <a:ext cx="8567737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1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5888"/>
            <a:ext cx="14414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0825" y="1052513"/>
            <a:ext cx="1657350" cy="231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Yangi</a:t>
            </a:r>
            <a:r>
              <a:rPr lang="en-US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formatdagi</a:t>
            </a:r>
            <a:r>
              <a:rPr lang="en-US" sz="9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900" b="1" dirty="0" err="1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xizmatlar</a:t>
            </a:r>
            <a:endParaRPr lang="ru-RU" sz="900" b="1" dirty="0">
              <a:solidFill>
                <a:srgbClr val="1F497D">
                  <a:lumMod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02632" y="6392361"/>
            <a:ext cx="3044744" cy="276999"/>
          </a:xfrm>
          <a:prstGeom prst="rect">
            <a:avLst/>
          </a:prstGeom>
          <a:gradFill>
            <a:gsLst>
              <a:gs pos="100000">
                <a:srgbClr val="0070C0"/>
              </a:gs>
              <a:gs pos="0">
                <a:srgbClr val="00B0F0">
                  <a:alpha val="0"/>
                </a:srgbClr>
              </a:gs>
            </a:gsLst>
            <a:lin ang="0" scaled="0"/>
          </a:gradFill>
        </p:spPr>
        <p:txBody>
          <a:bodyPr wrap="non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</a:t>
            </a:r>
            <a:r>
              <a:rPr lang="ru-RU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              </a:t>
            </a:r>
            <a:r>
              <a:rPr lang="en-US" sz="12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                  www.my.gov.uz</a:t>
            </a:r>
            <a:endParaRPr lang="ru-RU" sz="12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346" name="Группа 1"/>
          <p:cNvGrpSpPr>
            <a:grpSpLocks/>
          </p:cNvGrpSpPr>
          <p:nvPr/>
        </p:nvGrpSpPr>
        <p:grpSpPr bwMode="auto">
          <a:xfrm>
            <a:off x="446088" y="1700213"/>
            <a:ext cx="5205412" cy="4537075"/>
            <a:chOff x="446269" y="1700808"/>
            <a:chExt cx="4776192" cy="4132398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46269" y="1700808"/>
              <a:ext cx="4776192" cy="413239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/>
          </p:spPr>
        </p:pic>
        <p:sp>
          <p:nvSpPr>
            <p:cNvPr id="14" name="Прямоугольник 13"/>
            <p:cNvSpPr/>
            <p:nvPr/>
          </p:nvSpPr>
          <p:spPr>
            <a:xfrm>
              <a:off x="2699629" y="5328585"/>
              <a:ext cx="887070" cy="504621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</p:grpSp>
      <p:pic>
        <p:nvPicPr>
          <p:cNvPr id="143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1" t="91084" r="36174" b="1332"/>
          <a:stretch>
            <a:fillRect/>
          </a:stretch>
        </p:blipFill>
        <p:spPr bwMode="auto">
          <a:xfrm>
            <a:off x="6096000" y="1809750"/>
            <a:ext cx="1898650" cy="969963"/>
          </a:xfrm>
          <a:prstGeom prst="rect">
            <a:avLst/>
          </a:prstGeom>
          <a:noFill/>
          <a:ln>
            <a:noFill/>
          </a:ln>
          <a:effectLst>
            <a:outerShdw sx="999" sy="999" algn="tl" rotWithShape="0">
              <a:srgbClr val="333333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H="1">
            <a:off x="3563938" y="2133600"/>
            <a:ext cx="2663825" cy="35496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7954963" y="1809750"/>
            <a:ext cx="890587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19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3"/>
          <p:cNvSpPr>
            <a:spLocks noChangeArrowheads="1"/>
          </p:cNvSpPr>
          <p:nvPr/>
        </p:nvSpPr>
        <p:spPr bwMode="auto">
          <a:xfrm>
            <a:off x="0" y="94898"/>
            <a:ext cx="9144000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uz-Cyrl-UZ" sz="3500" b="1" dirty="0" smtClean="0">
                <a:solidFill>
                  <a:schemeClr val="tx2"/>
                </a:solidFill>
                <a:latin typeface="+mj-lt"/>
              </a:rPr>
              <a:t>Кутилаётган натижалар</a:t>
            </a:r>
            <a:endParaRPr lang="ru-RU" sz="3500" dirty="0">
              <a:solidFill>
                <a:schemeClr val="tx2"/>
              </a:solidFill>
              <a:latin typeface="+mj-lt"/>
            </a:endParaRPr>
          </a:p>
        </p:txBody>
      </p:sp>
      <p:grpSp>
        <p:nvGrpSpPr>
          <p:cNvPr id="28675" name="Группа 27"/>
          <p:cNvGrpSpPr>
            <a:grpSpLocks/>
          </p:cNvGrpSpPr>
          <p:nvPr/>
        </p:nvGrpSpPr>
        <p:grpSpPr bwMode="auto">
          <a:xfrm>
            <a:off x="1295400" y="909638"/>
            <a:ext cx="6588968" cy="5471690"/>
            <a:chOff x="1727200" y="1096434"/>
            <a:chExt cx="8785832" cy="5471690"/>
          </a:xfrm>
        </p:grpSpPr>
        <p:sp>
          <p:nvSpPr>
            <p:cNvPr id="5" name="Стрелка вправо 4"/>
            <p:cNvSpPr/>
            <p:nvPr/>
          </p:nvSpPr>
          <p:spPr>
            <a:xfrm>
              <a:off x="1727200" y="1517121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</a:schemeClr>
                </a:gs>
                <a:gs pos="70000">
                  <a:schemeClr val="bg1"/>
                </a:gs>
              </a:gsLst>
              <a:lin ang="0" scaled="1"/>
              <a:tileRect/>
            </a:gradFill>
            <a:ln w="127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108000" tIns="36000" rIns="36000" bIns="36000" anchor="ctr"/>
            <a:lstStyle/>
            <a:p>
              <a:pPr marL="179388" indent="-179388">
                <a:buFont typeface="Arial" pitchFamily="34" charset="0"/>
                <a:buChar char="•"/>
                <a:defRPr/>
              </a:pPr>
              <a:endPara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" name="Стрелка вправо 5"/>
            <p:cNvSpPr/>
            <p:nvPr/>
          </p:nvSpPr>
          <p:spPr>
            <a:xfrm>
              <a:off x="1727200" y="2802996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</a:schemeClr>
                </a:gs>
                <a:gs pos="70000">
                  <a:schemeClr val="bg1"/>
                </a:gs>
              </a:gsLst>
              <a:lin ang="0" scaled="1"/>
              <a:tileRect/>
            </a:gradFill>
            <a:ln w="127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108000" tIns="36000" rIns="36000" bIns="36000" anchor="ctr"/>
            <a:lstStyle/>
            <a:p>
              <a:pPr marL="179388" indent="-179388">
                <a:buFont typeface="Arial" pitchFamily="34" charset="0"/>
                <a:buChar char="•"/>
                <a:defRPr/>
              </a:pPr>
              <a:endPara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Стрелка вправо 6"/>
            <p:cNvSpPr/>
            <p:nvPr/>
          </p:nvSpPr>
          <p:spPr>
            <a:xfrm>
              <a:off x="1727200" y="4088871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</a:schemeClr>
                </a:gs>
                <a:gs pos="70000">
                  <a:schemeClr val="bg1"/>
                </a:gs>
              </a:gsLst>
              <a:lin ang="0" scaled="1"/>
              <a:tileRect/>
            </a:gradFill>
            <a:ln w="127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108000" tIns="36000" rIns="36000" bIns="36000" anchor="ctr"/>
            <a:lstStyle/>
            <a:p>
              <a:pPr marL="179388" indent="-179388">
                <a:buFont typeface="Arial" pitchFamily="34" charset="0"/>
                <a:buChar char="•"/>
                <a:defRPr/>
              </a:pPr>
              <a:endPara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" name="Стрелка вправо 7"/>
            <p:cNvSpPr/>
            <p:nvPr/>
          </p:nvSpPr>
          <p:spPr>
            <a:xfrm>
              <a:off x="1727200" y="5374746"/>
              <a:ext cx="8542866" cy="1143000"/>
            </a:xfrm>
            <a:prstGeom prst="rightArrow">
              <a:avLst>
                <a:gd name="adj1" fmla="val 85067"/>
                <a:gd name="adj2" fmla="val 50000"/>
              </a:avLst>
            </a:prstGeom>
            <a:gradFill flip="none" rotWithShape="1">
              <a:gsLst>
                <a:gs pos="0">
                  <a:schemeClr val="tx2">
                    <a:lumMod val="20000"/>
                    <a:lumOff val="80000"/>
                  </a:schemeClr>
                </a:gs>
                <a:gs pos="70000">
                  <a:schemeClr val="bg1"/>
                </a:gs>
              </a:gsLst>
              <a:lin ang="0" scaled="1"/>
              <a:tileRect/>
            </a:gradFill>
            <a:ln w="12700"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lIns="108000" tIns="36000" rIns="36000" bIns="36000" anchor="ctr"/>
            <a:lstStyle/>
            <a:p>
              <a:pPr marL="179388" indent="-179388">
                <a:buFont typeface="Arial" pitchFamily="34" charset="0"/>
                <a:buChar char="•"/>
                <a:defRPr/>
              </a:pPr>
              <a:endParaRPr lang="ru-RU" sz="16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1892310" y="1588559"/>
              <a:ext cx="2746545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Даъвогарнинг ўзи маълумотларни тўплайди	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6802751" y="1588559"/>
              <a:ext cx="3467314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Маълумотлар базасидан давлат хизматчиси керакли маълумотларни олади.</a:t>
              </a:r>
              <a:endParaRPr lang="ru-RU" sz="1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727200" y="2874434"/>
              <a:ext cx="3018025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Бирорта хизмат бўйича маълумотни турли ведомстлардан ёки телефон орқали олиш мумкин</a:t>
              </a:r>
              <a:endParaRPr lang="ru-RU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6731309" y="2874434"/>
              <a:ext cx="3538757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Хизмат бўйича маълумот онлайн режимидан олиш мумкин</a:t>
              </a:r>
              <a:endParaRPr lang="ru-RU" sz="16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892310" y="4160309"/>
              <a:ext cx="2746545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Узоқ муддат давом этувчи қоғозли хужжат алмашиниш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586397" y="4176829"/>
              <a:ext cx="3926635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4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Электрон хужжат алмашинишни таъминлаш ва муддатларни самарали бошқариш</a:t>
              </a:r>
              <a:endParaRPr lang="ru-RU" sz="14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1727200" y="5446184"/>
              <a:ext cx="3018025" cy="1121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Ташкилотлар аро маълумотларни электрон кўринишда олиш имконияти йўқлиги</a:t>
              </a:r>
              <a:endParaRPr lang="ru-RU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6789927" y="5446184"/>
              <a:ext cx="3301641" cy="10001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Ташкилотлар ўзаро боғланиши ва маълумот алмашиниш вақтини қисқартириш</a:t>
              </a:r>
              <a:endParaRPr lang="ru-RU" sz="16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2103461" y="1096434"/>
              <a:ext cx="2357583" cy="4286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«</a:t>
              </a:r>
              <a:r>
                <a:rPr lang="uz-Cyrl-UZ" sz="2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Бугун</a:t>
              </a:r>
              <a:r>
                <a:rPr lang="ru-RU" sz="22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itchFamily="34" charset="0"/>
                  <a:cs typeface="Arial" pitchFamily="34" charset="0"/>
                </a:rPr>
                <a:t>»</a:t>
              </a:r>
              <a:endPara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6951986" y="1096434"/>
              <a:ext cx="2292492" cy="42862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2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«</a:t>
              </a:r>
              <a:r>
                <a:rPr lang="uz-Cyrl-UZ" sz="22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Эртага</a:t>
              </a:r>
              <a:r>
                <a:rPr lang="ru-RU" sz="2200" b="1" dirty="0" smtClean="0">
                  <a:solidFill>
                    <a:srgbClr val="0070C0"/>
                  </a:solidFill>
                  <a:latin typeface="Arial" pitchFamily="34" charset="0"/>
                  <a:cs typeface="Arial" pitchFamily="34" charset="0"/>
                </a:rPr>
                <a:t>»</a:t>
              </a:r>
              <a:endParaRPr lang="ru-RU" sz="22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4745225" y="1517121"/>
              <a:ext cx="1981322" cy="1143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Регламент нинг ўзгариши</a:t>
              </a:r>
              <a:endPara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4745225" y="2802996"/>
              <a:ext cx="1981322" cy="1143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Интерактив давлат хизматлари	</a:t>
              </a:r>
              <a:endPara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4685751" y="4088871"/>
              <a:ext cx="2092452" cy="1143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Электрон хужжат алмашиниш тизими</a:t>
              </a:r>
              <a:endPara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4580240" y="5374746"/>
              <a:ext cx="2266234" cy="1143000"/>
            </a:xfrm>
            <a:prstGeom prst="roundRect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uz-Cyrl-UZ" sz="16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Электрон хукуматнинг ягона платформаси</a:t>
              </a:r>
              <a:endParaRPr lang="ru-RU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2" name="Прямоугольник 31"/>
          <p:cNvSpPr/>
          <p:nvPr/>
        </p:nvSpPr>
        <p:spPr>
          <a:xfrm>
            <a:off x="0" y="3187700"/>
            <a:ext cx="1129904" cy="107156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500" b="1" dirty="0">
                <a:latin typeface="Arial" pitchFamily="34" charset="0"/>
                <a:cs typeface="Arial" pitchFamily="34" charset="0"/>
              </a:rPr>
              <a:t>91 </a:t>
            </a:r>
            <a:r>
              <a:rPr lang="uz-Cyrl-UZ" sz="2500" b="1" dirty="0" smtClean="0">
                <a:latin typeface="Arial" pitchFamily="34" charset="0"/>
                <a:cs typeface="Arial" pitchFamily="34" charset="0"/>
              </a:rPr>
              <a:t>ўрин</a:t>
            </a:r>
            <a:endParaRPr lang="ru-RU" sz="25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7" name="TextBox 32"/>
          <p:cNvSpPr txBox="1">
            <a:spLocks noChangeArrowheads="1"/>
          </p:cNvSpPr>
          <p:nvPr/>
        </p:nvSpPr>
        <p:spPr bwMode="auto">
          <a:xfrm>
            <a:off x="95250" y="4259264"/>
            <a:ext cx="10727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200" i="1" dirty="0"/>
              <a:t>БМТ бахоси бўйича</a:t>
            </a:r>
            <a:endParaRPr lang="ru-RU" sz="1200" i="1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7740352" y="3102792"/>
            <a:ext cx="1389311" cy="119030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2000" b="1" dirty="0" smtClean="0">
                <a:latin typeface="Arial" pitchFamily="34" charset="0"/>
                <a:cs typeface="Arial" pitchFamily="34" charset="0"/>
              </a:rPr>
              <a:t>Биринчи 30 таликка кириш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7956376" y="4293096"/>
            <a:ext cx="10727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z-Cyrl-UZ" sz="1200" i="1" dirty="0" smtClean="0"/>
              <a:t>БМТ бахоси бўйича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86771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Foydalanilgan</a:t>
            </a:r>
            <a:r>
              <a:rPr lang="en-US" dirty="0"/>
              <a:t> </a:t>
            </a:r>
            <a:r>
              <a:rPr lang="en-US" dirty="0" err="1"/>
              <a:t>adabiyotlar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>
              <a:buFont typeface="Symbol" panose="05050102010706020507" pitchFamily="18" charset="2"/>
              <a:buChar char=""/>
            </a:pPr>
            <a:r>
              <a:rPr lang="uz-Cyrl-UZ" dirty="0">
                <a:latin typeface="Times New Roman" panose="02020603050405020304" pitchFamily="18" charset="0"/>
                <a:ea typeface="Arial" panose="020B0604020202020204" pitchFamily="34" charset="0"/>
              </a:rPr>
              <a:t>Цифровая трансформация бизнеса: Изменение бизнес-модели для организации нового поколения / Питер Вайл, Стефани Ворнер ; Пер. с англ. — М. : Альпина Паблишер, 2019. — 257 с.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>
              <a:buFont typeface="Symbol" panose="05050102010706020507" pitchFamily="18" charset="2"/>
              <a:buChar char=""/>
            </a:pPr>
            <a:r>
              <a:rPr lang="uz-Cyrl-UZ" dirty="0">
                <a:latin typeface="Times New Roman" panose="02020603050405020304" pitchFamily="18" charset="0"/>
                <a:ea typeface="Arial" panose="020B0604020202020204" pitchFamily="34" charset="0"/>
              </a:rPr>
              <a:t>Хакимов З.А., Шарифхо’жаев У.У. Интерактив ва рақамли маркетинг. Ўқув қўлланма. -Т.: “Иқтисодиёт”, 2019 – 270 б.</a:t>
            </a:r>
            <a:endParaRPr lang="ru-RU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>
              <a:buFont typeface="Symbol" panose="05050102010706020507" pitchFamily="18" charset="2"/>
              <a:buChar char=""/>
            </a:pPr>
            <a:r>
              <a:rPr lang="uz-Cyrl-UZ" dirty="0">
                <a:latin typeface="Times New Roman" panose="02020603050405020304" pitchFamily="18" charset="0"/>
                <a:ea typeface="Arial" panose="020B0604020202020204" pitchFamily="34" charset="0"/>
              </a:rPr>
              <a:t>Акаев А.А., КенжабаевА.Т., Илхамова Ё.С., Жуманиёзова М.Ю. Иқтисодиётда ахборот комплекслари ва технологиялари. Дарслик.Т.-“Фан ва технология”. 2019.- 510 бет.</a:t>
            </a:r>
            <a:endParaRPr lang="ru-RU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lvl="0" algn="just">
              <a:lnSpc>
                <a:spcPct val="115000"/>
              </a:lnSpc>
              <a:buFont typeface="+mj-lt"/>
              <a:buAutoNum type="arabicPeriod"/>
              <a:tabLst>
                <a:tab pos="630555" algn="l"/>
              </a:tabLst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573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>
                <a:latin typeface="+mj-lt"/>
                <a:cs typeface="Times New Roman" pitchFamily="18" charset="0"/>
              </a:rPr>
              <a:t/>
            </a:r>
            <a:br>
              <a:rPr lang="uz-Cyrl-UZ" dirty="0" smtClean="0">
                <a:latin typeface="+mj-lt"/>
                <a:cs typeface="Times New Roman" pitchFamily="18" charset="0"/>
              </a:rPr>
            </a:br>
            <a:endParaRPr lang="ru-RU" dirty="0">
              <a:latin typeface="+mj-lt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669287"/>
            <a:ext cx="856895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altLang="ko-KR" sz="4500" b="1" dirty="0" smtClean="0"/>
              <a:t>Эътиборингиз учун рахмат</a:t>
            </a:r>
            <a:r>
              <a:rPr lang="en-US" altLang="ko-KR" sz="4500" b="1" dirty="0" smtClean="0"/>
              <a:t>!!</a:t>
            </a:r>
            <a:endParaRPr lang="ko-KR" altLang="en-US" sz="4500" b="1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85816" y="2420888"/>
            <a:ext cx="8229600" cy="4525963"/>
          </a:xfrm>
        </p:spPr>
        <p:txBody>
          <a:bodyPr/>
          <a:lstStyle/>
          <a:p>
            <a:endParaRPr lang="uz-Cyrl-UZ" dirty="0" smtClean="0">
              <a:latin typeface="+mj-lt"/>
              <a:cs typeface="Times New Roman" pitchFamily="18" charset="0"/>
            </a:endParaRPr>
          </a:p>
          <a:p>
            <a:endParaRPr lang="uz-Cyrl-UZ" dirty="0" smtClean="0">
              <a:latin typeface="+mj-lt"/>
              <a:cs typeface="Times New Roman" pitchFamily="18" charset="0"/>
            </a:endParaRPr>
          </a:p>
          <a:p>
            <a:endParaRPr lang="ru-RU" dirty="0"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10a79abb53727c52c90e833f6dfe1d670dce0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5046</TotalTime>
  <Words>1756</Words>
  <Application>Microsoft Office PowerPoint</Application>
  <PresentationFormat>Экран (4:3)</PresentationFormat>
  <Paragraphs>335</Paragraphs>
  <Slides>26</Slides>
  <Notes>3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Тема Office</vt:lpstr>
      <vt:lpstr>1_Тема Office</vt:lpstr>
      <vt:lpstr>Аспект</vt:lpstr>
      <vt:lpstr>2_Тема Office</vt:lpstr>
      <vt:lpstr>think-cell Slide</vt:lpstr>
      <vt:lpstr>Презентация PowerPoint</vt:lpstr>
      <vt:lpstr>Презентация PowerPoint</vt:lpstr>
      <vt:lpstr>АХБОРОТ ТЕХНОЛОГИЯЛАРИНИНГ РОЛИ</vt:lpstr>
      <vt:lpstr>Презентация PowerPoint</vt:lpstr>
      <vt:lpstr>Презентация PowerPoint</vt:lpstr>
      <vt:lpstr>Презентация PowerPoint</vt:lpstr>
      <vt:lpstr>Э-ХУКУМАТ КЛАССИФИКАЦИЯСИ</vt:lpstr>
      <vt:lpstr>Электрон хукумат тизимини бошқарув схемаси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Электрон хукуматнинг амалдаги лойиҳалари</vt:lpstr>
      <vt:lpstr>Электрон хукуматнинг амалдаги лойиҳалари</vt:lpstr>
      <vt:lpstr>Презентация PowerPoint</vt:lpstr>
      <vt:lpstr>Презентация PowerPoint</vt:lpstr>
      <vt:lpstr>Презентация PowerPoint</vt:lpstr>
      <vt:lpstr>Yagona portalda 2017-yilgacha yangi xizmatlarni tadbiq qilish va rivojlantirishning istiqbolli yo’nalishlari. </vt:lpstr>
      <vt:lpstr>Yagona interaktiv davlat xizmatlari portalida taqdim etilayotgan interaktiv xizmatlar turlari</vt:lpstr>
      <vt:lpstr>Foydalanuvchilar uchun Yagona portalga kirish</vt:lpstr>
      <vt:lpstr> «Fuqarolar murojaatlarini ko’rib chiqish» xizmati</vt:lpstr>
      <vt:lpstr>Электрон ракамли имзодан фойдаланиш</vt:lpstr>
      <vt:lpstr>Презентация PowerPoint</vt:lpstr>
      <vt:lpstr>Foydalanilgan adabiyotlar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 of servants for e-government</dc:title>
  <dc:creator>user</dc:creator>
  <cp:lastModifiedBy>User</cp:lastModifiedBy>
  <cp:revision>258</cp:revision>
  <dcterms:created xsi:type="dcterms:W3CDTF">2013-10-16T22:10:58Z</dcterms:created>
  <dcterms:modified xsi:type="dcterms:W3CDTF">2021-10-20T16:17:53Z</dcterms:modified>
</cp:coreProperties>
</file>