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17" r:id="rId3"/>
  </p:sldMasterIdLst>
  <p:sldIdLst>
    <p:sldId id="284" r:id="rId4"/>
    <p:sldId id="256" r:id="rId5"/>
    <p:sldId id="259" r:id="rId6"/>
    <p:sldId id="257" r:id="rId7"/>
    <p:sldId id="261" r:id="rId8"/>
    <p:sldId id="258" r:id="rId9"/>
    <p:sldId id="260" r:id="rId10"/>
    <p:sldId id="262" r:id="rId11"/>
    <p:sldId id="263" r:id="rId12"/>
    <p:sldId id="270" r:id="rId13"/>
    <p:sldId id="264" r:id="rId14"/>
    <p:sldId id="269" r:id="rId15"/>
    <p:sldId id="265" r:id="rId16"/>
    <p:sldId id="266" r:id="rId17"/>
    <p:sldId id="267" r:id="rId18"/>
    <p:sldId id="268" r:id="rId19"/>
    <p:sldId id="283" r:id="rId20"/>
    <p:sldId id="28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210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7060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3908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6358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7133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5863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3956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86127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91543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32973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7203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61886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90851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17799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21507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93140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1919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3023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6908407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67" y="1591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5" name="オブジェクト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7" y="1591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384923" y="136800"/>
            <a:ext cx="8374154" cy="651600"/>
          </a:xfrm>
        </p:spPr>
        <p:txBody>
          <a:bodyPr/>
          <a:lstStyle/>
          <a:p>
            <a:r>
              <a:rPr kumimoji="1" lang="ja-JP" altLang="en-US" dirty="0"/>
              <a:t>キーメッセージを入力（本スライドで一番伝えたいこと＜名詞止め・体言止め不可＞）</a:t>
            </a:r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9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t>コーポレートガバナンス・コードについて</a:t>
            </a:r>
            <a:endParaRPr kumimoji="0" lang="en-GB" altLang="en-GB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5FCFE5-FE56-4EF1-80A8-07776887C2A1}" type="slidenum"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ja-JP" altLang="en-US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cs typeface="+mn-cs"/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384458" y="1016000"/>
            <a:ext cx="3987692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/>
              <a:t>Header</a:t>
            </a:r>
            <a:r>
              <a:rPr kumimoji="1" lang="ja-JP" altLang="en-US" dirty="0"/>
              <a:t>を入力（スライドタイトル）</a:t>
            </a:r>
          </a:p>
        </p:txBody>
      </p:sp>
    </p:spTree>
    <p:extLst>
      <p:ext uri="{BB962C8B-B14F-4D97-AF65-F5344CB8AC3E}">
        <p14:creationId xmlns:p14="http://schemas.microsoft.com/office/powerpoint/2010/main" val="634466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935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1913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4099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4807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1589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0501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6456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8589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9253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9640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5548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139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B29C312-2711-4A94-AE96-0CCF078D3F67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0961628-4E3E-4496-A78C-010A6EF8852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677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  <p:sldLayoutId id="2147483715" r:id="rId19"/>
    <p:sldLayoutId id="2147483716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3969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9872" y="2254067"/>
            <a:ext cx="570647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12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Mavzu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ELEKTRON TIJORAT TIZIMIDA ELEKTRON HUJJAT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</a:t>
            </a: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YLANISHI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54067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717409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«Бизнес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ва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тадбиркорлик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олий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мактаби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b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20000"/>
                  <a:lumOff val="80000"/>
                </a:srgbClr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39438" y="5126999"/>
            <a:ext cx="215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Кенжабаев</a:t>
            </a:r>
            <a:r>
              <a:rPr kumimoji="0" lang="ru-RU" sz="2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А.Т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44292" y="5126999"/>
            <a:ext cx="1584092" cy="60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62" b="0" i="1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 </a:t>
            </a:r>
            <a:r>
              <a:rPr kumimoji="0" lang="ru-RU" sz="1662" b="0" i="1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и.ф.д</a:t>
            </a:r>
            <a:r>
              <a:rPr kumimoji="0" lang="ru-RU" sz="1662" b="0" i="1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., профессор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234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4036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5576664"/>
          </a:xfrm>
        </p:spPr>
        <p:txBody>
          <a:bodyPr/>
          <a:lstStyle/>
          <a:p>
            <a:pPr algn="ctr"/>
            <a:r>
              <a:rPr lang="uz-Latn-UZ" sz="5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 TIJORAT TIZIMIDA ELEKTRON HUJJAT </a:t>
            </a:r>
            <a:r>
              <a:rPr lang="en-US" sz="5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z-Latn-UZ" sz="5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YLANISHI</a:t>
            </a:r>
            <a:br>
              <a:rPr lang="ru-RU" sz="5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380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5338936" cy="1123528"/>
          </a:xfrm>
          <a:solidFill>
            <a:schemeClr val="tx1">
              <a:lumMod val="65000"/>
            </a:schemeClr>
          </a:solidFill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r>
              <a:rPr lang="en-US" sz="6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6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uz-Latn-U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 hujjat haqida tushuncha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Latn-U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 hujjat aylanishida</a:t>
            </a:r>
            <a:r>
              <a:rPr lang="uz-Cyrl-U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elektron raqamli imzo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z-Latn-U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Mobil platformalariga asoslangan elektron hujjat</a:t>
            </a:r>
            <a:r>
              <a:rPr lang="en-US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aylanish tizimlari.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1082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-matn, tovush yoki tasvir shaklida yozilgan axborot bo‘lib, zamon va makonda uzatish hamda saqlash va jamoat tomonidan foydalanish uchun mo‘ljallangan moddiy ob’ektdir.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 turlari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 turlari </a:t>
            </a:r>
            <a:r>
              <a: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hujjatlarni o‘z shakliga ko‘ra quyidagi turlarga ajratish mumkin: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Matnli hujjatlar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Qog‘ozga yozuv mashinasi, qo‘l yoki axborot kommunikatsiya vositalari yordamida tushirilgan qandaydir ma’no beruvchi so‘zlar ketma-ketligidir.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Tovushli hujjatlar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Ovoz yozish vositalari yordamida yozib olingan tovushli axborot.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Tasvirli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Fotosurat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rang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tasvir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  <a:solidFill>
            <a:schemeClr val="bg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tushuncha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887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25144"/>
            <a:ext cx="5400600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136904" cy="6192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Respublikasining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aylanishi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to‘g‘risida”gi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2004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apreldagi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611-II son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Qaroriga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binoan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ta’riflanadi.Elektron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qayd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tasdiqlangan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hujjatning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identifikatsiya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tanib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rekvizitlariga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ma’lumotlarga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hujjatdir</a:t>
            </a:r>
            <a:r>
              <a:rPr lang="en-US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421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2736304" cy="6120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6487" y="260648"/>
            <a:ext cx="6040312" cy="6408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vositalaridan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xizmatlaridan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texnologiyalaridan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yaratiladi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saqlanadi.Elektron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aylanishi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ishtirokchilarining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idrok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yaratilishi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kerak.An’anaviy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almashish.Odatda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an’anaviy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o‘ynaydi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jo‘natmalarni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manzillariga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etkazib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berishdan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an’anaviy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biroz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78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08112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r>
              <a:rPr lang="uz-Latn-UZ" sz="2400" b="1" dirty="0">
                <a:solidFill>
                  <a:schemeClr val="bg1"/>
                </a:solidFill>
                <a:effectLst/>
              </a:rPr>
              <a:t>Elektron hujjat aylanishida</a:t>
            </a:r>
            <a:r>
              <a:rPr lang="uz-Cyrl-UZ" sz="2400" b="1" dirty="0">
                <a:solidFill>
                  <a:schemeClr val="bg1"/>
                </a:solidFill>
                <a:effectLst/>
              </a:rPr>
              <a:t> elektron raqamli imzo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 hujjatlarni almashish jarayonida maxsus ixtisoslashtirilgan tizimlardan (E-hujjat) yoki elektron pochta xizmatidan foydalaniladi.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tizimlarida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tezkor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oshiradi.Imzo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marL="0" indent="0" algn="ctr">
              <a:buNone/>
            </a:pP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haqiqiyligini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yuborgan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shaxsga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tasdiqlaydigan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insonning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fiziologik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insonning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shaxsi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yozgan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haqiqiyligi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marL="0" indent="0" algn="ctr">
              <a:buNone/>
            </a:pP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haqiqiyligini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yuridik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shaxsga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tasdiqlovchi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isbotdir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Muhrlar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hujjatlarning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undagi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imzolarning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aslligini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tasdiqlaydi.Elektron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03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44"/>
            <a:ext cx="3240360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xabar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yaxlitligini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muallifining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xaqiqiyligini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tekshirishda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qo‘llaniladigan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imzosini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to‘laligicha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o‘rnini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isbotdir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kommunikatsiya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uzatilayotgan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axborotlarni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haqiqiyligini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tekshirishda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imzodan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o‘rnida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imzodan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o‘rnida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hujjatdagi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o‘zgarishlarni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o‘zgartirishlarni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ko‘rsatib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869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kalitlar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sertifikatlar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muallifiga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ketma-ketligi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yuborilganligini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haqiqiyligini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tasdiklashda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qo‘llanilishi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ketma-ketligi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sertifikatlar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sertifikatsiya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binoan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talablarga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vositalarining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muvofiqligini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tasdiqlash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sertifikati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mosligini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tasdiqlaydigan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kalitining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egasiga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ruyxatga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hujjat.Elektron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623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5328592" cy="640871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ko‘plab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yo‘nalishdagi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faoliyatlarda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yurituvchilarga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miqyosdagi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kommunikatsiya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ma’lumotlarning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almashinishi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to‘lov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internet,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intranetdan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Bulardan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foydalanishning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buyurtmalar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hisob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kitob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varaqalarini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to‘lovlar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shaklga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o‘tib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ko‘plab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afzalliklarga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rivojlanmoqda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an’anaviy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savdo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usullaridan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ketma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kechish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boshlandi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3096344" cy="61290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0550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58655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tizimlarini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yaratishning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Global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yuritmoqchi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kompaniyalari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firmalar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saytiga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bo‘lishlari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shartdir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Internet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tarmog‘i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xizmatlarini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qamrab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qismda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chiqilgan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tarmog‘i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abonentlariga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protokollar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etiluvchi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funksional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imkoniyatlar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majmui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Web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xujjatlarni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o‘qish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>
              <a:buFontTx/>
              <a:buChar char="-"/>
            </a:pP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muloqotda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xujjatlarni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qismda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aynan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chiqiladi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61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yuritishning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andozalari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qariyib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mamlakatlarda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iqtisodiyotlarning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sohalarida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hajmdagi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korxonalarda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muassasalari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vakolatli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chiqaruvchi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hokimiyat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organlarida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tarqalmoqda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andozalarning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tasnifi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shartli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52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mol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xaridor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nomlash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aloqador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tomonlari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qo‘yilgan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tavsifning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iboratki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andozalari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xaridorlarning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98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669360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mamlakatda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andozalardan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B2B – Business to Business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B2C – Business to Consumer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mijoz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G2B – Government to Business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B2E – Business to Employee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C2B – Consumer to Business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mijoz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C2C – Consumer to Consumer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mijoz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mijoz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B2G – Business to Government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G2P – Government to Partner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hamkor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P2G – Partner to Government (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Hamkor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381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uz-Latn-UZ" sz="28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Mobil platformalariga asoslangan elektron hujjat</a:t>
            </a:r>
            <a:br>
              <a:rPr lang="ru-RU" sz="28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z-Latn-UZ" sz="28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aylanish tizimlari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Bank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global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tarmog‘iga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to‘lovlarni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naqd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pulsiz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qo‘l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almashinuvi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jadallashtirdi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jamiyatning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rivojlanishiga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zamin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bozoriga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hususiyatlarini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tashviqot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xaridorni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mamlakatimizga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valyuta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oqimini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tamoyiliga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aylangan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Ma’naviyati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mamlakatimiz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aholisining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ekologik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talabini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doirasida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korxonalarining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110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7021477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bozorda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mavqeini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raqobotbardosh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chiqarishga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yetuk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mutaxassislar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bilimi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tajribasi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texnologiyalarga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tayanadi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mamlakatida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xarid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hajmini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kengaytirishga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tannarxini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pasayishiga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joylarini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istiqbolli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kommunikatsiya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4509120"/>
            <a:ext cx="6731843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728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6632"/>
            <a:ext cx="5040560" cy="64807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Mamlakatning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geografik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joylashuvi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qadimiy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obidalarga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boyligi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xorijiy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sayyohlarni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qilmoqda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Internet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sayyohlarga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diqqatga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sazovor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joylarni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tashviqot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to‘lov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e’tiborga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loyiq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holatdir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Sayyohlar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sayin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oshib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borishi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borada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raqobatni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keltirdi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turtki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bo‘ldi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0648"/>
            <a:ext cx="3312368" cy="6336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0142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Foydalanilgan</a:t>
            </a:r>
            <a:r>
              <a:rPr lang="en-US" dirty="0"/>
              <a:t> </a:t>
            </a:r>
            <a:r>
              <a:rPr lang="en-US" dirty="0" err="1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>
              <a:buFont typeface="Symbol" panose="05050102010706020507" pitchFamily="18" charset="2"/>
              <a:buChar char=""/>
            </a:pPr>
            <a:r>
              <a:rPr lang="uz-Cyrl-UZ" dirty="0">
                <a:latin typeface="Times New Roman" panose="02020603050405020304" pitchFamily="18" charset="0"/>
                <a:ea typeface="Arial" panose="020B0604020202020204" pitchFamily="34" charset="0"/>
              </a:rPr>
              <a:t>Цифровая трансформация бизнеса: Изменение бизнес-модели для организации нового поколения / Питер Вайл, Стефани Ворнер ; Пер. с англ. — М. : Альпина Паблишер, 2019. — 257 с.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>
              <a:buFont typeface="Symbol" panose="05050102010706020507" pitchFamily="18" charset="2"/>
              <a:buChar char=""/>
            </a:pPr>
            <a:r>
              <a:rPr lang="uz-Cyrl-UZ" dirty="0">
                <a:latin typeface="Times New Roman" panose="02020603050405020304" pitchFamily="18" charset="0"/>
                <a:ea typeface="Arial" panose="020B0604020202020204" pitchFamily="34" charset="0"/>
              </a:rPr>
              <a:t>Хакимов З.А., Шарифхо’жаев У.У. Интерактив ва рақамли маркетинг. Ўқув қўлланма. -Т.: “Иқтисодиёт”, 2019 – 270 б.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>
              <a:buFont typeface="Symbol" panose="05050102010706020507" pitchFamily="18" charset="2"/>
              <a:buChar char=""/>
            </a:pPr>
            <a:r>
              <a:rPr lang="uz-Cyrl-UZ" dirty="0">
                <a:latin typeface="Times New Roman" panose="02020603050405020304" pitchFamily="18" charset="0"/>
                <a:ea typeface="Arial" panose="020B0604020202020204" pitchFamily="34" charset="0"/>
              </a:rPr>
              <a:t>Акаев А.А., КенжабаевА.Т., Илхамова Ё.С., Жуманиёзова М.Ю. Иқтисодиётда ахборот комплекслари ва технологиялари. Дарслик.Т.-“Фан ва технология”. 2019.- 510 бет.</a:t>
            </a:r>
            <a:endParaRPr lang="ru-RU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  <a:tabLst>
                <a:tab pos="630555" algn="l"/>
              </a:tabLst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238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75218"/>
          </a:xfrm>
        </p:spPr>
        <p:txBody>
          <a:bodyPr/>
          <a:lstStyle/>
          <a:p>
            <a:r>
              <a:rPr lang="uz-Cyrl-U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</a:p>
          <a:p>
            <a:endParaRPr lang="uz-Cyrl-U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z-Cyrl-U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uz-Cyrl-UZ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2368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111</TotalTime>
  <Words>1406</Words>
  <Application>Microsoft Office PowerPoint</Application>
  <PresentationFormat>Экран (4:3)</PresentationFormat>
  <Paragraphs>56</Paragraphs>
  <Slides>18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32" baseType="lpstr">
      <vt:lpstr>Arial</vt:lpstr>
      <vt:lpstr>Calibri</vt:lpstr>
      <vt:lpstr>Calibri Light</vt:lpstr>
      <vt:lpstr>Century Gothic</vt:lpstr>
      <vt:lpstr>Courier New</vt:lpstr>
      <vt:lpstr>Palatino Linotype</vt:lpstr>
      <vt:lpstr>Symbol</vt:lpstr>
      <vt:lpstr>Times New Roman</vt:lpstr>
      <vt:lpstr>Trebuchet MS</vt:lpstr>
      <vt:lpstr>Wingdings 3</vt:lpstr>
      <vt:lpstr>Исполнительная</vt:lpstr>
      <vt:lpstr>Аспект</vt:lpstr>
      <vt:lpstr>Тема Office</vt:lpstr>
      <vt:lpstr>think-cell Slide</vt:lpstr>
      <vt:lpstr>Презентация PowerPoint</vt:lpstr>
      <vt:lpstr>ELEKTRON TIJORAT TIZIMIDA ELEKTRON HUJJAT AYLANISHI </vt:lpstr>
      <vt:lpstr>Reja:</vt:lpstr>
      <vt:lpstr>Elektron hujjat tushuncha</vt:lpstr>
      <vt:lpstr>Презентация PowerPoint</vt:lpstr>
      <vt:lpstr>Презентация PowerPoint</vt:lpstr>
      <vt:lpstr>Elektron hujjat aylanishida elektron raqamli imzo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Mobil platformalariga asoslangan elektron hujjat aylanish tizimlari</vt:lpstr>
      <vt:lpstr>Презентация PowerPoint</vt:lpstr>
      <vt:lpstr>Презентация PowerPoint</vt:lpstr>
      <vt:lpstr>Foydalanilgan adabiyotlar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TIJORAT TIZIMIDA ELEKTRON HUJJAT AYLANISHI</dc:title>
  <dc:creator>User</dc:creator>
  <cp:lastModifiedBy>student RGSBM</cp:lastModifiedBy>
  <cp:revision>7</cp:revision>
  <dcterms:created xsi:type="dcterms:W3CDTF">2019-10-26T07:02:21Z</dcterms:created>
  <dcterms:modified xsi:type="dcterms:W3CDTF">2021-10-20T05:08:55Z</dcterms:modified>
</cp:coreProperties>
</file>