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4" r:id="rId7"/>
    <p:sldId id="263" r:id="rId8"/>
    <p:sldId id="265" r:id="rId9"/>
    <p:sldId id="266" r:id="rId10"/>
    <p:sldId id="267" r:id="rId11"/>
    <p:sldId id="268" r:id="rId12"/>
    <p:sldId id="269" r:id="rId13"/>
    <p:sldId id="270" r:id="rId14"/>
    <p:sldId id="271" r:id="rId15"/>
    <p:sldId id="272" r:id="rId16"/>
    <p:sldId id="273" r:id="rId17"/>
  </p:sldIdLst>
  <p:sldSz cx="9144000" cy="6858000" type="screen4x3"/>
  <p:notesSz cx="6858000" cy="9144000"/>
  <p:custDataLst>
    <p:tags r:id="rId18"/>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09.10.2018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09.10.2018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09.10.2018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4C71EC6-210F-42DE-9C53-41977AD35B3D}" type="datetimeFigureOut">
              <a:rPr lang="ru-RU" smtClean="0"/>
              <a:t>09.10.2018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09.10.2018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09.10.2018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B4C71EC6-210F-42DE-9C53-41977AD35B3D}" type="datetimeFigureOut">
              <a:rPr lang="ru-RU" smtClean="0"/>
              <a:t>09.10.2018</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19B0651-EE4F-4900-A07F-96A6BFA9D0F0}"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slide" Target="slide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600200"/>
            <a:ext cx="7772400" cy="2692896"/>
          </a:xfrm>
        </p:spPr>
        <p:txBody>
          <a:bodyPr>
            <a:normAutofit fontScale="90000"/>
          </a:bodyPr>
          <a:lstStyle/>
          <a:p>
            <a:r>
              <a:rPr lang="uz-Cyrl-UZ" b="1" dirty="0">
                <a:solidFill>
                  <a:schemeClr val="tx1"/>
                </a:solidFill>
                <a:latin typeface="Times New Roman" pitchFamily="18" charset="0"/>
                <a:cs typeface="Times New Roman" pitchFamily="18" charset="0"/>
              </a:rPr>
              <a:t>Ахборот технологияларидан фойдаланишда техник ва гигиеник қоидалар.</a:t>
            </a:r>
            <a:r>
              <a:rPr lang="ru-RU" dirty="0">
                <a:solidFill>
                  <a:schemeClr val="tx1"/>
                </a:solidFill>
                <a:latin typeface="Times New Roman" pitchFamily="18" charset="0"/>
                <a:cs typeface="Times New Roman" pitchFamily="18" charset="0"/>
              </a:rPr>
              <a:t/>
            </a:r>
            <a:br>
              <a:rPr lang="ru-RU" dirty="0">
                <a:solidFill>
                  <a:schemeClr val="tx1"/>
                </a:solidFill>
                <a:latin typeface="Times New Roman" pitchFamily="18" charset="0"/>
                <a:cs typeface="Times New Roman" pitchFamily="18" charset="0"/>
              </a:rPr>
            </a:br>
            <a:endParaRPr lang="ru-RU" dirty="0">
              <a:solidFill>
                <a:schemeClr val="tx1"/>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371600" y="4653136"/>
            <a:ext cx="6400800" cy="1656183"/>
          </a:xfrm>
        </p:spPr>
        <p:txBody>
          <a:bodyPr>
            <a:normAutofit/>
          </a:bodyPr>
          <a:lstStyle/>
          <a:p>
            <a:r>
              <a:rPr lang="uz-Cyrl-UZ" sz="4800" dirty="0" smtClean="0">
                <a:solidFill>
                  <a:schemeClr val="tx1"/>
                </a:solidFill>
                <a:latin typeface="Times New Roman" pitchFamily="18" charset="0"/>
                <a:cs typeface="Times New Roman" pitchFamily="18" charset="0"/>
              </a:rPr>
              <a:t>Худайбердиева Х.Ў</a:t>
            </a:r>
            <a:endParaRPr lang="ru-RU" sz="4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3543432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836712"/>
            <a:ext cx="8568952" cy="5262979"/>
          </a:xfrm>
          <a:prstGeom prst="rect">
            <a:avLst/>
          </a:prstGeom>
        </p:spPr>
        <p:txBody>
          <a:bodyPr wrap="square">
            <a:spAutoFit/>
          </a:bodyPr>
          <a:lstStyle/>
          <a:p>
            <a:pPr algn="ctr"/>
            <a:r>
              <a:rPr lang="uz-Cyrl-UZ" sz="2800" b="1" dirty="0" smtClean="0"/>
              <a:t>Режа</a:t>
            </a:r>
          </a:p>
          <a:p>
            <a:pPr algn="ctr"/>
            <a:endParaRPr lang="ru-RU" sz="2800" b="1" dirty="0"/>
          </a:p>
          <a:p>
            <a:pPr lvl="0"/>
            <a:r>
              <a:rPr lang="ru-RU" sz="2800" b="1" dirty="0" smtClean="0"/>
              <a:t>1.Компьютер </a:t>
            </a:r>
            <a:r>
              <a:rPr lang="ru-RU" sz="2800" b="1" dirty="0" err="1"/>
              <a:t>техникаси</a:t>
            </a:r>
            <a:r>
              <a:rPr lang="ru-RU" sz="2800" b="1" dirty="0"/>
              <a:t> </a:t>
            </a:r>
            <a:r>
              <a:rPr lang="ru-RU" sz="2800" b="1" dirty="0" err="1"/>
              <a:t>билан</a:t>
            </a:r>
            <a:r>
              <a:rPr lang="ru-RU" sz="2800" b="1" dirty="0"/>
              <a:t> </a:t>
            </a:r>
            <a:r>
              <a:rPr lang="ru-RU" sz="2800" b="1" dirty="0" err="1"/>
              <a:t>ишлашда</a:t>
            </a:r>
            <a:r>
              <a:rPr lang="ru-RU" sz="2800" b="1" dirty="0"/>
              <a:t> техника </a:t>
            </a:r>
            <a:r>
              <a:rPr lang="ru-RU" sz="2800" b="1" dirty="0" err="1"/>
              <a:t>ҳавфсизлиги</a:t>
            </a:r>
            <a:r>
              <a:rPr lang="ru-RU" sz="2800" b="1" dirty="0"/>
              <a:t> </a:t>
            </a:r>
            <a:r>
              <a:rPr lang="ru-RU" sz="2800" b="1" dirty="0" err="1"/>
              <a:t>ва</a:t>
            </a:r>
            <a:r>
              <a:rPr lang="ru-RU" sz="2800" b="1" dirty="0"/>
              <a:t> </a:t>
            </a:r>
            <a:r>
              <a:rPr lang="ru-RU" sz="2800" b="1" dirty="0" err="1"/>
              <a:t>гигиенаси</a:t>
            </a:r>
            <a:r>
              <a:rPr lang="ru-RU" sz="2800" b="1" dirty="0"/>
              <a:t>.</a:t>
            </a:r>
          </a:p>
          <a:p>
            <a:pPr lvl="0"/>
            <a:r>
              <a:rPr lang="ru-RU" sz="2800" b="1" dirty="0" smtClean="0"/>
              <a:t>2.Информатика </a:t>
            </a:r>
            <a:r>
              <a:rPr lang="ru-RU" sz="2800" b="1" dirty="0" err="1"/>
              <a:t>ва</a:t>
            </a:r>
            <a:r>
              <a:rPr lang="ru-RU" sz="2800" b="1" dirty="0"/>
              <a:t> </a:t>
            </a:r>
            <a:r>
              <a:rPr lang="ru-RU" sz="2800" b="1" dirty="0" err="1"/>
              <a:t>ахборот</a:t>
            </a:r>
            <a:r>
              <a:rPr lang="ru-RU" sz="2800" b="1" dirty="0"/>
              <a:t> </a:t>
            </a:r>
            <a:r>
              <a:rPr lang="ru-RU" sz="2800" b="1" dirty="0" err="1"/>
              <a:t>технологиялари</a:t>
            </a:r>
            <a:r>
              <a:rPr lang="ru-RU" sz="2800" b="1" dirty="0"/>
              <a:t> </a:t>
            </a:r>
            <a:r>
              <a:rPr lang="ru-RU" sz="2800" b="1" dirty="0" err="1"/>
              <a:t>фани</a:t>
            </a:r>
            <a:r>
              <a:rPr lang="ru-RU" sz="2800" b="1" dirty="0"/>
              <a:t> </a:t>
            </a:r>
            <a:r>
              <a:rPr lang="ru-RU" sz="2800" b="1" dirty="0" err="1"/>
              <a:t>тарихи</a:t>
            </a:r>
            <a:r>
              <a:rPr lang="ru-RU" sz="2800" b="1" dirty="0"/>
              <a:t> </a:t>
            </a:r>
            <a:r>
              <a:rPr lang="ru-RU" sz="2800" b="1" dirty="0" err="1"/>
              <a:t>ва</a:t>
            </a:r>
            <a:r>
              <a:rPr lang="ru-RU" sz="2800" b="1" dirty="0"/>
              <a:t> </a:t>
            </a:r>
            <a:r>
              <a:rPr lang="ru-RU" sz="2800" b="1" dirty="0" err="1"/>
              <a:t>ривожланиш</a:t>
            </a:r>
            <a:r>
              <a:rPr lang="ru-RU" sz="2800" b="1" dirty="0"/>
              <a:t> </a:t>
            </a:r>
            <a:r>
              <a:rPr lang="ru-RU" sz="2800" b="1" dirty="0" err="1"/>
              <a:t>босқичлари</a:t>
            </a:r>
            <a:r>
              <a:rPr lang="ru-RU" sz="2800" b="1" dirty="0"/>
              <a:t>. </a:t>
            </a:r>
          </a:p>
          <a:p>
            <a:pPr lvl="0"/>
            <a:r>
              <a:rPr lang="ru-RU" sz="2800" b="1" dirty="0" smtClean="0"/>
              <a:t>3.Информатиканинг </a:t>
            </a:r>
            <a:r>
              <a:rPr lang="ru-RU" sz="2800" b="1" dirty="0" err="1"/>
              <a:t>асосий</a:t>
            </a:r>
            <a:r>
              <a:rPr lang="ru-RU" sz="2800" b="1" dirty="0"/>
              <a:t> </a:t>
            </a:r>
            <a:r>
              <a:rPr lang="ru-RU" sz="2800" b="1" dirty="0" err="1"/>
              <a:t>тушунчалари</a:t>
            </a:r>
            <a:r>
              <a:rPr lang="ru-RU" sz="2800" b="1" dirty="0"/>
              <a:t> </a:t>
            </a:r>
            <a:r>
              <a:rPr lang="ru-RU" sz="2800" b="1" dirty="0" err="1"/>
              <a:t>ва</a:t>
            </a:r>
            <a:r>
              <a:rPr lang="ru-RU" sz="2800" b="1" dirty="0"/>
              <a:t> </a:t>
            </a:r>
            <a:r>
              <a:rPr lang="ru-RU" sz="2800" b="1" dirty="0" err="1"/>
              <a:t>ўрганиш</a:t>
            </a:r>
            <a:r>
              <a:rPr lang="ru-RU" sz="2800" b="1" dirty="0"/>
              <a:t> </a:t>
            </a:r>
            <a:r>
              <a:rPr lang="ru-RU" sz="2800" b="1" dirty="0" err="1"/>
              <a:t>усуллари</a:t>
            </a:r>
            <a:r>
              <a:rPr lang="ru-RU" sz="2800" b="1" dirty="0"/>
              <a:t>. </a:t>
            </a:r>
          </a:p>
          <a:p>
            <a:pPr lvl="0"/>
            <a:r>
              <a:rPr lang="uz-Cyrl-UZ" sz="2800" b="1" dirty="0" smtClean="0"/>
              <a:t>4.Э</a:t>
            </a:r>
            <a:r>
              <a:rPr lang="ru-RU" sz="2800" b="1" dirty="0" err="1"/>
              <a:t>лектрон</a:t>
            </a:r>
            <a:r>
              <a:rPr lang="ru-RU" sz="2800" b="1" dirty="0"/>
              <a:t> </a:t>
            </a:r>
            <a:r>
              <a:rPr lang="ru-RU" sz="2800" b="1" dirty="0" err="1"/>
              <a:t>ҳисоблаш</a:t>
            </a:r>
            <a:r>
              <a:rPr lang="ru-RU" sz="2800" b="1" dirty="0"/>
              <a:t> </a:t>
            </a:r>
            <a:r>
              <a:rPr lang="ru-RU" sz="2800" b="1" dirty="0" err="1"/>
              <a:t>машиналари</a:t>
            </a:r>
            <a:r>
              <a:rPr lang="ru-RU" sz="2800" b="1" dirty="0"/>
              <a:t> (</a:t>
            </a:r>
            <a:r>
              <a:rPr lang="uz-Cyrl-UZ" sz="2800" b="1" dirty="0"/>
              <a:t>Э</a:t>
            </a:r>
            <a:r>
              <a:rPr lang="ru-RU" sz="2800" b="1" dirty="0"/>
              <a:t>ҲМ), </a:t>
            </a:r>
            <a:r>
              <a:rPr lang="ru-RU" sz="2800" b="1" dirty="0" err="1"/>
              <a:t>уларнинг</a:t>
            </a:r>
            <a:r>
              <a:rPr lang="ru-RU" sz="2800" b="1" dirty="0"/>
              <a:t> </a:t>
            </a:r>
            <a:r>
              <a:rPr lang="ru-RU" sz="2800" b="1" dirty="0" err="1"/>
              <a:t>ишлаш</a:t>
            </a:r>
            <a:r>
              <a:rPr lang="ru-RU" sz="2800" b="1" dirty="0"/>
              <a:t> </a:t>
            </a:r>
            <a:r>
              <a:rPr lang="uz-Cyrl-UZ" sz="2800" b="1" dirty="0"/>
              <a:t>асослари</a:t>
            </a:r>
            <a:r>
              <a:rPr lang="ru-RU" sz="2800" b="1" dirty="0"/>
              <a:t>. </a:t>
            </a:r>
          </a:p>
          <a:p>
            <a:pPr lvl="0"/>
            <a:r>
              <a:rPr lang="ru-RU" sz="2800" b="1" dirty="0" smtClean="0"/>
              <a:t>5.Илм-техника </a:t>
            </a:r>
            <a:r>
              <a:rPr lang="ru-RU" sz="2800" b="1" dirty="0" err="1"/>
              <a:t>ва</a:t>
            </a:r>
            <a:r>
              <a:rPr lang="ru-RU" sz="2800" b="1" dirty="0"/>
              <a:t> </a:t>
            </a:r>
            <a:r>
              <a:rPr lang="ru-RU" sz="2800" b="1" dirty="0" err="1"/>
              <a:t>тиббиётнинг</a:t>
            </a:r>
            <a:r>
              <a:rPr lang="ru-RU" sz="2800" b="1" dirty="0"/>
              <a:t> </a:t>
            </a:r>
            <a:r>
              <a:rPr lang="ru-RU" sz="2800" b="1" dirty="0" err="1"/>
              <a:t>ривожланишида</a:t>
            </a:r>
            <a:r>
              <a:rPr lang="ru-RU" sz="2800" b="1" dirty="0"/>
              <a:t> </a:t>
            </a:r>
            <a:r>
              <a:rPr lang="ru-RU" sz="2800" b="1" dirty="0" err="1"/>
              <a:t>информатиканинг</a:t>
            </a:r>
            <a:r>
              <a:rPr lang="ru-RU" sz="2800" b="1" dirty="0"/>
              <a:t> </a:t>
            </a:r>
            <a:r>
              <a:rPr lang="ru-RU" sz="2800" b="1" dirty="0" err="1"/>
              <a:t>аҳамияти</a:t>
            </a:r>
            <a:r>
              <a:rPr lang="ru-RU" sz="2800" b="1" dirty="0"/>
              <a:t>.</a:t>
            </a:r>
          </a:p>
        </p:txBody>
      </p:sp>
    </p:spTree>
    <p:extLst>
      <p:ext uri="{BB962C8B-B14F-4D97-AF65-F5344CB8AC3E}">
        <p14:creationId xmlns:p14="http://schemas.microsoft.com/office/powerpoint/2010/main" val="1448667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997839"/>
            <a:ext cx="8280920" cy="3970318"/>
          </a:xfrm>
          <a:prstGeom prst="rect">
            <a:avLst/>
          </a:prstGeom>
        </p:spPr>
        <p:txBody>
          <a:bodyPr wrap="square">
            <a:spAutoFit/>
          </a:bodyPr>
          <a:lstStyle/>
          <a:p>
            <a:pPr algn="just"/>
            <a:r>
              <a:rPr lang="ru-RU" sz="2800" b="1" dirty="0"/>
              <a:t>Компьютер </a:t>
            </a:r>
            <a:r>
              <a:rPr lang="ru-RU" sz="2800" b="1" dirty="0" err="1"/>
              <a:t>техникаси</a:t>
            </a:r>
            <a:r>
              <a:rPr lang="ru-RU" sz="2800" b="1" dirty="0"/>
              <a:t> </a:t>
            </a:r>
            <a:r>
              <a:rPr lang="ru-RU" sz="2800" b="1" dirty="0" err="1"/>
              <a:t>билан</a:t>
            </a:r>
            <a:r>
              <a:rPr lang="ru-RU" sz="2800" b="1" dirty="0"/>
              <a:t> </a:t>
            </a:r>
            <a:r>
              <a:rPr lang="ru-RU" sz="2800" b="1" dirty="0" err="1"/>
              <a:t>ишлашда</a:t>
            </a:r>
            <a:r>
              <a:rPr lang="ru-RU" sz="2800" b="1" dirty="0"/>
              <a:t> техника </a:t>
            </a:r>
            <a:r>
              <a:rPr lang="ru-RU" sz="2800" b="1" dirty="0" err="1"/>
              <a:t>ҳавфсизлиги</a:t>
            </a:r>
            <a:r>
              <a:rPr lang="ru-RU" sz="2800" b="1" dirty="0"/>
              <a:t> </a:t>
            </a:r>
            <a:r>
              <a:rPr lang="ru-RU" sz="2800" b="1" dirty="0" err="1"/>
              <a:t>ва</a:t>
            </a:r>
            <a:r>
              <a:rPr lang="ru-RU" sz="2800" b="1" dirty="0"/>
              <a:t> </a:t>
            </a:r>
            <a:r>
              <a:rPr lang="ru-RU" sz="2800" b="1" dirty="0" err="1"/>
              <a:t>гигиенаси</a:t>
            </a:r>
            <a:r>
              <a:rPr lang="ru-RU" sz="2800" b="1" dirty="0"/>
              <a:t>.</a:t>
            </a:r>
          </a:p>
          <a:p>
            <a:pPr algn="just"/>
            <a:r>
              <a:rPr lang="ru-RU" sz="2800" b="1" dirty="0" err="1"/>
              <a:t>Табиатдаги</a:t>
            </a:r>
            <a:r>
              <a:rPr lang="ru-RU" sz="2800" b="1" dirty="0"/>
              <a:t> </a:t>
            </a:r>
            <a:r>
              <a:rPr lang="ru-RU" sz="2800" b="1" dirty="0" err="1"/>
              <a:t>барча</a:t>
            </a:r>
            <a:r>
              <a:rPr lang="ru-RU" sz="2800" b="1" dirty="0"/>
              <a:t> </a:t>
            </a:r>
            <a:r>
              <a:rPr lang="ru-RU" sz="2800" b="1" dirty="0" err="1"/>
              <a:t>нарсаларда</a:t>
            </a:r>
            <a:r>
              <a:rPr lang="ru-RU" sz="2800" b="1" dirty="0"/>
              <a:t>, </a:t>
            </a:r>
            <a:r>
              <a:rPr lang="ru-RU" sz="2800" b="1" dirty="0" err="1"/>
              <a:t>хусусан</a:t>
            </a:r>
            <a:r>
              <a:rPr lang="ru-RU" sz="2800" b="1" dirty="0"/>
              <a:t>, </a:t>
            </a:r>
            <a:r>
              <a:rPr lang="ru-RU" sz="2800" b="1" dirty="0" err="1"/>
              <a:t>инсон</a:t>
            </a:r>
            <a:r>
              <a:rPr lang="ru-RU" sz="2800" b="1" dirty="0"/>
              <a:t> </a:t>
            </a:r>
            <a:r>
              <a:rPr lang="ru-RU" sz="2800" b="1" dirty="0" err="1"/>
              <a:t>организмида</a:t>
            </a:r>
            <a:r>
              <a:rPr lang="ru-RU" sz="2800" b="1" dirty="0"/>
              <a:t> </a:t>
            </a:r>
            <a:r>
              <a:rPr lang="ru-RU" sz="2800" b="1" dirty="0" err="1"/>
              <a:t>ҳам</a:t>
            </a:r>
            <a:r>
              <a:rPr lang="ru-RU" sz="2800" b="1" dirty="0"/>
              <a:t> </a:t>
            </a:r>
            <a:r>
              <a:rPr lang="ru-RU" sz="2800" b="1" dirty="0" err="1"/>
              <a:t>электр</a:t>
            </a:r>
            <a:r>
              <a:rPr lang="ru-RU" sz="2800" b="1" dirty="0"/>
              <a:t> </a:t>
            </a:r>
            <a:r>
              <a:rPr lang="ru-RU" sz="2800" b="1" dirty="0" err="1"/>
              <a:t>зарядлари</a:t>
            </a:r>
            <a:r>
              <a:rPr lang="ru-RU" sz="2800" b="1" dirty="0"/>
              <a:t> </a:t>
            </a:r>
            <a:r>
              <a:rPr lang="ru-RU" sz="2800" b="1" dirty="0" err="1"/>
              <a:t>мавжуд</a:t>
            </a:r>
            <a:r>
              <a:rPr lang="ru-RU" sz="2800" b="1" dirty="0"/>
              <a:t> </a:t>
            </a:r>
            <a:r>
              <a:rPr lang="ru-RU" sz="2800" b="1" dirty="0" err="1"/>
              <a:t>бўлиб</a:t>
            </a:r>
            <a:r>
              <a:rPr lang="ru-RU" sz="2800" b="1" dirty="0"/>
              <a:t>, улар </a:t>
            </a:r>
            <a:r>
              <a:rPr lang="ru-RU" sz="2800" b="1" dirty="0" err="1"/>
              <a:t>ўзаро</a:t>
            </a:r>
            <a:r>
              <a:rPr lang="ru-RU" sz="2800" b="1" dirty="0"/>
              <a:t> </a:t>
            </a:r>
            <a:r>
              <a:rPr lang="ru-RU" sz="2800" b="1" dirty="0" err="1"/>
              <a:t>мувозанатда</a:t>
            </a:r>
            <a:r>
              <a:rPr lang="ru-RU" sz="2800" b="1" dirty="0"/>
              <a:t> </a:t>
            </a:r>
            <a:r>
              <a:rPr lang="ru-RU" sz="2800" b="1" dirty="0" err="1"/>
              <a:t>туради</a:t>
            </a:r>
            <a:r>
              <a:rPr lang="ru-RU" sz="2800" b="1" dirty="0"/>
              <a:t> </a:t>
            </a:r>
            <a:r>
              <a:rPr lang="ru-RU" sz="2800" b="1" dirty="0" err="1"/>
              <a:t>ва</a:t>
            </a:r>
            <a:r>
              <a:rPr lang="ru-RU" sz="2800" b="1" dirty="0"/>
              <a:t> </a:t>
            </a:r>
            <a:r>
              <a:rPr lang="ru-RU" sz="2800" b="1" dirty="0" err="1"/>
              <a:t>ҳаёт</a:t>
            </a:r>
            <a:r>
              <a:rPr lang="ru-RU" sz="2800" b="1" dirty="0"/>
              <a:t> </a:t>
            </a:r>
            <a:r>
              <a:rPr lang="ru-RU" sz="2800" b="1" dirty="0" err="1"/>
              <a:t>учун</a:t>
            </a:r>
            <a:r>
              <a:rPr lang="ru-RU" sz="2800" b="1" dirty="0"/>
              <a:t> </a:t>
            </a:r>
            <a:r>
              <a:rPr lang="ru-RU" sz="2800" b="1" dirty="0" err="1"/>
              <a:t>ҳеч</a:t>
            </a:r>
            <a:r>
              <a:rPr lang="ru-RU" sz="2800" b="1" dirty="0"/>
              <a:t> </a:t>
            </a:r>
            <a:r>
              <a:rPr lang="ru-RU" sz="2800" b="1" dirty="0" err="1"/>
              <a:t>қандай</a:t>
            </a:r>
            <a:r>
              <a:rPr lang="ru-RU" sz="2800" b="1" dirty="0"/>
              <a:t> </a:t>
            </a:r>
            <a:r>
              <a:rPr lang="ru-RU" sz="2800" b="1" dirty="0" err="1"/>
              <a:t>хавф</a:t>
            </a:r>
            <a:r>
              <a:rPr lang="ru-RU" sz="2800" b="1" dirty="0"/>
              <a:t> </a:t>
            </a:r>
            <a:r>
              <a:rPr lang="ru-RU" sz="2800" b="1" dirty="0" err="1"/>
              <a:t>туғдирмайди</a:t>
            </a:r>
            <a:r>
              <a:rPr lang="ru-RU" sz="2800" b="1" dirty="0"/>
              <a:t>. </a:t>
            </a:r>
            <a:r>
              <a:rPr lang="ru-RU" sz="2800" b="1" dirty="0" err="1"/>
              <a:t>Бундан</a:t>
            </a:r>
            <a:r>
              <a:rPr lang="ru-RU" sz="2800" b="1" dirty="0"/>
              <a:t> </a:t>
            </a:r>
            <a:r>
              <a:rPr lang="ru-RU" sz="2800" b="1" dirty="0" err="1"/>
              <a:t>ташқари</a:t>
            </a:r>
            <a:r>
              <a:rPr lang="ru-RU" sz="2800" b="1" dirty="0"/>
              <a:t> , </a:t>
            </a:r>
            <a:r>
              <a:rPr lang="ru-RU" sz="2800" b="1" dirty="0" err="1"/>
              <a:t>инсон</a:t>
            </a:r>
            <a:r>
              <a:rPr lang="ru-RU" sz="2800" b="1" dirty="0"/>
              <a:t> </a:t>
            </a:r>
            <a:r>
              <a:rPr lang="ru-RU" sz="2800" b="1" dirty="0" err="1"/>
              <a:t>танаси</a:t>
            </a:r>
            <a:r>
              <a:rPr lang="ru-RU" sz="2800" b="1" dirty="0"/>
              <a:t> </a:t>
            </a:r>
            <a:r>
              <a:rPr lang="ru-RU" sz="2800" b="1" dirty="0" err="1"/>
              <a:t>аъзоларининг</a:t>
            </a:r>
            <a:r>
              <a:rPr lang="ru-RU" sz="2800" b="1" dirty="0"/>
              <a:t> </a:t>
            </a:r>
            <a:r>
              <a:rPr lang="ru-RU" sz="2800" b="1" dirty="0" err="1"/>
              <a:t>фаолияти</a:t>
            </a:r>
            <a:r>
              <a:rPr lang="ru-RU" sz="2800" b="1" dirty="0"/>
              <a:t> </a:t>
            </a:r>
            <a:r>
              <a:rPr lang="ru-RU" sz="2800" b="1" dirty="0" err="1"/>
              <a:t>ўта</a:t>
            </a:r>
            <a:r>
              <a:rPr lang="ru-RU" sz="2800" b="1" dirty="0"/>
              <a:t> </a:t>
            </a:r>
            <a:r>
              <a:rPr lang="ru-RU" sz="2800" b="1" dirty="0" err="1"/>
              <a:t>кучсиз</a:t>
            </a:r>
            <a:r>
              <a:rPr lang="ru-RU" sz="2800" b="1" dirty="0"/>
              <a:t> </a:t>
            </a:r>
            <a:r>
              <a:rPr lang="ru-RU" sz="2800" b="1" dirty="0" err="1"/>
              <a:t>электр</a:t>
            </a:r>
            <a:r>
              <a:rPr lang="ru-RU" sz="2800" b="1" dirty="0"/>
              <a:t> </a:t>
            </a:r>
            <a:r>
              <a:rPr lang="ru-RU" sz="2800" b="1" dirty="0" err="1"/>
              <a:t>сигналлари</a:t>
            </a:r>
            <a:r>
              <a:rPr lang="ru-RU" sz="2800" b="1" dirty="0"/>
              <a:t> </a:t>
            </a:r>
            <a:r>
              <a:rPr lang="ru-RU" sz="2800" b="1" dirty="0" err="1"/>
              <a:t>ёрдамида</a:t>
            </a:r>
            <a:r>
              <a:rPr lang="ru-RU" sz="2800" b="1" dirty="0"/>
              <a:t> </a:t>
            </a:r>
            <a:r>
              <a:rPr lang="ru-RU" sz="2800" b="1" dirty="0" err="1"/>
              <a:t>амалга</a:t>
            </a:r>
            <a:r>
              <a:rPr lang="ru-RU" sz="2800" b="1" dirty="0"/>
              <a:t> </a:t>
            </a:r>
            <a:r>
              <a:rPr lang="ru-RU" sz="2800" b="1" dirty="0" err="1"/>
              <a:t>оширилади</a:t>
            </a:r>
            <a:r>
              <a:rPr lang="ru-RU" sz="2800" b="1" dirty="0"/>
              <a:t> </a:t>
            </a:r>
            <a:r>
              <a:rPr lang="ru-RU" sz="2800" b="1" dirty="0" err="1"/>
              <a:t>ва</a:t>
            </a:r>
            <a:r>
              <a:rPr lang="ru-RU" sz="2800" b="1" dirty="0"/>
              <a:t> </a:t>
            </a:r>
            <a:r>
              <a:rPr lang="ru-RU" sz="2800" b="1" dirty="0" err="1"/>
              <a:t>бошқарилади</a:t>
            </a:r>
            <a:r>
              <a:rPr lang="ru-RU" sz="2800" b="1" dirty="0"/>
              <a:t>. </a:t>
            </a:r>
          </a:p>
        </p:txBody>
      </p:sp>
      <p:sp>
        <p:nvSpPr>
          <p:cNvPr id="3" name="Sound"/>
          <p:cNvSpPr>
            <a:spLocks noEditPoints="1" noChangeArrowheads="1"/>
          </p:cNvSpPr>
          <p:nvPr/>
        </p:nvSpPr>
        <p:spPr bwMode="auto">
          <a:xfrm>
            <a:off x="7380312" y="5661248"/>
            <a:ext cx="762000" cy="914400"/>
          </a:xfrm>
          <a:custGeom>
            <a:avLst/>
            <a:gdLst>
              <a:gd name="T0" fmla="*/ 11164 w 21600"/>
              <a:gd name="T1" fmla="*/ 21159 h 21600"/>
              <a:gd name="T2" fmla="*/ 11164 w 21600"/>
              <a:gd name="T3" fmla="*/ 0 h 21600"/>
              <a:gd name="T4" fmla="*/ 0 w 21600"/>
              <a:gd name="T5" fmla="*/ 10800 h 21600"/>
              <a:gd name="T6" fmla="*/ 21600 w 21600"/>
              <a:gd name="T7" fmla="*/ 10800 h 21600"/>
              <a:gd name="T8" fmla="*/ 761 w 21600"/>
              <a:gd name="T9" fmla="*/ 22454 h 21600"/>
              <a:gd name="T10" fmla="*/ 21069 w 21600"/>
              <a:gd name="T11" fmla="*/ 28282 h 21600"/>
            </a:gdLst>
            <a:ahLst/>
            <a:cxnLst>
              <a:cxn ang="0">
                <a:pos x="T0" y="T1"/>
              </a:cxn>
              <a:cxn ang="0">
                <a:pos x="T2" y="T3"/>
              </a:cxn>
              <a:cxn ang="0">
                <a:pos x="T4" y="T5"/>
              </a:cxn>
              <a:cxn ang="0">
                <a:pos x="T6" y="T7"/>
              </a:cxn>
            </a:cxnLst>
            <a:rect l="T8" t="T9" r="T10" b="T11"/>
            <a:pathLst>
              <a:path w="21600" h="21600">
                <a:moveTo>
                  <a:pt x="0" y="7273"/>
                </a:moveTo>
                <a:lnTo>
                  <a:pt x="5824" y="7273"/>
                </a:lnTo>
                <a:lnTo>
                  <a:pt x="11164" y="0"/>
                </a:lnTo>
                <a:lnTo>
                  <a:pt x="11164" y="21159"/>
                </a:lnTo>
                <a:lnTo>
                  <a:pt x="5824" y="13885"/>
                </a:lnTo>
                <a:lnTo>
                  <a:pt x="0" y="13885"/>
                </a:lnTo>
                <a:lnTo>
                  <a:pt x="0" y="7273"/>
                </a:lnTo>
                <a:close/>
              </a:path>
              <a:path w="21600" h="21600">
                <a:moveTo>
                  <a:pt x="13024" y="7273"/>
                </a:moveTo>
                <a:lnTo>
                  <a:pt x="13591" y="6722"/>
                </a:lnTo>
                <a:lnTo>
                  <a:pt x="13833" y="7548"/>
                </a:lnTo>
                <a:lnTo>
                  <a:pt x="14076" y="8485"/>
                </a:lnTo>
                <a:lnTo>
                  <a:pt x="14157" y="9367"/>
                </a:lnTo>
                <a:lnTo>
                  <a:pt x="14197" y="10524"/>
                </a:lnTo>
                <a:lnTo>
                  <a:pt x="14197" y="11406"/>
                </a:lnTo>
                <a:lnTo>
                  <a:pt x="14116" y="12012"/>
                </a:lnTo>
                <a:lnTo>
                  <a:pt x="13995" y="12728"/>
                </a:lnTo>
                <a:lnTo>
                  <a:pt x="13833" y="13444"/>
                </a:lnTo>
                <a:lnTo>
                  <a:pt x="13712" y="14106"/>
                </a:lnTo>
                <a:lnTo>
                  <a:pt x="13591" y="14546"/>
                </a:lnTo>
                <a:lnTo>
                  <a:pt x="13065" y="13885"/>
                </a:lnTo>
                <a:lnTo>
                  <a:pt x="13307" y="12893"/>
                </a:lnTo>
                <a:lnTo>
                  <a:pt x="13469" y="11791"/>
                </a:lnTo>
                <a:lnTo>
                  <a:pt x="13550" y="10910"/>
                </a:lnTo>
                <a:lnTo>
                  <a:pt x="13591" y="10138"/>
                </a:lnTo>
                <a:lnTo>
                  <a:pt x="13469" y="9367"/>
                </a:lnTo>
                <a:lnTo>
                  <a:pt x="13388" y="8595"/>
                </a:lnTo>
                <a:lnTo>
                  <a:pt x="13267" y="7934"/>
                </a:lnTo>
                <a:lnTo>
                  <a:pt x="13024" y="7273"/>
                </a:lnTo>
                <a:close/>
              </a:path>
              <a:path w="21600" h="21600">
                <a:moveTo>
                  <a:pt x="16382" y="3967"/>
                </a:moveTo>
                <a:lnTo>
                  <a:pt x="16786" y="5179"/>
                </a:lnTo>
                <a:lnTo>
                  <a:pt x="17150" y="6612"/>
                </a:lnTo>
                <a:lnTo>
                  <a:pt x="17474" y="8651"/>
                </a:lnTo>
                <a:lnTo>
                  <a:pt x="17595" y="9753"/>
                </a:lnTo>
                <a:lnTo>
                  <a:pt x="17635" y="12012"/>
                </a:lnTo>
                <a:lnTo>
                  <a:pt x="17393" y="13665"/>
                </a:lnTo>
                <a:lnTo>
                  <a:pt x="17150" y="15208"/>
                </a:lnTo>
                <a:lnTo>
                  <a:pt x="16786" y="16310"/>
                </a:lnTo>
                <a:lnTo>
                  <a:pt x="16341" y="17687"/>
                </a:lnTo>
                <a:lnTo>
                  <a:pt x="15815" y="17081"/>
                </a:lnTo>
                <a:lnTo>
                  <a:pt x="16503" y="14602"/>
                </a:lnTo>
                <a:lnTo>
                  <a:pt x="16786" y="13169"/>
                </a:lnTo>
                <a:lnTo>
                  <a:pt x="16867" y="12012"/>
                </a:lnTo>
                <a:lnTo>
                  <a:pt x="16867" y="9642"/>
                </a:lnTo>
                <a:lnTo>
                  <a:pt x="16705" y="7989"/>
                </a:lnTo>
                <a:lnTo>
                  <a:pt x="16422" y="6612"/>
                </a:lnTo>
                <a:lnTo>
                  <a:pt x="16220" y="5675"/>
                </a:lnTo>
                <a:lnTo>
                  <a:pt x="15856" y="4518"/>
                </a:lnTo>
                <a:lnTo>
                  <a:pt x="16382" y="3967"/>
                </a:lnTo>
                <a:close/>
              </a:path>
              <a:path w="21600" h="21600">
                <a:moveTo>
                  <a:pt x="18889" y="1377"/>
                </a:moveTo>
                <a:lnTo>
                  <a:pt x="19415" y="826"/>
                </a:lnTo>
                <a:lnTo>
                  <a:pt x="20194" y="2576"/>
                </a:lnTo>
                <a:lnTo>
                  <a:pt x="20831" y="4683"/>
                </a:lnTo>
                <a:lnTo>
                  <a:pt x="21357" y="7204"/>
                </a:lnTo>
                <a:lnTo>
                  <a:pt x="21650" y="9450"/>
                </a:lnTo>
                <a:lnTo>
                  <a:pt x="21600" y="12301"/>
                </a:lnTo>
                <a:lnTo>
                  <a:pt x="21215" y="15938"/>
                </a:lnTo>
                <a:lnTo>
                  <a:pt x="20629" y="18348"/>
                </a:lnTo>
                <a:lnTo>
                  <a:pt x="19415" y="21655"/>
                </a:lnTo>
                <a:lnTo>
                  <a:pt x="18889" y="21159"/>
                </a:lnTo>
                <a:lnTo>
                  <a:pt x="19901" y="18404"/>
                </a:lnTo>
                <a:lnTo>
                  <a:pt x="20467" y="15593"/>
                </a:lnTo>
                <a:lnTo>
                  <a:pt x="20791" y="12342"/>
                </a:lnTo>
                <a:lnTo>
                  <a:pt x="20871" y="9532"/>
                </a:lnTo>
                <a:lnTo>
                  <a:pt x="20629" y="7411"/>
                </a:lnTo>
                <a:lnTo>
                  <a:pt x="20062" y="4628"/>
                </a:lnTo>
                <a:lnTo>
                  <a:pt x="19415" y="2810"/>
                </a:lnTo>
                <a:lnTo>
                  <a:pt x="18889" y="1377"/>
                </a:lnTo>
                <a:close/>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Tree>
    <p:extLst>
      <p:ext uri="{BB962C8B-B14F-4D97-AF65-F5344CB8AC3E}">
        <p14:creationId xmlns:p14="http://schemas.microsoft.com/office/powerpoint/2010/main" val="31829662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2413338"/>
            <a:ext cx="7992888" cy="4031873"/>
          </a:xfrm>
          <a:prstGeom prst="rect">
            <a:avLst/>
          </a:prstGeom>
        </p:spPr>
        <p:txBody>
          <a:bodyPr wrap="square">
            <a:spAutoFit/>
          </a:bodyPr>
          <a:lstStyle/>
          <a:p>
            <a:pPr algn="just"/>
            <a:r>
              <a:rPr lang="ru-RU" sz="3200" b="1" dirty="0" err="1">
                <a:latin typeface="Times New Roman" pitchFamily="18" charset="0"/>
                <a:cs typeface="Times New Roman" pitchFamily="18" charset="0"/>
              </a:rPr>
              <a:t>Лекин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инсон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организмидан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электр</a:t>
            </a:r>
            <a:r>
              <a:rPr lang="ru-RU" sz="3200" b="1" dirty="0">
                <a:latin typeface="Times New Roman" pitchFamily="18" charset="0"/>
                <a:cs typeface="Times New Roman" pitchFamily="18" charset="0"/>
              </a:rPr>
              <a:t> токи </a:t>
            </a:r>
            <a:r>
              <a:rPr lang="ru-RU" sz="3200" b="1" dirty="0" err="1">
                <a:latin typeface="Times New Roman" pitchFamily="18" charset="0"/>
                <a:cs typeface="Times New Roman" pitchFamily="18" charset="0"/>
              </a:rPr>
              <a:t>оқиб</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ўта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бошлаганда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бу</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мувозанат</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зарядларнинг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жойлашиш</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тартиби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ўзгаради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жуда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қисқа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вақтда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инсоннинг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юрак</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мия</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каби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ўта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муҳим</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аъзоларининг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тиклаб</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бўлмайдиган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даражада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ишдан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чиқишига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яъни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инсон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ўлимига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олиб</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келади</a:t>
            </a:r>
            <a:r>
              <a:rPr lang="ru-RU" sz="3200" b="1" dirty="0">
                <a:latin typeface="Times New Roman" pitchFamily="18" charset="0"/>
                <a:cs typeface="Times New Roman" pitchFamily="18" charset="0"/>
              </a:rPr>
              <a:t>.</a:t>
            </a:r>
          </a:p>
        </p:txBody>
      </p:sp>
    </p:spTree>
    <p:extLst>
      <p:ext uri="{BB962C8B-B14F-4D97-AF65-F5344CB8AC3E}">
        <p14:creationId xmlns:p14="http://schemas.microsoft.com/office/powerpoint/2010/main" val="27104008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538944"/>
          </a:xfrm>
        </p:spPr>
        <p:txBody>
          <a:bodyPr>
            <a:noAutofit/>
          </a:bodyPr>
          <a:lstStyle/>
          <a:p>
            <a:pPr algn="just"/>
            <a:r>
              <a:rPr lang="ru-RU" sz="3200" dirty="0" err="1">
                <a:solidFill>
                  <a:schemeClr val="tx1"/>
                </a:solidFill>
              </a:rPr>
              <a:t>Инсон</a:t>
            </a:r>
            <a:r>
              <a:rPr lang="ru-RU" sz="3200" dirty="0">
                <a:solidFill>
                  <a:schemeClr val="tx1"/>
                </a:solidFill>
              </a:rPr>
              <a:t> </a:t>
            </a:r>
            <a:r>
              <a:rPr lang="ru-RU" sz="3200" dirty="0" err="1">
                <a:solidFill>
                  <a:schemeClr val="tx1"/>
                </a:solidFill>
              </a:rPr>
              <a:t>ҳаёти</a:t>
            </a:r>
            <a:r>
              <a:rPr lang="ru-RU" sz="3200" dirty="0">
                <a:solidFill>
                  <a:schemeClr val="tx1"/>
                </a:solidFill>
              </a:rPr>
              <a:t> </a:t>
            </a:r>
            <a:r>
              <a:rPr lang="ru-RU" sz="3200" dirty="0" err="1">
                <a:solidFill>
                  <a:schemeClr val="tx1"/>
                </a:solidFill>
              </a:rPr>
              <a:t>учун</a:t>
            </a:r>
            <a:r>
              <a:rPr lang="ru-RU" sz="3200" dirty="0">
                <a:solidFill>
                  <a:schemeClr val="tx1"/>
                </a:solidFill>
              </a:rPr>
              <a:t> </a:t>
            </a:r>
            <a:r>
              <a:rPr lang="ru-RU" sz="3200" dirty="0" err="1">
                <a:solidFill>
                  <a:schemeClr val="tx1"/>
                </a:solidFill>
              </a:rPr>
              <a:t>бутун</a:t>
            </a:r>
            <a:r>
              <a:rPr lang="ru-RU" sz="3200" dirty="0">
                <a:solidFill>
                  <a:schemeClr val="tx1"/>
                </a:solidFill>
              </a:rPr>
              <a:t> </a:t>
            </a:r>
            <a:r>
              <a:rPr lang="ru-RU" sz="3200" dirty="0" err="1">
                <a:solidFill>
                  <a:schemeClr val="tx1"/>
                </a:solidFill>
              </a:rPr>
              <a:t>тана</a:t>
            </a:r>
            <a:r>
              <a:rPr lang="ru-RU" sz="3200" dirty="0">
                <a:solidFill>
                  <a:schemeClr val="tx1"/>
                </a:solidFill>
              </a:rPr>
              <a:t> </a:t>
            </a:r>
            <a:r>
              <a:rPr lang="ru-RU" sz="3200" dirty="0" err="1">
                <a:solidFill>
                  <a:schemeClr val="tx1"/>
                </a:solidFill>
              </a:rPr>
              <a:t>бўйлаб</a:t>
            </a:r>
            <a:r>
              <a:rPr lang="ru-RU" sz="3200" dirty="0">
                <a:solidFill>
                  <a:schemeClr val="tx1"/>
                </a:solidFill>
              </a:rPr>
              <a:t>, </a:t>
            </a:r>
            <a:r>
              <a:rPr lang="ru-RU" sz="3200" dirty="0" err="1">
                <a:solidFill>
                  <a:schemeClr val="tx1"/>
                </a:solidFill>
              </a:rPr>
              <a:t>масалан</a:t>
            </a:r>
            <a:r>
              <a:rPr lang="ru-RU" sz="3200" dirty="0">
                <a:solidFill>
                  <a:schemeClr val="tx1"/>
                </a:solidFill>
              </a:rPr>
              <a:t>, </a:t>
            </a:r>
            <a:r>
              <a:rPr lang="ru-RU" sz="3200" dirty="0" err="1">
                <a:solidFill>
                  <a:schemeClr val="tx1"/>
                </a:solidFill>
              </a:rPr>
              <a:t>бир</a:t>
            </a:r>
            <a:r>
              <a:rPr lang="ru-RU" sz="3200" dirty="0">
                <a:solidFill>
                  <a:schemeClr val="tx1"/>
                </a:solidFill>
              </a:rPr>
              <a:t> </a:t>
            </a:r>
            <a:r>
              <a:rPr lang="ru-RU" sz="3200" dirty="0" err="1">
                <a:solidFill>
                  <a:schemeClr val="tx1"/>
                </a:solidFill>
              </a:rPr>
              <a:t>қўлдан</a:t>
            </a:r>
            <a:r>
              <a:rPr lang="ru-RU" sz="3200" dirty="0">
                <a:solidFill>
                  <a:schemeClr val="tx1"/>
                </a:solidFill>
              </a:rPr>
              <a:t> </a:t>
            </a:r>
            <a:r>
              <a:rPr lang="ru-RU" sz="3200" dirty="0" err="1">
                <a:solidFill>
                  <a:schemeClr val="tx1"/>
                </a:solidFill>
              </a:rPr>
              <a:t>иккинчиси</a:t>
            </a:r>
            <a:r>
              <a:rPr lang="ru-RU" sz="3200" dirty="0">
                <a:solidFill>
                  <a:schemeClr val="tx1"/>
                </a:solidFill>
              </a:rPr>
              <a:t> </a:t>
            </a:r>
            <a:r>
              <a:rPr lang="ru-RU" sz="3200" dirty="0" err="1">
                <a:solidFill>
                  <a:schemeClr val="tx1"/>
                </a:solidFill>
              </a:rPr>
              <a:t>томон</a:t>
            </a:r>
            <a:r>
              <a:rPr lang="ru-RU" sz="3200" dirty="0">
                <a:solidFill>
                  <a:schemeClr val="tx1"/>
                </a:solidFill>
              </a:rPr>
              <a:t> </a:t>
            </a:r>
            <a:r>
              <a:rPr lang="ru-RU" sz="3200" dirty="0" err="1">
                <a:solidFill>
                  <a:schemeClr val="tx1"/>
                </a:solidFill>
              </a:rPr>
              <a:t>ёки</a:t>
            </a:r>
            <a:r>
              <a:rPr lang="ru-RU" sz="3200" dirty="0">
                <a:solidFill>
                  <a:schemeClr val="tx1"/>
                </a:solidFill>
              </a:rPr>
              <a:t> </a:t>
            </a:r>
            <a:r>
              <a:rPr lang="ru-RU" sz="3200" dirty="0" err="1">
                <a:solidFill>
                  <a:schemeClr val="tx1"/>
                </a:solidFill>
              </a:rPr>
              <a:t>қўлдан</a:t>
            </a:r>
            <a:r>
              <a:rPr lang="ru-RU" sz="3200" dirty="0">
                <a:solidFill>
                  <a:schemeClr val="tx1"/>
                </a:solidFill>
              </a:rPr>
              <a:t> </a:t>
            </a:r>
            <a:r>
              <a:rPr lang="ru-RU" sz="3200" dirty="0" err="1">
                <a:solidFill>
                  <a:schemeClr val="tx1"/>
                </a:solidFill>
              </a:rPr>
              <a:t>оёққа</a:t>
            </a:r>
            <a:r>
              <a:rPr lang="ru-RU" sz="3200" dirty="0">
                <a:solidFill>
                  <a:schemeClr val="tx1"/>
                </a:solidFill>
              </a:rPr>
              <a:t> </a:t>
            </a:r>
            <a:r>
              <a:rPr lang="ru-RU" sz="3200" dirty="0" err="1">
                <a:solidFill>
                  <a:schemeClr val="tx1"/>
                </a:solidFill>
              </a:rPr>
              <a:t>қараб</a:t>
            </a:r>
            <a:r>
              <a:rPr lang="ru-RU" sz="3200" dirty="0">
                <a:solidFill>
                  <a:schemeClr val="tx1"/>
                </a:solidFill>
              </a:rPr>
              <a:t> </a:t>
            </a:r>
            <a:r>
              <a:rPr lang="ru-RU" sz="3200" dirty="0" err="1">
                <a:solidFill>
                  <a:schemeClr val="tx1"/>
                </a:solidFill>
              </a:rPr>
              <a:t>ўтадиган</a:t>
            </a:r>
            <a:r>
              <a:rPr lang="ru-RU" sz="3200" dirty="0">
                <a:solidFill>
                  <a:schemeClr val="tx1"/>
                </a:solidFill>
              </a:rPr>
              <a:t> </a:t>
            </a:r>
            <a:r>
              <a:rPr lang="ru-RU" sz="3200" dirty="0" err="1">
                <a:solidFill>
                  <a:schemeClr val="tx1"/>
                </a:solidFill>
              </a:rPr>
              <a:t>электр</a:t>
            </a:r>
            <a:r>
              <a:rPr lang="ru-RU" sz="3200" dirty="0">
                <a:solidFill>
                  <a:schemeClr val="tx1"/>
                </a:solidFill>
              </a:rPr>
              <a:t> токи </a:t>
            </a:r>
            <a:r>
              <a:rPr lang="ru-RU" sz="3200" dirty="0" err="1">
                <a:solidFill>
                  <a:schemeClr val="tx1"/>
                </a:solidFill>
              </a:rPr>
              <a:t>энг</a:t>
            </a:r>
            <a:r>
              <a:rPr lang="ru-RU" sz="3200" dirty="0">
                <a:solidFill>
                  <a:schemeClr val="tx1"/>
                </a:solidFill>
              </a:rPr>
              <a:t> </a:t>
            </a:r>
            <a:r>
              <a:rPr lang="ru-RU" sz="3200" dirty="0" err="1">
                <a:solidFill>
                  <a:schemeClr val="tx1"/>
                </a:solidFill>
              </a:rPr>
              <a:t>хавфли</a:t>
            </a:r>
            <a:r>
              <a:rPr lang="ru-RU" sz="3200" dirty="0">
                <a:solidFill>
                  <a:schemeClr val="tx1"/>
                </a:solidFill>
              </a:rPr>
              <a:t> </a:t>
            </a:r>
            <a:r>
              <a:rPr lang="ru-RU" sz="3200" dirty="0" err="1">
                <a:solidFill>
                  <a:schemeClr val="tx1"/>
                </a:solidFill>
              </a:rPr>
              <a:t>ҳисобланади</a:t>
            </a:r>
            <a:r>
              <a:rPr lang="ru-RU" sz="3200" dirty="0">
                <a:solidFill>
                  <a:schemeClr val="tx1"/>
                </a:solidFill>
              </a:rPr>
              <a:t>. </a:t>
            </a:r>
            <a:r>
              <a:rPr lang="ru-RU" sz="3200" dirty="0" err="1">
                <a:solidFill>
                  <a:schemeClr val="tx1"/>
                </a:solidFill>
              </a:rPr>
              <a:t>Одатда</a:t>
            </a:r>
            <a:r>
              <a:rPr lang="ru-RU" sz="3200" dirty="0">
                <a:solidFill>
                  <a:schemeClr val="tx1"/>
                </a:solidFill>
              </a:rPr>
              <a:t>, ток </a:t>
            </a:r>
            <a:r>
              <a:rPr lang="ru-RU" sz="3200" dirty="0" err="1">
                <a:solidFill>
                  <a:schemeClr val="tx1"/>
                </a:solidFill>
              </a:rPr>
              <a:t>урганда</a:t>
            </a:r>
            <a:r>
              <a:rPr lang="ru-RU" sz="3200" dirty="0">
                <a:solidFill>
                  <a:schemeClr val="tx1"/>
                </a:solidFill>
              </a:rPr>
              <a:t> </a:t>
            </a:r>
            <a:r>
              <a:rPr lang="ru-RU" sz="3200" dirty="0" err="1">
                <a:solidFill>
                  <a:schemeClr val="tx1"/>
                </a:solidFill>
              </a:rPr>
              <a:t>электр</a:t>
            </a:r>
            <a:r>
              <a:rPr lang="ru-RU" sz="3200" dirty="0">
                <a:solidFill>
                  <a:schemeClr val="tx1"/>
                </a:solidFill>
              </a:rPr>
              <a:t> токи </a:t>
            </a:r>
            <a:r>
              <a:rPr lang="ru-RU" sz="3200" dirty="0" err="1">
                <a:solidFill>
                  <a:schemeClr val="tx1"/>
                </a:solidFill>
              </a:rPr>
              <a:t>инсон</a:t>
            </a:r>
            <a:r>
              <a:rPr lang="ru-RU" sz="3200" dirty="0">
                <a:solidFill>
                  <a:schemeClr val="tx1"/>
                </a:solidFill>
              </a:rPr>
              <a:t> </a:t>
            </a:r>
            <a:r>
              <a:rPr lang="ru-RU" sz="3200" dirty="0" err="1">
                <a:solidFill>
                  <a:schemeClr val="tx1"/>
                </a:solidFill>
              </a:rPr>
              <a:t>танаси</a:t>
            </a:r>
            <a:r>
              <a:rPr lang="ru-RU" sz="3200" dirty="0">
                <a:solidFill>
                  <a:schemeClr val="tx1"/>
                </a:solidFill>
              </a:rPr>
              <a:t> </a:t>
            </a:r>
            <a:r>
              <a:rPr lang="ru-RU" sz="3200" dirty="0" err="1">
                <a:solidFill>
                  <a:schemeClr val="tx1"/>
                </a:solidFill>
              </a:rPr>
              <a:t>орқали</a:t>
            </a:r>
            <a:r>
              <a:rPr lang="ru-RU" sz="3200" dirty="0">
                <a:solidFill>
                  <a:schemeClr val="tx1"/>
                </a:solidFill>
              </a:rPr>
              <a:t> </a:t>
            </a:r>
            <a:r>
              <a:rPr lang="uz-Cyrl-UZ" sz="3200" dirty="0">
                <a:solidFill>
                  <a:schemeClr val="tx1"/>
                </a:solidFill>
              </a:rPr>
              <a:t>е</a:t>
            </a:r>
            <a:r>
              <a:rPr lang="ru-RU" sz="3200" dirty="0" err="1">
                <a:solidFill>
                  <a:schemeClr val="tx1"/>
                </a:solidFill>
              </a:rPr>
              <a:t>рга</a:t>
            </a:r>
            <a:r>
              <a:rPr lang="ru-RU" sz="3200" dirty="0">
                <a:solidFill>
                  <a:schemeClr val="tx1"/>
                </a:solidFill>
              </a:rPr>
              <a:t> </a:t>
            </a:r>
            <a:r>
              <a:rPr lang="ru-RU" sz="3200" dirty="0" err="1">
                <a:solidFill>
                  <a:schemeClr val="tx1"/>
                </a:solidFill>
              </a:rPr>
              <a:t>ўтиб</a:t>
            </a:r>
            <a:r>
              <a:rPr lang="ru-RU" sz="3200" dirty="0">
                <a:solidFill>
                  <a:schemeClr val="tx1"/>
                </a:solidFill>
              </a:rPr>
              <a:t> </a:t>
            </a:r>
            <a:r>
              <a:rPr lang="ru-RU" sz="3200" dirty="0" err="1">
                <a:solidFill>
                  <a:schemeClr val="tx1"/>
                </a:solidFill>
              </a:rPr>
              <a:t>кетади</a:t>
            </a:r>
            <a:r>
              <a:rPr lang="ru-RU" sz="3200" dirty="0">
                <a:solidFill>
                  <a:schemeClr val="tx1"/>
                </a:solidFill>
              </a:rPr>
              <a:t>. </a:t>
            </a:r>
          </a:p>
        </p:txBody>
      </p:sp>
      <p:pic>
        <p:nvPicPr>
          <p:cNvPr id="3" name="Picture 52" descr="PH02039U">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4365104"/>
            <a:ext cx="4691608" cy="2010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064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538944"/>
          </a:xfrm>
        </p:spPr>
        <p:txBody>
          <a:bodyPr>
            <a:noAutofit/>
          </a:bodyPr>
          <a:lstStyle/>
          <a:p>
            <a:pPr algn="just"/>
            <a:r>
              <a:rPr lang="ru-RU" sz="3200" dirty="0">
                <a:solidFill>
                  <a:schemeClr val="tx1"/>
                </a:solidFill>
              </a:rPr>
              <a:t>Шу </a:t>
            </a:r>
            <a:r>
              <a:rPr lang="ru-RU" sz="3200" dirty="0" err="1">
                <a:solidFill>
                  <a:schemeClr val="tx1"/>
                </a:solidFill>
              </a:rPr>
              <a:t>сабабли</a:t>
            </a:r>
            <a:r>
              <a:rPr lang="ru-RU" sz="3200" dirty="0">
                <a:solidFill>
                  <a:schemeClr val="tx1"/>
                </a:solidFill>
              </a:rPr>
              <a:t> информатика </a:t>
            </a:r>
            <a:r>
              <a:rPr lang="ru-RU" sz="3200" dirty="0" err="1">
                <a:solidFill>
                  <a:schemeClr val="tx1"/>
                </a:solidFill>
              </a:rPr>
              <a:t>хонасини</a:t>
            </a:r>
            <a:r>
              <a:rPr lang="ru-RU" sz="3200" dirty="0">
                <a:solidFill>
                  <a:schemeClr val="tx1"/>
                </a:solidFill>
              </a:rPr>
              <a:t> бетон </a:t>
            </a:r>
            <a:r>
              <a:rPr lang="ru-RU" sz="3200" dirty="0" err="1">
                <a:solidFill>
                  <a:schemeClr val="tx1"/>
                </a:solidFill>
              </a:rPr>
              <a:t>полли</a:t>
            </a:r>
            <a:r>
              <a:rPr lang="ru-RU" sz="3200" dirty="0">
                <a:solidFill>
                  <a:schemeClr val="tx1"/>
                </a:solidFill>
              </a:rPr>
              <a:t> </a:t>
            </a:r>
            <a:r>
              <a:rPr lang="ru-RU" sz="3200" dirty="0" err="1">
                <a:solidFill>
                  <a:schemeClr val="tx1"/>
                </a:solidFill>
              </a:rPr>
              <a:t>хоналарга</a:t>
            </a:r>
            <a:r>
              <a:rPr lang="ru-RU" sz="3200" dirty="0">
                <a:solidFill>
                  <a:schemeClr val="tx1"/>
                </a:solidFill>
              </a:rPr>
              <a:t> </a:t>
            </a:r>
            <a:r>
              <a:rPr lang="ru-RU" sz="3200" dirty="0" err="1">
                <a:solidFill>
                  <a:schemeClr val="tx1"/>
                </a:solidFill>
              </a:rPr>
              <a:t>ёки</a:t>
            </a:r>
            <a:r>
              <a:rPr lang="ru-RU" sz="3200" dirty="0">
                <a:solidFill>
                  <a:schemeClr val="tx1"/>
                </a:solidFill>
              </a:rPr>
              <a:t> </a:t>
            </a:r>
            <a:r>
              <a:rPr lang="ru-RU" sz="3200" dirty="0" err="1">
                <a:solidFill>
                  <a:schemeClr val="tx1"/>
                </a:solidFill>
              </a:rPr>
              <a:t>бинонинг</a:t>
            </a:r>
            <a:r>
              <a:rPr lang="ru-RU" sz="3200" dirty="0">
                <a:solidFill>
                  <a:schemeClr val="tx1"/>
                </a:solidFill>
              </a:rPr>
              <a:t> </a:t>
            </a:r>
            <a:r>
              <a:rPr lang="uz-Cyrl-UZ" sz="3200" dirty="0">
                <a:solidFill>
                  <a:schemeClr val="tx1"/>
                </a:solidFill>
              </a:rPr>
              <a:t>е</a:t>
            </a:r>
            <a:r>
              <a:rPr lang="ru-RU" sz="3200" dirty="0" err="1">
                <a:solidFill>
                  <a:schemeClr val="tx1"/>
                </a:solidFill>
              </a:rPr>
              <a:t>ртўлаларига</a:t>
            </a:r>
            <a:r>
              <a:rPr lang="ru-RU" sz="3200" dirty="0">
                <a:solidFill>
                  <a:schemeClr val="tx1"/>
                </a:solidFill>
              </a:rPr>
              <a:t> </a:t>
            </a:r>
            <a:r>
              <a:rPr lang="ru-RU" sz="3200" dirty="0" err="1">
                <a:solidFill>
                  <a:schemeClr val="tx1"/>
                </a:solidFill>
              </a:rPr>
              <a:t>жойлаштириш</a:t>
            </a:r>
            <a:r>
              <a:rPr lang="ru-RU" sz="3200" dirty="0">
                <a:solidFill>
                  <a:schemeClr val="tx1"/>
                </a:solidFill>
              </a:rPr>
              <a:t> </a:t>
            </a:r>
            <a:r>
              <a:rPr lang="ru-RU" sz="3200" dirty="0" err="1">
                <a:solidFill>
                  <a:schemeClr val="tx1"/>
                </a:solidFill>
              </a:rPr>
              <a:t>қатъиян</a:t>
            </a:r>
            <a:r>
              <a:rPr lang="ru-RU" sz="3200" dirty="0">
                <a:solidFill>
                  <a:schemeClr val="tx1"/>
                </a:solidFill>
              </a:rPr>
              <a:t> </a:t>
            </a:r>
            <a:r>
              <a:rPr lang="ru-RU" sz="3200" dirty="0" err="1">
                <a:solidFill>
                  <a:schemeClr val="tx1"/>
                </a:solidFill>
              </a:rPr>
              <a:t>таъқиқланади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синф</a:t>
            </a:r>
            <a:r>
              <a:rPr lang="ru-RU" sz="3200" dirty="0">
                <a:solidFill>
                  <a:schemeClr val="tx1"/>
                </a:solidFill>
              </a:rPr>
              <a:t> </a:t>
            </a:r>
            <a:r>
              <a:rPr lang="ru-RU" sz="3200" dirty="0" err="1">
                <a:solidFill>
                  <a:schemeClr val="tx1"/>
                </a:solidFill>
              </a:rPr>
              <a:t>хонасининг</a:t>
            </a:r>
            <a:r>
              <a:rPr lang="ru-RU" sz="3200" dirty="0">
                <a:solidFill>
                  <a:schemeClr val="tx1"/>
                </a:solidFill>
              </a:rPr>
              <a:t> поли </a:t>
            </a:r>
            <a:r>
              <a:rPr lang="ru-RU" sz="3200" dirty="0" err="1">
                <a:solidFill>
                  <a:schemeClr val="tx1"/>
                </a:solidFill>
              </a:rPr>
              <a:t>электр</a:t>
            </a:r>
            <a:r>
              <a:rPr lang="ru-RU" sz="3200" dirty="0">
                <a:solidFill>
                  <a:schemeClr val="tx1"/>
                </a:solidFill>
              </a:rPr>
              <a:t> </a:t>
            </a:r>
            <a:r>
              <a:rPr lang="ru-RU" sz="3200" dirty="0" err="1">
                <a:solidFill>
                  <a:schemeClr val="tx1"/>
                </a:solidFill>
              </a:rPr>
              <a:t>токини</a:t>
            </a:r>
            <a:r>
              <a:rPr lang="ru-RU" sz="3200" dirty="0">
                <a:solidFill>
                  <a:schemeClr val="tx1"/>
                </a:solidFill>
              </a:rPr>
              <a:t> </a:t>
            </a:r>
            <a:r>
              <a:rPr lang="ru-RU" sz="3200" dirty="0" err="1">
                <a:solidFill>
                  <a:schemeClr val="tx1"/>
                </a:solidFill>
              </a:rPr>
              <a:t>ўтказмайдиган</a:t>
            </a:r>
            <a:r>
              <a:rPr lang="ru-RU" sz="3200" dirty="0">
                <a:solidFill>
                  <a:schemeClr val="tx1"/>
                </a:solidFill>
              </a:rPr>
              <a:t> </a:t>
            </a:r>
            <a:r>
              <a:rPr lang="ru-RU" sz="3200" dirty="0" err="1">
                <a:solidFill>
                  <a:schemeClr val="tx1"/>
                </a:solidFill>
              </a:rPr>
              <a:t>қилиб</a:t>
            </a:r>
            <a:r>
              <a:rPr lang="ru-RU" sz="3200" dirty="0">
                <a:solidFill>
                  <a:schemeClr val="tx1"/>
                </a:solidFill>
              </a:rPr>
              <a:t> (</a:t>
            </a:r>
            <a:r>
              <a:rPr lang="ru-RU" sz="3200" dirty="0" err="1">
                <a:solidFill>
                  <a:schemeClr val="tx1"/>
                </a:solidFill>
              </a:rPr>
              <a:t>масалан</a:t>
            </a:r>
            <a:r>
              <a:rPr lang="ru-RU" sz="3200" dirty="0">
                <a:solidFill>
                  <a:schemeClr val="tx1"/>
                </a:solidFill>
              </a:rPr>
              <a:t>, </a:t>
            </a:r>
            <a:r>
              <a:rPr lang="ru-RU" sz="3200" dirty="0" err="1">
                <a:solidFill>
                  <a:schemeClr val="tx1"/>
                </a:solidFill>
              </a:rPr>
              <a:t>тахтадан</a:t>
            </a:r>
            <a:r>
              <a:rPr lang="ru-RU" sz="3200" dirty="0">
                <a:solidFill>
                  <a:schemeClr val="tx1"/>
                </a:solidFill>
              </a:rPr>
              <a:t>) </a:t>
            </a:r>
            <a:r>
              <a:rPr lang="ru-RU" sz="3200" dirty="0" err="1">
                <a:solidFill>
                  <a:schemeClr val="tx1"/>
                </a:solidFill>
              </a:rPr>
              <a:t>ясалиши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барча</a:t>
            </a:r>
            <a:r>
              <a:rPr lang="ru-RU" sz="3200" dirty="0">
                <a:solidFill>
                  <a:schemeClr val="tx1"/>
                </a:solidFill>
              </a:rPr>
              <a:t> </a:t>
            </a:r>
            <a:r>
              <a:rPr lang="ru-RU" sz="3200" dirty="0" err="1">
                <a:solidFill>
                  <a:schemeClr val="tx1"/>
                </a:solidFill>
              </a:rPr>
              <a:t>компьютерларнинг</a:t>
            </a:r>
            <a:r>
              <a:rPr lang="ru-RU" sz="3200" dirty="0">
                <a:solidFill>
                  <a:schemeClr val="tx1"/>
                </a:solidFill>
              </a:rPr>
              <a:t> </a:t>
            </a:r>
            <a:r>
              <a:rPr lang="ru-RU" sz="3200" dirty="0" err="1">
                <a:solidFill>
                  <a:schemeClr val="tx1"/>
                </a:solidFill>
              </a:rPr>
              <a:t>корпуслари</a:t>
            </a:r>
            <a:r>
              <a:rPr lang="ru-RU" sz="3200" dirty="0">
                <a:solidFill>
                  <a:schemeClr val="tx1"/>
                </a:solidFill>
              </a:rPr>
              <a:t> </a:t>
            </a:r>
            <a:r>
              <a:rPr lang="ru-RU" sz="3200" dirty="0" err="1">
                <a:solidFill>
                  <a:schemeClr val="tx1"/>
                </a:solidFill>
              </a:rPr>
              <a:t>ерга</a:t>
            </a:r>
            <a:r>
              <a:rPr lang="ru-RU" sz="3200" dirty="0">
                <a:solidFill>
                  <a:schemeClr val="tx1"/>
                </a:solidFill>
              </a:rPr>
              <a:t> </a:t>
            </a:r>
            <a:r>
              <a:rPr lang="ru-RU" sz="3200" dirty="0" err="1">
                <a:solidFill>
                  <a:schemeClr val="tx1"/>
                </a:solidFill>
              </a:rPr>
              <a:t>уланиши</a:t>
            </a:r>
            <a:r>
              <a:rPr lang="ru-RU" sz="3200" dirty="0">
                <a:solidFill>
                  <a:schemeClr val="tx1"/>
                </a:solidFill>
              </a:rPr>
              <a:t> (</a:t>
            </a:r>
            <a:r>
              <a:rPr lang="ru-RU" sz="3200" dirty="0" err="1">
                <a:solidFill>
                  <a:schemeClr val="tx1"/>
                </a:solidFill>
              </a:rPr>
              <a:t>ёки</a:t>
            </a:r>
            <a:r>
              <a:rPr lang="ru-RU" sz="3200" dirty="0">
                <a:solidFill>
                  <a:schemeClr val="tx1"/>
                </a:solidFill>
              </a:rPr>
              <a:t> </a:t>
            </a:r>
            <a:r>
              <a:rPr lang="ru-RU" sz="3200" dirty="0" err="1">
                <a:solidFill>
                  <a:schemeClr val="tx1"/>
                </a:solidFill>
              </a:rPr>
              <a:t>электр</a:t>
            </a:r>
            <a:r>
              <a:rPr lang="ru-RU" sz="3200" dirty="0">
                <a:solidFill>
                  <a:schemeClr val="tx1"/>
                </a:solidFill>
              </a:rPr>
              <a:t> </a:t>
            </a:r>
            <a:r>
              <a:rPr lang="ru-RU" sz="3200" dirty="0" err="1">
                <a:solidFill>
                  <a:schemeClr val="tx1"/>
                </a:solidFill>
              </a:rPr>
              <a:t>таъминотининг</a:t>
            </a:r>
            <a:r>
              <a:rPr lang="ru-RU" sz="3200" dirty="0">
                <a:solidFill>
                  <a:schemeClr val="tx1"/>
                </a:solidFill>
              </a:rPr>
              <a:t> </a:t>
            </a:r>
            <a:r>
              <a:rPr lang="uz-Cyrl-UZ" sz="3200" dirty="0">
                <a:solidFill>
                  <a:schemeClr val="tx1"/>
                </a:solidFill>
              </a:rPr>
              <a:t>е</a:t>
            </a:r>
            <a:r>
              <a:rPr lang="ru-RU" sz="3200" dirty="0" err="1">
                <a:solidFill>
                  <a:schemeClr val="tx1"/>
                </a:solidFill>
              </a:rPr>
              <a:t>вроандозаларга</a:t>
            </a:r>
            <a:r>
              <a:rPr lang="ru-RU" sz="3200" dirty="0">
                <a:solidFill>
                  <a:schemeClr val="tx1"/>
                </a:solidFill>
              </a:rPr>
              <a:t> </a:t>
            </a:r>
            <a:r>
              <a:rPr lang="ru-RU" sz="3200" dirty="0" err="1">
                <a:solidFill>
                  <a:schemeClr val="tx1"/>
                </a:solidFill>
              </a:rPr>
              <a:t>мослаб</a:t>
            </a:r>
            <a:r>
              <a:rPr lang="ru-RU" sz="3200" dirty="0">
                <a:solidFill>
                  <a:schemeClr val="tx1"/>
                </a:solidFill>
              </a:rPr>
              <a:t> </a:t>
            </a:r>
            <a:r>
              <a:rPr lang="ru-RU" sz="3200" dirty="0" err="1">
                <a:solidFill>
                  <a:schemeClr val="tx1"/>
                </a:solidFill>
              </a:rPr>
              <a:t>уланиши</a:t>
            </a:r>
            <a:r>
              <a:rPr lang="ru-RU" sz="3200" dirty="0">
                <a:solidFill>
                  <a:schemeClr val="tx1"/>
                </a:solidFill>
              </a:rPr>
              <a:t>) </a:t>
            </a:r>
            <a:r>
              <a:rPr lang="ru-RU" sz="3200" dirty="0" err="1">
                <a:solidFill>
                  <a:schemeClr val="tx1"/>
                </a:solidFill>
              </a:rPr>
              <a:t>талаб</a:t>
            </a:r>
            <a:r>
              <a:rPr lang="ru-RU" sz="3200" dirty="0">
                <a:solidFill>
                  <a:schemeClr val="tx1"/>
                </a:solidFill>
              </a:rPr>
              <a:t> </a:t>
            </a:r>
            <a:r>
              <a:rPr lang="ru-RU" sz="3200" dirty="0" err="1">
                <a:solidFill>
                  <a:schemeClr val="tx1"/>
                </a:solidFill>
              </a:rPr>
              <a:t>қилинади</a:t>
            </a:r>
            <a:r>
              <a:rPr lang="ru-RU" sz="3200" dirty="0">
                <a:solidFill>
                  <a:schemeClr val="tx1"/>
                </a:solidFill>
              </a:rPr>
              <a:t>.</a:t>
            </a:r>
            <a:br>
              <a:rPr lang="ru-RU" sz="3200" dirty="0">
                <a:solidFill>
                  <a:schemeClr val="tx1"/>
                </a:solidFill>
              </a:rPr>
            </a:br>
            <a:endParaRPr lang="ru-RU" sz="3200" dirty="0"/>
          </a:p>
        </p:txBody>
      </p:sp>
    </p:spTree>
    <p:extLst>
      <p:ext uri="{BB962C8B-B14F-4D97-AF65-F5344CB8AC3E}">
        <p14:creationId xmlns:p14="http://schemas.microsoft.com/office/powerpoint/2010/main" val="8994633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754968"/>
          </a:xfrm>
        </p:spPr>
        <p:txBody>
          <a:bodyPr>
            <a:normAutofit fontScale="90000"/>
          </a:bodyPr>
          <a:lstStyle/>
          <a:p>
            <a:pPr algn="just"/>
            <a:r>
              <a:rPr lang="ru-RU" dirty="0" err="1">
                <a:solidFill>
                  <a:schemeClr val="tx1"/>
                </a:solidFill>
              </a:rPr>
              <a:t>Юқори</a:t>
            </a:r>
            <a:r>
              <a:rPr lang="ru-RU" dirty="0">
                <a:solidFill>
                  <a:schemeClr val="tx1"/>
                </a:solidFill>
              </a:rPr>
              <a:t> </a:t>
            </a:r>
            <a:r>
              <a:rPr lang="ru-RU" dirty="0" err="1">
                <a:solidFill>
                  <a:schemeClr val="tx1"/>
                </a:solidFill>
              </a:rPr>
              <a:t>кучланиш</a:t>
            </a:r>
            <a:r>
              <a:rPr lang="ru-RU" dirty="0">
                <a:solidFill>
                  <a:schemeClr val="tx1"/>
                </a:solidFill>
              </a:rPr>
              <a:t> (220 Вол</a:t>
            </a:r>
            <a:r>
              <a:rPr lang="uz-Cyrl-UZ" dirty="0">
                <a:solidFill>
                  <a:schemeClr val="tx1"/>
                </a:solidFill>
              </a:rPr>
              <a:t>ь</a:t>
            </a:r>
            <a:r>
              <a:rPr lang="ru-RU" dirty="0">
                <a:solidFill>
                  <a:schemeClr val="tx1"/>
                </a:solidFill>
              </a:rPr>
              <a:t>т) </a:t>
            </a:r>
            <a:r>
              <a:rPr lang="ru-RU" dirty="0" err="1">
                <a:solidFill>
                  <a:schemeClr val="tx1"/>
                </a:solidFill>
              </a:rPr>
              <a:t>юрадиган</a:t>
            </a:r>
            <a:r>
              <a:rPr lang="ru-RU" dirty="0">
                <a:solidFill>
                  <a:schemeClr val="tx1"/>
                </a:solidFill>
              </a:rPr>
              <a:t> </a:t>
            </a:r>
            <a:r>
              <a:rPr lang="ru-RU" dirty="0" err="1">
                <a:solidFill>
                  <a:schemeClr val="tx1"/>
                </a:solidFill>
              </a:rPr>
              <a:t>симларнинг</a:t>
            </a:r>
            <a:r>
              <a:rPr lang="ru-RU" dirty="0">
                <a:solidFill>
                  <a:schemeClr val="tx1"/>
                </a:solidFill>
              </a:rPr>
              <a:t> </a:t>
            </a:r>
            <a:r>
              <a:rPr lang="ru-RU" dirty="0" err="1">
                <a:solidFill>
                  <a:schemeClr val="tx1"/>
                </a:solidFill>
              </a:rPr>
              <a:t>барчаси</a:t>
            </a:r>
            <a:r>
              <a:rPr lang="ru-RU" dirty="0">
                <a:solidFill>
                  <a:schemeClr val="tx1"/>
                </a:solidFill>
              </a:rPr>
              <a:t>, шу </a:t>
            </a:r>
            <a:r>
              <a:rPr lang="ru-RU" dirty="0" err="1">
                <a:solidFill>
                  <a:schemeClr val="tx1"/>
                </a:solidFill>
              </a:rPr>
              <a:t>жумладан</a:t>
            </a:r>
            <a:r>
              <a:rPr lang="ru-RU" dirty="0">
                <a:solidFill>
                  <a:schemeClr val="tx1"/>
                </a:solidFill>
              </a:rPr>
              <a:t> </a:t>
            </a:r>
            <a:r>
              <a:rPr lang="ru-RU" dirty="0" err="1">
                <a:solidFill>
                  <a:schemeClr val="tx1"/>
                </a:solidFill>
              </a:rPr>
              <a:t>узайтиргичлар</a:t>
            </a:r>
            <a:r>
              <a:rPr lang="ru-RU" dirty="0">
                <a:solidFill>
                  <a:schemeClr val="tx1"/>
                </a:solidFill>
              </a:rPr>
              <a:t>, компьютер </a:t>
            </a:r>
            <a:r>
              <a:rPr lang="ru-RU" dirty="0" err="1">
                <a:solidFill>
                  <a:schemeClr val="tx1"/>
                </a:solidFill>
              </a:rPr>
              <a:t>ва</a:t>
            </a:r>
            <a:r>
              <a:rPr lang="ru-RU" dirty="0">
                <a:solidFill>
                  <a:schemeClr val="tx1"/>
                </a:solidFill>
              </a:rPr>
              <a:t> </a:t>
            </a:r>
            <a:r>
              <a:rPr lang="ru-RU" dirty="0" err="1">
                <a:solidFill>
                  <a:schemeClr val="tx1"/>
                </a:solidFill>
              </a:rPr>
              <a:t>бошқа</a:t>
            </a:r>
            <a:r>
              <a:rPr lang="ru-RU" dirty="0">
                <a:solidFill>
                  <a:schemeClr val="tx1"/>
                </a:solidFill>
              </a:rPr>
              <a:t> </a:t>
            </a:r>
            <a:r>
              <a:rPr lang="ru-RU" dirty="0" err="1">
                <a:solidFill>
                  <a:schemeClr val="tx1"/>
                </a:solidFill>
              </a:rPr>
              <a:t>электр</a:t>
            </a:r>
            <a:r>
              <a:rPr lang="ru-RU" dirty="0">
                <a:solidFill>
                  <a:schemeClr val="tx1"/>
                </a:solidFill>
              </a:rPr>
              <a:t> </a:t>
            </a:r>
            <a:r>
              <a:rPr lang="ru-RU" dirty="0" err="1">
                <a:solidFill>
                  <a:schemeClr val="tx1"/>
                </a:solidFill>
              </a:rPr>
              <a:t>қурилмалари</a:t>
            </a:r>
            <a:r>
              <a:rPr lang="ru-RU" dirty="0">
                <a:solidFill>
                  <a:schemeClr val="tx1"/>
                </a:solidFill>
              </a:rPr>
              <a:t> </a:t>
            </a:r>
            <a:r>
              <a:rPr lang="ru-RU" dirty="0" err="1">
                <a:solidFill>
                  <a:schemeClr val="tx1"/>
                </a:solidFill>
              </a:rPr>
              <a:t>электр</a:t>
            </a:r>
            <a:r>
              <a:rPr lang="ru-RU" dirty="0">
                <a:solidFill>
                  <a:schemeClr val="tx1"/>
                </a:solidFill>
              </a:rPr>
              <a:t> </a:t>
            </a:r>
            <a:r>
              <a:rPr lang="ru-RU" dirty="0" err="1">
                <a:solidFill>
                  <a:schemeClr val="tx1"/>
                </a:solidFill>
              </a:rPr>
              <a:t>таъминотига</a:t>
            </a:r>
            <a:r>
              <a:rPr lang="ru-RU" dirty="0">
                <a:solidFill>
                  <a:schemeClr val="tx1"/>
                </a:solidFill>
              </a:rPr>
              <a:t> </a:t>
            </a:r>
            <a:r>
              <a:rPr lang="ru-RU" dirty="0" err="1">
                <a:solidFill>
                  <a:schemeClr val="tx1"/>
                </a:solidFill>
              </a:rPr>
              <a:t>уланиш</a:t>
            </a:r>
            <a:r>
              <a:rPr lang="ru-RU" dirty="0">
                <a:solidFill>
                  <a:schemeClr val="tx1"/>
                </a:solidFill>
              </a:rPr>
              <a:t> </a:t>
            </a:r>
            <a:r>
              <a:rPr lang="ru-RU" dirty="0" err="1">
                <a:solidFill>
                  <a:schemeClr val="tx1"/>
                </a:solidFill>
              </a:rPr>
              <a:t>симларининг</a:t>
            </a:r>
            <a:r>
              <a:rPr lang="ru-RU" dirty="0">
                <a:solidFill>
                  <a:schemeClr val="tx1"/>
                </a:solidFill>
              </a:rPr>
              <a:t> </a:t>
            </a:r>
            <a:r>
              <a:rPr lang="ru-RU" dirty="0" err="1">
                <a:solidFill>
                  <a:schemeClr val="tx1"/>
                </a:solidFill>
              </a:rPr>
              <a:t>икки</a:t>
            </a:r>
            <a:r>
              <a:rPr lang="ru-RU" dirty="0">
                <a:solidFill>
                  <a:schemeClr val="tx1"/>
                </a:solidFill>
              </a:rPr>
              <a:t> марта </a:t>
            </a:r>
            <a:r>
              <a:rPr lang="ru-RU" dirty="0" err="1">
                <a:solidFill>
                  <a:schemeClr val="tx1"/>
                </a:solidFill>
              </a:rPr>
              <a:t>изоля</a:t>
            </a:r>
            <a:r>
              <a:rPr lang="uz-Cyrl-UZ" dirty="0">
                <a:solidFill>
                  <a:schemeClr val="tx1"/>
                </a:solidFill>
              </a:rPr>
              <a:t>ц</a:t>
            </a:r>
            <a:r>
              <a:rPr lang="ru-RU" dirty="0" err="1">
                <a:solidFill>
                  <a:schemeClr val="tx1"/>
                </a:solidFill>
              </a:rPr>
              <a:t>ия</a:t>
            </a:r>
            <a:r>
              <a:rPr lang="ru-RU" dirty="0">
                <a:solidFill>
                  <a:schemeClr val="tx1"/>
                </a:solidFill>
              </a:rPr>
              <a:t> </a:t>
            </a:r>
            <a:r>
              <a:rPr lang="ru-RU" dirty="0" err="1">
                <a:solidFill>
                  <a:schemeClr val="tx1"/>
                </a:solidFill>
              </a:rPr>
              <a:t>қилинганлиги</a:t>
            </a:r>
            <a:r>
              <a:rPr lang="ru-RU" dirty="0">
                <a:solidFill>
                  <a:schemeClr val="tx1"/>
                </a:solidFill>
              </a:rPr>
              <a:t> </a:t>
            </a:r>
            <a:r>
              <a:rPr lang="ru-RU" dirty="0" err="1">
                <a:solidFill>
                  <a:schemeClr val="tx1"/>
                </a:solidFill>
              </a:rPr>
              <a:t>талаб</a:t>
            </a:r>
            <a:r>
              <a:rPr lang="ru-RU" dirty="0">
                <a:solidFill>
                  <a:schemeClr val="tx1"/>
                </a:solidFill>
              </a:rPr>
              <a:t> </a:t>
            </a:r>
            <a:r>
              <a:rPr lang="ru-RU" dirty="0" err="1">
                <a:solidFill>
                  <a:schemeClr val="tx1"/>
                </a:solidFill>
              </a:rPr>
              <a:t>этилади</a:t>
            </a:r>
            <a:r>
              <a:rPr lang="ru-RU" dirty="0">
                <a:solidFill>
                  <a:schemeClr val="tx1"/>
                </a:solidFill>
              </a:rPr>
              <a:t>. </a:t>
            </a:r>
          </a:p>
        </p:txBody>
      </p:sp>
    </p:spTree>
    <p:extLst>
      <p:ext uri="{BB962C8B-B14F-4D97-AF65-F5344CB8AC3E}">
        <p14:creationId xmlns:p14="http://schemas.microsoft.com/office/powerpoint/2010/main" val="41158576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754968"/>
          </a:xfrm>
        </p:spPr>
        <p:txBody>
          <a:bodyPr>
            <a:normAutofit/>
          </a:bodyPr>
          <a:lstStyle/>
          <a:p>
            <a:pPr algn="just"/>
            <a:r>
              <a:rPr lang="ru-RU" dirty="0">
                <a:solidFill>
                  <a:schemeClr val="tx1"/>
                </a:solidFill>
              </a:rPr>
              <a:t>Компьютер </a:t>
            </a:r>
            <a:r>
              <a:rPr lang="ru-RU" dirty="0" err="1">
                <a:solidFill>
                  <a:schemeClr val="tx1"/>
                </a:solidFill>
              </a:rPr>
              <a:t>хонасида</a:t>
            </a:r>
            <a:r>
              <a:rPr lang="ru-RU" dirty="0">
                <a:solidFill>
                  <a:schemeClr val="tx1"/>
                </a:solidFill>
              </a:rPr>
              <a:t> </a:t>
            </a:r>
            <a:r>
              <a:rPr lang="ru-RU" dirty="0" err="1">
                <a:solidFill>
                  <a:schemeClr val="tx1"/>
                </a:solidFill>
              </a:rPr>
              <a:t>фақат</a:t>
            </a:r>
            <a:r>
              <a:rPr lang="ru-RU" dirty="0">
                <a:solidFill>
                  <a:schemeClr val="tx1"/>
                </a:solidFill>
              </a:rPr>
              <a:t> </a:t>
            </a:r>
            <a:r>
              <a:rPr lang="ru-RU" dirty="0" err="1">
                <a:solidFill>
                  <a:schemeClr val="tx1"/>
                </a:solidFill>
              </a:rPr>
              <a:t>овоз</a:t>
            </a:r>
            <a:r>
              <a:rPr lang="ru-RU" dirty="0">
                <a:solidFill>
                  <a:schemeClr val="tx1"/>
                </a:solidFill>
              </a:rPr>
              <a:t> </a:t>
            </a:r>
            <a:r>
              <a:rPr lang="ru-RU" dirty="0" err="1">
                <a:solidFill>
                  <a:schemeClr val="tx1"/>
                </a:solidFill>
              </a:rPr>
              <a:t>кучайтириш</a:t>
            </a:r>
            <a:r>
              <a:rPr lang="ru-RU" dirty="0">
                <a:solidFill>
                  <a:schemeClr val="tx1"/>
                </a:solidFill>
              </a:rPr>
              <a:t> </a:t>
            </a:r>
            <a:r>
              <a:rPr lang="ru-RU" dirty="0" err="1">
                <a:solidFill>
                  <a:schemeClr val="tx1"/>
                </a:solidFill>
              </a:rPr>
              <a:t>қурилмалари</a:t>
            </a:r>
            <a:r>
              <a:rPr lang="ru-RU" dirty="0">
                <a:solidFill>
                  <a:schemeClr val="tx1"/>
                </a:solidFill>
              </a:rPr>
              <a:t>, </a:t>
            </a:r>
            <a:r>
              <a:rPr lang="ru-RU" dirty="0" err="1">
                <a:solidFill>
                  <a:schemeClr val="tx1"/>
                </a:solidFill>
              </a:rPr>
              <a:t>сканерлар</a:t>
            </a:r>
            <a:r>
              <a:rPr lang="ru-RU" dirty="0">
                <a:solidFill>
                  <a:schemeClr val="tx1"/>
                </a:solidFill>
              </a:rPr>
              <a:t> </a:t>
            </a:r>
            <a:r>
              <a:rPr lang="ru-RU" dirty="0" err="1">
                <a:solidFill>
                  <a:schemeClr val="tx1"/>
                </a:solidFill>
              </a:rPr>
              <a:t>каби</a:t>
            </a:r>
            <a:r>
              <a:rPr lang="ru-RU" dirty="0">
                <a:solidFill>
                  <a:schemeClr val="tx1"/>
                </a:solidFill>
              </a:rPr>
              <a:t> </a:t>
            </a:r>
            <a:r>
              <a:rPr lang="ru-RU" dirty="0" err="1">
                <a:solidFill>
                  <a:schemeClr val="tx1"/>
                </a:solidFill>
              </a:rPr>
              <a:t>электр</a:t>
            </a:r>
            <a:r>
              <a:rPr lang="ru-RU" dirty="0">
                <a:solidFill>
                  <a:schemeClr val="tx1"/>
                </a:solidFill>
              </a:rPr>
              <a:t> </a:t>
            </a:r>
            <a:r>
              <a:rPr lang="ru-RU" dirty="0" err="1">
                <a:solidFill>
                  <a:schemeClr val="tx1"/>
                </a:solidFill>
              </a:rPr>
              <a:t>қувватини</a:t>
            </a:r>
            <a:r>
              <a:rPr lang="ru-RU" dirty="0">
                <a:solidFill>
                  <a:schemeClr val="tx1"/>
                </a:solidFill>
              </a:rPr>
              <a:t> </a:t>
            </a:r>
            <a:r>
              <a:rPr lang="ru-RU" dirty="0" err="1">
                <a:solidFill>
                  <a:schemeClr val="tx1"/>
                </a:solidFill>
              </a:rPr>
              <a:t>кам</a:t>
            </a:r>
            <a:r>
              <a:rPr lang="ru-RU" dirty="0">
                <a:solidFill>
                  <a:schemeClr val="tx1"/>
                </a:solidFill>
              </a:rPr>
              <a:t> </a:t>
            </a:r>
            <a:r>
              <a:rPr lang="ru-RU" dirty="0" err="1">
                <a:solidFill>
                  <a:schemeClr val="tx1"/>
                </a:solidFill>
              </a:rPr>
              <a:t>истеъмол</a:t>
            </a:r>
            <a:r>
              <a:rPr lang="ru-RU" dirty="0">
                <a:solidFill>
                  <a:schemeClr val="tx1"/>
                </a:solidFill>
              </a:rPr>
              <a:t> </a:t>
            </a:r>
            <a:r>
              <a:rPr lang="ru-RU" dirty="0" err="1">
                <a:solidFill>
                  <a:schemeClr val="tx1"/>
                </a:solidFill>
              </a:rPr>
              <a:t>қилувчи</a:t>
            </a:r>
            <a:r>
              <a:rPr lang="ru-RU" dirty="0">
                <a:solidFill>
                  <a:schemeClr val="tx1"/>
                </a:solidFill>
              </a:rPr>
              <a:t> </a:t>
            </a:r>
            <a:r>
              <a:rPr lang="ru-RU" dirty="0" err="1">
                <a:solidFill>
                  <a:schemeClr val="tx1"/>
                </a:solidFill>
              </a:rPr>
              <a:t>қурилмалар</a:t>
            </a:r>
            <a:r>
              <a:rPr lang="ru-RU" dirty="0">
                <a:solidFill>
                  <a:schemeClr val="tx1"/>
                </a:solidFill>
              </a:rPr>
              <a:t> </a:t>
            </a:r>
            <a:r>
              <a:rPr lang="ru-RU" dirty="0" err="1">
                <a:solidFill>
                  <a:schemeClr val="tx1"/>
                </a:solidFill>
              </a:rPr>
              <a:t>битта</a:t>
            </a:r>
            <a:r>
              <a:rPr lang="ru-RU" dirty="0">
                <a:solidFill>
                  <a:schemeClr val="tx1"/>
                </a:solidFill>
              </a:rPr>
              <a:t> </a:t>
            </a:r>
            <a:r>
              <a:rPr lang="ru-RU" dirty="0" err="1">
                <a:solidFill>
                  <a:schemeClr val="tx1"/>
                </a:solidFill>
              </a:rPr>
              <a:t>изоля</a:t>
            </a:r>
            <a:r>
              <a:rPr lang="uz-Cyrl-UZ" dirty="0">
                <a:solidFill>
                  <a:schemeClr val="tx1"/>
                </a:solidFill>
              </a:rPr>
              <a:t>ц</a:t>
            </a:r>
            <a:r>
              <a:rPr lang="ru-RU" dirty="0" err="1">
                <a:solidFill>
                  <a:schemeClr val="tx1"/>
                </a:solidFill>
              </a:rPr>
              <a:t>ияли</a:t>
            </a:r>
            <a:r>
              <a:rPr lang="ru-RU" dirty="0">
                <a:solidFill>
                  <a:schemeClr val="tx1"/>
                </a:solidFill>
              </a:rPr>
              <a:t> </a:t>
            </a:r>
            <a:r>
              <a:rPr lang="ru-RU" dirty="0" err="1">
                <a:solidFill>
                  <a:schemeClr val="tx1"/>
                </a:solidFill>
              </a:rPr>
              <a:t>симлар</a:t>
            </a:r>
            <a:r>
              <a:rPr lang="ru-RU" dirty="0">
                <a:solidFill>
                  <a:schemeClr val="tx1"/>
                </a:solidFill>
              </a:rPr>
              <a:t> </a:t>
            </a:r>
            <a:r>
              <a:rPr lang="ru-RU" dirty="0" err="1">
                <a:solidFill>
                  <a:schemeClr val="tx1"/>
                </a:solidFill>
              </a:rPr>
              <a:t>билан</a:t>
            </a:r>
            <a:r>
              <a:rPr lang="ru-RU" dirty="0">
                <a:solidFill>
                  <a:schemeClr val="tx1"/>
                </a:solidFill>
              </a:rPr>
              <a:t> </a:t>
            </a:r>
            <a:r>
              <a:rPr lang="ru-RU" dirty="0" err="1">
                <a:solidFill>
                  <a:schemeClr val="tx1"/>
                </a:solidFill>
              </a:rPr>
              <a:t>электр</a:t>
            </a:r>
            <a:r>
              <a:rPr lang="ru-RU" dirty="0">
                <a:solidFill>
                  <a:schemeClr val="tx1"/>
                </a:solidFill>
              </a:rPr>
              <a:t> </a:t>
            </a:r>
            <a:r>
              <a:rPr lang="ru-RU" dirty="0" err="1">
                <a:solidFill>
                  <a:schemeClr val="tx1"/>
                </a:solidFill>
              </a:rPr>
              <a:t>тармоғига</a:t>
            </a:r>
            <a:r>
              <a:rPr lang="ru-RU" dirty="0">
                <a:solidFill>
                  <a:schemeClr val="tx1"/>
                </a:solidFill>
              </a:rPr>
              <a:t> </a:t>
            </a:r>
            <a:r>
              <a:rPr lang="ru-RU" dirty="0" err="1">
                <a:solidFill>
                  <a:schemeClr val="tx1"/>
                </a:solidFill>
              </a:rPr>
              <a:t>уланади</a:t>
            </a:r>
            <a:r>
              <a:rPr lang="ru-RU" dirty="0">
                <a:solidFill>
                  <a:schemeClr val="tx1"/>
                </a:solidFill>
              </a:rPr>
              <a:t>. </a:t>
            </a:r>
          </a:p>
        </p:txBody>
      </p:sp>
    </p:spTree>
    <p:extLst>
      <p:ext uri="{BB962C8B-B14F-4D97-AF65-F5344CB8AC3E}">
        <p14:creationId xmlns:p14="http://schemas.microsoft.com/office/powerpoint/2010/main" val="4345647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Картинки по запросу техника безопасности при работе с компьютером для детей"/>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2"/>
            <a:ext cx="8856984" cy="5904655"/>
          </a:xfrm>
          <a:prstGeom prst="rect">
            <a:avLst/>
          </a:prstGeom>
          <a:noFill/>
          <a:ln>
            <a:noFill/>
          </a:ln>
        </p:spPr>
      </p:pic>
    </p:spTree>
    <p:extLst>
      <p:ext uri="{BB962C8B-B14F-4D97-AF65-F5344CB8AC3E}">
        <p14:creationId xmlns:p14="http://schemas.microsoft.com/office/powerpoint/2010/main" val="17600808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970992"/>
          </a:xfrm>
        </p:spPr>
        <p:txBody>
          <a:bodyPr>
            <a:normAutofit fontScale="90000"/>
          </a:bodyPr>
          <a:lstStyle/>
          <a:p>
            <a:pPr algn="just"/>
            <a:r>
              <a:rPr lang="uz-Cyrl-UZ" sz="3600" dirty="0">
                <a:solidFill>
                  <a:schemeClr val="tx1"/>
                </a:solidFill>
              </a:rPr>
              <a:t>Замонавий компьютер техникасида система блокининг олд томонидаги тугма компьютерни электр тармоғидан бутунлай узмайди.Бунинг учун компьютер корпусининг орқа томонидаги тугмадан фойдаланиш керак. Агар компьютер корпусида бундай тугма бўлмаса , компьютерни электр тармоғига ана шундай тугмаси бор </a:t>
            </a:r>
            <a:r>
              <a:rPr lang="uz-Cyrl-UZ" dirty="0"/>
              <a:t>махсус узайтиргичлар орқали улаш лозим.</a:t>
            </a:r>
            <a:endParaRPr lang="ru-RU" dirty="0"/>
          </a:p>
        </p:txBody>
      </p:sp>
    </p:spTree>
    <p:extLst>
      <p:ext uri="{BB962C8B-B14F-4D97-AF65-F5344CB8AC3E}">
        <p14:creationId xmlns:p14="http://schemas.microsoft.com/office/powerpoint/2010/main" val="9899519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187016"/>
          </a:xfrm>
        </p:spPr>
        <p:txBody>
          <a:bodyPr>
            <a:normAutofit fontScale="90000"/>
          </a:bodyPr>
          <a:lstStyle/>
          <a:p>
            <a:pPr algn="just"/>
            <a:r>
              <a:rPr lang="uz-Cyrl-UZ" sz="3600" b="1" dirty="0" smtClean="0">
                <a:solidFill>
                  <a:schemeClr val="tx1"/>
                </a:solidFill>
              </a:rPr>
              <a:t/>
            </a:r>
            <a:br>
              <a:rPr lang="uz-Cyrl-UZ" sz="3600" b="1" dirty="0" smtClean="0">
                <a:solidFill>
                  <a:schemeClr val="tx1"/>
                </a:solidFill>
              </a:rPr>
            </a:br>
            <a:r>
              <a:rPr lang="uz-Cyrl-UZ" sz="3600" b="1" dirty="0" smtClean="0">
                <a:solidFill>
                  <a:schemeClr val="tx1"/>
                </a:solidFill>
              </a:rPr>
              <a:t>Санитария-гигиена </a:t>
            </a:r>
            <a:r>
              <a:rPr lang="uz-Cyrl-UZ" sz="3600" b="1" dirty="0">
                <a:solidFill>
                  <a:schemeClr val="tx1"/>
                </a:solidFill>
              </a:rPr>
              <a:t>талаблари</a:t>
            </a:r>
            <a:r>
              <a:rPr lang="uz-Cyrl-UZ" sz="3600" b="1" dirty="0" smtClean="0">
                <a:solidFill>
                  <a:schemeClr val="tx1"/>
                </a:solidFill>
              </a:rPr>
              <a:t>.</a:t>
            </a:r>
            <a:br>
              <a:rPr lang="uz-Cyrl-UZ" sz="3600" b="1" dirty="0" smtClean="0">
                <a:solidFill>
                  <a:schemeClr val="tx1"/>
                </a:solidFill>
              </a:rPr>
            </a:br>
            <a:r>
              <a:rPr lang="uz-Cyrl-UZ" sz="3600" dirty="0" smtClean="0">
                <a:solidFill>
                  <a:schemeClr val="tx1"/>
                </a:solidFill>
              </a:rPr>
              <a:t>Информатика </a:t>
            </a:r>
            <a:r>
              <a:rPr lang="uz-Cyrl-UZ" sz="3600" dirty="0">
                <a:solidFill>
                  <a:schemeClr val="tx1"/>
                </a:solidFill>
              </a:rPr>
              <a:t>дарсида талабалар компьютерда ишлаганларида, бошқа дарслардан фарқли ўлароқ, уларнинг бир қатор мушаклари таранг ҳолатда бўлади ва компьютерда узоқ муддат ишлаш тўлиқ шаклланиб улгурмаган талабаларнинг баданлари зўриқишига ва нотўғри шаклланишига олиб келиши мумкин. Бунинг олдини олиш учун қуйидаги талабларга риоя қилиш керак:</a:t>
            </a:r>
            <a:r>
              <a:rPr lang="ru-RU" sz="3600" dirty="0">
                <a:solidFill>
                  <a:schemeClr val="tx1"/>
                </a:solidFill>
              </a:rPr>
              <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914091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115008"/>
          </a:xfrm>
        </p:spPr>
        <p:txBody>
          <a:bodyPr>
            <a:normAutofit fontScale="90000"/>
          </a:bodyPr>
          <a:lstStyle/>
          <a:p>
            <a:pPr lvl="0" algn="just"/>
            <a:r>
              <a:rPr lang="uz-Cyrl-UZ" sz="3600" dirty="0" smtClean="0">
                <a:solidFill>
                  <a:schemeClr val="tx1"/>
                </a:solidFill>
              </a:rPr>
              <a:t/>
            </a:r>
            <a:br>
              <a:rPr lang="uz-Cyrl-UZ" sz="3600" dirty="0" smtClean="0">
                <a:solidFill>
                  <a:schemeClr val="tx1"/>
                </a:solidFill>
              </a:rPr>
            </a:br>
            <a:r>
              <a:rPr lang="uz-Cyrl-UZ" sz="3600" dirty="0" smtClean="0">
                <a:solidFill>
                  <a:schemeClr val="tx1"/>
                </a:solidFill>
              </a:rPr>
              <a:t>Компьютер </a:t>
            </a:r>
            <a:r>
              <a:rPr lang="uz-Cyrl-UZ" sz="3600" dirty="0">
                <a:solidFill>
                  <a:schemeClr val="tx1"/>
                </a:solidFill>
              </a:rPr>
              <a:t>монитори ўтирган талабаларнинг кўзлари даражасидаги баландликда бўлиб, талабалар ундан 40 см дан 80 см гача бўлган масофада ўтириш имкониятига эга бўлишлари керак. </a:t>
            </a:r>
            <a:r>
              <a:rPr lang="ru-RU" sz="3600" dirty="0">
                <a:solidFill>
                  <a:schemeClr val="tx1"/>
                </a:solidFill>
              </a:rPr>
              <a:t/>
            </a:r>
            <a:br>
              <a:rPr lang="ru-RU" sz="3600" dirty="0">
                <a:solidFill>
                  <a:schemeClr val="tx1"/>
                </a:solidFill>
              </a:rPr>
            </a:br>
            <a:r>
              <a:rPr lang="uz-Cyrl-UZ" sz="3600" dirty="0">
                <a:solidFill>
                  <a:schemeClr val="tx1"/>
                </a:solidFill>
              </a:rPr>
              <a:t>Компьютернинг клавиатураси ўтирган талабаларнинг букилган тирсаклари даражасида бўлиши керак. Сичқон учун клавиатуранинг иккала томонидан этарлича жой қолдирилиши ва улар бир хил баландликда бўлишлари керак.</a:t>
            </a:r>
            <a:r>
              <a:rPr lang="uz-Cyrl-UZ" dirty="0">
                <a:solidFill>
                  <a:schemeClr val="tx1"/>
                </a:solidFill>
              </a:rPr>
              <a:t> </a:t>
            </a:r>
            <a:r>
              <a:rPr lang="ru-RU" dirty="0">
                <a:solidFill>
                  <a:schemeClr val="tx1"/>
                </a:solidFill>
              </a:rPr>
              <a:t/>
            </a:r>
            <a:br>
              <a:rPr lang="ru-RU" dirty="0">
                <a:solidFill>
                  <a:schemeClr val="tx1"/>
                </a:solidFill>
              </a:rPr>
            </a:br>
            <a:endParaRPr lang="ru-RU" dirty="0">
              <a:solidFill>
                <a:schemeClr val="tx1"/>
              </a:solidFill>
            </a:endParaRPr>
          </a:p>
        </p:txBody>
      </p:sp>
    </p:spTree>
    <p:extLst>
      <p:ext uri="{BB962C8B-B14F-4D97-AF65-F5344CB8AC3E}">
        <p14:creationId xmlns:p14="http://schemas.microsoft.com/office/powerpoint/2010/main" val="37699482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970992"/>
          </a:xfrm>
        </p:spPr>
        <p:txBody>
          <a:bodyPr>
            <a:noAutofit/>
          </a:bodyPr>
          <a:lstStyle/>
          <a:p>
            <a:pPr lvl="0" algn="just"/>
            <a:r>
              <a:rPr lang="uz-Cyrl-UZ" sz="3200" dirty="0">
                <a:solidFill>
                  <a:schemeClr val="tx1"/>
                </a:solidFill>
              </a:rPr>
              <a:t>Компьютерларни ҳатто махсус ишланган стенд ва шкаф кўринишидаги мебелларга жойлаш тақиқланади. Компьютер столининг тортмалари бўлса, улар талабаларнинг ўтирган ҳолда оёқларини охиригача узатишларига халақит бермаслиги керак. </a:t>
            </a:r>
            <a:r>
              <a:rPr lang="ru-RU" sz="3200" dirty="0">
                <a:solidFill>
                  <a:schemeClr val="tx1"/>
                </a:solidFill>
              </a:rPr>
              <a:t/>
            </a:r>
            <a:br>
              <a:rPr lang="ru-RU" sz="3200" dirty="0">
                <a:solidFill>
                  <a:schemeClr val="tx1"/>
                </a:solidFill>
              </a:rPr>
            </a:br>
            <a:r>
              <a:rPr lang="ru-RU" sz="3200" dirty="0" err="1">
                <a:solidFill>
                  <a:schemeClr val="tx1"/>
                </a:solidFill>
              </a:rPr>
              <a:t>Компьютерда</a:t>
            </a:r>
            <a:r>
              <a:rPr lang="ru-RU" sz="3200" dirty="0">
                <a:solidFill>
                  <a:schemeClr val="tx1"/>
                </a:solidFill>
              </a:rPr>
              <a:t> </a:t>
            </a:r>
            <a:r>
              <a:rPr lang="ru-RU" sz="3200" dirty="0" err="1">
                <a:solidFill>
                  <a:schemeClr val="tx1"/>
                </a:solidFill>
              </a:rPr>
              <a:t>муттасил</a:t>
            </a:r>
            <a:r>
              <a:rPr lang="ru-RU" sz="3200" dirty="0">
                <a:solidFill>
                  <a:schemeClr val="tx1"/>
                </a:solidFill>
              </a:rPr>
              <a:t> </a:t>
            </a:r>
            <a:r>
              <a:rPr lang="ru-RU" sz="3200" dirty="0" err="1">
                <a:solidFill>
                  <a:schemeClr val="tx1"/>
                </a:solidFill>
              </a:rPr>
              <a:t>ишлаш</a:t>
            </a:r>
            <a:r>
              <a:rPr lang="ru-RU" sz="3200" dirty="0">
                <a:solidFill>
                  <a:schemeClr val="tx1"/>
                </a:solidFill>
              </a:rPr>
              <a:t> </a:t>
            </a:r>
            <a:r>
              <a:rPr lang="ru-RU" sz="3200" dirty="0" err="1">
                <a:solidFill>
                  <a:schemeClr val="tx1"/>
                </a:solidFill>
              </a:rPr>
              <a:t>вақти</a:t>
            </a:r>
            <a:r>
              <a:rPr lang="ru-RU" sz="3200" dirty="0">
                <a:solidFill>
                  <a:schemeClr val="tx1"/>
                </a:solidFill>
              </a:rPr>
              <a:t> </a:t>
            </a:r>
            <a:r>
              <a:rPr lang="ru-RU" sz="3200" dirty="0" err="1">
                <a:solidFill>
                  <a:schemeClr val="tx1"/>
                </a:solidFill>
              </a:rPr>
              <a:t>талабалар</a:t>
            </a:r>
            <a:r>
              <a:rPr lang="ru-RU" sz="3200" dirty="0">
                <a:solidFill>
                  <a:schemeClr val="tx1"/>
                </a:solidFill>
              </a:rPr>
              <a:t> </a:t>
            </a:r>
            <a:r>
              <a:rPr lang="ru-RU" sz="3200" dirty="0" err="1">
                <a:solidFill>
                  <a:schemeClr val="tx1"/>
                </a:solidFill>
              </a:rPr>
              <a:t>учун</a:t>
            </a:r>
            <a:r>
              <a:rPr lang="ru-RU" sz="3200" dirty="0">
                <a:solidFill>
                  <a:schemeClr val="tx1"/>
                </a:solidFill>
              </a:rPr>
              <a:t> 30 </a:t>
            </a:r>
            <a:r>
              <a:rPr lang="ru-RU" sz="3200" dirty="0" err="1">
                <a:solidFill>
                  <a:schemeClr val="tx1"/>
                </a:solidFill>
              </a:rPr>
              <a:t>минутдан</a:t>
            </a:r>
            <a:r>
              <a:rPr lang="ru-RU" sz="3200" dirty="0">
                <a:solidFill>
                  <a:schemeClr val="tx1"/>
                </a:solidFill>
              </a:rPr>
              <a:t> </a:t>
            </a:r>
            <a:r>
              <a:rPr lang="ru-RU" sz="3200" dirty="0" err="1">
                <a:solidFill>
                  <a:schemeClr val="tx1"/>
                </a:solidFill>
              </a:rPr>
              <a:t>ошмаслиги</a:t>
            </a:r>
            <a:r>
              <a:rPr lang="ru-RU" sz="3200" dirty="0">
                <a:solidFill>
                  <a:schemeClr val="tx1"/>
                </a:solidFill>
              </a:rPr>
              <a:t> </a:t>
            </a:r>
            <a:r>
              <a:rPr lang="ru-RU" sz="3200" dirty="0" err="1">
                <a:solidFill>
                  <a:schemeClr val="tx1"/>
                </a:solidFill>
              </a:rPr>
              <a:t>лозим</a:t>
            </a:r>
            <a:r>
              <a:rPr lang="ru-RU" sz="3200" dirty="0">
                <a:solidFill>
                  <a:schemeClr val="tx1"/>
                </a:solidFill>
              </a:rPr>
              <a:t>. </a:t>
            </a:r>
            <a:br>
              <a:rPr lang="ru-RU" sz="3200" dirty="0">
                <a:solidFill>
                  <a:schemeClr val="tx1"/>
                </a:solidFill>
              </a:rPr>
            </a:br>
            <a:endParaRPr lang="ru-RU" sz="3200" dirty="0">
              <a:solidFill>
                <a:schemeClr val="tx1"/>
              </a:solidFill>
            </a:endParaRPr>
          </a:p>
        </p:txBody>
      </p:sp>
      <p:pic>
        <p:nvPicPr>
          <p:cNvPr id="3" name="Picture 53" descr="BS00145_">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5210698"/>
            <a:ext cx="1752600"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8991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691072"/>
          </a:xfrm>
        </p:spPr>
        <p:txBody>
          <a:bodyPr>
            <a:noAutofit/>
          </a:bodyPr>
          <a:lstStyle/>
          <a:p>
            <a:pPr lvl="0" algn="just"/>
            <a:r>
              <a:rPr lang="ru-RU" sz="3600" dirty="0">
                <a:solidFill>
                  <a:schemeClr val="tx1"/>
                </a:solidFill>
              </a:rPr>
              <a:t>Компьютер </a:t>
            </a:r>
            <a:r>
              <a:rPr lang="ru-RU" sz="3600" dirty="0" err="1">
                <a:solidFill>
                  <a:schemeClr val="tx1"/>
                </a:solidFill>
              </a:rPr>
              <a:t>хонасининг</a:t>
            </a:r>
            <a:r>
              <a:rPr lang="ru-RU" sz="3600" dirty="0">
                <a:solidFill>
                  <a:schemeClr val="tx1"/>
                </a:solidFill>
              </a:rPr>
              <a:t> квадрат </a:t>
            </a:r>
            <a:r>
              <a:rPr lang="ru-RU" sz="3600" dirty="0" err="1">
                <a:solidFill>
                  <a:schemeClr val="tx1"/>
                </a:solidFill>
              </a:rPr>
              <a:t>метрлардаги</a:t>
            </a:r>
            <a:r>
              <a:rPr lang="ru-RU" sz="3600" dirty="0">
                <a:solidFill>
                  <a:schemeClr val="tx1"/>
                </a:solidFill>
              </a:rPr>
              <a:t> </a:t>
            </a:r>
            <a:r>
              <a:rPr lang="ru-RU" sz="3600" dirty="0" err="1">
                <a:solidFill>
                  <a:schemeClr val="tx1"/>
                </a:solidFill>
              </a:rPr>
              <a:t>сатҳи</a:t>
            </a:r>
            <a:r>
              <a:rPr lang="ru-RU" sz="3600" dirty="0">
                <a:solidFill>
                  <a:schemeClr val="tx1"/>
                </a:solidFill>
              </a:rPr>
              <a:t> </a:t>
            </a:r>
            <a:r>
              <a:rPr lang="ru-RU" sz="3600" dirty="0" err="1">
                <a:solidFill>
                  <a:schemeClr val="tx1"/>
                </a:solidFill>
              </a:rPr>
              <a:t>унга</a:t>
            </a:r>
            <a:r>
              <a:rPr lang="ru-RU" sz="3600" dirty="0">
                <a:solidFill>
                  <a:schemeClr val="tx1"/>
                </a:solidFill>
              </a:rPr>
              <a:t> </a:t>
            </a:r>
            <a:r>
              <a:rPr lang="ru-RU" sz="3600" dirty="0" err="1">
                <a:solidFill>
                  <a:schemeClr val="tx1"/>
                </a:solidFill>
              </a:rPr>
              <a:t>жойланган</a:t>
            </a:r>
            <a:r>
              <a:rPr lang="ru-RU" sz="3600" dirty="0">
                <a:solidFill>
                  <a:schemeClr val="tx1"/>
                </a:solidFill>
              </a:rPr>
              <a:t> </a:t>
            </a:r>
            <a:r>
              <a:rPr lang="ru-RU" sz="3600" dirty="0" err="1">
                <a:solidFill>
                  <a:schemeClr val="tx1"/>
                </a:solidFill>
              </a:rPr>
              <a:t>компьютерлар</a:t>
            </a:r>
            <a:r>
              <a:rPr lang="ru-RU" sz="3600" dirty="0">
                <a:solidFill>
                  <a:schemeClr val="tx1"/>
                </a:solidFill>
              </a:rPr>
              <a:t> </a:t>
            </a:r>
            <a:r>
              <a:rPr lang="ru-RU" sz="3600" dirty="0" err="1">
                <a:solidFill>
                  <a:schemeClr val="tx1"/>
                </a:solidFill>
              </a:rPr>
              <a:t>сонидан</a:t>
            </a:r>
            <a:r>
              <a:rPr lang="ru-RU" sz="3600" dirty="0">
                <a:solidFill>
                  <a:schemeClr val="tx1"/>
                </a:solidFill>
              </a:rPr>
              <a:t> </a:t>
            </a:r>
            <a:r>
              <a:rPr lang="ru-RU" sz="3600" dirty="0" err="1">
                <a:solidFill>
                  <a:schemeClr val="tx1"/>
                </a:solidFill>
              </a:rPr>
              <a:t>камида</a:t>
            </a:r>
            <a:r>
              <a:rPr lang="ru-RU" sz="3600" dirty="0">
                <a:solidFill>
                  <a:schemeClr val="tx1"/>
                </a:solidFill>
              </a:rPr>
              <a:t> 6 марта </a:t>
            </a:r>
            <a:r>
              <a:rPr lang="ru-RU" sz="3600" dirty="0" err="1">
                <a:solidFill>
                  <a:schemeClr val="tx1"/>
                </a:solidFill>
              </a:rPr>
              <a:t>кўп</a:t>
            </a:r>
            <a:r>
              <a:rPr lang="ru-RU" sz="3600" dirty="0">
                <a:solidFill>
                  <a:schemeClr val="tx1"/>
                </a:solidFill>
              </a:rPr>
              <a:t> </a:t>
            </a:r>
            <a:r>
              <a:rPr lang="ru-RU" sz="3600" dirty="0" err="1">
                <a:solidFill>
                  <a:schemeClr val="tx1"/>
                </a:solidFill>
              </a:rPr>
              <a:t>бўлиши</a:t>
            </a:r>
            <a:r>
              <a:rPr lang="ru-RU" sz="3600" dirty="0">
                <a:solidFill>
                  <a:schemeClr val="tx1"/>
                </a:solidFill>
              </a:rPr>
              <a:t> </a:t>
            </a:r>
            <a:r>
              <a:rPr lang="ru-RU" sz="3600" dirty="0" err="1">
                <a:solidFill>
                  <a:schemeClr val="tx1"/>
                </a:solidFill>
              </a:rPr>
              <a:t>керак</a:t>
            </a:r>
            <a:r>
              <a:rPr lang="ru-RU" sz="3600" dirty="0">
                <a:solidFill>
                  <a:schemeClr val="tx1"/>
                </a:solidFill>
              </a:rPr>
              <a:t>. </a:t>
            </a:r>
            <a:br>
              <a:rPr lang="ru-RU" sz="3600" dirty="0">
                <a:solidFill>
                  <a:schemeClr val="tx1"/>
                </a:solidFill>
              </a:rPr>
            </a:br>
            <a:r>
              <a:rPr lang="ru-RU" sz="3600" dirty="0">
                <a:solidFill>
                  <a:schemeClr val="tx1"/>
                </a:solidFill>
              </a:rPr>
              <a:t>Компьютер </a:t>
            </a:r>
            <a:r>
              <a:rPr lang="ru-RU" sz="3600" dirty="0" err="1">
                <a:solidFill>
                  <a:schemeClr val="tx1"/>
                </a:solidFill>
              </a:rPr>
              <a:t>хоналари</a:t>
            </a:r>
            <a:r>
              <a:rPr lang="ru-RU" sz="3600" dirty="0">
                <a:solidFill>
                  <a:schemeClr val="tx1"/>
                </a:solidFill>
              </a:rPr>
              <a:t> </a:t>
            </a:r>
            <a:r>
              <a:rPr lang="ru-RU" sz="3600" dirty="0" err="1">
                <a:solidFill>
                  <a:schemeClr val="tx1"/>
                </a:solidFill>
              </a:rPr>
              <a:t>этарли</a:t>
            </a:r>
            <a:r>
              <a:rPr lang="ru-RU" sz="3600" dirty="0">
                <a:solidFill>
                  <a:schemeClr val="tx1"/>
                </a:solidFill>
              </a:rPr>
              <a:t> </a:t>
            </a:r>
            <a:r>
              <a:rPr lang="ru-RU" sz="3600" dirty="0" err="1">
                <a:solidFill>
                  <a:schemeClr val="tx1"/>
                </a:solidFill>
              </a:rPr>
              <a:t>қувватга</a:t>
            </a:r>
            <a:r>
              <a:rPr lang="ru-RU" sz="3600" dirty="0">
                <a:solidFill>
                  <a:schemeClr val="tx1"/>
                </a:solidFill>
              </a:rPr>
              <a:t> </a:t>
            </a:r>
            <a:r>
              <a:rPr lang="ru-RU" sz="3600" dirty="0" err="1">
                <a:solidFill>
                  <a:schemeClr val="tx1"/>
                </a:solidFill>
              </a:rPr>
              <a:t>эга</a:t>
            </a:r>
            <a:r>
              <a:rPr lang="ru-RU" sz="3600" dirty="0">
                <a:solidFill>
                  <a:schemeClr val="tx1"/>
                </a:solidFill>
              </a:rPr>
              <a:t> вентиля</a:t>
            </a:r>
            <a:r>
              <a:rPr lang="uz-Cyrl-UZ" sz="3600" dirty="0">
                <a:solidFill>
                  <a:schemeClr val="tx1"/>
                </a:solidFill>
              </a:rPr>
              <a:t>ц</a:t>
            </a:r>
            <a:r>
              <a:rPr lang="ru-RU" sz="3600" dirty="0" err="1">
                <a:solidFill>
                  <a:schemeClr val="tx1"/>
                </a:solidFill>
              </a:rPr>
              <a:t>ия</a:t>
            </a:r>
            <a:r>
              <a:rPr lang="ru-RU" sz="3600" dirty="0">
                <a:solidFill>
                  <a:schemeClr val="tx1"/>
                </a:solidFill>
              </a:rPr>
              <a:t> </a:t>
            </a:r>
            <a:r>
              <a:rPr lang="ru-RU" sz="3600" dirty="0" err="1">
                <a:solidFill>
                  <a:schemeClr val="tx1"/>
                </a:solidFill>
              </a:rPr>
              <a:t>тизимига</a:t>
            </a:r>
            <a:r>
              <a:rPr lang="ru-RU" sz="3600" dirty="0">
                <a:solidFill>
                  <a:schemeClr val="tx1"/>
                </a:solidFill>
              </a:rPr>
              <a:t> </a:t>
            </a:r>
            <a:r>
              <a:rPr lang="ru-RU" sz="3600" dirty="0" err="1">
                <a:solidFill>
                  <a:schemeClr val="tx1"/>
                </a:solidFill>
              </a:rPr>
              <a:t>эга</a:t>
            </a:r>
            <a:r>
              <a:rPr lang="ru-RU" sz="3600" dirty="0">
                <a:solidFill>
                  <a:schemeClr val="tx1"/>
                </a:solidFill>
              </a:rPr>
              <a:t> </a:t>
            </a:r>
            <a:r>
              <a:rPr lang="ru-RU" sz="3600" dirty="0" err="1">
                <a:solidFill>
                  <a:schemeClr val="tx1"/>
                </a:solidFill>
              </a:rPr>
              <a:t>бўлиши</a:t>
            </a:r>
            <a:r>
              <a:rPr lang="ru-RU" sz="3600" dirty="0">
                <a:solidFill>
                  <a:schemeClr val="tx1"/>
                </a:solidFill>
              </a:rPr>
              <a:t> </a:t>
            </a:r>
            <a:r>
              <a:rPr lang="ru-RU" sz="3600" dirty="0" err="1">
                <a:solidFill>
                  <a:schemeClr val="tx1"/>
                </a:solidFill>
              </a:rPr>
              <a:t>лозим</a:t>
            </a:r>
            <a:r>
              <a:rPr lang="ru-RU" sz="3600" dirty="0">
                <a:solidFill>
                  <a:schemeClr val="tx1"/>
                </a:solidFill>
              </a:rPr>
              <a:t>. </a:t>
            </a:r>
            <a:br>
              <a:rPr lang="ru-RU" sz="3600" dirty="0">
                <a:solidFill>
                  <a:schemeClr val="tx1"/>
                </a:solidFill>
              </a:rPr>
            </a:br>
            <a:r>
              <a:rPr lang="ru-RU" sz="3600" dirty="0">
                <a:solidFill>
                  <a:schemeClr val="tx1"/>
                </a:solidFill>
              </a:rPr>
              <a:t>Компьютер </a:t>
            </a:r>
            <a:r>
              <a:rPr lang="ru-RU" sz="3600" dirty="0" err="1">
                <a:solidFill>
                  <a:schemeClr val="tx1"/>
                </a:solidFill>
              </a:rPr>
              <a:t>клавиатурасида</a:t>
            </a:r>
            <a:r>
              <a:rPr lang="ru-RU" sz="3600" dirty="0">
                <a:solidFill>
                  <a:schemeClr val="tx1"/>
                </a:solidFill>
              </a:rPr>
              <a:t> </a:t>
            </a:r>
            <a:r>
              <a:rPr lang="ru-RU" sz="3600" dirty="0" err="1">
                <a:solidFill>
                  <a:schemeClr val="tx1"/>
                </a:solidFill>
              </a:rPr>
              <a:t>ифлос</a:t>
            </a:r>
            <a:r>
              <a:rPr lang="ru-RU" sz="3600" dirty="0">
                <a:solidFill>
                  <a:schemeClr val="tx1"/>
                </a:solidFill>
              </a:rPr>
              <a:t> </a:t>
            </a:r>
            <a:r>
              <a:rPr lang="ru-RU" sz="3600" dirty="0" err="1">
                <a:solidFill>
                  <a:schemeClr val="tx1"/>
                </a:solidFill>
              </a:rPr>
              <a:t>қўллар</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ўстирилган</a:t>
            </a:r>
            <a:r>
              <a:rPr lang="ru-RU" sz="3600" dirty="0">
                <a:solidFill>
                  <a:schemeClr val="tx1"/>
                </a:solidFill>
              </a:rPr>
              <a:t> </a:t>
            </a:r>
            <a:r>
              <a:rPr lang="ru-RU" sz="3600" dirty="0" err="1">
                <a:solidFill>
                  <a:schemeClr val="tx1"/>
                </a:solidFill>
              </a:rPr>
              <a:t>тирноқлар</a:t>
            </a:r>
            <a:r>
              <a:rPr lang="ru-RU" sz="3600" dirty="0">
                <a:solidFill>
                  <a:schemeClr val="tx1"/>
                </a:solidFill>
              </a:rPr>
              <a:t> </a:t>
            </a:r>
            <a:r>
              <a:rPr lang="ru-RU" sz="3600" dirty="0" err="1">
                <a:solidFill>
                  <a:schemeClr val="tx1"/>
                </a:solidFill>
              </a:rPr>
              <a:t>билан</a:t>
            </a:r>
            <a:r>
              <a:rPr lang="ru-RU" sz="3600" dirty="0">
                <a:solidFill>
                  <a:schemeClr val="tx1"/>
                </a:solidFill>
              </a:rPr>
              <a:t> </a:t>
            </a:r>
            <a:r>
              <a:rPr lang="ru-RU" sz="3600" dirty="0" err="1">
                <a:solidFill>
                  <a:schemeClr val="tx1"/>
                </a:solidFill>
              </a:rPr>
              <a:t>ишлашга</a:t>
            </a:r>
            <a:r>
              <a:rPr lang="ru-RU" sz="3600" dirty="0">
                <a:solidFill>
                  <a:schemeClr val="tx1"/>
                </a:solidFill>
              </a:rPr>
              <a:t> </a:t>
            </a:r>
            <a:r>
              <a:rPr lang="ru-RU" sz="3600" dirty="0" err="1">
                <a:solidFill>
                  <a:schemeClr val="tx1"/>
                </a:solidFill>
              </a:rPr>
              <a:t>рухсат</a:t>
            </a:r>
            <a:r>
              <a:rPr lang="ru-RU" sz="3600" dirty="0">
                <a:solidFill>
                  <a:schemeClr val="tx1"/>
                </a:solidFill>
              </a:rPr>
              <a:t> </a:t>
            </a:r>
            <a:r>
              <a:rPr lang="ru-RU" sz="3600" dirty="0" err="1">
                <a:solidFill>
                  <a:schemeClr val="tx1"/>
                </a:solidFill>
              </a:rPr>
              <a:t>берилмайди</a:t>
            </a:r>
            <a:r>
              <a:rPr lang="ru-RU" sz="3600" dirty="0">
                <a:solidFill>
                  <a:schemeClr val="tx1"/>
                </a:solidFill>
              </a:rPr>
              <a:t>. </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37138570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187016"/>
          </a:xfrm>
        </p:spPr>
        <p:txBody>
          <a:bodyPr>
            <a:noAutofit/>
          </a:bodyPr>
          <a:lstStyle/>
          <a:p>
            <a:pPr lvl="0"/>
            <a:r>
              <a:rPr lang="ru-RU" sz="3600" dirty="0" err="1">
                <a:solidFill>
                  <a:schemeClr val="tx1"/>
                </a:solidFill>
              </a:rPr>
              <a:t>Юқумли</a:t>
            </a:r>
            <a:r>
              <a:rPr lang="ru-RU" sz="3600" dirty="0">
                <a:solidFill>
                  <a:schemeClr val="tx1"/>
                </a:solidFill>
              </a:rPr>
              <a:t> </a:t>
            </a:r>
            <a:r>
              <a:rPr lang="ru-RU" sz="3600" dirty="0" err="1">
                <a:solidFill>
                  <a:schemeClr val="tx1"/>
                </a:solidFill>
              </a:rPr>
              <a:t>касалликлар</a:t>
            </a:r>
            <a:r>
              <a:rPr lang="ru-RU" sz="3600" dirty="0">
                <a:solidFill>
                  <a:schemeClr val="tx1"/>
                </a:solidFill>
              </a:rPr>
              <a:t> </a:t>
            </a:r>
            <a:r>
              <a:rPr lang="ru-RU" sz="3600" dirty="0" err="1">
                <a:solidFill>
                  <a:schemeClr val="tx1"/>
                </a:solidFill>
              </a:rPr>
              <a:t>хуружи</a:t>
            </a:r>
            <a:r>
              <a:rPr lang="ru-RU" sz="3600" dirty="0">
                <a:solidFill>
                  <a:schemeClr val="tx1"/>
                </a:solidFill>
              </a:rPr>
              <a:t> </a:t>
            </a:r>
            <a:r>
              <a:rPr lang="ru-RU" sz="3600" dirty="0" err="1">
                <a:solidFill>
                  <a:schemeClr val="tx1"/>
                </a:solidFill>
              </a:rPr>
              <a:t>пайтида</a:t>
            </a:r>
            <a:r>
              <a:rPr lang="ru-RU" sz="3600" dirty="0">
                <a:solidFill>
                  <a:schemeClr val="tx1"/>
                </a:solidFill>
              </a:rPr>
              <a:t> </a:t>
            </a:r>
            <a:r>
              <a:rPr lang="ru-RU" sz="3600" dirty="0" err="1">
                <a:solidFill>
                  <a:schemeClr val="tx1"/>
                </a:solidFill>
              </a:rPr>
              <a:t>талабалар</a:t>
            </a:r>
            <a:r>
              <a:rPr lang="ru-RU" sz="3600" dirty="0">
                <a:solidFill>
                  <a:schemeClr val="tx1"/>
                </a:solidFill>
              </a:rPr>
              <a:t> </a:t>
            </a:r>
            <a:r>
              <a:rPr lang="ru-RU" sz="3600" dirty="0" err="1">
                <a:solidFill>
                  <a:schemeClr val="tx1"/>
                </a:solidFill>
              </a:rPr>
              <a:t>компьютерда</a:t>
            </a:r>
            <a:r>
              <a:rPr lang="ru-RU" sz="3600" dirty="0">
                <a:solidFill>
                  <a:schemeClr val="tx1"/>
                </a:solidFill>
              </a:rPr>
              <a:t> </a:t>
            </a:r>
            <a:r>
              <a:rPr lang="ru-RU" sz="3600" dirty="0" err="1">
                <a:solidFill>
                  <a:schemeClr val="tx1"/>
                </a:solidFill>
              </a:rPr>
              <a:t>ишлашдан</a:t>
            </a:r>
            <a:r>
              <a:rPr lang="ru-RU" sz="3600" dirty="0">
                <a:solidFill>
                  <a:schemeClr val="tx1"/>
                </a:solidFill>
              </a:rPr>
              <a:t> </a:t>
            </a:r>
            <a:r>
              <a:rPr lang="ru-RU" sz="3600" dirty="0" err="1">
                <a:solidFill>
                  <a:schemeClr val="tx1"/>
                </a:solidFill>
              </a:rPr>
              <a:t>олдин</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кейин</a:t>
            </a:r>
            <a:r>
              <a:rPr lang="ru-RU" sz="3600" dirty="0">
                <a:solidFill>
                  <a:schemeClr val="tx1"/>
                </a:solidFill>
              </a:rPr>
              <a:t> </a:t>
            </a:r>
            <a:r>
              <a:rPr lang="ru-RU" sz="3600" dirty="0" err="1">
                <a:solidFill>
                  <a:schemeClr val="tx1"/>
                </a:solidFill>
              </a:rPr>
              <a:t>қўлларини</a:t>
            </a:r>
            <a:r>
              <a:rPr lang="ru-RU" sz="3600" dirty="0">
                <a:solidFill>
                  <a:schemeClr val="tx1"/>
                </a:solidFill>
              </a:rPr>
              <a:t> </a:t>
            </a:r>
            <a:r>
              <a:rPr lang="ru-RU" sz="3600" dirty="0" err="1">
                <a:solidFill>
                  <a:schemeClr val="tx1"/>
                </a:solidFill>
              </a:rPr>
              <a:t>совун</a:t>
            </a:r>
            <a:r>
              <a:rPr lang="ru-RU" sz="3600" dirty="0">
                <a:solidFill>
                  <a:schemeClr val="tx1"/>
                </a:solidFill>
              </a:rPr>
              <a:t> </a:t>
            </a:r>
            <a:r>
              <a:rPr lang="ru-RU" sz="3600" dirty="0" err="1">
                <a:solidFill>
                  <a:schemeClr val="tx1"/>
                </a:solidFill>
              </a:rPr>
              <a:t>билан</a:t>
            </a:r>
            <a:r>
              <a:rPr lang="ru-RU" sz="3600" dirty="0">
                <a:solidFill>
                  <a:schemeClr val="tx1"/>
                </a:solidFill>
              </a:rPr>
              <a:t> </a:t>
            </a:r>
            <a:r>
              <a:rPr lang="ru-RU" sz="3600" dirty="0" err="1">
                <a:solidFill>
                  <a:schemeClr val="tx1"/>
                </a:solidFill>
              </a:rPr>
              <a:t>ювишлари</a:t>
            </a:r>
            <a:r>
              <a:rPr lang="ru-RU" sz="3600" dirty="0">
                <a:solidFill>
                  <a:schemeClr val="tx1"/>
                </a:solidFill>
              </a:rPr>
              <a:t> </a:t>
            </a:r>
            <a:r>
              <a:rPr lang="ru-RU" sz="3600" dirty="0" err="1">
                <a:solidFill>
                  <a:schemeClr val="tx1"/>
                </a:solidFill>
              </a:rPr>
              <a:t>керак</a:t>
            </a:r>
            <a:r>
              <a:rPr lang="ru-RU" sz="3600" dirty="0">
                <a:solidFill>
                  <a:schemeClr val="tx1"/>
                </a:solidFill>
              </a:rPr>
              <a:t>. </a:t>
            </a:r>
            <a:br>
              <a:rPr lang="ru-RU" sz="3600" dirty="0">
                <a:solidFill>
                  <a:schemeClr val="tx1"/>
                </a:solidFill>
              </a:rPr>
            </a:br>
            <a:r>
              <a:rPr lang="ru-RU" sz="3600" dirty="0" err="1">
                <a:solidFill>
                  <a:schemeClr val="tx1"/>
                </a:solidFill>
              </a:rPr>
              <a:t>Клавиатуранинг</a:t>
            </a:r>
            <a:r>
              <a:rPr lang="ru-RU" sz="3600" dirty="0">
                <a:solidFill>
                  <a:schemeClr val="tx1"/>
                </a:solidFill>
              </a:rPr>
              <a:t> компьютер </a:t>
            </a:r>
            <a:r>
              <a:rPr lang="ru-RU" sz="3600" dirty="0" err="1">
                <a:solidFill>
                  <a:schemeClr val="tx1"/>
                </a:solidFill>
              </a:rPr>
              <a:t>ишламаётган</a:t>
            </a:r>
            <a:r>
              <a:rPr lang="ru-RU" sz="3600" dirty="0">
                <a:solidFill>
                  <a:schemeClr val="tx1"/>
                </a:solidFill>
              </a:rPr>
              <a:t> </a:t>
            </a:r>
            <a:r>
              <a:rPr lang="ru-RU" sz="3600" dirty="0" err="1">
                <a:solidFill>
                  <a:schemeClr val="tx1"/>
                </a:solidFill>
              </a:rPr>
              <a:t>пайтда</a:t>
            </a:r>
            <a:r>
              <a:rPr lang="ru-RU" sz="3600" dirty="0">
                <a:solidFill>
                  <a:schemeClr val="tx1"/>
                </a:solidFill>
              </a:rPr>
              <a:t> </a:t>
            </a:r>
            <a:r>
              <a:rPr lang="ru-RU" sz="3600" dirty="0" err="1">
                <a:solidFill>
                  <a:schemeClr val="tx1"/>
                </a:solidFill>
              </a:rPr>
              <a:t>узоқ</a:t>
            </a:r>
            <a:r>
              <a:rPr lang="ru-RU" sz="3600" dirty="0">
                <a:solidFill>
                  <a:schemeClr val="tx1"/>
                </a:solidFill>
              </a:rPr>
              <a:t> </a:t>
            </a:r>
            <a:r>
              <a:rPr lang="ru-RU" sz="3600" dirty="0" err="1">
                <a:solidFill>
                  <a:schemeClr val="tx1"/>
                </a:solidFill>
              </a:rPr>
              <a:t>муддатга</a:t>
            </a:r>
            <a:r>
              <a:rPr lang="ru-RU" sz="3600" dirty="0">
                <a:solidFill>
                  <a:schemeClr val="tx1"/>
                </a:solidFill>
              </a:rPr>
              <a:t> </a:t>
            </a:r>
            <a:r>
              <a:rPr lang="ru-RU" sz="3600" dirty="0" err="1">
                <a:solidFill>
                  <a:schemeClr val="tx1"/>
                </a:solidFill>
              </a:rPr>
              <a:t>очиқ</a:t>
            </a:r>
            <a:r>
              <a:rPr lang="ru-RU" sz="3600" dirty="0">
                <a:solidFill>
                  <a:schemeClr val="tx1"/>
                </a:solidFill>
              </a:rPr>
              <a:t> </a:t>
            </a:r>
            <a:r>
              <a:rPr lang="ru-RU" sz="3600" dirty="0" err="1">
                <a:solidFill>
                  <a:schemeClr val="tx1"/>
                </a:solidFill>
              </a:rPr>
              <a:t>ҳолда</a:t>
            </a:r>
            <a:r>
              <a:rPr lang="ru-RU" sz="3600" dirty="0">
                <a:solidFill>
                  <a:schemeClr val="tx1"/>
                </a:solidFill>
              </a:rPr>
              <a:t> </a:t>
            </a:r>
            <a:r>
              <a:rPr lang="ru-RU" sz="3600" dirty="0" err="1">
                <a:solidFill>
                  <a:schemeClr val="tx1"/>
                </a:solidFill>
              </a:rPr>
              <a:t>қолиши</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унда</a:t>
            </a:r>
            <a:r>
              <a:rPr lang="ru-RU" sz="3600" dirty="0">
                <a:solidFill>
                  <a:schemeClr val="tx1"/>
                </a:solidFill>
              </a:rPr>
              <a:t> </a:t>
            </a:r>
            <a:r>
              <a:rPr lang="ru-RU" sz="3600" dirty="0" err="1">
                <a:solidFill>
                  <a:schemeClr val="tx1"/>
                </a:solidFill>
              </a:rPr>
              <a:t>чанг</a:t>
            </a:r>
            <a:r>
              <a:rPr lang="ru-RU" sz="3600" dirty="0">
                <a:solidFill>
                  <a:schemeClr val="tx1"/>
                </a:solidFill>
              </a:rPr>
              <a:t> </a:t>
            </a:r>
            <a:r>
              <a:rPr lang="ru-RU" sz="3600" dirty="0" err="1">
                <a:solidFill>
                  <a:schemeClr val="tx1"/>
                </a:solidFill>
              </a:rPr>
              <a:t>йиғилиб</a:t>
            </a:r>
            <a:r>
              <a:rPr lang="ru-RU" sz="3600" dirty="0">
                <a:solidFill>
                  <a:schemeClr val="tx1"/>
                </a:solidFill>
              </a:rPr>
              <a:t> </a:t>
            </a:r>
            <a:r>
              <a:rPr lang="ru-RU" sz="3600" dirty="0" err="1">
                <a:solidFill>
                  <a:schemeClr val="tx1"/>
                </a:solidFill>
              </a:rPr>
              <a:t>қолишининг</a:t>
            </a:r>
            <a:r>
              <a:rPr lang="ru-RU" sz="3600" dirty="0">
                <a:solidFill>
                  <a:schemeClr val="tx1"/>
                </a:solidFill>
              </a:rPr>
              <a:t> </a:t>
            </a:r>
            <a:r>
              <a:rPr lang="ru-RU" sz="3600" dirty="0" err="1">
                <a:solidFill>
                  <a:schemeClr val="tx1"/>
                </a:solidFill>
              </a:rPr>
              <a:t>олдини</a:t>
            </a:r>
            <a:r>
              <a:rPr lang="ru-RU" sz="3600" dirty="0">
                <a:solidFill>
                  <a:schemeClr val="tx1"/>
                </a:solidFill>
              </a:rPr>
              <a:t> </a:t>
            </a:r>
            <a:r>
              <a:rPr lang="ru-RU" sz="3600" dirty="0" err="1">
                <a:solidFill>
                  <a:schemeClr val="tx1"/>
                </a:solidFill>
              </a:rPr>
              <a:t>олиш</a:t>
            </a:r>
            <a:r>
              <a:rPr lang="ru-RU" sz="3600" dirty="0">
                <a:solidFill>
                  <a:schemeClr val="tx1"/>
                </a:solidFill>
              </a:rPr>
              <a:t> </a:t>
            </a:r>
            <a:r>
              <a:rPr lang="ru-RU" sz="3600" dirty="0" err="1">
                <a:solidFill>
                  <a:schemeClr val="tx1"/>
                </a:solidFill>
              </a:rPr>
              <a:t>лозим</a:t>
            </a:r>
            <a:r>
              <a:rPr lang="ru-RU" sz="3600" dirty="0">
                <a:solidFill>
                  <a:schemeClr val="tx1"/>
                </a:solidFill>
              </a:rPr>
              <a:t>.</a:t>
            </a:r>
            <a:br>
              <a:rPr lang="ru-RU" sz="3600" dirty="0">
                <a:solidFill>
                  <a:schemeClr val="tx1"/>
                </a:solidFill>
              </a:rPr>
            </a:br>
            <a:endParaRPr lang="ru-RU" sz="3600" dirty="0">
              <a:solidFill>
                <a:schemeClr val="tx1"/>
              </a:solidFill>
            </a:endParaRPr>
          </a:p>
        </p:txBody>
      </p:sp>
      <p:pic>
        <p:nvPicPr>
          <p:cNvPr id="3" name="Picture 51" descr="BS00100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5229200"/>
            <a:ext cx="1915616" cy="1223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7631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Text Box 2"/>
          <p:cNvSpPr txBox="1">
            <a:spLocks noChangeArrowheads="1"/>
          </p:cNvSpPr>
          <p:nvPr/>
        </p:nvSpPr>
        <p:spPr bwMode="auto">
          <a:xfrm>
            <a:off x="1214438" y="2714625"/>
            <a:ext cx="7215187" cy="1446213"/>
          </a:xfrm>
          <a:prstGeom prst="rect">
            <a:avLst/>
          </a:prstGeom>
          <a:noFill/>
          <a:ln w="9525">
            <a:noFill/>
            <a:miter lim="800000"/>
            <a:headEnd/>
            <a:tailEnd/>
          </a:ln>
        </p:spPr>
        <p:txBody>
          <a:bodyPr>
            <a:spAutoFit/>
          </a:bodyPr>
          <a:lstStyle/>
          <a:p>
            <a:pPr algn="ctr">
              <a:defRPr/>
            </a:pPr>
            <a:r>
              <a:rPr lang="uz-Cyrl-UZ" sz="4400" b="1" dirty="0">
                <a:effectLst>
                  <a:outerShdw blurRad="38100" dist="38100" dir="2700000" algn="tl">
                    <a:srgbClr val="C0C0C0"/>
                  </a:outerShdw>
                </a:effectLst>
                <a:latin typeface="+mj-lt"/>
              </a:rPr>
              <a:t>Эътиборингиз учун рахмат!</a:t>
            </a:r>
            <a:endParaRPr lang="ru-RU" sz="4400" b="1" dirty="0">
              <a:effectLst>
                <a:outerShdw blurRad="38100" dist="38100" dir="2700000" algn="tl">
                  <a:srgbClr val="C0C0C0"/>
                </a:outerShdw>
              </a:effectLst>
              <a:latin typeface="+mj-lt"/>
            </a:endParaRPr>
          </a:p>
        </p:txBody>
      </p:sp>
    </p:spTree>
    <p:extLst>
      <p:ext uri="{BB962C8B-B14F-4D97-AF65-F5344CB8AC3E}">
        <p14:creationId xmlns:p14="http://schemas.microsoft.com/office/powerpoint/2010/main" val="1209366157"/>
      </p:ext>
    </p:extLst>
  </p:cSld>
  <p:clrMapOvr>
    <a:masterClrMapping/>
  </p:clrMapOvr>
  <p:transition>
    <p:wipe dir="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3ab8ba6d62626d1c1e5e0d7ff256b51a9f63ef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29</TotalTime>
  <Words>397</Words>
  <Application>Microsoft Office PowerPoint</Application>
  <PresentationFormat>Экран (4:3)</PresentationFormat>
  <Paragraphs>23</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Волна</vt:lpstr>
      <vt:lpstr>Ахборот технологияларидан фойдаланишда техник ва гигиеник қоидалар. </vt:lpstr>
      <vt:lpstr>Презентация PowerPoint</vt:lpstr>
      <vt:lpstr>Презентация PowerPoint</vt:lpstr>
      <vt:lpstr>Презентация PowerPoint</vt:lpstr>
      <vt:lpstr>Инсон ҳаёти учун бутун тана бўйлаб, масалан, бир қўлдан иккинчиси томон ёки қўлдан оёққа қараб ўтадиган электр токи энг хавфли ҳисобланади. Одатда, ток урганда электр токи инсон танаси орқали ерга ўтиб кетади. </vt:lpstr>
      <vt:lpstr>Шу сабабли информатика хонасини бетон полли хоналарга ёки бинонинг ертўлаларига жойлаштириш қатъиян таъқиқланади ва синф хонасининг поли электр токини ўтказмайдиган қилиб (масалан, тахтадан) ясалиши ва барча компьютерларнинг корпуслари ерга уланиши (ёки электр таъминотининг евроандозаларга мослаб уланиши) талаб қилинади. </vt:lpstr>
      <vt:lpstr>Юқори кучланиш (220 Вольт) юрадиган симларнинг барчаси, шу жумладан узайтиргичлар, компьютер ва бошқа электр қурилмалари электр таъминотига уланиш симларининг икки марта изоляция қилинганлиги талаб этилади. </vt:lpstr>
      <vt:lpstr>Компьютер хонасида фақат овоз кучайтириш қурилмалари, сканерлар каби электр қувватини кам истеъмол қилувчи қурилмалар битта изоляцияли симлар билан электр тармоғига уланади. </vt:lpstr>
      <vt:lpstr>Презентация PowerPoint</vt:lpstr>
      <vt:lpstr>Замонавий компьютер техникасида система блокининг олд томонидаги тугма компьютерни электр тармоғидан бутунлай узмайди.Бунинг учун компьютер корпусининг орқа томонидаги тугмадан фойдаланиш керак. Агар компьютер корпусида бундай тугма бўлмаса , компьютерни электр тармоғига ана шундай тугмаси бор махсус узайтиргичлар орқали улаш лозим.</vt:lpstr>
      <vt:lpstr> Санитария-гигиена талаблари. Информатика дарсида талабалар компьютерда ишлаганларида, бошқа дарслардан фарқли ўлароқ, уларнинг бир қатор мушаклари таранг ҳолатда бўлади ва компьютерда узоқ муддат ишлаш тўлиқ шаклланиб улгурмаган талабаларнинг баданлари зўриқишига ва нотўғри шаклланишига олиб келиши мумкин. Бунинг олдини олиш учун қуйидаги талабларга риоя қилиш керак: </vt:lpstr>
      <vt:lpstr> Компьютер монитори ўтирган талабаларнинг кўзлари даражасидаги баландликда бўлиб, талабалар ундан 40 см дан 80 см гача бўлган масофада ўтириш имкониятига эга бўлишлари керак.  Компьютернинг клавиатураси ўтирган талабаларнинг букилган тирсаклари даражасида бўлиши керак. Сичқон учун клавиатуранинг иккала томонидан этарлича жой қолдирилиши ва улар бир хил баландликда бўлишлари керак.  </vt:lpstr>
      <vt:lpstr>Компьютерларни ҳатто махсус ишланган стенд ва шкаф кўринишидаги мебелларга жойлаш тақиқланади. Компьютер столининг тортмалари бўлса, улар талабаларнинг ўтирган ҳолда оёқларини охиригача узатишларига халақит бермаслиги керак.  Компьютерда муттасил ишлаш вақти талабалар учун 30 минутдан ошмаслиги лозим.  </vt:lpstr>
      <vt:lpstr>Компьютер хонасининг квадрат метрлардаги сатҳи унга жойланган компьютерлар сонидан камида 6 марта кўп бўлиши керак.  Компьютер хоналари этарли қувватга эга вентиляция тизимига эга бўлиши лозим.  Компьютер клавиатурасида ифлос қўллар ва ўстирилган тирноқлар билан ишлашга рухсат берилмайди.  </vt:lpstr>
      <vt:lpstr>Юқумли касалликлар хуружи пайтида талабалар компьютерда ишлашдан олдин ва кейин қўлларини совун билан ювишлари керак.  Клавиатуранинг компьютер ишламаётган пайтда узоқ муддатга очиқ ҳолда қолиши ва унда чанг йиғилиб қолишининг олдини олиш лозим.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Ахборот технологияларидан фойдаланишда техник ва гигиеник қоидалар. </dc:title>
  <dc:creator>nt</dc:creator>
  <cp:lastModifiedBy>nt</cp:lastModifiedBy>
  <cp:revision>7</cp:revision>
  <dcterms:created xsi:type="dcterms:W3CDTF">2018-10-09T06:53:36Z</dcterms:created>
  <dcterms:modified xsi:type="dcterms:W3CDTF">2018-10-09T07:35:22Z</dcterms:modified>
</cp:coreProperties>
</file>